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5"/>
  </p:notesMasterIdLst>
  <p:sldIdLst>
    <p:sldId id="256" r:id="rId2"/>
    <p:sldId id="277" r:id="rId3"/>
    <p:sldId id="257" r:id="rId4"/>
    <p:sldId id="268" r:id="rId5"/>
    <p:sldId id="267" r:id="rId6"/>
    <p:sldId id="269" r:id="rId7"/>
    <p:sldId id="270" r:id="rId8"/>
    <p:sldId id="271" r:id="rId9"/>
    <p:sldId id="272" r:id="rId10"/>
    <p:sldId id="279" r:id="rId11"/>
    <p:sldId id="265" r:id="rId12"/>
    <p:sldId id="273" r:id="rId13"/>
    <p:sldId id="274" r:id="rId14"/>
    <p:sldId id="284" r:id="rId15"/>
    <p:sldId id="275" r:id="rId16"/>
    <p:sldId id="281" r:id="rId17"/>
    <p:sldId id="282" r:id="rId18"/>
    <p:sldId id="283" r:id="rId19"/>
    <p:sldId id="276" r:id="rId20"/>
    <p:sldId id="278" r:id="rId21"/>
    <p:sldId id="280" r:id="rId22"/>
    <p:sldId id="285" r:id="rId23"/>
    <p:sldId id="263"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5"/>
  </p:normalViewPr>
  <p:slideViewPr>
    <p:cSldViewPr snapToGrid="0">
      <p:cViewPr varScale="1">
        <p:scale>
          <a:sx n="30" d="100"/>
          <a:sy n="30" d="100"/>
        </p:scale>
        <p:origin x="816" y="32"/>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09805227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ftr="0" dt="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svg"/><Relationship Id="rId9" Type="http://schemas.openxmlformats.org/officeDocument/2006/relationships/image" Target="../media/image18.gif"/></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eb.archive.org/web/20051103131745/http:/www.llpn.com/OPNs.html"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www.renew.de/" TargetMode="External"/><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hyperlink" Target="https://commons.wikimedia.org/wiki/File:Forthandback.svg"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researchgate.net/publication/310122815_DB-Nets_on_The_Marriage_of_Colored_Petri_Nets_and_Relational_Databases" TargetMode="External"/><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hyperlink" Target="http://cpntools.org/"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mailto:amrigin@edu.hse.ru" TargetMode="External"/><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hyperlink" Target="mailto:anton19979@yandex.ru"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4" y="3889218"/>
            <a:ext cx="16055320" cy="32460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en-US" sz="6000" dirty="0"/>
              <a:t>Reference and Data Semantic-Based Simulator of Petri Nets Extension with the Use of Renew Tool</a:t>
            </a:r>
          </a:p>
        </p:txBody>
      </p:sp>
      <p:sp>
        <p:nvSpPr>
          <p:cNvPr id="53" name="Очень крутой подзаголовок презентации"/>
          <p:cNvSpPr txBox="1"/>
          <p:nvPr/>
        </p:nvSpPr>
        <p:spPr>
          <a:xfrm>
            <a:off x="7116914" y="8316834"/>
            <a:ext cx="13156002" cy="31425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en-US" dirty="0"/>
              <a:t>Student: Anton </a:t>
            </a:r>
            <a:r>
              <a:rPr lang="en-US" dirty="0" err="1"/>
              <a:t>Rigin</a:t>
            </a:r>
            <a:r>
              <a:rPr lang="en-US" dirty="0"/>
              <a:t>                                              (group mSSE19)</a:t>
            </a:r>
          </a:p>
          <a:p>
            <a:r>
              <a:rPr lang="en-US" sz="2600" dirty="0"/>
              <a:t>    </a:t>
            </a:r>
          </a:p>
          <a:p>
            <a:r>
              <a:rPr lang="en-US" dirty="0"/>
              <a:t>Supervisor: Sergey </a:t>
            </a:r>
            <a:r>
              <a:rPr lang="en-US" dirty="0" err="1"/>
              <a:t>Shershakov</a:t>
            </a:r>
            <a:br>
              <a:rPr lang="en-US" dirty="0"/>
            </a:br>
            <a:r>
              <a:rPr lang="en-US" dirty="0"/>
              <a:t>Senior Lecturer at School of Software Engineering,</a:t>
            </a:r>
            <a:br>
              <a:rPr lang="en-US" dirty="0"/>
            </a:br>
            <a:r>
              <a:rPr lang="en-US" dirty="0"/>
              <a:t>Research Fellow at Laboratory of Process-Aware Information Systems (PAIS Lab)</a:t>
            </a:r>
          </a:p>
          <a:p>
            <a:r>
              <a:rPr lang="en-US" sz="2600" dirty="0"/>
              <a:t>     </a:t>
            </a:r>
          </a:p>
        </p:txBody>
      </p:sp>
      <p:sp>
        <p:nvSpPr>
          <p:cNvPr id="54" name="Название подразделения,  лаборатории, факультета и т.д."/>
          <p:cNvSpPr txBox="1"/>
          <p:nvPr/>
        </p:nvSpPr>
        <p:spPr>
          <a:xfrm>
            <a:off x="7116914" y="909578"/>
            <a:ext cx="12130090" cy="20832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algn="l">
              <a:defRPr sz="4200">
                <a:solidFill>
                  <a:srgbClr val="253957"/>
                </a:solidFill>
                <a:latin typeface="+mn-lt"/>
                <a:ea typeface="+mn-ea"/>
                <a:cs typeface="+mn-cs"/>
                <a:sym typeface="Arial Narrow"/>
              </a:defRPr>
            </a:pPr>
            <a:r>
              <a:rPr lang="en-US" sz="4200" dirty="0">
                <a:sym typeface="Arial Narrow"/>
              </a:rPr>
              <a:t>National Research University Higher School of Economics</a:t>
            </a:r>
            <a:br>
              <a:rPr lang="en-US" dirty="0"/>
            </a:br>
            <a:r>
              <a:rPr lang="en-US" dirty="0"/>
              <a:t>Faculty of Computer Science</a:t>
            </a:r>
          </a:p>
          <a:p>
            <a:pPr algn="l">
              <a:defRPr sz="4200">
                <a:solidFill>
                  <a:srgbClr val="253957"/>
                </a:solidFill>
                <a:latin typeface="+mn-lt"/>
                <a:ea typeface="+mn-ea"/>
                <a:cs typeface="+mn-cs"/>
                <a:sym typeface="Arial Narrow"/>
              </a:defRPr>
            </a:pPr>
            <a:r>
              <a:rPr lang="en-US" dirty="0"/>
              <a:t>Master’s </a:t>
            </a:r>
            <a:r>
              <a:rPr lang="en-US" dirty="0" err="1"/>
              <a:t>Programme</a:t>
            </a:r>
            <a:r>
              <a:rPr lang="en-US" dirty="0"/>
              <a:t> ‘System and Software Engineering’</a:t>
            </a:r>
          </a:p>
        </p:txBody>
      </p:sp>
      <p:sp>
        <p:nvSpPr>
          <p:cNvPr id="55" name="Москва, 2017"/>
          <p:cNvSpPr txBox="1"/>
          <p:nvPr/>
        </p:nvSpPr>
        <p:spPr>
          <a:xfrm>
            <a:off x="7116915" y="12355716"/>
            <a:ext cx="9443424" cy="605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en-US" sz="3000" b="1" dirty="0"/>
              <a:t>Moscow, 2020</a:t>
            </a:r>
          </a:p>
        </p:txBody>
      </p:sp>
      <p:pic>
        <p:nvPicPr>
          <p:cNvPr id="9" name="Изображение" descr="Изображение"/>
          <p:cNvPicPr>
            <a:picLocks noChangeAspect="1"/>
          </p:cNvPicPr>
          <p:nvPr/>
        </p:nvPicPr>
        <p:blipFill>
          <a:blip r:embed="rId2"/>
          <a:stretch>
            <a:fillRect/>
          </a:stretch>
        </p:blipFill>
        <p:spPr>
          <a:xfrm>
            <a:off x="1506855" y="1330739"/>
            <a:ext cx="2166348" cy="2792805"/>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7214528"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Basic terms</a:t>
            </a:r>
            <a:r>
              <a:rPr lang="en-US" sz="7000" b="1" cap="all" dirty="0">
                <a:solidFill>
                  <a:srgbClr val="253957"/>
                </a:solidFill>
                <a:latin typeface="Arial Narrow" charset="0"/>
              </a:rPr>
              <a:t>, concepts, definitions (8/8)</a:t>
            </a: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11" name="Прямоугольник 10">
            <a:extLst>
              <a:ext uri="{FF2B5EF4-FFF2-40B4-BE49-F238E27FC236}">
                <a16:creationId xmlns:a16="http://schemas.microsoft.com/office/drawing/2014/main" id="{1A41575F-67C0-428B-9C27-89CB31511649}"/>
              </a:ext>
            </a:extLst>
          </p:cNvPr>
          <p:cNvSpPr/>
          <p:nvPr/>
        </p:nvSpPr>
        <p:spPr>
          <a:xfrm>
            <a:off x="8744581" y="11927387"/>
            <a:ext cx="6894836" cy="830997"/>
          </a:xfrm>
          <a:prstGeom prst="rect">
            <a:avLst/>
          </a:prstGeom>
        </p:spPr>
        <p:txBody>
          <a:bodyPr wrap="none">
            <a:spAutoFit/>
          </a:bodyPr>
          <a:lstStyle/>
          <a:p>
            <a:r>
              <a:rPr lang="en-US" sz="4800" dirty="0">
                <a:solidFill>
                  <a:srgbClr val="253957"/>
                </a:solidFill>
                <a:latin typeface="+mn-lt"/>
                <a:ea typeface="+mn-ea"/>
                <a:cs typeface="+mn-cs"/>
              </a:rPr>
              <a:t>The example of the DB-net [7]</a:t>
            </a:r>
            <a:endParaRPr lang="ru-RU" sz="4800" dirty="0">
              <a:solidFill>
                <a:srgbClr val="253957"/>
              </a:solidFill>
              <a:latin typeface="+mn-lt"/>
              <a:ea typeface="+mn-ea"/>
              <a:cs typeface="+mn-cs"/>
            </a:endParaRPr>
          </a:p>
        </p:txBody>
      </p:sp>
      <p:pic>
        <p:nvPicPr>
          <p:cNvPr id="3" name="Рисунок 2" descr="Изображение выглядит как текст, карта&#10;&#10;Автоматически созданное описание">
            <a:extLst>
              <a:ext uri="{FF2B5EF4-FFF2-40B4-BE49-F238E27FC236}">
                <a16:creationId xmlns:a16="http://schemas.microsoft.com/office/drawing/2014/main" id="{DBCB7C8A-E7D5-4C35-AA64-D6451A573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4434" y="4390558"/>
            <a:ext cx="15715131" cy="6917443"/>
          </a:xfrm>
          <a:prstGeom prst="rect">
            <a:avLst/>
          </a:prstGeom>
        </p:spPr>
      </p:pic>
      <p:sp>
        <p:nvSpPr>
          <p:cNvPr id="5" name="Номер слайда 4">
            <a:extLst>
              <a:ext uri="{FF2B5EF4-FFF2-40B4-BE49-F238E27FC236}">
                <a16:creationId xmlns:a16="http://schemas.microsoft.com/office/drawing/2014/main" id="{B8CF5F02-FA14-453E-B3D7-B7EBAD84F4CE}"/>
              </a:ext>
            </a:extLst>
          </p:cNvPr>
          <p:cNvSpPr>
            <a:spLocks noGrp="1"/>
          </p:cNvSpPr>
          <p:nvPr>
            <p:ph type="sldNum" sz="quarter" idx="2"/>
          </p:nvPr>
        </p:nvSpPr>
        <p:spPr/>
        <p:txBody>
          <a:bodyPr/>
          <a:lstStyle/>
          <a:p>
            <a:fld id="{86CB4B4D-7CA3-9044-876B-883B54F8677D}" type="slidenum">
              <a:rPr lang="ru-RU" smtClean="0"/>
              <a:t>10</a:t>
            </a:fld>
            <a:endParaRPr lang="ru-RU"/>
          </a:p>
        </p:txBody>
      </p:sp>
    </p:spTree>
    <p:extLst>
      <p:ext uri="{BB962C8B-B14F-4D97-AF65-F5344CB8AC3E}">
        <p14:creationId xmlns:p14="http://schemas.microsoft.com/office/powerpoint/2010/main" val="221095926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6073440"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Relevance and Motivation</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01065" y="3898365"/>
            <a:ext cx="21506373" cy="8854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t>Petri nets are used as a popular technique for modelling the behavior of concurrent programs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t>The Petri nets and their modifications implemented in many different software tools (</a:t>
            </a:r>
            <a:r>
              <a:rPr lang="en-US" sz="4800" b="1" dirty="0"/>
              <a:t>CPN Tools</a:t>
            </a:r>
            <a:r>
              <a:rPr lang="en-US" sz="4800" dirty="0"/>
              <a:t> for the </a:t>
            </a:r>
            <a:r>
              <a:rPr lang="en-US" sz="4800" dirty="0" err="1"/>
              <a:t>coloured</a:t>
            </a:r>
            <a:r>
              <a:rPr lang="en-US" sz="4800" dirty="0"/>
              <a:t> Petri nets [9], </a:t>
            </a:r>
            <a:r>
              <a:rPr lang="en-US" sz="4800" b="1" dirty="0"/>
              <a:t>Renew</a:t>
            </a:r>
            <a:r>
              <a:rPr lang="en-US" sz="4800" dirty="0"/>
              <a:t> for the reference Petri nets [5] and so on)</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However, the standard Petri nets as well as </a:t>
            </a:r>
            <a:r>
              <a:rPr lang="en-US" sz="4800" dirty="0" err="1">
                <a:solidFill>
                  <a:srgbClr val="253957"/>
                </a:solidFill>
                <a:sym typeface="Arial Narrow"/>
              </a:rPr>
              <a:t>coloured</a:t>
            </a:r>
            <a:r>
              <a:rPr lang="en-US" sz="4800" dirty="0">
                <a:solidFill>
                  <a:srgbClr val="253957"/>
                </a:solidFill>
                <a:sym typeface="Arial Narrow"/>
              </a:rPr>
              <a:t> Petri nets and reference Petri nets cannot consider the state of persistent data</a:t>
            </a:r>
            <a:endParaRPr lang="en-US" sz="48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olidFill>
                  <a:srgbClr val="253957"/>
                </a:solidFill>
                <a:latin typeface="+mn-lt"/>
                <a:ea typeface="+mn-ea"/>
                <a:cs typeface="+mn-cs"/>
              </a:rPr>
              <a:t>The DB-nets solve this problem [7]</a:t>
            </a:r>
            <a:endParaRPr lang="en-US" sz="4800" dirty="0">
              <a:solidFill>
                <a:srgbClr val="253957"/>
              </a:solidFill>
              <a:sym typeface="Arial Narrow"/>
            </a:endParaRP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However, there is no published program implementations of the DB-nets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solidFill>
                  <a:srgbClr val="253957"/>
                </a:solidFill>
                <a:sym typeface="Arial Narrow"/>
              </a:rPr>
              <a:t>Renew</a:t>
            </a:r>
            <a:r>
              <a:rPr lang="en-US" sz="4800" dirty="0">
                <a:solidFill>
                  <a:srgbClr val="253957"/>
                </a:solidFill>
                <a:sym typeface="Arial Narrow"/>
              </a:rPr>
              <a:t> is a powerful software tool which implements reference Petri nets [5]</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olidFill>
                  <a:srgbClr val="253957"/>
                </a:solidFill>
                <a:sym typeface="Arial Narrow"/>
              </a:rPr>
              <a:t>Therefore, it could be useful to implement the DB-nets with the reference semantics support as the plugin for the </a:t>
            </a:r>
            <a:r>
              <a:rPr lang="en-US" sz="4800" b="1" dirty="0">
                <a:solidFill>
                  <a:srgbClr val="253957"/>
                </a:solidFill>
                <a:sym typeface="Arial Narrow"/>
              </a:rPr>
              <a:t>Renew</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olidFill>
                  <a:srgbClr val="253957"/>
                </a:solidFill>
                <a:sym typeface="Arial Narrow"/>
              </a:rPr>
              <a:t>This implementation will allow to model the behavior of the programs with reference semantics (which are very common in such programming languages as Java) with considering the state of persistent data</a:t>
            </a:r>
          </a:p>
          <a:p>
            <a:pPr algn="l">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
        <p:nvSpPr>
          <p:cNvPr id="2" name="Номер слайда 1">
            <a:extLst>
              <a:ext uri="{FF2B5EF4-FFF2-40B4-BE49-F238E27FC236}">
                <a16:creationId xmlns:a16="http://schemas.microsoft.com/office/drawing/2014/main" id="{68D414FE-D17C-4E2E-A429-7784DDFA4FC5}"/>
              </a:ext>
            </a:extLst>
          </p:cNvPr>
          <p:cNvSpPr>
            <a:spLocks noGrp="1"/>
          </p:cNvSpPr>
          <p:nvPr>
            <p:ph type="sldNum" sz="quarter" idx="2"/>
          </p:nvPr>
        </p:nvSpPr>
        <p:spPr/>
        <p:txBody>
          <a:bodyPr/>
          <a:lstStyle/>
          <a:p>
            <a:fld id="{86CB4B4D-7CA3-9044-876B-883B54F8677D}" type="slidenum">
              <a:rPr lang="ru-RU" smtClean="0"/>
              <a:t>11</a:t>
            </a:fld>
            <a:endParaRPr lang="ru-RU"/>
          </a:p>
        </p:txBody>
      </p:sp>
    </p:spTree>
    <p:extLst>
      <p:ext uri="{BB962C8B-B14F-4D97-AF65-F5344CB8AC3E}">
        <p14:creationId xmlns:p14="http://schemas.microsoft.com/office/powerpoint/2010/main" val="298989564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6073440"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Objective and Tasks</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01065" y="4241471"/>
            <a:ext cx="21506373" cy="8854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Objective</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latin typeface="+mn-lt"/>
                <a:ea typeface="+mn-ea"/>
                <a:cs typeface="+mn-cs"/>
                <a:sym typeface="Arial Narrow"/>
              </a:rPr>
              <a:t>Implementing the software tool for simulating DB-nets with reference semantics support as the plugin for the Renew</a:t>
            </a:r>
            <a:endParaRPr lang="en-US" sz="4800" dirty="0">
              <a:solidFill>
                <a:srgbClr val="253957"/>
              </a:solidFill>
              <a:sym typeface="Arial Narrow"/>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solidFill>
                  <a:srgbClr val="253957"/>
                </a:solidFill>
                <a:sym typeface="Arial Narrow"/>
              </a:rPr>
              <a:t>Tasks</a:t>
            </a:r>
            <a:endParaRPr lang="en-US" sz="4800" dirty="0">
              <a:solidFill>
                <a:srgbClr val="253957"/>
              </a:solidFill>
              <a:latin typeface="+mn-lt"/>
              <a:ea typeface="+mn-ea"/>
              <a:cs typeface="+mn-cs"/>
              <a:sym typeface="Arial Narrow"/>
            </a:endParaRP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latin typeface="+mn-lt"/>
                <a:ea typeface="+mn-ea"/>
                <a:cs typeface="+mn-cs"/>
              </a:rPr>
              <a:t>Learning the existing </a:t>
            </a:r>
            <a:r>
              <a:rPr lang="en-US" sz="4800" dirty="0" err="1">
                <a:solidFill>
                  <a:srgbClr val="253957"/>
                </a:solidFill>
                <a:latin typeface="+mn-lt"/>
                <a:ea typeface="+mn-ea"/>
                <a:cs typeface="+mn-cs"/>
              </a:rPr>
              <a:t>Renew’s</a:t>
            </a:r>
            <a:r>
              <a:rPr lang="en-US" sz="4800" dirty="0">
                <a:solidFill>
                  <a:srgbClr val="253957"/>
                </a:solidFill>
                <a:latin typeface="+mn-lt"/>
                <a:ea typeface="+mn-ea"/>
                <a:cs typeface="+mn-cs"/>
              </a:rPr>
              <a:t> design and code</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latin typeface="+mn-lt"/>
                <a:ea typeface="+mn-ea"/>
                <a:cs typeface="+mn-cs"/>
              </a:rPr>
              <a:t>Formulating the formal functional and non-functional requirements for the software tool (the DB-nets Renew plugin)</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latin typeface="+mn-lt"/>
                <a:ea typeface="+mn-ea"/>
                <a:cs typeface="+mn-cs"/>
              </a:rPr>
              <a:t>Developing the design of the software tool</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latin typeface="+mn-lt"/>
                <a:ea typeface="+mn-ea"/>
                <a:cs typeface="+mn-cs"/>
              </a:rPr>
              <a:t>Implementing the DB-nets concept in the form of Renew plugin</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latin typeface="+mn-lt"/>
                <a:ea typeface="+mn-ea"/>
                <a:cs typeface="+mn-cs"/>
              </a:rPr>
              <a:t>Testing the developed software tool using some real enterprise data or artificially generated data</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latin typeface="+mn-lt"/>
                <a:ea typeface="+mn-ea"/>
                <a:cs typeface="+mn-cs"/>
                <a:sym typeface="Arial Narrow"/>
              </a:rPr>
              <a:t>Documenting the developed software tool</a:t>
            </a:r>
          </a:p>
          <a:p>
            <a:pPr marL="703263" lvl="1" indent="0" algn="l">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
        <p:nvSpPr>
          <p:cNvPr id="2" name="Номер слайда 1">
            <a:extLst>
              <a:ext uri="{FF2B5EF4-FFF2-40B4-BE49-F238E27FC236}">
                <a16:creationId xmlns:a16="http://schemas.microsoft.com/office/drawing/2014/main" id="{7317D903-932E-429D-A926-4697142057BD}"/>
              </a:ext>
            </a:extLst>
          </p:cNvPr>
          <p:cNvSpPr>
            <a:spLocks noGrp="1"/>
          </p:cNvSpPr>
          <p:nvPr>
            <p:ph type="sldNum" sz="quarter" idx="2"/>
          </p:nvPr>
        </p:nvSpPr>
        <p:spPr/>
        <p:txBody>
          <a:bodyPr/>
          <a:lstStyle/>
          <a:p>
            <a:fld id="{86CB4B4D-7CA3-9044-876B-883B54F8677D}" type="slidenum">
              <a:rPr lang="ru-RU" smtClean="0"/>
              <a:t>12</a:t>
            </a:fld>
            <a:endParaRPr lang="ru-RU"/>
          </a:p>
        </p:txBody>
      </p:sp>
    </p:spTree>
    <p:extLst>
      <p:ext uri="{BB962C8B-B14F-4D97-AF65-F5344CB8AC3E}">
        <p14:creationId xmlns:p14="http://schemas.microsoft.com/office/powerpoint/2010/main" val="92531430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Initial Functional Requirements (1/2)</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01065" y="4241471"/>
            <a:ext cx="21506373" cy="8854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The program shall allow user to model the </a:t>
            </a:r>
            <a:r>
              <a:rPr lang="en-US" sz="6000" dirty="0" err="1">
                <a:solidFill>
                  <a:srgbClr val="253957"/>
                </a:solidFill>
                <a:latin typeface="+mn-lt"/>
                <a:ea typeface="+mn-ea"/>
                <a:cs typeface="+mn-cs"/>
              </a:rPr>
              <a:t>db</a:t>
            </a:r>
            <a:r>
              <a:rPr lang="en-US" sz="6000" dirty="0">
                <a:solidFill>
                  <a:srgbClr val="253957"/>
                </a:solidFill>
                <a:latin typeface="+mn-lt"/>
                <a:ea typeface="+mn-ea"/>
                <a:cs typeface="+mn-cs"/>
              </a:rPr>
              <a:t>-net control layer using the Renew tool’s graphical user interface (GUI) elements for net’s interactive drawing</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The program shall allow user to create the database schema at the </a:t>
            </a:r>
            <a:r>
              <a:rPr lang="en-US" sz="6000" dirty="0" err="1">
                <a:solidFill>
                  <a:srgbClr val="253957"/>
                </a:solidFill>
                <a:latin typeface="+mn-lt"/>
                <a:ea typeface="+mn-ea"/>
                <a:cs typeface="+mn-cs"/>
              </a:rPr>
              <a:t>db</a:t>
            </a:r>
            <a:r>
              <a:rPr lang="en-US" sz="6000" dirty="0">
                <a:solidFill>
                  <a:srgbClr val="253957"/>
                </a:solidFill>
                <a:latin typeface="+mn-lt"/>
                <a:ea typeface="+mn-ea"/>
                <a:cs typeface="+mn-cs"/>
              </a:rPr>
              <a:t>-net persistence layer using the Renew tool’s GUI based dialog windows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The program shall allow user to declare queries and actions for the </a:t>
            </a:r>
            <a:r>
              <a:rPr lang="en-US" sz="6000" dirty="0" err="1">
                <a:solidFill>
                  <a:srgbClr val="253957"/>
                </a:solidFill>
                <a:latin typeface="+mn-lt"/>
                <a:ea typeface="+mn-ea"/>
                <a:cs typeface="+mn-cs"/>
              </a:rPr>
              <a:t>db</a:t>
            </a:r>
            <a:r>
              <a:rPr lang="en-US" sz="6000" dirty="0">
                <a:solidFill>
                  <a:srgbClr val="253957"/>
                </a:solidFill>
                <a:latin typeface="+mn-lt"/>
                <a:ea typeface="+mn-ea"/>
                <a:cs typeface="+mn-cs"/>
              </a:rPr>
              <a:t>-net data logic layer using the Renew tool’s GUI based dialog windows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The program shall allow user to simulate the modeled </a:t>
            </a:r>
            <a:r>
              <a:rPr lang="en-US" sz="6000" dirty="0" err="1">
                <a:solidFill>
                  <a:srgbClr val="253957"/>
                </a:solidFill>
                <a:latin typeface="+mn-lt"/>
                <a:ea typeface="+mn-ea"/>
                <a:cs typeface="+mn-cs"/>
              </a:rPr>
              <a:t>db</a:t>
            </a:r>
            <a:r>
              <a:rPr lang="en-US" sz="6000" dirty="0">
                <a:solidFill>
                  <a:srgbClr val="253957"/>
                </a:solidFill>
                <a:latin typeface="+mn-lt"/>
                <a:ea typeface="+mn-ea"/>
                <a:cs typeface="+mn-cs"/>
              </a:rPr>
              <a:t>-net’s run using the Renew tool’s GUI</a:t>
            </a:r>
            <a:endParaRPr lang="en-US" sz="4800" dirty="0">
              <a:solidFill>
                <a:srgbClr val="253957"/>
              </a:solidFill>
              <a:latin typeface="+mn-lt"/>
              <a:ea typeface="+mn-ea"/>
              <a:cs typeface="+mn-cs"/>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
        <p:nvSpPr>
          <p:cNvPr id="2" name="Номер слайда 1">
            <a:extLst>
              <a:ext uri="{FF2B5EF4-FFF2-40B4-BE49-F238E27FC236}">
                <a16:creationId xmlns:a16="http://schemas.microsoft.com/office/drawing/2014/main" id="{1542AB05-91DD-48C1-A9E9-22FD92E0DB88}"/>
              </a:ext>
            </a:extLst>
          </p:cNvPr>
          <p:cNvSpPr>
            <a:spLocks noGrp="1"/>
          </p:cNvSpPr>
          <p:nvPr>
            <p:ph type="sldNum" sz="quarter" idx="2"/>
          </p:nvPr>
        </p:nvSpPr>
        <p:spPr/>
        <p:txBody>
          <a:bodyPr/>
          <a:lstStyle/>
          <a:p>
            <a:fld id="{86CB4B4D-7CA3-9044-876B-883B54F8677D}" type="slidenum">
              <a:rPr lang="ru-RU" smtClean="0"/>
              <a:t>13</a:t>
            </a:fld>
            <a:endParaRPr lang="ru-RU"/>
          </a:p>
        </p:txBody>
      </p:sp>
    </p:spTree>
    <p:extLst>
      <p:ext uri="{BB962C8B-B14F-4D97-AF65-F5344CB8AC3E}">
        <p14:creationId xmlns:p14="http://schemas.microsoft.com/office/powerpoint/2010/main" val="36721870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Initial Functional Requirements (2/2)</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01065" y="4241471"/>
            <a:ext cx="21506373" cy="8854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The program shall allow user to input the external data for the </a:t>
            </a:r>
            <a:r>
              <a:rPr lang="en-US" sz="6000" dirty="0" err="1">
                <a:solidFill>
                  <a:srgbClr val="253957"/>
                </a:solidFill>
                <a:latin typeface="+mn-lt"/>
                <a:ea typeface="+mn-ea"/>
                <a:cs typeface="+mn-cs"/>
              </a:rPr>
              <a:t>db</a:t>
            </a:r>
            <a:r>
              <a:rPr lang="en-US" sz="6000" dirty="0">
                <a:solidFill>
                  <a:srgbClr val="253957"/>
                </a:solidFill>
                <a:latin typeface="+mn-lt"/>
                <a:ea typeface="+mn-ea"/>
                <a:cs typeface="+mn-cs"/>
              </a:rPr>
              <a:t>-net’s run during the </a:t>
            </a:r>
            <a:r>
              <a:rPr lang="en-US" sz="6000" dirty="0" err="1">
                <a:solidFill>
                  <a:srgbClr val="253957"/>
                </a:solidFill>
                <a:latin typeface="+mn-lt"/>
                <a:ea typeface="+mn-ea"/>
                <a:cs typeface="+mn-cs"/>
              </a:rPr>
              <a:t>db</a:t>
            </a:r>
            <a:r>
              <a:rPr lang="en-US" sz="6000" dirty="0">
                <a:solidFill>
                  <a:srgbClr val="253957"/>
                </a:solidFill>
                <a:latin typeface="+mn-lt"/>
                <a:ea typeface="+mn-ea"/>
                <a:cs typeface="+mn-cs"/>
              </a:rPr>
              <a:t>-net’s run simulation where it is necessary according to the </a:t>
            </a:r>
            <a:r>
              <a:rPr lang="en-US" sz="6000" dirty="0" err="1">
                <a:solidFill>
                  <a:srgbClr val="253957"/>
                </a:solidFill>
                <a:latin typeface="+mn-lt"/>
                <a:ea typeface="+mn-ea"/>
                <a:cs typeface="+mn-cs"/>
              </a:rPr>
              <a:t>db</a:t>
            </a:r>
            <a:r>
              <a:rPr lang="en-US" sz="6000" dirty="0">
                <a:solidFill>
                  <a:srgbClr val="253957"/>
                </a:solidFill>
                <a:latin typeface="+mn-lt"/>
                <a:ea typeface="+mn-ea"/>
                <a:cs typeface="+mn-cs"/>
              </a:rPr>
              <a:t>-net model using the Renew tool’s GUI</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The program shall allow user to save the modeled </a:t>
            </a:r>
            <a:r>
              <a:rPr lang="en-US" sz="6000" dirty="0" err="1">
                <a:solidFill>
                  <a:srgbClr val="253957"/>
                </a:solidFill>
                <a:latin typeface="+mn-lt"/>
                <a:ea typeface="+mn-ea"/>
                <a:cs typeface="+mn-cs"/>
              </a:rPr>
              <a:t>db</a:t>
            </a:r>
            <a:r>
              <a:rPr lang="en-US" sz="6000" dirty="0">
                <a:solidFill>
                  <a:srgbClr val="253957"/>
                </a:solidFill>
                <a:latin typeface="+mn-lt"/>
                <a:ea typeface="+mn-ea"/>
                <a:cs typeface="+mn-cs"/>
              </a:rPr>
              <a:t>-net using the Renew tool’s GUI</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The program shall allow user to open the previously saved modeled </a:t>
            </a:r>
            <a:r>
              <a:rPr lang="en-US" sz="6000" dirty="0" err="1">
                <a:solidFill>
                  <a:srgbClr val="253957"/>
                </a:solidFill>
                <a:latin typeface="+mn-lt"/>
                <a:ea typeface="+mn-ea"/>
                <a:cs typeface="+mn-cs"/>
              </a:rPr>
              <a:t>db</a:t>
            </a:r>
            <a:r>
              <a:rPr lang="en-US" sz="6000" dirty="0">
                <a:solidFill>
                  <a:srgbClr val="253957"/>
                </a:solidFill>
                <a:latin typeface="+mn-lt"/>
                <a:ea typeface="+mn-ea"/>
                <a:cs typeface="+mn-cs"/>
              </a:rPr>
              <a:t>-net using the Renew tool’s GUI</a:t>
            </a:r>
          </a:p>
          <a:p>
            <a:pPr marL="703263" lvl="1" indent="0" algn="l">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
        <p:nvSpPr>
          <p:cNvPr id="2" name="Номер слайда 1">
            <a:extLst>
              <a:ext uri="{FF2B5EF4-FFF2-40B4-BE49-F238E27FC236}">
                <a16:creationId xmlns:a16="http://schemas.microsoft.com/office/drawing/2014/main" id="{1542AB05-91DD-48C1-A9E9-22FD92E0DB88}"/>
              </a:ext>
            </a:extLst>
          </p:cNvPr>
          <p:cNvSpPr>
            <a:spLocks noGrp="1"/>
          </p:cNvSpPr>
          <p:nvPr>
            <p:ph type="sldNum" sz="quarter" idx="2"/>
          </p:nvPr>
        </p:nvSpPr>
        <p:spPr/>
        <p:txBody>
          <a:bodyPr/>
          <a:lstStyle/>
          <a:p>
            <a:fld id="{86CB4B4D-7CA3-9044-876B-883B54F8677D}" type="slidenum">
              <a:rPr lang="ru-RU" smtClean="0"/>
              <a:t>14</a:t>
            </a:fld>
            <a:endParaRPr lang="ru-RU"/>
          </a:p>
        </p:txBody>
      </p:sp>
    </p:spTree>
    <p:extLst>
      <p:ext uri="{BB962C8B-B14F-4D97-AF65-F5344CB8AC3E}">
        <p14:creationId xmlns:p14="http://schemas.microsoft.com/office/powerpoint/2010/main" val="401094724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Methods, Tools and Technologies to be used</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11199" y="3718936"/>
            <a:ext cx="22456875" cy="8854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olidFill>
                  <a:srgbClr val="253957"/>
                </a:solidFill>
                <a:sym typeface="Arial Narrow"/>
              </a:rPr>
              <a:t>The DB-net with the reference semantics support is a core model used in the project</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olidFill>
                  <a:srgbClr val="253957"/>
                </a:solidFill>
                <a:latin typeface="+mn-lt"/>
                <a:ea typeface="+mn-ea"/>
                <a:cs typeface="+mn-cs"/>
                <a:sym typeface="Arial Narrow"/>
              </a:rPr>
              <a:t>The methods of constructing DB-net and simulating its run are used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olidFill>
                  <a:srgbClr val="253957"/>
                </a:solidFill>
                <a:latin typeface="+mn-lt"/>
                <a:ea typeface="+mn-ea"/>
                <a:cs typeface="+mn-cs"/>
                <a:sym typeface="Arial Narrow"/>
              </a:rPr>
              <a:t>Renew is a main software tool used in the project</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olidFill>
                  <a:srgbClr val="253957"/>
                </a:solidFill>
                <a:latin typeface="+mn-lt"/>
                <a:ea typeface="+mn-ea"/>
                <a:cs typeface="+mn-cs"/>
                <a:sym typeface="Arial Narrow"/>
              </a:rPr>
              <a:t>Technological stack: Java SE 8, Apache Ant, </a:t>
            </a:r>
            <a:r>
              <a:rPr lang="en-US" sz="4800" dirty="0" err="1">
                <a:solidFill>
                  <a:srgbClr val="253957"/>
                </a:solidFill>
                <a:latin typeface="+mn-lt"/>
                <a:ea typeface="+mn-ea"/>
                <a:cs typeface="+mn-cs"/>
                <a:sym typeface="Arial Narrow"/>
              </a:rPr>
              <a:t>JavaCC</a:t>
            </a:r>
            <a:r>
              <a:rPr lang="en-US" sz="4800" dirty="0">
                <a:solidFill>
                  <a:srgbClr val="253957"/>
                </a:solidFill>
                <a:latin typeface="+mn-lt"/>
                <a:ea typeface="+mn-ea"/>
                <a:cs typeface="+mn-cs"/>
                <a:sym typeface="Arial Narrow"/>
              </a:rPr>
              <a:t>, JUnit 4 and SQLite (the latter is planned to be used as the relational DBMS for the persistent layer of the DB-net)</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olidFill>
                  <a:srgbClr val="253957"/>
                </a:solidFill>
                <a:latin typeface="+mn-lt"/>
                <a:ea typeface="+mn-ea"/>
                <a:cs typeface="+mn-cs"/>
                <a:sym typeface="Arial Narrow"/>
              </a:rPr>
              <a:t>The elements of the incremental SLC model and prototyping approach are used in the project [10]</a:t>
            </a:r>
          </a:p>
        </p:txBody>
      </p:sp>
      <p:pic>
        <p:nvPicPr>
          <p:cNvPr id="3" name="Рисунок 2">
            <a:extLst>
              <a:ext uri="{FF2B5EF4-FFF2-40B4-BE49-F238E27FC236}">
                <a16:creationId xmlns:a16="http://schemas.microsoft.com/office/drawing/2014/main" id="{DB0B02FE-6586-4B03-88B9-7F2FE20D31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43551" y="8822422"/>
            <a:ext cx="2281116" cy="4182046"/>
          </a:xfrm>
          <a:prstGeom prst="rect">
            <a:avLst/>
          </a:prstGeom>
        </p:spPr>
      </p:pic>
      <p:pic>
        <p:nvPicPr>
          <p:cNvPr id="5" name="Рисунок 4">
            <a:extLst>
              <a:ext uri="{FF2B5EF4-FFF2-40B4-BE49-F238E27FC236}">
                <a16:creationId xmlns:a16="http://schemas.microsoft.com/office/drawing/2014/main" id="{BF68569D-31D6-49B8-AFF9-A5EEBF1A88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82981" y="8422420"/>
            <a:ext cx="3672008" cy="2273463"/>
          </a:xfrm>
          <a:prstGeom prst="rect">
            <a:avLst/>
          </a:prstGeom>
        </p:spPr>
      </p:pic>
      <p:pic>
        <p:nvPicPr>
          <p:cNvPr id="11" name="Рисунок 10">
            <a:extLst>
              <a:ext uri="{FF2B5EF4-FFF2-40B4-BE49-F238E27FC236}">
                <a16:creationId xmlns:a16="http://schemas.microsoft.com/office/drawing/2014/main" id="{3CD45055-14B0-4D8B-AEDB-B493F83673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78434" y="8477249"/>
            <a:ext cx="5384738" cy="1626189"/>
          </a:xfrm>
          <a:prstGeom prst="rect">
            <a:avLst/>
          </a:prstGeom>
        </p:spPr>
      </p:pic>
      <p:pic>
        <p:nvPicPr>
          <p:cNvPr id="13" name="Рисунок 12" descr="Изображение выглядит как рисунок&#10;&#10;Автоматически созданное описание">
            <a:extLst>
              <a:ext uri="{FF2B5EF4-FFF2-40B4-BE49-F238E27FC236}">
                <a16:creationId xmlns:a16="http://schemas.microsoft.com/office/drawing/2014/main" id="{62FD362E-C8D2-41CD-A08D-2ABF9832D14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828746" y="10850934"/>
            <a:ext cx="4468090" cy="1787235"/>
          </a:xfrm>
          <a:prstGeom prst="rect">
            <a:avLst/>
          </a:prstGeom>
        </p:spPr>
      </p:pic>
      <p:pic>
        <p:nvPicPr>
          <p:cNvPr id="15" name="Рисунок 14" descr="Изображение выглядит как рисунок&#10;&#10;Автоматически созданное описание">
            <a:extLst>
              <a:ext uri="{FF2B5EF4-FFF2-40B4-BE49-F238E27FC236}">
                <a16:creationId xmlns:a16="http://schemas.microsoft.com/office/drawing/2014/main" id="{D097A724-3E14-4064-B7CE-2079FE2FB66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026092" y="9714204"/>
            <a:ext cx="4952089" cy="2273459"/>
          </a:xfrm>
          <a:prstGeom prst="rect">
            <a:avLst/>
          </a:prstGeom>
        </p:spPr>
      </p:pic>
      <p:sp>
        <p:nvSpPr>
          <p:cNvPr id="16" name="Номер слайда 15">
            <a:extLst>
              <a:ext uri="{FF2B5EF4-FFF2-40B4-BE49-F238E27FC236}">
                <a16:creationId xmlns:a16="http://schemas.microsoft.com/office/drawing/2014/main" id="{60FD6519-2F03-43C8-9F9D-0018A6F5BD6C}"/>
              </a:ext>
            </a:extLst>
          </p:cNvPr>
          <p:cNvSpPr>
            <a:spLocks noGrp="1"/>
          </p:cNvSpPr>
          <p:nvPr>
            <p:ph type="sldNum" sz="quarter" idx="2"/>
          </p:nvPr>
        </p:nvSpPr>
        <p:spPr/>
        <p:txBody>
          <a:bodyPr/>
          <a:lstStyle/>
          <a:p>
            <a:fld id="{86CB4B4D-7CA3-9044-876B-883B54F8677D}" type="slidenum">
              <a:rPr lang="ru-RU" smtClean="0"/>
              <a:t>15</a:t>
            </a:fld>
            <a:endParaRPr lang="ru-RU"/>
          </a:p>
        </p:txBody>
      </p:sp>
      <p:pic>
        <p:nvPicPr>
          <p:cNvPr id="2050" name="Picture 2">
            <a:extLst>
              <a:ext uri="{FF2B5EF4-FFF2-40B4-BE49-F238E27FC236}">
                <a16:creationId xmlns:a16="http://schemas.microsoft.com/office/drawing/2014/main" id="{6E205CF8-EDAC-4D75-9443-5FFE3E4B82A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91805" y="10850933"/>
            <a:ext cx="4478998" cy="2612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95628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Work Plan – the Project’s Gantt Chart (1/2)</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16" name="Номер слайда 15">
            <a:extLst>
              <a:ext uri="{FF2B5EF4-FFF2-40B4-BE49-F238E27FC236}">
                <a16:creationId xmlns:a16="http://schemas.microsoft.com/office/drawing/2014/main" id="{60FD6519-2F03-43C8-9F9D-0018A6F5BD6C}"/>
              </a:ext>
            </a:extLst>
          </p:cNvPr>
          <p:cNvSpPr>
            <a:spLocks noGrp="1"/>
          </p:cNvSpPr>
          <p:nvPr>
            <p:ph type="sldNum" sz="quarter" idx="2"/>
          </p:nvPr>
        </p:nvSpPr>
        <p:spPr/>
        <p:txBody>
          <a:bodyPr/>
          <a:lstStyle/>
          <a:p>
            <a:fld id="{86CB4B4D-7CA3-9044-876B-883B54F8677D}" type="slidenum">
              <a:rPr lang="ru-RU" smtClean="0"/>
              <a:t>16</a:t>
            </a:fld>
            <a:endParaRPr lang="ru-RU"/>
          </a:p>
        </p:txBody>
      </p:sp>
      <p:pic>
        <p:nvPicPr>
          <p:cNvPr id="14" name="Рисунок 13">
            <a:extLst>
              <a:ext uri="{FF2B5EF4-FFF2-40B4-BE49-F238E27FC236}">
                <a16:creationId xmlns:a16="http://schemas.microsoft.com/office/drawing/2014/main" id="{15989D6B-6D0D-4EF8-9DA3-D6B48C0CF992}"/>
              </a:ext>
            </a:extLst>
          </p:cNvPr>
          <p:cNvPicPr/>
          <p:nvPr/>
        </p:nvPicPr>
        <p:blipFill rotWithShape="1">
          <a:blip r:embed="rId3" cstate="print">
            <a:extLst>
              <a:ext uri="{28A0092B-C50C-407E-A947-70E740481C1C}">
                <a14:useLocalDpi xmlns:a14="http://schemas.microsoft.com/office/drawing/2010/main" val="0"/>
              </a:ext>
            </a:extLst>
          </a:blip>
          <a:srcRect l="6084" t="9038" b="5894"/>
          <a:stretch/>
        </p:blipFill>
        <p:spPr bwMode="auto">
          <a:xfrm>
            <a:off x="3300548" y="3718936"/>
            <a:ext cx="17765044" cy="906038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4847905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Work Plan – the Project’s Gantt Chart (2/2)</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16" name="Номер слайда 15">
            <a:extLst>
              <a:ext uri="{FF2B5EF4-FFF2-40B4-BE49-F238E27FC236}">
                <a16:creationId xmlns:a16="http://schemas.microsoft.com/office/drawing/2014/main" id="{60FD6519-2F03-43C8-9F9D-0018A6F5BD6C}"/>
              </a:ext>
            </a:extLst>
          </p:cNvPr>
          <p:cNvSpPr>
            <a:spLocks noGrp="1"/>
          </p:cNvSpPr>
          <p:nvPr>
            <p:ph type="sldNum" sz="quarter" idx="2"/>
          </p:nvPr>
        </p:nvSpPr>
        <p:spPr/>
        <p:txBody>
          <a:bodyPr/>
          <a:lstStyle/>
          <a:p>
            <a:fld id="{86CB4B4D-7CA3-9044-876B-883B54F8677D}" type="slidenum">
              <a:rPr lang="ru-RU" smtClean="0"/>
              <a:t>17</a:t>
            </a:fld>
            <a:endParaRPr lang="ru-RU"/>
          </a:p>
        </p:txBody>
      </p:sp>
      <p:pic>
        <p:nvPicPr>
          <p:cNvPr id="14" name="Рисунок 13">
            <a:extLst>
              <a:ext uri="{FF2B5EF4-FFF2-40B4-BE49-F238E27FC236}">
                <a16:creationId xmlns:a16="http://schemas.microsoft.com/office/drawing/2014/main" id="{15989D6B-6D0D-4EF8-9DA3-D6B48C0CF992}"/>
              </a:ext>
            </a:extLst>
          </p:cNvPr>
          <p:cNvPicPr/>
          <p:nvPr/>
        </p:nvPicPr>
        <p:blipFill rotWithShape="1">
          <a:blip r:embed="rId3">
            <a:extLst>
              <a:ext uri="{28A0092B-C50C-407E-A947-70E740481C1C}">
                <a14:useLocalDpi xmlns:a14="http://schemas.microsoft.com/office/drawing/2010/main" val="0"/>
              </a:ext>
            </a:extLst>
          </a:blip>
          <a:srcRect/>
          <a:stretch/>
        </p:blipFill>
        <p:spPr bwMode="auto">
          <a:xfrm>
            <a:off x="3300548" y="3752664"/>
            <a:ext cx="17765044" cy="899292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3655565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Current Results</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01065" y="4241471"/>
            <a:ext cx="21506373" cy="8854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The existing Renew code and design is learnt</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The functional requirements are formulated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The simple Renew plugin which writes its setup to log is created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5400" dirty="0">
              <a:solidFill>
                <a:srgbClr val="253957"/>
              </a:solidFill>
              <a:latin typeface="+mn-lt"/>
              <a:ea typeface="+mn-ea"/>
              <a:cs typeface="+mn-cs"/>
              <a:sym typeface="Arial Narrow"/>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5400" dirty="0">
              <a:solidFill>
                <a:srgbClr val="253957"/>
              </a:solidFill>
              <a:latin typeface="+mn-lt"/>
              <a:ea typeface="+mn-ea"/>
              <a:cs typeface="+mn-cs"/>
              <a:sym typeface="Arial Narrow"/>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sym typeface="Arial Narrow"/>
            </a:endParaRPr>
          </a:p>
          <a:p>
            <a:pPr marL="703263" lvl="1" indent="0" algn="l">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
        <p:nvSpPr>
          <p:cNvPr id="2" name="Номер слайда 1">
            <a:extLst>
              <a:ext uri="{FF2B5EF4-FFF2-40B4-BE49-F238E27FC236}">
                <a16:creationId xmlns:a16="http://schemas.microsoft.com/office/drawing/2014/main" id="{20141BE8-4321-4447-A209-D0DE7EECBD88}"/>
              </a:ext>
            </a:extLst>
          </p:cNvPr>
          <p:cNvSpPr>
            <a:spLocks noGrp="1"/>
          </p:cNvSpPr>
          <p:nvPr>
            <p:ph type="sldNum" sz="quarter" idx="2"/>
          </p:nvPr>
        </p:nvSpPr>
        <p:spPr/>
        <p:txBody>
          <a:bodyPr/>
          <a:lstStyle/>
          <a:p>
            <a:fld id="{86CB4B4D-7CA3-9044-876B-883B54F8677D}" type="slidenum">
              <a:rPr lang="ru-RU" smtClean="0"/>
              <a:t>18</a:t>
            </a:fld>
            <a:endParaRPr lang="ru-RU"/>
          </a:p>
        </p:txBody>
      </p:sp>
    </p:spTree>
    <p:extLst>
      <p:ext uri="{BB962C8B-B14F-4D97-AF65-F5344CB8AC3E}">
        <p14:creationId xmlns:p14="http://schemas.microsoft.com/office/powerpoint/2010/main" val="351766582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Expected Results</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01065" y="4241471"/>
            <a:ext cx="21506373" cy="8854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The developed, tested and documented software tool for simulating DB-nets with reference semantics support as the plugin for the Renew is expected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The developed software tool is expected to be applicable for cases where it is necessary to consider both process and the persistent data</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The term project can be continued in the 2</a:t>
            </a:r>
            <a:r>
              <a:rPr lang="en-US" sz="5400" baseline="30000" dirty="0">
                <a:solidFill>
                  <a:srgbClr val="253957"/>
                </a:solidFill>
                <a:latin typeface="+mn-lt"/>
                <a:ea typeface="+mn-ea"/>
                <a:cs typeface="+mn-cs"/>
                <a:sym typeface="Arial Narrow"/>
              </a:rPr>
              <a:t>nd</a:t>
            </a:r>
            <a:r>
              <a:rPr lang="en-US" sz="5400" dirty="0">
                <a:solidFill>
                  <a:srgbClr val="253957"/>
                </a:solidFill>
                <a:latin typeface="+mn-lt"/>
                <a:ea typeface="+mn-ea"/>
                <a:cs typeface="+mn-cs"/>
                <a:sym typeface="Arial Narrow"/>
              </a:rPr>
              <a:t> year as the master thesis which will possibly include development of some new features for the developed software tool and conducting a research with using a real enterprise data of some of the PAIS Lab’s business partners (for example, the </a:t>
            </a:r>
            <a:r>
              <a:rPr lang="en-US" sz="5400" dirty="0" err="1">
                <a:solidFill>
                  <a:srgbClr val="253957"/>
                </a:solidFill>
                <a:latin typeface="+mn-lt"/>
                <a:ea typeface="+mn-ea"/>
                <a:cs typeface="+mn-cs"/>
                <a:sym typeface="Arial Narrow"/>
              </a:rPr>
              <a:t>Exactpro</a:t>
            </a:r>
            <a:r>
              <a:rPr lang="en-US" sz="5400" dirty="0">
                <a:solidFill>
                  <a:srgbClr val="253957"/>
                </a:solidFill>
                <a:latin typeface="+mn-lt"/>
                <a:ea typeface="+mn-ea"/>
                <a:cs typeface="+mn-cs"/>
                <a:sym typeface="Arial Narrow"/>
              </a:rPr>
              <a:t> Systems and London Stock Exchange)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sym typeface="Arial Narrow"/>
            </a:endParaRPr>
          </a:p>
          <a:p>
            <a:pPr marL="703263" lvl="1" indent="0" algn="l">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
        <p:nvSpPr>
          <p:cNvPr id="2" name="Номер слайда 1">
            <a:extLst>
              <a:ext uri="{FF2B5EF4-FFF2-40B4-BE49-F238E27FC236}">
                <a16:creationId xmlns:a16="http://schemas.microsoft.com/office/drawing/2014/main" id="{20141BE8-4321-4447-A209-D0DE7EECBD88}"/>
              </a:ext>
            </a:extLst>
          </p:cNvPr>
          <p:cNvSpPr>
            <a:spLocks noGrp="1"/>
          </p:cNvSpPr>
          <p:nvPr>
            <p:ph type="sldNum" sz="quarter" idx="2"/>
          </p:nvPr>
        </p:nvSpPr>
        <p:spPr/>
        <p:txBody>
          <a:bodyPr/>
          <a:lstStyle/>
          <a:p>
            <a:fld id="{86CB4B4D-7CA3-9044-876B-883B54F8677D}" type="slidenum">
              <a:rPr lang="ru-RU" smtClean="0"/>
              <a:t>19</a:t>
            </a:fld>
            <a:endParaRPr lang="ru-RU"/>
          </a:p>
        </p:txBody>
      </p:sp>
    </p:spTree>
    <p:extLst>
      <p:ext uri="{BB962C8B-B14F-4D97-AF65-F5344CB8AC3E}">
        <p14:creationId xmlns:p14="http://schemas.microsoft.com/office/powerpoint/2010/main" val="391868507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6073440"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Description of Subject Area</a:t>
            </a:r>
            <a:endParaRPr lang="en-US" sz="7000" b="1" dirty="0">
              <a:solidFill>
                <a:srgbClr val="FF0000"/>
              </a:solidFill>
              <a:latin typeface="Arial Narrow" charset="0"/>
              <a:ea typeface="Arial Narrow" charset="0"/>
              <a:cs typeface="Arial Narrow" charset="0"/>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241471"/>
            <a:ext cx="23182935" cy="8854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Concurrent software systems modelling and validation</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Process mining</a:t>
            </a:r>
            <a:endParaRPr lang="en-US" sz="6000" b="1" dirty="0">
              <a:solidFill>
                <a:srgbClr val="253957"/>
              </a:solidFill>
              <a:sym typeface="Arial Narrow"/>
            </a:endParaRP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6000" dirty="0">
                <a:solidFill>
                  <a:srgbClr val="253957"/>
                </a:solidFill>
                <a:sym typeface="Arial Narrow"/>
              </a:rPr>
              <a:t>The techniques of analysis of business processes based on event logs</a:t>
            </a:r>
            <a:endParaRPr lang="en-US" sz="6000" dirty="0">
              <a:solidFill>
                <a:srgbClr val="253957"/>
              </a:solidFill>
              <a:latin typeface="+mn-lt"/>
              <a:ea typeface="+mn-ea"/>
              <a:cs typeface="+mn-cs"/>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Petri nets and their modifications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Номер слайда 1">
            <a:extLst>
              <a:ext uri="{FF2B5EF4-FFF2-40B4-BE49-F238E27FC236}">
                <a16:creationId xmlns:a16="http://schemas.microsoft.com/office/drawing/2014/main" id="{DB6EBE24-5666-47FF-A0C0-B6ADBC61CD6C}"/>
              </a:ext>
            </a:extLst>
          </p:cNvPr>
          <p:cNvSpPr>
            <a:spLocks noGrp="1"/>
          </p:cNvSpPr>
          <p:nvPr>
            <p:ph type="sldNum" sz="quarter" idx="2"/>
          </p:nvPr>
        </p:nvSpPr>
        <p:spPr/>
        <p:txBody>
          <a:bodyPr/>
          <a:lstStyle/>
          <a:p>
            <a:fld id="{86CB4B4D-7CA3-9044-876B-883B54F8677D}" type="slidenum">
              <a:rPr lang="ru-RU" smtClean="0"/>
              <a:t>2</a:t>
            </a:fld>
            <a:endParaRPr lang="ru-RU"/>
          </a:p>
        </p:txBody>
      </p:sp>
    </p:spTree>
    <p:extLst>
      <p:ext uri="{BB962C8B-B14F-4D97-AF65-F5344CB8AC3E}">
        <p14:creationId xmlns:p14="http://schemas.microsoft.com/office/powerpoint/2010/main" val="355196229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References (1/3)</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01062" y="3718935"/>
            <a:ext cx="21506373" cy="96848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[1] W. </a:t>
            </a:r>
            <a:r>
              <a:rPr lang="en-US" sz="5400" dirty="0" err="1">
                <a:solidFill>
                  <a:srgbClr val="253957"/>
                </a:solidFill>
                <a:latin typeface="+mn-lt"/>
                <a:ea typeface="+mn-ea"/>
                <a:cs typeface="+mn-cs"/>
                <a:sym typeface="Arial Narrow"/>
              </a:rPr>
              <a:t>Reisig</a:t>
            </a:r>
            <a:r>
              <a:rPr lang="en-US" sz="5400" dirty="0">
                <a:solidFill>
                  <a:srgbClr val="253957"/>
                </a:solidFill>
                <a:latin typeface="+mn-lt"/>
                <a:ea typeface="+mn-ea"/>
                <a:cs typeface="+mn-cs"/>
                <a:sym typeface="Arial Narrow"/>
              </a:rPr>
              <a:t>. </a:t>
            </a:r>
            <a:r>
              <a:rPr lang="en-US" sz="5400" i="1" dirty="0">
                <a:solidFill>
                  <a:srgbClr val="253957"/>
                </a:solidFill>
                <a:latin typeface="+mn-lt"/>
                <a:ea typeface="+mn-ea"/>
                <a:cs typeface="+mn-cs"/>
                <a:sym typeface="Arial Narrow"/>
              </a:rPr>
              <a:t>Understanding Petri Nets: Modeling Techniques, Analysis Methods, Case Studies</a:t>
            </a:r>
            <a:r>
              <a:rPr lang="en-US" sz="5400" dirty="0">
                <a:solidFill>
                  <a:srgbClr val="253957"/>
                </a:solidFill>
                <a:latin typeface="+mn-lt"/>
                <a:ea typeface="+mn-ea"/>
                <a:cs typeface="+mn-cs"/>
                <a:sym typeface="Arial Narrow"/>
              </a:rPr>
              <a:t>. Berlin, Heidelberg, Germany: Springer, 2013.</a:t>
            </a:r>
          </a:p>
          <a:p>
            <a:pPr algn="l">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[2] J. Kurt. “A Brief Introduction to </a:t>
            </a:r>
            <a:r>
              <a:rPr lang="en-US" sz="5400" dirty="0" err="1">
                <a:solidFill>
                  <a:srgbClr val="253957"/>
                </a:solidFill>
                <a:latin typeface="+mn-lt"/>
                <a:ea typeface="+mn-ea"/>
                <a:cs typeface="+mn-cs"/>
                <a:sym typeface="Arial Narrow"/>
              </a:rPr>
              <a:t>Coloured</a:t>
            </a:r>
            <a:r>
              <a:rPr lang="en-US" sz="5400" dirty="0">
                <a:solidFill>
                  <a:srgbClr val="253957"/>
                </a:solidFill>
                <a:latin typeface="+mn-lt"/>
                <a:ea typeface="+mn-ea"/>
                <a:cs typeface="+mn-cs"/>
                <a:sym typeface="Arial Narrow"/>
              </a:rPr>
              <a:t> Petri Nets,” in </a:t>
            </a:r>
            <a:r>
              <a:rPr lang="en-US" sz="5400" i="1" dirty="0">
                <a:solidFill>
                  <a:srgbClr val="253957"/>
                </a:solidFill>
                <a:latin typeface="+mn-lt"/>
                <a:ea typeface="+mn-ea"/>
                <a:cs typeface="+mn-cs"/>
                <a:sym typeface="Arial Narrow"/>
              </a:rPr>
              <a:t>Third Int. Workshop on TACAS</a:t>
            </a:r>
            <a:r>
              <a:rPr lang="en-US" sz="5400" dirty="0">
                <a:solidFill>
                  <a:srgbClr val="253957"/>
                </a:solidFill>
                <a:latin typeface="+mn-lt"/>
                <a:ea typeface="+mn-ea"/>
                <a:cs typeface="+mn-cs"/>
                <a:sym typeface="Arial Narrow"/>
              </a:rPr>
              <a:t>, Enschede, the Netherlands, Apr. 2 – 4, 1997, pp. 203 – 208.</a:t>
            </a:r>
          </a:p>
          <a:p>
            <a:pPr algn="l">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[3] J. Kurt and M. K. Lars. </a:t>
            </a:r>
            <a:r>
              <a:rPr lang="en-US" sz="5400" i="1" dirty="0" err="1">
                <a:solidFill>
                  <a:srgbClr val="253957"/>
                </a:solidFill>
                <a:latin typeface="+mn-lt"/>
                <a:ea typeface="+mn-ea"/>
                <a:cs typeface="+mn-cs"/>
                <a:sym typeface="Arial Narrow"/>
              </a:rPr>
              <a:t>Coloured</a:t>
            </a:r>
            <a:r>
              <a:rPr lang="en-US" sz="5400" i="1" dirty="0">
                <a:solidFill>
                  <a:srgbClr val="253957"/>
                </a:solidFill>
                <a:latin typeface="+mn-lt"/>
                <a:ea typeface="+mn-ea"/>
                <a:cs typeface="+mn-cs"/>
                <a:sym typeface="Arial Narrow"/>
              </a:rPr>
              <a:t> Petri Nets: Modelling and Validation of Concurrent Systems</a:t>
            </a:r>
            <a:r>
              <a:rPr lang="en-US" sz="5400" dirty="0">
                <a:solidFill>
                  <a:srgbClr val="253957"/>
                </a:solidFill>
                <a:latin typeface="+mn-lt"/>
                <a:ea typeface="+mn-ea"/>
                <a:cs typeface="+mn-cs"/>
                <a:sym typeface="Arial Narrow"/>
              </a:rPr>
              <a:t>. </a:t>
            </a:r>
            <a:r>
              <a:rPr lang="en-US" sz="5400" dirty="0">
                <a:solidFill>
                  <a:srgbClr val="253957"/>
                </a:solidFill>
                <a:sym typeface="Arial Narrow"/>
              </a:rPr>
              <a:t>Berlin, Heidelberg, Germany: Springer, 2009.</a:t>
            </a:r>
          </a:p>
          <a:p>
            <a:pPr algn="l">
              <a:defRPr sz="2800">
                <a:solidFill>
                  <a:srgbClr val="253957"/>
                </a:solidFill>
                <a:latin typeface="+mn-lt"/>
                <a:ea typeface="+mn-ea"/>
                <a:cs typeface="+mn-cs"/>
                <a:sym typeface="Arial Narrow"/>
              </a:defRPr>
            </a:pPr>
            <a:r>
              <a:rPr lang="en-US" sz="5400" dirty="0">
                <a:solidFill>
                  <a:srgbClr val="253957"/>
                </a:solidFill>
                <a:sym typeface="Arial Narrow"/>
              </a:rPr>
              <a:t>[4] B. </a:t>
            </a:r>
            <a:r>
              <a:rPr lang="en-US" sz="5400" dirty="0" err="1">
                <a:solidFill>
                  <a:srgbClr val="253957"/>
                </a:solidFill>
                <a:sym typeface="Arial Narrow"/>
              </a:rPr>
              <a:t>Farwer</a:t>
            </a:r>
            <a:r>
              <a:rPr lang="en-US" sz="5400" dirty="0">
                <a:solidFill>
                  <a:srgbClr val="253957"/>
                </a:solidFill>
                <a:sym typeface="Arial Narrow"/>
              </a:rPr>
              <a:t>. “</a:t>
            </a:r>
            <a:r>
              <a:rPr lang="it-IT" sz="5400" dirty="0">
                <a:solidFill>
                  <a:srgbClr val="253957"/>
                </a:solidFill>
                <a:sym typeface="Arial Narrow"/>
              </a:rPr>
              <a:t>LLPN – Linear Logic Petri Nets: </a:t>
            </a:r>
            <a:r>
              <a:rPr lang="en-US" sz="5400" dirty="0">
                <a:solidFill>
                  <a:srgbClr val="253957"/>
                </a:solidFill>
                <a:sym typeface="Arial Narrow"/>
              </a:rPr>
              <a:t>What are Object Petri Nets?” </a:t>
            </a:r>
            <a:r>
              <a:rPr lang="en-US" sz="5400" dirty="0" err="1">
                <a:solidFill>
                  <a:srgbClr val="253957"/>
                </a:solidFill>
                <a:sym typeface="Arial Narrow"/>
              </a:rPr>
              <a:t>Wayback</a:t>
            </a:r>
            <a:r>
              <a:rPr lang="en-US" sz="5400" dirty="0">
                <a:solidFill>
                  <a:srgbClr val="253957"/>
                </a:solidFill>
                <a:sym typeface="Arial Narrow"/>
              </a:rPr>
              <a:t> Machine. </a:t>
            </a:r>
            <a:r>
              <a:rPr lang="en-US" sz="5400" dirty="0">
                <a:solidFill>
                  <a:srgbClr val="253957"/>
                </a:solidFill>
                <a:sym typeface="Arial Narrow"/>
                <a:hlinkClick r:id="rId3"/>
              </a:rPr>
              <a:t>https://web.archive.org/web/20051103131745/http://www.llpn.com/OPNs.html</a:t>
            </a:r>
            <a:r>
              <a:rPr lang="en-US" sz="5400" dirty="0">
                <a:solidFill>
                  <a:srgbClr val="253957"/>
                </a:solidFill>
                <a:sym typeface="Arial Narrow"/>
              </a:rPr>
              <a:t> (accessed Dec. 1, 2019).</a:t>
            </a:r>
            <a:endParaRPr lang="en-US" sz="5400" dirty="0">
              <a:solidFill>
                <a:srgbClr val="253957"/>
              </a:solidFill>
              <a:latin typeface="+mn-lt"/>
              <a:ea typeface="+mn-ea"/>
              <a:cs typeface="+mn-cs"/>
              <a:sym typeface="Arial Narrow"/>
            </a:endParaRPr>
          </a:p>
          <a:p>
            <a:pPr marL="703263" lvl="1" indent="0" algn="l">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
        <p:nvSpPr>
          <p:cNvPr id="2" name="Номер слайда 1">
            <a:extLst>
              <a:ext uri="{FF2B5EF4-FFF2-40B4-BE49-F238E27FC236}">
                <a16:creationId xmlns:a16="http://schemas.microsoft.com/office/drawing/2014/main" id="{FF396D65-444B-45B1-AE77-D6D574D0CAFE}"/>
              </a:ext>
            </a:extLst>
          </p:cNvPr>
          <p:cNvSpPr>
            <a:spLocks noGrp="1"/>
          </p:cNvSpPr>
          <p:nvPr>
            <p:ph type="sldNum" sz="quarter" idx="2"/>
          </p:nvPr>
        </p:nvSpPr>
        <p:spPr/>
        <p:txBody>
          <a:bodyPr/>
          <a:lstStyle/>
          <a:p>
            <a:fld id="{86CB4B4D-7CA3-9044-876B-883B54F8677D}" type="slidenum">
              <a:rPr lang="ru-RU" smtClean="0"/>
              <a:t>20</a:t>
            </a:fld>
            <a:endParaRPr lang="ru-RU"/>
          </a:p>
        </p:txBody>
      </p:sp>
    </p:spTree>
    <p:extLst>
      <p:ext uri="{BB962C8B-B14F-4D97-AF65-F5344CB8AC3E}">
        <p14:creationId xmlns:p14="http://schemas.microsoft.com/office/powerpoint/2010/main" val="148555660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References (2/3)</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01062" y="3718935"/>
            <a:ext cx="21506373" cy="96848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en-US" sz="5400" dirty="0">
                <a:solidFill>
                  <a:srgbClr val="253957"/>
                </a:solidFill>
                <a:sym typeface="Arial Narrow"/>
              </a:rPr>
              <a:t>[5] “Renew – The Reference Net Workshop.” Renew.de. </a:t>
            </a:r>
            <a:r>
              <a:rPr lang="en-US" sz="5400" dirty="0">
                <a:solidFill>
                  <a:srgbClr val="253957"/>
                </a:solidFill>
                <a:sym typeface="Arial Narrow"/>
                <a:hlinkClick r:id="rId3"/>
              </a:rPr>
              <a:t>http://www.renew.de/</a:t>
            </a:r>
            <a:r>
              <a:rPr lang="en-US" sz="5400" dirty="0">
                <a:solidFill>
                  <a:srgbClr val="253957"/>
                </a:solidFill>
                <a:sym typeface="Arial Narrow"/>
              </a:rPr>
              <a:t> (accessed Dec. 1, 2019)</a:t>
            </a:r>
          </a:p>
          <a:p>
            <a:pPr algn="l">
              <a:defRPr sz="2800">
                <a:solidFill>
                  <a:srgbClr val="253957"/>
                </a:solidFill>
                <a:latin typeface="+mn-lt"/>
                <a:ea typeface="+mn-ea"/>
                <a:cs typeface="+mn-cs"/>
                <a:sym typeface="Arial Narrow"/>
              </a:defRPr>
            </a:pPr>
            <a:r>
              <a:rPr lang="en-US" sz="5400" dirty="0">
                <a:solidFill>
                  <a:srgbClr val="253957"/>
                </a:solidFill>
                <a:sym typeface="Arial Narrow"/>
              </a:rPr>
              <a:t>[6] “File:Forthandback.svg.” Wikimedia Commons. </a:t>
            </a:r>
            <a:r>
              <a:rPr lang="en-US" sz="5400" dirty="0">
                <a:solidFill>
                  <a:srgbClr val="253957"/>
                </a:solidFill>
                <a:sym typeface="Arial Narrow"/>
                <a:hlinkClick r:id="rId4"/>
              </a:rPr>
              <a:t>https://commons.wikimedia.org/wiki/File:Forthandback.svg</a:t>
            </a:r>
            <a:r>
              <a:rPr lang="en-US" sz="5400" dirty="0">
                <a:solidFill>
                  <a:srgbClr val="253957"/>
                </a:solidFill>
                <a:sym typeface="Arial Narrow"/>
              </a:rPr>
              <a:t> (accessed Dec. 5, 2019).</a:t>
            </a:r>
          </a:p>
          <a:p>
            <a:pPr algn="l">
              <a:defRPr sz="2800">
                <a:solidFill>
                  <a:srgbClr val="253957"/>
                </a:solidFill>
                <a:latin typeface="+mn-lt"/>
                <a:ea typeface="+mn-ea"/>
                <a:cs typeface="+mn-cs"/>
                <a:sym typeface="Arial Narrow"/>
              </a:defRPr>
            </a:pPr>
            <a:r>
              <a:rPr lang="en-US" sz="5400" dirty="0">
                <a:solidFill>
                  <a:srgbClr val="253957"/>
                </a:solidFill>
                <a:sym typeface="Arial Narrow"/>
              </a:rPr>
              <a:t>[7] M. </a:t>
            </a:r>
            <a:r>
              <a:rPr lang="en-US" sz="5400" dirty="0" err="1">
                <a:solidFill>
                  <a:srgbClr val="253957"/>
                </a:solidFill>
                <a:sym typeface="Arial Narrow"/>
              </a:rPr>
              <a:t>Montali</a:t>
            </a:r>
            <a:r>
              <a:rPr lang="en-US" sz="5400" dirty="0">
                <a:solidFill>
                  <a:srgbClr val="253957"/>
                </a:solidFill>
                <a:sym typeface="Arial Narrow"/>
              </a:rPr>
              <a:t> and A. Rivkin. “DB-Nets: On the Marriage of Colored Petri Nets and Relational Databases,” in </a:t>
            </a:r>
            <a:r>
              <a:rPr lang="en-US" sz="5400" i="1" dirty="0">
                <a:solidFill>
                  <a:srgbClr val="253957"/>
                </a:solidFill>
                <a:sym typeface="Arial Narrow"/>
              </a:rPr>
              <a:t>Transactions on Petri Nets and Other Models of Concurrency XII</a:t>
            </a:r>
            <a:r>
              <a:rPr lang="en-US" sz="5400" dirty="0">
                <a:solidFill>
                  <a:srgbClr val="253957"/>
                </a:solidFill>
                <a:sym typeface="Arial Narrow"/>
              </a:rPr>
              <a:t>, M. </a:t>
            </a:r>
            <a:r>
              <a:rPr lang="en-US" sz="5400" dirty="0" err="1">
                <a:solidFill>
                  <a:srgbClr val="253957"/>
                </a:solidFill>
                <a:sym typeface="Arial Narrow"/>
              </a:rPr>
              <a:t>Koutny</a:t>
            </a:r>
            <a:r>
              <a:rPr lang="en-US" sz="5400" dirty="0">
                <a:solidFill>
                  <a:srgbClr val="253957"/>
                </a:solidFill>
                <a:sym typeface="Arial Narrow"/>
              </a:rPr>
              <a:t>, J. Kleijn, W. </a:t>
            </a:r>
            <a:r>
              <a:rPr lang="en-US" sz="5400" dirty="0" err="1">
                <a:solidFill>
                  <a:srgbClr val="253957"/>
                </a:solidFill>
                <a:sym typeface="Arial Narrow"/>
              </a:rPr>
              <a:t>Penczek</a:t>
            </a:r>
            <a:r>
              <a:rPr lang="en-US" sz="5400" dirty="0">
                <a:solidFill>
                  <a:srgbClr val="253957"/>
                </a:solidFill>
                <a:sym typeface="Arial Narrow"/>
              </a:rPr>
              <a:t>, Eds., Berlin, Heidelberg, Germany: Springer, 2017, pp. 91 – 118.</a:t>
            </a:r>
          </a:p>
          <a:p>
            <a:pPr algn="l">
              <a:defRPr sz="2800">
                <a:solidFill>
                  <a:srgbClr val="253957"/>
                </a:solidFill>
                <a:latin typeface="+mn-lt"/>
                <a:ea typeface="+mn-ea"/>
                <a:cs typeface="+mn-cs"/>
                <a:sym typeface="Arial Narrow"/>
              </a:defRPr>
            </a:pPr>
            <a:br>
              <a:rPr lang="en-US" sz="5400" dirty="0">
                <a:solidFill>
                  <a:srgbClr val="253957"/>
                </a:solidFill>
                <a:latin typeface="+mn-lt"/>
                <a:ea typeface="+mn-ea"/>
                <a:cs typeface="+mn-cs"/>
                <a:sym typeface="Arial Narrow"/>
              </a:rPr>
            </a:br>
            <a:endParaRPr lang="en-US" sz="5400" dirty="0">
              <a:solidFill>
                <a:srgbClr val="253957"/>
              </a:solidFill>
              <a:latin typeface="+mn-lt"/>
              <a:ea typeface="+mn-ea"/>
              <a:cs typeface="+mn-cs"/>
              <a:sym typeface="Arial Narrow"/>
            </a:endParaRPr>
          </a:p>
        </p:txBody>
      </p:sp>
      <p:sp>
        <p:nvSpPr>
          <p:cNvPr id="2" name="Номер слайда 1">
            <a:extLst>
              <a:ext uri="{FF2B5EF4-FFF2-40B4-BE49-F238E27FC236}">
                <a16:creationId xmlns:a16="http://schemas.microsoft.com/office/drawing/2014/main" id="{07955563-3B86-4578-8DA6-DC5C58579DE2}"/>
              </a:ext>
            </a:extLst>
          </p:cNvPr>
          <p:cNvSpPr>
            <a:spLocks noGrp="1"/>
          </p:cNvSpPr>
          <p:nvPr>
            <p:ph type="sldNum" sz="quarter" idx="2"/>
          </p:nvPr>
        </p:nvSpPr>
        <p:spPr/>
        <p:txBody>
          <a:bodyPr/>
          <a:lstStyle/>
          <a:p>
            <a:fld id="{86CB4B4D-7CA3-9044-876B-883B54F8677D}" type="slidenum">
              <a:rPr lang="ru-RU" smtClean="0"/>
              <a:t>21</a:t>
            </a:fld>
            <a:endParaRPr lang="ru-RU"/>
          </a:p>
        </p:txBody>
      </p:sp>
    </p:spTree>
    <p:extLst>
      <p:ext uri="{BB962C8B-B14F-4D97-AF65-F5344CB8AC3E}">
        <p14:creationId xmlns:p14="http://schemas.microsoft.com/office/powerpoint/2010/main" val="45018531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References (3/3)</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01062" y="3718935"/>
            <a:ext cx="21506373" cy="96848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en-US" sz="5400" dirty="0">
                <a:solidFill>
                  <a:srgbClr val="253957"/>
                </a:solidFill>
                <a:sym typeface="Arial Narrow"/>
              </a:rPr>
              <a:t>[8] M. </a:t>
            </a:r>
            <a:r>
              <a:rPr lang="en-US" sz="5400" dirty="0" err="1">
                <a:solidFill>
                  <a:srgbClr val="253957"/>
                </a:solidFill>
                <a:sym typeface="Arial Narrow"/>
              </a:rPr>
              <a:t>Montali</a:t>
            </a:r>
            <a:r>
              <a:rPr lang="en-US" sz="5400" dirty="0">
                <a:solidFill>
                  <a:srgbClr val="253957"/>
                </a:solidFill>
                <a:sym typeface="Arial Narrow"/>
              </a:rPr>
              <a:t> and A. Rivkin. “DB-Nets: On the Marriage of Colored Petri Nets and Relational Databases.” ResearchGate. </a:t>
            </a:r>
            <a:r>
              <a:rPr lang="en-US" sz="5400" dirty="0">
                <a:solidFill>
                  <a:srgbClr val="253957"/>
                </a:solidFill>
                <a:sym typeface="Arial Narrow"/>
                <a:hlinkClick r:id="rId3"/>
              </a:rPr>
              <a:t>https://www.researchgate.net/publication/310122815_DB-Nets_on_The_Marriage_of_Colored_Petri_Nets_and_Relational_Databases</a:t>
            </a:r>
            <a:r>
              <a:rPr lang="en-US" sz="5400" dirty="0">
                <a:solidFill>
                  <a:srgbClr val="253957"/>
                </a:solidFill>
                <a:sym typeface="Arial Narrow"/>
              </a:rPr>
              <a:t> (accessed Jan. 25, 2020).</a:t>
            </a:r>
          </a:p>
          <a:p>
            <a:pPr algn="l">
              <a:defRPr sz="2800">
                <a:solidFill>
                  <a:srgbClr val="253957"/>
                </a:solidFill>
                <a:latin typeface="+mn-lt"/>
                <a:ea typeface="+mn-ea"/>
                <a:cs typeface="+mn-cs"/>
                <a:sym typeface="Arial Narrow"/>
              </a:defRPr>
            </a:pPr>
            <a:r>
              <a:rPr lang="en-US" sz="5400" dirty="0">
                <a:solidFill>
                  <a:srgbClr val="253957"/>
                </a:solidFill>
                <a:sym typeface="Arial Narrow"/>
              </a:rPr>
              <a:t>[9] “CPN Tools – A tool for editing, simulating, and analyzing Colored Petri nets.” CPNTools.org. </a:t>
            </a:r>
            <a:r>
              <a:rPr lang="en-US" sz="5400" dirty="0">
                <a:solidFill>
                  <a:srgbClr val="253957"/>
                </a:solidFill>
                <a:sym typeface="Arial Narrow"/>
                <a:hlinkClick r:id="rId4"/>
              </a:rPr>
              <a:t>http://cpntools.org/</a:t>
            </a:r>
            <a:r>
              <a:rPr lang="en-US" sz="5400" dirty="0">
                <a:solidFill>
                  <a:srgbClr val="253957"/>
                </a:solidFill>
                <a:sym typeface="Arial Narrow"/>
              </a:rPr>
              <a:t> (accessed Dec. 1, 2019).</a:t>
            </a:r>
          </a:p>
          <a:p>
            <a:pPr algn="l">
              <a:defRPr sz="2800">
                <a:solidFill>
                  <a:srgbClr val="253957"/>
                </a:solidFill>
                <a:latin typeface="+mn-lt"/>
                <a:ea typeface="+mn-ea"/>
                <a:cs typeface="+mn-cs"/>
                <a:sym typeface="Arial Narrow"/>
              </a:defRPr>
            </a:pPr>
            <a:r>
              <a:rPr lang="en-US" sz="5400" dirty="0">
                <a:solidFill>
                  <a:srgbClr val="253957"/>
                </a:solidFill>
                <a:sym typeface="Arial Narrow"/>
              </a:rPr>
              <a:t>[10] P. Bourque and R.E. Fairley, Eds., “Software Life Cycle Models,” in </a:t>
            </a:r>
            <a:r>
              <a:rPr lang="en-US" sz="5400" i="1" dirty="0">
                <a:solidFill>
                  <a:srgbClr val="253957"/>
                </a:solidFill>
                <a:sym typeface="Arial Narrow"/>
              </a:rPr>
              <a:t>Guide to the Software Engineering Body of Knowledge, Version 3.0</a:t>
            </a:r>
            <a:r>
              <a:rPr lang="en-US" sz="5400" dirty="0">
                <a:solidFill>
                  <a:srgbClr val="253957"/>
                </a:solidFill>
                <a:sym typeface="Arial Narrow"/>
              </a:rPr>
              <a:t>, USA: IEEE Computer Society, 2014, </a:t>
            </a:r>
            <a:r>
              <a:rPr lang="en-US" sz="5400" dirty="0" err="1">
                <a:solidFill>
                  <a:srgbClr val="253957"/>
                </a:solidFill>
                <a:sym typeface="Arial Narrow"/>
              </a:rPr>
              <a:t>ch.</a:t>
            </a:r>
            <a:r>
              <a:rPr lang="en-US" sz="5400" dirty="0">
                <a:solidFill>
                  <a:srgbClr val="253957"/>
                </a:solidFill>
                <a:sym typeface="Arial Narrow"/>
              </a:rPr>
              <a:t> 8, sec. 2.2, pp. 8-5–8-6.</a:t>
            </a:r>
            <a:br>
              <a:rPr lang="en-US" sz="5400" dirty="0">
                <a:solidFill>
                  <a:srgbClr val="253957"/>
                </a:solidFill>
                <a:latin typeface="+mn-lt"/>
                <a:ea typeface="+mn-ea"/>
                <a:cs typeface="+mn-cs"/>
                <a:sym typeface="Arial Narrow"/>
              </a:rPr>
            </a:br>
            <a:endParaRPr lang="en-US" sz="5400" dirty="0">
              <a:solidFill>
                <a:srgbClr val="253957"/>
              </a:solidFill>
              <a:latin typeface="+mn-lt"/>
              <a:ea typeface="+mn-ea"/>
              <a:cs typeface="+mn-cs"/>
              <a:sym typeface="Arial Narrow"/>
            </a:endParaRPr>
          </a:p>
        </p:txBody>
      </p:sp>
      <p:sp>
        <p:nvSpPr>
          <p:cNvPr id="2" name="Номер слайда 1">
            <a:extLst>
              <a:ext uri="{FF2B5EF4-FFF2-40B4-BE49-F238E27FC236}">
                <a16:creationId xmlns:a16="http://schemas.microsoft.com/office/drawing/2014/main" id="{07955563-3B86-4578-8DA6-DC5C58579DE2}"/>
              </a:ext>
            </a:extLst>
          </p:cNvPr>
          <p:cNvSpPr>
            <a:spLocks noGrp="1"/>
          </p:cNvSpPr>
          <p:nvPr>
            <p:ph type="sldNum" sz="quarter" idx="2"/>
          </p:nvPr>
        </p:nvSpPr>
        <p:spPr/>
        <p:txBody>
          <a:bodyPr/>
          <a:lstStyle/>
          <a:p>
            <a:fld id="{86CB4B4D-7CA3-9044-876B-883B54F8677D}" type="slidenum">
              <a:rPr lang="ru-RU" smtClean="0"/>
              <a:t>22</a:t>
            </a:fld>
            <a:endParaRPr lang="ru-RU"/>
          </a:p>
        </p:txBody>
      </p:sp>
    </p:spTree>
    <p:extLst>
      <p:ext uri="{BB962C8B-B14F-4D97-AF65-F5344CB8AC3E}">
        <p14:creationId xmlns:p14="http://schemas.microsoft.com/office/powerpoint/2010/main" val="346138264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3366970" y="10739394"/>
            <a:ext cx="17650060"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en-US" sz="3200" b="1" dirty="0"/>
              <a:t>HSE Address</a:t>
            </a:r>
            <a:r>
              <a:rPr sz="3200" dirty="0"/>
              <a:t>: </a:t>
            </a:r>
            <a:r>
              <a:rPr lang="en-US" sz="3200" dirty="0"/>
              <a:t> 20 </a:t>
            </a:r>
            <a:r>
              <a:rPr lang="en-US" sz="3200" dirty="0" err="1"/>
              <a:t>Myasnitskaya</a:t>
            </a:r>
            <a:r>
              <a:rPr lang="en-US" sz="3200" dirty="0"/>
              <a:t> </a:t>
            </a:r>
            <a:r>
              <a:rPr lang="en-US" sz="3200" dirty="0" err="1"/>
              <a:t>Ulitsa</a:t>
            </a:r>
            <a:r>
              <a:rPr lang="en-US" sz="3200" dirty="0"/>
              <a:t>, Moscow 101000 Russia   |   11 </a:t>
            </a:r>
            <a:r>
              <a:rPr lang="en-US" sz="3200" dirty="0" err="1"/>
              <a:t>Pokrovsky</a:t>
            </a:r>
            <a:r>
              <a:rPr lang="en-US" sz="3200" dirty="0"/>
              <a:t> Boulevard, Moscow 109028 Russia</a:t>
            </a:r>
            <a:endParaRPr sz="3200" dirty="0"/>
          </a:p>
        </p:txBody>
      </p:sp>
      <p:pic>
        <p:nvPicPr>
          <p:cNvPr id="7" name="Изображение" descr="Изображение"/>
          <p:cNvPicPr>
            <a:picLocks noChangeAspect="1"/>
          </p:cNvPicPr>
          <p:nvPr/>
        </p:nvPicPr>
        <p:blipFill>
          <a:blip r:embed="rId2"/>
          <a:stretch>
            <a:fillRect/>
          </a:stretch>
        </p:blipFill>
        <p:spPr>
          <a:xfrm>
            <a:off x="11065950" y="1953839"/>
            <a:ext cx="2252097" cy="2903349"/>
          </a:xfrm>
          <a:prstGeom prst="rect">
            <a:avLst/>
          </a:prstGeom>
          <a:ln w="12700">
            <a:miter lim="400000"/>
          </a:ln>
        </p:spPr>
      </p:pic>
      <p:sp>
        <p:nvSpPr>
          <p:cNvPr id="6" name="Адрес: ТехтТехтТехтТехтТехтТехтТехтТехтТехтТехтТехтТехтТехт">
            <a:extLst>
              <a:ext uri="{FF2B5EF4-FFF2-40B4-BE49-F238E27FC236}">
                <a16:creationId xmlns:a16="http://schemas.microsoft.com/office/drawing/2014/main" id="{9ABC1829-50B6-4B86-9531-43353E5AC94E}"/>
              </a:ext>
            </a:extLst>
          </p:cNvPr>
          <p:cNvSpPr txBox="1"/>
          <p:nvPr/>
        </p:nvSpPr>
        <p:spPr>
          <a:xfrm>
            <a:off x="6924210" y="6245880"/>
            <a:ext cx="10535580" cy="12214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en-US" sz="7000" b="1" dirty="0"/>
              <a:t>Thank you for your attention!</a:t>
            </a:r>
            <a:endParaRPr sz="7000" dirty="0"/>
          </a:p>
        </p:txBody>
      </p:sp>
      <p:sp>
        <p:nvSpPr>
          <p:cNvPr id="8" name="Адрес: ТехтТехтТехтТехтТехтТехтТехтТехтТехтТехтТехтТехтТехт">
            <a:extLst>
              <a:ext uri="{FF2B5EF4-FFF2-40B4-BE49-F238E27FC236}">
                <a16:creationId xmlns:a16="http://schemas.microsoft.com/office/drawing/2014/main" id="{604A57A0-517A-4B4E-B2B0-AFFF5B3864AF}"/>
              </a:ext>
            </a:extLst>
          </p:cNvPr>
          <p:cNvSpPr txBox="1"/>
          <p:nvPr/>
        </p:nvSpPr>
        <p:spPr>
          <a:xfrm>
            <a:off x="7902246" y="8415692"/>
            <a:ext cx="8579502" cy="1375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en-US" sz="4000" dirty="0">
                <a:solidFill>
                  <a:schemeClr val="bg1"/>
                </a:solidFill>
                <a:hlinkClick r:id="rId3">
                  <a:extLst>
                    <a:ext uri="{A12FA001-AC4F-418D-AE19-62706E023703}">
                      <ahyp:hlinkClr xmlns:ahyp="http://schemas.microsoft.com/office/drawing/2018/hyperlinkcolor" val="tx"/>
                    </a:ext>
                  </a:extLst>
                </a:hlinkClick>
              </a:rPr>
              <a:t>amrigin@edu.hse.ru</a:t>
            </a:r>
            <a:endParaRPr lang="en-US" sz="4000" dirty="0">
              <a:solidFill>
                <a:schemeClr val="bg1"/>
              </a:solidFill>
            </a:endParaRPr>
          </a:p>
          <a:p>
            <a:pPr algn="ctr"/>
            <a:r>
              <a:rPr lang="en-US" sz="4000" dirty="0">
                <a:solidFill>
                  <a:schemeClr val="bg1"/>
                </a:solidFill>
                <a:hlinkClick r:id="rId4">
                  <a:extLst>
                    <a:ext uri="{A12FA001-AC4F-418D-AE19-62706E023703}">
                      <ahyp:hlinkClr xmlns:ahyp="http://schemas.microsoft.com/office/drawing/2018/hyperlinkcolor" val="tx"/>
                    </a:ext>
                  </a:extLst>
                </a:hlinkClick>
              </a:rPr>
              <a:t>anton19979@yandex.ru</a:t>
            </a:r>
            <a:endParaRPr lang="en-US" sz="4000" dirty="0">
              <a:solidFill>
                <a:schemeClr val="bg1"/>
              </a:solidFil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7235793"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Basic terms</a:t>
            </a:r>
            <a:r>
              <a:rPr lang="en-US" sz="7000" b="1" cap="all" dirty="0">
                <a:solidFill>
                  <a:srgbClr val="253957"/>
                </a:solidFill>
                <a:latin typeface="Arial Narrow" charset="0"/>
              </a:rPr>
              <a:t>, concepts, definitions (1/8)</a:t>
            </a:r>
          </a:p>
        </p:txBody>
      </p:sp>
      <mc:AlternateContent xmlns:mc="http://schemas.openxmlformats.org/markup-compatibility/2006" xmlns:a14="http://schemas.microsoft.com/office/drawing/2010/main">
        <mc:Choice Requires="a14">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241471"/>
                <a:ext cx="23182935" cy="8854064"/>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Petri nets</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t>The powerful tool for modelling the processes and </a:t>
                </a:r>
                <a:r>
                  <a:rPr lang="en-US" sz="4800" dirty="0" err="1"/>
                  <a:t>behaviour</a:t>
                </a:r>
                <a:r>
                  <a:rPr lang="en-US" sz="4800" dirty="0"/>
                  <a:t> of concurrent software systems</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t>They can be represented as the </a:t>
                </a:r>
                <a:r>
                  <a:rPr lang="en-US" sz="4800" b="1" dirty="0"/>
                  <a:t>directed bipartite graph (</a:t>
                </a:r>
                <a:r>
                  <a:rPr lang="en-US" sz="4800" b="1" dirty="0" err="1"/>
                  <a:t>bigraph</a:t>
                </a:r>
                <a:r>
                  <a:rPr lang="en-US" sz="4800" b="1" dirty="0"/>
                  <a:t>)</a:t>
                </a:r>
                <a:r>
                  <a:rPr lang="en-US" sz="4800" dirty="0"/>
                  <a:t> where the vertices (nodes) are </a:t>
                </a:r>
                <a:r>
                  <a:rPr lang="en-US" sz="4800" b="1" dirty="0"/>
                  <a:t>places</a:t>
                </a:r>
                <a:r>
                  <a:rPr lang="en-US" sz="4800" dirty="0"/>
                  <a:t> and </a:t>
                </a:r>
                <a:r>
                  <a:rPr lang="en-US" sz="4800" b="1" dirty="0"/>
                  <a:t>transitions</a:t>
                </a:r>
                <a:r>
                  <a:rPr lang="en-US" sz="4800" dirty="0"/>
                  <a:t> and the edges are </a:t>
                </a:r>
                <a:r>
                  <a:rPr lang="en-US" sz="4800" b="1" dirty="0"/>
                  <a:t>arcs</a:t>
                </a:r>
                <a:r>
                  <a:rPr lang="en-US" sz="4800" dirty="0"/>
                  <a:t> connecting the places and transitions</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t>Petri nets support modelling behavior due to </a:t>
                </a:r>
                <a:r>
                  <a:rPr lang="en-US" sz="4800" b="1" dirty="0"/>
                  <a:t>tokens</a:t>
                </a:r>
                <a:r>
                  <a:rPr lang="en-US" sz="4800" dirty="0"/>
                  <a:t> which form </a:t>
                </a:r>
                <a:r>
                  <a:rPr lang="en-US" sz="4800" b="1" dirty="0"/>
                  <a:t>markings</a:t>
                </a:r>
                <a:endParaRPr lang="en-US" sz="4800" dirty="0"/>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t>Formally, the Petri net </a:t>
                </a:r>
                <a14:m>
                  <m:oMath xmlns:m="http://schemas.openxmlformats.org/officeDocument/2006/math">
                    <m:r>
                      <a:rPr lang="en-US" sz="4800" i="1" dirty="0" smtClean="0">
                        <a:latin typeface="Cambria Math" panose="02040503050406030204" pitchFamily="18" charset="0"/>
                      </a:rPr>
                      <m:t>𝑁</m:t>
                    </m:r>
                  </m:oMath>
                </a14:m>
                <a:r>
                  <a:rPr lang="en-US" sz="4800" dirty="0"/>
                  <a:t> is the triple </a:t>
                </a:r>
                <a14:m>
                  <m:oMath xmlns:m="http://schemas.openxmlformats.org/officeDocument/2006/math">
                    <m:r>
                      <a:rPr lang="en-US" sz="4800" i="1" dirty="0" smtClean="0">
                        <a:latin typeface="Cambria Math" panose="02040503050406030204" pitchFamily="18" charset="0"/>
                      </a:rPr>
                      <m:t>𝑁</m:t>
                    </m:r>
                    <m:r>
                      <a:rPr lang="en-US" sz="4800" i="1" dirty="0" smtClean="0">
                        <a:latin typeface="Cambria Math" panose="02040503050406030204" pitchFamily="18" charset="0"/>
                      </a:rPr>
                      <m:t> = (</m:t>
                    </m:r>
                    <m:r>
                      <a:rPr lang="en-US" sz="4800" i="1" dirty="0" smtClean="0">
                        <a:latin typeface="Cambria Math" panose="02040503050406030204" pitchFamily="18" charset="0"/>
                      </a:rPr>
                      <m:t>𝑃</m:t>
                    </m:r>
                    <m:r>
                      <a:rPr lang="en-US" sz="4800" i="1" dirty="0" smtClean="0">
                        <a:latin typeface="Cambria Math" panose="02040503050406030204" pitchFamily="18" charset="0"/>
                      </a:rPr>
                      <m:t>, </m:t>
                    </m:r>
                    <m:r>
                      <a:rPr lang="en-US" sz="4800" i="1" dirty="0" smtClean="0">
                        <a:latin typeface="Cambria Math" panose="02040503050406030204" pitchFamily="18" charset="0"/>
                      </a:rPr>
                      <m:t>𝑇</m:t>
                    </m:r>
                    <m:r>
                      <a:rPr lang="en-US" sz="4800" i="1" dirty="0" smtClean="0">
                        <a:latin typeface="Cambria Math" panose="02040503050406030204" pitchFamily="18" charset="0"/>
                      </a:rPr>
                      <m:t>, </m:t>
                    </m:r>
                    <m:r>
                      <a:rPr lang="en-US" sz="4800" i="1" dirty="0" smtClean="0">
                        <a:latin typeface="Cambria Math" panose="02040503050406030204" pitchFamily="18" charset="0"/>
                      </a:rPr>
                      <m:t>𝐹</m:t>
                    </m:r>
                    <m:r>
                      <a:rPr lang="en-US" sz="4800" i="1" dirty="0" smtClean="0">
                        <a:latin typeface="Cambria Math" panose="02040503050406030204" pitchFamily="18" charset="0"/>
                      </a:rPr>
                      <m:t>)</m:t>
                    </m:r>
                  </m:oMath>
                </a14:m>
                <a:r>
                  <a:rPr lang="en-US" sz="4800" dirty="0"/>
                  <a:t> [1], where:</a:t>
                </a:r>
              </a:p>
              <a:p>
                <a:pPr marL="2051050" lvl="2" indent="-685800" algn="l">
                  <a:buFont typeface="Wingdings" panose="05000000000000000000" pitchFamily="2" charset="2"/>
                  <a:buChar char="Ø"/>
                  <a:defRPr sz="2800">
                    <a:solidFill>
                      <a:srgbClr val="253957"/>
                    </a:solidFill>
                    <a:latin typeface="+mn-lt"/>
                    <a:ea typeface="+mn-ea"/>
                    <a:cs typeface="+mn-cs"/>
                    <a:sym typeface="Arial Narrow"/>
                  </a:defRPr>
                </a:pPr>
                <a14:m>
                  <m:oMath xmlns:m="http://schemas.openxmlformats.org/officeDocument/2006/math">
                    <m:r>
                      <a:rPr lang="en-US" sz="4800" i="1" dirty="0" smtClean="0">
                        <a:latin typeface="Cambria Math" panose="02040503050406030204" pitchFamily="18" charset="0"/>
                      </a:rPr>
                      <m:t>𝑃</m:t>
                    </m:r>
                  </m:oMath>
                </a14:m>
                <a:r>
                  <a:rPr lang="en-US" sz="4800" dirty="0"/>
                  <a:t> is the finite set of places of the net </a:t>
                </a:r>
                <a14:m>
                  <m:oMath xmlns:m="http://schemas.openxmlformats.org/officeDocument/2006/math">
                    <m:r>
                      <a:rPr lang="en-US" sz="4800" i="1" dirty="0" smtClean="0">
                        <a:latin typeface="Cambria Math" panose="02040503050406030204" pitchFamily="18" charset="0"/>
                      </a:rPr>
                      <m:t>𝑁</m:t>
                    </m:r>
                  </m:oMath>
                </a14:m>
                <a:endParaRPr lang="en-US" sz="4800" dirty="0"/>
              </a:p>
              <a:p>
                <a:pPr marL="2051050" lvl="2" indent="-685800" algn="l">
                  <a:buFont typeface="Wingdings" panose="05000000000000000000" pitchFamily="2" charset="2"/>
                  <a:buChar char="Ø"/>
                  <a:defRPr sz="2800">
                    <a:solidFill>
                      <a:srgbClr val="253957"/>
                    </a:solidFill>
                    <a:latin typeface="+mn-lt"/>
                    <a:ea typeface="+mn-ea"/>
                    <a:cs typeface="+mn-cs"/>
                    <a:sym typeface="Arial Narrow"/>
                  </a:defRPr>
                </a:pPr>
                <a14:m>
                  <m:oMath xmlns:m="http://schemas.openxmlformats.org/officeDocument/2006/math">
                    <m:r>
                      <a:rPr lang="en-US" sz="4800" i="1" dirty="0" smtClean="0">
                        <a:latin typeface="Cambria Math" panose="02040503050406030204" pitchFamily="18" charset="0"/>
                      </a:rPr>
                      <m:t>𝑇</m:t>
                    </m:r>
                  </m:oMath>
                </a14:m>
                <a:r>
                  <a:rPr lang="en-US" sz="4800" dirty="0"/>
                  <a:t> is the finite set of transitions of the net </a:t>
                </a:r>
                <a14:m>
                  <m:oMath xmlns:m="http://schemas.openxmlformats.org/officeDocument/2006/math">
                    <m:r>
                      <a:rPr lang="en-US" sz="4800" i="1" dirty="0" smtClean="0">
                        <a:latin typeface="Cambria Math" panose="02040503050406030204" pitchFamily="18" charset="0"/>
                      </a:rPr>
                      <m:t>𝑁</m:t>
                    </m:r>
                  </m:oMath>
                </a14:m>
                <a:endParaRPr lang="en-US" sz="4800" dirty="0"/>
              </a:p>
              <a:p>
                <a:pPr marL="2051050" lvl="2" indent="-685800" algn="l">
                  <a:buFont typeface="Wingdings" panose="05000000000000000000" pitchFamily="2" charset="2"/>
                  <a:buChar char="Ø"/>
                  <a:defRPr sz="2800">
                    <a:solidFill>
                      <a:srgbClr val="253957"/>
                    </a:solidFill>
                    <a:latin typeface="+mn-lt"/>
                    <a:ea typeface="+mn-ea"/>
                    <a:cs typeface="+mn-cs"/>
                    <a:sym typeface="Arial Narrow"/>
                  </a:defRPr>
                </a:pPr>
                <a14:m>
                  <m:oMath xmlns:m="http://schemas.openxmlformats.org/officeDocument/2006/math">
                    <m:r>
                      <a:rPr lang="en-US" sz="4800" b="0" i="1" smtClean="0">
                        <a:latin typeface="Cambria Math" panose="02040503050406030204" pitchFamily="18" charset="0"/>
                      </a:rPr>
                      <m:t>𝑃</m:t>
                    </m:r>
                    <m:r>
                      <a:rPr lang="en-US" sz="4800" b="0" i="1" smtClean="0">
                        <a:latin typeface="Cambria Math" panose="02040503050406030204" pitchFamily="18" charset="0"/>
                        <a:ea typeface="Cambria Math" panose="02040503050406030204" pitchFamily="18" charset="0"/>
                      </a:rPr>
                      <m:t>∩</m:t>
                    </m:r>
                    <m:r>
                      <a:rPr lang="en-US" sz="4800" b="0" i="1" smtClean="0">
                        <a:latin typeface="Cambria Math" panose="02040503050406030204" pitchFamily="18" charset="0"/>
                        <a:ea typeface="Cambria Math" panose="02040503050406030204" pitchFamily="18" charset="0"/>
                      </a:rPr>
                      <m:t>𝑇</m:t>
                    </m:r>
                    <m:r>
                      <a:rPr lang="en-US" sz="4800" b="0" i="1" smtClean="0">
                        <a:latin typeface="Cambria Math" panose="02040503050406030204" pitchFamily="18" charset="0"/>
                        <a:ea typeface="Cambria Math" panose="02040503050406030204" pitchFamily="18" charset="0"/>
                      </a:rPr>
                      <m:t>=∅</m:t>
                    </m:r>
                  </m:oMath>
                </a14:m>
                <a:endParaRPr lang="en-US" sz="4800" dirty="0"/>
              </a:p>
              <a:p>
                <a:pPr marL="2051050" lvl="2" indent="-685800" algn="l">
                  <a:buFont typeface="Wingdings" panose="05000000000000000000" pitchFamily="2" charset="2"/>
                  <a:buChar char="Ø"/>
                  <a:defRPr sz="2800">
                    <a:solidFill>
                      <a:srgbClr val="253957"/>
                    </a:solidFill>
                    <a:latin typeface="+mn-lt"/>
                    <a:ea typeface="+mn-ea"/>
                    <a:cs typeface="+mn-cs"/>
                    <a:sym typeface="Arial Narrow"/>
                  </a:defRPr>
                </a:pPr>
                <a14:m>
                  <m:oMath xmlns:m="http://schemas.openxmlformats.org/officeDocument/2006/math">
                    <m:r>
                      <a:rPr lang="en-US" sz="4800" b="0" i="1" smtClean="0">
                        <a:latin typeface="Cambria Math" panose="02040503050406030204" pitchFamily="18" charset="0"/>
                      </a:rPr>
                      <m:t>𝐹</m:t>
                    </m:r>
                    <m:r>
                      <a:rPr lang="en-US" sz="4800" b="0" i="1" smtClean="0">
                        <a:latin typeface="Cambria Math" panose="02040503050406030204" pitchFamily="18" charset="0"/>
                        <a:ea typeface="Cambria Math" panose="02040503050406030204" pitchFamily="18" charset="0"/>
                      </a:rPr>
                      <m:t>⊆(</m:t>
                    </m:r>
                    <m:r>
                      <a:rPr lang="en-US" sz="4800" b="0" i="1" smtClean="0">
                        <a:latin typeface="Cambria Math" panose="02040503050406030204" pitchFamily="18" charset="0"/>
                        <a:ea typeface="Cambria Math" panose="02040503050406030204" pitchFamily="18" charset="0"/>
                      </a:rPr>
                      <m:t>𝑃</m:t>
                    </m:r>
                    <m:r>
                      <a:rPr lang="en-US" sz="4800" b="0" i="1" smtClean="0">
                        <a:latin typeface="Cambria Math" panose="02040503050406030204" pitchFamily="18" charset="0"/>
                        <a:ea typeface="Cambria Math" panose="02040503050406030204" pitchFamily="18" charset="0"/>
                      </a:rPr>
                      <m:t>×</m:t>
                    </m:r>
                    <m:r>
                      <a:rPr lang="en-US" sz="4800" b="0" i="1" smtClean="0">
                        <a:latin typeface="Cambria Math" panose="02040503050406030204" pitchFamily="18" charset="0"/>
                        <a:ea typeface="Cambria Math" panose="02040503050406030204" pitchFamily="18" charset="0"/>
                      </a:rPr>
                      <m:t>𝑇</m:t>
                    </m:r>
                    <m:r>
                      <a:rPr lang="en-US" sz="4800" b="0" i="1" smtClean="0">
                        <a:latin typeface="Cambria Math" panose="02040503050406030204" pitchFamily="18" charset="0"/>
                        <a:ea typeface="Cambria Math" panose="02040503050406030204" pitchFamily="18" charset="0"/>
                      </a:rPr>
                      <m:t>)∪(</m:t>
                    </m:r>
                    <m:r>
                      <a:rPr lang="en-US" sz="4800" b="0" i="1" smtClean="0">
                        <a:latin typeface="Cambria Math" panose="02040503050406030204" pitchFamily="18" charset="0"/>
                        <a:ea typeface="Cambria Math" panose="02040503050406030204" pitchFamily="18" charset="0"/>
                      </a:rPr>
                      <m:t>𝑇</m:t>
                    </m:r>
                    <m:r>
                      <a:rPr lang="en-US" sz="4800" b="0" i="1" smtClean="0">
                        <a:latin typeface="Cambria Math" panose="02040503050406030204" pitchFamily="18" charset="0"/>
                        <a:ea typeface="Cambria Math" panose="02040503050406030204" pitchFamily="18" charset="0"/>
                      </a:rPr>
                      <m:t>×</m:t>
                    </m:r>
                    <m:r>
                      <a:rPr lang="en-US" sz="4800" b="0" i="1" smtClean="0">
                        <a:latin typeface="Cambria Math" panose="02040503050406030204" pitchFamily="18" charset="0"/>
                        <a:ea typeface="Cambria Math" panose="02040503050406030204" pitchFamily="18" charset="0"/>
                      </a:rPr>
                      <m:t>𝑃</m:t>
                    </m:r>
                    <m:r>
                      <a:rPr lang="en-US" sz="4800" b="0" i="1" smtClean="0">
                        <a:latin typeface="Cambria Math" panose="02040503050406030204" pitchFamily="18" charset="0"/>
                        <a:ea typeface="Cambria Math" panose="02040503050406030204" pitchFamily="18" charset="0"/>
                      </a:rPr>
                      <m:t>)</m:t>
                    </m:r>
                  </m:oMath>
                </a14:m>
                <a:r>
                  <a:rPr lang="en-US" sz="4800" dirty="0"/>
                  <a:t> is the set of arcs of the net </a:t>
                </a:r>
                <a14:m>
                  <m:oMath xmlns:m="http://schemas.openxmlformats.org/officeDocument/2006/math">
                    <m:r>
                      <a:rPr lang="en-US" sz="4800" i="1" dirty="0" smtClean="0">
                        <a:latin typeface="Cambria Math" panose="02040503050406030204" pitchFamily="18" charset="0"/>
                      </a:rPr>
                      <m:t>𝑁</m:t>
                    </m:r>
                  </m:oMath>
                </a14:m>
                <a:endParaRPr lang="en-US" sz="4800" dirty="0"/>
              </a:p>
              <a:p>
                <a:pPr marL="1427163" lvl="2"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latin typeface="+mn-lt"/>
                    <a:ea typeface="+mn-ea"/>
                    <a:cs typeface="+mn-cs"/>
                  </a:rPr>
                  <a:t>A marking </a:t>
                </a:r>
                <a14:m>
                  <m:oMath xmlns:m="http://schemas.openxmlformats.org/officeDocument/2006/math">
                    <m:r>
                      <a:rPr lang="en-US" sz="4800" b="0" i="1" smtClean="0">
                        <a:solidFill>
                          <a:srgbClr val="253957"/>
                        </a:solidFill>
                        <a:latin typeface="Cambria Math" panose="02040503050406030204" pitchFamily="18" charset="0"/>
                        <a:ea typeface="+mn-ea"/>
                        <a:cs typeface="+mn-cs"/>
                      </a:rPr>
                      <m:t>𝑀</m:t>
                    </m:r>
                  </m:oMath>
                </a14:m>
                <a:r>
                  <a:rPr lang="en-US" sz="4800" dirty="0">
                    <a:solidFill>
                      <a:srgbClr val="253957"/>
                    </a:solidFill>
                    <a:latin typeface="+mn-lt"/>
                    <a:ea typeface="+mn-ea"/>
                    <a:cs typeface="+mn-cs"/>
                  </a:rPr>
                  <a:t> is a distribution of tokens across places: </a:t>
                </a:r>
                <a14:m>
                  <m:oMath xmlns:m="http://schemas.openxmlformats.org/officeDocument/2006/math">
                    <m:r>
                      <a:rPr lang="en-US" sz="4800" b="0" i="1" smtClean="0">
                        <a:solidFill>
                          <a:srgbClr val="253957"/>
                        </a:solidFill>
                        <a:latin typeface="Cambria Math" panose="02040503050406030204" pitchFamily="18" charset="0"/>
                        <a:ea typeface="+mn-ea"/>
                        <a:cs typeface="+mn-cs"/>
                      </a:rPr>
                      <m:t>𝑀</m:t>
                    </m:r>
                    <m:r>
                      <a:rPr lang="en-US" sz="4800" b="0" i="1" smtClean="0">
                        <a:solidFill>
                          <a:srgbClr val="253957"/>
                        </a:solidFill>
                        <a:latin typeface="Cambria Math" panose="02040503050406030204" pitchFamily="18" charset="0"/>
                        <a:ea typeface="+mn-ea"/>
                        <a:cs typeface="+mn-cs"/>
                      </a:rPr>
                      <m:t>:</m:t>
                    </m:r>
                    <m:r>
                      <a:rPr lang="en-US" sz="4800" b="0" i="1" smtClean="0">
                        <a:solidFill>
                          <a:srgbClr val="253957"/>
                        </a:solidFill>
                        <a:latin typeface="Cambria Math" panose="02040503050406030204" pitchFamily="18" charset="0"/>
                        <a:ea typeface="+mn-ea"/>
                        <a:cs typeface="+mn-cs"/>
                      </a:rPr>
                      <m:t>𝑃</m:t>
                    </m:r>
                    <m:r>
                      <a:rPr lang="en-US" sz="4800" b="0" i="1" smtClean="0">
                        <a:solidFill>
                          <a:srgbClr val="253957"/>
                        </a:solidFill>
                        <a:latin typeface="Cambria Math" panose="02040503050406030204" pitchFamily="18" charset="0"/>
                        <a:ea typeface="Cambria Math" panose="02040503050406030204" pitchFamily="18" charset="0"/>
                        <a:cs typeface="+mn-cs"/>
                      </a:rPr>
                      <m:t>→</m:t>
                    </m:r>
                    <m:r>
                      <a:rPr lang="en-US" sz="4800" b="0" i="1" smtClean="0">
                        <a:solidFill>
                          <a:srgbClr val="253957"/>
                        </a:solidFill>
                        <a:latin typeface="Cambria Math" panose="02040503050406030204" pitchFamily="18" charset="0"/>
                        <a:ea typeface="Cambria Math" panose="02040503050406030204" pitchFamily="18" charset="0"/>
                        <a:cs typeface="+mn-cs"/>
                      </a:rPr>
                      <m:t>ℕ</m:t>
                    </m:r>
                  </m:oMath>
                </a14:m>
                <a:endParaRPr lang="en-US" sz="4800" dirty="0">
                  <a:solidFill>
                    <a:srgbClr val="253957"/>
                  </a:solidFill>
                  <a:latin typeface="+mn-lt"/>
                  <a:ea typeface="+mn-ea"/>
                  <a:cs typeface="+mn-cs"/>
                </a:endParaRPr>
              </a:p>
            </p:txBody>
          </p:sp>
        </mc:Choice>
        <mc:Fallback xmlns="">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a:spLocks noRot="1" noChangeAspect="1" noMove="1" noResize="1" noEditPoints="1" noAdjustHandles="1" noChangeArrowheads="1" noChangeShapeType="1" noTextEdit="1"/>
              </p:cNvSpPr>
              <p:nvPr/>
            </p:nvSpPr>
            <p:spPr>
              <a:xfrm>
                <a:off x="1201065" y="4241471"/>
                <a:ext cx="23182935" cy="8854064"/>
              </a:xfrm>
              <a:prstGeom prst="rect">
                <a:avLst/>
              </a:prstGeom>
              <a:blipFill>
                <a:blip r:embed="rId2"/>
                <a:stretch>
                  <a:fillRect l="-1183" t="-1309"/>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ru-RU">
                    <a:noFill/>
                  </a:rPr>
                  <a:t> </a:t>
                </a:r>
              </a:p>
            </p:txBody>
          </p:sp>
        </mc:Fallback>
      </mc:AlternateContent>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3"/>
          <a:stretch>
            <a:fillRect/>
          </a:stretch>
        </p:blipFill>
        <p:spPr>
          <a:xfrm>
            <a:off x="1211199" y="620465"/>
            <a:ext cx="1214985" cy="1214985"/>
          </a:xfrm>
          <a:prstGeom prst="rect">
            <a:avLst/>
          </a:prstGeom>
          <a:ln w="12700">
            <a:miter lim="400000"/>
          </a:ln>
        </p:spPr>
      </p:pic>
      <p:sp>
        <p:nvSpPr>
          <p:cNvPr id="4" name="Номер слайда 3">
            <a:extLst>
              <a:ext uri="{FF2B5EF4-FFF2-40B4-BE49-F238E27FC236}">
                <a16:creationId xmlns:a16="http://schemas.microsoft.com/office/drawing/2014/main" id="{B984D06E-975C-4D94-81A6-38109FE3BB12}"/>
              </a:ext>
            </a:extLst>
          </p:cNvPr>
          <p:cNvSpPr>
            <a:spLocks noGrp="1"/>
          </p:cNvSpPr>
          <p:nvPr>
            <p:ph type="sldNum" sz="quarter" idx="2"/>
          </p:nvPr>
        </p:nvSpPr>
        <p:spPr/>
        <p:txBody>
          <a:bodyPr/>
          <a:lstStyle/>
          <a:p>
            <a:fld id="{86CB4B4D-7CA3-9044-876B-883B54F8677D}" type="slidenum">
              <a:rPr lang="ru-RU" smtClean="0"/>
              <a:t>3</a:t>
            </a:fld>
            <a:endParaRPr lang="ru-RU"/>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6853021"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Basic terms</a:t>
            </a:r>
            <a:r>
              <a:rPr lang="en-US" sz="7000" b="1" cap="all" dirty="0">
                <a:solidFill>
                  <a:srgbClr val="253957"/>
                </a:solidFill>
                <a:latin typeface="Arial Narrow" charset="0"/>
              </a:rPr>
              <a:t>, concepts, definitions (2/8)</a:t>
            </a: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pic>
        <p:nvPicPr>
          <p:cNvPr id="3" name="Рисунок 2" descr="Изображение выглядит как карта&#10;&#10;Автоматически созданное описание">
            <a:extLst>
              <a:ext uri="{FF2B5EF4-FFF2-40B4-BE49-F238E27FC236}">
                <a16:creationId xmlns:a16="http://schemas.microsoft.com/office/drawing/2014/main" id="{DAD0FB40-23C1-4E3A-9688-05FC56E39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3172" y="4454245"/>
            <a:ext cx="16377656" cy="6660013"/>
          </a:xfrm>
          <a:prstGeom prst="rect">
            <a:avLst/>
          </a:prstGeom>
        </p:spPr>
      </p:pic>
      <p:sp>
        <p:nvSpPr>
          <p:cNvPr id="6" name="Прямоугольник 5">
            <a:extLst>
              <a:ext uri="{FF2B5EF4-FFF2-40B4-BE49-F238E27FC236}">
                <a16:creationId xmlns:a16="http://schemas.microsoft.com/office/drawing/2014/main" id="{13A5E5C4-986B-4053-8200-19C8DC09DDB6}"/>
              </a:ext>
            </a:extLst>
          </p:cNvPr>
          <p:cNvSpPr/>
          <p:nvPr/>
        </p:nvSpPr>
        <p:spPr>
          <a:xfrm>
            <a:off x="5107368" y="11849568"/>
            <a:ext cx="14169265" cy="830997"/>
          </a:xfrm>
          <a:prstGeom prst="rect">
            <a:avLst/>
          </a:prstGeom>
        </p:spPr>
        <p:txBody>
          <a:bodyPr wrap="none">
            <a:spAutoFit/>
          </a:bodyPr>
          <a:lstStyle/>
          <a:p>
            <a:r>
              <a:rPr lang="en-US" sz="4800" dirty="0">
                <a:solidFill>
                  <a:srgbClr val="253957"/>
                </a:solidFill>
                <a:latin typeface="+mn-lt"/>
                <a:ea typeface="+mn-ea"/>
                <a:cs typeface="+mn-cs"/>
              </a:rPr>
              <a:t>The example of Petri net for modelling the mutual exclusion [1]</a:t>
            </a:r>
            <a:endParaRPr lang="ru-RU" sz="4800" dirty="0">
              <a:solidFill>
                <a:srgbClr val="253957"/>
              </a:solidFill>
              <a:latin typeface="+mn-lt"/>
              <a:ea typeface="+mn-ea"/>
              <a:cs typeface="+mn-cs"/>
            </a:endParaRPr>
          </a:p>
        </p:txBody>
      </p:sp>
      <p:sp>
        <p:nvSpPr>
          <p:cNvPr id="7" name="Номер слайда 6">
            <a:extLst>
              <a:ext uri="{FF2B5EF4-FFF2-40B4-BE49-F238E27FC236}">
                <a16:creationId xmlns:a16="http://schemas.microsoft.com/office/drawing/2014/main" id="{99A629B9-4CDD-43A9-8F7D-4318E3B59EE6}"/>
              </a:ext>
            </a:extLst>
          </p:cNvPr>
          <p:cNvSpPr>
            <a:spLocks noGrp="1"/>
          </p:cNvSpPr>
          <p:nvPr>
            <p:ph type="sldNum" sz="quarter" idx="2"/>
          </p:nvPr>
        </p:nvSpPr>
        <p:spPr/>
        <p:txBody>
          <a:bodyPr/>
          <a:lstStyle/>
          <a:p>
            <a:fld id="{86CB4B4D-7CA3-9044-876B-883B54F8677D}" type="slidenum">
              <a:rPr lang="ru-RU" smtClean="0"/>
              <a:t>4</a:t>
            </a:fld>
            <a:endParaRPr lang="ru-RU"/>
          </a:p>
        </p:txBody>
      </p:sp>
    </p:spTree>
    <p:extLst>
      <p:ext uri="{BB962C8B-B14F-4D97-AF65-F5344CB8AC3E}">
        <p14:creationId xmlns:p14="http://schemas.microsoft.com/office/powerpoint/2010/main" val="315906981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8532965"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Basic terms</a:t>
            </a:r>
            <a:r>
              <a:rPr lang="en-US" sz="7000" b="1" cap="all" dirty="0">
                <a:solidFill>
                  <a:srgbClr val="253957"/>
                </a:solidFill>
                <a:latin typeface="Arial Narrow" charset="0"/>
              </a:rPr>
              <a:t>, concepts, definitions (3/8)</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241471"/>
            <a:ext cx="22439520" cy="8854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err="1"/>
              <a:t>Coloured</a:t>
            </a:r>
            <a:r>
              <a:rPr lang="en-US" sz="4800" b="1" dirty="0"/>
              <a:t> Petri nets</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The Petri nets in which data types of tokens and arc expressions are defined and used [2] [3]</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These data types are called </a:t>
            </a:r>
            <a:r>
              <a:rPr lang="en-US" sz="4800" b="1" dirty="0" err="1">
                <a:solidFill>
                  <a:srgbClr val="253957"/>
                </a:solidFill>
                <a:sym typeface="Arial Narrow"/>
              </a:rPr>
              <a:t>colours</a:t>
            </a:r>
            <a:r>
              <a:rPr lang="en-US" sz="4800" dirty="0">
                <a:solidFill>
                  <a:srgbClr val="253957"/>
                </a:solidFill>
                <a:sym typeface="Arial Narrow"/>
              </a:rPr>
              <a:t> [2] [3]</a:t>
            </a:r>
            <a:endParaRPr lang="en-US" sz="48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Reference Petri nets</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The Petri nets which have reference semantics rather than value semantics [4]</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The tokens in such nets are references to objects (for example to other Petri nets – this concept called </a:t>
            </a:r>
            <a:r>
              <a:rPr lang="en-US" sz="4800" b="1" dirty="0">
                <a:solidFill>
                  <a:srgbClr val="253957"/>
                </a:solidFill>
                <a:sym typeface="Arial Narrow"/>
              </a:rPr>
              <a:t>hierarchical Petri nets</a:t>
            </a:r>
            <a:r>
              <a:rPr lang="en-US" sz="4800" dirty="0">
                <a:solidFill>
                  <a:srgbClr val="253957"/>
                </a:solidFill>
                <a:sym typeface="Arial Narrow"/>
              </a:rPr>
              <a:t>, </a:t>
            </a:r>
            <a:r>
              <a:rPr lang="en-US" sz="4800" b="1" dirty="0">
                <a:solidFill>
                  <a:srgbClr val="253957"/>
                </a:solidFill>
                <a:sym typeface="Arial Narrow"/>
              </a:rPr>
              <a:t>nets within nets</a:t>
            </a:r>
            <a:r>
              <a:rPr lang="en-US" sz="4800" dirty="0">
                <a:solidFill>
                  <a:srgbClr val="253957"/>
                </a:solidFill>
                <a:sym typeface="Arial Narrow"/>
              </a:rPr>
              <a:t> or </a:t>
            </a:r>
            <a:r>
              <a:rPr lang="en-US" sz="4800" b="1" dirty="0">
                <a:solidFill>
                  <a:srgbClr val="253957"/>
                </a:solidFill>
                <a:sym typeface="Arial Narrow"/>
              </a:rPr>
              <a:t>nested nets</a:t>
            </a:r>
            <a:r>
              <a:rPr lang="en-US" sz="4800" dirty="0">
                <a:solidFill>
                  <a:srgbClr val="253957"/>
                </a:solidFill>
                <a:sym typeface="Arial Narrow"/>
              </a:rPr>
              <a:t>) [4] [5]</a:t>
            </a:r>
            <a:endParaRPr lang="en-US" sz="4800" dirty="0"/>
          </a:p>
          <a:p>
            <a:pPr algn="l">
              <a:defRPr sz="2800">
                <a:solidFill>
                  <a:srgbClr val="253957"/>
                </a:solidFill>
                <a:latin typeface="+mn-lt"/>
                <a:ea typeface="+mn-ea"/>
                <a:cs typeface="+mn-cs"/>
                <a:sym typeface="Arial Narrow"/>
              </a:defRPr>
            </a:pPr>
            <a:endParaRPr lang="en-US" sz="48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b="1" dirty="0"/>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endParaRPr lang="en-US" sz="4800" b="1" dirty="0"/>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Номер слайда 1">
            <a:extLst>
              <a:ext uri="{FF2B5EF4-FFF2-40B4-BE49-F238E27FC236}">
                <a16:creationId xmlns:a16="http://schemas.microsoft.com/office/drawing/2014/main" id="{C0557DD9-7E39-4397-80E1-36FD54F67B61}"/>
              </a:ext>
            </a:extLst>
          </p:cNvPr>
          <p:cNvSpPr>
            <a:spLocks noGrp="1"/>
          </p:cNvSpPr>
          <p:nvPr>
            <p:ph type="sldNum" sz="quarter" idx="2"/>
          </p:nvPr>
        </p:nvSpPr>
        <p:spPr/>
        <p:txBody>
          <a:bodyPr/>
          <a:lstStyle/>
          <a:p>
            <a:fld id="{86CB4B4D-7CA3-9044-876B-883B54F8677D}" type="slidenum">
              <a:rPr lang="ru-RU" smtClean="0"/>
              <a:t>5</a:t>
            </a:fld>
            <a:endParaRPr lang="ru-RU"/>
          </a:p>
        </p:txBody>
      </p:sp>
    </p:spTree>
    <p:extLst>
      <p:ext uri="{BB962C8B-B14F-4D97-AF65-F5344CB8AC3E}">
        <p14:creationId xmlns:p14="http://schemas.microsoft.com/office/powerpoint/2010/main" val="224301343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8447904"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Basic terms</a:t>
            </a:r>
            <a:r>
              <a:rPr lang="en-US" sz="7000" b="1" cap="all" dirty="0">
                <a:solidFill>
                  <a:srgbClr val="253957"/>
                </a:solidFill>
                <a:latin typeface="Arial Narrow" charset="0"/>
              </a:rPr>
              <a:t>, concepts, definitions (4/8)</a:t>
            </a: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pic>
        <p:nvPicPr>
          <p:cNvPr id="3" name="Рисунок 2" descr="Изображение выглядит как текст, карта&#10;&#10;Автоматически созданное описание">
            <a:extLst>
              <a:ext uri="{FF2B5EF4-FFF2-40B4-BE49-F238E27FC236}">
                <a16:creationId xmlns:a16="http://schemas.microsoft.com/office/drawing/2014/main" id="{2187DD6E-5137-4D8E-AC59-B4624FBE34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180" y="3718936"/>
            <a:ext cx="13035565" cy="8636612"/>
          </a:xfrm>
          <a:prstGeom prst="rect">
            <a:avLst/>
          </a:prstGeom>
        </p:spPr>
      </p:pic>
      <p:pic>
        <p:nvPicPr>
          <p:cNvPr id="5" name="Рисунок 4">
            <a:extLst>
              <a:ext uri="{FF2B5EF4-FFF2-40B4-BE49-F238E27FC236}">
                <a16:creationId xmlns:a16="http://schemas.microsoft.com/office/drawing/2014/main" id="{EFA05DDE-882D-429C-8DF9-27FD41B8CB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927671" y="4100227"/>
            <a:ext cx="8255266" cy="6654604"/>
          </a:xfrm>
          <a:prstGeom prst="rect">
            <a:avLst/>
          </a:prstGeom>
        </p:spPr>
      </p:pic>
      <p:sp>
        <p:nvSpPr>
          <p:cNvPr id="11" name="Прямоугольник 10">
            <a:extLst>
              <a:ext uri="{FF2B5EF4-FFF2-40B4-BE49-F238E27FC236}">
                <a16:creationId xmlns:a16="http://schemas.microsoft.com/office/drawing/2014/main" id="{16AFB48E-9E70-423F-BFB0-C35EA8547CA6}"/>
              </a:ext>
            </a:extLst>
          </p:cNvPr>
          <p:cNvSpPr/>
          <p:nvPr/>
        </p:nvSpPr>
        <p:spPr>
          <a:xfrm>
            <a:off x="74433" y="12286552"/>
            <a:ext cx="14913057" cy="707886"/>
          </a:xfrm>
          <a:prstGeom prst="rect">
            <a:avLst/>
          </a:prstGeom>
        </p:spPr>
        <p:txBody>
          <a:bodyPr wrap="none">
            <a:spAutoFit/>
          </a:bodyPr>
          <a:lstStyle/>
          <a:p>
            <a:r>
              <a:rPr lang="en-US" sz="4000" dirty="0">
                <a:solidFill>
                  <a:srgbClr val="253957"/>
                </a:solidFill>
                <a:latin typeface="+mn-lt"/>
                <a:ea typeface="+mn-ea"/>
                <a:cs typeface="+mn-cs"/>
              </a:rPr>
              <a:t>The example of </a:t>
            </a:r>
            <a:r>
              <a:rPr lang="en-US" sz="4000" dirty="0" err="1">
                <a:solidFill>
                  <a:srgbClr val="253957"/>
                </a:solidFill>
                <a:latin typeface="+mn-lt"/>
                <a:ea typeface="+mn-ea"/>
                <a:cs typeface="+mn-cs"/>
              </a:rPr>
              <a:t>coloured</a:t>
            </a:r>
            <a:r>
              <a:rPr lang="en-US" sz="4000" dirty="0">
                <a:solidFill>
                  <a:srgbClr val="253957"/>
                </a:solidFill>
                <a:latin typeface="+mn-lt"/>
                <a:ea typeface="+mn-ea"/>
                <a:cs typeface="+mn-cs"/>
              </a:rPr>
              <a:t> Petri net for modelling the simple transport protocol [3]</a:t>
            </a:r>
            <a:endParaRPr lang="ru-RU" sz="4000" dirty="0">
              <a:solidFill>
                <a:srgbClr val="253957"/>
              </a:solidFill>
              <a:latin typeface="+mn-lt"/>
              <a:ea typeface="+mn-ea"/>
              <a:cs typeface="+mn-cs"/>
            </a:endParaRPr>
          </a:p>
        </p:txBody>
      </p:sp>
      <p:sp>
        <p:nvSpPr>
          <p:cNvPr id="12" name="Прямоугольник 11">
            <a:extLst>
              <a:ext uri="{FF2B5EF4-FFF2-40B4-BE49-F238E27FC236}">
                <a16:creationId xmlns:a16="http://schemas.microsoft.com/office/drawing/2014/main" id="{B492FA21-50D7-4CD1-8730-376834AEEFCB}"/>
              </a:ext>
            </a:extLst>
          </p:cNvPr>
          <p:cNvSpPr/>
          <p:nvPr/>
        </p:nvSpPr>
        <p:spPr>
          <a:xfrm>
            <a:off x="14152435" y="11501438"/>
            <a:ext cx="9510938" cy="707886"/>
          </a:xfrm>
          <a:prstGeom prst="rect">
            <a:avLst/>
          </a:prstGeom>
        </p:spPr>
        <p:txBody>
          <a:bodyPr wrap="none">
            <a:spAutoFit/>
          </a:bodyPr>
          <a:lstStyle/>
          <a:p>
            <a:r>
              <a:rPr lang="en-US" sz="4000" dirty="0">
                <a:solidFill>
                  <a:srgbClr val="253957"/>
                </a:solidFill>
                <a:latin typeface="+mn-lt"/>
                <a:ea typeface="+mn-ea"/>
                <a:cs typeface="+mn-cs"/>
              </a:rPr>
              <a:t>The example of hierarchical reference Petri net [6]</a:t>
            </a:r>
            <a:endParaRPr lang="ru-RU" sz="4000" dirty="0">
              <a:solidFill>
                <a:srgbClr val="253957"/>
              </a:solidFill>
              <a:latin typeface="+mn-lt"/>
              <a:ea typeface="+mn-ea"/>
              <a:cs typeface="+mn-cs"/>
            </a:endParaRPr>
          </a:p>
        </p:txBody>
      </p:sp>
      <p:sp>
        <p:nvSpPr>
          <p:cNvPr id="6" name="Номер слайда 5">
            <a:extLst>
              <a:ext uri="{FF2B5EF4-FFF2-40B4-BE49-F238E27FC236}">
                <a16:creationId xmlns:a16="http://schemas.microsoft.com/office/drawing/2014/main" id="{BAD4DBFA-2DF4-4EFC-918C-1A957FFDCDAA}"/>
              </a:ext>
            </a:extLst>
          </p:cNvPr>
          <p:cNvSpPr>
            <a:spLocks noGrp="1"/>
          </p:cNvSpPr>
          <p:nvPr>
            <p:ph type="sldNum" sz="quarter" idx="2"/>
          </p:nvPr>
        </p:nvSpPr>
        <p:spPr/>
        <p:txBody>
          <a:bodyPr/>
          <a:lstStyle/>
          <a:p>
            <a:fld id="{86CB4B4D-7CA3-9044-876B-883B54F8677D}" type="slidenum">
              <a:rPr lang="ru-RU" smtClean="0"/>
              <a:t>6</a:t>
            </a:fld>
            <a:endParaRPr lang="ru-RU"/>
          </a:p>
        </p:txBody>
      </p:sp>
    </p:spTree>
    <p:extLst>
      <p:ext uri="{BB962C8B-B14F-4D97-AF65-F5344CB8AC3E}">
        <p14:creationId xmlns:p14="http://schemas.microsoft.com/office/powerpoint/2010/main" val="254066789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7001877"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Basic terms</a:t>
            </a:r>
            <a:r>
              <a:rPr lang="en-US" sz="7000" b="1" cap="all" dirty="0">
                <a:solidFill>
                  <a:srgbClr val="253957"/>
                </a:solidFill>
                <a:latin typeface="Arial Narrow" charset="0"/>
              </a:rPr>
              <a:t>, concepts, definitions (5/8)</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241471"/>
            <a:ext cx="21506373" cy="8854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DB-nets</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Were introduced by Marco </a:t>
            </a:r>
            <a:r>
              <a:rPr lang="en-US" sz="4800" dirty="0" err="1">
                <a:solidFill>
                  <a:srgbClr val="253957"/>
                </a:solidFill>
                <a:sym typeface="Arial Narrow"/>
              </a:rPr>
              <a:t>Montali</a:t>
            </a:r>
            <a:r>
              <a:rPr lang="en-US" sz="4800" dirty="0">
                <a:solidFill>
                  <a:srgbClr val="253957"/>
                </a:solidFill>
                <a:sym typeface="Arial Narrow"/>
              </a:rPr>
              <a:t> and Andrey Rivkin in 2016 [7]</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DB-net is the model consisting of three layers [7]:</a:t>
            </a:r>
          </a:p>
          <a:p>
            <a:pPr marL="2051050" lvl="2" indent="-685800" algn="l">
              <a:buFont typeface="Wingdings" panose="05000000000000000000" pitchFamily="2" charset="2"/>
              <a:buChar char="ü"/>
              <a:defRPr sz="2800">
                <a:solidFill>
                  <a:srgbClr val="253957"/>
                </a:solidFill>
                <a:latin typeface="+mn-lt"/>
                <a:ea typeface="+mn-ea"/>
                <a:cs typeface="+mn-cs"/>
                <a:sym typeface="Arial Narrow"/>
              </a:defRPr>
            </a:pPr>
            <a:r>
              <a:rPr lang="en-US" sz="4800" b="1" dirty="0">
                <a:solidFill>
                  <a:srgbClr val="253957"/>
                </a:solidFill>
                <a:sym typeface="Arial Narrow"/>
              </a:rPr>
              <a:t>Control layer</a:t>
            </a:r>
            <a:r>
              <a:rPr lang="en-US" sz="4800" dirty="0">
                <a:solidFill>
                  <a:srgbClr val="253957"/>
                </a:solidFill>
                <a:sym typeface="Arial Narrow"/>
              </a:rPr>
              <a:t> is the modified </a:t>
            </a:r>
            <a:r>
              <a:rPr lang="en-US" sz="4800" dirty="0" err="1">
                <a:solidFill>
                  <a:srgbClr val="253957"/>
                </a:solidFill>
                <a:sym typeface="Arial Narrow"/>
              </a:rPr>
              <a:t>coloured</a:t>
            </a:r>
            <a:r>
              <a:rPr lang="en-US" sz="4800" dirty="0">
                <a:solidFill>
                  <a:srgbClr val="253957"/>
                </a:solidFill>
                <a:sym typeface="Arial Narrow"/>
              </a:rPr>
              <a:t> Petri net</a:t>
            </a:r>
          </a:p>
          <a:p>
            <a:pPr marL="2051050" lvl="2" indent="-685800" algn="l">
              <a:buFont typeface="Wingdings" panose="05000000000000000000" pitchFamily="2" charset="2"/>
              <a:buChar char="ü"/>
              <a:defRPr sz="2800">
                <a:solidFill>
                  <a:srgbClr val="253957"/>
                </a:solidFill>
                <a:latin typeface="+mn-lt"/>
                <a:ea typeface="+mn-ea"/>
                <a:cs typeface="+mn-cs"/>
                <a:sym typeface="Arial Narrow"/>
              </a:defRPr>
            </a:pPr>
            <a:r>
              <a:rPr lang="en-US" sz="4800" b="1" dirty="0">
                <a:solidFill>
                  <a:srgbClr val="253957"/>
                </a:solidFill>
                <a:sym typeface="Arial Narrow"/>
              </a:rPr>
              <a:t>Data logic layer</a:t>
            </a:r>
            <a:r>
              <a:rPr lang="en-US" sz="4800" dirty="0">
                <a:solidFill>
                  <a:srgbClr val="253957"/>
                </a:solidFill>
                <a:sym typeface="Arial Narrow"/>
              </a:rPr>
              <a:t> interconnects the control layer and persistence layer and allows to access and manipulate the persistent data using </a:t>
            </a:r>
            <a:r>
              <a:rPr lang="en-US" sz="4800" b="1" dirty="0">
                <a:solidFill>
                  <a:srgbClr val="253957"/>
                </a:solidFill>
                <a:sym typeface="Arial Narrow"/>
              </a:rPr>
              <a:t>queries</a:t>
            </a:r>
            <a:r>
              <a:rPr lang="en-US" sz="4800" dirty="0">
                <a:solidFill>
                  <a:srgbClr val="253957"/>
                </a:solidFill>
                <a:sym typeface="Arial Narrow"/>
              </a:rPr>
              <a:t> and </a:t>
            </a:r>
            <a:r>
              <a:rPr lang="en-US" sz="4800" b="1" dirty="0">
                <a:solidFill>
                  <a:srgbClr val="253957"/>
                </a:solidFill>
                <a:sym typeface="Arial Narrow"/>
              </a:rPr>
              <a:t>actions</a:t>
            </a:r>
            <a:endParaRPr lang="en-US" sz="4800" dirty="0">
              <a:solidFill>
                <a:srgbClr val="253957"/>
              </a:solidFill>
              <a:sym typeface="Arial Narrow"/>
            </a:endParaRPr>
          </a:p>
          <a:p>
            <a:pPr marL="2051050" lvl="2" indent="-685800" algn="l">
              <a:buFont typeface="Wingdings" panose="05000000000000000000" pitchFamily="2" charset="2"/>
              <a:buChar char="ü"/>
              <a:defRPr sz="2800">
                <a:solidFill>
                  <a:srgbClr val="253957"/>
                </a:solidFill>
                <a:latin typeface="+mn-lt"/>
                <a:ea typeface="+mn-ea"/>
                <a:cs typeface="+mn-cs"/>
                <a:sym typeface="Arial Narrow"/>
              </a:defRPr>
            </a:pPr>
            <a:r>
              <a:rPr lang="en-US" sz="4800" b="1" dirty="0">
                <a:solidFill>
                  <a:srgbClr val="253957"/>
                </a:solidFill>
                <a:sym typeface="Arial Narrow"/>
              </a:rPr>
              <a:t>Persistence layer</a:t>
            </a:r>
            <a:r>
              <a:rPr lang="en-US" sz="4800" dirty="0">
                <a:solidFill>
                  <a:srgbClr val="253957"/>
                </a:solidFill>
                <a:sym typeface="Arial Narrow"/>
              </a:rPr>
              <a:t> represents the relational database with </a:t>
            </a:r>
            <a:r>
              <a:rPr lang="en-US" sz="4800" b="1" dirty="0">
                <a:solidFill>
                  <a:srgbClr val="253957"/>
                </a:solidFill>
                <a:sym typeface="Arial Narrow"/>
              </a:rPr>
              <a:t>constraints</a:t>
            </a:r>
            <a:endParaRPr lang="en-US" sz="4800" dirty="0">
              <a:solidFill>
                <a:srgbClr val="253957"/>
              </a:solidFill>
              <a:sym typeface="Arial Narrow"/>
            </a:endParaRP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DB-nets allow to consider the process and the persistent data used by this process simultaneously [7]</a:t>
            </a:r>
            <a:endParaRPr lang="en-US" sz="48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b="1" dirty="0"/>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endParaRPr lang="en-US" sz="4800" b="1" dirty="0"/>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Номер слайда 1">
            <a:extLst>
              <a:ext uri="{FF2B5EF4-FFF2-40B4-BE49-F238E27FC236}">
                <a16:creationId xmlns:a16="http://schemas.microsoft.com/office/drawing/2014/main" id="{82F5E884-FD44-4C8B-96AE-1ED87FA8C8D4}"/>
              </a:ext>
            </a:extLst>
          </p:cNvPr>
          <p:cNvSpPr>
            <a:spLocks noGrp="1"/>
          </p:cNvSpPr>
          <p:nvPr>
            <p:ph type="sldNum" sz="quarter" idx="2"/>
          </p:nvPr>
        </p:nvSpPr>
        <p:spPr/>
        <p:txBody>
          <a:bodyPr/>
          <a:lstStyle/>
          <a:p>
            <a:fld id="{86CB4B4D-7CA3-9044-876B-883B54F8677D}" type="slidenum">
              <a:rPr lang="ru-RU" smtClean="0"/>
              <a:t>7</a:t>
            </a:fld>
            <a:endParaRPr lang="ru-RU"/>
          </a:p>
        </p:txBody>
      </p:sp>
    </p:spTree>
    <p:extLst>
      <p:ext uri="{BB962C8B-B14F-4D97-AF65-F5344CB8AC3E}">
        <p14:creationId xmlns:p14="http://schemas.microsoft.com/office/powerpoint/2010/main" val="333238505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6810490"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Basic terms</a:t>
            </a:r>
            <a:r>
              <a:rPr lang="en-US" sz="7000" b="1" cap="all" dirty="0">
                <a:solidFill>
                  <a:srgbClr val="253957"/>
                </a:solidFill>
                <a:latin typeface="Arial Narrow" charset="0"/>
              </a:rPr>
              <a:t>, concepts, definitions (6/8)</a:t>
            </a: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pic>
        <p:nvPicPr>
          <p:cNvPr id="3" name="Рисунок 2" descr="Изображение выглядит как снимок экрана, часы&#10;&#10;Автоматически созданное описание">
            <a:extLst>
              <a:ext uri="{FF2B5EF4-FFF2-40B4-BE49-F238E27FC236}">
                <a16:creationId xmlns:a16="http://schemas.microsoft.com/office/drawing/2014/main" id="{46CAC045-4677-4C2E-B761-0DC229B60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865" y="4397964"/>
            <a:ext cx="15030771" cy="5896425"/>
          </a:xfrm>
          <a:prstGeom prst="rect">
            <a:avLst/>
          </a:prstGeom>
        </p:spPr>
      </p:pic>
      <p:sp>
        <p:nvSpPr>
          <p:cNvPr id="11" name="Прямоугольник 10">
            <a:extLst>
              <a:ext uri="{FF2B5EF4-FFF2-40B4-BE49-F238E27FC236}">
                <a16:creationId xmlns:a16="http://schemas.microsoft.com/office/drawing/2014/main" id="{1A41575F-67C0-428B-9C27-89CB31511649}"/>
              </a:ext>
            </a:extLst>
          </p:cNvPr>
          <p:cNvSpPr/>
          <p:nvPr/>
        </p:nvSpPr>
        <p:spPr>
          <a:xfrm>
            <a:off x="9403417" y="11322008"/>
            <a:ext cx="5577169" cy="830997"/>
          </a:xfrm>
          <a:prstGeom prst="rect">
            <a:avLst/>
          </a:prstGeom>
        </p:spPr>
        <p:txBody>
          <a:bodyPr wrap="none">
            <a:spAutoFit/>
          </a:bodyPr>
          <a:lstStyle/>
          <a:p>
            <a:r>
              <a:rPr lang="en-US" sz="4800" dirty="0">
                <a:solidFill>
                  <a:srgbClr val="253957"/>
                </a:solidFill>
                <a:latin typeface="+mn-lt"/>
                <a:ea typeface="+mn-ea"/>
                <a:cs typeface="+mn-cs"/>
              </a:rPr>
              <a:t>The DB-net structure [8]</a:t>
            </a:r>
            <a:endParaRPr lang="ru-RU" sz="4800" dirty="0">
              <a:solidFill>
                <a:srgbClr val="253957"/>
              </a:solidFill>
              <a:latin typeface="+mn-lt"/>
              <a:ea typeface="+mn-ea"/>
              <a:cs typeface="+mn-cs"/>
            </a:endParaRPr>
          </a:p>
        </p:txBody>
      </p:sp>
      <p:sp>
        <p:nvSpPr>
          <p:cNvPr id="6" name="Номер слайда 5">
            <a:extLst>
              <a:ext uri="{FF2B5EF4-FFF2-40B4-BE49-F238E27FC236}">
                <a16:creationId xmlns:a16="http://schemas.microsoft.com/office/drawing/2014/main" id="{DF3BCB9C-9D6A-4BF4-9FEA-378AA22705D7}"/>
              </a:ext>
            </a:extLst>
          </p:cNvPr>
          <p:cNvSpPr>
            <a:spLocks noGrp="1"/>
          </p:cNvSpPr>
          <p:nvPr>
            <p:ph type="sldNum" sz="quarter" idx="2"/>
          </p:nvPr>
        </p:nvSpPr>
        <p:spPr/>
        <p:txBody>
          <a:bodyPr/>
          <a:lstStyle/>
          <a:p>
            <a:fld id="{86CB4B4D-7CA3-9044-876B-883B54F8677D}" type="slidenum">
              <a:rPr lang="ru-RU" smtClean="0"/>
              <a:t>8</a:t>
            </a:fld>
            <a:endParaRPr lang="ru-RU"/>
          </a:p>
        </p:txBody>
      </p:sp>
    </p:spTree>
    <p:extLst>
      <p:ext uri="{BB962C8B-B14F-4D97-AF65-F5344CB8AC3E}">
        <p14:creationId xmlns:p14="http://schemas.microsoft.com/office/powerpoint/2010/main" val="232186861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7257058"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Basic terms</a:t>
            </a:r>
            <a:r>
              <a:rPr lang="en-US" sz="7000" b="1" cap="all" dirty="0">
                <a:solidFill>
                  <a:srgbClr val="253957"/>
                </a:solidFill>
                <a:latin typeface="Arial Narrow" charset="0"/>
              </a:rPr>
              <a:t>, concepts, definitions (7/8)</a:t>
            </a: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11" name="Прямоугольник 10">
            <a:extLst>
              <a:ext uri="{FF2B5EF4-FFF2-40B4-BE49-F238E27FC236}">
                <a16:creationId xmlns:a16="http://schemas.microsoft.com/office/drawing/2014/main" id="{1A41575F-67C0-428B-9C27-89CB31511649}"/>
              </a:ext>
            </a:extLst>
          </p:cNvPr>
          <p:cNvSpPr/>
          <p:nvPr/>
        </p:nvSpPr>
        <p:spPr>
          <a:xfrm>
            <a:off x="7100711" y="11322008"/>
            <a:ext cx="10182596" cy="830997"/>
          </a:xfrm>
          <a:prstGeom prst="rect">
            <a:avLst/>
          </a:prstGeom>
        </p:spPr>
        <p:txBody>
          <a:bodyPr wrap="none">
            <a:spAutoFit/>
          </a:bodyPr>
          <a:lstStyle/>
          <a:p>
            <a:r>
              <a:rPr lang="en-US" sz="4800" dirty="0">
                <a:solidFill>
                  <a:srgbClr val="253957"/>
                </a:solidFill>
                <a:latin typeface="+mn-lt"/>
                <a:ea typeface="+mn-ea"/>
                <a:cs typeface="+mn-cs"/>
              </a:rPr>
              <a:t>The example of the DB-net’s control layer [7]</a:t>
            </a:r>
            <a:endParaRPr lang="ru-RU" sz="4800" dirty="0">
              <a:solidFill>
                <a:srgbClr val="253957"/>
              </a:solidFill>
              <a:latin typeface="+mn-lt"/>
              <a:ea typeface="+mn-ea"/>
              <a:cs typeface="+mn-cs"/>
            </a:endParaRPr>
          </a:p>
        </p:txBody>
      </p:sp>
      <p:pic>
        <p:nvPicPr>
          <p:cNvPr id="4" name="Рисунок 3">
            <a:extLst>
              <a:ext uri="{FF2B5EF4-FFF2-40B4-BE49-F238E27FC236}">
                <a16:creationId xmlns:a16="http://schemas.microsoft.com/office/drawing/2014/main" id="{E248047B-CE2E-4FDE-97F7-2A9FC960BE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115" y="4637280"/>
            <a:ext cx="16729366" cy="5911765"/>
          </a:xfrm>
          <a:prstGeom prst="rect">
            <a:avLst/>
          </a:prstGeom>
        </p:spPr>
      </p:pic>
      <p:sp>
        <p:nvSpPr>
          <p:cNvPr id="5" name="Номер слайда 4">
            <a:extLst>
              <a:ext uri="{FF2B5EF4-FFF2-40B4-BE49-F238E27FC236}">
                <a16:creationId xmlns:a16="http://schemas.microsoft.com/office/drawing/2014/main" id="{3B6FD6D8-632E-4FB8-8B52-7209A321124E}"/>
              </a:ext>
            </a:extLst>
          </p:cNvPr>
          <p:cNvSpPr>
            <a:spLocks noGrp="1"/>
          </p:cNvSpPr>
          <p:nvPr>
            <p:ph type="sldNum" sz="quarter" idx="2"/>
          </p:nvPr>
        </p:nvSpPr>
        <p:spPr/>
        <p:txBody>
          <a:bodyPr/>
          <a:lstStyle/>
          <a:p>
            <a:fld id="{86CB4B4D-7CA3-9044-876B-883B54F8677D}" type="slidenum">
              <a:rPr lang="ru-RU" smtClean="0"/>
              <a:t>9</a:t>
            </a:fld>
            <a:endParaRPr lang="ru-RU"/>
          </a:p>
        </p:txBody>
      </p:sp>
    </p:spTree>
    <p:extLst>
      <p:ext uri="{BB962C8B-B14F-4D97-AF65-F5344CB8AC3E}">
        <p14:creationId xmlns:p14="http://schemas.microsoft.com/office/powerpoint/2010/main" val="3145530113"/>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3664</TotalTime>
  <Words>2018</Words>
  <Application>Microsoft Office PowerPoint</Application>
  <PresentationFormat>Произвольный</PresentationFormat>
  <Paragraphs>161</Paragraphs>
  <Slides>23</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23</vt:i4>
      </vt:variant>
    </vt:vector>
  </HeadingPairs>
  <TitlesOfParts>
    <vt:vector size="31" baseType="lpstr">
      <vt:lpstr>Arial</vt:lpstr>
      <vt:lpstr>Arial Narrow</vt:lpstr>
      <vt:lpstr>Cambria Math</vt:lpstr>
      <vt:lpstr>Helvetica</vt:lpstr>
      <vt:lpstr>Helvetica Light</vt:lpstr>
      <vt:lpstr>Helvetica Neue</vt:lpstr>
      <vt:lpstr>Wingdings</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Владимир Кремлёв</dc:creator>
  <cp:lastModifiedBy>Антон Ригин</cp:lastModifiedBy>
  <cp:revision>70</cp:revision>
  <dcterms:modified xsi:type="dcterms:W3CDTF">2020-02-17T13:41:12Z</dcterms:modified>
</cp:coreProperties>
</file>