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0"/>
  </p:notesMasterIdLst>
  <p:sldIdLst>
    <p:sldId id="256" r:id="rId2"/>
    <p:sldId id="286" r:id="rId3"/>
    <p:sldId id="277" r:id="rId4"/>
    <p:sldId id="257" r:id="rId5"/>
    <p:sldId id="268" r:id="rId6"/>
    <p:sldId id="267" r:id="rId7"/>
    <p:sldId id="269" r:id="rId8"/>
    <p:sldId id="270" r:id="rId9"/>
    <p:sldId id="271" r:id="rId10"/>
    <p:sldId id="272" r:id="rId11"/>
    <p:sldId id="279" r:id="rId12"/>
    <p:sldId id="265" r:id="rId13"/>
    <p:sldId id="273" r:id="rId14"/>
    <p:sldId id="288" r:id="rId15"/>
    <p:sldId id="289" r:id="rId16"/>
    <p:sldId id="290" r:id="rId17"/>
    <p:sldId id="291" r:id="rId18"/>
    <p:sldId id="292" r:id="rId19"/>
    <p:sldId id="294" r:id="rId20"/>
    <p:sldId id="275" r:id="rId21"/>
    <p:sldId id="293" r:id="rId22"/>
    <p:sldId id="276" r:id="rId23"/>
    <p:sldId id="295" r:id="rId24"/>
    <p:sldId id="296" r:id="rId25"/>
    <p:sldId id="278" r:id="rId26"/>
    <p:sldId id="280" r:id="rId27"/>
    <p:sldId id="285" r:id="rId28"/>
    <p:sldId id="263" r:id="rId2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792" autoAdjust="0"/>
  </p:normalViewPr>
  <p:slideViewPr>
    <p:cSldViewPr snapToGrid="0">
      <p:cViewPr varScale="1">
        <p:scale>
          <a:sx n="30" d="100"/>
          <a:sy n="30" d="100"/>
        </p:scale>
        <p:origin x="816" y="32"/>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09805227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94822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ftr="0" dt="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hyperlink" Target="https://github.com/Glost/db_nets_renew_plugin"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19.gif"/><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web.archive.org/web/20051103131745/http:/www.llpn.com/OPNs.html"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www.renew.de/" TargetMode="External"/><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hyperlink" Target="https://commons.wikimedia.org/wiki/File:Forthandback.svg"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researchgate.net/publication/310122815_DB-Nets_on_The_Marriage_of_Colored_Petri_Nets_and_Relational_Databases" TargetMode="External"/><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hyperlink" Target="http://cpntools.org/"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mailto:amrigin@edu.hse.ru" TargetMode="External"/><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hyperlink" Target="mailto:anton19979@yandex.r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4" y="3889218"/>
            <a:ext cx="16055320" cy="32460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en-US" sz="6000" dirty="0"/>
              <a:t>Reference and Data Semantic-Based Simulator of Petri Nets Extension with the Use of Renew Tool</a:t>
            </a:r>
          </a:p>
        </p:txBody>
      </p:sp>
      <p:sp>
        <p:nvSpPr>
          <p:cNvPr id="53" name="Очень крутой подзаголовок презентации"/>
          <p:cNvSpPr txBox="1"/>
          <p:nvPr/>
        </p:nvSpPr>
        <p:spPr>
          <a:xfrm>
            <a:off x="7116914" y="8316834"/>
            <a:ext cx="13156002" cy="40388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en-US" dirty="0"/>
              <a:t>Student: Anton </a:t>
            </a:r>
            <a:r>
              <a:rPr lang="en-US" dirty="0" err="1"/>
              <a:t>Rigin</a:t>
            </a:r>
            <a:r>
              <a:rPr lang="en-US" dirty="0"/>
              <a:t>                                              </a:t>
            </a:r>
            <a:r>
              <a:rPr lang="en-US" sz="4000" dirty="0"/>
              <a:t>(group mSSE19)</a:t>
            </a:r>
          </a:p>
          <a:p>
            <a:r>
              <a:rPr lang="en-US" sz="2600" dirty="0"/>
              <a:t>    </a:t>
            </a:r>
          </a:p>
          <a:p>
            <a:r>
              <a:rPr lang="en-US" dirty="0"/>
              <a:t>Supervisor: Sergey </a:t>
            </a:r>
            <a:r>
              <a:rPr lang="en-US" dirty="0" err="1"/>
              <a:t>Shershakov</a:t>
            </a:r>
            <a:br>
              <a:rPr lang="en-US" dirty="0"/>
            </a:br>
            <a:r>
              <a:rPr lang="en-US" sz="4000" dirty="0"/>
              <a:t>Senior Lecturer at School of Software Engineering,</a:t>
            </a:r>
            <a:br>
              <a:rPr lang="en-US" sz="4000" dirty="0"/>
            </a:br>
            <a:r>
              <a:rPr lang="en-US" sz="4000" dirty="0"/>
              <a:t>Research Fellow at Laboratory of Process-Aware Information Systems (PAIS Lab), Faculty of Computer Science, HSE</a:t>
            </a:r>
            <a:endParaRPr lang="en-US" dirty="0"/>
          </a:p>
          <a:p>
            <a:r>
              <a:rPr lang="en-US" sz="2600" dirty="0"/>
              <a:t>     </a:t>
            </a:r>
          </a:p>
        </p:txBody>
      </p:sp>
      <p:sp>
        <p:nvSpPr>
          <p:cNvPr id="54" name="Название подразделения,  лаборатории, факультета и т.д."/>
          <p:cNvSpPr txBox="1"/>
          <p:nvPr/>
        </p:nvSpPr>
        <p:spPr>
          <a:xfrm>
            <a:off x="7116914" y="909578"/>
            <a:ext cx="12130090" cy="20832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algn="l">
              <a:defRPr sz="4200">
                <a:solidFill>
                  <a:srgbClr val="253957"/>
                </a:solidFill>
                <a:latin typeface="+mn-lt"/>
                <a:ea typeface="+mn-ea"/>
                <a:cs typeface="+mn-cs"/>
                <a:sym typeface="Arial Narrow"/>
              </a:defRPr>
            </a:pPr>
            <a:r>
              <a:rPr lang="en-US" sz="4200" dirty="0">
                <a:sym typeface="Arial Narrow"/>
              </a:rPr>
              <a:t>National Research University Higher School of Economics</a:t>
            </a:r>
            <a:br>
              <a:rPr lang="en-US" dirty="0"/>
            </a:br>
            <a:r>
              <a:rPr lang="en-US" dirty="0"/>
              <a:t>Faculty of Computer Science</a:t>
            </a:r>
          </a:p>
          <a:p>
            <a:pPr algn="l">
              <a:defRPr sz="4200">
                <a:solidFill>
                  <a:srgbClr val="253957"/>
                </a:solidFill>
                <a:latin typeface="+mn-lt"/>
                <a:ea typeface="+mn-ea"/>
                <a:cs typeface="+mn-cs"/>
                <a:sym typeface="Arial Narrow"/>
              </a:defRPr>
            </a:pPr>
            <a:r>
              <a:rPr lang="en-US" dirty="0"/>
              <a:t>Master’s </a:t>
            </a:r>
            <a:r>
              <a:rPr lang="en-US" dirty="0" err="1"/>
              <a:t>Programme</a:t>
            </a:r>
            <a:r>
              <a:rPr lang="en-US" dirty="0"/>
              <a:t> ‘System and Software Engineering’</a:t>
            </a:r>
          </a:p>
        </p:txBody>
      </p:sp>
      <p:sp>
        <p:nvSpPr>
          <p:cNvPr id="55" name="Москва, 2017"/>
          <p:cNvSpPr txBox="1"/>
          <p:nvPr/>
        </p:nvSpPr>
        <p:spPr>
          <a:xfrm>
            <a:off x="7116915" y="12309550"/>
            <a:ext cx="9443424" cy="6982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en-US" sz="3600" b="1" dirty="0"/>
              <a:t>Moscow, 2020</a:t>
            </a:r>
          </a:p>
        </p:txBody>
      </p:sp>
      <p:pic>
        <p:nvPicPr>
          <p:cNvPr id="9" name="Изображение" descr="Изображение"/>
          <p:cNvPicPr>
            <a:picLocks noChangeAspect="1"/>
          </p:cNvPicPr>
          <p:nvPr/>
        </p:nvPicPr>
        <p:blipFill>
          <a:blip r:embed="rId2"/>
          <a:stretch>
            <a:fillRect/>
          </a:stretch>
        </p:blipFill>
        <p:spPr>
          <a:xfrm>
            <a:off x="1506855" y="1330739"/>
            <a:ext cx="2166348" cy="2792805"/>
          </a:xfrm>
          <a:prstGeom prst="rect">
            <a:avLst/>
          </a:prstGeom>
          <a:ln w="12700">
            <a:miter lim="400000"/>
          </a:ln>
        </p:spPr>
      </p:pic>
      <p:sp>
        <p:nvSpPr>
          <p:cNvPr id="4" name="TextBox 3">
            <a:extLst>
              <a:ext uri="{FF2B5EF4-FFF2-40B4-BE49-F238E27FC236}">
                <a16:creationId xmlns:a16="http://schemas.microsoft.com/office/drawing/2014/main" id="{279F4263-F447-47E5-913A-97B009E443CD}"/>
              </a:ext>
            </a:extLst>
          </p:cNvPr>
          <p:cNvSpPr txBox="1"/>
          <p:nvPr/>
        </p:nvSpPr>
        <p:spPr>
          <a:xfrm>
            <a:off x="7116914" y="7284593"/>
            <a:ext cx="6205224"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4800" dirty="0">
                <a:solidFill>
                  <a:srgbClr val="253957"/>
                </a:solidFill>
                <a:latin typeface="+mn-lt"/>
                <a:ea typeface="+mn-ea"/>
                <a:cs typeface="+mn-cs"/>
              </a:rPr>
              <a:t>Term Project (Coursework)</a:t>
            </a:r>
            <a:endParaRPr lang="ru-RU" sz="4800" dirty="0">
              <a:solidFill>
                <a:srgbClr val="253957"/>
              </a:solidFill>
              <a:latin typeface="+mn-lt"/>
              <a:ea typeface="+mn-ea"/>
              <a:cs typeface="+mn-cs"/>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7257058"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Basic terms</a:t>
            </a:r>
            <a:r>
              <a:rPr lang="en-US" sz="7000" b="1" cap="all" dirty="0">
                <a:solidFill>
                  <a:srgbClr val="253957"/>
                </a:solidFill>
                <a:latin typeface="Arial Narrow" charset="0"/>
              </a:rPr>
              <a:t>, concepts, definitions (7/8)</a:t>
            </a: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11" name="Прямоугольник 10">
            <a:extLst>
              <a:ext uri="{FF2B5EF4-FFF2-40B4-BE49-F238E27FC236}">
                <a16:creationId xmlns:a16="http://schemas.microsoft.com/office/drawing/2014/main" id="{1A41575F-67C0-428B-9C27-89CB31511649}"/>
              </a:ext>
            </a:extLst>
          </p:cNvPr>
          <p:cNvSpPr/>
          <p:nvPr/>
        </p:nvSpPr>
        <p:spPr>
          <a:xfrm>
            <a:off x="7100711" y="11322008"/>
            <a:ext cx="10182596" cy="830997"/>
          </a:xfrm>
          <a:prstGeom prst="rect">
            <a:avLst/>
          </a:prstGeom>
        </p:spPr>
        <p:txBody>
          <a:bodyPr wrap="none">
            <a:spAutoFit/>
          </a:bodyPr>
          <a:lstStyle/>
          <a:p>
            <a:r>
              <a:rPr lang="en-US" sz="4800" dirty="0">
                <a:solidFill>
                  <a:srgbClr val="253957"/>
                </a:solidFill>
                <a:latin typeface="+mn-lt"/>
                <a:ea typeface="+mn-ea"/>
                <a:cs typeface="+mn-cs"/>
              </a:rPr>
              <a:t>The example of the DB-net’s control layer [7]</a:t>
            </a:r>
            <a:endParaRPr lang="ru-RU" sz="4800" dirty="0">
              <a:solidFill>
                <a:srgbClr val="253957"/>
              </a:solidFill>
              <a:latin typeface="+mn-lt"/>
              <a:ea typeface="+mn-ea"/>
              <a:cs typeface="+mn-cs"/>
            </a:endParaRPr>
          </a:p>
        </p:txBody>
      </p:sp>
      <p:pic>
        <p:nvPicPr>
          <p:cNvPr id="4" name="Рисунок 3">
            <a:extLst>
              <a:ext uri="{FF2B5EF4-FFF2-40B4-BE49-F238E27FC236}">
                <a16:creationId xmlns:a16="http://schemas.microsoft.com/office/drawing/2014/main" id="{E248047B-CE2E-4FDE-97F7-2A9FC960BE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115" y="4637280"/>
            <a:ext cx="16729366" cy="5911765"/>
          </a:xfrm>
          <a:prstGeom prst="rect">
            <a:avLst/>
          </a:prstGeom>
        </p:spPr>
      </p:pic>
      <p:sp>
        <p:nvSpPr>
          <p:cNvPr id="5" name="Номер слайда 4">
            <a:extLst>
              <a:ext uri="{FF2B5EF4-FFF2-40B4-BE49-F238E27FC236}">
                <a16:creationId xmlns:a16="http://schemas.microsoft.com/office/drawing/2014/main" id="{3B6FD6D8-632E-4FB8-8B52-7209A321124E}"/>
              </a:ext>
            </a:extLst>
          </p:cNvPr>
          <p:cNvSpPr>
            <a:spLocks noGrp="1"/>
          </p:cNvSpPr>
          <p:nvPr>
            <p:ph type="sldNum" sz="quarter" idx="2"/>
          </p:nvPr>
        </p:nvSpPr>
        <p:spPr/>
        <p:txBody>
          <a:bodyPr/>
          <a:lstStyle/>
          <a:p>
            <a:fld id="{86CB4B4D-7CA3-9044-876B-883B54F8677D}" type="slidenum">
              <a:rPr lang="ru-RU" smtClean="0"/>
              <a:t>10</a:t>
            </a:fld>
            <a:endParaRPr lang="ru-RU"/>
          </a:p>
        </p:txBody>
      </p:sp>
    </p:spTree>
    <p:extLst>
      <p:ext uri="{BB962C8B-B14F-4D97-AF65-F5344CB8AC3E}">
        <p14:creationId xmlns:p14="http://schemas.microsoft.com/office/powerpoint/2010/main" val="314553011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7214528"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Basic terms</a:t>
            </a:r>
            <a:r>
              <a:rPr lang="en-US" sz="7000" b="1" cap="all" dirty="0">
                <a:solidFill>
                  <a:srgbClr val="253957"/>
                </a:solidFill>
                <a:latin typeface="Arial Narrow" charset="0"/>
              </a:rPr>
              <a:t>, concepts, definitions (8/8)</a:t>
            </a: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11" name="Прямоугольник 10">
            <a:extLst>
              <a:ext uri="{FF2B5EF4-FFF2-40B4-BE49-F238E27FC236}">
                <a16:creationId xmlns:a16="http://schemas.microsoft.com/office/drawing/2014/main" id="{1A41575F-67C0-428B-9C27-89CB31511649}"/>
              </a:ext>
            </a:extLst>
          </p:cNvPr>
          <p:cNvSpPr/>
          <p:nvPr/>
        </p:nvSpPr>
        <p:spPr>
          <a:xfrm>
            <a:off x="8744581" y="11927387"/>
            <a:ext cx="6894836" cy="830997"/>
          </a:xfrm>
          <a:prstGeom prst="rect">
            <a:avLst/>
          </a:prstGeom>
        </p:spPr>
        <p:txBody>
          <a:bodyPr wrap="none">
            <a:spAutoFit/>
          </a:bodyPr>
          <a:lstStyle/>
          <a:p>
            <a:r>
              <a:rPr lang="en-US" sz="4800" dirty="0">
                <a:solidFill>
                  <a:srgbClr val="253957"/>
                </a:solidFill>
                <a:latin typeface="+mn-lt"/>
                <a:ea typeface="+mn-ea"/>
                <a:cs typeface="+mn-cs"/>
              </a:rPr>
              <a:t>The example of the DB-net [7]</a:t>
            </a:r>
            <a:endParaRPr lang="ru-RU" sz="4800" dirty="0">
              <a:solidFill>
                <a:srgbClr val="253957"/>
              </a:solidFill>
              <a:latin typeface="+mn-lt"/>
              <a:ea typeface="+mn-ea"/>
              <a:cs typeface="+mn-cs"/>
            </a:endParaRPr>
          </a:p>
        </p:txBody>
      </p:sp>
      <p:pic>
        <p:nvPicPr>
          <p:cNvPr id="3" name="Рисунок 2" descr="Изображение выглядит как текст, карта&#10;&#10;Автоматически созданное описание">
            <a:extLst>
              <a:ext uri="{FF2B5EF4-FFF2-40B4-BE49-F238E27FC236}">
                <a16:creationId xmlns:a16="http://schemas.microsoft.com/office/drawing/2014/main" id="{DBCB7C8A-E7D5-4C35-AA64-D6451A573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4434" y="4390558"/>
            <a:ext cx="15715131" cy="6917443"/>
          </a:xfrm>
          <a:prstGeom prst="rect">
            <a:avLst/>
          </a:prstGeom>
        </p:spPr>
      </p:pic>
      <p:sp>
        <p:nvSpPr>
          <p:cNvPr id="5" name="Номер слайда 4">
            <a:extLst>
              <a:ext uri="{FF2B5EF4-FFF2-40B4-BE49-F238E27FC236}">
                <a16:creationId xmlns:a16="http://schemas.microsoft.com/office/drawing/2014/main" id="{B8CF5F02-FA14-453E-B3D7-B7EBAD84F4CE}"/>
              </a:ext>
            </a:extLst>
          </p:cNvPr>
          <p:cNvSpPr>
            <a:spLocks noGrp="1"/>
          </p:cNvSpPr>
          <p:nvPr>
            <p:ph type="sldNum" sz="quarter" idx="2"/>
          </p:nvPr>
        </p:nvSpPr>
        <p:spPr/>
        <p:txBody>
          <a:bodyPr/>
          <a:lstStyle/>
          <a:p>
            <a:fld id="{86CB4B4D-7CA3-9044-876B-883B54F8677D}" type="slidenum">
              <a:rPr lang="ru-RU" smtClean="0"/>
              <a:t>11</a:t>
            </a:fld>
            <a:endParaRPr lang="ru-RU"/>
          </a:p>
        </p:txBody>
      </p:sp>
    </p:spTree>
    <p:extLst>
      <p:ext uri="{BB962C8B-B14F-4D97-AF65-F5344CB8AC3E}">
        <p14:creationId xmlns:p14="http://schemas.microsoft.com/office/powerpoint/2010/main" val="221095926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6073440"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Relevance and Motivation</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01065" y="3898365"/>
            <a:ext cx="21506373" cy="88540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t>Petri nets are used as a popular technique for modelling the behavior of concurrent programs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t>The Petri nets and their modifications implemented in many different software tools (</a:t>
            </a:r>
            <a:r>
              <a:rPr lang="en-US" sz="4800" b="1" dirty="0"/>
              <a:t>CPN Tools</a:t>
            </a:r>
            <a:r>
              <a:rPr lang="en-US" sz="4800" dirty="0"/>
              <a:t> for the </a:t>
            </a:r>
            <a:r>
              <a:rPr lang="en-US" sz="4800" dirty="0" err="1"/>
              <a:t>coloured</a:t>
            </a:r>
            <a:r>
              <a:rPr lang="en-US" sz="4800" dirty="0"/>
              <a:t> Petri nets [9], </a:t>
            </a:r>
            <a:r>
              <a:rPr lang="en-US" sz="4800" b="1" dirty="0"/>
              <a:t>Renew</a:t>
            </a:r>
            <a:r>
              <a:rPr lang="en-US" sz="4800" dirty="0"/>
              <a:t> for the reference Petri nets [5] and so on)</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However, the standard Petri nets as well as </a:t>
            </a:r>
            <a:r>
              <a:rPr lang="en-US" sz="4800" dirty="0" err="1">
                <a:solidFill>
                  <a:srgbClr val="253957"/>
                </a:solidFill>
                <a:sym typeface="Arial Narrow"/>
              </a:rPr>
              <a:t>coloured</a:t>
            </a:r>
            <a:r>
              <a:rPr lang="en-US" sz="4800" dirty="0">
                <a:solidFill>
                  <a:srgbClr val="253957"/>
                </a:solidFill>
                <a:sym typeface="Arial Narrow"/>
              </a:rPr>
              <a:t> Petri nets and reference Petri nets cannot consider the state of persistent data</a:t>
            </a:r>
            <a:endParaRPr lang="en-US" sz="48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olidFill>
                  <a:srgbClr val="253957"/>
                </a:solidFill>
                <a:latin typeface="+mn-lt"/>
                <a:ea typeface="+mn-ea"/>
                <a:cs typeface="+mn-cs"/>
              </a:rPr>
              <a:t>As it was already mentioned, the DB-nets solve this problem [7]</a:t>
            </a:r>
            <a:endParaRPr lang="en-US" sz="4800" dirty="0">
              <a:solidFill>
                <a:srgbClr val="253957"/>
              </a:solidFill>
              <a:sym typeface="Arial Narrow"/>
            </a:endParaRP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However, there is no published program implementations of the DB-nets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solidFill>
                  <a:srgbClr val="253957"/>
                </a:solidFill>
                <a:sym typeface="Arial Narrow"/>
              </a:rPr>
              <a:t>Renew</a:t>
            </a:r>
            <a:r>
              <a:rPr lang="en-US" sz="4800" dirty="0">
                <a:solidFill>
                  <a:srgbClr val="253957"/>
                </a:solidFill>
                <a:sym typeface="Arial Narrow"/>
              </a:rPr>
              <a:t> is a powerful software tool which implements reference Petri nets [5]</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olidFill>
                  <a:srgbClr val="253957"/>
                </a:solidFill>
                <a:sym typeface="Arial Narrow"/>
              </a:rPr>
              <a:t>Therefore, it should be useful to implement the DB-nets with the reference semantics support as the plugin for the </a:t>
            </a:r>
            <a:r>
              <a:rPr lang="en-US" sz="4800" b="1" dirty="0">
                <a:solidFill>
                  <a:srgbClr val="253957"/>
                </a:solidFill>
                <a:sym typeface="Arial Narrow"/>
              </a:rPr>
              <a:t>Renew</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olidFill>
                  <a:srgbClr val="253957"/>
                </a:solidFill>
                <a:sym typeface="Arial Narrow"/>
              </a:rPr>
              <a:t>This implementation allows to model the behavior of the programs with reference semantics (which are very common in such programming languages as Java) with considering the state of persistent data</a:t>
            </a:r>
          </a:p>
          <a:p>
            <a:pPr algn="l">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
        <p:nvSpPr>
          <p:cNvPr id="2" name="Номер слайда 1">
            <a:extLst>
              <a:ext uri="{FF2B5EF4-FFF2-40B4-BE49-F238E27FC236}">
                <a16:creationId xmlns:a16="http://schemas.microsoft.com/office/drawing/2014/main" id="{68D414FE-D17C-4E2E-A429-7784DDFA4FC5}"/>
              </a:ext>
            </a:extLst>
          </p:cNvPr>
          <p:cNvSpPr>
            <a:spLocks noGrp="1"/>
          </p:cNvSpPr>
          <p:nvPr>
            <p:ph type="sldNum" sz="quarter" idx="2"/>
          </p:nvPr>
        </p:nvSpPr>
        <p:spPr/>
        <p:txBody>
          <a:bodyPr/>
          <a:lstStyle/>
          <a:p>
            <a:fld id="{86CB4B4D-7CA3-9044-876B-883B54F8677D}" type="slidenum">
              <a:rPr lang="ru-RU" smtClean="0"/>
              <a:t>12</a:t>
            </a:fld>
            <a:endParaRPr lang="ru-RU"/>
          </a:p>
        </p:txBody>
      </p:sp>
    </p:spTree>
    <p:extLst>
      <p:ext uri="{BB962C8B-B14F-4D97-AF65-F5344CB8AC3E}">
        <p14:creationId xmlns:p14="http://schemas.microsoft.com/office/powerpoint/2010/main" val="298989564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6073440"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Objective and Tasks</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01065" y="4241471"/>
            <a:ext cx="21506373" cy="88540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Objective</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latin typeface="+mn-lt"/>
                <a:ea typeface="+mn-ea"/>
                <a:cs typeface="+mn-cs"/>
                <a:sym typeface="Arial Narrow"/>
              </a:rPr>
              <a:t>Implementing the software tool for simulating DB-nets with reference semantics support as the plugin for the Renew</a:t>
            </a:r>
            <a:endParaRPr lang="en-US" sz="4800" dirty="0">
              <a:solidFill>
                <a:srgbClr val="253957"/>
              </a:solidFill>
              <a:sym typeface="Arial Narrow"/>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solidFill>
                  <a:srgbClr val="253957"/>
                </a:solidFill>
                <a:sym typeface="Arial Narrow"/>
              </a:rPr>
              <a:t>Tasks</a:t>
            </a:r>
            <a:endParaRPr lang="en-US" sz="4800" dirty="0">
              <a:solidFill>
                <a:srgbClr val="253957"/>
              </a:solidFill>
              <a:latin typeface="+mn-lt"/>
              <a:ea typeface="+mn-ea"/>
              <a:cs typeface="+mn-cs"/>
              <a:sym typeface="Arial Narrow"/>
            </a:endParaRP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latin typeface="+mn-lt"/>
                <a:ea typeface="+mn-ea"/>
                <a:cs typeface="+mn-cs"/>
              </a:rPr>
              <a:t>Learning the existing </a:t>
            </a:r>
            <a:r>
              <a:rPr lang="en-US" sz="4800" dirty="0" err="1">
                <a:solidFill>
                  <a:srgbClr val="253957"/>
                </a:solidFill>
                <a:latin typeface="+mn-lt"/>
                <a:ea typeface="+mn-ea"/>
                <a:cs typeface="+mn-cs"/>
              </a:rPr>
              <a:t>Renew’s</a:t>
            </a:r>
            <a:r>
              <a:rPr lang="en-US" sz="4800" dirty="0">
                <a:solidFill>
                  <a:srgbClr val="253957"/>
                </a:solidFill>
                <a:latin typeface="+mn-lt"/>
                <a:ea typeface="+mn-ea"/>
                <a:cs typeface="+mn-cs"/>
              </a:rPr>
              <a:t> design and code</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latin typeface="+mn-lt"/>
                <a:ea typeface="+mn-ea"/>
                <a:cs typeface="+mn-cs"/>
              </a:rPr>
              <a:t>Formulating the formal </a:t>
            </a:r>
            <a:r>
              <a:rPr lang="en-US" sz="4800">
                <a:solidFill>
                  <a:srgbClr val="253957"/>
                </a:solidFill>
                <a:latin typeface="+mn-lt"/>
                <a:ea typeface="+mn-ea"/>
                <a:cs typeface="+mn-cs"/>
              </a:rPr>
              <a:t>functional requirements </a:t>
            </a:r>
            <a:r>
              <a:rPr lang="en-US" sz="4800" dirty="0">
                <a:solidFill>
                  <a:srgbClr val="253957"/>
                </a:solidFill>
                <a:latin typeface="+mn-lt"/>
                <a:ea typeface="+mn-ea"/>
                <a:cs typeface="+mn-cs"/>
              </a:rPr>
              <a:t>for the software tool (the DB-nets Renew plugin)</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latin typeface="+mn-lt"/>
                <a:ea typeface="+mn-ea"/>
                <a:cs typeface="+mn-cs"/>
              </a:rPr>
              <a:t>Developing the design of the software tool</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latin typeface="+mn-lt"/>
                <a:ea typeface="+mn-ea"/>
                <a:cs typeface="+mn-cs"/>
              </a:rPr>
              <a:t>Implementing the DB-nets concept in the form of Renew plugin</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latin typeface="+mn-lt"/>
                <a:ea typeface="+mn-ea"/>
                <a:cs typeface="+mn-cs"/>
              </a:rPr>
              <a:t>Testing the developed software tool using some real enterprise data or artificially generated data</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latin typeface="+mn-lt"/>
                <a:ea typeface="+mn-ea"/>
                <a:cs typeface="+mn-cs"/>
                <a:sym typeface="Arial Narrow"/>
              </a:rPr>
              <a:t>Documenting the developed software tool</a:t>
            </a:r>
          </a:p>
          <a:p>
            <a:pPr marL="703263" lvl="1" indent="0" algn="l">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
        <p:nvSpPr>
          <p:cNvPr id="2" name="Номер слайда 1">
            <a:extLst>
              <a:ext uri="{FF2B5EF4-FFF2-40B4-BE49-F238E27FC236}">
                <a16:creationId xmlns:a16="http://schemas.microsoft.com/office/drawing/2014/main" id="{7317D903-932E-429D-A926-4697142057BD}"/>
              </a:ext>
            </a:extLst>
          </p:cNvPr>
          <p:cNvSpPr>
            <a:spLocks noGrp="1"/>
          </p:cNvSpPr>
          <p:nvPr>
            <p:ph type="sldNum" sz="quarter" idx="2"/>
          </p:nvPr>
        </p:nvSpPr>
        <p:spPr/>
        <p:txBody>
          <a:bodyPr/>
          <a:lstStyle/>
          <a:p>
            <a:fld id="{86CB4B4D-7CA3-9044-876B-883B54F8677D}" type="slidenum">
              <a:rPr lang="ru-RU" smtClean="0"/>
              <a:t>13</a:t>
            </a:fld>
            <a:endParaRPr lang="ru-RU"/>
          </a:p>
        </p:txBody>
      </p:sp>
    </p:spTree>
    <p:extLst>
      <p:ext uri="{BB962C8B-B14F-4D97-AF65-F5344CB8AC3E}">
        <p14:creationId xmlns:p14="http://schemas.microsoft.com/office/powerpoint/2010/main" val="92531430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Functional Requirements (1/2)</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01065" y="4241471"/>
            <a:ext cx="21506373" cy="8854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The program shall allow user to model the </a:t>
            </a:r>
            <a:r>
              <a:rPr lang="en-US" sz="6000" dirty="0" err="1">
                <a:solidFill>
                  <a:srgbClr val="253957"/>
                </a:solidFill>
                <a:latin typeface="+mn-lt"/>
                <a:ea typeface="+mn-ea"/>
                <a:cs typeface="+mn-cs"/>
              </a:rPr>
              <a:t>db</a:t>
            </a:r>
            <a:r>
              <a:rPr lang="en-US" sz="6000" dirty="0">
                <a:solidFill>
                  <a:srgbClr val="253957"/>
                </a:solidFill>
                <a:latin typeface="+mn-lt"/>
                <a:ea typeface="+mn-ea"/>
                <a:cs typeface="+mn-cs"/>
              </a:rPr>
              <a:t>-net control layer using the Renew tool’s graphical user interface (GUI) elements for net’s interactive drawing</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The program shall allow user to create the database schema at the </a:t>
            </a:r>
            <a:r>
              <a:rPr lang="en-US" sz="6000" dirty="0" err="1">
                <a:solidFill>
                  <a:srgbClr val="253957"/>
                </a:solidFill>
                <a:latin typeface="+mn-lt"/>
                <a:ea typeface="+mn-ea"/>
                <a:cs typeface="+mn-cs"/>
              </a:rPr>
              <a:t>db</a:t>
            </a:r>
            <a:r>
              <a:rPr lang="en-US" sz="6000" dirty="0">
                <a:solidFill>
                  <a:srgbClr val="253957"/>
                </a:solidFill>
                <a:latin typeface="+mn-lt"/>
                <a:ea typeface="+mn-ea"/>
                <a:cs typeface="+mn-cs"/>
              </a:rPr>
              <a:t>-net persistence layer using the Renew tool’s GUI</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The program shall allow user to declare queries and actions for the </a:t>
            </a:r>
            <a:r>
              <a:rPr lang="en-US" sz="6000" dirty="0" err="1">
                <a:solidFill>
                  <a:srgbClr val="253957"/>
                </a:solidFill>
                <a:latin typeface="+mn-lt"/>
                <a:ea typeface="+mn-ea"/>
                <a:cs typeface="+mn-cs"/>
              </a:rPr>
              <a:t>db</a:t>
            </a:r>
            <a:r>
              <a:rPr lang="en-US" sz="6000" dirty="0">
                <a:solidFill>
                  <a:srgbClr val="253957"/>
                </a:solidFill>
                <a:latin typeface="+mn-lt"/>
                <a:ea typeface="+mn-ea"/>
                <a:cs typeface="+mn-cs"/>
              </a:rPr>
              <a:t>-net data logic layer using the Renew tool’s GUI</a:t>
            </a:r>
          </a:p>
        </p:txBody>
      </p:sp>
      <p:sp>
        <p:nvSpPr>
          <p:cNvPr id="2" name="Номер слайда 1">
            <a:extLst>
              <a:ext uri="{FF2B5EF4-FFF2-40B4-BE49-F238E27FC236}">
                <a16:creationId xmlns:a16="http://schemas.microsoft.com/office/drawing/2014/main" id="{1542AB05-91DD-48C1-A9E9-22FD92E0DB88}"/>
              </a:ext>
            </a:extLst>
          </p:cNvPr>
          <p:cNvSpPr>
            <a:spLocks noGrp="1"/>
          </p:cNvSpPr>
          <p:nvPr>
            <p:ph type="sldNum" sz="quarter" idx="2"/>
          </p:nvPr>
        </p:nvSpPr>
        <p:spPr/>
        <p:txBody>
          <a:bodyPr/>
          <a:lstStyle/>
          <a:p>
            <a:fld id="{86CB4B4D-7CA3-9044-876B-883B54F8677D}" type="slidenum">
              <a:rPr lang="ru-RU" smtClean="0"/>
              <a:t>14</a:t>
            </a:fld>
            <a:endParaRPr lang="ru-RU"/>
          </a:p>
        </p:txBody>
      </p:sp>
    </p:spTree>
    <p:extLst>
      <p:ext uri="{BB962C8B-B14F-4D97-AF65-F5344CB8AC3E}">
        <p14:creationId xmlns:p14="http://schemas.microsoft.com/office/powerpoint/2010/main" val="194732596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Functional Requirements (2/2)</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01065" y="4241471"/>
            <a:ext cx="21506373" cy="8854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sym typeface="Arial Narrow"/>
              </a:rPr>
              <a:t>The program shall allow user to simulate the modeled </a:t>
            </a:r>
            <a:r>
              <a:rPr lang="en-US" sz="6000" dirty="0" err="1">
                <a:solidFill>
                  <a:srgbClr val="253957"/>
                </a:solidFill>
                <a:sym typeface="Arial Narrow"/>
              </a:rPr>
              <a:t>db</a:t>
            </a:r>
            <a:r>
              <a:rPr lang="en-US" sz="6000" dirty="0">
                <a:solidFill>
                  <a:srgbClr val="253957"/>
                </a:solidFill>
                <a:sym typeface="Arial Narrow"/>
              </a:rPr>
              <a:t>-net’s run using the Renew tool’s GUI</a:t>
            </a:r>
            <a:endParaRPr lang="en-US" sz="6000" dirty="0">
              <a:solidFill>
                <a:srgbClr val="253957"/>
              </a:solidFill>
              <a:latin typeface="+mn-lt"/>
              <a:ea typeface="+mn-ea"/>
              <a:cs typeface="+mn-cs"/>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The program shall allow user to save the modeled </a:t>
            </a:r>
            <a:r>
              <a:rPr lang="en-US" sz="6000" dirty="0" err="1">
                <a:solidFill>
                  <a:srgbClr val="253957"/>
                </a:solidFill>
                <a:latin typeface="+mn-lt"/>
                <a:ea typeface="+mn-ea"/>
                <a:cs typeface="+mn-cs"/>
              </a:rPr>
              <a:t>db</a:t>
            </a:r>
            <a:r>
              <a:rPr lang="en-US" sz="6000" dirty="0">
                <a:solidFill>
                  <a:srgbClr val="253957"/>
                </a:solidFill>
                <a:latin typeface="+mn-lt"/>
                <a:ea typeface="+mn-ea"/>
                <a:cs typeface="+mn-cs"/>
              </a:rPr>
              <a:t>-net using the Renew tool’s GUI</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The program shall allow user to open the previously saved modeled </a:t>
            </a:r>
            <a:r>
              <a:rPr lang="en-US" sz="6000" dirty="0" err="1">
                <a:solidFill>
                  <a:srgbClr val="253957"/>
                </a:solidFill>
                <a:latin typeface="+mn-lt"/>
                <a:ea typeface="+mn-ea"/>
                <a:cs typeface="+mn-cs"/>
              </a:rPr>
              <a:t>db</a:t>
            </a:r>
            <a:r>
              <a:rPr lang="en-US" sz="6000" dirty="0">
                <a:solidFill>
                  <a:srgbClr val="253957"/>
                </a:solidFill>
                <a:latin typeface="+mn-lt"/>
                <a:ea typeface="+mn-ea"/>
                <a:cs typeface="+mn-cs"/>
              </a:rPr>
              <a:t>-net using the Renew tool’s GUI</a:t>
            </a:r>
          </a:p>
          <a:p>
            <a:pPr marL="703263" lvl="1" indent="0" algn="l">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
        <p:nvSpPr>
          <p:cNvPr id="2" name="Номер слайда 1">
            <a:extLst>
              <a:ext uri="{FF2B5EF4-FFF2-40B4-BE49-F238E27FC236}">
                <a16:creationId xmlns:a16="http://schemas.microsoft.com/office/drawing/2014/main" id="{1542AB05-91DD-48C1-A9E9-22FD92E0DB88}"/>
              </a:ext>
            </a:extLst>
          </p:cNvPr>
          <p:cNvSpPr>
            <a:spLocks noGrp="1"/>
          </p:cNvSpPr>
          <p:nvPr>
            <p:ph type="sldNum" sz="quarter" idx="2"/>
          </p:nvPr>
        </p:nvSpPr>
        <p:spPr/>
        <p:txBody>
          <a:bodyPr/>
          <a:lstStyle/>
          <a:p>
            <a:fld id="{86CB4B4D-7CA3-9044-876B-883B54F8677D}" type="slidenum">
              <a:rPr lang="ru-RU" smtClean="0"/>
              <a:t>15</a:t>
            </a:fld>
            <a:endParaRPr lang="ru-RU"/>
          </a:p>
        </p:txBody>
      </p:sp>
    </p:spTree>
    <p:extLst>
      <p:ext uri="{BB962C8B-B14F-4D97-AF65-F5344CB8AC3E}">
        <p14:creationId xmlns:p14="http://schemas.microsoft.com/office/powerpoint/2010/main" val="308880644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21506373"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Renew DB-Nets Plugin Architecture &amp; Design (1/4)</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01065" y="4241471"/>
            <a:ext cx="23182935" cy="8854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Renew is plugin-based – each piece of code, each class belongs to one of its plugins [5]</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Renew is written in Java as well as its plugins [5]</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Renew uses Apache Ant as a build system [5]</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The DB-net plugin is developed using the existing Renew base plugins as examples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The DB-net plugin extends the classes of the following base Renew plugins:</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CH (</a:t>
            </a:r>
            <a:r>
              <a:rPr lang="en-US" sz="4800" dirty="0" err="1">
                <a:solidFill>
                  <a:srgbClr val="253957"/>
                </a:solidFill>
                <a:sym typeface="Arial Narrow"/>
              </a:rPr>
              <a:t>DrawPlugin</a:t>
            </a:r>
            <a:r>
              <a:rPr lang="en-US" sz="4800" dirty="0">
                <a:solidFill>
                  <a:srgbClr val="253957"/>
                </a:solidFill>
                <a:sym typeface="Arial Narrow"/>
              </a:rPr>
              <a:t>) – plugin with number of drawing utils</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Formalism – plugin with number of Petri nets’ and their elements’ formalisms</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GUI – plugin with number of GUI tools</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Simulator – plugin for simulating the modelled Petri net</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Util – plugin with number of different Renew utility classes</a:t>
            </a:r>
            <a:endParaRPr lang="en-US" sz="5400" dirty="0">
              <a:solidFill>
                <a:srgbClr val="253957"/>
              </a:solidFill>
              <a:latin typeface="+mn-lt"/>
              <a:ea typeface="+mn-ea"/>
              <a:cs typeface="+mn-cs"/>
              <a:sym typeface="Arial Narrow"/>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The plugin also uses the </a:t>
            </a:r>
            <a:r>
              <a:rPr lang="en-US" sz="5400" dirty="0" err="1">
                <a:solidFill>
                  <a:srgbClr val="253957"/>
                </a:solidFill>
                <a:latin typeface="+mn-lt"/>
                <a:ea typeface="+mn-ea"/>
                <a:cs typeface="+mn-cs"/>
                <a:sym typeface="Arial Narrow"/>
              </a:rPr>
              <a:t>org.xerial.sqlite-jdbc</a:t>
            </a:r>
            <a:r>
              <a:rPr lang="en-US" sz="5400" dirty="0">
                <a:solidFill>
                  <a:srgbClr val="253957"/>
                </a:solidFill>
                <a:latin typeface="+mn-lt"/>
                <a:ea typeface="+mn-ea"/>
                <a:cs typeface="+mn-cs"/>
                <a:sym typeface="Arial Narrow"/>
              </a:rPr>
              <a:t> library as the SQLite JDBC driver library [10] for implementing the </a:t>
            </a:r>
            <a:r>
              <a:rPr lang="en-US" sz="5400" dirty="0" err="1">
                <a:solidFill>
                  <a:srgbClr val="253957"/>
                </a:solidFill>
                <a:latin typeface="+mn-lt"/>
                <a:ea typeface="+mn-ea"/>
                <a:cs typeface="+mn-cs"/>
                <a:sym typeface="Arial Narrow"/>
              </a:rPr>
              <a:t>db</a:t>
            </a:r>
            <a:r>
              <a:rPr lang="en-US" sz="5400" dirty="0">
                <a:solidFill>
                  <a:srgbClr val="253957"/>
                </a:solidFill>
                <a:latin typeface="+mn-lt"/>
                <a:ea typeface="+mn-ea"/>
                <a:cs typeface="+mn-cs"/>
                <a:sym typeface="Arial Narrow"/>
              </a:rPr>
              <a:t>-net’s persistence layer.</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endParaRPr lang="en-US" sz="4800" dirty="0">
              <a:solidFill>
                <a:srgbClr val="253957"/>
              </a:solidFill>
              <a:sym typeface="Arial Narrow"/>
            </a:endParaRP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endParaRPr lang="en-US" sz="4800" dirty="0">
              <a:solidFill>
                <a:srgbClr val="253957"/>
              </a:solidFill>
              <a:sym typeface="Arial Narrow"/>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sym typeface="Arial Narrow"/>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5400" dirty="0">
              <a:solidFill>
                <a:srgbClr val="253957"/>
              </a:solidFill>
              <a:latin typeface="+mn-lt"/>
              <a:ea typeface="+mn-ea"/>
              <a:cs typeface="+mn-cs"/>
              <a:sym typeface="Arial Narrow"/>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sym typeface="Arial Narrow"/>
            </a:endParaRPr>
          </a:p>
          <a:p>
            <a:pPr marL="703263" lvl="1" indent="0" algn="l">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Tree>
    <p:extLst>
      <p:ext uri="{BB962C8B-B14F-4D97-AF65-F5344CB8AC3E}">
        <p14:creationId xmlns:p14="http://schemas.microsoft.com/office/powerpoint/2010/main" val="301479706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21506373"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Renew DB-Nets Plugin Architecture &amp; Design (2/4)</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Номер слайда 1">
            <a:extLst>
              <a:ext uri="{FF2B5EF4-FFF2-40B4-BE49-F238E27FC236}">
                <a16:creationId xmlns:a16="http://schemas.microsoft.com/office/drawing/2014/main" id="{20141BE8-4321-4447-A209-D0DE7EECBD88}"/>
              </a:ext>
            </a:extLst>
          </p:cNvPr>
          <p:cNvSpPr>
            <a:spLocks noGrp="1"/>
          </p:cNvSpPr>
          <p:nvPr>
            <p:ph type="sldNum" sz="quarter" idx="2"/>
          </p:nvPr>
        </p:nvSpPr>
        <p:spPr/>
        <p:txBody>
          <a:bodyPr/>
          <a:lstStyle/>
          <a:p>
            <a:fld id="{86CB4B4D-7CA3-9044-876B-883B54F8677D}" type="slidenum">
              <a:rPr lang="ru-RU" smtClean="0"/>
              <a:t>17</a:t>
            </a:fld>
            <a:endParaRPr lang="ru-RU"/>
          </a:p>
        </p:txBody>
      </p:sp>
      <p:sp>
        <p:nvSpPr>
          <p:cNvPr id="5" name="Прямоугольник 4">
            <a:extLst>
              <a:ext uri="{FF2B5EF4-FFF2-40B4-BE49-F238E27FC236}">
                <a16:creationId xmlns:a16="http://schemas.microsoft.com/office/drawing/2014/main" id="{F1FFCDF2-59D3-422B-B350-FA0FD065FF95}"/>
              </a:ext>
            </a:extLst>
          </p:cNvPr>
          <p:cNvSpPr/>
          <p:nvPr/>
        </p:nvSpPr>
        <p:spPr>
          <a:xfrm>
            <a:off x="5878749" y="5703838"/>
            <a:ext cx="12626503" cy="2308324"/>
          </a:xfrm>
          <a:prstGeom prst="rect">
            <a:avLst/>
          </a:prstGeom>
        </p:spPr>
        <p:txBody>
          <a:bodyPr wrap="square">
            <a:spAutoFit/>
          </a:bodyPr>
          <a:lstStyle/>
          <a:p>
            <a:pPr>
              <a:defRPr sz="2800">
                <a:solidFill>
                  <a:srgbClr val="253957"/>
                </a:solidFill>
                <a:latin typeface="+mn-lt"/>
                <a:ea typeface="+mn-ea"/>
                <a:cs typeface="+mn-cs"/>
                <a:sym typeface="Arial Narrow"/>
              </a:defRPr>
            </a:pPr>
            <a:r>
              <a:rPr lang="en-US" sz="7200" b="1" dirty="0">
                <a:solidFill>
                  <a:srgbClr val="253957"/>
                </a:solidFill>
                <a:sym typeface="Arial Narrow"/>
              </a:rPr>
              <a:t>The Renew DB-Nets Plugin Class Diagram – on the next slides</a:t>
            </a:r>
          </a:p>
        </p:txBody>
      </p:sp>
    </p:spTree>
    <p:extLst>
      <p:ext uri="{BB962C8B-B14F-4D97-AF65-F5344CB8AC3E}">
        <p14:creationId xmlns:p14="http://schemas.microsoft.com/office/powerpoint/2010/main" val="379664726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2BEC9B28-1D9C-4BD6-8B06-1F438D0F7A1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18242" y="0"/>
            <a:ext cx="14947515" cy="13715999"/>
          </a:xfrm>
          <a:prstGeom prst="rect">
            <a:avLst/>
          </a:prstGeom>
        </p:spPr>
      </p:pic>
    </p:spTree>
    <p:extLst>
      <p:ext uri="{BB962C8B-B14F-4D97-AF65-F5344CB8AC3E}">
        <p14:creationId xmlns:p14="http://schemas.microsoft.com/office/powerpoint/2010/main" val="172576731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2BEC9B28-1D9C-4BD6-8B06-1F438D0F7A11}"/>
              </a:ext>
            </a:extLst>
          </p:cNvPr>
          <p:cNvPicPr>
            <a:picLocks noChangeAspect="1"/>
          </p:cNvPicPr>
          <p:nvPr/>
        </p:nvPicPr>
        <p:blipFill rotWithShape="1">
          <a:blip r:embed="rId3">
            <a:extLst>
              <a:ext uri="{28A0092B-C50C-407E-A947-70E740481C1C}">
                <a14:useLocalDpi xmlns:a14="http://schemas.microsoft.com/office/drawing/2010/main" val="0"/>
              </a:ext>
            </a:extLst>
          </a:blip>
          <a:srcRect l="50000" b="54574"/>
          <a:stretch/>
        </p:blipFill>
        <p:spPr>
          <a:xfrm>
            <a:off x="3965765" y="0"/>
            <a:ext cx="16452469" cy="13716000"/>
          </a:xfrm>
          <a:prstGeom prst="rect">
            <a:avLst/>
          </a:prstGeom>
        </p:spPr>
      </p:pic>
    </p:spTree>
    <p:extLst>
      <p:ext uri="{BB962C8B-B14F-4D97-AF65-F5344CB8AC3E}">
        <p14:creationId xmlns:p14="http://schemas.microsoft.com/office/powerpoint/2010/main" val="292559500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6073440"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Outline</a:t>
            </a:r>
            <a:endParaRPr lang="en-US" sz="7000" b="1" dirty="0">
              <a:solidFill>
                <a:srgbClr val="FF0000"/>
              </a:solidFill>
              <a:latin typeface="Arial Narrow" charset="0"/>
              <a:ea typeface="Arial Narrow" charset="0"/>
              <a:cs typeface="Arial Narrow" charset="0"/>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241471"/>
            <a:ext cx="23182935" cy="88540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Description of subject area</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Basic terms, concepts, definitions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Relevance and motivation</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Objective and tasks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Functional requirements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Renew </a:t>
            </a:r>
            <a:r>
              <a:rPr lang="en-US" sz="6000" dirty="0" err="1">
                <a:solidFill>
                  <a:srgbClr val="253957"/>
                </a:solidFill>
                <a:latin typeface="+mn-lt"/>
                <a:ea typeface="+mn-ea"/>
                <a:cs typeface="+mn-cs"/>
              </a:rPr>
              <a:t>db</a:t>
            </a:r>
            <a:r>
              <a:rPr lang="en-US" sz="6000" dirty="0">
                <a:solidFill>
                  <a:srgbClr val="253957"/>
                </a:solidFill>
                <a:latin typeface="+mn-lt"/>
                <a:ea typeface="+mn-ea"/>
                <a:cs typeface="+mn-cs"/>
              </a:rPr>
              <a:t>-nets plugin architecture &amp; design</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Methods, tools and technologies used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Results</a:t>
            </a:r>
            <a:endParaRPr lang="en-US" sz="4800" dirty="0">
              <a:solidFill>
                <a:srgbClr val="253957"/>
              </a:solidFill>
              <a:latin typeface="+mn-lt"/>
              <a:ea typeface="+mn-ea"/>
              <a:cs typeface="+mn-cs"/>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Номер слайда 1">
            <a:extLst>
              <a:ext uri="{FF2B5EF4-FFF2-40B4-BE49-F238E27FC236}">
                <a16:creationId xmlns:a16="http://schemas.microsoft.com/office/drawing/2014/main" id="{DB6EBE24-5666-47FF-A0C0-B6ADBC61CD6C}"/>
              </a:ext>
            </a:extLst>
          </p:cNvPr>
          <p:cNvSpPr>
            <a:spLocks noGrp="1"/>
          </p:cNvSpPr>
          <p:nvPr>
            <p:ph type="sldNum" sz="quarter" idx="2"/>
          </p:nvPr>
        </p:nvSpPr>
        <p:spPr/>
        <p:txBody>
          <a:bodyPr/>
          <a:lstStyle/>
          <a:p>
            <a:fld id="{86CB4B4D-7CA3-9044-876B-883B54F8677D}" type="slidenum">
              <a:rPr lang="ru-RU" smtClean="0"/>
              <a:t>2</a:t>
            </a:fld>
            <a:endParaRPr lang="ru-RU"/>
          </a:p>
        </p:txBody>
      </p:sp>
      <p:pic>
        <p:nvPicPr>
          <p:cNvPr id="4" name="Рисунок 3" descr="Изображение выглядит как черный, рисунок&#10;&#10;Автоматически созданное описание">
            <a:extLst>
              <a:ext uri="{FF2B5EF4-FFF2-40B4-BE49-F238E27FC236}">
                <a16:creationId xmlns:a16="http://schemas.microsoft.com/office/drawing/2014/main" id="{889E000C-04ED-47F1-ACDF-18002ED844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66065" y="3056464"/>
            <a:ext cx="7141373" cy="7141373"/>
          </a:xfrm>
          <a:prstGeom prst="rect">
            <a:avLst/>
          </a:prstGeom>
        </p:spPr>
      </p:pic>
      <p:sp>
        <p:nvSpPr>
          <p:cNvPr id="5" name="Прямоугольник 4">
            <a:extLst>
              <a:ext uri="{FF2B5EF4-FFF2-40B4-BE49-F238E27FC236}">
                <a16:creationId xmlns:a16="http://schemas.microsoft.com/office/drawing/2014/main" id="{9F4CB651-A5D5-44FA-A954-4CDA445D9FAE}"/>
              </a:ext>
            </a:extLst>
          </p:cNvPr>
          <p:cNvSpPr/>
          <p:nvPr/>
        </p:nvSpPr>
        <p:spPr>
          <a:xfrm>
            <a:off x="10673374" y="10856055"/>
            <a:ext cx="12034064" cy="1754326"/>
          </a:xfrm>
          <a:prstGeom prst="rect">
            <a:avLst/>
          </a:prstGeom>
        </p:spPr>
        <p:txBody>
          <a:bodyPr wrap="none">
            <a:spAutoFit/>
          </a:bodyPr>
          <a:lstStyle/>
          <a:p>
            <a:pPr algn="r">
              <a:defRPr sz="2800">
                <a:solidFill>
                  <a:srgbClr val="253957"/>
                </a:solidFill>
                <a:latin typeface="+mn-lt"/>
                <a:ea typeface="+mn-ea"/>
                <a:cs typeface="+mn-cs"/>
                <a:sym typeface="Arial Narrow"/>
              </a:defRPr>
            </a:pPr>
            <a:r>
              <a:rPr lang="en-US" sz="5400" dirty="0">
                <a:solidFill>
                  <a:srgbClr val="253957"/>
                </a:solidFill>
                <a:sym typeface="Arial Narrow"/>
              </a:rPr>
              <a:t>The project’s GitHub repository:</a:t>
            </a:r>
          </a:p>
          <a:p>
            <a:pPr algn="l">
              <a:defRPr sz="2800">
                <a:solidFill>
                  <a:srgbClr val="253957"/>
                </a:solidFill>
                <a:latin typeface="+mn-lt"/>
                <a:ea typeface="+mn-ea"/>
                <a:cs typeface="+mn-cs"/>
                <a:sym typeface="Arial Narrow"/>
              </a:defRPr>
            </a:pPr>
            <a:r>
              <a:rPr lang="en-US" sz="5400" dirty="0">
                <a:solidFill>
                  <a:srgbClr val="253957"/>
                </a:solidFill>
                <a:sym typeface="Arial Narrow"/>
                <a:hlinkClick r:id="rId4"/>
              </a:rPr>
              <a:t>https://github.com/Glost/db_nets_renew_plugin</a:t>
            </a:r>
            <a:endParaRPr lang="en-US" sz="5400" dirty="0">
              <a:solidFill>
                <a:srgbClr val="253957"/>
              </a:solidFill>
              <a:sym typeface="Arial Narrow"/>
            </a:endParaRPr>
          </a:p>
        </p:txBody>
      </p:sp>
    </p:spTree>
    <p:extLst>
      <p:ext uri="{BB962C8B-B14F-4D97-AF65-F5344CB8AC3E}">
        <p14:creationId xmlns:p14="http://schemas.microsoft.com/office/powerpoint/2010/main" val="24172189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Methods, Tools and Technologies used</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11199" y="3718936"/>
            <a:ext cx="22456875" cy="8854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olidFill>
                  <a:srgbClr val="253957"/>
                </a:solidFill>
                <a:sym typeface="Arial Narrow"/>
              </a:rPr>
              <a:t>The DB-net with the reference semantics support is a core model used in the project</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olidFill>
                  <a:srgbClr val="253957"/>
                </a:solidFill>
                <a:latin typeface="+mn-lt"/>
                <a:ea typeface="+mn-ea"/>
                <a:cs typeface="+mn-cs"/>
                <a:sym typeface="Arial Narrow"/>
              </a:rPr>
              <a:t>The methods of constructing DB-net and simulating its run are used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olidFill>
                  <a:srgbClr val="253957"/>
                </a:solidFill>
                <a:latin typeface="+mn-lt"/>
                <a:ea typeface="+mn-ea"/>
                <a:cs typeface="+mn-cs"/>
                <a:sym typeface="Arial Narrow"/>
              </a:rPr>
              <a:t>Renew is a main software tool used in the project</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olidFill>
                  <a:srgbClr val="253957"/>
                </a:solidFill>
                <a:latin typeface="+mn-lt"/>
                <a:ea typeface="+mn-ea"/>
                <a:cs typeface="+mn-cs"/>
                <a:sym typeface="Arial Narrow"/>
              </a:rPr>
              <a:t>Technological stack: Java SE 8, Apache Ant, </a:t>
            </a:r>
            <a:r>
              <a:rPr lang="en-US" sz="4800" dirty="0" err="1">
                <a:solidFill>
                  <a:srgbClr val="253957"/>
                </a:solidFill>
                <a:latin typeface="+mn-lt"/>
                <a:ea typeface="+mn-ea"/>
                <a:cs typeface="+mn-cs"/>
                <a:sym typeface="Arial Narrow"/>
              </a:rPr>
              <a:t>JavaCC</a:t>
            </a:r>
            <a:r>
              <a:rPr lang="en-US" sz="4800" dirty="0">
                <a:solidFill>
                  <a:srgbClr val="253957"/>
                </a:solidFill>
                <a:latin typeface="+mn-lt"/>
                <a:ea typeface="+mn-ea"/>
                <a:cs typeface="+mn-cs"/>
                <a:sym typeface="Arial Narrow"/>
              </a:rPr>
              <a:t> and SQLite (the latter is used as the relational DBMS for the persistent layer of the DB-net)</a:t>
            </a:r>
          </a:p>
        </p:txBody>
      </p:sp>
      <p:pic>
        <p:nvPicPr>
          <p:cNvPr id="3" name="Рисунок 2">
            <a:extLst>
              <a:ext uri="{FF2B5EF4-FFF2-40B4-BE49-F238E27FC236}">
                <a16:creationId xmlns:a16="http://schemas.microsoft.com/office/drawing/2014/main" id="{DB0B02FE-6586-4B03-88B9-7F2FE20D31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43551" y="8822422"/>
            <a:ext cx="2281116" cy="4182046"/>
          </a:xfrm>
          <a:prstGeom prst="rect">
            <a:avLst/>
          </a:prstGeom>
        </p:spPr>
      </p:pic>
      <p:pic>
        <p:nvPicPr>
          <p:cNvPr id="5" name="Рисунок 4">
            <a:extLst>
              <a:ext uri="{FF2B5EF4-FFF2-40B4-BE49-F238E27FC236}">
                <a16:creationId xmlns:a16="http://schemas.microsoft.com/office/drawing/2014/main" id="{BF68569D-31D6-49B8-AFF9-A5EEBF1A88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35830" y="9776713"/>
            <a:ext cx="3672008" cy="2273463"/>
          </a:xfrm>
          <a:prstGeom prst="rect">
            <a:avLst/>
          </a:prstGeom>
        </p:spPr>
      </p:pic>
      <p:pic>
        <p:nvPicPr>
          <p:cNvPr id="11" name="Рисунок 10">
            <a:extLst>
              <a:ext uri="{FF2B5EF4-FFF2-40B4-BE49-F238E27FC236}">
                <a16:creationId xmlns:a16="http://schemas.microsoft.com/office/drawing/2014/main" id="{3CD45055-14B0-4D8B-AEDB-B493F83673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74596" y="11501438"/>
            <a:ext cx="5384738" cy="1626189"/>
          </a:xfrm>
          <a:prstGeom prst="rect">
            <a:avLst/>
          </a:prstGeom>
        </p:spPr>
      </p:pic>
      <p:pic>
        <p:nvPicPr>
          <p:cNvPr id="15" name="Рисунок 14" descr="Изображение выглядит как рисунок&#10;&#10;Автоматически созданное описание">
            <a:extLst>
              <a:ext uri="{FF2B5EF4-FFF2-40B4-BE49-F238E27FC236}">
                <a16:creationId xmlns:a16="http://schemas.microsoft.com/office/drawing/2014/main" id="{D097A724-3E14-4064-B7CE-2079FE2FB6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26092" y="9714204"/>
            <a:ext cx="4952089" cy="2273459"/>
          </a:xfrm>
          <a:prstGeom prst="rect">
            <a:avLst/>
          </a:prstGeom>
        </p:spPr>
      </p:pic>
      <p:sp>
        <p:nvSpPr>
          <p:cNvPr id="16" name="Номер слайда 15">
            <a:extLst>
              <a:ext uri="{FF2B5EF4-FFF2-40B4-BE49-F238E27FC236}">
                <a16:creationId xmlns:a16="http://schemas.microsoft.com/office/drawing/2014/main" id="{60FD6519-2F03-43C8-9F9D-0018A6F5BD6C}"/>
              </a:ext>
            </a:extLst>
          </p:cNvPr>
          <p:cNvSpPr>
            <a:spLocks noGrp="1"/>
          </p:cNvSpPr>
          <p:nvPr>
            <p:ph type="sldNum" sz="quarter" idx="2"/>
          </p:nvPr>
        </p:nvSpPr>
        <p:spPr/>
        <p:txBody>
          <a:bodyPr/>
          <a:lstStyle/>
          <a:p>
            <a:fld id="{86CB4B4D-7CA3-9044-876B-883B54F8677D}" type="slidenum">
              <a:rPr lang="ru-RU" smtClean="0"/>
              <a:t>20</a:t>
            </a:fld>
            <a:endParaRPr lang="ru-RU"/>
          </a:p>
        </p:txBody>
      </p:sp>
    </p:spTree>
    <p:extLst>
      <p:ext uri="{BB962C8B-B14F-4D97-AF65-F5344CB8AC3E}">
        <p14:creationId xmlns:p14="http://schemas.microsoft.com/office/powerpoint/2010/main" val="292895628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1" y="2393992"/>
            <a:ext cx="23182939"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Results (1/4)</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pic>
        <p:nvPicPr>
          <p:cNvPr id="8" name="Рисунок 7">
            <a:extLst>
              <a:ext uri="{FF2B5EF4-FFF2-40B4-BE49-F238E27FC236}">
                <a16:creationId xmlns:a16="http://schemas.microsoft.com/office/drawing/2014/main" id="{C996DAB7-3904-4D7D-9BDB-D636760D281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4152" y="3718936"/>
            <a:ext cx="17755695" cy="9997064"/>
          </a:xfrm>
          <a:prstGeom prst="rect">
            <a:avLst/>
          </a:prstGeom>
          <a:noFill/>
          <a:ln>
            <a:noFill/>
          </a:ln>
        </p:spPr>
      </p:pic>
    </p:spTree>
    <p:extLst>
      <p:ext uri="{BB962C8B-B14F-4D97-AF65-F5344CB8AC3E}">
        <p14:creationId xmlns:p14="http://schemas.microsoft.com/office/powerpoint/2010/main" val="228236651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Results (2/4)</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11199" y="3718936"/>
            <a:ext cx="21506373" cy="88540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sym typeface="Arial Narrow"/>
              </a:rPr>
              <a:t>The developed software tool allows to model the </a:t>
            </a:r>
            <a:r>
              <a:rPr lang="en-US" sz="6000" dirty="0" err="1">
                <a:solidFill>
                  <a:srgbClr val="253957"/>
                </a:solidFill>
                <a:latin typeface="+mn-lt"/>
                <a:ea typeface="+mn-ea"/>
                <a:cs typeface="+mn-cs"/>
                <a:sym typeface="Arial Narrow"/>
              </a:rPr>
              <a:t>db</a:t>
            </a:r>
            <a:r>
              <a:rPr lang="en-US" sz="6000" dirty="0">
                <a:solidFill>
                  <a:srgbClr val="253957"/>
                </a:solidFill>
                <a:latin typeface="+mn-lt"/>
                <a:ea typeface="+mn-ea"/>
                <a:cs typeface="+mn-cs"/>
                <a:sym typeface="Arial Narrow"/>
              </a:rPr>
              <a:t>-nets in the Renew GUI and to simulate them with usage of the SQLite RDBMS in the </a:t>
            </a:r>
            <a:r>
              <a:rPr lang="en-US" sz="6000" dirty="0" err="1">
                <a:solidFill>
                  <a:srgbClr val="253957"/>
                </a:solidFill>
                <a:latin typeface="+mn-lt"/>
                <a:ea typeface="+mn-ea"/>
                <a:cs typeface="+mn-cs"/>
                <a:sym typeface="Arial Narrow"/>
              </a:rPr>
              <a:t>db</a:t>
            </a:r>
            <a:r>
              <a:rPr lang="en-US" sz="6000" dirty="0">
                <a:solidFill>
                  <a:srgbClr val="253957"/>
                </a:solidFill>
                <a:latin typeface="+mn-lt"/>
                <a:ea typeface="+mn-ea"/>
                <a:cs typeface="+mn-cs"/>
                <a:sym typeface="Arial Narrow"/>
              </a:rPr>
              <a:t>-net’s persistence layer implementation</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sym typeface="Arial Narrow"/>
              </a:rPr>
              <a:t>The developed software tool is applicable for cases where it is necessary to consider both process and the persistent data</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sym typeface="Arial Narrow"/>
              </a:rPr>
              <a:t>This program is the first software implementation of the </a:t>
            </a:r>
            <a:r>
              <a:rPr lang="en-US" sz="6000" dirty="0" err="1">
                <a:solidFill>
                  <a:srgbClr val="253957"/>
                </a:solidFill>
                <a:latin typeface="+mn-lt"/>
                <a:ea typeface="+mn-ea"/>
                <a:cs typeface="+mn-cs"/>
                <a:sym typeface="Arial Narrow"/>
              </a:rPr>
              <a:t>db</a:t>
            </a:r>
            <a:r>
              <a:rPr lang="en-US" sz="6000" dirty="0">
                <a:solidFill>
                  <a:srgbClr val="253957"/>
                </a:solidFill>
                <a:latin typeface="+mn-lt"/>
                <a:ea typeface="+mn-ea"/>
                <a:cs typeface="+mn-cs"/>
                <a:sym typeface="Arial Narrow"/>
              </a:rPr>
              <a:t>-net formalism available in public</a:t>
            </a:r>
          </a:p>
        </p:txBody>
      </p:sp>
      <p:sp>
        <p:nvSpPr>
          <p:cNvPr id="2" name="Номер слайда 1">
            <a:extLst>
              <a:ext uri="{FF2B5EF4-FFF2-40B4-BE49-F238E27FC236}">
                <a16:creationId xmlns:a16="http://schemas.microsoft.com/office/drawing/2014/main" id="{20141BE8-4321-4447-A209-D0DE7EECBD88}"/>
              </a:ext>
            </a:extLst>
          </p:cNvPr>
          <p:cNvSpPr>
            <a:spLocks noGrp="1"/>
          </p:cNvSpPr>
          <p:nvPr>
            <p:ph type="sldNum" sz="quarter" idx="2"/>
          </p:nvPr>
        </p:nvSpPr>
        <p:spPr/>
        <p:txBody>
          <a:bodyPr/>
          <a:lstStyle/>
          <a:p>
            <a:fld id="{86CB4B4D-7CA3-9044-876B-883B54F8677D}" type="slidenum">
              <a:rPr lang="ru-RU" smtClean="0"/>
              <a:t>22</a:t>
            </a:fld>
            <a:endParaRPr lang="ru-RU"/>
          </a:p>
        </p:txBody>
      </p:sp>
    </p:spTree>
    <p:extLst>
      <p:ext uri="{BB962C8B-B14F-4D97-AF65-F5344CB8AC3E}">
        <p14:creationId xmlns:p14="http://schemas.microsoft.com/office/powerpoint/2010/main" val="391868507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Results (3/4)</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Номер слайда 1">
            <a:extLst>
              <a:ext uri="{FF2B5EF4-FFF2-40B4-BE49-F238E27FC236}">
                <a16:creationId xmlns:a16="http://schemas.microsoft.com/office/drawing/2014/main" id="{20141BE8-4321-4447-A209-D0DE7EECBD88}"/>
              </a:ext>
            </a:extLst>
          </p:cNvPr>
          <p:cNvSpPr>
            <a:spLocks noGrp="1"/>
          </p:cNvSpPr>
          <p:nvPr>
            <p:ph type="sldNum" sz="quarter" idx="2"/>
          </p:nvPr>
        </p:nvSpPr>
        <p:spPr/>
        <p:txBody>
          <a:bodyPr/>
          <a:lstStyle/>
          <a:p>
            <a:fld id="{86CB4B4D-7CA3-9044-876B-883B54F8677D}" type="slidenum">
              <a:rPr lang="ru-RU" smtClean="0"/>
              <a:t>23</a:t>
            </a:fld>
            <a:endParaRPr lang="ru-RU"/>
          </a:p>
        </p:txBody>
      </p:sp>
      <p:sp>
        <p:nvSpPr>
          <p:cNvPr id="10" name="Прямоугольник 9">
            <a:extLst>
              <a:ext uri="{FF2B5EF4-FFF2-40B4-BE49-F238E27FC236}">
                <a16:creationId xmlns:a16="http://schemas.microsoft.com/office/drawing/2014/main" id="{D8893DDE-0C1C-4392-A195-EEEB47773A0B}"/>
              </a:ext>
            </a:extLst>
          </p:cNvPr>
          <p:cNvSpPr/>
          <p:nvPr/>
        </p:nvSpPr>
        <p:spPr>
          <a:xfrm>
            <a:off x="5869818" y="6260207"/>
            <a:ext cx="12626503" cy="1200329"/>
          </a:xfrm>
          <a:prstGeom prst="rect">
            <a:avLst/>
          </a:prstGeom>
        </p:spPr>
        <p:txBody>
          <a:bodyPr wrap="square">
            <a:spAutoFit/>
          </a:bodyPr>
          <a:lstStyle/>
          <a:p>
            <a:pPr>
              <a:defRPr sz="2800">
                <a:solidFill>
                  <a:srgbClr val="253957"/>
                </a:solidFill>
                <a:latin typeface="+mn-lt"/>
                <a:ea typeface="+mn-ea"/>
                <a:cs typeface="+mn-cs"/>
                <a:sym typeface="Arial Narrow"/>
              </a:defRPr>
            </a:pPr>
            <a:r>
              <a:rPr lang="en-US" sz="7200" b="1" dirty="0">
                <a:solidFill>
                  <a:srgbClr val="253957"/>
                </a:solidFill>
                <a:sym typeface="Arial Narrow"/>
              </a:rPr>
              <a:t>The demonstration</a:t>
            </a:r>
          </a:p>
        </p:txBody>
      </p:sp>
    </p:spTree>
    <p:extLst>
      <p:ext uri="{BB962C8B-B14F-4D97-AF65-F5344CB8AC3E}">
        <p14:creationId xmlns:p14="http://schemas.microsoft.com/office/powerpoint/2010/main" val="141808176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Results (4/4)</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11199" y="3399959"/>
            <a:ext cx="21506373" cy="88540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sym typeface="Arial Narrow"/>
              </a:rPr>
              <a:t>The term project can be continued in the 2</a:t>
            </a:r>
            <a:r>
              <a:rPr lang="en-US" sz="6000" baseline="30000" dirty="0">
                <a:solidFill>
                  <a:srgbClr val="253957"/>
                </a:solidFill>
                <a:sym typeface="Arial Narrow"/>
              </a:rPr>
              <a:t>nd</a:t>
            </a:r>
            <a:r>
              <a:rPr lang="en-US" sz="6000" dirty="0">
                <a:solidFill>
                  <a:srgbClr val="253957"/>
                </a:solidFill>
                <a:sym typeface="Arial Narrow"/>
              </a:rPr>
              <a:t> year as the master thesis which will possibly include development of some new features for the developed software tool and conducting a research with using a real enterprise data of some of the PAIS Lab’s business partners (for example, the </a:t>
            </a:r>
            <a:r>
              <a:rPr lang="en-US" sz="6000" dirty="0" err="1">
                <a:solidFill>
                  <a:srgbClr val="253957"/>
                </a:solidFill>
                <a:sym typeface="Arial Narrow"/>
              </a:rPr>
              <a:t>Exactpro</a:t>
            </a:r>
            <a:r>
              <a:rPr lang="en-US" sz="6000" dirty="0">
                <a:solidFill>
                  <a:srgbClr val="253957"/>
                </a:solidFill>
                <a:sym typeface="Arial Narrow"/>
              </a:rPr>
              <a:t> Systems and London Stock Exchange)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sym typeface="Arial Narrow"/>
              </a:rPr>
              <a:t>The work is planned to be presented on a dedicated conference</a:t>
            </a:r>
            <a:endParaRPr lang="ru-RU" sz="6000" dirty="0">
              <a:solidFill>
                <a:srgbClr val="253957"/>
              </a:solidFill>
              <a:sym typeface="Arial Narrow"/>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sym typeface="Arial Narrow"/>
              </a:rPr>
              <a:t>The possible ways of the further development of the plugin are adding ability for user to input the external data during the simulation by the </a:t>
            </a:r>
            <a:r>
              <a:rPr lang="en-US" sz="6000" dirty="0" err="1">
                <a:solidFill>
                  <a:srgbClr val="253957"/>
                </a:solidFill>
                <a:sym typeface="Arial Narrow"/>
              </a:rPr>
              <a:t>Renew’s</a:t>
            </a:r>
            <a:r>
              <a:rPr lang="en-US" sz="6000" dirty="0">
                <a:solidFill>
                  <a:srgbClr val="253957"/>
                </a:solidFill>
                <a:sym typeface="Arial Narrow"/>
              </a:rPr>
              <a:t> request, increasing the usability by adding more understandable error outputting and others</a:t>
            </a:r>
          </a:p>
        </p:txBody>
      </p:sp>
      <p:sp>
        <p:nvSpPr>
          <p:cNvPr id="2" name="Номер слайда 1">
            <a:extLst>
              <a:ext uri="{FF2B5EF4-FFF2-40B4-BE49-F238E27FC236}">
                <a16:creationId xmlns:a16="http://schemas.microsoft.com/office/drawing/2014/main" id="{20141BE8-4321-4447-A209-D0DE7EECBD88}"/>
              </a:ext>
            </a:extLst>
          </p:cNvPr>
          <p:cNvSpPr>
            <a:spLocks noGrp="1"/>
          </p:cNvSpPr>
          <p:nvPr>
            <p:ph type="sldNum" sz="quarter" idx="2"/>
          </p:nvPr>
        </p:nvSpPr>
        <p:spPr/>
        <p:txBody>
          <a:bodyPr/>
          <a:lstStyle/>
          <a:p>
            <a:fld id="{86CB4B4D-7CA3-9044-876B-883B54F8677D}" type="slidenum">
              <a:rPr lang="ru-RU" smtClean="0"/>
              <a:t>24</a:t>
            </a:fld>
            <a:endParaRPr lang="ru-RU"/>
          </a:p>
        </p:txBody>
      </p:sp>
    </p:spTree>
    <p:extLst>
      <p:ext uri="{BB962C8B-B14F-4D97-AF65-F5344CB8AC3E}">
        <p14:creationId xmlns:p14="http://schemas.microsoft.com/office/powerpoint/2010/main" val="236427387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References (1/3)</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01062" y="3718935"/>
            <a:ext cx="21506373" cy="96848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[1] W. </a:t>
            </a:r>
            <a:r>
              <a:rPr lang="en-US" sz="5400" dirty="0" err="1">
                <a:solidFill>
                  <a:srgbClr val="253957"/>
                </a:solidFill>
                <a:latin typeface="+mn-lt"/>
                <a:ea typeface="+mn-ea"/>
                <a:cs typeface="+mn-cs"/>
                <a:sym typeface="Arial Narrow"/>
              </a:rPr>
              <a:t>Reisig</a:t>
            </a:r>
            <a:r>
              <a:rPr lang="en-US" sz="5400" dirty="0">
                <a:solidFill>
                  <a:srgbClr val="253957"/>
                </a:solidFill>
                <a:latin typeface="+mn-lt"/>
                <a:ea typeface="+mn-ea"/>
                <a:cs typeface="+mn-cs"/>
                <a:sym typeface="Arial Narrow"/>
              </a:rPr>
              <a:t>. </a:t>
            </a:r>
            <a:r>
              <a:rPr lang="en-US" sz="5400" i="1" dirty="0">
                <a:solidFill>
                  <a:srgbClr val="253957"/>
                </a:solidFill>
                <a:latin typeface="+mn-lt"/>
                <a:ea typeface="+mn-ea"/>
                <a:cs typeface="+mn-cs"/>
                <a:sym typeface="Arial Narrow"/>
              </a:rPr>
              <a:t>Understanding Petri Nets: Modeling Techniques, Analysis Methods, Case Studies</a:t>
            </a:r>
            <a:r>
              <a:rPr lang="en-US" sz="5400" dirty="0">
                <a:solidFill>
                  <a:srgbClr val="253957"/>
                </a:solidFill>
                <a:latin typeface="+mn-lt"/>
                <a:ea typeface="+mn-ea"/>
                <a:cs typeface="+mn-cs"/>
                <a:sym typeface="Arial Narrow"/>
              </a:rPr>
              <a:t>. Berlin, Heidelberg, Germany: Springer, 2013.</a:t>
            </a:r>
          </a:p>
          <a:p>
            <a:pPr algn="l">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[2] J. Kurt. “A Brief Introduction to </a:t>
            </a:r>
            <a:r>
              <a:rPr lang="en-US" sz="5400" dirty="0" err="1">
                <a:solidFill>
                  <a:srgbClr val="253957"/>
                </a:solidFill>
                <a:latin typeface="+mn-lt"/>
                <a:ea typeface="+mn-ea"/>
                <a:cs typeface="+mn-cs"/>
                <a:sym typeface="Arial Narrow"/>
              </a:rPr>
              <a:t>Coloured</a:t>
            </a:r>
            <a:r>
              <a:rPr lang="en-US" sz="5400" dirty="0">
                <a:solidFill>
                  <a:srgbClr val="253957"/>
                </a:solidFill>
                <a:latin typeface="+mn-lt"/>
                <a:ea typeface="+mn-ea"/>
                <a:cs typeface="+mn-cs"/>
                <a:sym typeface="Arial Narrow"/>
              </a:rPr>
              <a:t> Petri Nets,” in </a:t>
            </a:r>
            <a:r>
              <a:rPr lang="en-US" sz="5400" i="1" dirty="0">
                <a:solidFill>
                  <a:srgbClr val="253957"/>
                </a:solidFill>
                <a:latin typeface="+mn-lt"/>
                <a:ea typeface="+mn-ea"/>
                <a:cs typeface="+mn-cs"/>
                <a:sym typeface="Arial Narrow"/>
              </a:rPr>
              <a:t>Third Int. Workshop on TACAS</a:t>
            </a:r>
            <a:r>
              <a:rPr lang="en-US" sz="5400" dirty="0">
                <a:solidFill>
                  <a:srgbClr val="253957"/>
                </a:solidFill>
                <a:latin typeface="+mn-lt"/>
                <a:ea typeface="+mn-ea"/>
                <a:cs typeface="+mn-cs"/>
                <a:sym typeface="Arial Narrow"/>
              </a:rPr>
              <a:t>, Enschede, the Netherlands, Apr. 2 – 4, 1997, pp. 203 – 208.</a:t>
            </a:r>
          </a:p>
          <a:p>
            <a:pPr algn="l">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[3] J. Kurt and M. K. Lars. </a:t>
            </a:r>
            <a:r>
              <a:rPr lang="en-US" sz="5400" i="1" dirty="0" err="1">
                <a:solidFill>
                  <a:srgbClr val="253957"/>
                </a:solidFill>
                <a:latin typeface="+mn-lt"/>
                <a:ea typeface="+mn-ea"/>
                <a:cs typeface="+mn-cs"/>
                <a:sym typeface="Arial Narrow"/>
              </a:rPr>
              <a:t>Coloured</a:t>
            </a:r>
            <a:r>
              <a:rPr lang="en-US" sz="5400" i="1" dirty="0">
                <a:solidFill>
                  <a:srgbClr val="253957"/>
                </a:solidFill>
                <a:latin typeface="+mn-lt"/>
                <a:ea typeface="+mn-ea"/>
                <a:cs typeface="+mn-cs"/>
                <a:sym typeface="Arial Narrow"/>
              </a:rPr>
              <a:t> Petri Nets: Modelling and Validation of Concurrent Systems</a:t>
            </a:r>
            <a:r>
              <a:rPr lang="en-US" sz="5400" dirty="0">
                <a:solidFill>
                  <a:srgbClr val="253957"/>
                </a:solidFill>
                <a:latin typeface="+mn-lt"/>
                <a:ea typeface="+mn-ea"/>
                <a:cs typeface="+mn-cs"/>
                <a:sym typeface="Arial Narrow"/>
              </a:rPr>
              <a:t>. </a:t>
            </a:r>
            <a:r>
              <a:rPr lang="en-US" sz="5400" dirty="0">
                <a:solidFill>
                  <a:srgbClr val="253957"/>
                </a:solidFill>
                <a:sym typeface="Arial Narrow"/>
              </a:rPr>
              <a:t>Berlin, Heidelberg, Germany: Springer, 2009.</a:t>
            </a:r>
          </a:p>
          <a:p>
            <a:pPr algn="l">
              <a:defRPr sz="2800">
                <a:solidFill>
                  <a:srgbClr val="253957"/>
                </a:solidFill>
                <a:latin typeface="+mn-lt"/>
                <a:ea typeface="+mn-ea"/>
                <a:cs typeface="+mn-cs"/>
                <a:sym typeface="Arial Narrow"/>
              </a:defRPr>
            </a:pPr>
            <a:r>
              <a:rPr lang="en-US" sz="5400" dirty="0">
                <a:solidFill>
                  <a:srgbClr val="253957"/>
                </a:solidFill>
                <a:sym typeface="Arial Narrow"/>
              </a:rPr>
              <a:t>[4] B. </a:t>
            </a:r>
            <a:r>
              <a:rPr lang="en-US" sz="5400" dirty="0" err="1">
                <a:solidFill>
                  <a:srgbClr val="253957"/>
                </a:solidFill>
                <a:sym typeface="Arial Narrow"/>
              </a:rPr>
              <a:t>Farwer</a:t>
            </a:r>
            <a:r>
              <a:rPr lang="en-US" sz="5400" dirty="0">
                <a:solidFill>
                  <a:srgbClr val="253957"/>
                </a:solidFill>
                <a:sym typeface="Arial Narrow"/>
              </a:rPr>
              <a:t>. “</a:t>
            </a:r>
            <a:r>
              <a:rPr lang="it-IT" sz="5400" dirty="0">
                <a:solidFill>
                  <a:srgbClr val="253957"/>
                </a:solidFill>
                <a:sym typeface="Arial Narrow"/>
              </a:rPr>
              <a:t>LLPN – Linear Logic Petri Nets: </a:t>
            </a:r>
            <a:r>
              <a:rPr lang="en-US" sz="5400" dirty="0">
                <a:solidFill>
                  <a:srgbClr val="253957"/>
                </a:solidFill>
                <a:sym typeface="Arial Narrow"/>
              </a:rPr>
              <a:t>What are Object Petri Nets?” </a:t>
            </a:r>
            <a:r>
              <a:rPr lang="en-US" sz="5400" dirty="0" err="1">
                <a:solidFill>
                  <a:srgbClr val="253957"/>
                </a:solidFill>
                <a:sym typeface="Arial Narrow"/>
              </a:rPr>
              <a:t>Wayback</a:t>
            </a:r>
            <a:r>
              <a:rPr lang="en-US" sz="5400" dirty="0">
                <a:solidFill>
                  <a:srgbClr val="253957"/>
                </a:solidFill>
                <a:sym typeface="Arial Narrow"/>
              </a:rPr>
              <a:t> Machine. </a:t>
            </a:r>
            <a:r>
              <a:rPr lang="en-US" sz="5400" dirty="0">
                <a:solidFill>
                  <a:srgbClr val="253957"/>
                </a:solidFill>
                <a:sym typeface="Arial Narrow"/>
                <a:hlinkClick r:id="rId3"/>
              </a:rPr>
              <a:t>https://web.archive.org/web/20051103131745/http://www.llpn.com/OPNs.html</a:t>
            </a:r>
            <a:r>
              <a:rPr lang="en-US" sz="5400" dirty="0">
                <a:solidFill>
                  <a:srgbClr val="253957"/>
                </a:solidFill>
                <a:sym typeface="Arial Narrow"/>
              </a:rPr>
              <a:t> (accessed Dec. 1, 2019).</a:t>
            </a:r>
            <a:endParaRPr lang="en-US" sz="5400" dirty="0">
              <a:solidFill>
                <a:srgbClr val="253957"/>
              </a:solidFill>
              <a:latin typeface="+mn-lt"/>
              <a:ea typeface="+mn-ea"/>
              <a:cs typeface="+mn-cs"/>
              <a:sym typeface="Arial Narrow"/>
            </a:endParaRPr>
          </a:p>
          <a:p>
            <a:pPr marL="703263" lvl="1" indent="0" algn="l">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
        <p:nvSpPr>
          <p:cNvPr id="2" name="Номер слайда 1">
            <a:extLst>
              <a:ext uri="{FF2B5EF4-FFF2-40B4-BE49-F238E27FC236}">
                <a16:creationId xmlns:a16="http://schemas.microsoft.com/office/drawing/2014/main" id="{FF396D65-444B-45B1-AE77-D6D574D0CAFE}"/>
              </a:ext>
            </a:extLst>
          </p:cNvPr>
          <p:cNvSpPr>
            <a:spLocks noGrp="1"/>
          </p:cNvSpPr>
          <p:nvPr>
            <p:ph type="sldNum" sz="quarter" idx="2"/>
          </p:nvPr>
        </p:nvSpPr>
        <p:spPr/>
        <p:txBody>
          <a:bodyPr/>
          <a:lstStyle/>
          <a:p>
            <a:fld id="{86CB4B4D-7CA3-9044-876B-883B54F8677D}" type="slidenum">
              <a:rPr lang="ru-RU" smtClean="0"/>
              <a:t>25</a:t>
            </a:fld>
            <a:endParaRPr lang="ru-RU"/>
          </a:p>
        </p:txBody>
      </p:sp>
    </p:spTree>
    <p:extLst>
      <p:ext uri="{BB962C8B-B14F-4D97-AF65-F5344CB8AC3E}">
        <p14:creationId xmlns:p14="http://schemas.microsoft.com/office/powerpoint/2010/main" val="148555660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References (2/3)</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01062" y="3718935"/>
            <a:ext cx="21506373" cy="96848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2800">
                <a:solidFill>
                  <a:srgbClr val="253957"/>
                </a:solidFill>
                <a:latin typeface="+mn-lt"/>
                <a:ea typeface="+mn-ea"/>
                <a:cs typeface="+mn-cs"/>
                <a:sym typeface="Arial Narrow"/>
              </a:defRPr>
            </a:pPr>
            <a:r>
              <a:rPr lang="en-US" sz="5400" dirty="0">
                <a:solidFill>
                  <a:srgbClr val="253957"/>
                </a:solidFill>
                <a:sym typeface="Arial Narrow"/>
              </a:rPr>
              <a:t>[5] “Renew – The Reference Net Workshop.” Renew.de. </a:t>
            </a:r>
            <a:r>
              <a:rPr lang="en-US" sz="5400" dirty="0">
                <a:solidFill>
                  <a:srgbClr val="253957"/>
                </a:solidFill>
                <a:sym typeface="Arial Narrow"/>
                <a:hlinkClick r:id="rId3"/>
              </a:rPr>
              <a:t>http://www.renew.de/</a:t>
            </a:r>
            <a:r>
              <a:rPr lang="en-US" sz="5400" dirty="0">
                <a:solidFill>
                  <a:srgbClr val="253957"/>
                </a:solidFill>
                <a:sym typeface="Arial Narrow"/>
              </a:rPr>
              <a:t> (accessed Dec. 1, 2019)</a:t>
            </a:r>
          </a:p>
          <a:p>
            <a:pPr algn="l">
              <a:defRPr sz="2800">
                <a:solidFill>
                  <a:srgbClr val="253957"/>
                </a:solidFill>
                <a:latin typeface="+mn-lt"/>
                <a:ea typeface="+mn-ea"/>
                <a:cs typeface="+mn-cs"/>
                <a:sym typeface="Arial Narrow"/>
              </a:defRPr>
            </a:pPr>
            <a:r>
              <a:rPr lang="en-US" sz="5400" dirty="0">
                <a:solidFill>
                  <a:srgbClr val="253957"/>
                </a:solidFill>
                <a:sym typeface="Arial Narrow"/>
              </a:rPr>
              <a:t>[6] “File:Forthandback.svg.” Wikimedia Commons. </a:t>
            </a:r>
            <a:r>
              <a:rPr lang="en-US" sz="5400" dirty="0">
                <a:solidFill>
                  <a:srgbClr val="253957"/>
                </a:solidFill>
                <a:sym typeface="Arial Narrow"/>
                <a:hlinkClick r:id="rId4"/>
              </a:rPr>
              <a:t>https://commons.wikimedia.org/wiki/File:Forthandback.svg</a:t>
            </a:r>
            <a:r>
              <a:rPr lang="en-US" sz="5400" dirty="0">
                <a:solidFill>
                  <a:srgbClr val="253957"/>
                </a:solidFill>
                <a:sym typeface="Arial Narrow"/>
              </a:rPr>
              <a:t> (accessed Dec. 5, 2019).</a:t>
            </a:r>
          </a:p>
          <a:p>
            <a:pPr algn="l">
              <a:defRPr sz="2800">
                <a:solidFill>
                  <a:srgbClr val="253957"/>
                </a:solidFill>
                <a:latin typeface="+mn-lt"/>
                <a:ea typeface="+mn-ea"/>
                <a:cs typeface="+mn-cs"/>
                <a:sym typeface="Arial Narrow"/>
              </a:defRPr>
            </a:pPr>
            <a:r>
              <a:rPr lang="en-US" sz="5400" dirty="0">
                <a:solidFill>
                  <a:srgbClr val="253957"/>
                </a:solidFill>
                <a:sym typeface="Arial Narrow"/>
              </a:rPr>
              <a:t>[7] M. </a:t>
            </a:r>
            <a:r>
              <a:rPr lang="en-US" sz="5400" dirty="0" err="1">
                <a:solidFill>
                  <a:srgbClr val="253957"/>
                </a:solidFill>
                <a:sym typeface="Arial Narrow"/>
              </a:rPr>
              <a:t>Montali</a:t>
            </a:r>
            <a:r>
              <a:rPr lang="en-US" sz="5400" dirty="0">
                <a:solidFill>
                  <a:srgbClr val="253957"/>
                </a:solidFill>
                <a:sym typeface="Arial Narrow"/>
              </a:rPr>
              <a:t> and A. Rivkin. “DB-Nets: On the Marriage of Colored Petri Nets and Relational Databases,” in </a:t>
            </a:r>
            <a:r>
              <a:rPr lang="en-US" sz="5400" i="1" dirty="0">
                <a:solidFill>
                  <a:srgbClr val="253957"/>
                </a:solidFill>
                <a:sym typeface="Arial Narrow"/>
              </a:rPr>
              <a:t>Transactions on Petri Nets and Other Models of Concurrency XII</a:t>
            </a:r>
            <a:r>
              <a:rPr lang="en-US" sz="5400" dirty="0">
                <a:solidFill>
                  <a:srgbClr val="253957"/>
                </a:solidFill>
                <a:sym typeface="Arial Narrow"/>
              </a:rPr>
              <a:t>, M. </a:t>
            </a:r>
            <a:r>
              <a:rPr lang="en-US" sz="5400" dirty="0" err="1">
                <a:solidFill>
                  <a:srgbClr val="253957"/>
                </a:solidFill>
                <a:sym typeface="Arial Narrow"/>
              </a:rPr>
              <a:t>Koutny</a:t>
            </a:r>
            <a:r>
              <a:rPr lang="en-US" sz="5400" dirty="0">
                <a:solidFill>
                  <a:srgbClr val="253957"/>
                </a:solidFill>
                <a:sym typeface="Arial Narrow"/>
              </a:rPr>
              <a:t>, J. Kleijn, W. </a:t>
            </a:r>
            <a:r>
              <a:rPr lang="en-US" sz="5400" dirty="0" err="1">
                <a:solidFill>
                  <a:srgbClr val="253957"/>
                </a:solidFill>
                <a:sym typeface="Arial Narrow"/>
              </a:rPr>
              <a:t>Penczek</a:t>
            </a:r>
            <a:r>
              <a:rPr lang="en-US" sz="5400" dirty="0">
                <a:solidFill>
                  <a:srgbClr val="253957"/>
                </a:solidFill>
                <a:sym typeface="Arial Narrow"/>
              </a:rPr>
              <a:t>, Eds., Berlin, Heidelberg, Germany: Springer, 2017, pp. 91 – 118.</a:t>
            </a:r>
          </a:p>
          <a:p>
            <a:pPr algn="l">
              <a:defRPr sz="2800">
                <a:solidFill>
                  <a:srgbClr val="253957"/>
                </a:solidFill>
                <a:latin typeface="+mn-lt"/>
                <a:ea typeface="+mn-ea"/>
                <a:cs typeface="+mn-cs"/>
                <a:sym typeface="Arial Narrow"/>
              </a:defRPr>
            </a:pPr>
            <a:br>
              <a:rPr lang="en-US" sz="5400" dirty="0">
                <a:solidFill>
                  <a:srgbClr val="253957"/>
                </a:solidFill>
                <a:latin typeface="+mn-lt"/>
                <a:ea typeface="+mn-ea"/>
                <a:cs typeface="+mn-cs"/>
                <a:sym typeface="Arial Narrow"/>
              </a:rPr>
            </a:br>
            <a:endParaRPr lang="en-US" sz="5400" dirty="0">
              <a:solidFill>
                <a:srgbClr val="253957"/>
              </a:solidFill>
              <a:latin typeface="+mn-lt"/>
              <a:ea typeface="+mn-ea"/>
              <a:cs typeface="+mn-cs"/>
              <a:sym typeface="Arial Narrow"/>
            </a:endParaRPr>
          </a:p>
        </p:txBody>
      </p:sp>
      <p:sp>
        <p:nvSpPr>
          <p:cNvPr id="2" name="Номер слайда 1">
            <a:extLst>
              <a:ext uri="{FF2B5EF4-FFF2-40B4-BE49-F238E27FC236}">
                <a16:creationId xmlns:a16="http://schemas.microsoft.com/office/drawing/2014/main" id="{07955563-3B86-4578-8DA6-DC5C58579DE2}"/>
              </a:ext>
            </a:extLst>
          </p:cNvPr>
          <p:cNvSpPr>
            <a:spLocks noGrp="1"/>
          </p:cNvSpPr>
          <p:nvPr>
            <p:ph type="sldNum" sz="quarter" idx="2"/>
          </p:nvPr>
        </p:nvSpPr>
        <p:spPr/>
        <p:txBody>
          <a:bodyPr/>
          <a:lstStyle/>
          <a:p>
            <a:fld id="{86CB4B4D-7CA3-9044-876B-883B54F8677D}" type="slidenum">
              <a:rPr lang="ru-RU" smtClean="0"/>
              <a:t>26</a:t>
            </a:fld>
            <a:endParaRPr lang="ru-RU"/>
          </a:p>
        </p:txBody>
      </p:sp>
    </p:spTree>
    <p:extLst>
      <p:ext uri="{BB962C8B-B14F-4D97-AF65-F5344CB8AC3E}">
        <p14:creationId xmlns:p14="http://schemas.microsoft.com/office/powerpoint/2010/main" val="45018531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References (3/3)</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182627" y="3898365"/>
            <a:ext cx="21506373" cy="80023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2800">
                <a:solidFill>
                  <a:srgbClr val="253957"/>
                </a:solidFill>
                <a:latin typeface="+mn-lt"/>
                <a:ea typeface="+mn-ea"/>
                <a:cs typeface="+mn-cs"/>
                <a:sym typeface="Arial Narrow"/>
              </a:defRPr>
            </a:pPr>
            <a:r>
              <a:rPr lang="en-US" sz="5400" dirty="0">
                <a:solidFill>
                  <a:srgbClr val="253957"/>
                </a:solidFill>
                <a:sym typeface="Arial Narrow"/>
              </a:rPr>
              <a:t>[8] M. </a:t>
            </a:r>
            <a:r>
              <a:rPr lang="en-US" sz="5400" dirty="0" err="1">
                <a:solidFill>
                  <a:srgbClr val="253957"/>
                </a:solidFill>
                <a:sym typeface="Arial Narrow"/>
              </a:rPr>
              <a:t>Montali</a:t>
            </a:r>
            <a:r>
              <a:rPr lang="en-US" sz="5400" dirty="0">
                <a:solidFill>
                  <a:srgbClr val="253957"/>
                </a:solidFill>
                <a:sym typeface="Arial Narrow"/>
              </a:rPr>
              <a:t> and A. Rivkin. “DB-Nets: On the Marriage of Colored Petri Nets and Relational Databases.” ResearchGate. </a:t>
            </a:r>
            <a:r>
              <a:rPr lang="en-US" sz="5400" dirty="0">
                <a:solidFill>
                  <a:srgbClr val="253957"/>
                </a:solidFill>
                <a:sym typeface="Arial Narrow"/>
                <a:hlinkClick r:id="rId3"/>
              </a:rPr>
              <a:t>https://www.researchgate.net/publication/310122815_DB-Nets_on_The_Marriage_of_Colored_Petri_Nets_and_Relational_Databases</a:t>
            </a:r>
            <a:r>
              <a:rPr lang="en-US" sz="5400" dirty="0">
                <a:solidFill>
                  <a:srgbClr val="253957"/>
                </a:solidFill>
                <a:sym typeface="Arial Narrow"/>
              </a:rPr>
              <a:t> (accessed Jan. 25, 2020).</a:t>
            </a:r>
          </a:p>
          <a:p>
            <a:pPr algn="l">
              <a:defRPr sz="2800">
                <a:solidFill>
                  <a:srgbClr val="253957"/>
                </a:solidFill>
                <a:latin typeface="+mn-lt"/>
                <a:ea typeface="+mn-ea"/>
                <a:cs typeface="+mn-cs"/>
                <a:sym typeface="Arial Narrow"/>
              </a:defRPr>
            </a:pPr>
            <a:r>
              <a:rPr lang="en-US" sz="5400" dirty="0">
                <a:solidFill>
                  <a:srgbClr val="253957"/>
                </a:solidFill>
                <a:sym typeface="Arial Narrow"/>
              </a:rPr>
              <a:t>[9] “CPN Tools – A tool for editing, simulating, and analyzing Colored Petri nets.” CPNTools.org. </a:t>
            </a:r>
            <a:r>
              <a:rPr lang="en-US" sz="5400" dirty="0">
                <a:solidFill>
                  <a:srgbClr val="253957"/>
                </a:solidFill>
                <a:sym typeface="Arial Narrow"/>
                <a:hlinkClick r:id="rId4"/>
              </a:rPr>
              <a:t>http://cpntools.org/</a:t>
            </a:r>
            <a:r>
              <a:rPr lang="en-US" sz="5400" dirty="0">
                <a:solidFill>
                  <a:srgbClr val="253957"/>
                </a:solidFill>
                <a:sym typeface="Arial Narrow"/>
              </a:rPr>
              <a:t> (accessed Dec. 1, 2019).</a:t>
            </a:r>
          </a:p>
          <a:p>
            <a:pPr algn="l">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[10]	“Maven Repository: </a:t>
            </a:r>
            <a:r>
              <a:rPr lang="en-US" sz="5400" dirty="0" err="1">
                <a:solidFill>
                  <a:srgbClr val="253957"/>
                </a:solidFill>
                <a:latin typeface="+mn-lt"/>
                <a:ea typeface="+mn-ea"/>
                <a:cs typeface="+mn-cs"/>
                <a:sym typeface="Arial Narrow"/>
              </a:rPr>
              <a:t>org.xerial</a:t>
            </a:r>
            <a:r>
              <a:rPr lang="en-US" sz="5400" dirty="0">
                <a:solidFill>
                  <a:srgbClr val="253957"/>
                </a:solidFill>
                <a:latin typeface="+mn-lt"/>
                <a:ea typeface="+mn-ea"/>
                <a:cs typeface="+mn-cs"/>
                <a:sym typeface="Arial Narrow"/>
              </a:rPr>
              <a:t> &gt;&gt; </a:t>
            </a:r>
            <a:r>
              <a:rPr lang="en-US" sz="5400" dirty="0" err="1">
                <a:solidFill>
                  <a:srgbClr val="253957"/>
                </a:solidFill>
                <a:latin typeface="+mn-lt"/>
                <a:ea typeface="+mn-ea"/>
                <a:cs typeface="+mn-cs"/>
                <a:sym typeface="Arial Narrow"/>
              </a:rPr>
              <a:t>sqlite-jdbc</a:t>
            </a:r>
            <a:r>
              <a:rPr lang="en-US" sz="5400" dirty="0">
                <a:solidFill>
                  <a:srgbClr val="253957"/>
                </a:solidFill>
                <a:latin typeface="+mn-lt"/>
                <a:ea typeface="+mn-ea"/>
                <a:cs typeface="+mn-cs"/>
                <a:sym typeface="Arial Narrow"/>
              </a:rPr>
              <a:t>.” Maven Repository. https://mvnrepository.com/artifact/org.xerial/sqlite-jdbc (accessed May 25, 2020).</a:t>
            </a:r>
          </a:p>
        </p:txBody>
      </p:sp>
      <p:sp>
        <p:nvSpPr>
          <p:cNvPr id="2" name="Номер слайда 1">
            <a:extLst>
              <a:ext uri="{FF2B5EF4-FFF2-40B4-BE49-F238E27FC236}">
                <a16:creationId xmlns:a16="http://schemas.microsoft.com/office/drawing/2014/main" id="{07955563-3B86-4578-8DA6-DC5C58579DE2}"/>
              </a:ext>
            </a:extLst>
          </p:cNvPr>
          <p:cNvSpPr>
            <a:spLocks noGrp="1"/>
          </p:cNvSpPr>
          <p:nvPr>
            <p:ph type="sldNum" sz="quarter" idx="2"/>
          </p:nvPr>
        </p:nvSpPr>
        <p:spPr/>
        <p:txBody>
          <a:bodyPr/>
          <a:lstStyle/>
          <a:p>
            <a:fld id="{86CB4B4D-7CA3-9044-876B-883B54F8677D}" type="slidenum">
              <a:rPr lang="ru-RU" smtClean="0"/>
              <a:t>27</a:t>
            </a:fld>
            <a:endParaRPr lang="ru-RU"/>
          </a:p>
        </p:txBody>
      </p:sp>
    </p:spTree>
    <p:extLst>
      <p:ext uri="{BB962C8B-B14F-4D97-AF65-F5344CB8AC3E}">
        <p14:creationId xmlns:p14="http://schemas.microsoft.com/office/powerpoint/2010/main" val="346138264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3366970" y="10739394"/>
            <a:ext cx="17650060"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en-US" sz="3200" b="1" dirty="0"/>
              <a:t>HSE Address</a:t>
            </a:r>
            <a:r>
              <a:rPr sz="3200" dirty="0"/>
              <a:t>: </a:t>
            </a:r>
            <a:r>
              <a:rPr lang="en-US" sz="3200" dirty="0"/>
              <a:t> 20 </a:t>
            </a:r>
            <a:r>
              <a:rPr lang="en-US" sz="3200" dirty="0" err="1"/>
              <a:t>Myasnitskaya</a:t>
            </a:r>
            <a:r>
              <a:rPr lang="en-US" sz="3200" dirty="0"/>
              <a:t> </a:t>
            </a:r>
            <a:r>
              <a:rPr lang="en-US" sz="3200" dirty="0" err="1"/>
              <a:t>Ulitsa</a:t>
            </a:r>
            <a:r>
              <a:rPr lang="en-US" sz="3200" dirty="0"/>
              <a:t>, Moscow 101000 Russia   |   11 </a:t>
            </a:r>
            <a:r>
              <a:rPr lang="en-US" sz="3200" dirty="0" err="1"/>
              <a:t>Pokrovsky</a:t>
            </a:r>
            <a:r>
              <a:rPr lang="en-US" sz="3200" dirty="0"/>
              <a:t> Boulevard, Moscow 109028 Russia</a:t>
            </a:r>
            <a:endParaRPr sz="3200" dirty="0"/>
          </a:p>
        </p:txBody>
      </p:sp>
      <p:pic>
        <p:nvPicPr>
          <p:cNvPr id="7" name="Изображение" descr="Изображение"/>
          <p:cNvPicPr>
            <a:picLocks noChangeAspect="1"/>
          </p:cNvPicPr>
          <p:nvPr/>
        </p:nvPicPr>
        <p:blipFill>
          <a:blip r:embed="rId2"/>
          <a:stretch>
            <a:fillRect/>
          </a:stretch>
        </p:blipFill>
        <p:spPr>
          <a:xfrm>
            <a:off x="11065950" y="1953839"/>
            <a:ext cx="2252097" cy="2903349"/>
          </a:xfrm>
          <a:prstGeom prst="rect">
            <a:avLst/>
          </a:prstGeom>
          <a:ln w="12700">
            <a:miter lim="400000"/>
          </a:ln>
        </p:spPr>
      </p:pic>
      <p:sp>
        <p:nvSpPr>
          <p:cNvPr id="6" name="Адрес: ТехтТехтТехтТехтТехтТехтТехтТехтТехтТехтТехтТехтТехт">
            <a:extLst>
              <a:ext uri="{FF2B5EF4-FFF2-40B4-BE49-F238E27FC236}">
                <a16:creationId xmlns:a16="http://schemas.microsoft.com/office/drawing/2014/main" id="{9ABC1829-50B6-4B86-9531-43353E5AC94E}"/>
              </a:ext>
            </a:extLst>
          </p:cNvPr>
          <p:cNvSpPr txBox="1"/>
          <p:nvPr/>
        </p:nvSpPr>
        <p:spPr>
          <a:xfrm>
            <a:off x="6924210" y="6245880"/>
            <a:ext cx="10535580" cy="12214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en-US" sz="7000" b="1" dirty="0"/>
              <a:t>Thank you for your attention!</a:t>
            </a:r>
            <a:endParaRPr sz="7000" dirty="0"/>
          </a:p>
        </p:txBody>
      </p:sp>
      <p:sp>
        <p:nvSpPr>
          <p:cNvPr id="8" name="Адрес: ТехтТехтТехтТехтТехтТехтТехтТехтТехтТехтТехтТехтТехт">
            <a:extLst>
              <a:ext uri="{FF2B5EF4-FFF2-40B4-BE49-F238E27FC236}">
                <a16:creationId xmlns:a16="http://schemas.microsoft.com/office/drawing/2014/main" id="{604A57A0-517A-4B4E-B2B0-AFFF5B3864AF}"/>
              </a:ext>
            </a:extLst>
          </p:cNvPr>
          <p:cNvSpPr txBox="1"/>
          <p:nvPr/>
        </p:nvSpPr>
        <p:spPr>
          <a:xfrm>
            <a:off x="7902246" y="8415692"/>
            <a:ext cx="8579502" cy="1375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en-US" sz="4000" dirty="0">
                <a:solidFill>
                  <a:schemeClr val="bg1"/>
                </a:solidFill>
                <a:hlinkClick r:id="rId3">
                  <a:extLst>
                    <a:ext uri="{A12FA001-AC4F-418D-AE19-62706E023703}">
                      <ahyp:hlinkClr xmlns:ahyp="http://schemas.microsoft.com/office/drawing/2018/hyperlinkcolor" val="tx"/>
                    </a:ext>
                  </a:extLst>
                </a:hlinkClick>
              </a:rPr>
              <a:t>amrigin@edu.hse.ru</a:t>
            </a:r>
            <a:endParaRPr lang="en-US" sz="4000" dirty="0">
              <a:solidFill>
                <a:schemeClr val="bg1"/>
              </a:solidFill>
            </a:endParaRPr>
          </a:p>
          <a:p>
            <a:pPr algn="ctr"/>
            <a:r>
              <a:rPr lang="en-US" sz="4000" dirty="0">
                <a:solidFill>
                  <a:schemeClr val="bg1"/>
                </a:solidFill>
                <a:hlinkClick r:id="rId4">
                  <a:extLst>
                    <a:ext uri="{A12FA001-AC4F-418D-AE19-62706E023703}">
                      <ahyp:hlinkClr xmlns:ahyp="http://schemas.microsoft.com/office/drawing/2018/hyperlinkcolor" val="tx"/>
                    </a:ext>
                  </a:extLst>
                </a:hlinkClick>
              </a:rPr>
              <a:t>anton19979@yandex.ru</a:t>
            </a:r>
            <a:endParaRPr lang="en-US" sz="4000" dirty="0">
              <a:solidFill>
                <a:schemeClr val="bg1"/>
              </a:solidFil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6073440"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Description of Subject Area</a:t>
            </a:r>
            <a:endParaRPr lang="en-US" sz="7000" b="1" dirty="0">
              <a:solidFill>
                <a:srgbClr val="FF0000"/>
              </a:solidFill>
              <a:latin typeface="Arial Narrow" charset="0"/>
              <a:ea typeface="Arial Narrow" charset="0"/>
              <a:cs typeface="Arial Narrow" charset="0"/>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241471"/>
            <a:ext cx="23182935" cy="88540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Concurrent software systems modelling and validation</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Process mining</a:t>
            </a:r>
            <a:endParaRPr lang="en-US" sz="6000" b="1" dirty="0">
              <a:solidFill>
                <a:srgbClr val="253957"/>
              </a:solidFill>
              <a:sym typeface="Arial Narrow"/>
            </a:endParaRP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6000" dirty="0">
                <a:solidFill>
                  <a:srgbClr val="253957"/>
                </a:solidFill>
                <a:sym typeface="Arial Narrow"/>
              </a:rPr>
              <a:t>The techniques of analysis of business processes based on event logs</a:t>
            </a:r>
            <a:endParaRPr lang="en-US" sz="6000" dirty="0">
              <a:solidFill>
                <a:srgbClr val="253957"/>
              </a:solidFill>
              <a:latin typeface="+mn-lt"/>
              <a:ea typeface="+mn-ea"/>
              <a:cs typeface="+mn-cs"/>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Petri nets and their modifications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Номер слайда 1">
            <a:extLst>
              <a:ext uri="{FF2B5EF4-FFF2-40B4-BE49-F238E27FC236}">
                <a16:creationId xmlns:a16="http://schemas.microsoft.com/office/drawing/2014/main" id="{DB6EBE24-5666-47FF-A0C0-B6ADBC61CD6C}"/>
              </a:ext>
            </a:extLst>
          </p:cNvPr>
          <p:cNvSpPr>
            <a:spLocks noGrp="1"/>
          </p:cNvSpPr>
          <p:nvPr>
            <p:ph type="sldNum" sz="quarter" idx="2"/>
          </p:nvPr>
        </p:nvSpPr>
        <p:spPr/>
        <p:txBody>
          <a:bodyPr/>
          <a:lstStyle/>
          <a:p>
            <a:fld id="{86CB4B4D-7CA3-9044-876B-883B54F8677D}" type="slidenum">
              <a:rPr lang="ru-RU" smtClean="0"/>
              <a:t>3</a:t>
            </a:fld>
            <a:endParaRPr lang="ru-RU"/>
          </a:p>
        </p:txBody>
      </p:sp>
    </p:spTree>
    <p:extLst>
      <p:ext uri="{BB962C8B-B14F-4D97-AF65-F5344CB8AC3E}">
        <p14:creationId xmlns:p14="http://schemas.microsoft.com/office/powerpoint/2010/main" val="355196229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7235793"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Basic terms</a:t>
            </a:r>
            <a:r>
              <a:rPr lang="en-US" sz="7000" b="1" cap="all" dirty="0">
                <a:solidFill>
                  <a:srgbClr val="253957"/>
                </a:solidFill>
                <a:latin typeface="Arial Narrow" charset="0"/>
              </a:rPr>
              <a:t>, concepts, definitions (1/8)</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241471"/>
            <a:ext cx="23182935" cy="8854064"/>
          </a:xfrm>
          <a:prstGeom prst="rect">
            <a:avLst/>
          </a:prstGeom>
          <a:ln w="12700">
            <a:miter lim="400000"/>
          </a:ln>
          <a:extLst>
            <a:ext uri="{C572A759-6A51-4108-AA02-DFA0A04FC94B}">
              <ma14:wrappingTextBoxFlag xmlns:mc="http://schemas.openxmlformats.org/markup-compatibility/2006" xmlns:a14="http://schemas.microsoft.com/office/drawing/2010/main" xmlns:ma14="http://schemas.microsoft.com/office/mac/drawingml/2011/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b="1" dirty="0"/>
              <a:t>Petri nets</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6000" dirty="0"/>
              <a:t>The powerful tool for modelling the processes and </a:t>
            </a:r>
            <a:r>
              <a:rPr lang="en-US" sz="6000" dirty="0" err="1"/>
              <a:t>behaviour</a:t>
            </a:r>
            <a:r>
              <a:rPr lang="en-US" sz="6000" dirty="0"/>
              <a:t> of concurrent software systems</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6000" dirty="0"/>
              <a:t>They can be represented as the </a:t>
            </a:r>
            <a:r>
              <a:rPr lang="en-US" sz="6000" b="1" dirty="0"/>
              <a:t>directed bipartite graph (</a:t>
            </a:r>
            <a:r>
              <a:rPr lang="en-US" sz="6000" b="1" dirty="0" err="1"/>
              <a:t>bigraph</a:t>
            </a:r>
            <a:r>
              <a:rPr lang="en-US" sz="6000" b="1" dirty="0"/>
              <a:t>)</a:t>
            </a:r>
            <a:r>
              <a:rPr lang="en-US" sz="6000" dirty="0"/>
              <a:t> where the vertices (nodes) are </a:t>
            </a:r>
            <a:r>
              <a:rPr lang="en-US" sz="6000" b="1" dirty="0"/>
              <a:t>places</a:t>
            </a:r>
            <a:r>
              <a:rPr lang="en-US" sz="6000" dirty="0"/>
              <a:t> and </a:t>
            </a:r>
            <a:r>
              <a:rPr lang="en-US" sz="6000" b="1" dirty="0"/>
              <a:t>transitions</a:t>
            </a:r>
            <a:r>
              <a:rPr lang="en-US" sz="6000" dirty="0"/>
              <a:t> and the edges are </a:t>
            </a:r>
            <a:r>
              <a:rPr lang="en-US" sz="6000" b="1" dirty="0"/>
              <a:t>arcs</a:t>
            </a:r>
            <a:r>
              <a:rPr lang="en-US" sz="6000" dirty="0"/>
              <a:t> connecting the places and transitions</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6000" dirty="0"/>
              <a:t>Petri nets support modelling behavior due to </a:t>
            </a:r>
            <a:r>
              <a:rPr lang="en-US" sz="6000" b="1" dirty="0"/>
              <a:t>tokens</a:t>
            </a:r>
            <a:r>
              <a:rPr lang="en-US" sz="6000" dirty="0"/>
              <a:t> which form </a:t>
            </a:r>
            <a:r>
              <a:rPr lang="en-US" sz="6000" b="1" dirty="0"/>
              <a:t>markings</a:t>
            </a:r>
            <a:endParaRPr lang="en-US" sz="6000" dirty="0"/>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4" name="Номер слайда 3">
            <a:extLst>
              <a:ext uri="{FF2B5EF4-FFF2-40B4-BE49-F238E27FC236}">
                <a16:creationId xmlns:a16="http://schemas.microsoft.com/office/drawing/2014/main" id="{B984D06E-975C-4D94-81A6-38109FE3BB12}"/>
              </a:ext>
            </a:extLst>
          </p:cNvPr>
          <p:cNvSpPr>
            <a:spLocks noGrp="1"/>
          </p:cNvSpPr>
          <p:nvPr>
            <p:ph type="sldNum" sz="quarter" idx="2"/>
          </p:nvPr>
        </p:nvSpPr>
        <p:spPr/>
        <p:txBody>
          <a:bodyPr/>
          <a:lstStyle/>
          <a:p>
            <a:fld id="{86CB4B4D-7CA3-9044-876B-883B54F8677D}" type="slidenum">
              <a:rPr lang="ru-RU" smtClean="0"/>
              <a:t>4</a:t>
            </a:fld>
            <a:endParaRPr lang="ru-RU"/>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6853021"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Basic terms</a:t>
            </a:r>
            <a:r>
              <a:rPr lang="en-US" sz="7000" b="1" cap="all" dirty="0">
                <a:solidFill>
                  <a:srgbClr val="253957"/>
                </a:solidFill>
                <a:latin typeface="Arial Narrow" charset="0"/>
              </a:rPr>
              <a:t>, concepts, definitions (2/8)</a:t>
            </a: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pic>
        <p:nvPicPr>
          <p:cNvPr id="3" name="Рисунок 2" descr="Изображение выглядит как карта&#10;&#10;Автоматически созданное описание">
            <a:extLst>
              <a:ext uri="{FF2B5EF4-FFF2-40B4-BE49-F238E27FC236}">
                <a16:creationId xmlns:a16="http://schemas.microsoft.com/office/drawing/2014/main" id="{DAD0FB40-23C1-4E3A-9688-05FC56E39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9488" y="4765380"/>
            <a:ext cx="11117950" cy="4521141"/>
          </a:xfrm>
          <a:prstGeom prst="rect">
            <a:avLst/>
          </a:prstGeom>
        </p:spPr>
      </p:pic>
      <p:sp>
        <p:nvSpPr>
          <p:cNvPr id="6" name="Прямоугольник 5">
            <a:extLst>
              <a:ext uri="{FF2B5EF4-FFF2-40B4-BE49-F238E27FC236}">
                <a16:creationId xmlns:a16="http://schemas.microsoft.com/office/drawing/2014/main" id="{13A5E5C4-986B-4053-8200-19C8DC09DDB6}"/>
              </a:ext>
            </a:extLst>
          </p:cNvPr>
          <p:cNvSpPr/>
          <p:nvPr/>
        </p:nvSpPr>
        <p:spPr>
          <a:xfrm>
            <a:off x="18054083" y="9383016"/>
            <a:ext cx="4653355" cy="1938992"/>
          </a:xfrm>
          <a:prstGeom prst="rect">
            <a:avLst/>
          </a:prstGeom>
        </p:spPr>
        <p:txBody>
          <a:bodyPr wrap="square">
            <a:spAutoFit/>
          </a:bodyPr>
          <a:lstStyle/>
          <a:p>
            <a:r>
              <a:rPr lang="en-US" sz="4000" dirty="0">
                <a:solidFill>
                  <a:srgbClr val="253957"/>
                </a:solidFill>
                <a:latin typeface="+mn-lt"/>
                <a:ea typeface="+mn-ea"/>
                <a:cs typeface="+mn-cs"/>
              </a:rPr>
              <a:t>The example of Petri net for modelling the mutual exclusion [1]</a:t>
            </a:r>
            <a:endParaRPr lang="ru-RU" sz="4000" dirty="0">
              <a:solidFill>
                <a:srgbClr val="253957"/>
              </a:solidFill>
              <a:latin typeface="+mn-lt"/>
              <a:ea typeface="+mn-ea"/>
              <a:cs typeface="+mn-cs"/>
            </a:endParaRPr>
          </a:p>
        </p:txBody>
      </p:sp>
      <p:sp>
        <p:nvSpPr>
          <p:cNvPr id="7" name="Номер слайда 6">
            <a:extLst>
              <a:ext uri="{FF2B5EF4-FFF2-40B4-BE49-F238E27FC236}">
                <a16:creationId xmlns:a16="http://schemas.microsoft.com/office/drawing/2014/main" id="{99A629B9-4CDD-43A9-8F7D-4318E3B59EE6}"/>
              </a:ext>
            </a:extLst>
          </p:cNvPr>
          <p:cNvSpPr>
            <a:spLocks noGrp="1"/>
          </p:cNvSpPr>
          <p:nvPr>
            <p:ph type="sldNum" sz="quarter" idx="2"/>
          </p:nvPr>
        </p:nvSpPr>
        <p:spPr/>
        <p:txBody>
          <a:bodyPr/>
          <a:lstStyle/>
          <a:p>
            <a:fld id="{86CB4B4D-7CA3-9044-876B-883B54F8677D}" type="slidenum">
              <a:rPr lang="ru-RU" smtClean="0"/>
              <a:t>5</a:t>
            </a:fld>
            <a:endParaRPr lang="ru-RU"/>
          </a:p>
        </p:txBody>
      </p:sp>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A62631F7-C9B6-4E48-AB29-C89F55D27870}"/>
                  </a:ext>
                </a:extLst>
              </p:cNvPr>
              <p:cNvSpPr/>
              <p:nvPr/>
            </p:nvSpPr>
            <p:spPr>
              <a:xfrm>
                <a:off x="418215" y="4761131"/>
                <a:ext cx="12192000" cy="6740307"/>
              </a:xfrm>
              <a:prstGeom prst="rect">
                <a:avLst/>
              </a:prstGeom>
            </p:spPr>
            <p:txBody>
              <a:bodyPr wrap="square">
                <a:spAutoFit/>
              </a:bodyPr>
              <a:lstStyle/>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Formally, the Petri net </a:t>
                </a:r>
                <a14:m>
                  <m:oMath xmlns:m="http://schemas.openxmlformats.org/officeDocument/2006/math">
                    <m:r>
                      <a:rPr lang="en-US" sz="4800" i="1" dirty="0">
                        <a:solidFill>
                          <a:srgbClr val="253957"/>
                        </a:solidFill>
                        <a:latin typeface="Cambria Math" panose="02040503050406030204" pitchFamily="18" charset="0"/>
                        <a:sym typeface="Arial Narrow"/>
                      </a:rPr>
                      <m:t>𝑁</m:t>
                    </m:r>
                  </m:oMath>
                </a14:m>
                <a:r>
                  <a:rPr lang="en-US" sz="4800" dirty="0">
                    <a:solidFill>
                      <a:srgbClr val="253957"/>
                    </a:solidFill>
                    <a:sym typeface="Arial Narrow"/>
                  </a:rPr>
                  <a:t> is the triple </a:t>
                </a:r>
                <a14:m>
                  <m:oMath xmlns:m="http://schemas.openxmlformats.org/officeDocument/2006/math">
                    <m:r>
                      <a:rPr lang="en-US" sz="4800" i="1" dirty="0">
                        <a:solidFill>
                          <a:srgbClr val="253957"/>
                        </a:solidFill>
                        <a:latin typeface="Cambria Math" panose="02040503050406030204" pitchFamily="18" charset="0"/>
                        <a:sym typeface="Arial Narrow"/>
                      </a:rPr>
                      <m:t>𝑁</m:t>
                    </m:r>
                    <m:r>
                      <a:rPr lang="en-US" sz="4800" i="1" dirty="0">
                        <a:solidFill>
                          <a:srgbClr val="253957"/>
                        </a:solidFill>
                        <a:latin typeface="Cambria Math" panose="02040503050406030204" pitchFamily="18" charset="0"/>
                        <a:sym typeface="Arial Narrow"/>
                      </a:rPr>
                      <m:t> = (</m:t>
                    </m:r>
                    <m:r>
                      <a:rPr lang="en-US" sz="4800" i="1" dirty="0">
                        <a:solidFill>
                          <a:srgbClr val="253957"/>
                        </a:solidFill>
                        <a:latin typeface="Cambria Math" panose="02040503050406030204" pitchFamily="18" charset="0"/>
                        <a:sym typeface="Arial Narrow"/>
                      </a:rPr>
                      <m:t>𝑃</m:t>
                    </m:r>
                    <m:r>
                      <a:rPr lang="en-US" sz="4800" i="1" dirty="0">
                        <a:solidFill>
                          <a:srgbClr val="253957"/>
                        </a:solidFill>
                        <a:latin typeface="Cambria Math" panose="02040503050406030204" pitchFamily="18" charset="0"/>
                        <a:sym typeface="Arial Narrow"/>
                      </a:rPr>
                      <m:t>, </m:t>
                    </m:r>
                    <m:r>
                      <a:rPr lang="en-US" sz="4800" i="1" dirty="0">
                        <a:solidFill>
                          <a:srgbClr val="253957"/>
                        </a:solidFill>
                        <a:latin typeface="Cambria Math" panose="02040503050406030204" pitchFamily="18" charset="0"/>
                        <a:sym typeface="Arial Narrow"/>
                      </a:rPr>
                      <m:t>𝑇</m:t>
                    </m:r>
                    <m:r>
                      <a:rPr lang="en-US" sz="4800" i="1" dirty="0">
                        <a:solidFill>
                          <a:srgbClr val="253957"/>
                        </a:solidFill>
                        <a:latin typeface="Cambria Math" panose="02040503050406030204" pitchFamily="18" charset="0"/>
                        <a:sym typeface="Arial Narrow"/>
                      </a:rPr>
                      <m:t>, </m:t>
                    </m:r>
                    <m:r>
                      <a:rPr lang="en-US" sz="4800" i="1" dirty="0">
                        <a:solidFill>
                          <a:srgbClr val="253957"/>
                        </a:solidFill>
                        <a:latin typeface="Cambria Math" panose="02040503050406030204" pitchFamily="18" charset="0"/>
                        <a:sym typeface="Arial Narrow"/>
                      </a:rPr>
                      <m:t>𝐹</m:t>
                    </m:r>
                    <m:r>
                      <a:rPr lang="en-US" sz="4800" i="1" dirty="0">
                        <a:solidFill>
                          <a:srgbClr val="253957"/>
                        </a:solidFill>
                        <a:latin typeface="Cambria Math" panose="02040503050406030204" pitchFamily="18" charset="0"/>
                        <a:sym typeface="Arial Narrow"/>
                      </a:rPr>
                      <m:t>)</m:t>
                    </m:r>
                  </m:oMath>
                </a14:m>
                <a:r>
                  <a:rPr lang="en-US" sz="4800" dirty="0">
                    <a:solidFill>
                      <a:srgbClr val="253957"/>
                    </a:solidFill>
                    <a:sym typeface="Arial Narrow"/>
                  </a:rPr>
                  <a:t> [1], where:</a:t>
                </a:r>
              </a:p>
              <a:p>
                <a:pPr marL="2051050" lvl="2" indent="-685800" algn="l">
                  <a:buFont typeface="Wingdings" panose="05000000000000000000" pitchFamily="2" charset="2"/>
                  <a:buChar char="Ø"/>
                  <a:defRPr sz="2800">
                    <a:solidFill>
                      <a:srgbClr val="253957"/>
                    </a:solidFill>
                    <a:latin typeface="+mn-lt"/>
                    <a:ea typeface="+mn-ea"/>
                    <a:cs typeface="+mn-cs"/>
                    <a:sym typeface="Arial Narrow"/>
                  </a:defRPr>
                </a:pPr>
                <a14:m>
                  <m:oMath xmlns:m="http://schemas.openxmlformats.org/officeDocument/2006/math">
                    <m:r>
                      <a:rPr lang="en-US" sz="4800" i="1" dirty="0">
                        <a:solidFill>
                          <a:srgbClr val="253957"/>
                        </a:solidFill>
                        <a:latin typeface="Cambria Math" panose="02040503050406030204" pitchFamily="18" charset="0"/>
                        <a:sym typeface="Arial Narrow"/>
                      </a:rPr>
                      <m:t>𝑃</m:t>
                    </m:r>
                  </m:oMath>
                </a14:m>
                <a:r>
                  <a:rPr lang="en-US" sz="4800" dirty="0">
                    <a:solidFill>
                      <a:srgbClr val="253957"/>
                    </a:solidFill>
                    <a:sym typeface="Arial Narrow"/>
                  </a:rPr>
                  <a:t> is the finite set of places of the net </a:t>
                </a:r>
                <a14:m>
                  <m:oMath xmlns:m="http://schemas.openxmlformats.org/officeDocument/2006/math">
                    <m:r>
                      <a:rPr lang="en-US" sz="4800" i="1" dirty="0">
                        <a:solidFill>
                          <a:srgbClr val="253957"/>
                        </a:solidFill>
                        <a:latin typeface="Cambria Math" panose="02040503050406030204" pitchFamily="18" charset="0"/>
                        <a:sym typeface="Arial Narrow"/>
                      </a:rPr>
                      <m:t>𝑁</m:t>
                    </m:r>
                  </m:oMath>
                </a14:m>
                <a:endParaRPr lang="en-US" sz="4800" dirty="0">
                  <a:solidFill>
                    <a:srgbClr val="253957"/>
                  </a:solidFill>
                  <a:sym typeface="Arial Narrow"/>
                </a:endParaRPr>
              </a:p>
              <a:p>
                <a:pPr marL="2051050" lvl="2" indent="-685800" algn="l">
                  <a:buFont typeface="Wingdings" panose="05000000000000000000" pitchFamily="2" charset="2"/>
                  <a:buChar char="Ø"/>
                  <a:defRPr sz="2800">
                    <a:solidFill>
                      <a:srgbClr val="253957"/>
                    </a:solidFill>
                    <a:latin typeface="+mn-lt"/>
                    <a:ea typeface="+mn-ea"/>
                    <a:cs typeface="+mn-cs"/>
                    <a:sym typeface="Arial Narrow"/>
                  </a:defRPr>
                </a:pPr>
                <a14:m>
                  <m:oMath xmlns:m="http://schemas.openxmlformats.org/officeDocument/2006/math">
                    <m:r>
                      <a:rPr lang="en-US" sz="4800" i="1" dirty="0">
                        <a:solidFill>
                          <a:srgbClr val="253957"/>
                        </a:solidFill>
                        <a:latin typeface="Cambria Math" panose="02040503050406030204" pitchFamily="18" charset="0"/>
                        <a:sym typeface="Arial Narrow"/>
                      </a:rPr>
                      <m:t>𝑇</m:t>
                    </m:r>
                  </m:oMath>
                </a14:m>
                <a:r>
                  <a:rPr lang="en-US" sz="4800" dirty="0">
                    <a:solidFill>
                      <a:srgbClr val="253957"/>
                    </a:solidFill>
                    <a:sym typeface="Arial Narrow"/>
                  </a:rPr>
                  <a:t> is the finite set of transitions of the net </a:t>
                </a:r>
                <a14:m>
                  <m:oMath xmlns:m="http://schemas.openxmlformats.org/officeDocument/2006/math">
                    <m:r>
                      <a:rPr lang="en-US" sz="4800" i="1" dirty="0">
                        <a:solidFill>
                          <a:srgbClr val="253957"/>
                        </a:solidFill>
                        <a:latin typeface="Cambria Math" panose="02040503050406030204" pitchFamily="18" charset="0"/>
                        <a:sym typeface="Arial Narrow"/>
                      </a:rPr>
                      <m:t>𝑁</m:t>
                    </m:r>
                  </m:oMath>
                </a14:m>
                <a:endParaRPr lang="en-US" sz="4800" dirty="0">
                  <a:solidFill>
                    <a:srgbClr val="253957"/>
                  </a:solidFill>
                  <a:sym typeface="Arial Narrow"/>
                </a:endParaRPr>
              </a:p>
              <a:p>
                <a:pPr marL="2051050" lvl="2" indent="-685800" algn="l">
                  <a:buFont typeface="Wingdings" panose="05000000000000000000" pitchFamily="2" charset="2"/>
                  <a:buChar char="Ø"/>
                  <a:defRPr sz="2800">
                    <a:solidFill>
                      <a:srgbClr val="253957"/>
                    </a:solidFill>
                    <a:latin typeface="+mn-lt"/>
                    <a:ea typeface="+mn-ea"/>
                    <a:cs typeface="+mn-cs"/>
                    <a:sym typeface="Arial Narrow"/>
                  </a:defRPr>
                </a:pPr>
                <a14:m>
                  <m:oMath xmlns:m="http://schemas.openxmlformats.org/officeDocument/2006/math">
                    <m:r>
                      <a:rPr lang="en-US" sz="4800" i="1">
                        <a:solidFill>
                          <a:srgbClr val="253957"/>
                        </a:solidFill>
                        <a:latin typeface="Cambria Math" panose="02040503050406030204" pitchFamily="18" charset="0"/>
                        <a:sym typeface="Arial Narrow"/>
                      </a:rPr>
                      <m:t>𝑃</m:t>
                    </m:r>
                    <m:r>
                      <a:rPr lang="en-US" sz="4800" i="1">
                        <a:solidFill>
                          <a:srgbClr val="253957"/>
                        </a:solidFill>
                        <a:latin typeface="Cambria Math" panose="02040503050406030204" pitchFamily="18" charset="0"/>
                        <a:ea typeface="Cambria Math" panose="02040503050406030204" pitchFamily="18" charset="0"/>
                        <a:sym typeface="Arial Narrow"/>
                      </a:rPr>
                      <m:t>∩</m:t>
                    </m:r>
                    <m:r>
                      <a:rPr lang="en-US" sz="4800" i="1">
                        <a:solidFill>
                          <a:srgbClr val="253957"/>
                        </a:solidFill>
                        <a:latin typeface="Cambria Math" panose="02040503050406030204" pitchFamily="18" charset="0"/>
                        <a:ea typeface="Cambria Math" panose="02040503050406030204" pitchFamily="18" charset="0"/>
                        <a:sym typeface="Arial Narrow"/>
                      </a:rPr>
                      <m:t>𝑇</m:t>
                    </m:r>
                    <m:r>
                      <a:rPr lang="en-US" sz="4800" i="1">
                        <a:solidFill>
                          <a:srgbClr val="253957"/>
                        </a:solidFill>
                        <a:latin typeface="Cambria Math" panose="02040503050406030204" pitchFamily="18" charset="0"/>
                        <a:ea typeface="Cambria Math" panose="02040503050406030204" pitchFamily="18" charset="0"/>
                        <a:sym typeface="Arial Narrow"/>
                      </a:rPr>
                      <m:t>=∅</m:t>
                    </m:r>
                  </m:oMath>
                </a14:m>
                <a:endParaRPr lang="en-US" sz="4800" dirty="0">
                  <a:solidFill>
                    <a:srgbClr val="253957"/>
                  </a:solidFill>
                  <a:sym typeface="Arial Narrow"/>
                </a:endParaRPr>
              </a:p>
              <a:p>
                <a:pPr marL="2051050" lvl="2" indent="-685800" algn="l">
                  <a:buFont typeface="Wingdings" panose="05000000000000000000" pitchFamily="2" charset="2"/>
                  <a:buChar char="Ø"/>
                  <a:defRPr sz="2800">
                    <a:solidFill>
                      <a:srgbClr val="253957"/>
                    </a:solidFill>
                    <a:latin typeface="+mn-lt"/>
                    <a:ea typeface="+mn-ea"/>
                    <a:cs typeface="+mn-cs"/>
                    <a:sym typeface="Arial Narrow"/>
                  </a:defRPr>
                </a:pPr>
                <a14:m>
                  <m:oMath xmlns:m="http://schemas.openxmlformats.org/officeDocument/2006/math">
                    <m:r>
                      <a:rPr lang="en-US" sz="4800" i="1">
                        <a:solidFill>
                          <a:srgbClr val="253957"/>
                        </a:solidFill>
                        <a:latin typeface="Cambria Math" panose="02040503050406030204" pitchFamily="18" charset="0"/>
                        <a:sym typeface="Arial Narrow"/>
                      </a:rPr>
                      <m:t>𝐹</m:t>
                    </m:r>
                    <m:r>
                      <a:rPr lang="en-US" sz="4800" i="1">
                        <a:solidFill>
                          <a:srgbClr val="253957"/>
                        </a:solidFill>
                        <a:latin typeface="Cambria Math" panose="02040503050406030204" pitchFamily="18" charset="0"/>
                        <a:ea typeface="Cambria Math" panose="02040503050406030204" pitchFamily="18" charset="0"/>
                        <a:sym typeface="Arial Narrow"/>
                      </a:rPr>
                      <m:t>⊆(</m:t>
                    </m:r>
                    <m:r>
                      <a:rPr lang="en-US" sz="4800" i="1">
                        <a:solidFill>
                          <a:srgbClr val="253957"/>
                        </a:solidFill>
                        <a:latin typeface="Cambria Math" panose="02040503050406030204" pitchFamily="18" charset="0"/>
                        <a:ea typeface="Cambria Math" panose="02040503050406030204" pitchFamily="18" charset="0"/>
                        <a:sym typeface="Arial Narrow"/>
                      </a:rPr>
                      <m:t>𝑃</m:t>
                    </m:r>
                    <m:r>
                      <a:rPr lang="en-US" sz="4800" i="1">
                        <a:solidFill>
                          <a:srgbClr val="253957"/>
                        </a:solidFill>
                        <a:latin typeface="Cambria Math" panose="02040503050406030204" pitchFamily="18" charset="0"/>
                        <a:ea typeface="Cambria Math" panose="02040503050406030204" pitchFamily="18" charset="0"/>
                        <a:sym typeface="Arial Narrow"/>
                      </a:rPr>
                      <m:t>×</m:t>
                    </m:r>
                    <m:r>
                      <a:rPr lang="en-US" sz="4800" i="1">
                        <a:solidFill>
                          <a:srgbClr val="253957"/>
                        </a:solidFill>
                        <a:latin typeface="Cambria Math" panose="02040503050406030204" pitchFamily="18" charset="0"/>
                        <a:ea typeface="Cambria Math" panose="02040503050406030204" pitchFamily="18" charset="0"/>
                        <a:sym typeface="Arial Narrow"/>
                      </a:rPr>
                      <m:t>𝑇</m:t>
                    </m:r>
                    <m:r>
                      <a:rPr lang="en-US" sz="4800" i="1">
                        <a:solidFill>
                          <a:srgbClr val="253957"/>
                        </a:solidFill>
                        <a:latin typeface="Cambria Math" panose="02040503050406030204" pitchFamily="18" charset="0"/>
                        <a:ea typeface="Cambria Math" panose="02040503050406030204" pitchFamily="18" charset="0"/>
                        <a:sym typeface="Arial Narrow"/>
                      </a:rPr>
                      <m:t>)∪(</m:t>
                    </m:r>
                    <m:r>
                      <a:rPr lang="en-US" sz="4800" i="1">
                        <a:solidFill>
                          <a:srgbClr val="253957"/>
                        </a:solidFill>
                        <a:latin typeface="Cambria Math" panose="02040503050406030204" pitchFamily="18" charset="0"/>
                        <a:ea typeface="Cambria Math" panose="02040503050406030204" pitchFamily="18" charset="0"/>
                        <a:sym typeface="Arial Narrow"/>
                      </a:rPr>
                      <m:t>𝑇</m:t>
                    </m:r>
                    <m:r>
                      <a:rPr lang="en-US" sz="4800" i="1">
                        <a:solidFill>
                          <a:srgbClr val="253957"/>
                        </a:solidFill>
                        <a:latin typeface="Cambria Math" panose="02040503050406030204" pitchFamily="18" charset="0"/>
                        <a:ea typeface="Cambria Math" panose="02040503050406030204" pitchFamily="18" charset="0"/>
                        <a:sym typeface="Arial Narrow"/>
                      </a:rPr>
                      <m:t>×</m:t>
                    </m:r>
                    <m:r>
                      <a:rPr lang="en-US" sz="4800" i="1">
                        <a:solidFill>
                          <a:srgbClr val="253957"/>
                        </a:solidFill>
                        <a:latin typeface="Cambria Math" panose="02040503050406030204" pitchFamily="18" charset="0"/>
                        <a:ea typeface="Cambria Math" panose="02040503050406030204" pitchFamily="18" charset="0"/>
                        <a:sym typeface="Arial Narrow"/>
                      </a:rPr>
                      <m:t>𝑃</m:t>
                    </m:r>
                    <m:r>
                      <a:rPr lang="en-US" sz="4800" i="1">
                        <a:solidFill>
                          <a:srgbClr val="253957"/>
                        </a:solidFill>
                        <a:latin typeface="Cambria Math" panose="02040503050406030204" pitchFamily="18" charset="0"/>
                        <a:ea typeface="Cambria Math" panose="02040503050406030204" pitchFamily="18" charset="0"/>
                        <a:sym typeface="Arial Narrow"/>
                      </a:rPr>
                      <m:t>)</m:t>
                    </m:r>
                  </m:oMath>
                </a14:m>
                <a:r>
                  <a:rPr lang="en-US" sz="4800" dirty="0">
                    <a:solidFill>
                      <a:srgbClr val="253957"/>
                    </a:solidFill>
                    <a:sym typeface="Arial Narrow"/>
                  </a:rPr>
                  <a:t> is the set of arcs of the net </a:t>
                </a:r>
                <a14:m>
                  <m:oMath xmlns:m="http://schemas.openxmlformats.org/officeDocument/2006/math">
                    <m:r>
                      <a:rPr lang="en-US" sz="4800" i="1" dirty="0">
                        <a:solidFill>
                          <a:srgbClr val="253957"/>
                        </a:solidFill>
                        <a:latin typeface="Cambria Math" panose="02040503050406030204" pitchFamily="18" charset="0"/>
                        <a:sym typeface="Arial Narrow"/>
                      </a:rPr>
                      <m:t>𝑁</m:t>
                    </m:r>
                  </m:oMath>
                </a14:m>
                <a:endParaRPr lang="en-US" sz="4800" dirty="0">
                  <a:solidFill>
                    <a:srgbClr val="253957"/>
                  </a:solidFill>
                  <a:sym typeface="Arial Narrow"/>
                </a:endParaRPr>
              </a:p>
              <a:p>
                <a:pPr marL="1427163" lvl="2"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A marking </a:t>
                </a:r>
                <a14:m>
                  <m:oMath xmlns:m="http://schemas.openxmlformats.org/officeDocument/2006/math">
                    <m:r>
                      <a:rPr lang="en-US" sz="4800" i="1">
                        <a:solidFill>
                          <a:srgbClr val="253957"/>
                        </a:solidFill>
                        <a:latin typeface="Cambria Math" panose="02040503050406030204" pitchFamily="18" charset="0"/>
                        <a:sym typeface="Arial Narrow"/>
                      </a:rPr>
                      <m:t>𝑀</m:t>
                    </m:r>
                  </m:oMath>
                </a14:m>
                <a:r>
                  <a:rPr lang="en-US" sz="4800" dirty="0">
                    <a:solidFill>
                      <a:srgbClr val="253957"/>
                    </a:solidFill>
                    <a:sym typeface="Arial Narrow"/>
                  </a:rPr>
                  <a:t> is a distribution of tokens across places: </a:t>
                </a:r>
                <a14:m>
                  <m:oMath xmlns:m="http://schemas.openxmlformats.org/officeDocument/2006/math">
                    <m:r>
                      <a:rPr lang="en-US" sz="4800" i="1">
                        <a:solidFill>
                          <a:srgbClr val="253957"/>
                        </a:solidFill>
                        <a:latin typeface="Cambria Math" panose="02040503050406030204" pitchFamily="18" charset="0"/>
                        <a:sym typeface="Arial Narrow"/>
                      </a:rPr>
                      <m:t>𝑀</m:t>
                    </m:r>
                    <m:r>
                      <a:rPr lang="en-US" sz="4800" i="1">
                        <a:solidFill>
                          <a:srgbClr val="253957"/>
                        </a:solidFill>
                        <a:latin typeface="Cambria Math" panose="02040503050406030204" pitchFamily="18" charset="0"/>
                        <a:sym typeface="Arial Narrow"/>
                      </a:rPr>
                      <m:t>:</m:t>
                    </m:r>
                    <m:r>
                      <a:rPr lang="en-US" sz="4800" i="1">
                        <a:solidFill>
                          <a:srgbClr val="253957"/>
                        </a:solidFill>
                        <a:latin typeface="Cambria Math" panose="02040503050406030204" pitchFamily="18" charset="0"/>
                        <a:sym typeface="Arial Narrow"/>
                      </a:rPr>
                      <m:t>𝑃</m:t>
                    </m:r>
                    <m:r>
                      <a:rPr lang="en-US" sz="4800" i="1">
                        <a:solidFill>
                          <a:srgbClr val="253957"/>
                        </a:solidFill>
                        <a:latin typeface="Cambria Math" panose="02040503050406030204" pitchFamily="18" charset="0"/>
                        <a:ea typeface="Cambria Math" panose="02040503050406030204" pitchFamily="18" charset="0"/>
                        <a:sym typeface="Arial Narrow"/>
                      </a:rPr>
                      <m:t>→</m:t>
                    </m:r>
                    <m:r>
                      <a:rPr lang="en-US" sz="4800" i="1">
                        <a:solidFill>
                          <a:srgbClr val="253957"/>
                        </a:solidFill>
                        <a:latin typeface="Cambria Math" panose="02040503050406030204" pitchFamily="18" charset="0"/>
                        <a:ea typeface="Cambria Math" panose="02040503050406030204" pitchFamily="18" charset="0"/>
                        <a:sym typeface="Arial Narrow"/>
                      </a:rPr>
                      <m:t>ℕ</m:t>
                    </m:r>
                  </m:oMath>
                </a14:m>
                <a:endParaRPr lang="en-US" sz="4800" dirty="0">
                  <a:solidFill>
                    <a:srgbClr val="253957"/>
                  </a:solidFill>
                  <a:sym typeface="Arial Narrow"/>
                </a:endParaRPr>
              </a:p>
            </p:txBody>
          </p:sp>
        </mc:Choice>
        <mc:Fallback xmlns="">
          <p:sp>
            <p:nvSpPr>
              <p:cNvPr id="2" name="Прямоугольник 1">
                <a:extLst>
                  <a:ext uri="{FF2B5EF4-FFF2-40B4-BE49-F238E27FC236}">
                    <a16:creationId xmlns:a16="http://schemas.microsoft.com/office/drawing/2014/main" id="{A62631F7-C9B6-4E48-AB29-C89F55D27870}"/>
                  </a:ext>
                </a:extLst>
              </p:cNvPr>
              <p:cNvSpPr>
                <a:spLocks noRot="1" noChangeAspect="1" noMove="1" noResize="1" noEditPoints="1" noAdjustHandles="1" noChangeArrowheads="1" noChangeShapeType="1" noTextEdit="1"/>
              </p:cNvSpPr>
              <p:nvPr/>
            </p:nvSpPr>
            <p:spPr>
              <a:xfrm>
                <a:off x="418215" y="4761131"/>
                <a:ext cx="12192000" cy="6740307"/>
              </a:xfrm>
              <a:prstGeom prst="rect">
                <a:avLst/>
              </a:prstGeom>
              <a:blipFill>
                <a:blip r:embed="rId4"/>
                <a:stretch>
                  <a:fillRect t="-2080" r="-650" b="-3797"/>
                </a:stretch>
              </a:blipFill>
            </p:spPr>
            <p:txBody>
              <a:bodyPr/>
              <a:lstStyle/>
              <a:p>
                <a:r>
                  <a:rPr lang="ru-RU">
                    <a:noFill/>
                  </a:rPr>
                  <a:t> </a:t>
                </a:r>
              </a:p>
            </p:txBody>
          </p:sp>
        </mc:Fallback>
      </mc:AlternateContent>
    </p:spTree>
    <p:extLst>
      <p:ext uri="{BB962C8B-B14F-4D97-AF65-F5344CB8AC3E}">
        <p14:creationId xmlns:p14="http://schemas.microsoft.com/office/powerpoint/2010/main" val="315906981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8532965"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Basic terms</a:t>
            </a:r>
            <a:r>
              <a:rPr lang="en-US" sz="7000" b="1" cap="all" dirty="0">
                <a:solidFill>
                  <a:srgbClr val="253957"/>
                </a:solidFill>
                <a:latin typeface="Arial Narrow" charset="0"/>
              </a:rPr>
              <a:t>, concepts, definitions (3/8)</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241471"/>
            <a:ext cx="22439520" cy="88540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err="1"/>
              <a:t>Coloured</a:t>
            </a:r>
            <a:r>
              <a:rPr lang="en-US" sz="4800" b="1" dirty="0"/>
              <a:t> Petri nets</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The Petri nets in which data types of tokens and arc expressions are defined and used [2] [3]</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These data types are called </a:t>
            </a:r>
            <a:r>
              <a:rPr lang="en-US" sz="4800" b="1" dirty="0" err="1">
                <a:solidFill>
                  <a:srgbClr val="253957"/>
                </a:solidFill>
                <a:sym typeface="Arial Narrow"/>
              </a:rPr>
              <a:t>colours</a:t>
            </a:r>
            <a:r>
              <a:rPr lang="en-US" sz="4800" dirty="0">
                <a:solidFill>
                  <a:srgbClr val="253957"/>
                </a:solidFill>
                <a:sym typeface="Arial Narrow"/>
              </a:rPr>
              <a:t> [2] [3]</a:t>
            </a:r>
            <a:endParaRPr lang="en-US" sz="48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Reference Petri nets</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The Petri nets which have reference semantics rather than value semantics [4]</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The tokens in such nets are references to objects (for example to other Petri nets – this concept called </a:t>
            </a:r>
            <a:r>
              <a:rPr lang="en-US" sz="4800" b="1" dirty="0">
                <a:solidFill>
                  <a:srgbClr val="253957"/>
                </a:solidFill>
                <a:sym typeface="Arial Narrow"/>
              </a:rPr>
              <a:t>hierarchical Petri nets</a:t>
            </a:r>
            <a:r>
              <a:rPr lang="en-US" sz="4800" dirty="0">
                <a:solidFill>
                  <a:srgbClr val="253957"/>
                </a:solidFill>
                <a:sym typeface="Arial Narrow"/>
              </a:rPr>
              <a:t>, </a:t>
            </a:r>
            <a:r>
              <a:rPr lang="en-US" sz="4800" b="1" dirty="0">
                <a:solidFill>
                  <a:srgbClr val="253957"/>
                </a:solidFill>
                <a:sym typeface="Arial Narrow"/>
              </a:rPr>
              <a:t>nets within nets</a:t>
            </a:r>
            <a:r>
              <a:rPr lang="en-US" sz="4800" dirty="0">
                <a:solidFill>
                  <a:srgbClr val="253957"/>
                </a:solidFill>
                <a:sym typeface="Arial Narrow"/>
              </a:rPr>
              <a:t> or </a:t>
            </a:r>
            <a:r>
              <a:rPr lang="en-US" sz="4800" b="1" dirty="0">
                <a:solidFill>
                  <a:srgbClr val="253957"/>
                </a:solidFill>
                <a:sym typeface="Arial Narrow"/>
              </a:rPr>
              <a:t>nested nets</a:t>
            </a:r>
            <a:r>
              <a:rPr lang="en-US" sz="4800" dirty="0">
                <a:solidFill>
                  <a:srgbClr val="253957"/>
                </a:solidFill>
                <a:sym typeface="Arial Narrow"/>
              </a:rPr>
              <a:t>) [4] [5]</a:t>
            </a:r>
            <a:endParaRPr lang="en-US" sz="4800" dirty="0"/>
          </a:p>
          <a:p>
            <a:pPr algn="l">
              <a:defRPr sz="2800">
                <a:solidFill>
                  <a:srgbClr val="253957"/>
                </a:solidFill>
                <a:latin typeface="+mn-lt"/>
                <a:ea typeface="+mn-ea"/>
                <a:cs typeface="+mn-cs"/>
                <a:sym typeface="Arial Narrow"/>
              </a:defRPr>
            </a:pPr>
            <a:endParaRPr lang="en-US" sz="48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b="1" dirty="0"/>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endParaRPr lang="en-US" sz="4800" b="1" dirty="0"/>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Номер слайда 1">
            <a:extLst>
              <a:ext uri="{FF2B5EF4-FFF2-40B4-BE49-F238E27FC236}">
                <a16:creationId xmlns:a16="http://schemas.microsoft.com/office/drawing/2014/main" id="{C0557DD9-7E39-4397-80E1-36FD54F67B61}"/>
              </a:ext>
            </a:extLst>
          </p:cNvPr>
          <p:cNvSpPr>
            <a:spLocks noGrp="1"/>
          </p:cNvSpPr>
          <p:nvPr>
            <p:ph type="sldNum" sz="quarter" idx="2"/>
          </p:nvPr>
        </p:nvSpPr>
        <p:spPr/>
        <p:txBody>
          <a:bodyPr/>
          <a:lstStyle/>
          <a:p>
            <a:fld id="{86CB4B4D-7CA3-9044-876B-883B54F8677D}" type="slidenum">
              <a:rPr lang="ru-RU" smtClean="0"/>
              <a:t>6</a:t>
            </a:fld>
            <a:endParaRPr lang="ru-RU"/>
          </a:p>
        </p:txBody>
      </p:sp>
    </p:spTree>
    <p:extLst>
      <p:ext uri="{BB962C8B-B14F-4D97-AF65-F5344CB8AC3E}">
        <p14:creationId xmlns:p14="http://schemas.microsoft.com/office/powerpoint/2010/main" val="224301343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8447904"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Basic terms</a:t>
            </a:r>
            <a:r>
              <a:rPr lang="en-US" sz="7000" b="1" cap="all" dirty="0">
                <a:solidFill>
                  <a:srgbClr val="253957"/>
                </a:solidFill>
                <a:latin typeface="Arial Narrow" charset="0"/>
              </a:rPr>
              <a:t>, concepts, definitions (4/8)</a:t>
            </a: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pic>
        <p:nvPicPr>
          <p:cNvPr id="3" name="Рисунок 2" descr="Изображение выглядит как текст, карта&#10;&#10;Автоматически созданное описание">
            <a:extLst>
              <a:ext uri="{FF2B5EF4-FFF2-40B4-BE49-F238E27FC236}">
                <a16:creationId xmlns:a16="http://schemas.microsoft.com/office/drawing/2014/main" id="{2187DD6E-5137-4D8E-AC59-B4624FBE34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180" y="3718936"/>
            <a:ext cx="13035565" cy="8636612"/>
          </a:xfrm>
          <a:prstGeom prst="rect">
            <a:avLst/>
          </a:prstGeom>
        </p:spPr>
      </p:pic>
      <p:pic>
        <p:nvPicPr>
          <p:cNvPr id="5" name="Рисунок 4">
            <a:extLst>
              <a:ext uri="{FF2B5EF4-FFF2-40B4-BE49-F238E27FC236}">
                <a16:creationId xmlns:a16="http://schemas.microsoft.com/office/drawing/2014/main" id="{EFA05DDE-882D-429C-8DF9-27FD41B8CB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927671" y="4100227"/>
            <a:ext cx="8255266" cy="6654604"/>
          </a:xfrm>
          <a:prstGeom prst="rect">
            <a:avLst/>
          </a:prstGeom>
        </p:spPr>
      </p:pic>
      <p:sp>
        <p:nvSpPr>
          <p:cNvPr id="11" name="Прямоугольник 10">
            <a:extLst>
              <a:ext uri="{FF2B5EF4-FFF2-40B4-BE49-F238E27FC236}">
                <a16:creationId xmlns:a16="http://schemas.microsoft.com/office/drawing/2014/main" id="{16AFB48E-9E70-423F-BFB0-C35EA8547CA6}"/>
              </a:ext>
            </a:extLst>
          </p:cNvPr>
          <p:cNvSpPr/>
          <p:nvPr/>
        </p:nvSpPr>
        <p:spPr>
          <a:xfrm>
            <a:off x="74433" y="12286552"/>
            <a:ext cx="14913057" cy="707886"/>
          </a:xfrm>
          <a:prstGeom prst="rect">
            <a:avLst/>
          </a:prstGeom>
        </p:spPr>
        <p:txBody>
          <a:bodyPr wrap="none">
            <a:spAutoFit/>
          </a:bodyPr>
          <a:lstStyle/>
          <a:p>
            <a:r>
              <a:rPr lang="en-US" sz="4000" dirty="0">
                <a:solidFill>
                  <a:srgbClr val="253957"/>
                </a:solidFill>
                <a:latin typeface="+mn-lt"/>
                <a:ea typeface="+mn-ea"/>
                <a:cs typeface="+mn-cs"/>
              </a:rPr>
              <a:t>The example of </a:t>
            </a:r>
            <a:r>
              <a:rPr lang="en-US" sz="4000" dirty="0" err="1">
                <a:solidFill>
                  <a:srgbClr val="253957"/>
                </a:solidFill>
                <a:latin typeface="+mn-lt"/>
                <a:ea typeface="+mn-ea"/>
                <a:cs typeface="+mn-cs"/>
              </a:rPr>
              <a:t>coloured</a:t>
            </a:r>
            <a:r>
              <a:rPr lang="en-US" sz="4000" dirty="0">
                <a:solidFill>
                  <a:srgbClr val="253957"/>
                </a:solidFill>
                <a:latin typeface="+mn-lt"/>
                <a:ea typeface="+mn-ea"/>
                <a:cs typeface="+mn-cs"/>
              </a:rPr>
              <a:t> Petri net for modelling the simple transport protocol [3]</a:t>
            </a:r>
            <a:endParaRPr lang="ru-RU" sz="4000" dirty="0">
              <a:solidFill>
                <a:srgbClr val="253957"/>
              </a:solidFill>
              <a:latin typeface="+mn-lt"/>
              <a:ea typeface="+mn-ea"/>
              <a:cs typeface="+mn-cs"/>
            </a:endParaRPr>
          </a:p>
        </p:txBody>
      </p:sp>
      <p:sp>
        <p:nvSpPr>
          <p:cNvPr id="12" name="Прямоугольник 11">
            <a:extLst>
              <a:ext uri="{FF2B5EF4-FFF2-40B4-BE49-F238E27FC236}">
                <a16:creationId xmlns:a16="http://schemas.microsoft.com/office/drawing/2014/main" id="{B492FA21-50D7-4CD1-8730-376834AEEFCB}"/>
              </a:ext>
            </a:extLst>
          </p:cNvPr>
          <p:cNvSpPr/>
          <p:nvPr/>
        </p:nvSpPr>
        <p:spPr>
          <a:xfrm>
            <a:off x="14152435" y="11501438"/>
            <a:ext cx="9510938" cy="707886"/>
          </a:xfrm>
          <a:prstGeom prst="rect">
            <a:avLst/>
          </a:prstGeom>
        </p:spPr>
        <p:txBody>
          <a:bodyPr wrap="none">
            <a:spAutoFit/>
          </a:bodyPr>
          <a:lstStyle/>
          <a:p>
            <a:r>
              <a:rPr lang="en-US" sz="4000" dirty="0">
                <a:solidFill>
                  <a:srgbClr val="253957"/>
                </a:solidFill>
                <a:latin typeface="+mn-lt"/>
                <a:ea typeface="+mn-ea"/>
                <a:cs typeface="+mn-cs"/>
              </a:rPr>
              <a:t>The example of hierarchical reference Petri net [6]</a:t>
            </a:r>
            <a:endParaRPr lang="ru-RU" sz="4000" dirty="0">
              <a:solidFill>
                <a:srgbClr val="253957"/>
              </a:solidFill>
              <a:latin typeface="+mn-lt"/>
              <a:ea typeface="+mn-ea"/>
              <a:cs typeface="+mn-cs"/>
            </a:endParaRPr>
          </a:p>
        </p:txBody>
      </p:sp>
      <p:sp>
        <p:nvSpPr>
          <p:cNvPr id="6" name="Номер слайда 5">
            <a:extLst>
              <a:ext uri="{FF2B5EF4-FFF2-40B4-BE49-F238E27FC236}">
                <a16:creationId xmlns:a16="http://schemas.microsoft.com/office/drawing/2014/main" id="{BAD4DBFA-2DF4-4EFC-918C-1A957FFDCDAA}"/>
              </a:ext>
            </a:extLst>
          </p:cNvPr>
          <p:cNvSpPr>
            <a:spLocks noGrp="1"/>
          </p:cNvSpPr>
          <p:nvPr>
            <p:ph type="sldNum" sz="quarter" idx="2"/>
          </p:nvPr>
        </p:nvSpPr>
        <p:spPr/>
        <p:txBody>
          <a:bodyPr/>
          <a:lstStyle/>
          <a:p>
            <a:fld id="{86CB4B4D-7CA3-9044-876B-883B54F8677D}" type="slidenum">
              <a:rPr lang="ru-RU" smtClean="0"/>
              <a:t>7</a:t>
            </a:fld>
            <a:endParaRPr lang="ru-RU"/>
          </a:p>
        </p:txBody>
      </p:sp>
    </p:spTree>
    <p:extLst>
      <p:ext uri="{BB962C8B-B14F-4D97-AF65-F5344CB8AC3E}">
        <p14:creationId xmlns:p14="http://schemas.microsoft.com/office/powerpoint/2010/main" val="254066789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7001877"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Basic terms</a:t>
            </a:r>
            <a:r>
              <a:rPr lang="en-US" sz="7000" b="1" cap="all" dirty="0">
                <a:solidFill>
                  <a:srgbClr val="253957"/>
                </a:solidFill>
                <a:latin typeface="Arial Narrow" charset="0"/>
              </a:rPr>
              <a:t>, concepts, definitions (5/8)</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241471"/>
            <a:ext cx="21506373" cy="88540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DB-nets</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Were introduced by Marco </a:t>
            </a:r>
            <a:r>
              <a:rPr lang="en-US" sz="4800" dirty="0" err="1">
                <a:solidFill>
                  <a:srgbClr val="253957"/>
                </a:solidFill>
                <a:sym typeface="Arial Narrow"/>
              </a:rPr>
              <a:t>Montali</a:t>
            </a:r>
            <a:r>
              <a:rPr lang="en-US" sz="4800" dirty="0">
                <a:solidFill>
                  <a:srgbClr val="253957"/>
                </a:solidFill>
                <a:sym typeface="Arial Narrow"/>
              </a:rPr>
              <a:t> and Andrey Rivkin in 2016 [7]</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DB-net is the model consisting of three layers [7]:</a:t>
            </a:r>
          </a:p>
          <a:p>
            <a:pPr marL="2051050" lvl="2" indent="-685800" algn="l">
              <a:buFont typeface="Wingdings" panose="05000000000000000000" pitchFamily="2" charset="2"/>
              <a:buChar char="ü"/>
              <a:defRPr sz="2800">
                <a:solidFill>
                  <a:srgbClr val="253957"/>
                </a:solidFill>
                <a:latin typeface="+mn-lt"/>
                <a:ea typeface="+mn-ea"/>
                <a:cs typeface="+mn-cs"/>
                <a:sym typeface="Arial Narrow"/>
              </a:defRPr>
            </a:pPr>
            <a:r>
              <a:rPr lang="en-US" sz="4800" b="1" dirty="0">
                <a:solidFill>
                  <a:srgbClr val="253957"/>
                </a:solidFill>
                <a:sym typeface="Arial Narrow"/>
              </a:rPr>
              <a:t>Control layer</a:t>
            </a:r>
            <a:r>
              <a:rPr lang="en-US" sz="4800" dirty="0">
                <a:solidFill>
                  <a:srgbClr val="253957"/>
                </a:solidFill>
                <a:sym typeface="Arial Narrow"/>
              </a:rPr>
              <a:t> is the modified </a:t>
            </a:r>
            <a:r>
              <a:rPr lang="en-US" sz="4800" dirty="0" err="1">
                <a:solidFill>
                  <a:srgbClr val="253957"/>
                </a:solidFill>
                <a:sym typeface="Arial Narrow"/>
              </a:rPr>
              <a:t>coloured</a:t>
            </a:r>
            <a:r>
              <a:rPr lang="en-US" sz="4800" dirty="0">
                <a:solidFill>
                  <a:srgbClr val="253957"/>
                </a:solidFill>
                <a:sym typeface="Arial Narrow"/>
              </a:rPr>
              <a:t> Petri net</a:t>
            </a:r>
          </a:p>
          <a:p>
            <a:pPr marL="2051050" lvl="2" indent="-685800" algn="l">
              <a:buFont typeface="Wingdings" panose="05000000000000000000" pitchFamily="2" charset="2"/>
              <a:buChar char="ü"/>
              <a:defRPr sz="2800">
                <a:solidFill>
                  <a:srgbClr val="253957"/>
                </a:solidFill>
                <a:latin typeface="+mn-lt"/>
                <a:ea typeface="+mn-ea"/>
                <a:cs typeface="+mn-cs"/>
                <a:sym typeface="Arial Narrow"/>
              </a:defRPr>
            </a:pPr>
            <a:r>
              <a:rPr lang="en-US" sz="4800" b="1" dirty="0">
                <a:solidFill>
                  <a:srgbClr val="253957"/>
                </a:solidFill>
                <a:sym typeface="Arial Narrow"/>
              </a:rPr>
              <a:t>Data logic layer</a:t>
            </a:r>
            <a:r>
              <a:rPr lang="en-US" sz="4800" dirty="0">
                <a:solidFill>
                  <a:srgbClr val="253957"/>
                </a:solidFill>
                <a:sym typeface="Arial Narrow"/>
              </a:rPr>
              <a:t> interconnects the control layer and persistence layer and allows to access and manipulate the persistent data using </a:t>
            </a:r>
            <a:r>
              <a:rPr lang="en-US" sz="4800" b="1" dirty="0">
                <a:solidFill>
                  <a:srgbClr val="253957"/>
                </a:solidFill>
                <a:sym typeface="Arial Narrow"/>
              </a:rPr>
              <a:t>queries</a:t>
            </a:r>
            <a:r>
              <a:rPr lang="en-US" sz="4800" dirty="0">
                <a:solidFill>
                  <a:srgbClr val="253957"/>
                </a:solidFill>
                <a:sym typeface="Arial Narrow"/>
              </a:rPr>
              <a:t> and </a:t>
            </a:r>
            <a:r>
              <a:rPr lang="en-US" sz="4800" b="1" dirty="0">
                <a:solidFill>
                  <a:srgbClr val="253957"/>
                </a:solidFill>
                <a:sym typeface="Arial Narrow"/>
              </a:rPr>
              <a:t>actions</a:t>
            </a:r>
            <a:endParaRPr lang="en-US" sz="4800" dirty="0">
              <a:solidFill>
                <a:srgbClr val="253957"/>
              </a:solidFill>
              <a:sym typeface="Arial Narrow"/>
            </a:endParaRPr>
          </a:p>
          <a:p>
            <a:pPr marL="2051050" lvl="2" indent="-685800" algn="l">
              <a:buFont typeface="Wingdings" panose="05000000000000000000" pitchFamily="2" charset="2"/>
              <a:buChar char="ü"/>
              <a:defRPr sz="2800">
                <a:solidFill>
                  <a:srgbClr val="253957"/>
                </a:solidFill>
                <a:latin typeface="+mn-lt"/>
                <a:ea typeface="+mn-ea"/>
                <a:cs typeface="+mn-cs"/>
                <a:sym typeface="Arial Narrow"/>
              </a:defRPr>
            </a:pPr>
            <a:r>
              <a:rPr lang="en-US" sz="4800" b="1" dirty="0">
                <a:solidFill>
                  <a:srgbClr val="253957"/>
                </a:solidFill>
                <a:sym typeface="Arial Narrow"/>
              </a:rPr>
              <a:t>Persistence layer</a:t>
            </a:r>
            <a:r>
              <a:rPr lang="en-US" sz="4800" dirty="0">
                <a:solidFill>
                  <a:srgbClr val="253957"/>
                </a:solidFill>
                <a:sym typeface="Arial Narrow"/>
              </a:rPr>
              <a:t> represents the relational database with </a:t>
            </a:r>
            <a:r>
              <a:rPr lang="en-US" sz="4800" b="1" dirty="0">
                <a:solidFill>
                  <a:srgbClr val="253957"/>
                </a:solidFill>
                <a:sym typeface="Arial Narrow"/>
              </a:rPr>
              <a:t>constraints</a:t>
            </a:r>
            <a:endParaRPr lang="en-US" sz="4800" dirty="0">
              <a:solidFill>
                <a:srgbClr val="253957"/>
              </a:solidFill>
              <a:sym typeface="Arial Narrow"/>
            </a:endParaRP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DB-nets allow to consider the process and the persistent data used by this process simultaneously [7], which the other Petri nets modifications cannot</a:t>
            </a:r>
          </a:p>
          <a:p>
            <a:pPr marL="1978025" lvl="2" indent="-6858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latin typeface="+mn-lt"/>
                <a:ea typeface="+mn-ea"/>
                <a:cs typeface="+mn-cs"/>
              </a:rPr>
              <a:t>Because of this, it seems to be useful to implement the DB-nets in the software tool since there are no such software implementations available now</a:t>
            </a:r>
            <a:endParaRPr lang="en-US" sz="4800" dirty="0">
              <a:solidFill>
                <a:srgbClr val="253957"/>
              </a:solidFill>
              <a:latin typeface="+mn-lt"/>
              <a:ea typeface="+mn-ea"/>
              <a:cs typeface="+mn-cs"/>
              <a:sym typeface="Arial Narrow"/>
            </a:endParaRP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endParaRPr lang="en-US" sz="48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b="1" dirty="0"/>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endParaRPr lang="en-US" sz="4800" b="1" dirty="0"/>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Номер слайда 1">
            <a:extLst>
              <a:ext uri="{FF2B5EF4-FFF2-40B4-BE49-F238E27FC236}">
                <a16:creationId xmlns:a16="http://schemas.microsoft.com/office/drawing/2014/main" id="{82F5E884-FD44-4C8B-96AE-1ED87FA8C8D4}"/>
              </a:ext>
            </a:extLst>
          </p:cNvPr>
          <p:cNvSpPr>
            <a:spLocks noGrp="1"/>
          </p:cNvSpPr>
          <p:nvPr>
            <p:ph type="sldNum" sz="quarter" idx="2"/>
          </p:nvPr>
        </p:nvSpPr>
        <p:spPr/>
        <p:txBody>
          <a:bodyPr/>
          <a:lstStyle/>
          <a:p>
            <a:fld id="{86CB4B4D-7CA3-9044-876B-883B54F8677D}" type="slidenum">
              <a:rPr lang="ru-RU" smtClean="0"/>
              <a:t>8</a:t>
            </a:fld>
            <a:endParaRPr lang="ru-RU"/>
          </a:p>
        </p:txBody>
      </p:sp>
    </p:spTree>
    <p:extLst>
      <p:ext uri="{BB962C8B-B14F-4D97-AF65-F5344CB8AC3E}">
        <p14:creationId xmlns:p14="http://schemas.microsoft.com/office/powerpoint/2010/main" val="333238505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6810490"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Basic terms</a:t>
            </a:r>
            <a:r>
              <a:rPr lang="en-US" sz="7000" b="1" cap="all" dirty="0">
                <a:solidFill>
                  <a:srgbClr val="253957"/>
                </a:solidFill>
                <a:latin typeface="Arial Narrow" charset="0"/>
              </a:rPr>
              <a:t>, concepts, definitions (6/8)</a:t>
            </a: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pic>
        <p:nvPicPr>
          <p:cNvPr id="3" name="Рисунок 2" descr="Изображение выглядит как снимок экрана, часы&#10;&#10;Автоматически созданное описание">
            <a:extLst>
              <a:ext uri="{FF2B5EF4-FFF2-40B4-BE49-F238E27FC236}">
                <a16:creationId xmlns:a16="http://schemas.microsoft.com/office/drawing/2014/main" id="{46CAC045-4677-4C2E-B761-0DC229B60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865" y="4397964"/>
            <a:ext cx="15030771" cy="5896425"/>
          </a:xfrm>
          <a:prstGeom prst="rect">
            <a:avLst/>
          </a:prstGeom>
        </p:spPr>
      </p:pic>
      <p:sp>
        <p:nvSpPr>
          <p:cNvPr id="11" name="Прямоугольник 10">
            <a:extLst>
              <a:ext uri="{FF2B5EF4-FFF2-40B4-BE49-F238E27FC236}">
                <a16:creationId xmlns:a16="http://schemas.microsoft.com/office/drawing/2014/main" id="{1A41575F-67C0-428B-9C27-89CB31511649}"/>
              </a:ext>
            </a:extLst>
          </p:cNvPr>
          <p:cNvSpPr/>
          <p:nvPr/>
        </p:nvSpPr>
        <p:spPr>
          <a:xfrm>
            <a:off x="9403417" y="11322008"/>
            <a:ext cx="5577169" cy="830997"/>
          </a:xfrm>
          <a:prstGeom prst="rect">
            <a:avLst/>
          </a:prstGeom>
        </p:spPr>
        <p:txBody>
          <a:bodyPr wrap="none">
            <a:spAutoFit/>
          </a:bodyPr>
          <a:lstStyle/>
          <a:p>
            <a:r>
              <a:rPr lang="en-US" sz="4800" dirty="0">
                <a:solidFill>
                  <a:srgbClr val="253957"/>
                </a:solidFill>
                <a:latin typeface="+mn-lt"/>
                <a:ea typeface="+mn-ea"/>
                <a:cs typeface="+mn-cs"/>
              </a:rPr>
              <a:t>The DB-net structure [8]</a:t>
            </a:r>
            <a:endParaRPr lang="ru-RU" sz="4800" dirty="0">
              <a:solidFill>
                <a:srgbClr val="253957"/>
              </a:solidFill>
              <a:latin typeface="+mn-lt"/>
              <a:ea typeface="+mn-ea"/>
              <a:cs typeface="+mn-cs"/>
            </a:endParaRPr>
          </a:p>
        </p:txBody>
      </p:sp>
      <p:sp>
        <p:nvSpPr>
          <p:cNvPr id="6" name="Номер слайда 5">
            <a:extLst>
              <a:ext uri="{FF2B5EF4-FFF2-40B4-BE49-F238E27FC236}">
                <a16:creationId xmlns:a16="http://schemas.microsoft.com/office/drawing/2014/main" id="{DF3BCB9C-9D6A-4BF4-9FEA-378AA22705D7}"/>
              </a:ext>
            </a:extLst>
          </p:cNvPr>
          <p:cNvSpPr>
            <a:spLocks noGrp="1"/>
          </p:cNvSpPr>
          <p:nvPr>
            <p:ph type="sldNum" sz="quarter" idx="2"/>
          </p:nvPr>
        </p:nvSpPr>
        <p:spPr/>
        <p:txBody>
          <a:bodyPr/>
          <a:lstStyle/>
          <a:p>
            <a:fld id="{86CB4B4D-7CA3-9044-876B-883B54F8677D}" type="slidenum">
              <a:rPr lang="ru-RU" smtClean="0"/>
              <a:t>9</a:t>
            </a:fld>
            <a:endParaRPr lang="ru-RU"/>
          </a:p>
        </p:txBody>
      </p:sp>
    </p:spTree>
    <p:extLst>
      <p:ext uri="{BB962C8B-B14F-4D97-AF65-F5344CB8AC3E}">
        <p14:creationId xmlns:p14="http://schemas.microsoft.com/office/powerpoint/2010/main" val="2321868614"/>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6828</TotalTime>
  <Words>2286</Words>
  <Application>Microsoft Office PowerPoint</Application>
  <PresentationFormat>Произвольный</PresentationFormat>
  <Paragraphs>193</Paragraphs>
  <Slides>28</Slides>
  <Notes>1</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28</vt:i4>
      </vt:variant>
    </vt:vector>
  </HeadingPairs>
  <TitlesOfParts>
    <vt:vector size="36" baseType="lpstr">
      <vt:lpstr>Arial</vt:lpstr>
      <vt:lpstr>Arial Narrow</vt:lpstr>
      <vt:lpstr>Cambria Math</vt:lpstr>
      <vt:lpstr>Helvetica</vt:lpstr>
      <vt:lpstr>Helvetica Light</vt:lpstr>
      <vt:lpstr>Helvetica Neue</vt:lpstr>
      <vt:lpstr>Wingdings</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Владимир Кремлёв</dc:creator>
  <cp:lastModifiedBy>Антон Ригин</cp:lastModifiedBy>
  <cp:revision>107</cp:revision>
  <dcterms:modified xsi:type="dcterms:W3CDTF">2020-06-24T02:49:44Z</dcterms:modified>
</cp:coreProperties>
</file>