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84" r:id="rId4"/>
    <p:sldId id="263" r:id="rId5"/>
    <p:sldId id="545" r:id="rId6"/>
    <p:sldId id="285" r:id="rId7"/>
    <p:sldId id="279" r:id="rId8"/>
    <p:sldId id="266" r:id="rId9"/>
    <p:sldId id="261" r:id="rId10"/>
    <p:sldId id="286" r:id="rId11"/>
    <p:sldId id="262" r:id="rId12"/>
    <p:sldId id="276" r:id="rId13"/>
    <p:sldId id="288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971"/>
    <a:srgbClr val="1D4865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0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83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9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自动化试卷生成系统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广东医科大学软件设计比赛橘年队产品展示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XXX</a:t>
            </a: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28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总结产品优劣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/>
          <p:nvPr/>
        </p:nvSpPr>
        <p:spPr bwMode="auto">
          <a:xfrm>
            <a:off x="4597480" y="1362762"/>
            <a:ext cx="1210866" cy="1210866"/>
          </a:xfrm>
          <a:custGeom>
            <a:avLst/>
            <a:gdLst>
              <a:gd name="T0" fmla="*/ 0 w 86"/>
              <a:gd name="T1" fmla="*/ 86 h 86"/>
              <a:gd name="T2" fmla="*/ 0 w 86"/>
              <a:gd name="T3" fmla="*/ 22 h 86"/>
              <a:gd name="T4" fmla="*/ 23 w 86"/>
              <a:gd name="T5" fmla="*/ 0 h 86"/>
              <a:gd name="T6" fmla="*/ 86 w 86"/>
              <a:gd name="T7" fmla="*/ 0 h 86"/>
              <a:gd name="T8" fmla="*/ 86 w 86"/>
              <a:gd name="T9" fmla="*/ 63 h 86"/>
              <a:gd name="T10" fmla="*/ 64 w 86"/>
              <a:gd name="T11" fmla="*/ 86 h 86"/>
              <a:gd name="T12" fmla="*/ 0 w 86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6">
                <a:moveTo>
                  <a:pt x="0" y="86"/>
                </a:move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76"/>
                  <a:pt x="76" y="86"/>
                  <a:pt x="64" y="86"/>
                </a:cubicBezTo>
                <a:lnTo>
                  <a:pt x="0" y="86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6"/>
          <p:cNvSpPr/>
          <p:nvPr/>
        </p:nvSpPr>
        <p:spPr bwMode="auto">
          <a:xfrm>
            <a:off x="3317558" y="1362762"/>
            <a:ext cx="1227535" cy="1210866"/>
          </a:xfrm>
          <a:custGeom>
            <a:avLst/>
            <a:gdLst>
              <a:gd name="T0" fmla="*/ 87 w 87"/>
              <a:gd name="T1" fmla="*/ 86 h 86"/>
              <a:gd name="T2" fmla="*/ 23 w 87"/>
              <a:gd name="T3" fmla="*/ 86 h 86"/>
              <a:gd name="T4" fmla="*/ 0 w 87"/>
              <a:gd name="T5" fmla="*/ 63 h 86"/>
              <a:gd name="T6" fmla="*/ 0 w 87"/>
              <a:gd name="T7" fmla="*/ 0 h 86"/>
              <a:gd name="T8" fmla="*/ 64 w 87"/>
              <a:gd name="T9" fmla="*/ 0 h 86"/>
              <a:gd name="T10" fmla="*/ 87 w 87"/>
              <a:gd name="T11" fmla="*/ 22 h 86"/>
              <a:gd name="T12" fmla="*/ 87 w 87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6">
                <a:moveTo>
                  <a:pt x="87" y="86"/>
                </a:moveTo>
                <a:cubicBezTo>
                  <a:pt x="23" y="86"/>
                  <a:pt x="23" y="86"/>
                  <a:pt x="23" y="86"/>
                </a:cubicBezTo>
                <a:cubicBezTo>
                  <a:pt x="10" y="86"/>
                  <a:pt x="0" y="76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7" y="0"/>
                  <a:pt x="87" y="10"/>
                  <a:pt x="87" y="22"/>
                </a:cubicBezTo>
                <a:lnTo>
                  <a:pt x="87" y="86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7"/>
          <p:cNvSpPr/>
          <p:nvPr/>
        </p:nvSpPr>
        <p:spPr bwMode="auto">
          <a:xfrm>
            <a:off x="4597480" y="2631969"/>
            <a:ext cx="1210866" cy="1221581"/>
          </a:xfrm>
          <a:custGeom>
            <a:avLst/>
            <a:gdLst>
              <a:gd name="T0" fmla="*/ 86 w 86"/>
              <a:gd name="T1" fmla="*/ 87 h 87"/>
              <a:gd name="T2" fmla="*/ 23 w 86"/>
              <a:gd name="T3" fmla="*/ 87 h 87"/>
              <a:gd name="T4" fmla="*/ 0 w 86"/>
              <a:gd name="T5" fmla="*/ 64 h 87"/>
              <a:gd name="T6" fmla="*/ 0 w 86"/>
              <a:gd name="T7" fmla="*/ 0 h 87"/>
              <a:gd name="T8" fmla="*/ 64 w 86"/>
              <a:gd name="T9" fmla="*/ 0 h 87"/>
              <a:gd name="T10" fmla="*/ 86 w 86"/>
              <a:gd name="T11" fmla="*/ 23 h 87"/>
              <a:gd name="T12" fmla="*/ 86 w 86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7">
                <a:moveTo>
                  <a:pt x="86" y="87"/>
                </a:moveTo>
                <a:cubicBezTo>
                  <a:pt x="23" y="87"/>
                  <a:pt x="23" y="87"/>
                  <a:pt x="23" y="87"/>
                </a:cubicBezTo>
                <a:cubicBezTo>
                  <a:pt x="10" y="87"/>
                  <a:pt x="0" y="76"/>
                  <a:pt x="0" y="64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0"/>
                  <a:pt x="86" y="10"/>
                  <a:pt x="86" y="23"/>
                </a:cubicBezTo>
                <a:lnTo>
                  <a:pt x="86" y="87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8"/>
          <p:cNvSpPr/>
          <p:nvPr/>
        </p:nvSpPr>
        <p:spPr bwMode="auto">
          <a:xfrm>
            <a:off x="3317558" y="2631969"/>
            <a:ext cx="1227535" cy="1221581"/>
          </a:xfrm>
          <a:custGeom>
            <a:avLst/>
            <a:gdLst>
              <a:gd name="T0" fmla="*/ 0 w 87"/>
              <a:gd name="T1" fmla="*/ 87 h 87"/>
              <a:gd name="T2" fmla="*/ 0 w 87"/>
              <a:gd name="T3" fmla="*/ 23 h 87"/>
              <a:gd name="T4" fmla="*/ 23 w 87"/>
              <a:gd name="T5" fmla="*/ 0 h 87"/>
              <a:gd name="T6" fmla="*/ 87 w 87"/>
              <a:gd name="T7" fmla="*/ 0 h 87"/>
              <a:gd name="T8" fmla="*/ 87 w 87"/>
              <a:gd name="T9" fmla="*/ 64 h 87"/>
              <a:gd name="T10" fmla="*/ 64 w 87"/>
              <a:gd name="T11" fmla="*/ 87 h 87"/>
              <a:gd name="T12" fmla="*/ 0 w 87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7">
                <a:moveTo>
                  <a:pt x="0" y="87"/>
                </a:move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76"/>
                  <a:pt x="77" y="87"/>
                  <a:pt x="64" y="87"/>
                </a:cubicBezTo>
                <a:lnTo>
                  <a:pt x="0" y="87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24789" y="2069994"/>
            <a:ext cx="1081088" cy="1070372"/>
            <a:chOff x="5175885" y="2926715"/>
            <a:chExt cx="1441450" cy="1427163"/>
          </a:xfrm>
        </p:grpSpPr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175885" y="2926715"/>
              <a:ext cx="1441450" cy="1427163"/>
            </a:xfrm>
            <a:prstGeom prst="ellipse">
              <a:avLst/>
            </a:prstGeom>
            <a:solidFill>
              <a:srgbClr val="1B436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2" name="矩形 33"/>
            <p:cNvSpPr/>
            <p:nvPr/>
          </p:nvSpPr>
          <p:spPr>
            <a:xfrm>
              <a:off x="5412424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3" name="矩形 34"/>
            <p:cNvSpPr/>
            <p:nvPr/>
          </p:nvSpPr>
          <p:spPr>
            <a:xfrm>
              <a:off x="5955349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4" name="矩形 35"/>
            <p:cNvSpPr/>
            <p:nvPr/>
          </p:nvSpPr>
          <p:spPr>
            <a:xfrm>
              <a:off x="5391785" y="3704590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5" name="矩形 36"/>
            <p:cNvSpPr/>
            <p:nvPr/>
          </p:nvSpPr>
          <p:spPr>
            <a:xfrm>
              <a:off x="5917249" y="3695065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1210"/>
          <p:cNvSpPr/>
          <p:nvPr/>
        </p:nvSpPr>
        <p:spPr>
          <a:xfrm>
            <a:off x="5982692" y="1325297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双数据库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82691" y="1572313"/>
            <a:ext cx="2196465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软件采用了云端与本地双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的模式，增强了用户的容错性，同时为发展多端平台做了保障。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1210"/>
          <p:cNvSpPr/>
          <p:nvPr/>
        </p:nvSpPr>
        <p:spPr>
          <a:xfrm>
            <a:off x="6014124" y="3053608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树状用户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14124" y="3300624"/>
            <a:ext cx="2196465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本软件采用了树状的用户增长模式，即只有用户才可添加新用户，只有已拥有权限才可下放权限的思路，极大提高了软件的安全性。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TextBox 1210"/>
          <p:cNvSpPr/>
          <p:nvPr/>
        </p:nvSpPr>
        <p:spPr>
          <a:xfrm>
            <a:off x="2293710" y="3070753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题库储存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3890" y="3317769"/>
            <a:ext cx="2196465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对于修改需求较大的题库系统，软件舍弃了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而采用本地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Json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文件作为数据保存方式，提高了题库系统的可操作性。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1210"/>
          <p:cNvSpPr/>
          <p:nvPr/>
        </p:nvSpPr>
        <p:spPr>
          <a:xfrm>
            <a:off x="2275137" y="1341489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交互效果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5316" y="1588505"/>
            <a:ext cx="2196465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由于采用了热门的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Vuetify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库作为前端框架，比起原生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，页面看起来更加美观，交互效果也更加人性化。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产品优点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75770" y="1346836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21809" y="1346836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产品缺陷</a:t>
            </a:r>
          </a:p>
        </p:txBody>
      </p:sp>
      <p:sp>
        <p:nvSpPr>
          <p:cNvPr id="20" name="TextBox 1210"/>
          <p:cNvSpPr/>
          <p:nvPr/>
        </p:nvSpPr>
        <p:spPr>
          <a:xfrm>
            <a:off x="3381089" y="2765297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运行速度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3023495" y="3040888"/>
            <a:ext cx="1571826" cy="101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由于是第一次接触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框架，对于其中很多知识比如生命周期等掌握的不够到位，使得软件运行速度偏慢。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5306664" y="2765297"/>
            <a:ext cx="497572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臃肿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4769534" y="3040888"/>
            <a:ext cx="1571826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代码可读性差，重复性高，不利于二次开发。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solidFill>
                  <a:srgbClr val="1B4367"/>
                </a:solidFill>
                <a:cs typeface="+mn-ea"/>
                <a:sym typeface="+mn-lt"/>
              </a:rPr>
              <a:t>产品展示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51605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简述产品开发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496237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23359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研发成果汇报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213781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951139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总结产品优劣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931325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简述产品开发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脚手架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43FDB81-A260-4B53-B3D3-A9AAF6AF1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81" y="2089904"/>
            <a:ext cx="4325989" cy="96369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前端依赖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>
            <a:extLst>
              <a:ext uri="{FF2B5EF4-FFF2-40B4-BE49-F238E27FC236}">
                <a16:creationId xmlns:a16="http://schemas.microsoft.com/office/drawing/2014/main" id="{7D4AD82E-22DC-4749-BEB8-AEF5B27E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821" y="1265156"/>
            <a:ext cx="2290895" cy="26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3717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研发成果汇报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670735" y="781543"/>
            <a:ext cx="2694623" cy="483342"/>
            <a:chOff x="6178340" y="1457775"/>
            <a:chExt cx="3592830" cy="644455"/>
          </a:xfrm>
        </p:grpSpPr>
        <p:sp>
          <p:nvSpPr>
            <p:cNvPr id="86" name="文本框 85"/>
            <p:cNvSpPr txBox="1"/>
            <p:nvPr/>
          </p:nvSpPr>
          <p:spPr>
            <a:xfrm>
              <a:off x="6178340" y="1746065"/>
              <a:ext cx="3592830" cy="356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实现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956"/>
            <p:cNvSpPr/>
            <p:nvPr/>
          </p:nvSpPr>
          <p:spPr>
            <a:xfrm>
              <a:off x="6182151" y="1457775"/>
              <a:ext cx="192194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用户系统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72685" y="2550415"/>
            <a:ext cx="2694623" cy="483342"/>
            <a:chOff x="6180940" y="3828220"/>
            <a:chExt cx="3592830" cy="644455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0"/>
              <a:ext cx="3592830" cy="356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实现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座位表生成系统</a:t>
              </a:r>
            </a:p>
          </p:txBody>
        </p:sp>
      </p:grpSp>
      <p:cxnSp>
        <p:nvCxnSpPr>
          <p:cNvPr id="11" name="直接连接符 10"/>
          <p:cNvCxnSpPr>
            <a:stCxn id="56" idx="0"/>
          </p:cNvCxnSpPr>
          <p:nvPr/>
        </p:nvCxnSpPr>
        <p:spPr>
          <a:xfrm>
            <a:off x="4312404" y="881485"/>
            <a:ext cx="0" cy="3349214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964898" y="3418271"/>
            <a:ext cx="686184" cy="694853"/>
            <a:chOff x="5237224" y="4937554"/>
            <a:chExt cx="914912" cy="926470"/>
          </a:xfrm>
          <a:solidFill>
            <a:srgbClr val="1D497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  <a:highlight>
                  <a:srgbClr val="FFFF00"/>
                </a:highlight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  <a:highlight>
                    <a:srgbClr val="FFFF00"/>
                  </a:highlight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  <a:highlight>
                    <a:srgbClr val="FFFF00"/>
                  </a:highlight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  <a:highlight>
                    <a:srgbClr val="FFFF00"/>
                  </a:highlight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  <a:highlight>
                    <a:srgbClr val="FFFF00"/>
                  </a:highlight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  <a:highlight>
                    <a:srgbClr val="FFFF00"/>
                  </a:highlight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  <a:highlight>
                    <a:srgbClr val="FFFF00"/>
                  </a:highligh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964898" y="768428"/>
            <a:ext cx="686184" cy="694853"/>
            <a:chOff x="5237224" y="1404429"/>
            <a:chExt cx="914912" cy="926470"/>
          </a:xfrm>
          <a:solidFill>
            <a:schemeClr val="bg1"/>
          </a:solidFill>
        </p:grpSpPr>
        <p:sp>
          <p:nvSpPr>
            <p:cNvPr id="56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38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3964899" y="1651709"/>
            <a:ext cx="686184" cy="694853"/>
            <a:chOff x="5237226" y="2582137"/>
            <a:chExt cx="914912" cy="926470"/>
          </a:xfrm>
          <a:solidFill>
            <a:schemeClr val="bg1"/>
          </a:solidFill>
        </p:grpSpPr>
        <p:sp>
          <p:nvSpPr>
            <p:cNvPr id="63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964898" y="2534990"/>
            <a:ext cx="686184" cy="694853"/>
            <a:chOff x="5237224" y="3759845"/>
            <a:chExt cx="914912" cy="926470"/>
          </a:xfrm>
          <a:solidFill>
            <a:schemeClr val="bg1"/>
          </a:solidFill>
        </p:grpSpPr>
        <p:sp>
          <p:nvSpPr>
            <p:cNvPr id="64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29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68325" y="1645599"/>
            <a:ext cx="2694623" cy="483342"/>
            <a:chOff x="1641794" y="2573986"/>
            <a:chExt cx="3592830" cy="644455"/>
          </a:xfrm>
        </p:grpSpPr>
        <p:sp>
          <p:nvSpPr>
            <p:cNvPr id="66" name="文本框 85"/>
            <p:cNvSpPr txBox="1"/>
            <p:nvPr/>
          </p:nvSpPr>
          <p:spPr>
            <a:xfrm>
              <a:off x="1641794" y="2862276"/>
              <a:ext cx="3592830" cy="356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实现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1956"/>
            <p:cNvSpPr/>
            <p:nvPr/>
          </p:nvSpPr>
          <p:spPr>
            <a:xfrm>
              <a:off x="2774924" y="2573986"/>
              <a:ext cx="2429030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题库及试卷生成系统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65807" y="3352066"/>
            <a:ext cx="2999091" cy="483342"/>
            <a:chOff x="1238437" y="4873181"/>
            <a:chExt cx="3998787" cy="644455"/>
          </a:xfrm>
        </p:grpSpPr>
        <p:sp>
          <p:nvSpPr>
            <p:cNvPr id="68" name="文本框 5"/>
            <p:cNvSpPr txBox="1"/>
            <p:nvPr/>
          </p:nvSpPr>
          <p:spPr>
            <a:xfrm>
              <a:off x="1238437" y="5161471"/>
              <a:ext cx="3998787" cy="356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实现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TextBox 1956"/>
            <p:cNvSpPr/>
            <p:nvPr/>
          </p:nvSpPr>
          <p:spPr>
            <a:xfrm>
              <a:off x="3334871" y="4873181"/>
              <a:ext cx="1847934" cy="3795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改卷系统</a:t>
              </a:r>
              <a:endParaRPr lang="en-US" altLang="zh-CN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研发完成进度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产品操作流程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登录</a:t>
            </a: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考试信息</a:t>
            </a: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题目生成</a:t>
            </a: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改卷</a:t>
            </a: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945068" y="3279829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用户系统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1336610" y="3555420"/>
            <a:ext cx="2073556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通过登录页面获取相应权限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1210"/>
          <p:cNvSpPr/>
          <p:nvPr/>
        </p:nvSpPr>
        <p:spPr>
          <a:xfrm>
            <a:off x="3176656" y="1379973"/>
            <a:ext cx="1395254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座位表生成系统</a:t>
            </a:r>
          </a:p>
        </p:txBody>
      </p:sp>
      <p:sp>
        <p:nvSpPr>
          <p:cNvPr id="44" name="文本框 8"/>
          <p:cNvSpPr txBox="1"/>
          <p:nvPr/>
        </p:nvSpPr>
        <p:spPr>
          <a:xfrm>
            <a:off x="2837503" y="1655564"/>
            <a:ext cx="2073556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录入考试场次相关信息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210"/>
          <p:cNvSpPr/>
          <p:nvPr/>
        </p:nvSpPr>
        <p:spPr>
          <a:xfrm>
            <a:off x="4456135" y="3279829"/>
            <a:ext cx="1754327" cy="26161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>
              <a:lnSpc>
                <a:spcPts val="1500"/>
              </a:lnSpc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题库及试卷生成系统</a:t>
            </a:r>
          </a:p>
        </p:txBody>
      </p:sp>
      <p:sp>
        <p:nvSpPr>
          <p:cNvPr id="48" name="文本框 8"/>
          <p:cNvSpPr txBox="1"/>
          <p:nvPr/>
        </p:nvSpPr>
        <p:spPr>
          <a:xfrm>
            <a:off x="4299607" y="3555420"/>
            <a:ext cx="2073556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结合前者获得的考试信息，同时通过相关抽题算法随机抽取题目生成试卷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6397522" y="998002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改卷系统</a:t>
            </a:r>
          </a:p>
        </p:txBody>
      </p:sp>
      <p:sp>
        <p:nvSpPr>
          <p:cNvPr id="50" name="文本框 8"/>
          <p:cNvSpPr txBox="1"/>
          <p:nvPr/>
        </p:nvSpPr>
        <p:spPr>
          <a:xfrm>
            <a:off x="5789064" y="1273593"/>
            <a:ext cx="2073556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结合步骤二与步骤三获得的信息，同时对录入试卷进行图片处理，以达到阅卷效果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源码与下载链接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56">
            <a:extLst>
              <a:ext uri="{FF2B5EF4-FFF2-40B4-BE49-F238E27FC236}">
                <a16:creationId xmlns:a16="http://schemas.microsoft.com/office/drawing/2014/main" id="{70B1B156-5CC5-4C9E-964E-A91F09C802ED}"/>
              </a:ext>
            </a:extLst>
          </p:cNvPr>
          <p:cNvSpPr/>
          <p:nvPr/>
        </p:nvSpPr>
        <p:spPr>
          <a:xfrm>
            <a:off x="869679" y="1204272"/>
            <a:ext cx="1441458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>
              <a:lnSpc>
                <a:spcPts val="1500"/>
              </a:lnSpc>
            </a:pP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· 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源码链接</a:t>
            </a:r>
          </a:p>
        </p:txBody>
      </p:sp>
      <p:sp>
        <p:nvSpPr>
          <p:cNvPr id="29" name="TextBox 1956">
            <a:extLst>
              <a:ext uri="{FF2B5EF4-FFF2-40B4-BE49-F238E27FC236}">
                <a16:creationId xmlns:a16="http://schemas.microsoft.com/office/drawing/2014/main" id="{C9DDBB10-72C8-4A07-82DC-F859EFBEE11A}"/>
              </a:ext>
            </a:extLst>
          </p:cNvPr>
          <p:cNvSpPr/>
          <p:nvPr/>
        </p:nvSpPr>
        <p:spPr>
          <a:xfrm>
            <a:off x="4974543" y="1204271"/>
            <a:ext cx="1441458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>
              <a:lnSpc>
                <a:spcPts val="1500"/>
              </a:lnSpc>
            </a:pP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· 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软件下载链接</a:t>
            </a:r>
            <a:endParaRPr lang="en-US" altLang="zh-CN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3DFA6B-A0A1-435D-8168-554BAF6CE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57" y="1668925"/>
            <a:ext cx="2571750" cy="25717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0D9ABBF-5067-4D37-A28F-DBCC3DF202E3}"/>
              </a:ext>
            </a:extLst>
          </p:cNvPr>
          <p:cNvSpPr txBox="1"/>
          <p:nvPr/>
        </p:nvSpPr>
        <p:spPr>
          <a:xfrm>
            <a:off x="5162672" y="4383734"/>
            <a:ext cx="2694623" cy="26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短链：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http://t.cn/EJyFMQ8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010914-518A-4029-B5E8-FE0E9CF57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671" y="1668925"/>
            <a:ext cx="2506659" cy="2506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364</Words>
  <Application>Microsoft Office PowerPoint</Application>
  <PresentationFormat>全屏显示(16:9)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664037691@qq.com</cp:lastModifiedBy>
  <cp:revision>66</cp:revision>
  <dcterms:created xsi:type="dcterms:W3CDTF">2016-05-20T12:59:00Z</dcterms:created>
  <dcterms:modified xsi:type="dcterms:W3CDTF">2019-05-13T14:35:25Z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