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27" r:id="rId2"/>
    <p:sldId id="2528" r:id="rId3"/>
    <p:sldId id="2529" r:id="rId4"/>
    <p:sldId id="2531" r:id="rId5"/>
    <p:sldId id="2532" r:id="rId6"/>
    <p:sldId id="2533" r:id="rId7"/>
    <p:sldId id="2226" r:id="rId8"/>
    <p:sldId id="2395" r:id="rId9"/>
    <p:sldId id="2469" r:id="rId10"/>
    <p:sldId id="2534" r:id="rId11"/>
    <p:sldId id="2536" r:id="rId12"/>
    <p:sldId id="2470" r:id="rId13"/>
    <p:sldId id="2535" r:id="rId14"/>
    <p:sldId id="2537" r:id="rId15"/>
    <p:sldId id="2538" r:id="rId16"/>
    <p:sldId id="2541" r:id="rId17"/>
    <p:sldId id="2540" r:id="rId18"/>
    <p:sldId id="2471" r:id="rId19"/>
    <p:sldId id="2539" r:id="rId20"/>
    <p:sldId id="2542" r:id="rId21"/>
    <p:sldId id="2476" r:id="rId22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1" orient="horz" pos="4320" userDrawn="1">
          <p15:clr>
            <a:srgbClr val="A4A3A4"/>
          </p15:clr>
        </p15:guide>
        <p15:guide id="23" pos="806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8FC"/>
    <a:srgbClr val="000000"/>
    <a:srgbClr val="B8BBC1"/>
    <a:srgbClr val="F4F3F5"/>
    <a:srgbClr val="F3F3F3"/>
    <a:srgbClr val="AA8A78"/>
    <a:srgbClr val="55677C"/>
    <a:srgbClr val="3C3B41"/>
    <a:srgbClr val="FAF8FB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70" autoAdjust="0"/>
    <p:restoredTop sz="86417" autoAdjust="0"/>
  </p:normalViewPr>
  <p:slideViewPr>
    <p:cSldViewPr snapToGrid="0" snapToObjects="1">
      <p:cViewPr varScale="1">
        <p:scale>
          <a:sx n="58" d="100"/>
          <a:sy n="58" d="100"/>
        </p:scale>
        <p:origin x="246" y="84"/>
      </p:cViewPr>
      <p:guideLst>
        <p:guide orient="horz" pos="4320"/>
        <p:guide pos="806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6" d="100"/>
        <a:sy n="76" d="100"/>
      </p:scale>
      <p:origin x="0" y="-888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 Ligh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 Light"/>
              </a:defRPr>
            </a:lvl1pPr>
          </a:lstStyle>
          <a:p>
            <a:fld id="{EFC10EE1-B198-C942-8235-326C972CBB30}" type="datetimeFigureOut">
              <a:rPr lang="en-US" smtClean="0"/>
              <a:pPr/>
              <a:t>5/10/2019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 Ligh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 Light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1pPr>
    <a:lvl2pPr marL="914217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2pPr>
    <a:lvl3pPr marL="1828434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3pPr>
    <a:lvl4pPr marL="2742651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4pPr>
    <a:lvl5pPr marL="3656868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0568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3321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7158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231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091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9568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5219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8521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0901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8935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63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01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2426664" y="0"/>
            <a:ext cx="5669280" cy="8513787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8708370" y="2066309"/>
            <a:ext cx="5743745" cy="8513787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9556745" y="9108147"/>
            <a:ext cx="8613664" cy="302547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821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711325" y="1187834"/>
            <a:ext cx="9411820" cy="1252816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7857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37322" y="3776870"/>
            <a:ext cx="8786191" cy="878619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9667185" y="-92214"/>
            <a:ext cx="7587145" cy="6453258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5117279" y="7342256"/>
            <a:ext cx="7587145" cy="6373744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195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24377650" cy="7523018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2099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1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0" y="0"/>
            <a:ext cx="11874826" cy="1374648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12502824" y="15240"/>
            <a:ext cx="11874826" cy="1370076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4758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4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0" y="0"/>
            <a:ext cx="11874826" cy="1374648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8085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2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0" y="0"/>
            <a:ext cx="5796578" cy="8450317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6193691" y="0"/>
            <a:ext cx="5796578" cy="8450317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12387380" y="0"/>
            <a:ext cx="5796578" cy="8450317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27"/>
          </p:nvPr>
        </p:nvSpPr>
        <p:spPr>
          <a:xfrm>
            <a:off x="18581071" y="0"/>
            <a:ext cx="5796578" cy="8450317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28"/>
          </p:nvPr>
        </p:nvSpPr>
        <p:spPr>
          <a:xfrm>
            <a:off x="-1" y="8924335"/>
            <a:ext cx="11990270" cy="479166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29"/>
          </p:nvPr>
        </p:nvSpPr>
        <p:spPr>
          <a:xfrm>
            <a:off x="12387380" y="8924334"/>
            <a:ext cx="11990270" cy="479166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6883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0" y="0"/>
            <a:ext cx="24377650" cy="6858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0" y="9015566"/>
            <a:ext cx="4703604" cy="4700434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27"/>
          </p:nvPr>
        </p:nvSpPr>
        <p:spPr>
          <a:xfrm>
            <a:off x="4918512" y="9015566"/>
            <a:ext cx="4703604" cy="4700434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28"/>
          </p:nvPr>
        </p:nvSpPr>
        <p:spPr>
          <a:xfrm>
            <a:off x="9837023" y="9015566"/>
            <a:ext cx="4703604" cy="4700434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29"/>
          </p:nvPr>
        </p:nvSpPr>
        <p:spPr>
          <a:xfrm>
            <a:off x="14755535" y="9015566"/>
            <a:ext cx="4703604" cy="4700434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30"/>
          </p:nvPr>
        </p:nvSpPr>
        <p:spPr>
          <a:xfrm>
            <a:off x="19674046" y="9015566"/>
            <a:ext cx="4703604" cy="4700434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6589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0" y="0"/>
            <a:ext cx="16396138" cy="13716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5546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1981200" y="5158739"/>
            <a:ext cx="6461760" cy="402336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9027855" y="5158739"/>
            <a:ext cx="6461760" cy="402336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16074510" y="5158739"/>
            <a:ext cx="6461760" cy="402336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28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4876800" cy="30915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6212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3886670" y="2066657"/>
            <a:ext cx="5018049" cy="890625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6267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15598076" y="3314699"/>
            <a:ext cx="6126480" cy="7756072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8879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1770135" y="3888613"/>
            <a:ext cx="9105900" cy="513892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594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14320158" y="7119782"/>
            <a:ext cx="7106756" cy="4501833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2960496" y="7119782"/>
            <a:ext cx="7106756" cy="4501833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331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2165684" y="3633537"/>
            <a:ext cx="7094766" cy="10082463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8545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17433269" y="2618563"/>
            <a:ext cx="4681728" cy="8366262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13369929" y="2618563"/>
            <a:ext cx="4681728" cy="8366262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9531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0" y="8382000"/>
            <a:ext cx="24377649" cy="4457642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226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377650" cy="13715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165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ceholder-mi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5288768" y="2560321"/>
            <a:ext cx="5669280" cy="859536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20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laceholder-mi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7040127" y="6905371"/>
            <a:ext cx="4345051" cy="429768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2150724" y="6905371"/>
            <a:ext cx="4345051" cy="429768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889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laceholder-mi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0704176" y="3297336"/>
            <a:ext cx="10553700" cy="905111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919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laceholder-mi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203569" y="2340864"/>
            <a:ext cx="10524877" cy="9034272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596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laceholder-mi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2188825" y="0"/>
            <a:ext cx="12188825" cy="1371084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529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673225" y="2220686"/>
            <a:ext cx="8753554" cy="11495314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7620000" y="566057"/>
            <a:ext cx="13489668" cy="6291943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090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1676400" y="730250"/>
            <a:ext cx="21024850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22462802" y="690390"/>
            <a:ext cx="1021680" cy="615517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800" b="0" i="0" smtClean="0">
                <a:solidFill>
                  <a:schemeClr val="tx2"/>
                </a:solidFill>
                <a:latin typeface="Montserrat Light" charset="0"/>
                <a:ea typeface="Montserrat Light" charset="0"/>
                <a:cs typeface="Montserrat Light" charset="0"/>
              </a:rPr>
              <a:pPr algn="ctr"/>
              <a:t>‹#›</a:t>
            </a:fld>
            <a:r>
              <a:rPr lang="id-ID" sz="2800" b="0" i="0" dirty="0">
                <a:solidFill>
                  <a:schemeClr val="tx2"/>
                </a:solidFill>
                <a:latin typeface="Montserrat Light" charset="0"/>
                <a:ea typeface="Montserrat Light" charset="0"/>
                <a:cs typeface="Montserrat Light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937" r:id="rId2"/>
    <p:sldLayoutId id="2147483901" r:id="rId3"/>
    <p:sldLayoutId id="2147483966" r:id="rId4"/>
    <p:sldLayoutId id="2147483967" r:id="rId5"/>
    <p:sldLayoutId id="2147483968" r:id="rId6"/>
    <p:sldLayoutId id="2147483969" r:id="rId7"/>
    <p:sldLayoutId id="2147483972" r:id="rId8"/>
    <p:sldLayoutId id="2147483939" r:id="rId9"/>
    <p:sldLayoutId id="2147483970" r:id="rId10"/>
    <p:sldLayoutId id="2147483971" r:id="rId11"/>
    <p:sldLayoutId id="2147483944" r:id="rId12"/>
    <p:sldLayoutId id="2147483948" r:id="rId13"/>
    <p:sldLayoutId id="2147483953" r:id="rId14"/>
    <p:sldLayoutId id="2147483956" r:id="rId15"/>
    <p:sldLayoutId id="2147483954" r:id="rId16"/>
    <p:sldLayoutId id="2147483952" r:id="rId17"/>
    <p:sldLayoutId id="2147483904" r:id="rId18"/>
    <p:sldLayoutId id="2147483949" r:id="rId19"/>
    <p:sldLayoutId id="2147483906" r:id="rId20"/>
    <p:sldLayoutId id="2147483959" r:id="rId21"/>
    <p:sldLayoutId id="2147483960" r:id="rId22"/>
    <p:sldLayoutId id="2147483963" r:id="rId23"/>
    <p:sldLayoutId id="2147483965" r:id="rId24"/>
    <p:sldLayoutId id="2147483907" r:id="rId25"/>
    <p:sldLayoutId id="2147483923" r:id="rId26"/>
  </p:sldLayoutIdLst>
  <p:hf hdr="0" ftr="0" dt="0"/>
  <p:txStyles>
    <p:titleStyle>
      <a:lvl1pPr algn="l" defTabSz="1828434" rtl="0" eaLnBrk="1" latinLnBrk="0" hangingPunct="1">
        <a:lnSpc>
          <a:spcPct val="90000"/>
        </a:lnSpc>
        <a:spcBef>
          <a:spcPct val="0"/>
        </a:spcBef>
        <a:buNone/>
        <a:defRPr lang="en-US" sz="6000" kern="1200">
          <a:solidFill>
            <a:schemeClr val="tx1"/>
          </a:solidFill>
          <a:latin typeface="Montserrat Hairline" charset="0"/>
          <a:ea typeface="Montserrat Hairline" charset="0"/>
          <a:cs typeface="Montserrat Hairline" charset="0"/>
        </a:defRPr>
      </a:lvl1pPr>
    </p:titleStyle>
    <p:bodyStyle>
      <a:lvl1pPr marL="0" indent="0" algn="l" defTabSz="1828434" rtl="0" eaLnBrk="1" latinLnBrk="0" hangingPunct="1">
        <a:lnSpc>
          <a:spcPct val="90000"/>
        </a:lnSpc>
        <a:spcBef>
          <a:spcPts val="2000"/>
        </a:spcBef>
        <a:buFont typeface="Arial" charset="0"/>
        <a:buNone/>
        <a:defRPr lang="en-US" sz="48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1pPr>
      <a:lvl2pPr marL="914217" indent="0" algn="l" defTabSz="1828434" rtl="0" eaLnBrk="1" latinLnBrk="0" hangingPunct="1">
        <a:lnSpc>
          <a:spcPct val="90000"/>
        </a:lnSpc>
        <a:spcBef>
          <a:spcPts val="1000"/>
        </a:spcBef>
        <a:buFont typeface="Arial" charset="0"/>
        <a:buNone/>
        <a:defRPr lang="en-US" sz="40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2pPr>
      <a:lvl3pPr marL="1828434" indent="0" algn="l" defTabSz="1828434" rtl="0" eaLnBrk="1" latinLnBrk="0" hangingPunct="1">
        <a:lnSpc>
          <a:spcPct val="90000"/>
        </a:lnSpc>
        <a:spcBef>
          <a:spcPts val="1000"/>
        </a:spcBef>
        <a:buFont typeface="Arial" charset="0"/>
        <a:buNone/>
        <a:defRPr lang="en-US" sz="36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3pPr>
      <a:lvl4pPr marL="2742651" indent="0" algn="l" defTabSz="1828434" rtl="0" eaLnBrk="1" latinLnBrk="0" hangingPunct="1">
        <a:lnSpc>
          <a:spcPct val="90000"/>
        </a:lnSpc>
        <a:spcBef>
          <a:spcPts val="1000"/>
        </a:spcBef>
        <a:buFont typeface="Arial" charset="0"/>
        <a:buNone/>
        <a:defRPr lang="en-US" sz="32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4pPr>
      <a:lvl5pPr marL="3656868" indent="0" algn="l" defTabSz="1828434" rtl="0" eaLnBrk="1" latinLnBrk="0" hangingPunct="1">
        <a:lnSpc>
          <a:spcPct val="90000"/>
        </a:lnSpc>
        <a:spcBef>
          <a:spcPts val="1000"/>
        </a:spcBef>
        <a:buFont typeface="Arial" charset="0"/>
        <a:buNone/>
        <a:defRPr lang="en-US" sz="3200" kern="1200" dirty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28101" y="6073170"/>
            <a:ext cx="221214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600" b="1" spc="6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你们对本次网站设计大赛期望是什么？</a:t>
            </a:r>
            <a:endParaRPr lang="en-US" sz="9600" b="1" spc="600" dirty="0">
              <a:solidFill>
                <a:schemeClr val="tx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456876" y="8269759"/>
            <a:ext cx="2549769" cy="10972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869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572530" y="6075702"/>
            <a:ext cx="11232590" cy="1564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2000"/>
              </a:lnSpc>
            </a:pPr>
            <a:r>
              <a:rPr lang="zh-CN" altLang="en-US" sz="9600" b="1" spc="6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网站板块介绍</a:t>
            </a:r>
            <a:endParaRPr lang="en-US" sz="9600" b="1" spc="600" dirty="0">
              <a:solidFill>
                <a:schemeClr val="tx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856010" y="8075723"/>
            <a:ext cx="2526740" cy="10972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461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369684" y="2463791"/>
            <a:ext cx="6187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spc="6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1</a:t>
            </a:r>
            <a:r>
              <a:rPr lang="zh-CN" altLang="en-US" sz="2800" b="1" spc="6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、</a:t>
            </a:r>
            <a:endParaRPr lang="en-US" sz="2800" b="1" spc="600" dirty="0">
              <a:solidFill>
                <a:schemeClr val="tx2"/>
              </a:solidFill>
              <a:latin typeface="Montserrat Extra" charset="0"/>
              <a:ea typeface="Montserrat Extra" charset="0"/>
              <a:cs typeface="Montserrat Extra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69684" y="3552187"/>
            <a:ext cx="166864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600" b="1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首页</a:t>
            </a:r>
            <a:endParaRPr lang="en-US" sz="9600" b="1" dirty="0">
              <a:solidFill>
                <a:schemeClr val="tx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934688" y="3474720"/>
            <a:ext cx="0" cy="1665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3950208" y="5705856"/>
            <a:ext cx="17190720" cy="0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369683" y="6271033"/>
            <a:ext cx="6326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6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实时显示最新的政治新闻</a:t>
            </a:r>
            <a:endParaRPr lang="en-US" sz="2800" b="1" spc="600" dirty="0">
              <a:solidFill>
                <a:schemeClr val="tx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69683" y="8446278"/>
            <a:ext cx="8819141" cy="1697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Montserrat Light" charset="0"/>
                <a:ea typeface="Montserrat Light" charset="0"/>
                <a:cs typeface="Montserrat Light" charset="0"/>
              </a:rPr>
              <a:t>首页通过后端定时爬取学习强国，</a:t>
            </a:r>
            <a:endParaRPr lang="en-US" altLang="zh-CN" sz="2400" dirty="0">
              <a:latin typeface="Montserrat Light" charset="0"/>
              <a:ea typeface="Montserrat Light" charset="0"/>
              <a:cs typeface="Montserrat Light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Montserrat Light" charset="0"/>
                <a:ea typeface="Montserrat Light" charset="0"/>
                <a:cs typeface="Montserrat Light" charset="0"/>
              </a:rPr>
              <a:t>达到了为用户实时显示最新的政治新闻效果，</a:t>
            </a:r>
            <a:endParaRPr lang="en-US" altLang="zh-CN" sz="2400" dirty="0">
              <a:latin typeface="Montserrat Light" charset="0"/>
              <a:ea typeface="Montserrat Light" charset="0"/>
              <a:cs typeface="Montserrat Light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Montserrat Light" charset="0"/>
                <a:ea typeface="Montserrat Light" charset="0"/>
                <a:cs typeface="Montserrat Light" charset="0"/>
              </a:rPr>
              <a:t>同时首页可以跳转到所有的子路由</a:t>
            </a:r>
            <a:endParaRPr lang="en-US" sz="2400" dirty="0">
              <a:latin typeface="Montserrat Light" charset="0"/>
              <a:ea typeface="Montserrat Light" charset="0"/>
              <a:cs typeface="Montserrat Light" charset="0"/>
            </a:endParaRPr>
          </a:p>
        </p:txBody>
      </p:sp>
      <p:pic>
        <p:nvPicPr>
          <p:cNvPr id="16" name="图片占位符 15">
            <a:extLst>
              <a:ext uri="{FF2B5EF4-FFF2-40B4-BE49-F238E27FC236}">
                <a16:creationId xmlns:a16="http://schemas.microsoft.com/office/drawing/2014/main" id="{5721066B-6802-4E41-8263-F33E50E4BAE4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7" r="6737"/>
          <a:stretch>
            <a:fillRect/>
          </a:stretch>
        </p:blipFill>
        <p:spPr>
          <a:xfrm>
            <a:off x="14039850" y="6270625"/>
            <a:ext cx="9412288" cy="604837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822861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369684" y="2463791"/>
            <a:ext cx="6187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spc="6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2</a:t>
            </a:r>
            <a:r>
              <a:rPr lang="zh-CN" altLang="en-US" sz="2800" b="1" spc="6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、</a:t>
            </a:r>
            <a:endParaRPr lang="en-US" sz="2800" b="1" spc="600" dirty="0">
              <a:solidFill>
                <a:schemeClr val="tx2"/>
              </a:solidFill>
              <a:latin typeface="Montserrat Extra" charset="0"/>
              <a:ea typeface="Montserrat Extra" charset="0"/>
              <a:cs typeface="Montserrat Extra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69684" y="3552187"/>
            <a:ext cx="166864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600" b="1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历史展馆</a:t>
            </a:r>
            <a:endParaRPr lang="en-US" sz="9600" b="1" dirty="0">
              <a:solidFill>
                <a:schemeClr val="tx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934688" y="3474720"/>
            <a:ext cx="0" cy="1665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3950208" y="5705856"/>
            <a:ext cx="17190720" cy="0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369683" y="6271033"/>
            <a:ext cx="7164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6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通过时间轴的方式更加清晰展现历史</a:t>
            </a:r>
            <a:endParaRPr lang="en-US" sz="2800" b="1" spc="600" dirty="0">
              <a:solidFill>
                <a:schemeClr val="tx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69684" y="8166369"/>
            <a:ext cx="13013317" cy="1141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Montserrat Light" charset="0"/>
                <a:ea typeface="Montserrat Light" charset="0"/>
                <a:cs typeface="Montserrat Light" charset="0"/>
              </a:rPr>
              <a:t>通过历史重大事件作为锚点，</a:t>
            </a:r>
            <a:endParaRPr lang="en-US" altLang="zh-CN" sz="2400" dirty="0">
              <a:latin typeface="Montserrat Light" charset="0"/>
              <a:ea typeface="Montserrat Light" charset="0"/>
              <a:cs typeface="Montserrat Light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Montserrat Light" charset="0"/>
                <a:ea typeface="Montserrat Light" charset="0"/>
                <a:cs typeface="Montserrat Light" charset="0"/>
              </a:rPr>
              <a:t>清晰的向用户展示了我国与我党的从成立至今的历史</a:t>
            </a:r>
            <a:endParaRPr lang="en-US" sz="2400" dirty="0">
              <a:latin typeface="Montserrat Light" charset="0"/>
              <a:ea typeface="Montserrat Light" charset="0"/>
              <a:cs typeface="Montserrat Light" charset="0"/>
            </a:endParaRPr>
          </a:p>
        </p:txBody>
      </p:sp>
      <p:pic>
        <p:nvPicPr>
          <p:cNvPr id="15" name="图片占位符 14">
            <a:extLst>
              <a:ext uri="{FF2B5EF4-FFF2-40B4-BE49-F238E27FC236}">
                <a16:creationId xmlns:a16="http://schemas.microsoft.com/office/drawing/2014/main" id="{310D12A1-F5B3-422C-B32A-A1364EC4B600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598"/>
          <a:stretch/>
        </p:blipFill>
        <p:spPr>
          <a:xfrm>
            <a:off x="15640050" y="6794253"/>
            <a:ext cx="5897563" cy="570547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0061387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369684" y="2463791"/>
            <a:ext cx="6187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spc="6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3</a:t>
            </a:r>
            <a:r>
              <a:rPr lang="zh-CN" altLang="en-US" sz="2800" b="1" spc="6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、</a:t>
            </a:r>
            <a:endParaRPr lang="en-US" sz="2800" b="1" spc="600" dirty="0">
              <a:solidFill>
                <a:schemeClr val="tx2"/>
              </a:solidFill>
              <a:latin typeface="Montserrat Extra" charset="0"/>
              <a:ea typeface="Montserrat Extra" charset="0"/>
              <a:cs typeface="Montserrat Extra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69684" y="3552187"/>
            <a:ext cx="166864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600" b="1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资源共享</a:t>
            </a:r>
            <a:endParaRPr lang="en-US" sz="9600" b="1" dirty="0">
              <a:solidFill>
                <a:schemeClr val="tx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934688" y="3474720"/>
            <a:ext cx="0" cy="1665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3950208" y="5705856"/>
            <a:ext cx="17190720" cy="0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369683" y="6271033"/>
            <a:ext cx="6326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6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更加便捷的共享学习资料</a:t>
            </a:r>
            <a:endParaRPr lang="en-US" sz="2800" b="1" spc="600" dirty="0">
              <a:solidFill>
                <a:schemeClr val="tx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69683" y="7845714"/>
            <a:ext cx="13013317" cy="3357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Montserrat Light" charset="0"/>
                <a:ea typeface="Montserrat Light" charset="0"/>
                <a:cs typeface="Montserrat Light" charset="0"/>
              </a:rPr>
              <a:t>学习才得以强国，</a:t>
            </a:r>
            <a:endParaRPr lang="en-US" altLang="zh-CN" sz="2400" dirty="0">
              <a:latin typeface="Montserrat Light" charset="0"/>
              <a:ea typeface="Montserrat Light" charset="0"/>
              <a:cs typeface="Montserrat Light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Montserrat Light" charset="0"/>
                <a:ea typeface="Montserrat Light" charset="0"/>
                <a:cs typeface="Montserrat Light" charset="0"/>
              </a:rPr>
              <a:t>秉承着这样的宗旨，</a:t>
            </a:r>
            <a:endParaRPr lang="en-US" altLang="zh-CN" sz="2400" dirty="0">
              <a:latin typeface="Montserrat Light" charset="0"/>
              <a:ea typeface="Montserrat Light" charset="0"/>
              <a:cs typeface="Montserrat Light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Montserrat Light" charset="0"/>
                <a:ea typeface="Montserrat Light" charset="0"/>
                <a:cs typeface="Montserrat Light" charset="0"/>
              </a:rPr>
              <a:t>基于七牛云，</a:t>
            </a:r>
            <a:endParaRPr lang="en-US" altLang="zh-CN" sz="2400" dirty="0">
              <a:latin typeface="Montserrat Light" charset="0"/>
              <a:ea typeface="Montserrat Light" charset="0"/>
              <a:cs typeface="Montserrat Light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Montserrat Light" charset="0"/>
                <a:ea typeface="Montserrat Light" charset="0"/>
                <a:cs typeface="Montserrat Light" charset="0"/>
              </a:rPr>
              <a:t>我做了供所有用户来进行上传下载的共享云盘，</a:t>
            </a:r>
            <a:endParaRPr lang="en-US" altLang="zh-CN" sz="2400" dirty="0">
              <a:latin typeface="Montserrat Light" charset="0"/>
              <a:ea typeface="Montserrat Light" charset="0"/>
              <a:cs typeface="Montserrat Light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Montserrat Light" charset="0"/>
                <a:ea typeface="Montserrat Light" charset="0"/>
                <a:cs typeface="Montserrat Light" charset="0"/>
              </a:rPr>
              <a:t>没有烦人的广告与友商的限速，</a:t>
            </a:r>
            <a:endParaRPr lang="en-US" altLang="zh-CN" sz="2400" dirty="0">
              <a:latin typeface="Montserrat Light" charset="0"/>
              <a:ea typeface="Montserrat Light" charset="0"/>
              <a:cs typeface="Montserrat Light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Montserrat Light" charset="0"/>
                <a:ea typeface="Montserrat Light" charset="0"/>
                <a:cs typeface="Montserrat Light" charset="0"/>
              </a:rPr>
              <a:t>仅仅只是为了上传和下载。</a:t>
            </a:r>
            <a:endParaRPr lang="en-US" altLang="zh-CN" sz="2400" dirty="0">
              <a:latin typeface="Montserrat Light" charset="0"/>
              <a:ea typeface="Montserrat Light" charset="0"/>
              <a:cs typeface="Montserrat Light" charset="0"/>
            </a:endParaRPr>
          </a:p>
        </p:txBody>
      </p:sp>
      <p:pic>
        <p:nvPicPr>
          <p:cNvPr id="8" name="图片占位符 7">
            <a:extLst>
              <a:ext uri="{FF2B5EF4-FFF2-40B4-BE49-F238E27FC236}">
                <a16:creationId xmlns:a16="http://schemas.microsoft.com/office/drawing/2014/main" id="{44B37353-1ED7-4607-9338-836998FB388F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" t="304" r="1" b="-304"/>
          <a:stretch/>
        </p:blipFill>
        <p:spPr>
          <a:xfrm>
            <a:off x="13239750" y="6289675"/>
            <a:ext cx="9734550" cy="612457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139229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369684" y="2463791"/>
            <a:ext cx="6187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spc="6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4</a:t>
            </a:r>
            <a:r>
              <a:rPr lang="zh-CN" altLang="en-US" sz="2800" b="1" spc="6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、</a:t>
            </a:r>
            <a:endParaRPr lang="en-US" sz="2800" b="1" spc="600" dirty="0">
              <a:solidFill>
                <a:schemeClr val="tx2"/>
              </a:solidFill>
              <a:latin typeface="Montserrat Extra" charset="0"/>
              <a:ea typeface="Montserrat Extra" charset="0"/>
              <a:cs typeface="Montserrat Extra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69684" y="3552187"/>
            <a:ext cx="166864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600" b="1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讨论社区</a:t>
            </a:r>
            <a:endParaRPr lang="en-US" sz="9600" b="1" dirty="0">
              <a:solidFill>
                <a:schemeClr val="tx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934688" y="3474720"/>
            <a:ext cx="0" cy="1665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3950208" y="5705856"/>
            <a:ext cx="17190720" cy="0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369683" y="6271033"/>
            <a:ext cx="6326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6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不妨再来一个</a:t>
            </a:r>
            <a:r>
              <a:rPr lang="en-US" altLang="zh-CN" sz="2800" b="1" spc="6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BBS</a:t>
            </a:r>
            <a:r>
              <a:rPr lang="zh-CN" altLang="en-US" sz="2800" b="1" spc="6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？</a:t>
            </a:r>
            <a:endParaRPr lang="en-US" sz="2800" b="1" spc="600" dirty="0">
              <a:solidFill>
                <a:schemeClr val="tx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69683" y="7432743"/>
            <a:ext cx="13013317" cy="391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Montserrat Light" charset="0"/>
                <a:ea typeface="Montserrat Light" charset="0"/>
                <a:cs typeface="Montserrat Light" charset="0"/>
              </a:rPr>
              <a:t>仅仅只能让用户分享 </a:t>
            </a:r>
            <a:r>
              <a:rPr lang="en-US" altLang="zh-CN" sz="2400" dirty="0">
                <a:latin typeface="Montserrat Light" charset="0"/>
                <a:ea typeface="Montserrat Light" charset="0"/>
                <a:cs typeface="Montserrat Light" charset="0"/>
              </a:rPr>
              <a:t>File </a:t>
            </a:r>
            <a:r>
              <a:rPr lang="zh-CN" altLang="en-US" sz="2400" dirty="0">
                <a:latin typeface="Montserrat Light" charset="0"/>
                <a:ea typeface="Montserrat Light" charset="0"/>
                <a:cs typeface="Montserrat Light" charset="0"/>
              </a:rPr>
              <a:t>够了吗？</a:t>
            </a:r>
            <a:endParaRPr lang="en-US" altLang="zh-CN" sz="2400" dirty="0">
              <a:latin typeface="Montserrat Light" charset="0"/>
              <a:ea typeface="Montserrat Light" charset="0"/>
              <a:cs typeface="Montserrat Light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Montserrat Light" charset="0"/>
                <a:ea typeface="Montserrat Light" charset="0"/>
                <a:cs typeface="Montserrat Light" charset="0"/>
              </a:rPr>
              <a:t>更重要的是分享有趣的灵魂。</a:t>
            </a:r>
            <a:endParaRPr lang="en-US" altLang="zh-CN" sz="2400" dirty="0">
              <a:latin typeface="Montserrat Light" charset="0"/>
              <a:ea typeface="Montserrat Light" charset="0"/>
              <a:cs typeface="Montserrat Light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Montserrat Light" charset="0"/>
                <a:ea typeface="Montserrat Light" charset="0"/>
                <a:cs typeface="Montserrat Light" charset="0"/>
              </a:rPr>
              <a:t>于是，</a:t>
            </a:r>
            <a:endParaRPr lang="en-US" altLang="zh-CN" sz="2400" dirty="0">
              <a:latin typeface="Montserrat Light" charset="0"/>
              <a:ea typeface="Montserrat Light" charset="0"/>
              <a:cs typeface="Montserrat Light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Montserrat Light" charset="0"/>
                <a:ea typeface="Montserrat Light" charset="0"/>
                <a:cs typeface="Montserrat Light" charset="0"/>
              </a:rPr>
              <a:t>我又做了一个论坛，</a:t>
            </a:r>
            <a:endParaRPr lang="en-US" altLang="zh-CN" sz="2400" dirty="0">
              <a:latin typeface="Montserrat Light" charset="0"/>
              <a:ea typeface="Montserrat Light" charset="0"/>
              <a:cs typeface="Montserrat Light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Montserrat Light" charset="0"/>
                <a:ea typeface="Montserrat Light" charset="0"/>
                <a:cs typeface="Montserrat Light" charset="0"/>
              </a:rPr>
              <a:t>供用户进行学习交流，</a:t>
            </a:r>
            <a:endParaRPr lang="en-US" altLang="zh-CN" sz="2400" dirty="0">
              <a:latin typeface="Montserrat Light" charset="0"/>
              <a:ea typeface="Montserrat Light" charset="0"/>
              <a:cs typeface="Montserrat Light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Montserrat Light" charset="0"/>
                <a:ea typeface="Montserrat Light" charset="0"/>
                <a:cs typeface="Montserrat Light" charset="0"/>
              </a:rPr>
              <a:t>支持 </a:t>
            </a:r>
            <a:r>
              <a:rPr lang="en-US" altLang="zh-CN" sz="2400" dirty="0">
                <a:latin typeface="Montserrat Light" charset="0"/>
                <a:ea typeface="Montserrat Light" charset="0"/>
                <a:cs typeface="Montserrat Light" charset="0"/>
              </a:rPr>
              <a:t>Markdown</a:t>
            </a:r>
            <a:r>
              <a:rPr lang="zh-CN" altLang="en-US" sz="2400" dirty="0">
                <a:latin typeface="Montserrat Light" charset="0"/>
                <a:ea typeface="Montserrat Light" charset="0"/>
                <a:cs typeface="Montserrat Light" charset="0"/>
              </a:rPr>
              <a:t> 标记语言 ，</a:t>
            </a:r>
            <a:endParaRPr lang="en-US" altLang="zh-CN" sz="2400" dirty="0">
              <a:latin typeface="Montserrat Light" charset="0"/>
              <a:ea typeface="Montserrat Light" charset="0"/>
              <a:cs typeface="Montserrat Light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Montserrat Light" charset="0"/>
                <a:ea typeface="Montserrat Light" charset="0"/>
                <a:cs typeface="Montserrat Light" charset="0"/>
              </a:rPr>
              <a:t>从此再也不用为排版烦忧。</a:t>
            </a:r>
            <a:endParaRPr lang="en-US" altLang="zh-CN" sz="2400" dirty="0">
              <a:latin typeface="Montserrat Light" charset="0"/>
              <a:ea typeface="Montserrat Light" charset="0"/>
              <a:cs typeface="Montserrat Light" charset="0"/>
            </a:endParaRPr>
          </a:p>
        </p:txBody>
      </p:sp>
      <p:pic>
        <p:nvPicPr>
          <p:cNvPr id="8" name="图片占位符 7">
            <a:extLst>
              <a:ext uri="{FF2B5EF4-FFF2-40B4-BE49-F238E27FC236}">
                <a16:creationId xmlns:a16="http://schemas.microsoft.com/office/drawing/2014/main" id="{44B37353-1ED7-4607-9338-836998FB388F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" t="304" r="1" b="-304"/>
          <a:stretch>
            <a:fillRect/>
          </a:stretch>
        </p:blipFill>
        <p:spPr>
          <a:xfrm>
            <a:off x="13239750" y="6361424"/>
            <a:ext cx="9734550" cy="598107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1857969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369684" y="2463791"/>
            <a:ext cx="6187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spc="6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5</a:t>
            </a:r>
            <a:r>
              <a:rPr lang="zh-CN" altLang="en-US" sz="2800" b="1" spc="6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、</a:t>
            </a:r>
            <a:endParaRPr lang="en-US" sz="2800" b="1" spc="600" dirty="0">
              <a:solidFill>
                <a:schemeClr val="tx2"/>
              </a:solidFill>
              <a:latin typeface="Montserrat Extra" charset="0"/>
              <a:ea typeface="Montserrat Extra" charset="0"/>
              <a:cs typeface="Montserrat Extra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69684" y="3552187"/>
            <a:ext cx="166864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600" b="1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新闻板块</a:t>
            </a:r>
            <a:endParaRPr lang="en-US" sz="9600" b="1" dirty="0">
              <a:solidFill>
                <a:schemeClr val="tx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934688" y="3474720"/>
            <a:ext cx="0" cy="1665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3950208" y="5705856"/>
            <a:ext cx="17190720" cy="0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369683" y="6271033"/>
            <a:ext cx="6326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6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智能聚合让你从此摆脱碎片化</a:t>
            </a:r>
            <a:endParaRPr lang="en-US" sz="2800" b="1" spc="600" dirty="0">
              <a:solidFill>
                <a:schemeClr val="tx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69684" y="7649485"/>
            <a:ext cx="13013317" cy="3357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Montserrat Light" charset="0"/>
                <a:ea typeface="Montserrat Light" charset="0"/>
                <a:cs typeface="Montserrat Light" charset="0"/>
              </a:rPr>
              <a:t>通过对各大新闻资讯网站的爬取，</a:t>
            </a:r>
            <a:endParaRPr lang="en-US" altLang="zh-CN" sz="2400" dirty="0">
              <a:latin typeface="Montserrat Light" charset="0"/>
              <a:ea typeface="Montserrat Light" charset="0"/>
              <a:cs typeface="Montserrat Light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Montserrat Light" charset="0"/>
                <a:ea typeface="Montserrat Light" charset="0"/>
                <a:cs typeface="Montserrat Light" charset="0"/>
              </a:rPr>
              <a:t>我做了个集结了全网新闻的新闻板块，</a:t>
            </a:r>
            <a:endParaRPr lang="en-US" altLang="zh-CN" sz="2400" dirty="0">
              <a:latin typeface="Montserrat Light" charset="0"/>
              <a:ea typeface="Montserrat Light" charset="0"/>
              <a:cs typeface="Montserrat Light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Montserrat Light" charset="0"/>
                <a:ea typeface="Montserrat Light" charset="0"/>
                <a:cs typeface="Montserrat Light" charset="0"/>
              </a:rPr>
              <a:t>具有全网新闻搜索、事件专栏等功能，</a:t>
            </a:r>
            <a:endParaRPr lang="en-US" altLang="zh-CN" sz="2400" dirty="0">
              <a:latin typeface="Montserrat Light" charset="0"/>
              <a:ea typeface="Montserrat Light" charset="0"/>
              <a:cs typeface="Montserrat Light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Montserrat Light" charset="0"/>
                <a:ea typeface="Montserrat Light" charset="0"/>
                <a:cs typeface="Montserrat Light" charset="0"/>
              </a:rPr>
              <a:t>通过深度学习算法，</a:t>
            </a:r>
            <a:endParaRPr lang="en-US" altLang="zh-CN" sz="2400" dirty="0">
              <a:latin typeface="Montserrat Light" charset="0"/>
              <a:ea typeface="Montserrat Light" charset="0"/>
              <a:cs typeface="Montserrat Light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Montserrat Light" charset="0"/>
                <a:ea typeface="Montserrat Light" charset="0"/>
                <a:cs typeface="Montserrat Light" charset="0"/>
              </a:rPr>
              <a:t>相关的新闻被智能的聚合在了一起，</a:t>
            </a:r>
            <a:endParaRPr lang="en-US" altLang="zh-CN" sz="2400" dirty="0">
              <a:latin typeface="Montserrat Light" charset="0"/>
              <a:ea typeface="Montserrat Light" charset="0"/>
              <a:cs typeface="Montserrat Light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Montserrat Light" charset="0"/>
                <a:ea typeface="Montserrat Light" charset="0"/>
                <a:cs typeface="Montserrat Light" charset="0"/>
              </a:rPr>
              <a:t>语言实在无法描述我对他的骄傲。</a:t>
            </a:r>
            <a:endParaRPr lang="en-US" altLang="zh-CN" sz="2400" dirty="0">
              <a:latin typeface="Montserrat Light" charset="0"/>
              <a:ea typeface="Montserrat Light" charset="0"/>
              <a:cs typeface="Montserrat Light" charset="0"/>
            </a:endParaRPr>
          </a:p>
        </p:txBody>
      </p:sp>
      <p:pic>
        <p:nvPicPr>
          <p:cNvPr id="7" name="图片占位符 6">
            <a:extLst>
              <a:ext uri="{FF2B5EF4-FFF2-40B4-BE49-F238E27FC236}">
                <a16:creationId xmlns:a16="http://schemas.microsoft.com/office/drawing/2014/main" id="{0D8FDF1A-708B-4CDA-87DC-A12814E8E161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17510" b="1"/>
          <a:stretch/>
        </p:blipFill>
        <p:spPr>
          <a:xfrm>
            <a:off x="14978063" y="6532563"/>
            <a:ext cx="7596187" cy="559117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9028320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047862" y="6075702"/>
            <a:ext cx="5616295" cy="1564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2000"/>
              </a:lnSpc>
            </a:pPr>
            <a:r>
              <a:rPr lang="zh-CN" altLang="en-US" sz="9600" b="1" spc="6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网站亮点</a:t>
            </a:r>
            <a:endParaRPr lang="en-US" altLang="zh-CN" sz="9600" b="1" spc="600" dirty="0">
              <a:solidFill>
                <a:schemeClr val="tx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856010" y="8075723"/>
            <a:ext cx="2526740" cy="10972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2773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948980" y="1221357"/>
            <a:ext cx="1097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b="1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网站亮点</a:t>
            </a:r>
            <a:endParaRPr lang="en-US" sz="7200" b="1" dirty="0">
              <a:solidFill>
                <a:schemeClr val="tx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436180" y="5835237"/>
            <a:ext cx="86237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pc="6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 </a:t>
            </a:r>
            <a:r>
              <a:rPr lang="en-US" altLang="zh-CN" sz="2800" b="1" spc="6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· </a:t>
            </a:r>
            <a:r>
              <a:rPr lang="zh-CN" altLang="en-US" sz="2800" b="1" spc="6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基于朴素贝叶斯分类的垃圾信息过滤</a:t>
            </a:r>
            <a:endParaRPr lang="en-US" sz="2800" b="1" spc="600" dirty="0">
              <a:solidFill>
                <a:schemeClr val="tx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7" name="TextBox 9">
            <a:extLst>
              <a:ext uri="{FF2B5EF4-FFF2-40B4-BE49-F238E27FC236}">
                <a16:creationId xmlns:a16="http://schemas.microsoft.com/office/drawing/2014/main" id="{B1C7C969-931E-4EF7-9BDA-E2A2AB5EDBD8}"/>
              </a:ext>
            </a:extLst>
          </p:cNvPr>
          <p:cNvSpPr txBox="1"/>
          <p:nvPr/>
        </p:nvSpPr>
        <p:spPr>
          <a:xfrm>
            <a:off x="7436180" y="6695695"/>
            <a:ext cx="86237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pc="6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 </a:t>
            </a:r>
            <a:r>
              <a:rPr lang="en-US" altLang="zh-CN" sz="2800" b="1" spc="6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· </a:t>
            </a:r>
            <a:r>
              <a:rPr lang="zh-CN" altLang="en-US" sz="2800" b="1" spc="6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邮件回复提醒功能</a:t>
            </a:r>
            <a:endParaRPr lang="en-US" sz="2800" b="1" spc="600" dirty="0">
              <a:solidFill>
                <a:schemeClr val="tx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8" name="TextBox 9">
            <a:extLst>
              <a:ext uri="{FF2B5EF4-FFF2-40B4-BE49-F238E27FC236}">
                <a16:creationId xmlns:a16="http://schemas.microsoft.com/office/drawing/2014/main" id="{10D2F8B3-5C1B-4E03-AF96-F592E4E20A8E}"/>
              </a:ext>
            </a:extLst>
          </p:cNvPr>
          <p:cNvSpPr txBox="1"/>
          <p:nvPr/>
        </p:nvSpPr>
        <p:spPr>
          <a:xfrm>
            <a:off x="7436180" y="7556153"/>
            <a:ext cx="86237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pc="6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 </a:t>
            </a:r>
            <a:r>
              <a:rPr lang="en-US" altLang="zh-CN" sz="2800" b="1" spc="6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· </a:t>
            </a:r>
            <a:r>
              <a:rPr lang="zh-CN" altLang="en-US" sz="2800" b="1" spc="6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支持通过</a:t>
            </a:r>
            <a:r>
              <a:rPr lang="en-US" altLang="zh-CN" sz="2800" b="1" spc="6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Markdown</a:t>
            </a:r>
            <a:r>
              <a:rPr lang="zh-CN" altLang="en-US" sz="2800" b="1" spc="6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书写文章</a:t>
            </a:r>
            <a:endParaRPr lang="en-US" sz="2800" b="1" spc="600" dirty="0">
              <a:solidFill>
                <a:schemeClr val="tx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1" name="TextBox 9">
            <a:extLst>
              <a:ext uri="{FF2B5EF4-FFF2-40B4-BE49-F238E27FC236}">
                <a16:creationId xmlns:a16="http://schemas.microsoft.com/office/drawing/2014/main" id="{78155EC8-5F10-4FD3-B0A2-F8CA3FA07871}"/>
              </a:ext>
            </a:extLst>
          </p:cNvPr>
          <p:cNvSpPr txBox="1"/>
          <p:nvPr/>
        </p:nvSpPr>
        <p:spPr>
          <a:xfrm>
            <a:off x="7436180" y="8420666"/>
            <a:ext cx="86237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pc="6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 </a:t>
            </a:r>
            <a:r>
              <a:rPr lang="en-US" altLang="zh-CN" sz="2800" b="1" spc="6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· </a:t>
            </a:r>
            <a:r>
              <a:rPr lang="zh-CN" altLang="en-US" sz="2800" b="1" spc="6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基于深度学习的新闻聚合</a:t>
            </a:r>
            <a:endParaRPr lang="en-US" sz="2800" b="1" spc="600" dirty="0">
              <a:solidFill>
                <a:schemeClr val="tx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2" name="TextBox 9">
            <a:extLst>
              <a:ext uri="{FF2B5EF4-FFF2-40B4-BE49-F238E27FC236}">
                <a16:creationId xmlns:a16="http://schemas.microsoft.com/office/drawing/2014/main" id="{99E28976-3358-45E4-8815-048108C73A1E}"/>
              </a:ext>
            </a:extLst>
          </p:cNvPr>
          <p:cNvSpPr txBox="1"/>
          <p:nvPr/>
        </p:nvSpPr>
        <p:spPr>
          <a:xfrm>
            <a:off x="7436180" y="4970724"/>
            <a:ext cx="86237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pc="6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 </a:t>
            </a:r>
            <a:r>
              <a:rPr lang="en-US" altLang="zh-CN" sz="2800" b="1" spc="6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· </a:t>
            </a:r>
            <a:r>
              <a:rPr lang="zh-CN" altLang="en-US" sz="2800" b="1" spc="6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自动定时爬取新闻资讯</a:t>
            </a:r>
            <a:endParaRPr lang="en-US" sz="2800" b="1" spc="600" dirty="0">
              <a:solidFill>
                <a:schemeClr val="tx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7399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7" grpId="0"/>
      <p:bldP spid="8" grpId="0"/>
      <p:bldP spid="11" grpId="0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占位符 3">
            <a:extLst>
              <a:ext uri="{FF2B5EF4-FFF2-40B4-BE49-F238E27FC236}">
                <a16:creationId xmlns:a16="http://schemas.microsoft.com/office/drawing/2014/main" id="{F82569EF-42D3-45F5-A940-F134A08A578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67" r="5567"/>
          <a:stretch>
            <a:fillRect/>
          </a:stretch>
        </p:blipFill>
        <p:spPr>
          <a:xfrm>
            <a:off x="0" y="0"/>
            <a:ext cx="24377650" cy="13715999"/>
          </a:xfrm>
        </p:spPr>
      </p:pic>
      <p:sp>
        <p:nvSpPr>
          <p:cNvPr id="6" name="TextBox 5"/>
          <p:cNvSpPr txBox="1"/>
          <p:nvPr/>
        </p:nvSpPr>
        <p:spPr>
          <a:xfrm>
            <a:off x="17533739" y="10815088"/>
            <a:ext cx="105657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600" b="1" dirty="0">
                <a:solidFill>
                  <a:schemeClr val="accent1"/>
                </a:solidFill>
                <a:latin typeface="Montserrat" charset="0"/>
                <a:ea typeface="Montserrat" charset="0"/>
                <a:cs typeface="Montserrat" charset="0"/>
              </a:rPr>
              <a:t>产品展示</a:t>
            </a:r>
            <a:endParaRPr lang="en-US" sz="9600" b="1" dirty="0">
              <a:solidFill>
                <a:schemeClr val="accent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588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826056" y="6075702"/>
            <a:ext cx="6725538" cy="1564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2000"/>
              </a:lnSpc>
            </a:pPr>
            <a:r>
              <a:rPr lang="zh-CN" altLang="en-US" sz="9600" b="1" spc="6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不足与思考</a:t>
            </a:r>
            <a:endParaRPr lang="en-US" altLang="zh-CN" sz="9600" b="1" spc="600" dirty="0">
              <a:solidFill>
                <a:schemeClr val="tx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978456" y="8055196"/>
            <a:ext cx="2526740" cy="10972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779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640334" y="6073170"/>
            <a:ext cx="150969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600" b="1" spc="6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一个页面精美的静态网页？</a:t>
            </a:r>
            <a:endParaRPr lang="en-US" sz="9600" b="1" spc="600" dirty="0">
              <a:solidFill>
                <a:schemeClr val="tx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821507" y="8243800"/>
            <a:ext cx="2549769" cy="10972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7429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948980" y="1221357"/>
            <a:ext cx="1097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b="1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不足与思考</a:t>
            </a:r>
            <a:endParaRPr lang="en-US" sz="7200" b="1" dirty="0">
              <a:solidFill>
                <a:schemeClr val="tx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24295" y="7387875"/>
            <a:ext cx="86237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pc="6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 </a:t>
            </a:r>
            <a:r>
              <a:rPr lang="en-US" altLang="zh-CN" sz="2800" b="1" spc="6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· CSR</a:t>
            </a:r>
            <a:r>
              <a:rPr lang="zh-CN" altLang="en-US" sz="2800" b="1" spc="6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模式</a:t>
            </a:r>
            <a:endParaRPr lang="en-US" sz="2800" b="1" spc="600" dirty="0">
              <a:solidFill>
                <a:schemeClr val="tx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7" name="TextBox 9">
            <a:extLst>
              <a:ext uri="{FF2B5EF4-FFF2-40B4-BE49-F238E27FC236}">
                <a16:creationId xmlns:a16="http://schemas.microsoft.com/office/drawing/2014/main" id="{B1C7C969-931E-4EF7-9BDA-E2A2AB5EDBD8}"/>
              </a:ext>
            </a:extLst>
          </p:cNvPr>
          <p:cNvSpPr txBox="1"/>
          <p:nvPr/>
        </p:nvSpPr>
        <p:spPr>
          <a:xfrm>
            <a:off x="14313230" y="4970724"/>
            <a:ext cx="86237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pc="6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 </a:t>
            </a:r>
            <a:r>
              <a:rPr lang="en-US" altLang="zh-CN" sz="2800" b="1" spc="6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· </a:t>
            </a:r>
            <a:r>
              <a:rPr lang="zh-CN" altLang="en-US" sz="2800" b="1" spc="6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云盘上传下载优化</a:t>
            </a:r>
            <a:endParaRPr lang="en-US" sz="2800" b="1" spc="600" dirty="0">
              <a:solidFill>
                <a:schemeClr val="tx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2" name="TextBox 9">
            <a:extLst>
              <a:ext uri="{FF2B5EF4-FFF2-40B4-BE49-F238E27FC236}">
                <a16:creationId xmlns:a16="http://schemas.microsoft.com/office/drawing/2014/main" id="{99E28976-3358-45E4-8815-048108C73A1E}"/>
              </a:ext>
            </a:extLst>
          </p:cNvPr>
          <p:cNvSpPr txBox="1"/>
          <p:nvPr/>
        </p:nvSpPr>
        <p:spPr>
          <a:xfrm>
            <a:off x="3124295" y="3753543"/>
            <a:ext cx="86237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pc="6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 </a:t>
            </a:r>
            <a:r>
              <a:rPr lang="en-US" altLang="zh-CN" sz="2800" b="1" spc="6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· Markdown</a:t>
            </a:r>
            <a:r>
              <a:rPr lang="zh-CN" altLang="en-US" sz="2800" b="1" spc="6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功能</a:t>
            </a:r>
            <a:endParaRPr lang="en-US" sz="2800" b="1" spc="600" dirty="0">
              <a:solidFill>
                <a:schemeClr val="tx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3" name="TextBox 11">
            <a:extLst>
              <a:ext uri="{FF2B5EF4-FFF2-40B4-BE49-F238E27FC236}">
                <a16:creationId xmlns:a16="http://schemas.microsoft.com/office/drawing/2014/main" id="{55A3A9CA-3F86-4FAD-A857-F6C1C13F3663}"/>
              </a:ext>
            </a:extLst>
          </p:cNvPr>
          <p:cNvSpPr txBox="1"/>
          <p:nvPr/>
        </p:nvSpPr>
        <p:spPr>
          <a:xfrm>
            <a:off x="3557762" y="4623992"/>
            <a:ext cx="13013317" cy="1141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Montserrat Light" charset="0"/>
                <a:ea typeface="Montserrat Light" charset="0"/>
                <a:cs typeface="Montserrat Light" charset="0"/>
              </a:rPr>
              <a:t>由于采用的是将标记语言转化成</a:t>
            </a:r>
            <a:r>
              <a:rPr lang="en-US" altLang="zh-CN" sz="2400" dirty="0">
                <a:latin typeface="Montserrat Light" charset="0"/>
                <a:ea typeface="Montserrat Light" charset="0"/>
                <a:cs typeface="Montserrat Light" charset="0"/>
              </a:rPr>
              <a:t>html</a:t>
            </a:r>
            <a:r>
              <a:rPr lang="zh-CN" altLang="en-US" sz="2400" dirty="0">
                <a:latin typeface="Montserrat Light" charset="0"/>
                <a:ea typeface="Montserrat Light" charset="0"/>
                <a:cs typeface="Montserrat Light" charset="0"/>
              </a:rPr>
              <a:t>并在</a:t>
            </a:r>
            <a:r>
              <a:rPr lang="en-US" altLang="zh-CN" sz="2400" dirty="0">
                <a:latin typeface="Montserrat Light" charset="0"/>
                <a:ea typeface="Montserrat Light" charset="0"/>
                <a:cs typeface="Montserrat Light" charset="0"/>
              </a:rPr>
              <a:t>Dom</a:t>
            </a:r>
            <a:r>
              <a:rPr lang="zh-CN" altLang="en-US" sz="2400" dirty="0">
                <a:latin typeface="Montserrat Light" charset="0"/>
                <a:ea typeface="Montserrat Light" charset="0"/>
                <a:cs typeface="Montserrat Light" charset="0"/>
              </a:rPr>
              <a:t>中渲染，</a:t>
            </a:r>
            <a:endParaRPr lang="en-US" altLang="zh-CN" sz="2400" dirty="0">
              <a:latin typeface="Montserrat Light" charset="0"/>
              <a:ea typeface="Montserrat Light" charset="0"/>
              <a:cs typeface="Montserrat Light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Montserrat Light" charset="0"/>
                <a:ea typeface="Montserrat Light" charset="0"/>
                <a:cs typeface="Montserrat Light" charset="0"/>
              </a:rPr>
              <a:t>所以这一思路不可避免的会产生被</a:t>
            </a:r>
            <a:r>
              <a:rPr lang="en-US" altLang="zh-CN" sz="2400" dirty="0">
                <a:latin typeface="Montserrat Light" charset="0"/>
                <a:ea typeface="Montserrat Light" charset="0"/>
                <a:cs typeface="Montserrat Light" charset="0"/>
              </a:rPr>
              <a:t>XSS</a:t>
            </a:r>
            <a:r>
              <a:rPr lang="zh-CN" altLang="en-US" sz="2400" dirty="0">
                <a:latin typeface="Montserrat Light" charset="0"/>
                <a:ea typeface="Montserrat Light" charset="0"/>
                <a:cs typeface="Montserrat Light" charset="0"/>
              </a:rPr>
              <a:t>攻击的危险。</a:t>
            </a:r>
            <a:endParaRPr lang="en-US" altLang="zh-CN" sz="2400" dirty="0"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14" name="TextBox 11">
            <a:extLst>
              <a:ext uri="{FF2B5EF4-FFF2-40B4-BE49-F238E27FC236}">
                <a16:creationId xmlns:a16="http://schemas.microsoft.com/office/drawing/2014/main" id="{515B78CF-32DC-4E4D-AE95-7274A03D5493}"/>
              </a:ext>
            </a:extLst>
          </p:cNvPr>
          <p:cNvSpPr txBox="1"/>
          <p:nvPr/>
        </p:nvSpPr>
        <p:spPr>
          <a:xfrm>
            <a:off x="3557761" y="8258324"/>
            <a:ext cx="13013317" cy="2251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Montserrat Light" charset="0"/>
                <a:ea typeface="Montserrat Light" charset="0"/>
                <a:cs typeface="Montserrat Light" charset="0"/>
              </a:rPr>
              <a:t>相比起</a:t>
            </a:r>
            <a:r>
              <a:rPr lang="en-US" altLang="zh-CN" sz="2400" dirty="0">
                <a:latin typeface="Montserrat Light" charset="0"/>
                <a:ea typeface="Montserrat Light" charset="0"/>
                <a:cs typeface="Montserrat Light" charset="0"/>
              </a:rPr>
              <a:t>SSR</a:t>
            </a:r>
            <a:r>
              <a:rPr lang="zh-CN" altLang="en-US" sz="2400" dirty="0">
                <a:latin typeface="Montserrat Light" charset="0"/>
                <a:ea typeface="Montserrat Light" charset="0"/>
                <a:cs typeface="Montserrat Light" charset="0"/>
              </a:rPr>
              <a:t>模式，</a:t>
            </a:r>
            <a:endParaRPr lang="en-US" altLang="zh-CN" sz="2400" dirty="0">
              <a:latin typeface="Montserrat Light" charset="0"/>
              <a:ea typeface="Montserrat Light" charset="0"/>
              <a:cs typeface="Montserrat Light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ontserrat Light" charset="0"/>
                <a:ea typeface="Montserrat Light" charset="0"/>
                <a:cs typeface="Montserrat Light" charset="0"/>
              </a:rPr>
              <a:t>CSR</a:t>
            </a:r>
            <a:r>
              <a:rPr lang="zh-CN" altLang="en-US" sz="2400" dirty="0">
                <a:latin typeface="Montserrat Light" charset="0"/>
                <a:ea typeface="Montserrat Light" charset="0"/>
                <a:cs typeface="Montserrat Light" charset="0"/>
              </a:rPr>
              <a:t>存在渲染</a:t>
            </a:r>
            <a:r>
              <a:rPr lang="en-US" altLang="zh-CN" sz="2400" dirty="0">
                <a:latin typeface="Montserrat Light" charset="0"/>
                <a:ea typeface="Montserrat Light" charset="0"/>
                <a:cs typeface="Montserrat Light" charset="0"/>
              </a:rPr>
              <a:t>TTFP</a:t>
            </a:r>
            <a:r>
              <a:rPr lang="zh-CN" altLang="en-US" sz="2400" dirty="0">
                <a:latin typeface="Montserrat Light" charset="0"/>
                <a:ea typeface="Montserrat Light" charset="0"/>
                <a:cs typeface="Montserrat Light" charset="0"/>
              </a:rPr>
              <a:t>时间长，</a:t>
            </a:r>
            <a:endParaRPr lang="en-US" altLang="zh-CN" sz="2400" dirty="0">
              <a:latin typeface="Montserrat Light" charset="0"/>
              <a:ea typeface="Montserrat Light" charset="0"/>
              <a:cs typeface="Montserrat Light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Montserrat Light" charset="0"/>
                <a:ea typeface="Montserrat Light" charset="0"/>
                <a:cs typeface="Montserrat Light" charset="0"/>
              </a:rPr>
              <a:t>无法做</a:t>
            </a:r>
            <a:r>
              <a:rPr lang="en-US" altLang="zh-CN" sz="2400" dirty="0">
                <a:latin typeface="Montserrat Light" charset="0"/>
                <a:ea typeface="Montserrat Light" charset="0"/>
                <a:cs typeface="Montserrat Light" charset="0"/>
              </a:rPr>
              <a:t>SEO</a:t>
            </a:r>
            <a:r>
              <a:rPr lang="zh-CN" altLang="en-US" sz="2400" dirty="0">
                <a:latin typeface="Montserrat Light" charset="0"/>
                <a:ea typeface="Montserrat Light" charset="0"/>
                <a:cs typeface="Montserrat Light" charset="0"/>
              </a:rPr>
              <a:t>等缺陷，</a:t>
            </a:r>
            <a:endParaRPr lang="en-US" altLang="zh-CN" sz="2400" dirty="0">
              <a:latin typeface="Montserrat Light" charset="0"/>
              <a:ea typeface="Montserrat Light" charset="0"/>
              <a:cs typeface="Montserrat Light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Montserrat Light" charset="0"/>
                <a:ea typeface="Montserrat Light" charset="0"/>
                <a:cs typeface="Montserrat Light" charset="0"/>
              </a:rPr>
              <a:t>故目前正在对项目进行重构以改用</a:t>
            </a:r>
            <a:r>
              <a:rPr lang="en-US" altLang="zh-CN" sz="2400" dirty="0">
                <a:latin typeface="Montserrat Light" charset="0"/>
                <a:ea typeface="Montserrat Light" charset="0"/>
                <a:cs typeface="Montserrat Light" charset="0"/>
              </a:rPr>
              <a:t>SSR</a:t>
            </a:r>
            <a:r>
              <a:rPr lang="zh-CN" altLang="en-US" sz="2400" dirty="0">
                <a:latin typeface="Montserrat Light" charset="0"/>
                <a:ea typeface="Montserrat Light" charset="0"/>
                <a:cs typeface="Montserrat Light" charset="0"/>
              </a:rPr>
              <a:t>的模式。</a:t>
            </a:r>
            <a:endParaRPr lang="en-US" altLang="zh-CN" sz="2400" dirty="0"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15" name="TextBox 11">
            <a:extLst>
              <a:ext uri="{FF2B5EF4-FFF2-40B4-BE49-F238E27FC236}">
                <a16:creationId xmlns:a16="http://schemas.microsoft.com/office/drawing/2014/main" id="{DA6D0F72-8DA1-4406-B679-F8C78EFFC1DB}"/>
              </a:ext>
            </a:extLst>
          </p:cNvPr>
          <p:cNvSpPr txBox="1"/>
          <p:nvPr/>
        </p:nvSpPr>
        <p:spPr>
          <a:xfrm>
            <a:off x="14903780" y="5840676"/>
            <a:ext cx="9240271" cy="335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Montserrat Light" charset="0"/>
                <a:ea typeface="Montserrat Light" charset="0"/>
                <a:cs typeface="Montserrat Light" charset="0"/>
              </a:rPr>
              <a:t>受美剧硅谷的影响，</a:t>
            </a:r>
            <a:endParaRPr lang="en-US" altLang="zh-CN" sz="2400" dirty="0">
              <a:latin typeface="Montserrat Light" charset="0"/>
              <a:ea typeface="Montserrat Light" charset="0"/>
              <a:cs typeface="Montserrat Light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Montserrat Light" charset="0"/>
                <a:ea typeface="Montserrat Light" charset="0"/>
                <a:cs typeface="Montserrat Light" charset="0"/>
              </a:rPr>
              <a:t>我想到了可以对云盘上传时的文件，</a:t>
            </a:r>
            <a:endParaRPr lang="en-US" altLang="zh-CN" sz="2400" dirty="0">
              <a:latin typeface="Montserrat Light" charset="0"/>
              <a:ea typeface="Montserrat Light" charset="0"/>
              <a:cs typeface="Montserrat Light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Montserrat Light" charset="0"/>
                <a:ea typeface="Montserrat Light" charset="0"/>
                <a:cs typeface="Montserrat Light" charset="0"/>
              </a:rPr>
              <a:t>进行无损压缩预处理，</a:t>
            </a:r>
            <a:endParaRPr lang="en-US" altLang="zh-CN" sz="2400" dirty="0">
              <a:latin typeface="Montserrat Light" charset="0"/>
              <a:ea typeface="Montserrat Light" charset="0"/>
              <a:cs typeface="Montserrat Light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Montserrat Light" charset="0"/>
                <a:ea typeface="Montserrat Light" charset="0"/>
                <a:cs typeface="Montserrat Light" charset="0"/>
              </a:rPr>
              <a:t>以达到优化上传下载速度的效果，</a:t>
            </a:r>
            <a:endParaRPr lang="en-US" altLang="zh-CN" sz="2400" dirty="0">
              <a:latin typeface="Montserrat Light" charset="0"/>
              <a:ea typeface="Montserrat Light" charset="0"/>
              <a:cs typeface="Montserrat Light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Montserrat Light" charset="0"/>
                <a:ea typeface="Montserrat Light" charset="0"/>
                <a:cs typeface="Montserrat Light" charset="0"/>
              </a:rPr>
              <a:t>但传统的压缩方式由于性能消耗太大，</a:t>
            </a:r>
            <a:endParaRPr lang="en-US" altLang="zh-CN" sz="2400" dirty="0">
              <a:latin typeface="Montserrat Light" charset="0"/>
              <a:ea typeface="Montserrat Light" charset="0"/>
              <a:cs typeface="Montserrat Light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Montserrat Light" charset="0"/>
                <a:ea typeface="Montserrat Light" charset="0"/>
                <a:cs typeface="Montserrat Light" charset="0"/>
              </a:rPr>
              <a:t>不适合在前端直接使用。</a:t>
            </a:r>
            <a:endParaRPr lang="en-US" altLang="zh-CN" sz="2400" dirty="0">
              <a:latin typeface="Montserrat Light" charset="0"/>
              <a:ea typeface="Montserrat Light" charset="0"/>
              <a:cs typeface="Montserrat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64073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450667" y="6075702"/>
            <a:ext cx="5476315" cy="1564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2000"/>
              </a:lnSpc>
            </a:pPr>
            <a:r>
              <a:rPr lang="zh-CN" altLang="en-US" sz="9600" b="1" spc="6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谢谢观赏</a:t>
            </a:r>
            <a:endParaRPr lang="en-US" sz="9600" b="1" spc="600" dirty="0">
              <a:solidFill>
                <a:schemeClr val="tx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188824" y="8547693"/>
            <a:ext cx="3419042" cy="10972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47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640334" y="6073170"/>
            <a:ext cx="150969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600" b="1" spc="6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或者你们想到了新闻系统？</a:t>
            </a:r>
            <a:endParaRPr lang="en-US" sz="9600" b="1" spc="600" dirty="0">
              <a:solidFill>
                <a:schemeClr val="tx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821507" y="8243800"/>
            <a:ext cx="2549769" cy="10972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09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504530" y="4746371"/>
            <a:ext cx="10974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600" b="1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像这样？</a:t>
            </a:r>
            <a:endParaRPr lang="en-US" altLang="zh-CN" sz="9600" b="1" dirty="0">
              <a:solidFill>
                <a:schemeClr val="tx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04530" y="6897223"/>
            <a:ext cx="6187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6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一个臃肿的碎片化的新闻系统</a:t>
            </a:r>
            <a:endParaRPr lang="en-US" altLang="zh-CN" sz="2800" b="1" spc="600" dirty="0">
              <a:solidFill>
                <a:schemeClr val="tx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04530" y="8036168"/>
            <a:ext cx="7061930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Montserrat Light" charset="0"/>
                <a:ea typeface="Montserrat Light" charset="0"/>
                <a:cs typeface="Montserrat Light" charset="0"/>
              </a:rPr>
              <a:t>一堆极度碎片化的新闻报道，</a:t>
            </a:r>
            <a:endParaRPr lang="en-US" altLang="zh-CN" sz="2400" dirty="0">
              <a:latin typeface="Montserrat Light" charset="0"/>
              <a:ea typeface="Montserrat Light" charset="0"/>
              <a:cs typeface="Montserrat Light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Montserrat Light" charset="0"/>
                <a:ea typeface="Montserrat Light" charset="0"/>
                <a:cs typeface="Montserrat Light" charset="0"/>
              </a:rPr>
              <a:t>甚至需要开发者手动的进行新闻的上传修改</a:t>
            </a:r>
            <a:endParaRPr lang="en-US" sz="2400" dirty="0">
              <a:latin typeface="Montserrat Light" charset="0"/>
              <a:ea typeface="Montserrat Light" charset="0"/>
              <a:cs typeface="Montserrat Light" charset="0"/>
            </a:endParaRPr>
          </a:p>
        </p:txBody>
      </p:sp>
      <p:pic>
        <p:nvPicPr>
          <p:cNvPr id="4" name="图片占位符 3">
            <a:extLst>
              <a:ext uri="{FF2B5EF4-FFF2-40B4-BE49-F238E27FC236}">
                <a16:creationId xmlns:a16="http://schemas.microsoft.com/office/drawing/2014/main" id="{F69F437B-C1A0-49B5-A6A2-EAC5B53C58B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9326"/>
          <a:stretch/>
        </p:blipFill>
        <p:spPr>
          <a:xfrm>
            <a:off x="13934934" y="2560320"/>
            <a:ext cx="6938186" cy="859536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711294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640334" y="6073170"/>
            <a:ext cx="150969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600" b="1" spc="6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或者你们想到了要有评论？</a:t>
            </a:r>
            <a:endParaRPr lang="en-US" sz="9600" b="1" spc="600" dirty="0">
              <a:solidFill>
                <a:schemeClr val="tx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371276" y="8188936"/>
            <a:ext cx="2549769" cy="10972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83AB4576-009A-429F-AD76-31E6755C721A}"/>
              </a:ext>
            </a:extLst>
          </p:cNvPr>
          <p:cNvSpPr txBox="1"/>
          <p:nvPr/>
        </p:nvSpPr>
        <p:spPr>
          <a:xfrm>
            <a:off x="8136661" y="9482162"/>
            <a:ext cx="116006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6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一个毫无限制，可以随意发表辱骂、广告、色情的评论系统？</a:t>
            </a:r>
            <a:endParaRPr lang="en-US" altLang="zh-CN" sz="2800" b="1" spc="600" dirty="0">
              <a:solidFill>
                <a:schemeClr val="tx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0039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99498" y="6073170"/>
            <a:ext cx="163786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600" b="1" spc="6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又或者你们想到了要有论坛？</a:t>
            </a:r>
            <a:endParaRPr lang="en-US" sz="9600" b="1" spc="600" dirty="0">
              <a:solidFill>
                <a:schemeClr val="tx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7187547" y="8134072"/>
            <a:ext cx="2549769" cy="10972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83AB4576-009A-429F-AD76-31E6755C721A}"/>
              </a:ext>
            </a:extLst>
          </p:cNvPr>
          <p:cNvSpPr txBox="1"/>
          <p:nvPr/>
        </p:nvSpPr>
        <p:spPr>
          <a:xfrm>
            <a:off x="4413739" y="9486216"/>
            <a:ext cx="159644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6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像公众号文章一样排版成本极高，甚至需要专门的软件才能写出好看的文章的论坛？</a:t>
            </a:r>
            <a:endParaRPr lang="en-US" altLang="zh-CN" sz="2800" b="1" spc="600" dirty="0">
              <a:solidFill>
                <a:schemeClr val="tx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312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6712510" y="4672786"/>
            <a:ext cx="1097440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3600" b="1" spc="6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橘年重制版</a:t>
            </a:r>
            <a:endParaRPr lang="en-US" sz="13600" b="1" spc="600" dirty="0">
              <a:solidFill>
                <a:schemeClr val="tx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11347" y="7541282"/>
            <a:ext cx="9976727" cy="837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5400" baseline="-25000" dirty="0">
                <a:solidFill>
                  <a:schemeClr val="tx2"/>
                </a:solidFill>
                <a:latin typeface="Montserrat Hairline" charset="0"/>
                <a:ea typeface="Montserrat Hairline" charset="0"/>
                <a:cs typeface="Montserrat Hairline" charset="0"/>
              </a:rPr>
              <a:t>我们不止于此</a:t>
            </a:r>
            <a:endParaRPr lang="en-US" sz="5400" baseline="-25000" dirty="0">
              <a:solidFill>
                <a:schemeClr val="tx2"/>
              </a:solidFill>
              <a:latin typeface="Montserrat Hairline" charset="0"/>
              <a:ea typeface="Montserrat Hairline" charset="0"/>
              <a:cs typeface="Montserrat Hairline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441204" y="1879527"/>
            <a:ext cx="3419042" cy="10972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41204" y="11805321"/>
            <a:ext cx="3419042" cy="10972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228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924281" y="2139859"/>
            <a:ext cx="10974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600" b="1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技术栈</a:t>
            </a:r>
            <a:endParaRPr lang="en-US" sz="9600" b="1" dirty="0">
              <a:solidFill>
                <a:schemeClr val="tx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36752" y="5178467"/>
            <a:ext cx="6187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6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前端</a:t>
            </a:r>
            <a:endParaRPr lang="en-US" sz="2800" b="1" spc="600" dirty="0">
              <a:solidFill>
                <a:schemeClr val="tx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36752" y="6027282"/>
            <a:ext cx="7061930" cy="75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latin typeface="Montserrat Light" charset="0"/>
                <a:ea typeface="Montserrat Light" charset="0"/>
                <a:cs typeface="Montserrat Light" charset="0"/>
              </a:rPr>
              <a:t>TypeScript </a:t>
            </a:r>
            <a:r>
              <a:rPr lang="en-US" altLang="zh-CN" sz="3200" dirty="0">
                <a:latin typeface="Montserrat Light" charset="0"/>
                <a:ea typeface="Montserrat Light" charset="0"/>
                <a:cs typeface="Montserrat Light" charset="0"/>
              </a:rPr>
              <a:t>+ VUE3.0 (CSR</a:t>
            </a:r>
            <a:r>
              <a:rPr lang="zh-CN" altLang="en-US" sz="3200" dirty="0">
                <a:latin typeface="Montserrat Light" charset="0"/>
                <a:ea typeface="Montserrat Light" charset="0"/>
                <a:cs typeface="Montserrat Light" charset="0"/>
              </a:rPr>
              <a:t>模式</a:t>
            </a:r>
            <a:r>
              <a:rPr lang="en-US" altLang="zh-CN" sz="3200" dirty="0">
                <a:latin typeface="Montserrat Light" charset="0"/>
                <a:ea typeface="Montserrat Light" charset="0"/>
                <a:cs typeface="Montserrat Light" charset="0"/>
              </a:rPr>
              <a:t>)</a:t>
            </a:r>
            <a:endParaRPr lang="en-US" sz="3200" dirty="0"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36752" y="7105262"/>
            <a:ext cx="6187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6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后端</a:t>
            </a:r>
            <a:endParaRPr lang="en-US" sz="2800" b="1" spc="600" dirty="0">
              <a:solidFill>
                <a:schemeClr val="tx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836752" y="7954079"/>
            <a:ext cx="7061930" cy="754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latin typeface="Montserrat Light" charset="0"/>
                <a:ea typeface="Montserrat Light" charset="0"/>
                <a:cs typeface="Montserrat Light" charset="0"/>
              </a:rPr>
              <a:t>P</a:t>
            </a:r>
            <a:r>
              <a:rPr lang="en-US" altLang="zh-CN" sz="3200" dirty="0">
                <a:latin typeface="Montserrat Light" charset="0"/>
                <a:ea typeface="Montserrat Light" charset="0"/>
                <a:cs typeface="Montserrat Light" charset="0"/>
              </a:rPr>
              <a:t>ython3.7 + MySQL +Flask </a:t>
            </a:r>
            <a:endParaRPr lang="en-US" sz="3200" dirty="0"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8" name="TextBox 13">
            <a:extLst>
              <a:ext uri="{FF2B5EF4-FFF2-40B4-BE49-F238E27FC236}">
                <a16:creationId xmlns:a16="http://schemas.microsoft.com/office/drawing/2014/main" id="{C1948BC2-84BA-4801-89BF-E61635E5CC07}"/>
              </a:ext>
            </a:extLst>
          </p:cNvPr>
          <p:cNvSpPr txBox="1"/>
          <p:nvPr/>
        </p:nvSpPr>
        <p:spPr>
          <a:xfrm>
            <a:off x="6836751" y="9034370"/>
            <a:ext cx="6187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6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算法</a:t>
            </a:r>
            <a:endParaRPr lang="en-US" sz="2800" b="1" spc="600" dirty="0">
              <a:solidFill>
                <a:schemeClr val="tx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9" name="TextBox 14">
            <a:extLst>
              <a:ext uri="{FF2B5EF4-FFF2-40B4-BE49-F238E27FC236}">
                <a16:creationId xmlns:a16="http://schemas.microsoft.com/office/drawing/2014/main" id="{D07C6F5F-D916-4961-9ED4-D78E7F0FD659}"/>
              </a:ext>
            </a:extLst>
          </p:cNvPr>
          <p:cNvSpPr txBox="1"/>
          <p:nvPr/>
        </p:nvSpPr>
        <p:spPr>
          <a:xfrm>
            <a:off x="6836751" y="9883187"/>
            <a:ext cx="7061930" cy="754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latin typeface="Montserrat Light" charset="0"/>
                <a:ea typeface="Montserrat Light" charset="0"/>
                <a:cs typeface="Montserrat Light" charset="0"/>
              </a:rPr>
              <a:t>P</a:t>
            </a:r>
            <a:r>
              <a:rPr lang="en-US" altLang="zh-CN" sz="3200" dirty="0">
                <a:latin typeface="Montserrat Light" charset="0"/>
                <a:ea typeface="Montserrat Light" charset="0"/>
                <a:cs typeface="Montserrat Light" charset="0"/>
              </a:rPr>
              <a:t>ython3.7 + TensorFlow + </a:t>
            </a:r>
            <a:r>
              <a:rPr lang="en-US" altLang="zh-CN" sz="3200" dirty="0" err="1">
                <a:latin typeface="Montserrat Light" charset="0"/>
                <a:ea typeface="Montserrat Light" charset="0"/>
                <a:cs typeface="Montserrat Light" charset="0"/>
              </a:rPr>
              <a:t>Keras</a:t>
            </a:r>
            <a:r>
              <a:rPr lang="en-US" altLang="zh-CN" sz="3200" dirty="0">
                <a:latin typeface="Montserrat Light" charset="0"/>
                <a:ea typeface="Montserrat Light" charset="0"/>
                <a:cs typeface="Montserrat Light" charset="0"/>
              </a:rPr>
              <a:t> </a:t>
            </a:r>
            <a:endParaRPr lang="en-US" sz="3200" dirty="0">
              <a:latin typeface="Montserrat Light" charset="0"/>
              <a:ea typeface="Montserrat Light" charset="0"/>
              <a:cs typeface="Montserrat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8260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349030" y="5107557"/>
            <a:ext cx="10974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600" b="1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访问速度优化</a:t>
            </a:r>
            <a:endParaRPr lang="en-US" sz="9600" b="1" dirty="0">
              <a:solidFill>
                <a:schemeClr val="tx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61530" y="6862055"/>
            <a:ext cx="6187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spc="6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Gzip+http2</a:t>
            </a:r>
            <a:r>
              <a:rPr lang="zh-CN" altLang="en-US" sz="2800" b="1" spc="6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协议</a:t>
            </a:r>
            <a:r>
              <a:rPr lang="en-US" altLang="zh-CN" sz="2800" b="1" spc="6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+</a:t>
            </a:r>
            <a:r>
              <a:rPr lang="zh-CN" altLang="en-US" sz="2800" b="1" spc="6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路由懒加载</a:t>
            </a:r>
            <a:endParaRPr lang="en-US" sz="2800" b="1" spc="600" dirty="0">
              <a:solidFill>
                <a:schemeClr val="tx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pic>
        <p:nvPicPr>
          <p:cNvPr id="6" name="图片占位符 5">
            <a:extLst>
              <a:ext uri="{FF2B5EF4-FFF2-40B4-BE49-F238E27FC236}">
                <a16:creationId xmlns:a16="http://schemas.microsoft.com/office/drawing/2014/main" id="{C05F44DC-C965-4775-8EFE-5C2A5AC8E0D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6" t="1" r="82" b="-670"/>
          <a:stretch/>
        </p:blipFill>
        <p:spPr>
          <a:xfrm>
            <a:off x="12923238" y="2729456"/>
            <a:ext cx="10210800" cy="865285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9527920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minus 2">
      <a:dk1>
        <a:srgbClr val="7F7F7F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ECE1D7"/>
      </a:accent2>
      <a:accent3>
        <a:srgbClr val="545557"/>
      </a:accent3>
      <a:accent4>
        <a:srgbClr val="91969B"/>
      </a:accent4>
      <a:accent5>
        <a:srgbClr val="4B5050"/>
      </a:accent5>
      <a:accent6>
        <a:srgbClr val="91969B"/>
      </a:accent6>
      <a:hlink>
        <a:srgbClr val="4B5050"/>
      </a:hlink>
      <a:folHlink>
        <a:srgbClr val="19BB9B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32136</TotalTime>
  <Words>618</Words>
  <Application>Microsoft Office PowerPoint</Application>
  <PresentationFormat>自定义</PresentationFormat>
  <Paragraphs>99</Paragraphs>
  <Slides>21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Lato Light</vt:lpstr>
      <vt:lpstr>Montserrat</vt:lpstr>
      <vt:lpstr>Montserrat Extra</vt:lpstr>
      <vt:lpstr>Montserrat Hairline</vt:lpstr>
      <vt:lpstr>Montserrat Light</vt:lpstr>
      <vt:lpstr>Arial</vt:lpstr>
      <vt:lpstr>Calibri Light</vt:lpstr>
      <vt:lpstr>Default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Awesome PPT</Manager>
  <Company>Awesome PPT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Awesome PPT</dc:title>
  <dc:subject>Awesome PPT</dc:subject>
  <dc:creator>Awesome PPT</dc:creator>
  <cp:keywords>Awesome PPT</cp:keywords>
  <dc:description>Awesome PPT</dc:description>
  <cp:lastModifiedBy>664037691@qq.com</cp:lastModifiedBy>
  <cp:revision>6290</cp:revision>
  <dcterms:created xsi:type="dcterms:W3CDTF">2014-11-12T21:47:38Z</dcterms:created>
  <dcterms:modified xsi:type="dcterms:W3CDTF">2019-05-09T17:25:01Z</dcterms:modified>
  <cp:category>Awesome PPT</cp:category>
</cp:coreProperties>
</file>