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7" r:id="rId8"/>
    <p:sldId id="268" r:id="rId9"/>
    <p:sldId id="269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47C0-489A-4171-A927-FEB9B33C5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40CEB-E539-4FAC-AAA4-D7FF4EC99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B77AF-82D7-4FD6-A04B-A649CDA7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6690-4431-40C0-A848-D375628C06B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05883-1F06-445A-A45D-07394D14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A90A-EE55-4D44-ADB2-CE20DCF1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924-5B77-4AA3-BB83-9D2E5055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19BD-ED6F-4C4F-9DB9-911B4A02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0F262-BF32-4C66-962F-E6DE555DE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455AB-F0E6-4E83-AD69-FAB58D82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6690-4431-40C0-A848-D375628C06B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66C82-CC75-4575-929C-46E11BF9D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7CC93-4534-4D85-893B-D52A9505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924-5B77-4AA3-BB83-9D2E5055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A5E10-9F75-4D8B-8672-151576CDB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43400-6000-41D5-AB4B-B127AF8CE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C9A79-F191-4FB7-9489-41B7FBD1C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6690-4431-40C0-A848-D375628C06B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DACDF-BA68-480C-B285-6AE0B98B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2446E-0AF9-4C24-8B82-A609AD30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924-5B77-4AA3-BB83-9D2E5055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4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759F-B7F9-400B-88D0-C3F8DBEE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BF72-FB5F-49B3-8A04-E7FD51ED8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D6575-97C5-44F0-A7B7-4D40B5A8F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6690-4431-40C0-A848-D375628C06B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FEBF0-CAE0-49C8-8E8B-9FDF9F4B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CAF2-644D-4684-96FE-2C51A339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924-5B77-4AA3-BB83-9D2E5055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5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B210-B2E7-46D8-806A-992CBB4E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02EC6-2987-45D6-BDB1-2F710FB78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2F9D-606B-4EF6-8CEA-C23639E2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6690-4431-40C0-A848-D375628C06B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77128-76DA-4FC9-B8B2-910F6FC4B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900A3-D5F8-482F-A61F-77432638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924-5B77-4AA3-BB83-9D2E5055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D154-671D-4D5C-AE4F-3EE02663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8EB6-03AC-4DDB-8F5C-67F0962EC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E0D24-0940-47AE-909D-BACF198F5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4BEA1-75FE-44F4-A757-CEBE1E41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6690-4431-40C0-A848-D375628C06B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31030-C354-4737-8078-68795918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FC596-D9D9-41A5-B2A6-B73EE8A4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924-5B77-4AA3-BB83-9D2E5055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3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1358-6701-442E-8AE3-CF7126DE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94C0F-5DA6-4FE4-848E-4EECF7105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1DA4C-1794-40D0-B242-D453B1621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6CCDC-16A2-4A85-8354-9CA81D2F5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BD1E5-32B5-4D54-8A8C-C1BC2C1BB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D7D10-719F-45E4-BDCD-16E714A0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6690-4431-40C0-A848-D375628C06B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8A9B9-3CCA-4374-8C0E-0D632664D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D4B52-8198-4C0F-97ED-A4F5CEED1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924-5B77-4AA3-BB83-9D2E5055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2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BF3A-80DA-44F8-95A4-7FD1A5BE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7621E-36C3-4633-81BB-03F9FA74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6690-4431-40C0-A848-D375628C06B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2ED75-C6A6-475C-A9F6-A8A85903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22F77-2563-43C0-8739-43D3CE8B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924-5B77-4AA3-BB83-9D2E5055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485211-D14E-4C45-8C4F-23C99E98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6690-4431-40C0-A848-D375628C06B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9A0F6-98ED-4B97-A24C-18684E3F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48D5A-B305-46DF-AA19-BC5A27F5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924-5B77-4AA3-BB83-9D2E5055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9457-4955-4A14-A592-1D7813BF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5CA6-A44B-48AA-BDAE-90BD78844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670AE-00BC-43D4-8B45-5BD7825D1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8BB79-8E35-41F4-8428-59355EC8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6690-4431-40C0-A848-D375628C06B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D6254-C45D-48CA-BBAE-75A14E81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63FB-4C1C-468D-A245-EFFC73FA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924-5B77-4AA3-BB83-9D2E5055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0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5461-C450-4158-AFEA-CD38AB00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02E71-4D35-46D8-B777-53F6AB770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79B84-554B-46D9-B2E2-BB9F13638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2D528-CF7E-4FA2-91E4-D39906A1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6690-4431-40C0-A848-D375628C06B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A6F90-708E-411D-9719-2B3C95CF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C44A8-5430-475E-9DC2-835850B72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11924-5B77-4AA3-BB83-9D2E5055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7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F8BFF-AB9B-4816-9EF6-FF6937FB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0B034-7990-47A7-9F35-65B659CCA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12147-EAEF-4AF9-A016-71A10FAAC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96690-4431-40C0-A848-D375628C06B2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C9F7E-686D-4676-A395-A394C1B92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26AA1-8B78-4FC0-A57A-DC74FC395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11924-5B77-4AA3-BB83-9D2E50552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8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nagedagile.com/choose-between-agile-and-waterfal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2653-D2E3-443D-AFB3-306014344F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CS-250 Agile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A1510-3D56-437C-BCEB-E0A54B5CC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Nicholas Glover</a:t>
            </a:r>
          </a:p>
        </p:txBody>
      </p:sp>
    </p:spTree>
    <p:extLst>
      <p:ext uri="{BB962C8B-B14F-4D97-AF65-F5344CB8AC3E}">
        <p14:creationId xmlns:p14="http://schemas.microsoft.com/office/powerpoint/2010/main" val="91045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58E2-2607-4CA7-A9C2-0BC7402C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Waterfall Would’ve Made Different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39984-8DC5-4A29-99C6-CCCC5B43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the waterfall methodology were used during the SNHU Travel site project, several things would have occurred differently:</a:t>
            </a:r>
          </a:p>
          <a:p>
            <a:r>
              <a:rPr lang="en-US" dirty="0"/>
              <a:t>The initial talks with the client would have taken much longer, since the manager would need to iron out every little detail at the start of development</a:t>
            </a:r>
          </a:p>
          <a:p>
            <a:r>
              <a:rPr lang="en-US" dirty="0"/>
              <a:t>All testing of the code would have happened after the coding as opposed to happening concurrently</a:t>
            </a:r>
          </a:p>
          <a:p>
            <a:r>
              <a:rPr lang="en-US" dirty="0"/>
              <a:t>The detox/wellness shift would have required the waterfall plan to start over since the requirements had changed</a:t>
            </a:r>
          </a:p>
          <a:p>
            <a:r>
              <a:rPr lang="en-US" dirty="0"/>
              <a:t>There would only be a working product towards the end of development as opposed to multiple versions being reviewed as the Sprint moves along</a:t>
            </a:r>
          </a:p>
        </p:txBody>
      </p:sp>
    </p:spTree>
    <p:extLst>
      <p:ext uri="{BB962C8B-B14F-4D97-AF65-F5344CB8AC3E}">
        <p14:creationId xmlns:p14="http://schemas.microsoft.com/office/powerpoint/2010/main" val="469952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F2E9-873B-4CDE-9929-5B785761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Factors to Consider: Waterfall vs. Agile</a:t>
            </a:r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B2D26E79-BE79-46EA-AEFA-D1A0D1041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Factors to consider when choosing to use waterfall vs. agile:</a:t>
            </a:r>
          </a:p>
          <a:p>
            <a:r>
              <a:rPr lang="en-US" dirty="0"/>
              <a:t>Level of Uncertainty</a:t>
            </a:r>
          </a:p>
          <a:p>
            <a:pPr lvl="1"/>
            <a:r>
              <a:rPr lang="en-US" dirty="0"/>
              <a:t>If the project has a high level of uncertainty, use of the flexible agile methodology is recommended since it has the adaptability to handle changes in direction (Cobb, n.d.)</a:t>
            </a:r>
          </a:p>
          <a:p>
            <a:r>
              <a:rPr lang="en-US" dirty="0"/>
              <a:t>Customer Relationship</a:t>
            </a:r>
          </a:p>
          <a:p>
            <a:pPr lvl="1"/>
            <a:r>
              <a:rPr lang="en-US" dirty="0"/>
              <a:t>If the team has a contractual relationship with the client, the waterfall methodology is recommended since it handles the client’s hands-off approach more efficiently (Cobb, n.d.)</a:t>
            </a:r>
          </a:p>
          <a:p>
            <a:pPr lvl="1"/>
            <a:r>
              <a:rPr lang="en-US" dirty="0"/>
              <a:t>If the team has a more collaborative relationship with the client, the agile methodology is recommended since it takes advantage of the back-and-forth between the team and the client effectively (Cobb, n.d.)</a:t>
            </a:r>
          </a:p>
        </p:txBody>
      </p:sp>
    </p:spTree>
    <p:extLst>
      <p:ext uri="{BB962C8B-B14F-4D97-AF65-F5344CB8AC3E}">
        <p14:creationId xmlns:p14="http://schemas.microsoft.com/office/powerpoint/2010/main" val="164546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400A-66BB-4603-99AB-8665E66A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E510-AEBB-47E4-8BF9-E9FC596B4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1963" indent="-461963">
              <a:buNone/>
            </a:pPr>
            <a:r>
              <a:rPr lang="en-US" dirty="0"/>
              <a:t>Cobb, C. (n.d.). </a:t>
            </a:r>
            <a:r>
              <a:rPr lang="en-US" i="1" dirty="0"/>
              <a:t>How Do You Choose Between Agile and Waterfall?</a:t>
            </a:r>
            <a:r>
              <a:rPr lang="en-US" dirty="0"/>
              <a:t>. Agile Project Management.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managedagile.com</a:t>
            </a:r>
            <a:r>
              <a:rPr lang="en-US" dirty="0">
                <a:hlinkClick r:id="rId2"/>
              </a:rPr>
              <a:t>/choose-between-agile-and-waterfall/</a:t>
            </a:r>
            <a:endParaRPr lang="en-US" dirty="0"/>
          </a:p>
          <a:p>
            <a:pPr marL="461963" indent="-461963">
              <a:buNone/>
            </a:pPr>
            <a:r>
              <a:rPr lang="en-US" dirty="0"/>
              <a:t>Cobb, C. G. (2015). </a:t>
            </a:r>
            <a:r>
              <a:rPr lang="en-US" i="1" dirty="0"/>
              <a:t>The Project Manager’s Guide to Mastering Agile: Principles and Practices for an Adaptive Approach</a:t>
            </a:r>
            <a:r>
              <a:rPr lang="en-US" dirty="0"/>
              <a:t>. Wiley.</a:t>
            </a:r>
          </a:p>
        </p:txBody>
      </p:sp>
    </p:spTree>
    <p:extLst>
      <p:ext uri="{BB962C8B-B14F-4D97-AF65-F5344CB8AC3E}">
        <p14:creationId xmlns:p14="http://schemas.microsoft.com/office/powerpoint/2010/main" val="28993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D23C-C54E-4D43-913F-E5BFC1BA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5A7C2-746C-40E1-AEC3-5BF1D3771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  <a:p>
            <a:pPr lvl="1"/>
            <a:r>
              <a:rPr lang="en-US" dirty="0"/>
              <a:t>Responsible for ensuring Scrum is understood and enacted (Cobb, 2015, p. 36)</a:t>
            </a:r>
          </a:p>
          <a:p>
            <a:r>
              <a:rPr lang="en-US" dirty="0"/>
              <a:t>Product Owner</a:t>
            </a:r>
          </a:p>
          <a:p>
            <a:pPr lvl="1"/>
            <a:r>
              <a:rPr lang="en-US" dirty="0"/>
              <a:t>Responsible for maximizing the value of the product, the work of the Development Team, and managing the Product Backlog (Cobb, 2015, p. 35)</a:t>
            </a:r>
          </a:p>
          <a:p>
            <a:r>
              <a:rPr lang="en-US" dirty="0"/>
              <a:t>Development Team</a:t>
            </a:r>
          </a:p>
          <a:p>
            <a:pPr lvl="1"/>
            <a:r>
              <a:rPr lang="en-US" dirty="0"/>
              <a:t>Responsible for the actual development of the product</a:t>
            </a:r>
          </a:p>
        </p:txBody>
      </p:sp>
    </p:spTree>
    <p:extLst>
      <p:ext uri="{BB962C8B-B14F-4D97-AF65-F5344CB8AC3E}">
        <p14:creationId xmlns:p14="http://schemas.microsoft.com/office/powerpoint/2010/main" val="14142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5ED8-E141-45B6-B118-024F4CD1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Roles: 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C7E3-3997-4398-BB1A-F7C541065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Responsibilities include:</a:t>
            </a:r>
          </a:p>
          <a:p>
            <a:r>
              <a:rPr lang="en-US" dirty="0"/>
              <a:t>Helping the Scrum Team understand the need for clear and concise Product Backlog items (Cobb, 2015, p. 36)</a:t>
            </a:r>
          </a:p>
          <a:p>
            <a:r>
              <a:rPr lang="en-US" dirty="0"/>
              <a:t>Facilitating Scrum events as requested and needed (Cobb, 2015, p. 36)</a:t>
            </a:r>
          </a:p>
          <a:p>
            <a:r>
              <a:rPr lang="en-US" dirty="0"/>
              <a:t>Coaching the Development Team in self-organization and cross-functionality (Cobb, 2015, p. 36)</a:t>
            </a:r>
          </a:p>
          <a:p>
            <a:r>
              <a:rPr lang="en-US" dirty="0"/>
              <a:t>Working with other Scrum Masters to increase the effectiveness of the application of Scrum in the organization (Cobb, 2015, p. 37)</a:t>
            </a:r>
          </a:p>
        </p:txBody>
      </p:sp>
    </p:spTree>
    <p:extLst>
      <p:ext uri="{BB962C8B-B14F-4D97-AF65-F5344CB8AC3E}">
        <p14:creationId xmlns:p14="http://schemas.microsoft.com/office/powerpoint/2010/main" val="375188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0D4B-52A8-4ABA-9949-602A34A5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Roles: 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73F0-4717-4118-BF51-6F2E8127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Product Backlog Responsibilities include:</a:t>
            </a:r>
          </a:p>
          <a:p>
            <a:r>
              <a:rPr lang="en-US" dirty="0"/>
              <a:t>Clearly expressing and ordering the Product Backlog items to achieve goals and missions (Cobb, 2015, p. 35)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Optimizing the value of the work that the Development Team performs (Cobb, 2015, p. 35)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Ensuring the Backlog is visible, clear to all, and shows what the Development Team is supposed to work on next (Cobb, 2015, p. 35)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0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BEF8-B458-48CD-A43C-4602F618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Roles: Development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7FC0-109E-4E11-BD3E-60C83718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Characteristics include:</a:t>
            </a:r>
          </a:p>
          <a:p>
            <a:r>
              <a:rPr lang="en-US" dirty="0"/>
              <a:t>They are self-organizing</a:t>
            </a:r>
          </a:p>
          <a:p>
            <a:pPr lvl="1"/>
            <a:r>
              <a:rPr lang="en-US" dirty="0"/>
              <a:t>No one tells them how to turn Product Backlog into increments of potentially releasable functionality (Cobb, 2015, p. 38)</a:t>
            </a:r>
          </a:p>
          <a:p>
            <a:r>
              <a:rPr lang="en-US" dirty="0"/>
              <a:t>They are cross-functional, with all of the skills as a team necessary to create a product increment (Cobb, 2015, p. 38)</a:t>
            </a:r>
          </a:p>
          <a:p>
            <a:r>
              <a:rPr lang="en-US" dirty="0"/>
              <a:t>Individual members may have specialized skills and areas of focus but accountability belongs to the team as a whole (Cobb, 2015, p. 38)</a:t>
            </a:r>
          </a:p>
        </p:txBody>
      </p:sp>
    </p:spTree>
    <p:extLst>
      <p:ext uri="{BB962C8B-B14F-4D97-AF65-F5344CB8AC3E}">
        <p14:creationId xmlns:p14="http://schemas.microsoft.com/office/powerpoint/2010/main" val="43214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3133-C575-4045-AA0C-81CE8714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Phases in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36166-1A54-413B-802F-8CF5BFA4C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Plan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Develop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Deploy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Steps 2-6 are repeated as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Launch</a:t>
            </a:r>
          </a:p>
        </p:txBody>
      </p:sp>
    </p:spTree>
    <p:extLst>
      <p:ext uri="{BB962C8B-B14F-4D97-AF65-F5344CB8AC3E}">
        <p14:creationId xmlns:p14="http://schemas.microsoft.com/office/powerpoint/2010/main" val="326033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31F6-EF05-4BE9-A587-69D8A088C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&amp;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E1FA9-72B7-47B7-9B01-47D04027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whole team gathers in a Sprint Planning meeting to go over the project requirements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team turns the requirements in user stories which are then added to the Product Backlog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Development Team turns the user stories into tasks</a:t>
            </a:r>
          </a:p>
        </p:txBody>
      </p:sp>
    </p:spTree>
    <p:extLst>
      <p:ext uri="{BB962C8B-B14F-4D97-AF65-F5344CB8AC3E}">
        <p14:creationId xmlns:p14="http://schemas.microsoft.com/office/powerpoint/2010/main" val="193294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15AC-24BA-42E6-942F-DA9C0A0E0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&amp;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C197-4613-4C18-AF26-A9F712CD9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Development Team and the Scrum Master hold a Daily Scrum where they discuss:</a:t>
            </a:r>
          </a:p>
          <a:p>
            <a:pPr lvl="1"/>
            <a:r>
              <a:rPr lang="en-US" dirty="0"/>
              <a:t>What was accomplished the day before</a:t>
            </a:r>
          </a:p>
          <a:p>
            <a:pPr lvl="1"/>
            <a:r>
              <a:rPr lang="en-US" dirty="0"/>
              <a:t>What is planned for that day</a:t>
            </a:r>
          </a:p>
          <a:p>
            <a:pPr lvl="1"/>
            <a:r>
              <a:rPr lang="en-US" dirty="0"/>
              <a:t>What will impede their progress that day</a:t>
            </a:r>
          </a:p>
          <a:p>
            <a:r>
              <a:rPr lang="en-US" dirty="0"/>
              <a:t>The Development Team works on the selected user stories</a:t>
            </a:r>
          </a:p>
          <a:p>
            <a:r>
              <a:rPr lang="en-US" dirty="0"/>
              <a:t>The stories are completed through test-driven development so that testing is completed concurrently</a:t>
            </a:r>
          </a:p>
        </p:txBody>
      </p:sp>
    </p:spTree>
    <p:extLst>
      <p:ext uri="{BB962C8B-B14F-4D97-AF65-F5344CB8AC3E}">
        <p14:creationId xmlns:p14="http://schemas.microsoft.com/office/powerpoint/2010/main" val="89158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A0532-E3E8-4207-BEB6-934C1C54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&amp; Launch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F0B6-B1CA-4320-ACD5-AE132134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the Sprint, the working product is sent to the Product Owner for review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it reaches the satisfactory level of “done”, the product will be launched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software isn’t ready, another Sprint will be planned and completed</a:t>
            </a:r>
          </a:p>
        </p:txBody>
      </p:sp>
    </p:spTree>
    <p:extLst>
      <p:ext uri="{BB962C8B-B14F-4D97-AF65-F5344CB8AC3E}">
        <p14:creationId xmlns:p14="http://schemas.microsoft.com/office/powerpoint/2010/main" val="162186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801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CS-250 Agile Presentation</vt:lpstr>
      <vt:lpstr>Agile Roles</vt:lpstr>
      <vt:lpstr>Agile Roles: Scrum Master</vt:lpstr>
      <vt:lpstr>Agile Roles: Product Owner</vt:lpstr>
      <vt:lpstr>Agile Roles: Development Team</vt:lpstr>
      <vt:lpstr>SDLC Phases in Agile</vt:lpstr>
      <vt:lpstr>Plan &amp; Design</vt:lpstr>
      <vt:lpstr>Develop &amp; Test</vt:lpstr>
      <vt:lpstr>Review &amp; Launch</vt:lpstr>
      <vt:lpstr>What Waterfall Would’ve Made Different</vt:lpstr>
      <vt:lpstr>Factors to Consider: Waterfall vs. Agile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CS-250 Agile Presentation</dc:title>
  <dc:creator>Nicholas Glover</dc:creator>
  <cp:lastModifiedBy>Nicholas Glover</cp:lastModifiedBy>
  <cp:revision>10</cp:revision>
  <dcterms:created xsi:type="dcterms:W3CDTF">2021-12-13T02:30:04Z</dcterms:created>
  <dcterms:modified xsi:type="dcterms:W3CDTF">2021-12-13T06:28:13Z</dcterms:modified>
</cp:coreProperties>
</file>