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 id="2147483676"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9" r:id="rId16"/>
    <p:sldId id="272" r:id="rId17"/>
    <p:sldId id="268" r:id="rId18"/>
    <p:sldId id="271" r:id="rId19"/>
    <p:sldId id="274" r:id="rId20"/>
    <p:sldId id="270" r:id="rId21"/>
  </p:sldIdLst>
  <p:sldSz cx="9144000" cy="5143500" type="screen16x9"/>
  <p:notesSz cx="6858000" cy="9144000"/>
  <p:embeddedFontLst>
    <p:embeddedFont>
      <p:font typeface="Arial Black" panose="020B0A04020102020204" pitchFamily="34" charset="0"/>
      <p:bold r:id="rId23"/>
    </p:embeddedFont>
    <p:embeddedFont>
      <p:font typeface="Oswald" panose="020B0604020202020204" charset="0"/>
      <p:regular r:id="rId24"/>
      <p:bold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75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3066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4451bc652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b4451bc652_2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27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954b22d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954b22d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55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ec5969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ec5969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67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8ec59694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8ec59694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5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468e5a9c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b468e5a9c3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784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b2977ce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b2977c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52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4451bc65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b4451bc65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514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4478e1eb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b4478e1ebd_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450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451bc652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b4451bc652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8639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4451bc652_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4451bc652_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26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4451bc652_9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4451bc652_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85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4451bc652_9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4451bc652_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1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4451bc652_9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4451bc652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5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451bc652_9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451bc652_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014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468e5a9c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b468e5a9c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705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9841"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78" name="Google Shape;78;p1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1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0" name="Google Shape;80;p1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92" name="Google Shape;92;p1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93" name="Google Shape;93;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99" name="Google Shape;99;p2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0" name="Google Shape;100;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1"/>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rot="5400000">
            <a:off x="5350073" y="1467445"/>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1"/>
        <p:cNvGrpSpPr/>
        <p:nvPr/>
      </p:nvGrpSpPr>
      <p:grpSpPr>
        <a:xfrm>
          <a:off x="0" y="0"/>
          <a:ext cx="0" cy="0"/>
          <a:chOff x="0" y="0"/>
          <a:chExt cx="0" cy="0"/>
        </a:xfrm>
      </p:grpSpPr>
      <p:pic>
        <p:nvPicPr>
          <p:cNvPr id="122" name="Google Shape;122;p24"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23"/>
        <p:cNvGrpSpPr/>
        <p:nvPr/>
      </p:nvGrpSpPr>
      <p:grpSpPr>
        <a:xfrm>
          <a:off x="0" y="0"/>
          <a:ext cx="0" cy="0"/>
          <a:chOff x="0" y="0"/>
          <a:chExt cx="0" cy="0"/>
        </a:xfrm>
      </p:grpSpPr>
      <p:pic>
        <p:nvPicPr>
          <p:cNvPr id="124" name="Google Shape;124;p25"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28" name="Google Shape;128;p26"/>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9" name="Google Shape;129;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7"/>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5" name="Google Shape;135;p2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6" name="Google Shape;136;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2" name="Google Shape;142;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9"/>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7" name="Google Shape;117;p2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8" name="Google Shape;118;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TRI/FORMULARIO%20DIRIJIDO%20A%20LOS%20CLIENTES%20DE%20GLOVIMARKET.docx"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hyperlink" Target="../TRI/ENTREVISTA%20DIRIJIDO%20AL%20GESTOR%20DE%20INVENTARIOS%20%20GLOVIMARKET.docx"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BMPN%20empresa/GloviMarket.vpp" TargetMode="External"/><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hyperlink" Target="BMPN%20empresa/GloviMarket.jp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Glovimarket/Proyecto_Glovimarket"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237975" y="1011297"/>
            <a:ext cx="6858000" cy="1790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b="1">
                <a:latin typeface="Oswald"/>
                <a:ea typeface="Oswald"/>
                <a:cs typeface="Oswald"/>
                <a:sym typeface="Oswald"/>
              </a:rPr>
              <a:t>Sistema de Inventario para la empresa “GloviMarket” </a:t>
            </a:r>
            <a:endParaRPr b="1">
              <a:latin typeface="Oswald"/>
              <a:ea typeface="Oswald"/>
              <a:cs typeface="Oswald"/>
              <a:sym typeface="Oswald"/>
            </a:endParaRPr>
          </a:p>
        </p:txBody>
      </p:sp>
      <p:sp>
        <p:nvSpPr>
          <p:cNvPr id="156" name="Google Shape;156;p30"/>
          <p:cNvSpPr txBox="1">
            <a:spLocks noGrp="1"/>
          </p:cNvSpPr>
          <p:nvPr>
            <p:ph type="subTitle" idx="1"/>
          </p:nvPr>
        </p:nvSpPr>
        <p:spPr>
          <a:xfrm>
            <a:off x="1143000" y="2648728"/>
            <a:ext cx="6858000" cy="1241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1800"/>
              <a:buNone/>
            </a:pPr>
            <a:endParaRPr>
              <a:latin typeface="Oswald"/>
              <a:ea typeface="Oswald"/>
              <a:cs typeface="Oswald"/>
              <a:sym typeface="Oswald"/>
            </a:endParaRPr>
          </a:p>
          <a:p>
            <a:pPr marL="0" lvl="0" indent="0" algn="ctr" rtl="0">
              <a:lnSpc>
                <a:spcPct val="90000"/>
              </a:lnSpc>
              <a:spcBef>
                <a:spcPts val="750"/>
              </a:spcBef>
              <a:spcAft>
                <a:spcPts val="0"/>
              </a:spcAft>
              <a:buSzPts val="1800"/>
              <a:buNone/>
            </a:pPr>
            <a:r>
              <a:rPr lang="es-419">
                <a:latin typeface="Oswald"/>
                <a:ea typeface="Oswald"/>
                <a:cs typeface="Oswald"/>
                <a:sym typeface="Oswald"/>
              </a:rPr>
              <a:t>TECNOLOGO EN ANALISIS Y DESARROLLO DE SISTEMAS DE INFORMACIÓN</a:t>
            </a:r>
            <a:endParaRPr>
              <a:latin typeface="Oswald"/>
              <a:ea typeface="Oswald"/>
              <a:cs typeface="Oswald"/>
              <a:sym typeface="Oswald"/>
            </a:endParaRPr>
          </a:p>
          <a:p>
            <a:pPr marL="0" lvl="0" indent="0" algn="ctr" rtl="0">
              <a:lnSpc>
                <a:spcPct val="90000"/>
              </a:lnSpc>
              <a:spcBef>
                <a:spcPts val="750"/>
              </a:spcBef>
              <a:spcAft>
                <a:spcPts val="0"/>
              </a:spcAft>
              <a:buSzPts val="1800"/>
              <a:buNone/>
            </a:pPr>
            <a:r>
              <a:rPr lang="es-419">
                <a:latin typeface="Oswald"/>
                <a:ea typeface="Oswald"/>
                <a:cs typeface="Oswald"/>
                <a:sym typeface="Oswald"/>
              </a:rPr>
              <a:t>FICHA: 2251717</a:t>
            </a:r>
            <a:endParaRPr>
              <a:latin typeface="Oswald"/>
              <a:ea typeface="Oswald"/>
              <a:cs typeface="Oswald"/>
              <a:sym typeface="Oswald"/>
            </a:endParaRPr>
          </a:p>
          <a:p>
            <a:pPr marL="0" lvl="0" indent="0" algn="ctr" rtl="0">
              <a:lnSpc>
                <a:spcPct val="90000"/>
              </a:lnSpc>
              <a:spcBef>
                <a:spcPts val="750"/>
              </a:spcBef>
              <a:spcAft>
                <a:spcPts val="0"/>
              </a:spcAft>
              <a:buSzPts val="1800"/>
              <a:buNone/>
            </a:pP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ctrTitle"/>
          </p:nvPr>
        </p:nvSpPr>
        <p:spPr>
          <a:xfrm>
            <a:off x="1143000" y="678173"/>
            <a:ext cx="6858000" cy="7341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Alcance del Proyecto</a:t>
            </a:r>
            <a:endParaRPr>
              <a:latin typeface="Oswald"/>
              <a:ea typeface="Oswald"/>
              <a:cs typeface="Oswald"/>
              <a:sym typeface="Oswald"/>
            </a:endParaRPr>
          </a:p>
        </p:txBody>
      </p:sp>
      <p:sp>
        <p:nvSpPr>
          <p:cNvPr id="211" name="Google Shape;211;p39"/>
          <p:cNvSpPr txBox="1">
            <a:spLocks noGrp="1"/>
          </p:cNvSpPr>
          <p:nvPr>
            <p:ph type="subTitle" idx="1"/>
          </p:nvPr>
        </p:nvSpPr>
        <p:spPr>
          <a:xfrm>
            <a:off x="575550" y="1412275"/>
            <a:ext cx="7956300" cy="2977500"/>
          </a:xfrm>
          <a:prstGeom prst="rect">
            <a:avLst/>
          </a:prstGeom>
        </p:spPr>
        <p:txBody>
          <a:bodyPr spcFirstLastPara="1" wrap="square" lIns="91425" tIns="45700" rIns="91425" bIns="45700" anchor="t" anchorCtr="0">
            <a:noAutofit/>
          </a:bodyPr>
          <a:lstStyle/>
          <a:p>
            <a:pPr marL="0" lvl="0" indent="0" algn="just" rtl="0">
              <a:lnSpc>
                <a:spcPct val="115000"/>
              </a:lnSpc>
              <a:spcBef>
                <a:spcPts val="400"/>
              </a:spcBef>
              <a:spcAft>
                <a:spcPts val="0"/>
              </a:spcAft>
              <a:buClr>
                <a:schemeClr val="dk1"/>
              </a:buClr>
              <a:buSzPts val="1800"/>
              <a:buFont typeface="Arial"/>
              <a:buNone/>
            </a:pPr>
            <a:r>
              <a:rPr lang="es-419" sz="1600">
                <a:latin typeface="Oswald"/>
                <a:ea typeface="Oswald"/>
                <a:cs typeface="Oswald"/>
                <a:sym typeface="Oswald"/>
              </a:rPr>
              <a:t>El proyecto GloviMarket, está dirigido para usuarios con necesidades de tener un manejo óptimo de sus inventarios de Óptica. Se elaboró un proyecto el cual se propone la implementación de Software aplicada a pequeñas empresas, y de esta manera generar buenas experiencias a la hora de la utilización de este método, del mismo modo dar una mejora con el aumento de compradores  a las pequeñas empresas y que más empresas quieran obtener nuestro software. Se escoge las pequeñas empresas ya que estas  no tienen un software que les ayude a tener un control de sus inventarios. Así mismo se le entregará un Manual de Funciones el cual explicara a detalle el uso del software, este manual lo puede usar cualquier persona natural para saber el manejo del sitio más no las operaciones de los encargados quien la gestiona, esta persona debe ser una estudiada en el ámbito de manejo de inventarios del mismo modo identificar a las personas encargadas de su gestionamiento. </a:t>
            </a:r>
            <a:r>
              <a:rPr lang="es-419" sz="1500">
                <a:latin typeface="Oswald"/>
                <a:ea typeface="Oswald"/>
                <a:cs typeface="Oswald"/>
                <a:sym typeface="Oswald"/>
              </a:rPr>
              <a:t>  </a:t>
            </a:r>
            <a:r>
              <a:rPr lang="es-419">
                <a:latin typeface="Oswald"/>
                <a:ea typeface="Oswald"/>
                <a:cs typeface="Oswald"/>
                <a:sym typeface="Oswald"/>
              </a:rPr>
              <a:t>      </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ctrTitle"/>
          </p:nvPr>
        </p:nvSpPr>
        <p:spPr>
          <a:xfrm>
            <a:off x="1143000" y="469198"/>
            <a:ext cx="6858000" cy="80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Inventario</a:t>
            </a:r>
            <a:endParaRPr>
              <a:latin typeface="Oswald"/>
              <a:ea typeface="Oswald"/>
              <a:cs typeface="Oswald"/>
              <a:sym typeface="Oswald"/>
            </a:endParaRPr>
          </a:p>
        </p:txBody>
      </p:sp>
      <p:sp>
        <p:nvSpPr>
          <p:cNvPr id="217" name="Google Shape;217;p40"/>
          <p:cNvSpPr txBox="1">
            <a:spLocks noGrp="1"/>
          </p:cNvSpPr>
          <p:nvPr>
            <p:ph type="subTitle" idx="1"/>
          </p:nvPr>
        </p:nvSpPr>
        <p:spPr>
          <a:xfrm>
            <a:off x="582900" y="1028900"/>
            <a:ext cx="7978200" cy="33681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s-419" sz="1600">
                <a:latin typeface="Oswald"/>
                <a:ea typeface="Oswald"/>
                <a:cs typeface="Oswald"/>
                <a:sym typeface="Oswald"/>
              </a:rPr>
              <a:t>                 Para este inventario tuvimos que tener en cuenta los siguientes aspectos:</a:t>
            </a:r>
            <a:endParaRPr sz="1600">
              <a:latin typeface="Oswald"/>
              <a:ea typeface="Oswald"/>
              <a:cs typeface="Oswald"/>
              <a:sym typeface="Oswald"/>
            </a:endParaRPr>
          </a:p>
          <a:p>
            <a:pPr marL="457200" lvl="0" indent="-330200" algn="just" rtl="0">
              <a:lnSpc>
                <a:spcPct val="115000"/>
              </a:lnSpc>
              <a:spcBef>
                <a:spcPts val="1200"/>
              </a:spcBef>
              <a:spcAft>
                <a:spcPts val="0"/>
              </a:spcAft>
              <a:buSzPts val="1600"/>
              <a:buFont typeface="Oswald"/>
              <a:buChar char="❖"/>
            </a:pPr>
            <a:r>
              <a:rPr lang="es-419" sz="1600">
                <a:latin typeface="Oswald"/>
                <a:ea typeface="Oswald"/>
                <a:cs typeface="Oswald"/>
                <a:sym typeface="Oswald"/>
              </a:rPr>
              <a:t>El espacio en donde se verán los productos será por un medio electrónico, adecuado para una visión cómoda.</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Los productos no son de tipo perecible, sin embargo posee un cambio por las nuevas actualizaciones de la página y productos.</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La codificación de los artículos estará basada en la hora en que se hayan publicado, por otro lado deberá tener información acerca del producto con la intención de obtener mayor información.</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La herramienta que se usará para su gestión será un Software.</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El manejo de entradas y salidas, las salidas tendrán un tiempo de expiración de un año después de la publicación si no se ha vendido, en cuanto a entradas, estas deberán tener información específica del producto para el momento de la venta.</a:t>
            </a:r>
            <a:endParaRPr sz="1100">
              <a:latin typeface="Arial"/>
              <a:ea typeface="Arial"/>
              <a:cs typeface="Arial"/>
              <a:sym typeface="Arial"/>
            </a:endParaRPr>
          </a:p>
          <a:p>
            <a:pPr marL="0" lvl="0" indent="0" algn="ctr" rtl="0">
              <a:spcBef>
                <a:spcPts val="1200"/>
              </a:spcBef>
              <a:spcAft>
                <a:spcPts val="0"/>
              </a:spcAft>
              <a:buNone/>
            </a:pPr>
            <a:endParaRPr>
              <a:highlight>
                <a:srgbClr val="FFFFFF"/>
              </a:highlight>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ctrTitle"/>
          </p:nvPr>
        </p:nvSpPr>
        <p:spPr>
          <a:xfrm>
            <a:off x="1267200" y="571448"/>
            <a:ext cx="6858000" cy="80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Inventario</a:t>
            </a:r>
            <a:endParaRPr>
              <a:latin typeface="Oswald"/>
              <a:ea typeface="Oswald"/>
              <a:cs typeface="Oswald"/>
              <a:sym typeface="Oswald"/>
            </a:endParaRPr>
          </a:p>
        </p:txBody>
      </p:sp>
      <p:sp>
        <p:nvSpPr>
          <p:cNvPr id="223" name="Google Shape;223;p41"/>
          <p:cNvSpPr txBox="1">
            <a:spLocks noGrp="1"/>
          </p:cNvSpPr>
          <p:nvPr>
            <p:ph type="subTitle" idx="1"/>
          </p:nvPr>
        </p:nvSpPr>
        <p:spPr>
          <a:xfrm>
            <a:off x="710850" y="1372150"/>
            <a:ext cx="5110500" cy="2922600"/>
          </a:xfrm>
          <a:prstGeom prst="rect">
            <a:avLst/>
          </a:prstGeom>
        </p:spPr>
        <p:txBody>
          <a:bodyPr spcFirstLastPara="1" wrap="square" lIns="91425" tIns="45700" rIns="91425" bIns="45700" anchor="t" anchorCtr="0">
            <a:noAutofit/>
          </a:bodyPr>
          <a:lstStyle/>
          <a:p>
            <a:pPr marL="457200" lvl="0" indent="-330200" algn="just" rtl="0">
              <a:lnSpc>
                <a:spcPct val="115000"/>
              </a:lnSpc>
              <a:spcBef>
                <a:spcPts val="1200"/>
              </a:spcBef>
              <a:spcAft>
                <a:spcPts val="0"/>
              </a:spcAft>
              <a:buSzPts val="1600"/>
              <a:buFont typeface="Oswald"/>
              <a:buChar char="❖"/>
            </a:pPr>
            <a:r>
              <a:rPr lang="es-419" sz="1600">
                <a:latin typeface="Oswald"/>
                <a:ea typeface="Oswald"/>
                <a:cs typeface="Oswald"/>
                <a:sym typeface="Oswald"/>
              </a:rPr>
              <a:t>El inventario se deberá realizar de forma mensual.</a:t>
            </a:r>
            <a:endParaRPr sz="1600">
              <a:latin typeface="Oswald"/>
              <a:ea typeface="Oswald"/>
              <a:cs typeface="Oswald"/>
              <a:sym typeface="Oswald"/>
            </a:endParaRPr>
          </a:p>
          <a:p>
            <a:pPr marL="0" lvl="0" indent="0" algn="l" rtl="0">
              <a:lnSpc>
                <a:spcPct val="115000"/>
              </a:lnSpc>
              <a:spcBef>
                <a:spcPts val="1200"/>
              </a:spcBef>
              <a:spcAft>
                <a:spcPts val="0"/>
              </a:spcAft>
              <a:buNone/>
            </a:pPr>
            <a:r>
              <a:rPr lang="es-419" sz="1600">
                <a:latin typeface="Oswald"/>
                <a:ea typeface="Oswald"/>
                <a:cs typeface="Oswald"/>
                <a:sym typeface="Oswald"/>
              </a:rPr>
              <a:t>En la sección de la página encontrará los siguientes catálogos:</a:t>
            </a:r>
            <a:endParaRPr sz="1600">
              <a:latin typeface="Oswald"/>
              <a:ea typeface="Oswald"/>
              <a:cs typeface="Oswald"/>
              <a:sym typeface="Oswald"/>
            </a:endParaRPr>
          </a:p>
          <a:p>
            <a:pPr marL="457200" lvl="0" indent="-330200" algn="l" rtl="0">
              <a:lnSpc>
                <a:spcPct val="115000"/>
              </a:lnSpc>
              <a:spcBef>
                <a:spcPts val="1200"/>
              </a:spcBef>
              <a:spcAft>
                <a:spcPts val="0"/>
              </a:spcAft>
              <a:buSzPts val="1600"/>
              <a:buFont typeface="Oswald"/>
              <a:buChar char="❖"/>
            </a:pPr>
            <a:r>
              <a:rPr lang="es-419" sz="1600">
                <a:latin typeface="Oswald"/>
                <a:ea typeface="Oswald"/>
                <a:cs typeface="Oswald"/>
                <a:sym typeface="Oswald"/>
              </a:rPr>
              <a:t>Cristales o lentes oftálmicas.</a:t>
            </a:r>
            <a:endParaRPr sz="1600">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Monturas para gafas graduadas y gafas de sol.</a:t>
            </a:r>
            <a:endParaRPr sz="1600">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Contactología y lentillas</a:t>
            </a:r>
            <a:endParaRPr sz="1600">
              <a:solidFill>
                <a:schemeClr val="hlink"/>
              </a:solidFill>
              <a:latin typeface="Oswald"/>
              <a:ea typeface="Oswald"/>
              <a:cs typeface="Oswald"/>
              <a:sym typeface="Oswald"/>
            </a:endParaRPr>
          </a:p>
          <a:p>
            <a:pPr marL="457200" lvl="0" indent="-330200" algn="l" rtl="0">
              <a:lnSpc>
                <a:spcPct val="115000"/>
              </a:lnSpc>
              <a:spcBef>
                <a:spcPts val="0"/>
              </a:spcBef>
              <a:spcAft>
                <a:spcPts val="0"/>
              </a:spcAft>
              <a:buClr>
                <a:srgbClr val="000000"/>
              </a:buClr>
              <a:buSzPts val="1600"/>
              <a:buFont typeface="Oswald"/>
              <a:buChar char="❖"/>
            </a:pPr>
            <a:r>
              <a:rPr lang="es-419" sz="1600">
                <a:solidFill>
                  <a:srgbClr val="000000"/>
                </a:solidFill>
                <a:latin typeface="Oswald"/>
                <a:ea typeface="Oswald"/>
                <a:cs typeface="Oswald"/>
                <a:sym typeface="Oswald"/>
              </a:rPr>
              <a:t>Gafas de protección para graduar.</a:t>
            </a:r>
            <a:endParaRPr sz="1600">
              <a:solidFill>
                <a:srgbClr val="000000"/>
              </a:solidFill>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Gafas de natación y piscina graduadas.</a:t>
            </a:r>
            <a:endParaRPr sz="1600">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Gafas para deporte graduadas</a:t>
            </a:r>
            <a:endParaRPr sz="1600">
              <a:solidFill>
                <a:schemeClr val="hlink"/>
              </a:solidFill>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Lupas (lente).</a:t>
            </a:r>
            <a:endParaRPr sz="1600">
              <a:latin typeface="Oswald"/>
              <a:ea typeface="Oswald"/>
              <a:cs typeface="Oswald"/>
              <a:sym typeface="Oswald"/>
            </a:endParaRPr>
          </a:p>
          <a:p>
            <a:pPr marL="457200" lvl="0" indent="0" algn="l" rtl="0">
              <a:lnSpc>
                <a:spcPct val="115000"/>
              </a:lnSpc>
              <a:spcBef>
                <a:spcPts val="1200"/>
              </a:spcBef>
              <a:spcAft>
                <a:spcPts val="0"/>
              </a:spcAft>
              <a:buNone/>
            </a:pPr>
            <a:endParaRPr sz="1600">
              <a:latin typeface="Oswald"/>
              <a:ea typeface="Oswald"/>
              <a:cs typeface="Oswald"/>
              <a:sym typeface="Oswald"/>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ctr" rtl="0">
              <a:spcBef>
                <a:spcPts val="1200"/>
              </a:spcBef>
              <a:spcAft>
                <a:spcPts val="0"/>
              </a:spcAft>
              <a:buNone/>
            </a:pPr>
            <a:endParaRPr>
              <a:highlight>
                <a:srgbClr val="FFFFFF"/>
              </a:highlight>
              <a:latin typeface="Oswald"/>
              <a:ea typeface="Oswald"/>
              <a:cs typeface="Oswald"/>
              <a:sym typeface="Oswald"/>
            </a:endParaRPr>
          </a:p>
        </p:txBody>
      </p:sp>
      <p:sp>
        <p:nvSpPr>
          <p:cNvPr id="224" name="Google Shape;224;p41"/>
          <p:cNvSpPr txBox="1"/>
          <p:nvPr/>
        </p:nvSpPr>
        <p:spPr>
          <a:xfrm>
            <a:off x="5821350" y="2257100"/>
            <a:ext cx="24330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1"/>
              </a:buClr>
              <a:buSzPts val="1600"/>
              <a:buFont typeface="Oswald"/>
              <a:buChar char="❖"/>
            </a:pPr>
            <a:r>
              <a:rPr lang="es-419" sz="1600">
                <a:solidFill>
                  <a:schemeClr val="dk1"/>
                </a:solidFill>
                <a:latin typeface="Oswald"/>
                <a:ea typeface="Oswald"/>
                <a:cs typeface="Oswald"/>
                <a:sym typeface="Oswald"/>
              </a:rPr>
              <a:t>Prismáticos (lente).</a:t>
            </a:r>
            <a:endParaRPr sz="1600">
              <a:solidFill>
                <a:schemeClr val="dk1"/>
              </a:solidFill>
              <a:latin typeface="Oswald"/>
              <a:ea typeface="Oswald"/>
              <a:cs typeface="Oswald"/>
              <a:sym typeface="Oswald"/>
            </a:endParaRPr>
          </a:p>
          <a:p>
            <a:pPr marL="457200" lvl="0" indent="-330200" algn="l" rtl="0">
              <a:lnSpc>
                <a:spcPct val="115000"/>
              </a:lnSpc>
              <a:spcBef>
                <a:spcPts val="0"/>
              </a:spcBef>
              <a:spcAft>
                <a:spcPts val="0"/>
              </a:spcAft>
              <a:buClr>
                <a:schemeClr val="dk1"/>
              </a:buClr>
              <a:buSzPts val="1600"/>
              <a:buFont typeface="Oswald"/>
              <a:buChar char="❖"/>
            </a:pPr>
            <a:r>
              <a:rPr lang="es-419" sz="1600">
                <a:solidFill>
                  <a:schemeClr val="dk1"/>
                </a:solidFill>
                <a:latin typeface="Oswald"/>
                <a:ea typeface="Oswald"/>
                <a:cs typeface="Oswald"/>
                <a:sym typeface="Oswald"/>
              </a:rPr>
              <a:t>Termómetros (lente).</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ctrTitle"/>
          </p:nvPr>
        </p:nvSpPr>
        <p:spPr>
          <a:xfrm>
            <a:off x="1143000" y="612423"/>
            <a:ext cx="6858000" cy="823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a:latin typeface="Oswald"/>
                <a:ea typeface="Oswald"/>
                <a:cs typeface="Oswald"/>
                <a:sym typeface="Oswald"/>
              </a:rPr>
              <a:t>Justificación</a:t>
            </a:r>
            <a:endParaRPr>
              <a:latin typeface="Oswald"/>
              <a:ea typeface="Oswald"/>
              <a:cs typeface="Oswald"/>
              <a:sym typeface="Oswald"/>
            </a:endParaRPr>
          </a:p>
        </p:txBody>
      </p:sp>
      <p:sp>
        <p:nvSpPr>
          <p:cNvPr id="239" name="Google Shape;239;p43"/>
          <p:cNvSpPr txBox="1">
            <a:spLocks noGrp="1"/>
          </p:cNvSpPr>
          <p:nvPr>
            <p:ph type="subTitle" idx="1"/>
          </p:nvPr>
        </p:nvSpPr>
        <p:spPr>
          <a:xfrm>
            <a:off x="816600" y="1592725"/>
            <a:ext cx="7510800" cy="260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750"/>
              </a:spcBef>
              <a:spcAft>
                <a:spcPts val="0"/>
              </a:spcAft>
              <a:buSzPts val="1800"/>
              <a:buNone/>
            </a:pPr>
            <a:r>
              <a:rPr lang="es-419" sz="1600">
                <a:latin typeface="Oswald"/>
                <a:ea typeface="Oswald"/>
                <a:cs typeface="Oswald"/>
                <a:sym typeface="Oswald"/>
              </a:rPr>
              <a:t>Los principales motivos que nos llevaron a realizar este proyecto es por la poca seguridad e insuficiencia en el orden de los productos a causa de la deficiencia que se tiene al realizar un inventario manual o por plataformas no muy confiables, lo cual podría generar pérdidas a los administradores de las ópticas al no saber con qué recursos se cuentan. </a:t>
            </a:r>
            <a:endParaRPr sz="1600">
              <a:latin typeface="Oswald"/>
              <a:ea typeface="Oswald"/>
              <a:cs typeface="Oswald"/>
              <a:sym typeface="Oswald"/>
            </a:endParaRPr>
          </a:p>
          <a:p>
            <a:pPr marL="0" lvl="0" indent="0" algn="just" rtl="0">
              <a:lnSpc>
                <a:spcPct val="90000"/>
              </a:lnSpc>
              <a:spcBef>
                <a:spcPts val="750"/>
              </a:spcBef>
              <a:spcAft>
                <a:spcPts val="0"/>
              </a:spcAft>
              <a:buSzPts val="1800"/>
              <a:buNone/>
            </a:pPr>
            <a:r>
              <a:rPr lang="es-419" sz="1600">
                <a:latin typeface="Oswald"/>
                <a:ea typeface="Oswald"/>
                <a:cs typeface="Oswald"/>
                <a:sym typeface="Oswald"/>
              </a:rPr>
              <a:t>Por lo anterior nuestro Software se basa en implementar un software enfocado al módulo de inventarios,"“GLOVIMARKET”  será una herramienta tanto para los trabajadores como para sus clientes al momento de generar una compra de sus productos (Gafas, Lentes de contacto, etc…), además de generar más orden y seguridad a la hora de saber con qué recursos se cuentan basado en la compra y venta de los productos, aparte los dueños puedan hacer un manejo eficaz y confiable de sus productos.</a:t>
            </a:r>
            <a:endParaRPr sz="1600">
              <a:latin typeface="Oswald"/>
              <a:ea typeface="Oswald"/>
              <a:cs typeface="Oswald"/>
              <a:sym typeface="Oswald"/>
            </a:endParaRPr>
          </a:p>
          <a:p>
            <a:pPr marL="0" lvl="0" indent="0" algn="just" rtl="0">
              <a:spcBef>
                <a:spcPts val="750"/>
              </a:spcBef>
              <a:spcAft>
                <a:spcPts val="0"/>
              </a:spcAft>
              <a:buSzPts val="1800"/>
              <a:buNone/>
            </a:pPr>
            <a:endParaRPr sz="16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7430" y="670560"/>
            <a:ext cx="7886700" cy="809285"/>
          </a:xfrm>
        </p:spPr>
        <p:txBody>
          <a:bodyPr/>
          <a:lstStyle/>
          <a:p>
            <a:pPr algn="ctr"/>
            <a:r>
              <a:rPr lang="en-US" b="1" dirty="0" smtClean="0">
                <a:latin typeface="Oswald" panose="020B0604020202020204" charset="0"/>
              </a:rPr>
              <a:t>COMPONENTE TÉCNICO </a:t>
            </a:r>
            <a:endParaRPr lang="en-US" b="1" dirty="0">
              <a:latin typeface="Oswald" panose="020B0604020202020204" charset="0"/>
            </a:endParaRPr>
          </a:p>
        </p:txBody>
      </p:sp>
      <p:pic>
        <p:nvPicPr>
          <p:cNvPr id="1026" name="Picture 2" descr="Resultado de imagen para componente tecn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19" y="1323090"/>
            <a:ext cx="3092722" cy="309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0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ctrTitle"/>
          </p:nvPr>
        </p:nvSpPr>
        <p:spPr>
          <a:xfrm>
            <a:off x="1143000" y="586425"/>
            <a:ext cx="6858000" cy="676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Método TRI</a:t>
            </a:r>
            <a:endParaRPr>
              <a:latin typeface="Oswald"/>
              <a:ea typeface="Oswald"/>
              <a:cs typeface="Oswald"/>
              <a:sym typeface="Oswald"/>
            </a:endParaRPr>
          </a:p>
        </p:txBody>
      </p:sp>
      <p:sp>
        <p:nvSpPr>
          <p:cNvPr id="230" name="Google Shape;230;p42"/>
          <p:cNvSpPr txBox="1">
            <a:spLocks noGrp="1"/>
          </p:cNvSpPr>
          <p:nvPr>
            <p:ph type="subTitle" idx="1"/>
          </p:nvPr>
        </p:nvSpPr>
        <p:spPr>
          <a:xfrm>
            <a:off x="602550" y="1359600"/>
            <a:ext cx="4033800" cy="676500"/>
          </a:xfrm>
          <a:prstGeom prst="rect">
            <a:avLst/>
          </a:prstGeom>
        </p:spPr>
        <p:txBody>
          <a:bodyPr spcFirstLastPara="1" wrap="square" lIns="91425" tIns="45700" rIns="91425" bIns="45700" anchor="t" anchorCtr="0">
            <a:noAutofit/>
          </a:bodyPr>
          <a:lstStyle/>
          <a:p>
            <a:pPr marL="0" lvl="0" indent="0" algn="ctr" rtl="0">
              <a:spcBef>
                <a:spcPts val="750"/>
              </a:spcBef>
              <a:spcAft>
                <a:spcPts val="0"/>
              </a:spcAft>
              <a:buNone/>
            </a:pPr>
            <a:r>
              <a:rPr lang="es-419" dirty="0">
                <a:latin typeface="Oswald"/>
                <a:ea typeface="Oswald"/>
                <a:cs typeface="Oswald"/>
                <a:sym typeface="Oswald"/>
              </a:rPr>
              <a:t>ENTREVISTA DIRIGIDO AL GESTOR DE INVENTARIOS  GLOVIMARKET.</a:t>
            </a:r>
            <a:endParaRPr dirty="0">
              <a:latin typeface="Oswald"/>
              <a:ea typeface="Oswald"/>
              <a:cs typeface="Oswald"/>
              <a:sym typeface="Oswald"/>
            </a:endParaRPr>
          </a:p>
        </p:txBody>
      </p:sp>
      <p:sp>
        <p:nvSpPr>
          <p:cNvPr id="231" name="Google Shape;231;p42"/>
          <p:cNvSpPr txBox="1">
            <a:spLocks noGrp="1"/>
          </p:cNvSpPr>
          <p:nvPr>
            <p:ph type="subTitle" idx="1"/>
          </p:nvPr>
        </p:nvSpPr>
        <p:spPr>
          <a:xfrm>
            <a:off x="4751725" y="1359600"/>
            <a:ext cx="3215400" cy="676500"/>
          </a:xfrm>
          <a:prstGeom prst="rect">
            <a:avLst/>
          </a:prstGeom>
        </p:spPr>
        <p:txBody>
          <a:bodyPr spcFirstLastPara="1" wrap="square" lIns="91425" tIns="45700" rIns="91425" bIns="45700" anchor="t" anchorCtr="0">
            <a:noAutofit/>
          </a:bodyPr>
          <a:lstStyle/>
          <a:p>
            <a:pPr marL="0" lvl="0" indent="0" algn="ctr" rtl="0">
              <a:spcBef>
                <a:spcPts val="750"/>
              </a:spcBef>
              <a:spcAft>
                <a:spcPts val="0"/>
              </a:spcAft>
              <a:buNone/>
            </a:pPr>
            <a:r>
              <a:rPr lang="es-419" dirty="0">
                <a:latin typeface="Oswald"/>
                <a:ea typeface="Oswald"/>
                <a:cs typeface="Oswald"/>
                <a:sym typeface="Oswald"/>
              </a:rPr>
              <a:t>FORMULARIO DIRIGIDO A LOS CLIENTES DE GLOVIMARKET.</a:t>
            </a:r>
            <a:endParaRPr dirty="0">
              <a:latin typeface="Oswald"/>
              <a:ea typeface="Oswald"/>
              <a:cs typeface="Oswald"/>
              <a:sym typeface="Oswald"/>
            </a:endParaRPr>
          </a:p>
        </p:txBody>
      </p:sp>
      <p:pic>
        <p:nvPicPr>
          <p:cNvPr id="232" name="Google Shape;232;p42">
            <a:hlinkClick r:id="rId3" action="ppaction://hlinkfile"/>
          </p:cNvPr>
          <p:cNvPicPr preferRelativeResize="0"/>
          <p:nvPr/>
        </p:nvPicPr>
        <p:blipFill rotWithShape="1">
          <a:blip r:embed="rId4">
            <a:alphaModFix/>
          </a:blip>
          <a:srcRect r="1499"/>
          <a:stretch/>
        </p:blipFill>
        <p:spPr>
          <a:xfrm>
            <a:off x="5218926" y="2036124"/>
            <a:ext cx="2995010" cy="2297326"/>
          </a:xfrm>
          <a:prstGeom prst="rect">
            <a:avLst/>
          </a:prstGeom>
          <a:noFill/>
          <a:ln>
            <a:noFill/>
          </a:ln>
        </p:spPr>
      </p:pic>
      <p:pic>
        <p:nvPicPr>
          <p:cNvPr id="233" name="Google Shape;233;p42">
            <a:hlinkClick r:id="rId5" action="ppaction://hlinkfile"/>
          </p:cNvPr>
          <p:cNvPicPr preferRelativeResize="0"/>
          <p:nvPr/>
        </p:nvPicPr>
        <p:blipFill rotWithShape="1">
          <a:blip r:embed="rId6">
            <a:alphaModFix/>
          </a:blip>
          <a:srcRect l="19856" r="22984"/>
          <a:stretch/>
        </p:blipFill>
        <p:spPr>
          <a:xfrm>
            <a:off x="1227908" y="1824550"/>
            <a:ext cx="2638697" cy="25089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smtClean="0">
                <a:latin typeface="Oswald" panose="020B0604020202020204" charset="0"/>
              </a:rPr>
              <a:t>BPMN GloviMarket</a:t>
            </a:r>
            <a:endParaRPr lang="en-US" dirty="0">
              <a:latin typeface="Oswald" panose="020B0604020202020204" charset="0"/>
            </a:endParaRPr>
          </a:p>
        </p:txBody>
      </p:sp>
      <p:sp>
        <p:nvSpPr>
          <p:cNvPr id="5" name="Google Shape;230;p42"/>
          <p:cNvSpPr txBox="1">
            <a:spLocks/>
          </p:cNvSpPr>
          <p:nvPr/>
        </p:nvSpPr>
        <p:spPr>
          <a:xfrm>
            <a:off x="665303" y="1566931"/>
            <a:ext cx="40338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CO" dirty="0" smtClean="0">
                <a:solidFill>
                  <a:schemeClr val="tx1"/>
                </a:solidFill>
                <a:latin typeface="Oswald"/>
                <a:ea typeface="Oswald"/>
                <a:cs typeface="Oswald"/>
                <a:sym typeface="Oswald"/>
              </a:rPr>
              <a:t>DOCUMENTO VISUAL PARADIGM </a:t>
            </a:r>
            <a:r>
              <a:rPr lang="es-419" dirty="0" smtClean="0">
                <a:solidFill>
                  <a:schemeClr val="tx1"/>
                </a:solidFill>
                <a:latin typeface="Oswald"/>
                <a:ea typeface="Oswald"/>
                <a:cs typeface="Oswald"/>
                <a:sym typeface="Oswald"/>
              </a:rPr>
              <a:t>GLOVIMARKET.</a:t>
            </a:r>
            <a:endParaRPr lang="es-419" dirty="0">
              <a:solidFill>
                <a:schemeClr val="tx1"/>
              </a:solidFill>
              <a:latin typeface="Oswald"/>
              <a:ea typeface="Oswald"/>
              <a:cs typeface="Oswald"/>
              <a:sym typeface="Oswald"/>
            </a:endParaRPr>
          </a:p>
        </p:txBody>
      </p:sp>
      <p:sp>
        <p:nvSpPr>
          <p:cNvPr id="6" name="Google Shape;231;p42"/>
          <p:cNvSpPr txBox="1">
            <a:spLocks/>
          </p:cNvSpPr>
          <p:nvPr/>
        </p:nvSpPr>
        <p:spPr>
          <a:xfrm>
            <a:off x="4699103" y="1566931"/>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CO" dirty="0" smtClean="0">
                <a:solidFill>
                  <a:schemeClr val="tx1"/>
                </a:solidFill>
                <a:latin typeface="Oswald"/>
                <a:ea typeface="Oswald"/>
                <a:cs typeface="Oswald"/>
                <a:sym typeface="Oswald"/>
              </a:rPr>
              <a:t>IMAGEN VISUAL PARADIGM </a:t>
            </a:r>
            <a:r>
              <a:rPr lang="es-419" dirty="0" smtClean="0">
                <a:solidFill>
                  <a:schemeClr val="tx1"/>
                </a:solidFill>
                <a:latin typeface="Oswald"/>
                <a:ea typeface="Oswald"/>
                <a:cs typeface="Oswald"/>
                <a:sym typeface="Oswald"/>
              </a:rPr>
              <a:t>GLOVIMARKET.</a:t>
            </a:r>
            <a:endParaRPr lang="es-419" dirty="0">
              <a:solidFill>
                <a:schemeClr val="tx1"/>
              </a:solidFill>
              <a:latin typeface="Oswald"/>
              <a:ea typeface="Oswald"/>
              <a:cs typeface="Oswald"/>
              <a:sym typeface="Oswald"/>
            </a:endParaRPr>
          </a:p>
        </p:txBody>
      </p:sp>
      <p:pic>
        <p:nvPicPr>
          <p:cNvPr id="7" name="Imagen 6">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50" y="2243431"/>
            <a:ext cx="2160379" cy="2016354"/>
          </a:xfrm>
          <a:prstGeom prst="rect">
            <a:avLst/>
          </a:prstGeom>
        </p:spPr>
      </p:pic>
      <p:pic>
        <p:nvPicPr>
          <p:cNvPr id="8" name="Imagen 7">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9553" y="2402342"/>
            <a:ext cx="2783629" cy="1734064"/>
          </a:xfrm>
          <a:prstGeom prst="rect">
            <a:avLst/>
          </a:prstGeom>
        </p:spPr>
      </p:pic>
    </p:spTree>
    <p:extLst>
      <p:ext uri="{BB962C8B-B14F-4D97-AF65-F5344CB8AC3E}">
        <p14:creationId xmlns:p14="http://schemas.microsoft.com/office/powerpoint/2010/main" val="54112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5312" y="562395"/>
            <a:ext cx="6534557" cy="835411"/>
          </a:xfrm>
        </p:spPr>
        <p:txBody>
          <a:bodyPr/>
          <a:lstStyle/>
          <a:p>
            <a:pPr algn="ctr"/>
            <a:r>
              <a:rPr lang="en-US" dirty="0" smtClean="0">
                <a:latin typeface="Oswald" panose="020B0604020202020204" charset="0"/>
              </a:rPr>
              <a:t>GitHub</a:t>
            </a:r>
            <a:endParaRPr lang="en-US" dirty="0">
              <a:latin typeface="Oswald" panose="020B0604020202020204" charset="0"/>
            </a:endParaRPr>
          </a:p>
        </p:txBody>
      </p:sp>
      <p:sp>
        <p:nvSpPr>
          <p:cNvPr id="5" name="Google Shape;230;p42"/>
          <p:cNvSpPr txBox="1">
            <a:spLocks/>
          </p:cNvSpPr>
          <p:nvPr/>
        </p:nvSpPr>
        <p:spPr>
          <a:xfrm>
            <a:off x="2685689" y="1397806"/>
            <a:ext cx="40338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CO" dirty="0" smtClean="0">
                <a:solidFill>
                  <a:schemeClr val="tx1"/>
                </a:solidFill>
                <a:latin typeface="Oswald"/>
                <a:ea typeface="Oswald"/>
                <a:cs typeface="Oswald"/>
                <a:sym typeface="Oswald"/>
              </a:rPr>
              <a:t>ENLACE GITHUB DE </a:t>
            </a:r>
            <a:r>
              <a:rPr lang="es-419" dirty="0" smtClean="0">
                <a:solidFill>
                  <a:schemeClr val="tx1"/>
                </a:solidFill>
                <a:latin typeface="Oswald"/>
                <a:ea typeface="Oswald"/>
                <a:cs typeface="Oswald"/>
                <a:sym typeface="Oswald"/>
              </a:rPr>
              <a:t>GLOVIMARKET.</a:t>
            </a:r>
            <a:endParaRPr lang="es-419" dirty="0">
              <a:solidFill>
                <a:schemeClr val="tx1"/>
              </a:solidFill>
              <a:latin typeface="Oswald"/>
              <a:ea typeface="Oswald"/>
              <a:cs typeface="Oswald"/>
              <a:sym typeface="Oswald"/>
            </a:endParaRPr>
          </a:p>
        </p:txBody>
      </p:sp>
      <p:pic>
        <p:nvPicPr>
          <p:cNvPr id="3" name="Imagen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464" y="1905181"/>
            <a:ext cx="4624251" cy="2505006"/>
          </a:xfrm>
          <a:prstGeom prst="rect">
            <a:avLst/>
          </a:prstGeom>
        </p:spPr>
      </p:pic>
    </p:spTree>
    <p:extLst>
      <p:ext uri="{BB962C8B-B14F-4D97-AF65-F5344CB8AC3E}">
        <p14:creationId xmlns:p14="http://schemas.microsoft.com/office/powerpoint/2010/main" val="2344568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ctrTitle"/>
          </p:nvPr>
        </p:nvSpPr>
        <p:spPr>
          <a:xfrm>
            <a:off x="1208650" y="575099"/>
            <a:ext cx="6858000" cy="119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b="1">
                <a:latin typeface="Oswald"/>
                <a:ea typeface="Oswald"/>
                <a:cs typeface="Oswald"/>
                <a:sym typeface="Oswald"/>
              </a:rPr>
              <a:t>GloviMarket </a:t>
            </a:r>
            <a:endParaRPr b="1">
              <a:latin typeface="Oswald"/>
              <a:ea typeface="Oswald"/>
              <a:cs typeface="Oswald"/>
              <a:sym typeface="Oswald"/>
            </a:endParaRPr>
          </a:p>
        </p:txBody>
      </p:sp>
      <p:sp>
        <p:nvSpPr>
          <p:cNvPr id="162" name="Google Shape;162;p31"/>
          <p:cNvSpPr txBox="1">
            <a:spLocks noGrp="1"/>
          </p:cNvSpPr>
          <p:nvPr>
            <p:ph type="subTitle" idx="1"/>
          </p:nvPr>
        </p:nvSpPr>
        <p:spPr>
          <a:xfrm>
            <a:off x="1208650" y="1765499"/>
            <a:ext cx="6858000" cy="1241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1800"/>
              <a:buNone/>
            </a:pPr>
            <a:r>
              <a:rPr lang="es-419" dirty="0">
                <a:latin typeface="Oswald"/>
                <a:ea typeface="Oswald"/>
                <a:cs typeface="Oswald"/>
                <a:sym typeface="Oswald"/>
              </a:rPr>
              <a:t>Integrantes:</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VALERIA CRIOLLO CARDENAS</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JHOAN DANIEL MENDEZ CASTAÑEDA</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ANDRÉS FELIPE ORJUELA ARIAS </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MILTON STIVEN GONZALEZ PINZON </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ANDRÉS CAMILO HERNÁNDEZ GUERRERO </a:t>
            </a:r>
            <a:endParaRPr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ctrTitle"/>
          </p:nvPr>
        </p:nvSpPr>
        <p:spPr>
          <a:xfrm>
            <a:off x="1230675" y="740973"/>
            <a:ext cx="6858000" cy="660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500"/>
              <a:buFont typeface="Arial"/>
              <a:buNone/>
            </a:pPr>
            <a:r>
              <a:rPr lang="es-419">
                <a:latin typeface="Oswald"/>
                <a:ea typeface="Oswald"/>
                <a:cs typeface="Oswald"/>
                <a:sym typeface="Oswald"/>
              </a:rPr>
              <a:t>Metodología </a:t>
            </a:r>
            <a:endParaRPr>
              <a:latin typeface="Oswald"/>
              <a:ea typeface="Oswald"/>
              <a:cs typeface="Oswald"/>
              <a:sym typeface="Oswald"/>
            </a:endParaRPr>
          </a:p>
        </p:txBody>
      </p:sp>
      <p:sp>
        <p:nvSpPr>
          <p:cNvPr id="168" name="Google Shape;168;p32"/>
          <p:cNvSpPr txBox="1">
            <a:spLocks noGrp="1"/>
          </p:cNvSpPr>
          <p:nvPr>
            <p:ph type="subTitle" idx="1"/>
          </p:nvPr>
        </p:nvSpPr>
        <p:spPr>
          <a:xfrm>
            <a:off x="1143000" y="1218825"/>
            <a:ext cx="7432800" cy="3112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None/>
            </a:pPr>
            <a:r>
              <a:rPr lang="es-419" sz="2400">
                <a:latin typeface="Oswald"/>
                <a:ea typeface="Oswald"/>
                <a:cs typeface="Oswald"/>
                <a:sym typeface="Oswald"/>
              </a:rPr>
              <a:t>Objetivo General: </a:t>
            </a:r>
            <a:endParaRPr sz="2400">
              <a:latin typeface="Oswald"/>
              <a:ea typeface="Oswald"/>
              <a:cs typeface="Oswald"/>
              <a:sym typeface="Oswald"/>
            </a:endParaRPr>
          </a:p>
          <a:p>
            <a:pPr marL="0" lvl="0" indent="0" algn="just" rtl="0">
              <a:lnSpc>
                <a:spcPct val="90000"/>
              </a:lnSpc>
              <a:spcBef>
                <a:spcPts val="750"/>
              </a:spcBef>
              <a:spcAft>
                <a:spcPts val="0"/>
              </a:spcAft>
              <a:buNone/>
            </a:pPr>
            <a:r>
              <a:rPr lang="es-419">
                <a:latin typeface="Oswald"/>
                <a:ea typeface="Oswald"/>
                <a:cs typeface="Oswald"/>
                <a:sym typeface="Oswald"/>
              </a:rPr>
              <a:t>Crear y posicionar nuestro Software “GloviMarket” en el mercado electrónico, el cual estará dirigido a pequeñas empresas de Óptica con el fin de llevar el control de los inventarios, además estará implementada por un plan de estrategia Marketing que nos proporcionará información necesaria para satisfacer la necesidad de cada uno de nuestros usuarios. </a:t>
            </a:r>
            <a:endParaRPr>
              <a:latin typeface="Oswald"/>
              <a:ea typeface="Oswald"/>
              <a:cs typeface="Oswald"/>
              <a:sym typeface="Oswald"/>
            </a:endParaRPr>
          </a:p>
          <a:p>
            <a:pPr marL="0" lvl="0" indent="0" algn="l" rtl="0">
              <a:spcBef>
                <a:spcPts val="750"/>
              </a:spcBef>
              <a:spcAft>
                <a:spcPts val="0"/>
              </a:spcAft>
              <a:buClr>
                <a:schemeClr val="dk1"/>
              </a:buClr>
              <a:buSzPts val="1100"/>
              <a:buFont typeface="Arial"/>
              <a:buNone/>
            </a:pPr>
            <a:r>
              <a:rPr lang="es-419" sz="2400">
                <a:latin typeface="Oswald"/>
                <a:ea typeface="Oswald"/>
                <a:cs typeface="Oswald"/>
                <a:sym typeface="Oswald"/>
              </a:rPr>
              <a:t>Objetivos Específicos: </a:t>
            </a:r>
            <a:endParaRPr sz="2400">
              <a:latin typeface="Oswald"/>
              <a:ea typeface="Oswald"/>
              <a:cs typeface="Oswald"/>
              <a:sym typeface="Oswald"/>
            </a:endParaRPr>
          </a:p>
          <a:p>
            <a:pPr marL="457200" lvl="0" indent="-342900" algn="just" rtl="0">
              <a:spcBef>
                <a:spcPts val="750"/>
              </a:spcBef>
              <a:spcAft>
                <a:spcPts val="0"/>
              </a:spcAft>
              <a:buSzPts val="1800"/>
              <a:buFont typeface="Oswald"/>
              <a:buChar char="❖"/>
            </a:pPr>
            <a:r>
              <a:rPr lang="es-419">
                <a:latin typeface="Oswald"/>
                <a:ea typeface="Oswald"/>
                <a:cs typeface="Oswald"/>
                <a:sym typeface="Oswald"/>
              </a:rPr>
              <a:t>Se diagnosticara el proceso actual que se tiene la empresa “GloviMarket” para el control de inventarios.</a:t>
            </a:r>
            <a:endParaRPr>
              <a:latin typeface="Oswald"/>
              <a:ea typeface="Oswald"/>
              <a:cs typeface="Oswald"/>
              <a:sym typeface="Oswald"/>
            </a:endParaRPr>
          </a:p>
          <a:p>
            <a:pPr marL="0" lvl="0" indent="0" algn="l" rtl="0">
              <a:lnSpc>
                <a:spcPct val="90000"/>
              </a:lnSpc>
              <a:spcBef>
                <a:spcPts val="750"/>
              </a:spcBef>
              <a:spcAft>
                <a:spcPts val="0"/>
              </a:spcAft>
              <a:buNone/>
            </a:pPr>
            <a:endParaRPr>
              <a:latin typeface="Oswald"/>
              <a:ea typeface="Oswald"/>
              <a:cs typeface="Oswald"/>
              <a:sym typeface="Oswald"/>
            </a:endParaRPr>
          </a:p>
          <a:p>
            <a:pPr marL="0" lvl="0" indent="0" algn="l" rtl="0">
              <a:lnSpc>
                <a:spcPct val="90000"/>
              </a:lnSpc>
              <a:spcBef>
                <a:spcPts val="750"/>
              </a:spcBef>
              <a:spcAft>
                <a:spcPts val="0"/>
              </a:spcAft>
              <a:buNone/>
            </a:pPr>
            <a:endParaRPr>
              <a:latin typeface="Oswald"/>
              <a:ea typeface="Oswald"/>
              <a:cs typeface="Oswald"/>
              <a:sym typeface="Oswald"/>
            </a:endParaRPr>
          </a:p>
          <a:p>
            <a:pPr marL="0" lvl="0" indent="0" algn="l" rtl="0">
              <a:lnSpc>
                <a:spcPct val="90000"/>
              </a:lnSpc>
              <a:spcBef>
                <a:spcPts val="750"/>
              </a:spcBef>
              <a:spcAft>
                <a:spcPts val="0"/>
              </a:spcAft>
              <a:buNone/>
            </a:pPr>
            <a:r>
              <a:rPr lang="es-419">
                <a:latin typeface="Oswald"/>
                <a:ea typeface="Oswald"/>
                <a:cs typeface="Oswald"/>
                <a:sym typeface="Oswald"/>
              </a:rPr>
              <a:t>   </a:t>
            </a: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subTitle" idx="1"/>
          </p:nvPr>
        </p:nvSpPr>
        <p:spPr>
          <a:xfrm>
            <a:off x="1532650" y="627050"/>
            <a:ext cx="6977400" cy="3777300"/>
          </a:xfrm>
          <a:prstGeom prst="rect">
            <a:avLst/>
          </a:prstGeom>
        </p:spPr>
        <p:txBody>
          <a:bodyPr spcFirstLastPara="1" wrap="square" lIns="91425" tIns="45700" rIns="91425" bIns="45700" anchor="t" anchorCtr="0">
            <a:noAutofit/>
          </a:bodyPr>
          <a:lstStyle/>
          <a:p>
            <a:pPr marL="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Char char="❖"/>
            </a:pPr>
            <a:r>
              <a:rPr lang="es-419">
                <a:latin typeface="Oswald"/>
                <a:ea typeface="Oswald"/>
                <a:cs typeface="Oswald"/>
                <a:sym typeface="Oswald"/>
              </a:rPr>
              <a:t>Establecer una base de datos con la información recolectada.</a:t>
            </a:r>
            <a:endParaRPr>
              <a:latin typeface="Oswald"/>
              <a:ea typeface="Oswald"/>
              <a:cs typeface="Oswald"/>
              <a:sym typeface="Oswald"/>
            </a:endParaRPr>
          </a:p>
          <a:p>
            <a:pPr marL="45720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Char char="❖"/>
            </a:pPr>
            <a:r>
              <a:rPr lang="es-419">
                <a:latin typeface="Oswald"/>
                <a:ea typeface="Oswald"/>
                <a:cs typeface="Oswald"/>
                <a:sym typeface="Oswald"/>
              </a:rPr>
              <a:t>Aplicación del Software como sistema de gestión para llevar a cabo el control de inventarios de otras empresas ópticas.</a:t>
            </a:r>
            <a:endParaRPr>
              <a:latin typeface="Oswald"/>
              <a:ea typeface="Oswald"/>
              <a:cs typeface="Oswald"/>
              <a:sym typeface="Oswald"/>
            </a:endParaRPr>
          </a:p>
          <a:p>
            <a:pPr marL="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Font typeface="Oswald"/>
              <a:buChar char="❖"/>
            </a:pPr>
            <a:r>
              <a:rPr lang="es-419">
                <a:latin typeface="Oswald"/>
                <a:ea typeface="Oswald"/>
                <a:cs typeface="Oswald"/>
                <a:sym typeface="Oswald"/>
              </a:rPr>
              <a:t>Evaluar el Software de la empresa “GloviMarket” basado en obtención de datos por parte de encuestas a los usuarios.</a:t>
            </a:r>
            <a:endParaRPr>
              <a:latin typeface="Oswald"/>
              <a:ea typeface="Oswald"/>
              <a:cs typeface="Oswald"/>
              <a:sym typeface="Oswald"/>
            </a:endParaRPr>
          </a:p>
          <a:p>
            <a:pPr marL="45720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Font typeface="Oswald"/>
              <a:buChar char="❖"/>
            </a:pPr>
            <a:r>
              <a:rPr lang="es-419">
                <a:latin typeface="Oswald"/>
                <a:ea typeface="Oswald"/>
                <a:cs typeface="Oswald"/>
                <a:sym typeface="Oswald"/>
              </a:rPr>
              <a:t>Adquirir la mayor cantidad de información para los procesos de apoyo de gestión de los inventarios. </a:t>
            </a:r>
            <a:endParaRPr>
              <a:latin typeface="Oswald"/>
              <a:ea typeface="Oswald"/>
              <a:cs typeface="Oswald"/>
              <a:sym typeface="Oswald"/>
            </a:endParaRPr>
          </a:p>
          <a:p>
            <a:pPr marL="457200" lvl="0" indent="0" algn="just" rtl="0">
              <a:spcBef>
                <a:spcPts val="750"/>
              </a:spcBef>
              <a:spcAft>
                <a:spcPts val="0"/>
              </a:spcAft>
              <a:buNone/>
            </a:pPr>
            <a:endParaRPr>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ctrTitle"/>
          </p:nvPr>
        </p:nvSpPr>
        <p:spPr>
          <a:xfrm>
            <a:off x="1143000" y="841773"/>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IMAGEN  CORPORATIVA </a:t>
            </a:r>
            <a:endParaRPr sz="2400" b="1">
              <a:latin typeface="Oswald"/>
              <a:ea typeface="Oswald"/>
              <a:cs typeface="Oswald"/>
              <a:sym typeface="Oswald"/>
            </a:endParaRPr>
          </a:p>
        </p:txBody>
      </p:sp>
      <p:sp>
        <p:nvSpPr>
          <p:cNvPr id="179" name="Google Shape;179;p34"/>
          <p:cNvSpPr txBox="1">
            <a:spLocks noGrp="1"/>
          </p:cNvSpPr>
          <p:nvPr>
            <p:ph type="ctrTitle"/>
          </p:nvPr>
        </p:nvSpPr>
        <p:spPr>
          <a:xfrm>
            <a:off x="1143000" y="1417948"/>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LOGOTIPO</a:t>
            </a:r>
            <a:endParaRPr sz="2400" b="1">
              <a:latin typeface="Oswald"/>
              <a:ea typeface="Oswald"/>
              <a:cs typeface="Oswald"/>
              <a:sym typeface="Oswald"/>
            </a:endParaRPr>
          </a:p>
        </p:txBody>
      </p:sp>
      <p:pic>
        <p:nvPicPr>
          <p:cNvPr id="180" name="Google Shape;180;p34"/>
          <p:cNvPicPr preferRelativeResize="0"/>
          <p:nvPr/>
        </p:nvPicPr>
        <p:blipFill>
          <a:blip r:embed="rId3">
            <a:alphaModFix/>
          </a:blip>
          <a:stretch>
            <a:fillRect/>
          </a:stretch>
        </p:blipFill>
        <p:spPr>
          <a:xfrm>
            <a:off x="3410163" y="1941150"/>
            <a:ext cx="2515475" cy="25154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ctrTitle"/>
          </p:nvPr>
        </p:nvSpPr>
        <p:spPr>
          <a:xfrm>
            <a:off x="1143000" y="841773"/>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IMAGEN  CORPORATIVA </a:t>
            </a:r>
            <a:endParaRPr sz="2400" b="1">
              <a:latin typeface="Oswald"/>
              <a:ea typeface="Oswald"/>
              <a:cs typeface="Oswald"/>
              <a:sym typeface="Oswald"/>
            </a:endParaRPr>
          </a:p>
        </p:txBody>
      </p:sp>
      <p:sp>
        <p:nvSpPr>
          <p:cNvPr id="186" name="Google Shape;186;p35"/>
          <p:cNvSpPr txBox="1">
            <a:spLocks noGrp="1"/>
          </p:cNvSpPr>
          <p:nvPr>
            <p:ph type="ctrTitle"/>
          </p:nvPr>
        </p:nvSpPr>
        <p:spPr>
          <a:xfrm>
            <a:off x="1143000" y="1432548"/>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ISOTIPO</a:t>
            </a:r>
            <a:endParaRPr sz="2400" b="1">
              <a:latin typeface="Oswald"/>
              <a:ea typeface="Oswald"/>
              <a:cs typeface="Oswald"/>
              <a:sym typeface="Oswald"/>
            </a:endParaRPr>
          </a:p>
        </p:txBody>
      </p:sp>
      <p:pic>
        <p:nvPicPr>
          <p:cNvPr id="187" name="Google Shape;187;p35"/>
          <p:cNvPicPr preferRelativeResize="0"/>
          <p:nvPr/>
        </p:nvPicPr>
        <p:blipFill>
          <a:blip r:embed="rId3">
            <a:alphaModFix/>
          </a:blip>
          <a:stretch>
            <a:fillRect/>
          </a:stretch>
        </p:blipFill>
        <p:spPr>
          <a:xfrm>
            <a:off x="2932655" y="1919275"/>
            <a:ext cx="3278685" cy="2459003"/>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ctrTitle"/>
          </p:nvPr>
        </p:nvSpPr>
        <p:spPr>
          <a:xfrm>
            <a:off x="1143000" y="841773"/>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IMAGEN  CORPORATIVA</a:t>
            </a:r>
            <a:r>
              <a:rPr lang="es-419" sz="2400">
                <a:latin typeface="Oswald"/>
                <a:ea typeface="Oswald"/>
                <a:cs typeface="Oswald"/>
                <a:sym typeface="Oswald"/>
              </a:rPr>
              <a:t> </a:t>
            </a:r>
            <a:endParaRPr sz="2400">
              <a:latin typeface="Oswald"/>
              <a:ea typeface="Oswald"/>
              <a:cs typeface="Oswald"/>
              <a:sym typeface="Oswald"/>
            </a:endParaRPr>
          </a:p>
        </p:txBody>
      </p:sp>
      <p:sp>
        <p:nvSpPr>
          <p:cNvPr id="193" name="Google Shape;193;p36"/>
          <p:cNvSpPr txBox="1">
            <a:spLocks noGrp="1"/>
          </p:cNvSpPr>
          <p:nvPr>
            <p:ph type="ctrTitle"/>
          </p:nvPr>
        </p:nvSpPr>
        <p:spPr>
          <a:xfrm>
            <a:off x="1143000" y="1425248"/>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ISOLOGO</a:t>
            </a:r>
            <a:endParaRPr sz="2400" b="1">
              <a:latin typeface="Oswald"/>
              <a:ea typeface="Oswald"/>
              <a:cs typeface="Oswald"/>
              <a:sym typeface="Oswald"/>
            </a:endParaRPr>
          </a:p>
        </p:txBody>
      </p:sp>
      <p:pic>
        <p:nvPicPr>
          <p:cNvPr id="194" name="Google Shape;194;p36"/>
          <p:cNvPicPr preferRelativeResize="0"/>
          <p:nvPr/>
        </p:nvPicPr>
        <p:blipFill>
          <a:blip r:embed="rId3">
            <a:alphaModFix/>
          </a:blip>
          <a:stretch>
            <a:fillRect/>
          </a:stretch>
        </p:blipFill>
        <p:spPr>
          <a:xfrm>
            <a:off x="3062522" y="1955750"/>
            <a:ext cx="3018949" cy="22642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ctrTitle"/>
          </p:nvPr>
        </p:nvSpPr>
        <p:spPr>
          <a:xfrm>
            <a:off x="2277875" y="1262675"/>
            <a:ext cx="4678500" cy="2242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i="1">
                <a:latin typeface="Arial Black"/>
                <a:ea typeface="Arial Black"/>
                <a:cs typeface="Arial Black"/>
                <a:sym typeface="Arial Black"/>
              </a:rPr>
              <a:t>MIRA LA VISIÓN DE LA INNOVACIÓN</a:t>
            </a:r>
            <a:endParaRPr i="1">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p:nvPr>
        </p:nvSpPr>
        <p:spPr>
          <a:xfrm>
            <a:off x="1376800" y="648973"/>
            <a:ext cx="6858000" cy="69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a:latin typeface="Oswald"/>
                <a:ea typeface="Oswald"/>
                <a:cs typeface="Oswald"/>
                <a:sym typeface="Oswald"/>
              </a:rPr>
              <a:t>Planteamiento del problema</a:t>
            </a:r>
            <a:endParaRPr>
              <a:latin typeface="Oswald"/>
              <a:ea typeface="Oswald"/>
              <a:cs typeface="Oswald"/>
              <a:sym typeface="Oswald"/>
            </a:endParaRPr>
          </a:p>
        </p:txBody>
      </p:sp>
      <p:sp>
        <p:nvSpPr>
          <p:cNvPr id="205" name="Google Shape;205;p38"/>
          <p:cNvSpPr txBox="1">
            <a:spLocks noGrp="1"/>
          </p:cNvSpPr>
          <p:nvPr>
            <p:ph type="subTitle" idx="1"/>
          </p:nvPr>
        </p:nvSpPr>
        <p:spPr>
          <a:xfrm>
            <a:off x="684900" y="1347975"/>
            <a:ext cx="7762500" cy="2961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s-419" sz="1600">
                <a:latin typeface="Oswald"/>
                <a:ea typeface="Oswald"/>
                <a:cs typeface="Oswald"/>
                <a:sym typeface="Oswald"/>
              </a:rPr>
              <a:t>El principal problema que encontramos es la deficiencia al momento de hacer un inventario para una empresa óptica, esto se debe a que los inventarios muchas veces se hacen manualmente, lo cual hace que tienda perderse o dañarse con facilidad, por otro lado están las empresas que usan un excel, el problema con este es que suelen usar varias tablas para almacenar la misma información, es decir existe redundancia de información y muchas veces no es la misma información entre un tabla y otra referente a un mismo caso, en otros casos recurren a programas que son adecuados para el manejo de esa información. A causa de lo anterior se generan pérdidas materiales y económicas haciendo que las empresas quiebren o no tengan respuestas oportunas de las entradas y salidas de los productos. </a:t>
            </a:r>
            <a:endParaRPr sz="1600">
              <a:latin typeface="Oswald"/>
              <a:ea typeface="Oswald"/>
              <a:cs typeface="Oswald"/>
              <a:sym typeface="Oswald"/>
            </a:endParaRPr>
          </a:p>
          <a:p>
            <a:pPr marL="0" lvl="0" indent="0" algn="ctr" rtl="0">
              <a:lnSpc>
                <a:spcPct val="90000"/>
              </a:lnSpc>
              <a:spcBef>
                <a:spcPts val="750"/>
              </a:spcBef>
              <a:spcAft>
                <a:spcPts val="0"/>
              </a:spcAft>
              <a:buSzPts val="1800"/>
              <a:buNone/>
            </a:pPr>
            <a:endParaRPr sz="1600">
              <a:latin typeface="Oswald"/>
              <a:ea typeface="Oswald"/>
              <a:cs typeface="Oswald"/>
              <a:sym typeface="Oswa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936</Words>
  <Application>Microsoft Office PowerPoint</Application>
  <PresentationFormat>Presentación en pantalla (16:9)</PresentationFormat>
  <Paragraphs>71</Paragraphs>
  <Slides>18</Slides>
  <Notes>15</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18</vt:i4>
      </vt:variant>
    </vt:vector>
  </HeadingPairs>
  <TitlesOfParts>
    <vt:vector size="25" baseType="lpstr">
      <vt:lpstr>Arial</vt:lpstr>
      <vt:lpstr>Arial Black</vt:lpstr>
      <vt:lpstr>Oswald</vt:lpstr>
      <vt:lpstr>Calibri</vt:lpstr>
      <vt:lpstr>Simple Light</vt:lpstr>
      <vt:lpstr>Tema2</vt:lpstr>
      <vt:lpstr>Tema de Office</vt:lpstr>
      <vt:lpstr>Sistema de Inventario para la empresa “GloviMarket” </vt:lpstr>
      <vt:lpstr>GloviMarket </vt:lpstr>
      <vt:lpstr>Metodología </vt:lpstr>
      <vt:lpstr>Presentación de PowerPoint</vt:lpstr>
      <vt:lpstr>IMAGEN  CORPORATIVA </vt:lpstr>
      <vt:lpstr>IMAGEN  CORPORATIVA </vt:lpstr>
      <vt:lpstr>IMAGEN  CORPORATIVA </vt:lpstr>
      <vt:lpstr>MIRA LA VISIÓN DE LA INNOVACIÓN</vt:lpstr>
      <vt:lpstr>Planteamiento del problema</vt:lpstr>
      <vt:lpstr>Alcance del Proyecto</vt:lpstr>
      <vt:lpstr>Inventario</vt:lpstr>
      <vt:lpstr>Inventario</vt:lpstr>
      <vt:lpstr>Justificación</vt:lpstr>
      <vt:lpstr>COMPONENTE TÉCNICO </vt:lpstr>
      <vt:lpstr>Método TRI</vt:lpstr>
      <vt:lpstr>BPMN GloviMarket</vt:lpstr>
      <vt:lpstr>GitHub</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Inventario para la empresa “GloviMarket”</dc:title>
  <dc:creator>Lenovo M72</dc:creator>
  <cp:lastModifiedBy>Lenovo M72</cp:lastModifiedBy>
  <cp:revision>13</cp:revision>
  <dcterms:modified xsi:type="dcterms:W3CDTF">2021-02-10T23:15:58Z</dcterms:modified>
</cp:coreProperties>
</file>