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2" r:id="rId4"/>
    <p:sldId id="258" r:id="rId5"/>
    <p:sldId id="259" r:id="rId6"/>
    <p:sldId id="303" r:id="rId7"/>
    <p:sldId id="262" r:id="rId8"/>
    <p:sldId id="263" r:id="rId9"/>
    <p:sldId id="305" r:id="rId10"/>
    <p:sldId id="260" r:id="rId11"/>
    <p:sldId id="30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/>
    <p:restoredTop sz="95304"/>
  </p:normalViewPr>
  <p:slideViewPr>
    <p:cSldViewPr snapToGrid="0" snapToObjects="1">
      <p:cViewPr>
        <p:scale>
          <a:sx n="106" d="100"/>
          <a:sy n="106" d="100"/>
        </p:scale>
        <p:origin x="190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07:06:31.9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6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4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8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6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7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3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DF22DD-077B-7645-93DC-378F57771696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6BC20-0017-A34F-8FBF-4AEC3A2A3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CE9AD-3B43-7C7C-96C4-E839371C3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Anticipez les besoins en consommation électrique de bâtiments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E45490-2C78-AB5F-F3FA-E83D43E0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PROJET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04/ </a:t>
            </a:r>
            <a:r>
              <a:rPr lang="fr-FR" sz="2000" dirty="0" err="1">
                <a:solidFill>
                  <a:schemeClr val="tx1"/>
                </a:solidFill>
              </a:rPr>
              <a:t>Openclassrooms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Gulsum Kapanoglu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B263A495-23F9-EC6C-D09B-2682BB3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88" y="952465"/>
            <a:ext cx="2368019" cy="23680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4B3FD71-2BDF-1CBD-1F2A-C2AFC588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52" y="3742118"/>
            <a:ext cx="3228848" cy="23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089A5-826D-05C4-B83E-AA78CF6A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69504EC-2B2F-F0BC-7631-34785A65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21" y="917288"/>
            <a:ext cx="6811879" cy="48077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484E3A-E708-465B-9D26-6EAC897D3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03" y="1123837"/>
            <a:ext cx="2526202" cy="397782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D2DAFF-B238-76FA-46C6-6E6A1E2ED23D}"/>
              </a:ext>
            </a:extLst>
          </p:cNvPr>
          <p:cNvSpPr txBox="1"/>
          <p:nvPr/>
        </p:nvSpPr>
        <p:spPr>
          <a:xfrm>
            <a:off x="8402053" y="5272498"/>
            <a:ext cx="2526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accent1"/>
                </a:solidFill>
                <a:latin typeface="Lato"/>
                <a:ea typeface="+mn-ea"/>
              </a:rPr>
              <a:t>Vérification que tous les bâtiments sont localisés en Seattle </a:t>
            </a:r>
          </a:p>
        </p:txBody>
      </p:sp>
    </p:spTree>
    <p:extLst>
      <p:ext uri="{BB962C8B-B14F-4D97-AF65-F5344CB8AC3E}">
        <p14:creationId xmlns:p14="http://schemas.microsoft.com/office/powerpoint/2010/main" val="414995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BDC0E-8B8D-306B-D404-8DECCAC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Prédiction Consommation Totale d’</a:t>
            </a:r>
            <a:r>
              <a:rPr lang="fr-FR" sz="3200" dirty="0" err="1"/>
              <a:t>énergy</a:t>
            </a:r>
            <a:endParaRPr lang="fr-FR" sz="3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32E79EF-D093-3508-5449-A9CAB5B03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9" y="649640"/>
            <a:ext cx="4738399" cy="27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F37F7DF3-7FB6-31BA-95BE-98C66BEF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12" y="3546654"/>
            <a:ext cx="4838032" cy="28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5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50D28-552C-D60C-2093-740395D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Normalisation&amp; Distribution 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A253210-2700-82BA-65E0-C194B5FB7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16" y="2442410"/>
            <a:ext cx="7385541" cy="3429000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DAE655-1666-6DBE-7D7F-4AC86022C041}"/>
              </a:ext>
            </a:extLst>
          </p:cNvPr>
          <p:cNvSpPr txBox="1"/>
          <p:nvPr/>
        </p:nvSpPr>
        <p:spPr>
          <a:xfrm>
            <a:off x="5487696" y="1600201"/>
            <a:ext cx="382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Analyse exploratoire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6DF0D0-1E6B-87AE-0CCE-C55F29FAE3CC}"/>
              </a:ext>
            </a:extLst>
          </p:cNvPr>
          <p:cNvSpPr txBox="1"/>
          <p:nvPr/>
        </p:nvSpPr>
        <p:spPr>
          <a:xfrm>
            <a:off x="3844090" y="98659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685800" fontAlgn="base">
              <a:buNone/>
              <a:defRPr/>
            </a:pPr>
            <a:r>
              <a:rPr lang="fr-FR" sz="1800" b="1" dirty="0">
                <a:solidFill>
                  <a:schemeClr val="accent1"/>
                </a:solidFill>
                <a:latin typeface="Lato"/>
                <a:ea typeface="+mn-ea"/>
              </a:rPr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54308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9EFBA-C7E9-FB99-12FD-8AF5A733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Model de Prédiction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ED95A-9A74-2297-C248-23635C7F3A6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indent="0" algn="ctr" defTabSz="685800" fontAlgn="base">
              <a:buNone/>
              <a:defRPr/>
            </a:pPr>
            <a:r>
              <a:rPr lang="fr-FR" sz="1800" b="1" dirty="0">
                <a:solidFill>
                  <a:schemeClr val="accent1"/>
                </a:solidFill>
                <a:latin typeface="Lato"/>
                <a:ea typeface="+mn-ea"/>
              </a:rPr>
              <a:t>Prédiction de la consommation d’énergie</a:t>
            </a:r>
          </a:p>
          <a:p>
            <a:pPr marL="257175" indent="-257175" algn="ctr" defTabSz="685800" fontAlgn="base">
              <a:spcBef>
                <a:spcPct val="20000"/>
              </a:spcBef>
              <a:spcAft>
                <a:spcPct val="0"/>
              </a:spcAft>
              <a:buClrTx/>
              <a:defRPr/>
            </a:pPr>
            <a:endParaRPr lang="fr-FR" sz="1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BBCAA0-3D7B-F4CF-F466-B18BAB3214E5}"/>
              </a:ext>
            </a:extLst>
          </p:cNvPr>
          <p:cNvSpPr txBox="1"/>
          <p:nvPr/>
        </p:nvSpPr>
        <p:spPr>
          <a:xfrm>
            <a:off x="3628574" y="1342066"/>
            <a:ext cx="3536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3"/>
                </a:solidFill>
                <a:latin typeface="Lato"/>
                <a:ea typeface="+mn-ea"/>
              </a:rPr>
              <a:t>Comparaison entre Y et log(Y)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49CC4C-319A-8212-9655-5EDEECC8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79" y="2130998"/>
            <a:ext cx="7769377" cy="17324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3178E8-61AD-81FE-1420-36E6F972D969}"/>
              </a:ext>
            </a:extLst>
          </p:cNvPr>
          <p:cNvSpPr txBox="1"/>
          <p:nvPr/>
        </p:nvSpPr>
        <p:spPr>
          <a:xfrm>
            <a:off x="3749860" y="176345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Sans log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AF4555-F661-AB04-7757-5382A7AA7247}"/>
              </a:ext>
            </a:extLst>
          </p:cNvPr>
          <p:cNvSpPr txBox="1"/>
          <p:nvPr/>
        </p:nvSpPr>
        <p:spPr>
          <a:xfrm>
            <a:off x="3749860" y="37374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Passage au log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805BD1-1DDE-A084-36F6-CD4B4145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37" y="4188406"/>
            <a:ext cx="7998330" cy="16685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7A4F0C-34C0-D9A6-9820-B39C4F206412}"/>
              </a:ext>
            </a:extLst>
          </p:cNvPr>
          <p:cNvSpPr txBox="1"/>
          <p:nvPr/>
        </p:nvSpPr>
        <p:spPr>
          <a:xfrm>
            <a:off x="3642179" y="5821361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chemeClr val="dk1"/>
                </a:solidFill>
                <a:latin typeface="Lato"/>
                <a:ea typeface="+mn-ea"/>
              </a:rPr>
              <a:t>Résultats sont meilleurs avec l’application du logarithme</a:t>
            </a:r>
          </a:p>
        </p:txBody>
      </p:sp>
    </p:spTree>
    <p:extLst>
      <p:ext uri="{BB962C8B-B14F-4D97-AF65-F5344CB8AC3E}">
        <p14:creationId xmlns:p14="http://schemas.microsoft.com/office/powerpoint/2010/main" val="224913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53679-42B7-51B0-8C78-4F0635C1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Model de Prédiction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4BD9E5-537F-C79F-8885-E9ABDDBE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77" y="695934"/>
            <a:ext cx="2947482" cy="193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358F9B9-2B42-1E8E-87B2-BE06834A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34" y="695934"/>
            <a:ext cx="3207277" cy="21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20DB6EF-B3F0-DC1B-85CD-D031FCD9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77" y="2801020"/>
            <a:ext cx="3119488" cy="196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E89BBE-93EC-8EB5-E1E3-EC12E036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34" y="2819737"/>
            <a:ext cx="3399007" cy="223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C6E2DA8-83FF-0B59-46C2-54F9BAC1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34" y="4672477"/>
            <a:ext cx="3207278" cy="21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972ED-977F-D775-A923-66E76B0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DD8AD-ACAE-FFE6-B6E7-6E10F690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978" y="1425267"/>
            <a:ext cx="5664151" cy="3539335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b="1" dirty="0" err="1"/>
              <a:t>Random</a:t>
            </a:r>
            <a:r>
              <a:rPr lang="fr-FR" sz="2400" b="1" dirty="0"/>
              <a:t> Forest  et  </a:t>
            </a:r>
            <a:r>
              <a:rPr lang="fr-FR" sz="2400" b="1" dirty="0" err="1"/>
              <a:t>GradientBoosting</a:t>
            </a:r>
            <a:endParaRPr lang="fr-FR" sz="2400" b="1" dirty="0"/>
          </a:p>
          <a:p>
            <a:pPr marL="0" indent="0" algn="ctr">
              <a:buNone/>
            </a:pPr>
            <a:endParaRPr lang="fr-FR" sz="2400" b="1" dirty="0"/>
          </a:p>
          <a:p>
            <a:pPr marL="0" indent="0" algn="ctr">
              <a:buNone/>
            </a:pPr>
            <a:endParaRPr lang="fr-FR" sz="2400" b="1" dirty="0"/>
          </a:p>
          <a:p>
            <a:pPr marL="0" indent="0" algn="ctr">
              <a:buNone/>
            </a:pPr>
            <a:endParaRPr lang="fr-FR" sz="2400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5240DC-448E-F98E-D407-75D331BD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62" y="2670428"/>
            <a:ext cx="2435279" cy="20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118AD6-286B-137E-0DF2-BBAE0066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47" y="793229"/>
            <a:ext cx="2868195" cy="1780259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0138B51-9E97-249D-7588-CBA18A34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1" y="2532744"/>
            <a:ext cx="2694405" cy="22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2C58EEF-79FF-D780-D967-2A419623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97" y="4696865"/>
            <a:ext cx="2525293" cy="20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4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887D3-E458-4AC0-790B-505C19C6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Sélection de model est</a:t>
            </a:r>
            <a:br>
              <a:rPr lang="fr-FR" dirty="0"/>
            </a:br>
            <a:r>
              <a:rPr lang="fr-FR" dirty="0"/>
              <a:t>Gradient</a:t>
            </a:r>
            <a:br>
              <a:rPr lang="fr-FR" dirty="0"/>
            </a:br>
            <a:r>
              <a:rPr lang="fr-FR" dirty="0" err="1"/>
              <a:t>Boosting</a:t>
            </a:r>
            <a:br>
              <a:rPr lang="fr-FR" dirty="0"/>
            </a:b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663446-1ECB-E42C-887F-E430BDDA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4" y="2695072"/>
            <a:ext cx="5278910" cy="375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2CC07A-4BC6-E784-830F-FB262C9F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94" y="675841"/>
            <a:ext cx="3253205" cy="20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35EF1-27AC-79EF-C86F-0A00101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importance pour </a:t>
            </a:r>
            <a:r>
              <a:rPr lang="fr-FR" dirty="0" err="1"/>
              <a:t>energy</a:t>
            </a:r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4621A2-278F-1C63-4750-FFEBEC365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50" y="842210"/>
            <a:ext cx="5679198" cy="28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30F92-32B1-3DB3-84A4-669D187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L'effet du score ENERGY STAR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6AF0A7-8172-AA92-7D27-3027764BBE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8" y="892369"/>
            <a:ext cx="4776792" cy="25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B8248-5888-B91D-5B46-A57D4C6AD331}"/>
              </a:ext>
            </a:extLst>
          </p:cNvPr>
          <p:cNvSpPr/>
          <p:nvPr/>
        </p:nvSpPr>
        <p:spPr>
          <a:xfrm>
            <a:off x="8750967" y="1419734"/>
            <a:ext cx="2531844" cy="147732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dk1"/>
                </a:solidFill>
                <a:latin typeface="Lato"/>
                <a:ea typeface="+mn-ea"/>
              </a:rPr>
              <a:t>Le score ENERGY STAR ne semble pas avoir de corrélation importante avec consommation </a:t>
            </a:r>
            <a:r>
              <a:rPr lang="fr-FR" b="1" dirty="0" err="1">
                <a:solidFill>
                  <a:schemeClr val="dk1"/>
                </a:solidFill>
                <a:latin typeface="Lato"/>
                <a:ea typeface="+mn-ea"/>
              </a:rPr>
              <a:t>energy</a:t>
            </a:r>
            <a:endParaRPr lang="fr-FR" b="1" dirty="0">
              <a:solidFill>
                <a:schemeClr val="dk1"/>
              </a:solidFill>
              <a:latin typeface="Lato"/>
              <a:ea typeface="+mn-e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D2580B-B955-789A-CEA3-7901BA85BCED}"/>
              </a:ext>
            </a:extLst>
          </p:cNvPr>
          <p:cNvSpPr txBox="1"/>
          <p:nvPr/>
        </p:nvSpPr>
        <p:spPr>
          <a:xfrm>
            <a:off x="3587288" y="3741821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latin typeface="Lato"/>
              </a:rPr>
              <a:t>Prédiction des consommation Energy: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71C6E-F3B7-6F1F-C1D8-C7ADDF730BE0}"/>
              </a:ext>
            </a:extLst>
          </p:cNvPr>
          <p:cNvSpPr/>
          <p:nvPr/>
        </p:nvSpPr>
        <p:spPr>
          <a:xfrm>
            <a:off x="3039264" y="4107506"/>
            <a:ext cx="857120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1600" dirty="0">
                <a:latin typeface="Calibri" pitchFamily="34" charset="0"/>
                <a:cs typeface="Calibri" pitchFamily="34" charset="0"/>
              </a:rPr>
              <a:t>Entrainement sur le nouveau jeu de données intégrant la variable ENERGYSTARSCORE.</a:t>
            </a:r>
          </a:p>
          <a:p>
            <a:pPr lvl="1" algn="just"/>
            <a:r>
              <a:rPr lang="fr-FR" sz="1600" dirty="0">
                <a:latin typeface="Calibri" pitchFamily="34" charset="0"/>
                <a:cs typeface="Calibri" pitchFamily="34" charset="0"/>
              </a:rPr>
              <a:t> Evaluation des performances et comparaison avec les performances initialement obtenues.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7A749A-786D-8E70-9008-6D7698C1261E}"/>
              </a:ext>
            </a:extLst>
          </p:cNvPr>
          <p:cNvSpPr txBox="1"/>
          <p:nvPr/>
        </p:nvSpPr>
        <p:spPr>
          <a:xfrm>
            <a:off x="3587288" y="4668418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3"/>
                </a:solidFill>
                <a:latin typeface="Lato"/>
                <a:ea typeface="+mn-ea"/>
              </a:rPr>
              <a:t>Sans ENERGYSTAR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F5FF22-243F-C1F6-CFDF-37B58385DE1E}"/>
              </a:ext>
            </a:extLst>
          </p:cNvPr>
          <p:cNvSpPr txBox="1"/>
          <p:nvPr/>
        </p:nvSpPr>
        <p:spPr>
          <a:xfrm>
            <a:off x="7349218" y="4693190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3"/>
                </a:solidFill>
                <a:latin typeface="Lato"/>
                <a:ea typeface="+mn-ea"/>
              </a:rPr>
              <a:t>Avec ENERGYSTAR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631CF-B2E1-9730-F16F-89409AA1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88" y="5031744"/>
            <a:ext cx="2921000" cy="127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9720A7-962F-6CAF-9F48-D54C8C58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67" y="4978781"/>
            <a:ext cx="2921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9C24-4B68-C9F3-34A8-A19A08F3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lt1"/>
                </a:solidFill>
              </a:rPr>
              <a:t>Prediction</a:t>
            </a:r>
            <a:r>
              <a:rPr lang="fr-FR" dirty="0">
                <a:solidFill>
                  <a:schemeClr val="lt1"/>
                </a:solidFill>
              </a:rPr>
              <a:t> émissions de CO2</a:t>
            </a:r>
            <a:endParaRPr lang="fr-F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86AF88A-604F-F299-A52C-8B19EDF6B5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59" y="1123837"/>
            <a:ext cx="6658893" cy="33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304F4-6D28-EF4C-FC08-E1F73389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Dans ce Project..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26EEC-9458-7040-474D-F7A773A2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</a:p>
          <a:p>
            <a:pPr>
              <a:buFont typeface="Wingdings" pitchFamily="2" charset="2"/>
              <a:buChar char="ü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Feature Engineering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 Prédiction pour consommation total d'Energy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 Prédiction émission Co2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L'effet du score ENERGY STAR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15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8EA04-F9E2-3A44-CC95-FC650CA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Model de Prédiction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A2DC36-3A3D-4AB0-46D3-DCE23535D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0" y="811645"/>
            <a:ext cx="3650999" cy="23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19899F-2730-D30D-B894-47339CDD4D01}"/>
              </a:ext>
            </a:extLst>
          </p:cNvPr>
          <p:cNvSpPr txBox="1"/>
          <p:nvPr/>
        </p:nvSpPr>
        <p:spPr>
          <a:xfrm>
            <a:off x="4121400" y="326459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ctr" defTabSz="685800" fontAlgn="base">
              <a:defRPr/>
            </a:pPr>
            <a:r>
              <a:rPr lang="fr-FR" b="1" dirty="0">
                <a:solidFill>
                  <a:schemeClr val="accent1"/>
                </a:solidFill>
                <a:latin typeface="Lato"/>
              </a:rPr>
              <a:t>Prédiction des émissions de CO</a:t>
            </a:r>
            <a:r>
              <a:rPr lang="fr-FR" b="1" baseline="-25000" dirty="0">
                <a:solidFill>
                  <a:schemeClr val="accent1"/>
                </a:solidFill>
                <a:latin typeface="Lato"/>
              </a:rPr>
              <a:t>2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3B13FB8-3F37-2850-3090-EAAEAC97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2" y="811645"/>
            <a:ext cx="3119520" cy="20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2BDDB161-6436-6D2C-6717-3080B346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01" y="3207966"/>
            <a:ext cx="3398336" cy="22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0BD3C338-39C6-0B4A-2968-63C69480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51" y="2974986"/>
            <a:ext cx="3500021" cy="22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04BF4B07-D6B5-B068-9066-4E1F2A0F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19" y="5079070"/>
            <a:ext cx="2947482" cy="19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8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8595C-28E4-0545-42DA-F2D238AF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Pour aller plus loin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6F684DC-CD93-1DE9-39A8-17733932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11" y="2505908"/>
            <a:ext cx="2947482" cy="24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B63E50B-70AB-09F7-11D7-AD86B648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253" y="2505908"/>
            <a:ext cx="2726695" cy="22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B25A91-3F18-900B-4449-20194A49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34" y="404665"/>
            <a:ext cx="2947482" cy="1992959"/>
          </a:xfrm>
          <a:prstGeom prst="rect">
            <a:avLst/>
          </a:prstGeom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990701BE-D2C8-7F04-73DA-810A9231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46" y="4774837"/>
            <a:ext cx="2382857" cy="19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0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A1295-7D91-3A0F-BB6B-D7D3A52D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Sélection de model est</a:t>
            </a:r>
            <a:br>
              <a:rPr lang="fr-FR" dirty="0"/>
            </a:br>
            <a:r>
              <a:rPr lang="fr-FR" dirty="0"/>
              <a:t>Gradient</a:t>
            </a:r>
            <a:br>
              <a:rPr lang="fr-FR" dirty="0"/>
            </a:br>
            <a:r>
              <a:rPr lang="fr-FR" dirty="0" err="1"/>
              <a:t>Boosting</a:t>
            </a:r>
            <a:br>
              <a:rPr lang="fr-FR" dirty="0"/>
            </a:b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34D6DA-A608-6511-EB99-EF9E753A0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12" y="4467720"/>
            <a:ext cx="3403600" cy="1257300"/>
          </a:xfr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0A97235-2A00-F7BB-8FDC-C927E3115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11" y="747713"/>
            <a:ext cx="4388379" cy="35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2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D4EB6-55E8-1894-C061-B27BFD6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importance pour Co2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98A5610-4A5E-8A1D-7183-EEF6811320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6" y="1394242"/>
            <a:ext cx="6464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9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2032F-B427-47DD-73E4-C79854E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L'effet du score ENERGY STAR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0E001CE-6DEE-247B-453B-382D1A3DC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66" y="746501"/>
            <a:ext cx="5380576" cy="26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19ED46-D86B-9180-36E6-B0CB55B1570E}"/>
              </a:ext>
            </a:extLst>
          </p:cNvPr>
          <p:cNvSpPr/>
          <p:nvPr/>
        </p:nvSpPr>
        <p:spPr>
          <a:xfrm>
            <a:off x="9244262" y="1123837"/>
            <a:ext cx="2531844" cy="147732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dk1"/>
                </a:solidFill>
                <a:latin typeface="Lato"/>
                <a:ea typeface="+mn-ea"/>
              </a:rPr>
              <a:t>Le score ENERGY STAR ne semble pas avoir de corrélation importante avec émission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BC602-ED86-592C-F5C8-DC7C9D0E3D67}"/>
              </a:ext>
            </a:extLst>
          </p:cNvPr>
          <p:cNvSpPr txBox="1"/>
          <p:nvPr/>
        </p:nvSpPr>
        <p:spPr>
          <a:xfrm>
            <a:off x="3703266" y="3778081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3"/>
                </a:solidFill>
                <a:latin typeface="Lato"/>
                <a:ea typeface="+mn-ea"/>
              </a:rPr>
              <a:t>Sans ENERGYSTAR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86B0E0-C535-7ECF-33D7-68F7D8885AEB}"/>
              </a:ext>
            </a:extLst>
          </p:cNvPr>
          <p:cNvSpPr txBox="1"/>
          <p:nvPr/>
        </p:nvSpPr>
        <p:spPr>
          <a:xfrm>
            <a:off x="7214539" y="3778081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3"/>
                </a:solidFill>
                <a:latin typeface="Lato"/>
                <a:ea typeface="+mn-ea"/>
              </a:rPr>
              <a:t>Avec ENERGYSTAR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3C85A2-E8E0-F463-74EA-82EC2FDA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584" y="4256836"/>
            <a:ext cx="3403600" cy="1257300"/>
          </a:xfrm>
          <a:prstGeom prst="rect">
            <a:avLst/>
          </a:prstGeom>
        </p:spPr>
      </p:pic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707CB047-CBC9-6099-83F7-CB7247410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66" y="4256836"/>
            <a:ext cx="302949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32644-AF30-3D95-F9F0-6A4BC48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Conclusion</a:t>
            </a:r>
            <a:br>
              <a:rPr lang="fr-FR" dirty="0">
                <a:solidFill>
                  <a:schemeClr val="accent6"/>
                </a:solidFill>
                <a:latin typeface="Raleway"/>
                <a:sym typeface="Raleway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72482-9CFF-A9C5-B93D-D35F82BF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Lato"/>
              </a:rPr>
              <a:t>Possibilité de prédire la consommation d’énergie de manière fiable (</a:t>
            </a:r>
            <a:r>
              <a:rPr lang="fr-FR" b="1" dirty="0">
                <a:solidFill>
                  <a:schemeClr val="tx1"/>
                </a:solidFill>
                <a:latin typeface="Lato"/>
              </a:rPr>
              <a:t>73%</a:t>
            </a:r>
            <a:r>
              <a:rPr lang="fr-FR" dirty="0">
                <a:solidFill>
                  <a:schemeClr val="tx1"/>
                </a:solidFill>
                <a:latin typeface="Lato"/>
              </a:rPr>
              <a:t> de variance expliquée)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Lato"/>
              </a:rPr>
              <a:t>Possibilité de prédire les émissions de CO2 mais légèrement moins fiable (</a:t>
            </a:r>
            <a:r>
              <a:rPr lang="fr-FR" b="1" dirty="0">
                <a:solidFill>
                  <a:schemeClr val="tx1"/>
                </a:solidFill>
                <a:latin typeface="Lato"/>
              </a:rPr>
              <a:t>34%</a:t>
            </a:r>
            <a:r>
              <a:rPr lang="fr-FR" dirty="0">
                <a:solidFill>
                  <a:schemeClr val="tx1"/>
                </a:solidFill>
                <a:latin typeface="Lato"/>
              </a:rPr>
              <a:t> de variance expliquée)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Lato"/>
              </a:rPr>
              <a:t>Score Energy Star : inutile à la prédiction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chemeClr val="tx1"/>
              </a:solidFill>
              <a:latin typeface="Lato"/>
            </a:endParaRPr>
          </a:p>
          <a:p>
            <a:r>
              <a:rPr lang="fr-FR" dirty="0">
                <a:solidFill>
                  <a:schemeClr val="tx1"/>
                </a:solidFill>
                <a:latin typeface="Lato"/>
              </a:rPr>
              <a:t>Proposition d'amélioration: Rénover ces bâtiments sur le modèle des bâtiments à énergie positive</a:t>
            </a:r>
          </a:p>
          <a:p>
            <a:endParaRPr lang="fr-FR" dirty="0">
              <a:solidFill>
                <a:schemeClr val="tx1"/>
              </a:solidFill>
              <a:latin typeface="Lat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232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701A6-5BFD-2E12-DF93-1B3E230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48" y="1700530"/>
            <a:ext cx="7705852" cy="32552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    </a:t>
            </a:r>
            <a: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  <a:t>Merci!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br>
              <a:rPr lang="fr-FR" sz="49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3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CDAE1-F734-BF59-185C-BA86430A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973AB-CCD9-2B38-D2B0-49C48546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60" y="214402"/>
            <a:ext cx="7315200" cy="512064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fr-FR" b="1" dirty="0"/>
              <a:t>Objectif:</a:t>
            </a:r>
            <a:r>
              <a:rPr lang="fr-FR" dirty="0"/>
              <a:t> Être une ville neutre en émissions de gaz à effets de serre en 2050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lvl="0" algn="just">
              <a:buFont typeface="Wingdings" pitchFamily="2" charset="2"/>
              <a:buChar char="Ø"/>
            </a:pPr>
            <a:r>
              <a:rPr lang="fr-FR" b="1" dirty="0"/>
              <a:t>Données:</a:t>
            </a:r>
            <a:r>
              <a:rPr lang="fr-FR" dirty="0"/>
              <a:t> La consommation et aux émissions des </a:t>
            </a:r>
            <a:r>
              <a:rPr lang="fr-FR" b="1" dirty="0"/>
              <a:t>bâtiments non destinés à l’habitation</a:t>
            </a:r>
            <a:r>
              <a:rPr lang="fr-FR" dirty="0"/>
              <a:t>.</a:t>
            </a:r>
          </a:p>
          <a:p>
            <a:pPr lvl="0" algn="just">
              <a:buFont typeface="Wingdings" pitchFamily="2" charset="2"/>
              <a:buChar char="Ø"/>
            </a:pPr>
            <a:endParaRPr lang="fr-FR" dirty="0"/>
          </a:p>
          <a:p>
            <a:pPr lvl="0" algn="just">
              <a:buFont typeface="Wingdings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Ces relevés sont coûteux à obtenir, et à partir de ceux déjà réalisés</a:t>
            </a:r>
          </a:p>
          <a:p>
            <a:pPr marL="0" indent="0">
              <a:buNone/>
            </a:pPr>
            <a:r>
              <a:rPr lang="fr-FR" dirty="0"/>
              <a:t>Identifier l’impact de l’ENERGYSTARSCORE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3" descr="releve-energie-e1622466753589.jpg">
            <a:extLst>
              <a:ext uri="{FF2B5EF4-FFF2-40B4-BE49-F238E27FC236}">
                <a16:creationId xmlns:a16="http://schemas.microsoft.com/office/drawing/2014/main" id="{1CDC6BFC-5EA9-3215-4C4E-E99B80E537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741" y="4486584"/>
            <a:ext cx="3936411" cy="2353974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  <p:pic>
        <p:nvPicPr>
          <p:cNvPr id="3074" name="Picture 2" descr="How To Calculate Electricity Bill? Electric Bill Calculator">
            <a:extLst>
              <a:ext uri="{FF2B5EF4-FFF2-40B4-BE49-F238E27FC236}">
                <a16:creationId xmlns:a16="http://schemas.microsoft.com/office/drawing/2014/main" id="{63919A85-167A-BD35-A2A6-F44B3F39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0" b="21855"/>
          <a:stretch/>
        </p:blipFill>
        <p:spPr bwMode="auto">
          <a:xfrm>
            <a:off x="-1" y="4872151"/>
            <a:ext cx="3469341" cy="19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7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56D74-CEFA-D281-3FEB-1F229A7F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&amp; Exploration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B97936-7B3B-505F-D83F-58902884E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367" y="649705"/>
            <a:ext cx="5661759" cy="3229404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47C4597-3087-8DB5-A03B-8993E9BC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02" y="3879109"/>
            <a:ext cx="5042647" cy="272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F618A-A276-E1D6-0BBD-CD6BB94A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EF7B35-E97F-1DD9-C92A-FBA5EC7623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fr-FR" sz="1800" b="1" dirty="0">
                <a:solidFill>
                  <a:schemeClr val="accent1"/>
                </a:solidFill>
                <a:latin typeface="Lato"/>
                <a:ea typeface="+mn-ea"/>
              </a:rPr>
              <a:t>Suppression des variables non intéressantes</a:t>
            </a: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  <a:p>
            <a:pPr marL="0" indent="0" algn="ctr">
              <a:buNone/>
            </a:pPr>
            <a:endParaRPr lang="fr-FR" sz="1800" b="1" dirty="0">
              <a:solidFill>
                <a:schemeClr val="accent1"/>
              </a:solidFill>
              <a:latin typeface="La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B2267-2BB4-E58B-C24B-87071F5F8034}"/>
              </a:ext>
            </a:extLst>
          </p:cNvPr>
          <p:cNvSpPr/>
          <p:nvPr/>
        </p:nvSpPr>
        <p:spPr>
          <a:xfrm>
            <a:off x="3844897" y="1655022"/>
            <a:ext cx="2448272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Variables existants sous une autre unité standard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F97C06-7343-380B-17F8-085667DF5D15}"/>
              </a:ext>
            </a:extLst>
          </p:cNvPr>
          <p:cNvSpPr/>
          <p:nvPr/>
        </p:nvSpPr>
        <p:spPr>
          <a:xfrm>
            <a:off x="7945161" y="1565402"/>
            <a:ext cx="2089175" cy="58146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Variables non nécessaires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99007-7D88-EE30-6399-E27C448E0912}"/>
              </a:ext>
            </a:extLst>
          </p:cNvPr>
          <p:cNvSpPr/>
          <p:nvPr/>
        </p:nvSpPr>
        <p:spPr>
          <a:xfrm>
            <a:off x="3869267" y="2406316"/>
            <a:ext cx="2663879" cy="3404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SiteEUI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kBtu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/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sf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SourceEUI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kBtu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/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sf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SiteEnergyUse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kBtu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GHGEmissionsIntensity</a:t>
            </a:r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CouncilDistrictCode</a:t>
            </a:r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SourceEUIWN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kBtu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/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sf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SiteEUIWN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kBtu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/</a:t>
            </a:r>
            <a:r>
              <a:rPr lang="fr-FR" dirty="0" err="1">
                <a:solidFill>
                  <a:schemeClr val="dk1"/>
                </a:solidFill>
                <a:latin typeface="Lato"/>
                <a:cs typeface="Arial"/>
              </a:rPr>
              <a:t>sf</a:t>
            </a:r>
            <a:r>
              <a:rPr lang="fr-FR" dirty="0">
                <a:solidFill>
                  <a:schemeClr val="dk1"/>
                </a:solidFill>
                <a:latin typeface="Lato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A4F3B-8D97-1B64-AF8F-76B45D26D11A}"/>
              </a:ext>
            </a:extLst>
          </p:cNvPr>
          <p:cNvSpPr/>
          <p:nvPr/>
        </p:nvSpPr>
        <p:spPr>
          <a:xfrm>
            <a:off x="7945161" y="2406315"/>
            <a:ext cx="3111860" cy="3404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dk1"/>
                </a:solidFill>
                <a:latin typeface="Lato"/>
                <a:cs typeface="Arial"/>
              </a:rPr>
              <a:t>Address</a:t>
            </a:r>
            <a:r>
              <a:rPr lang="fr-FR" sz="1400" dirty="0">
                <a:solidFill>
                  <a:schemeClr val="dk1"/>
                </a:solidFill>
                <a:latin typeface="Lato"/>
                <a:cs typeface="Arial"/>
              </a:rPr>
              <a:t>,</a:t>
            </a:r>
          </a:p>
          <a:p>
            <a:r>
              <a:rPr lang="fr-FR" sz="1400" dirty="0">
                <a:solidFill>
                  <a:schemeClr val="dk1"/>
                </a:solidFill>
                <a:latin typeface="Lato"/>
                <a:cs typeface="Arial"/>
              </a:rPr>
              <a:t>City,</a:t>
            </a:r>
          </a:p>
          <a:p>
            <a:r>
              <a:rPr lang="fr-FR" sz="1400" dirty="0">
                <a:solidFill>
                  <a:schemeClr val="dk1"/>
                </a:solidFill>
                <a:latin typeface="Lato"/>
                <a:cs typeface="Arial"/>
              </a:rPr>
              <a:t>State,</a:t>
            </a:r>
          </a:p>
          <a:p>
            <a:r>
              <a:rPr lang="fr-FR" sz="1400" dirty="0">
                <a:solidFill>
                  <a:schemeClr val="dk1"/>
                </a:solidFill>
                <a:latin typeface="Lato"/>
                <a:cs typeface="Arial"/>
              </a:rPr>
              <a:t>Zip code,</a:t>
            </a:r>
          </a:p>
          <a:p>
            <a:r>
              <a:rPr lang="fr-FR" sz="1400" dirty="0" err="1">
                <a:solidFill>
                  <a:schemeClr val="dk1"/>
                </a:solidFill>
                <a:latin typeface="Lato"/>
                <a:cs typeface="Arial"/>
              </a:rPr>
              <a:t>ListOfAllPropertyUseTypes</a:t>
            </a:r>
            <a:r>
              <a:rPr lang="fr-FR" sz="1400" dirty="0">
                <a:solidFill>
                  <a:schemeClr val="dk1"/>
                </a:solidFill>
                <a:latin typeface="Lato"/>
                <a:cs typeface="Arial"/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SecondLargestPropertyUseType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SecondLargestPropertyUseTypeGFA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ThirdLargestPropertyUseType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ThirdLargestPropertyUseTypeGFA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YearsENERGYSTARCertified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DefaultData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Comments</a:t>
            </a:r>
            <a:r>
              <a:rPr lang="fr-FR" sz="1400" dirty="0">
                <a:solidFill>
                  <a:schemeClr val="tx1"/>
                </a:solidFill>
              </a:rPr>
              <a:t>,</a:t>
            </a:r>
          </a:p>
          <a:p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  <a:p>
            <a:endParaRPr lang="fr-FR" dirty="0">
              <a:solidFill>
                <a:schemeClr val="dk1"/>
              </a:solidFill>
              <a:latin typeface="La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6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E8402-5E63-1CA7-7A39-C413BCB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Feature Engineering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BCE82-8DE9-EFE2-A871-7F2C9760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dk1"/>
                </a:solidFill>
                <a:latin typeface="Lato"/>
              </a:rPr>
              <a:t>Conversion des surfaces (Buildings et Parking) en pourcentage de la surface totale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dk1"/>
                </a:solidFill>
                <a:latin typeface="Lato"/>
              </a:rPr>
              <a:t>Surface moyenne par bâtiment et par étage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dk1"/>
                </a:solidFill>
                <a:latin typeface="Lato"/>
              </a:rPr>
              <a:t> Age des bâtiments au lieu de l’année de construction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dk1"/>
                </a:solidFill>
                <a:latin typeface="Lato"/>
              </a:rPr>
              <a:t> Source principale d’énergie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24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56DCE-6509-09FD-FD07-94363760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Feature Engineering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429F4-F519-6D4C-0FCE-56BC9B96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/>
              <a:t>Source principale d'énergie </a:t>
            </a:r>
          </a:p>
          <a:p>
            <a:pPr marL="0" indent="0">
              <a:buNone/>
            </a:pPr>
            <a:r>
              <a:rPr lang="fr-FR" dirty="0" err="1"/>
              <a:t>Electricity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).                           </a:t>
            </a:r>
            <a:r>
              <a:rPr lang="fr-FR" dirty="0" err="1"/>
              <a:t>Consumption_rate_Electricity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NaturalGas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                         </a:t>
            </a:r>
            <a:r>
              <a:rPr lang="fr-FR" dirty="0" err="1"/>
              <a:t>Consumption_rate_Gas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SteamUse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                          </a:t>
            </a:r>
            <a:r>
              <a:rPr lang="fr-FR" dirty="0" err="1"/>
              <a:t>Consumption_rate_Steam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01632A22-DB07-6225-7865-7E7ED60918D8}"/>
              </a:ext>
            </a:extLst>
          </p:cNvPr>
          <p:cNvSpPr/>
          <p:nvPr/>
        </p:nvSpPr>
        <p:spPr>
          <a:xfrm>
            <a:off x="6216317" y="3291242"/>
            <a:ext cx="461210" cy="26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5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08EC8-BC5A-A90D-7020-3ACCDC1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accent6"/>
              </a:buClr>
              <a:buSzPts val="3200"/>
            </a:pPr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Feature Engineering</a:t>
            </a:r>
            <a:endParaRPr lang="fr-FR" dirty="0">
              <a:solidFill>
                <a:schemeClr val="bg1"/>
              </a:solidFill>
              <a:latin typeface="Raleway"/>
              <a:sym typeface="Ralew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584B26-D727-A68C-6ED8-4C4D3AC10E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37" y="799170"/>
            <a:ext cx="3487705" cy="28758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B93EBC1E-C5EB-B07F-1DD1-68943A09E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5" r="5091" b="-1234"/>
          <a:stretch/>
        </p:blipFill>
        <p:spPr>
          <a:xfrm>
            <a:off x="7134726" y="3549315"/>
            <a:ext cx="4559969" cy="31041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77E97A4-69F5-640E-7C25-3D7407A9956A}"/>
                  </a:ext>
                </a:extLst>
              </p14:cNvPr>
              <p14:cNvContentPartPr/>
              <p14:nvPr/>
            </p14:nvContentPartPr>
            <p14:xfrm>
              <a:off x="5844672" y="2237119"/>
              <a:ext cx="360" cy="3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77E97A4-69F5-640E-7C25-3D7407A99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7032" y="2129479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7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3D91-1832-1C82-7012-8CFFD558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Feature Engineering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75C31-A285-6845-1679-10600DE0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GFABuildingRate</a:t>
            </a:r>
            <a:r>
              <a:rPr lang="fr-FR" dirty="0"/>
              <a:t>.                    </a:t>
            </a:r>
            <a:r>
              <a:rPr lang="fr-FR" sz="1800" dirty="0" err="1"/>
              <a:t>PropertyGFABuilding</a:t>
            </a:r>
            <a:r>
              <a:rPr lang="fr-FR" sz="1800" dirty="0"/>
              <a:t>(s)/</a:t>
            </a:r>
            <a:r>
              <a:rPr lang="fr-FR" sz="1800" dirty="0" err="1"/>
              <a:t>PropertyGFATotal</a:t>
            </a:r>
            <a:endParaRPr lang="fr-FR" dirty="0"/>
          </a:p>
          <a:p>
            <a:r>
              <a:rPr lang="fr-FR" dirty="0" err="1"/>
              <a:t>GFAParkingRate</a:t>
            </a:r>
            <a:r>
              <a:rPr lang="fr-FR" dirty="0"/>
              <a:t>.                         </a:t>
            </a:r>
            <a:r>
              <a:rPr lang="fr-FR" sz="1800" dirty="0" err="1"/>
              <a:t>PropertyGFAParking</a:t>
            </a:r>
            <a:r>
              <a:rPr lang="fr-FR" sz="1800" dirty="0"/>
              <a:t>/</a:t>
            </a:r>
            <a:r>
              <a:rPr lang="fr-FR" sz="1800" dirty="0" err="1"/>
              <a:t>PropertyGFATotal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GFAPerBuilding</a:t>
            </a:r>
            <a:r>
              <a:rPr lang="fr-FR" dirty="0"/>
              <a:t>                              </a:t>
            </a:r>
            <a:r>
              <a:rPr lang="fr-FR" dirty="0" err="1"/>
              <a:t>PropertyGFATotal</a:t>
            </a:r>
            <a:endParaRPr lang="fr-FR" dirty="0"/>
          </a:p>
          <a:p>
            <a:r>
              <a:rPr lang="fr-FR" dirty="0" err="1"/>
              <a:t>GFAPerFloor</a:t>
            </a:r>
            <a:r>
              <a:rPr lang="fr-FR" dirty="0"/>
              <a:t>                                     </a:t>
            </a:r>
            <a:r>
              <a:rPr lang="fr-FR" dirty="0" err="1"/>
              <a:t>PropertyGFATotal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DDC9D7-760C-3454-18F1-C4E583ACB631}"/>
              </a:ext>
            </a:extLst>
          </p:cNvPr>
          <p:cNvSpPr txBox="1"/>
          <p:nvPr/>
        </p:nvSpPr>
        <p:spPr>
          <a:xfrm>
            <a:off x="3590873" y="482098"/>
            <a:ext cx="8601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On remarque que les variables suffixées GFA présentent de fortes corrélations avec plusieurs autres variables. Nous allons donc créer de nouvelles variables pour tenter de gommer ces corrélations linéaires :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95A463FC-E17A-B807-8673-2E59B185A9D6}"/>
              </a:ext>
            </a:extLst>
          </p:cNvPr>
          <p:cNvSpPr/>
          <p:nvPr/>
        </p:nvSpPr>
        <p:spPr>
          <a:xfrm>
            <a:off x="6324601" y="3291242"/>
            <a:ext cx="461210" cy="26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6719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{0BD1B256-2F7F-5146-B874-890645AFBA9C}tf10001124</Template>
  <TotalTime>694</TotalTime>
  <Words>541</Words>
  <Application>Microsoft Macintosh PowerPoint</Application>
  <PresentationFormat>Grand écran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Lato</vt:lpstr>
      <vt:lpstr>Raleway</vt:lpstr>
      <vt:lpstr>Times New Roman</vt:lpstr>
      <vt:lpstr>Wingdings</vt:lpstr>
      <vt:lpstr>Wingdings 2</vt:lpstr>
      <vt:lpstr>Cadre</vt:lpstr>
      <vt:lpstr>Anticipez les besoins en consommation électrique de bâtiments</vt:lpstr>
      <vt:lpstr>Dans ce Project..</vt:lpstr>
      <vt:lpstr>Problématique   </vt:lpstr>
      <vt:lpstr>Nettoyage &amp; Exploration des données</vt:lpstr>
      <vt:lpstr>Nettoyage</vt:lpstr>
      <vt:lpstr>Feature Engineering</vt:lpstr>
      <vt:lpstr>Feature Engineering</vt:lpstr>
      <vt:lpstr>Feature Engineering</vt:lpstr>
      <vt:lpstr>Feature Engineering</vt:lpstr>
      <vt:lpstr>Exploration des données</vt:lpstr>
      <vt:lpstr>Prédiction Consommation Totale d’énergy</vt:lpstr>
      <vt:lpstr>Normalisation&amp; Distribution </vt:lpstr>
      <vt:lpstr>Model de Prédiction</vt:lpstr>
      <vt:lpstr>Model de Prédiction</vt:lpstr>
      <vt:lpstr>Pour aller plus loin</vt:lpstr>
      <vt:lpstr>Sélection de model est Gradient Boosting Regressor</vt:lpstr>
      <vt:lpstr>Feature importance pour energy</vt:lpstr>
      <vt:lpstr>L'effet du score ENERGY STAR</vt:lpstr>
      <vt:lpstr>Prediction émissions de CO2</vt:lpstr>
      <vt:lpstr>Model de Prédiction</vt:lpstr>
      <vt:lpstr>Pour aller plus loin</vt:lpstr>
      <vt:lpstr>Sélection de model est Gradient Boosting Regressor</vt:lpstr>
      <vt:lpstr>Feature importance pour Co2</vt:lpstr>
      <vt:lpstr>L'effet du score ENERGY STAR</vt:lpstr>
      <vt:lpstr>Conclusion </vt:lpstr>
      <vt:lpstr>    Merci!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</dc:title>
  <dc:creator>Microsoft Office User</dc:creator>
  <cp:lastModifiedBy>Microsoft Office User</cp:lastModifiedBy>
  <cp:revision>2</cp:revision>
  <dcterms:created xsi:type="dcterms:W3CDTF">2022-07-22T14:48:11Z</dcterms:created>
  <dcterms:modified xsi:type="dcterms:W3CDTF">2022-07-28T10:00:04Z</dcterms:modified>
</cp:coreProperties>
</file>