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71" r:id="rId3"/>
    <p:sldId id="328" r:id="rId4"/>
    <p:sldId id="257" r:id="rId5"/>
    <p:sldId id="258" r:id="rId6"/>
    <p:sldId id="302" r:id="rId7"/>
    <p:sldId id="366" r:id="rId8"/>
    <p:sldId id="259" r:id="rId9"/>
    <p:sldId id="304" r:id="rId10"/>
    <p:sldId id="264" r:id="rId11"/>
    <p:sldId id="376" r:id="rId12"/>
    <p:sldId id="367" r:id="rId13"/>
    <p:sldId id="322" r:id="rId14"/>
    <p:sldId id="325" r:id="rId15"/>
    <p:sldId id="368" r:id="rId16"/>
    <p:sldId id="303" r:id="rId17"/>
    <p:sldId id="312" r:id="rId18"/>
    <p:sldId id="365" r:id="rId19"/>
    <p:sldId id="370" r:id="rId20"/>
    <p:sldId id="378" r:id="rId21"/>
    <p:sldId id="371" r:id="rId22"/>
    <p:sldId id="377" r:id="rId23"/>
    <p:sldId id="372" r:id="rId24"/>
    <p:sldId id="373" r:id="rId25"/>
    <p:sldId id="374" r:id="rId26"/>
    <p:sldId id="369" r:id="rId27"/>
    <p:sldId id="277" r:id="rId28"/>
    <p:sldId id="30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/>
    <p:restoredTop sz="94912"/>
  </p:normalViewPr>
  <p:slideViewPr>
    <p:cSldViewPr snapToGrid="0">
      <p:cViewPr varScale="1">
        <p:scale>
          <a:sx n="85" d="100"/>
          <a:sy n="85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13C5-5513-4F42-9A07-DBF25090999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F9AA-214E-1F40-820B-F5F2687B5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1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6F9AA-214E-1F40-820B-F5F2687B54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28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6F9AA-214E-1F40-820B-F5F2687B54C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4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0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8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4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2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25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5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09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0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7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0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4D4E86-8A97-B946-8F01-033DA104273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8DE7FE9-CBE7-934D-BDE2-0F694C3B8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3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7opencgk.herokuapp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github.com/MajdElkhatib/-project7_credit_scoring_model/blob/main/app_streamlit.py" TargetMode="Externa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lsm-p7-openclassroom-dash-streamlit-mq31bu.streamlit.app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jsaguiar/lightgbm-with-simple-featur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7DC02-D61A-4077-35A1-81BB65675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Implémentez un Modèle de </a:t>
            </a:r>
            <a:r>
              <a:rPr lang="fr-FR" dirty="0" err="1"/>
              <a:t>Scoring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CC4A8E-BD19-3236-AC19-DE7D35635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PROJET</a:t>
            </a:r>
            <a:r>
              <a:rPr lang="fr-FR" sz="36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07/ Openclassrooms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Gulsum Kapanoglu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31D30B13-FB5E-9E3A-EAD1-1AFDC74F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688" y="952465"/>
            <a:ext cx="2368019" cy="236801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2B1BAD5-FC66-597A-6AA9-9427A4D36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152" y="3742118"/>
            <a:ext cx="3228848" cy="23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D6DB7A9F-DFDF-2E1C-92F9-42618FD0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endParaRPr lang="fr-FR" dirty="0"/>
          </a:p>
        </p:txBody>
      </p:sp>
      <p:grpSp>
        <p:nvGrpSpPr>
          <p:cNvPr id="5" name="Groupe 13">
            <a:extLst>
              <a:ext uri="{FF2B5EF4-FFF2-40B4-BE49-F238E27FC236}">
                <a16:creationId xmlns:a16="http://schemas.microsoft.com/office/drawing/2014/main" id="{6EE7B48A-4011-D2AC-E194-4A9D9C8EEFBE}"/>
              </a:ext>
            </a:extLst>
          </p:cNvPr>
          <p:cNvGrpSpPr/>
          <p:nvPr/>
        </p:nvGrpSpPr>
        <p:grpSpPr>
          <a:xfrm>
            <a:off x="4174070" y="2075064"/>
            <a:ext cx="3322636" cy="2852134"/>
            <a:chOff x="-393172" y="0"/>
            <a:chExt cx="3232416" cy="2357901"/>
          </a:xfrm>
        </p:grpSpPr>
        <p:sp>
          <p:nvSpPr>
            <p:cNvPr id="6" name="Rectangle : coins arrondis 14">
              <a:extLst>
                <a:ext uri="{FF2B5EF4-FFF2-40B4-BE49-F238E27FC236}">
                  <a16:creationId xmlns:a16="http://schemas.microsoft.com/office/drawing/2014/main" id="{02937B26-C5BB-F445-FBD8-EDF9338CEE7A}"/>
                </a:ext>
              </a:extLst>
            </p:cNvPr>
            <p:cNvSpPr/>
            <p:nvPr/>
          </p:nvSpPr>
          <p:spPr>
            <a:xfrm>
              <a:off x="647700" y="1066800"/>
              <a:ext cx="1190625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sz="12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Echantillonage</a:t>
              </a:r>
            </a:p>
          </p:txBody>
        </p:sp>
        <p:grpSp>
          <p:nvGrpSpPr>
            <p:cNvPr id="7" name="Groupe 15">
              <a:extLst>
                <a:ext uri="{FF2B5EF4-FFF2-40B4-BE49-F238E27FC236}">
                  <a16:creationId xmlns:a16="http://schemas.microsoft.com/office/drawing/2014/main" id="{D67B8CFE-35E7-F7DC-FC83-2B1F6F34BB16}"/>
                </a:ext>
              </a:extLst>
            </p:cNvPr>
            <p:cNvGrpSpPr/>
            <p:nvPr/>
          </p:nvGrpSpPr>
          <p:grpSpPr>
            <a:xfrm>
              <a:off x="-393172" y="0"/>
              <a:ext cx="3232416" cy="2357901"/>
              <a:chOff x="-393172" y="0"/>
              <a:chExt cx="3232416" cy="2357901"/>
            </a:xfrm>
          </p:grpSpPr>
          <p:cxnSp>
            <p:nvCxnSpPr>
              <p:cNvPr id="8" name="Connecteur droit 16">
                <a:extLst>
                  <a:ext uri="{FF2B5EF4-FFF2-40B4-BE49-F238E27FC236}">
                    <a16:creationId xmlns:a16="http://schemas.microsoft.com/office/drawing/2014/main" id="{A860F9DC-BB0A-0AB8-BE55-00D33B96DC6C}"/>
                  </a:ext>
                </a:extLst>
              </p:cNvPr>
              <p:cNvCxnSpPr/>
              <p:nvPr/>
            </p:nvCxnSpPr>
            <p:spPr>
              <a:xfrm flipH="1">
                <a:off x="1257300" y="447675"/>
                <a:ext cx="9525" cy="62865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9" name="Groupe 17">
                <a:extLst>
                  <a:ext uri="{FF2B5EF4-FFF2-40B4-BE49-F238E27FC236}">
                    <a16:creationId xmlns:a16="http://schemas.microsoft.com/office/drawing/2014/main" id="{C3A75444-D741-6B3D-341E-3FD6DC217B16}"/>
                  </a:ext>
                </a:extLst>
              </p:cNvPr>
              <p:cNvGrpSpPr/>
              <p:nvPr/>
            </p:nvGrpSpPr>
            <p:grpSpPr>
              <a:xfrm>
                <a:off x="-393172" y="0"/>
                <a:ext cx="3232416" cy="2357901"/>
                <a:chOff x="-393172" y="0"/>
                <a:chExt cx="3232416" cy="2357901"/>
              </a:xfrm>
            </p:grpSpPr>
            <p:sp>
              <p:nvSpPr>
                <p:cNvPr id="12" name="Rectangle : coins arrondis 20">
                  <a:extLst>
                    <a:ext uri="{FF2B5EF4-FFF2-40B4-BE49-F238E27FC236}">
                      <a16:creationId xmlns:a16="http://schemas.microsoft.com/office/drawing/2014/main" id="{2D79FBAB-9419-EC95-62E2-0292ED1F0EA4}"/>
                    </a:ext>
                  </a:extLst>
                </p:cNvPr>
                <p:cNvSpPr/>
                <p:nvPr/>
              </p:nvSpPr>
              <p:spPr>
                <a:xfrm>
                  <a:off x="647700" y="0"/>
                  <a:ext cx="1190625" cy="4572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Train</a:t>
                  </a:r>
                </a:p>
              </p:txBody>
            </p:sp>
            <p:sp>
              <p:nvSpPr>
                <p:cNvPr id="13" name="Rectangle : coins arrondis 21">
                  <a:extLst>
                    <a:ext uri="{FF2B5EF4-FFF2-40B4-BE49-F238E27FC236}">
                      <a16:creationId xmlns:a16="http://schemas.microsoft.com/office/drawing/2014/main" id="{D39E4A7D-3978-C89C-1321-B1C18CB625BF}"/>
                    </a:ext>
                  </a:extLst>
                </p:cNvPr>
                <p:cNvSpPr/>
                <p:nvPr/>
              </p:nvSpPr>
              <p:spPr>
                <a:xfrm>
                  <a:off x="647700" y="533400"/>
                  <a:ext cx="1190625" cy="4572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Preprocessing</a:t>
                  </a:r>
                </a:p>
              </p:txBody>
            </p:sp>
            <p:sp>
              <p:nvSpPr>
                <p:cNvPr id="14" name="Rectangle : coins arrondis 22">
                  <a:extLst>
                    <a:ext uri="{FF2B5EF4-FFF2-40B4-BE49-F238E27FC236}">
                      <a16:creationId xmlns:a16="http://schemas.microsoft.com/office/drawing/2014/main" id="{068A3802-C70C-D1FF-2E27-A2700D12ADD6}"/>
                    </a:ext>
                  </a:extLst>
                </p:cNvPr>
                <p:cNvSpPr/>
                <p:nvPr/>
              </p:nvSpPr>
              <p:spPr>
                <a:xfrm>
                  <a:off x="-393172" y="1857375"/>
                  <a:ext cx="1190625" cy="476250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 dirty="0" err="1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Data_train</a:t>
                  </a:r>
                  <a:endParaRPr lang="fr-F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80%</a:t>
                  </a:r>
                </a:p>
              </p:txBody>
            </p:sp>
            <p:sp>
              <p:nvSpPr>
                <p:cNvPr id="15" name="Rectangle : coins arrondis 23">
                  <a:extLst>
                    <a:ext uri="{FF2B5EF4-FFF2-40B4-BE49-F238E27FC236}">
                      <a16:creationId xmlns:a16="http://schemas.microsoft.com/office/drawing/2014/main" id="{69FB0745-600D-4DD4-F5C2-761FD000A6C2}"/>
                    </a:ext>
                  </a:extLst>
                </p:cNvPr>
                <p:cNvSpPr/>
                <p:nvPr/>
              </p:nvSpPr>
              <p:spPr>
                <a:xfrm>
                  <a:off x="1613163" y="1900701"/>
                  <a:ext cx="1226081" cy="4572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 dirty="0" err="1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Data_test</a:t>
                  </a:r>
                  <a:endParaRPr lang="fr-F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20%</a:t>
                  </a:r>
                </a:p>
              </p:txBody>
            </p:sp>
          </p:grpSp>
          <p:cxnSp>
            <p:nvCxnSpPr>
              <p:cNvPr id="10" name="Connecteur droit 18">
                <a:extLst>
                  <a:ext uri="{FF2B5EF4-FFF2-40B4-BE49-F238E27FC236}">
                    <a16:creationId xmlns:a16="http://schemas.microsoft.com/office/drawing/2014/main" id="{4305CCE5-DE2E-9AD0-2C26-9330476EEBE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202141" y="1514475"/>
                <a:ext cx="1045633" cy="3429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9">
                <a:extLst>
                  <a:ext uri="{FF2B5EF4-FFF2-40B4-BE49-F238E27FC236}">
                    <a16:creationId xmlns:a16="http://schemas.microsoft.com/office/drawing/2014/main" id="{C1E21394-56BC-B1B1-9C41-41E2F8520259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1247775" y="1524000"/>
                <a:ext cx="978429" cy="37670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 : coins arrondis 24">
            <a:extLst>
              <a:ext uri="{FF2B5EF4-FFF2-40B4-BE49-F238E27FC236}">
                <a16:creationId xmlns:a16="http://schemas.microsoft.com/office/drawing/2014/main" id="{D5483410-FF68-4FB0-E68D-65EE49A4A98D}"/>
              </a:ext>
            </a:extLst>
          </p:cNvPr>
          <p:cNvSpPr/>
          <p:nvPr/>
        </p:nvSpPr>
        <p:spPr>
          <a:xfrm>
            <a:off x="4995596" y="1433049"/>
            <a:ext cx="169545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Application_train.csv</a:t>
            </a:r>
          </a:p>
        </p:txBody>
      </p:sp>
      <p:sp>
        <p:nvSpPr>
          <p:cNvPr id="17" name="Rectangle : coins arrondis 25">
            <a:extLst>
              <a:ext uri="{FF2B5EF4-FFF2-40B4-BE49-F238E27FC236}">
                <a16:creationId xmlns:a16="http://schemas.microsoft.com/office/drawing/2014/main" id="{9F57716F-3D16-2203-E3BD-B617ADAC6AC9}"/>
              </a:ext>
            </a:extLst>
          </p:cNvPr>
          <p:cNvSpPr/>
          <p:nvPr/>
        </p:nvSpPr>
        <p:spPr>
          <a:xfrm>
            <a:off x="9349310" y="1433049"/>
            <a:ext cx="1695450" cy="525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Application_test.csv</a:t>
            </a:r>
          </a:p>
        </p:txBody>
      </p:sp>
      <p:sp>
        <p:nvSpPr>
          <p:cNvPr id="18" name="Rectangle : coins arrondis 26">
            <a:extLst>
              <a:ext uri="{FF2B5EF4-FFF2-40B4-BE49-F238E27FC236}">
                <a16:creationId xmlns:a16="http://schemas.microsoft.com/office/drawing/2014/main" id="{6EBA0B0D-C063-3502-3C51-78D04DF442B8}"/>
              </a:ext>
            </a:extLst>
          </p:cNvPr>
          <p:cNvSpPr/>
          <p:nvPr/>
        </p:nvSpPr>
        <p:spPr>
          <a:xfrm>
            <a:off x="9294283" y="2406138"/>
            <a:ext cx="2253735" cy="1588541"/>
          </a:xfrm>
          <a:prstGeom prst="roundRect">
            <a:avLst>
              <a:gd name="adj" fmla="val 71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Ce dataset ne contenant pas de target sera utilisé dans la partie dashboard pour simuler des nouveaux clients.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 : coins arrondis 27">
            <a:extLst>
              <a:ext uri="{FF2B5EF4-FFF2-40B4-BE49-F238E27FC236}">
                <a16:creationId xmlns:a16="http://schemas.microsoft.com/office/drawing/2014/main" id="{959617A8-4E9B-786A-5615-5F7FF985F2B0}"/>
              </a:ext>
            </a:extLst>
          </p:cNvPr>
          <p:cNvSpPr/>
          <p:nvPr/>
        </p:nvSpPr>
        <p:spPr>
          <a:xfrm>
            <a:off x="7164121" y="2391383"/>
            <a:ext cx="119062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Imputer par la médiane</a:t>
            </a:r>
          </a:p>
        </p:txBody>
      </p:sp>
      <p:sp>
        <p:nvSpPr>
          <p:cNvPr id="20" name="Rectangle : coins arrondis 28">
            <a:extLst>
              <a:ext uri="{FF2B5EF4-FFF2-40B4-BE49-F238E27FC236}">
                <a16:creationId xmlns:a16="http://schemas.microsoft.com/office/drawing/2014/main" id="{802E372A-D765-AFB2-9D8D-8ED5DAE64120}"/>
              </a:ext>
            </a:extLst>
          </p:cNvPr>
          <p:cNvSpPr/>
          <p:nvPr/>
        </p:nvSpPr>
        <p:spPr>
          <a:xfrm>
            <a:off x="7164121" y="3038025"/>
            <a:ext cx="119062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</a:p>
        </p:txBody>
      </p:sp>
      <p:cxnSp>
        <p:nvCxnSpPr>
          <p:cNvPr id="21" name="Connecteur droit 29">
            <a:extLst>
              <a:ext uri="{FF2B5EF4-FFF2-40B4-BE49-F238E27FC236}">
                <a16:creationId xmlns:a16="http://schemas.microsoft.com/office/drawing/2014/main" id="{653A44F5-BC5A-E89F-6731-4053046E9B59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6467851" y="2619983"/>
            <a:ext cx="696270" cy="3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droit 32">
            <a:extLst>
              <a:ext uri="{FF2B5EF4-FFF2-40B4-BE49-F238E27FC236}">
                <a16:creationId xmlns:a16="http://schemas.microsoft.com/office/drawing/2014/main" id="{3BE92B87-BE7E-D6D9-4878-50B97A982751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 flipV="1">
            <a:off x="6467851" y="2996784"/>
            <a:ext cx="696270" cy="2698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 : coins arrondis 31">
            <a:extLst>
              <a:ext uri="{FF2B5EF4-FFF2-40B4-BE49-F238E27FC236}">
                <a16:creationId xmlns:a16="http://schemas.microsoft.com/office/drawing/2014/main" id="{53915083-717D-ACFD-2CF6-58325BABBE3F}"/>
              </a:ext>
            </a:extLst>
          </p:cNvPr>
          <p:cNvSpPr/>
          <p:nvPr/>
        </p:nvSpPr>
        <p:spPr>
          <a:xfrm>
            <a:off x="4952380" y="5253107"/>
            <a:ext cx="1802870" cy="476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fr-FR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Analyse performances </a:t>
            </a: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du modèle</a:t>
            </a:r>
          </a:p>
        </p:txBody>
      </p:sp>
    </p:spTree>
    <p:extLst>
      <p:ext uri="{BB962C8B-B14F-4D97-AF65-F5344CB8AC3E}">
        <p14:creationId xmlns:p14="http://schemas.microsoft.com/office/powerpoint/2010/main" val="309798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9095A1-9F81-3CC1-8A10-E9CD4721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8505" cy="4601183"/>
          </a:xfrm>
        </p:spPr>
        <p:txBody>
          <a:bodyPr/>
          <a:lstStyle/>
          <a:p>
            <a:br>
              <a:rPr lang="fr-F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</a:br>
            <a:r>
              <a:rPr lang="fr-FR" sz="2800" b="1" i="0" u="none" strike="noStrike" baseline="0" dirty="0">
                <a:latin typeface="Corbel" panose="020B0503020204020204" pitchFamily="34" charset="0"/>
              </a:rPr>
              <a:t>ENTRAINEMENT ET OPTIMISATION</a:t>
            </a:r>
            <a:endParaRPr lang="fr-FR" dirty="0"/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8AE58386-B026-57A9-4B2B-433C13339201}"/>
              </a:ext>
            </a:extLst>
          </p:cNvPr>
          <p:cNvSpPr/>
          <p:nvPr/>
        </p:nvSpPr>
        <p:spPr>
          <a:xfrm>
            <a:off x="4208929" y="760767"/>
            <a:ext cx="2635624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fr-FR" sz="1800" b="0" i="0" u="none" strike="noStrike" baseline="0" dirty="0">
                <a:latin typeface="Corbel" panose="020B0503020204020204" pitchFamily="34" charset="0"/>
              </a:rPr>
              <a:t>Equilibrage des données</a:t>
            </a:r>
          </a:p>
          <a:p>
            <a:endParaRPr lang="fr-FR" dirty="0"/>
          </a:p>
        </p:txBody>
      </p:sp>
      <p:sp>
        <p:nvSpPr>
          <p:cNvPr id="5" name="Akış Çizelgesi: Delikli Teyp 4">
            <a:extLst>
              <a:ext uri="{FF2B5EF4-FFF2-40B4-BE49-F238E27FC236}">
                <a16:creationId xmlns:a16="http://schemas.microsoft.com/office/drawing/2014/main" id="{08C9D324-7F2D-29B1-2E7C-28AB534842DF}"/>
              </a:ext>
            </a:extLst>
          </p:cNvPr>
          <p:cNvSpPr/>
          <p:nvPr/>
        </p:nvSpPr>
        <p:spPr>
          <a:xfrm>
            <a:off x="4208929" y="1676712"/>
            <a:ext cx="2635625" cy="126362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Corbel" panose="020B0503020204020204" pitchFamily="34" charset="0"/>
              </a:rPr>
              <a:t>Utilisation de la librairie </a:t>
            </a:r>
            <a:r>
              <a:rPr lang="fr-FR" sz="1600" b="0" i="0" u="none" strike="noStrike" baseline="0" dirty="0">
                <a:solidFill>
                  <a:srgbClr val="FF0000"/>
                </a:solidFill>
                <a:latin typeface="Corbel" panose="020B0503020204020204" pitchFamily="34" charset="0"/>
              </a:rPr>
              <a:t>imblearn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Corbel" panose="020B0503020204020204" pitchFamily="34" charset="0"/>
              </a:rPr>
              <a:t>Under-Sampling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FA1F37-5DD0-E285-A4E8-02BE963AE9FF}"/>
              </a:ext>
            </a:extLst>
          </p:cNvPr>
          <p:cNvSpPr/>
          <p:nvPr/>
        </p:nvSpPr>
        <p:spPr>
          <a:xfrm>
            <a:off x="3523128" y="799093"/>
            <a:ext cx="484096" cy="4783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F85122-5466-4E81-122E-4AE73E22B4F8}"/>
              </a:ext>
            </a:extLst>
          </p:cNvPr>
          <p:cNvSpPr/>
          <p:nvPr/>
        </p:nvSpPr>
        <p:spPr>
          <a:xfrm>
            <a:off x="3523128" y="3312459"/>
            <a:ext cx="484096" cy="4783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E43E060D-C8F8-CCD5-11A1-2DC90E8BB281}"/>
              </a:ext>
            </a:extLst>
          </p:cNvPr>
          <p:cNvSpPr/>
          <p:nvPr/>
        </p:nvSpPr>
        <p:spPr>
          <a:xfrm>
            <a:off x="4208929" y="3790837"/>
            <a:ext cx="2635624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fr-FR" sz="1800" b="0" i="0" u="none" strike="noStrike" baseline="0" dirty="0">
                <a:latin typeface="Corbel" panose="020B0503020204020204" pitchFamily="34" charset="0"/>
              </a:rPr>
              <a:t>Choix de la meilleure</a:t>
            </a:r>
          </a:p>
          <a:p>
            <a:r>
              <a:rPr lang="fr-FR" sz="1800" b="0" i="0" u="none" strike="noStrike" baseline="0" dirty="0">
                <a:latin typeface="Corbel" panose="020B0503020204020204" pitchFamily="34" charset="0"/>
              </a:rPr>
              <a:t>Hypothèse</a:t>
            </a:r>
          </a:p>
          <a:p>
            <a:endParaRPr lang="fr-FR" dirty="0"/>
          </a:p>
        </p:txBody>
      </p:sp>
      <p:sp>
        <p:nvSpPr>
          <p:cNvPr id="12" name="Akış Çizelgesi: Delikli Teyp 11">
            <a:extLst>
              <a:ext uri="{FF2B5EF4-FFF2-40B4-BE49-F238E27FC236}">
                <a16:creationId xmlns:a16="http://schemas.microsoft.com/office/drawing/2014/main" id="{8CE8A712-3739-07E7-750F-B55FAE013CD2}"/>
              </a:ext>
            </a:extLst>
          </p:cNvPr>
          <p:cNvSpPr/>
          <p:nvPr/>
        </p:nvSpPr>
        <p:spPr>
          <a:xfrm>
            <a:off x="4208928" y="4773706"/>
            <a:ext cx="2635624" cy="164054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fr-FR" sz="1800" b="0" i="0" u="none" strike="noStrike" baseline="0" dirty="0">
              <a:latin typeface="Corbel" panose="020B0503020204020204" pitchFamily="34" charset="0"/>
            </a:endParaRPr>
          </a:p>
          <a:p>
            <a:endParaRPr lang="fr-FR" sz="1400" b="0" i="0" u="none" strike="noStrike" baseline="0" dirty="0">
              <a:latin typeface="Corbel" panose="020B0503020204020204" pitchFamily="34" charset="0"/>
            </a:endParaRPr>
          </a:p>
          <a:p>
            <a:r>
              <a:rPr lang="fr-FR" sz="1400" b="0" i="0" u="none" strike="noStrike" baseline="0" dirty="0">
                <a:latin typeface="Corbel" panose="020B0503020204020204" pitchFamily="34" charset="0"/>
              </a:rPr>
              <a:t>•</a:t>
            </a:r>
            <a:r>
              <a:rPr lang="fr-FR" sz="1600" b="0" i="0" u="none" strike="noStrike" baseline="0" dirty="0">
                <a:latin typeface="Corbel" panose="020B0503020204020204" pitchFamily="34" charset="0"/>
              </a:rPr>
              <a:t>Utilisation d’une régression logistique comme baseline</a:t>
            </a:r>
          </a:p>
          <a:p>
            <a:r>
              <a:rPr lang="fr-FR" sz="1600" b="0" i="0" u="none" strike="noStrike" baseline="0" dirty="0">
                <a:latin typeface="Corbel" panose="020B0503020204020204" pitchFamily="34" charset="0"/>
              </a:rPr>
              <a:t>•Hypothèse retenue : </a:t>
            </a:r>
            <a:r>
              <a:rPr lang="fr-FR" sz="1600" b="0" i="1" u="none" strike="noStrike" baseline="0" dirty="0">
                <a:latin typeface="Corbel" panose="020B0503020204020204" pitchFamily="34" charset="0"/>
              </a:rPr>
              <a:t>Domain Features</a:t>
            </a:r>
            <a:endParaRPr lang="fr-FR" sz="1600" b="0" i="0" u="none" strike="noStrike" baseline="0" dirty="0">
              <a:latin typeface="Corbel" panose="020B0503020204020204" pitchFamily="34" charset="0"/>
            </a:endParaRPr>
          </a:p>
          <a:p>
            <a:endParaRPr lang="fr-FR" sz="1800" b="0" i="0" u="none" strike="noStrike" baseline="0" dirty="0">
              <a:latin typeface="Corbel" panose="020B0503020204020204" pitchFamily="34" charset="0"/>
            </a:endParaRPr>
          </a:p>
          <a:p>
            <a:endParaRPr lang="fr-FR" sz="1800" b="0" i="0" u="none" strike="noStrike" baseline="0" dirty="0">
              <a:latin typeface="Corbel" panose="020B0503020204020204" pitchFamily="34" charset="0"/>
            </a:endParaRPr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12EF7313-44DE-271D-5590-14D46C308C17}"/>
              </a:ext>
            </a:extLst>
          </p:cNvPr>
          <p:cNvSpPr/>
          <p:nvPr/>
        </p:nvSpPr>
        <p:spPr>
          <a:xfrm>
            <a:off x="8624045" y="760766"/>
            <a:ext cx="2635624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fr-FR" sz="1800" b="0" i="0" u="none" strike="noStrike" baseline="0" dirty="0">
                <a:latin typeface="Corbel" panose="020B0503020204020204" pitchFamily="34" charset="0"/>
              </a:rPr>
              <a:t>Essais de modélisation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endParaRPr lang="fr-FR" dirty="0"/>
          </a:p>
        </p:txBody>
      </p:sp>
      <p:sp>
        <p:nvSpPr>
          <p:cNvPr id="14" name="Akış Çizelgesi: Delikli Teyp 13">
            <a:extLst>
              <a:ext uri="{FF2B5EF4-FFF2-40B4-BE49-F238E27FC236}">
                <a16:creationId xmlns:a16="http://schemas.microsoft.com/office/drawing/2014/main" id="{E2B522E6-891C-BC3F-06CD-5FA86E30E946}"/>
              </a:ext>
            </a:extLst>
          </p:cNvPr>
          <p:cNvSpPr/>
          <p:nvPr/>
        </p:nvSpPr>
        <p:spPr>
          <a:xfrm>
            <a:off x="8624044" y="1606306"/>
            <a:ext cx="2635624" cy="175422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800" b="0" i="0" u="none" strike="noStrike" baseline="0" dirty="0">
              <a:latin typeface="Corbel" panose="020B0503020204020204" pitchFamily="34" charset="0"/>
            </a:endParaRPr>
          </a:p>
          <a:p>
            <a:r>
              <a:rPr lang="fr-FR" sz="1400" dirty="0">
                <a:latin typeface="Corbel" panose="020B0503020204020204" pitchFamily="34" charset="0"/>
              </a:rPr>
              <a:t>✓ DummyClassifier (Baseline)</a:t>
            </a:r>
          </a:p>
          <a:p>
            <a:r>
              <a:rPr lang="fr-FR" sz="1400" dirty="0">
                <a:latin typeface="Corbel" panose="020B0503020204020204" pitchFamily="34" charset="0"/>
              </a:rPr>
              <a:t>✓ Light Gradient Boosting Machine</a:t>
            </a:r>
          </a:p>
          <a:p>
            <a:r>
              <a:rPr lang="fr-FR" sz="1400" dirty="0">
                <a:latin typeface="Corbel" panose="020B0503020204020204" pitchFamily="34" charset="0"/>
              </a:rPr>
              <a:t>✓ Régression Logistique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b="0" i="0" u="none" strike="noStrike" baseline="0" dirty="0">
                <a:latin typeface="Corbel" panose="020B0503020204020204" pitchFamily="34" charset="0"/>
              </a:rPr>
              <a:t>RandomForestClassifier</a:t>
            </a:r>
          </a:p>
          <a:p>
            <a:endParaRPr lang="fr-FR" sz="1800" b="0" i="0" u="none" strike="noStrike" baseline="0" dirty="0">
              <a:latin typeface="Corbel" panose="020B05030202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2F07C-297E-3095-BEA7-55021E42ABD2}"/>
              </a:ext>
            </a:extLst>
          </p:cNvPr>
          <p:cNvSpPr/>
          <p:nvPr/>
        </p:nvSpPr>
        <p:spPr>
          <a:xfrm>
            <a:off x="7803777" y="884648"/>
            <a:ext cx="484096" cy="4783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99D42-508D-2228-04CE-9B808ED30A6B}"/>
              </a:ext>
            </a:extLst>
          </p:cNvPr>
          <p:cNvSpPr/>
          <p:nvPr/>
        </p:nvSpPr>
        <p:spPr>
          <a:xfrm>
            <a:off x="7817225" y="3424428"/>
            <a:ext cx="484096" cy="4783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7D8C465C-FF8A-2BD8-25A5-D81732614E65}"/>
              </a:ext>
            </a:extLst>
          </p:cNvPr>
          <p:cNvSpPr/>
          <p:nvPr/>
        </p:nvSpPr>
        <p:spPr>
          <a:xfrm>
            <a:off x="8624044" y="3749262"/>
            <a:ext cx="2635624" cy="83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0" i="0" u="none" strike="noStrike" baseline="0" dirty="0">
                <a:latin typeface="Corbel" panose="020B0503020204020204" pitchFamily="34" charset="0"/>
              </a:rPr>
              <a:t>Optimisation du modèle le plus prometteur</a:t>
            </a:r>
            <a:endParaRPr lang="fr-FR" dirty="0"/>
          </a:p>
        </p:txBody>
      </p:sp>
      <p:sp>
        <p:nvSpPr>
          <p:cNvPr id="18" name="Akış Çizelgesi: Delikli Teyp 17">
            <a:extLst>
              <a:ext uri="{FF2B5EF4-FFF2-40B4-BE49-F238E27FC236}">
                <a16:creationId xmlns:a16="http://schemas.microsoft.com/office/drawing/2014/main" id="{7A2A2FA3-51E4-0A33-41FD-309291FE715B}"/>
              </a:ext>
            </a:extLst>
          </p:cNvPr>
          <p:cNvSpPr/>
          <p:nvPr/>
        </p:nvSpPr>
        <p:spPr>
          <a:xfrm>
            <a:off x="8624044" y="4856997"/>
            <a:ext cx="2635624" cy="143800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fr-FR" sz="1800" b="0" i="0" u="none" strike="noStrike" baseline="0" dirty="0">
              <a:latin typeface="Corbel" panose="020B0503020204020204" pitchFamily="34" charset="0"/>
            </a:endParaRPr>
          </a:p>
          <a:p>
            <a:endParaRPr lang="fr-FR" sz="1400" b="0" i="0" u="none" strike="noStrike" baseline="0" dirty="0">
              <a:latin typeface="Corbel" panose="020B0503020204020204" pitchFamily="34" charset="0"/>
            </a:endParaRPr>
          </a:p>
          <a:p>
            <a:pPr algn="l"/>
            <a:endParaRPr lang="fr-FR" sz="1600" b="0" i="0" u="none" strike="noStrike" baseline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fr-FR" sz="1400" b="0" i="0" u="none" strike="noStrike" baseline="0" dirty="0">
                <a:latin typeface="Corbel" panose="020B0503020204020204" pitchFamily="34" charset="0"/>
              </a:rPr>
              <a:t>Modèle retenu : XGBoost</a:t>
            </a:r>
          </a:p>
          <a:p>
            <a:r>
              <a:rPr lang="fr-FR" sz="1400" b="0" i="0" u="none" strike="noStrike" baseline="0" dirty="0">
                <a:latin typeface="Corbel" panose="020B0503020204020204" pitchFamily="34" charset="0"/>
              </a:rPr>
              <a:t>•Optimisation par RandomizedSearchCV</a:t>
            </a:r>
          </a:p>
          <a:p>
            <a:endParaRPr lang="fr-FR" sz="1400" b="0" i="0" u="none" strike="noStrike" baseline="0" dirty="0">
              <a:latin typeface="Corbel" panose="020B0503020204020204" pitchFamily="34" charset="0"/>
            </a:endParaRPr>
          </a:p>
          <a:p>
            <a:endParaRPr lang="fr-FR" sz="1400" b="0" i="0" u="none" strike="noStrike" baseline="0" dirty="0">
              <a:latin typeface="Corbel" panose="020B0503020204020204" pitchFamily="34" charset="0"/>
            </a:endParaRPr>
          </a:p>
          <a:p>
            <a:endParaRPr lang="fr-FR" sz="1800" b="0" i="0" u="none" strike="noStrike" baseline="0" dirty="0">
              <a:latin typeface="Corbel" panose="020B0503020204020204" pitchFamily="34" charset="0"/>
            </a:endParaRPr>
          </a:p>
          <a:p>
            <a:endParaRPr lang="fr-FR" sz="1800" b="0" i="0" u="none" strike="noStrike" baseline="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5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913937-2299-C290-A05D-54BEF105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rééquilibrage</a:t>
            </a:r>
            <a:br>
              <a:rPr lang="fr-FR" dirty="0"/>
            </a:br>
            <a:endParaRPr lang="fr-FR" dirty="0"/>
          </a:p>
        </p:txBody>
      </p:sp>
      <p:pic>
        <p:nvPicPr>
          <p:cNvPr id="2050" name="Picture 2" descr="Differences between undersampling and oversampling | Download Scientific  Diagram">
            <a:extLst>
              <a:ext uri="{FF2B5EF4-FFF2-40B4-BE49-F238E27FC236}">
                <a16:creationId xmlns:a16="http://schemas.microsoft.com/office/drawing/2014/main" id="{888883A1-73C1-6D24-26BE-C5194BE0DD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68" y="856178"/>
            <a:ext cx="7315200" cy="23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13D27A8-EFC1-6BC6-EB7A-7F1E1B141F2F}"/>
              </a:ext>
            </a:extLst>
          </p:cNvPr>
          <p:cNvSpPr txBox="1"/>
          <p:nvPr/>
        </p:nvSpPr>
        <p:spPr>
          <a:xfrm>
            <a:off x="3734268" y="3325450"/>
            <a:ext cx="8313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On va utiliser 3 approches et comparer les résultats pour l'ensemble des modèles.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000000"/>
                </a:solidFill>
                <a:effectLst/>
                <a:latin typeface="Helvetica Neue"/>
              </a:rPr>
              <a:t>Undersampling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 : supprimer des observations de la classe majoritaire afin de rééquilibrer le jeu de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000000"/>
                </a:solidFill>
                <a:effectLst/>
                <a:latin typeface="Helvetica Neue"/>
              </a:rPr>
              <a:t>Oversampling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 : répéter des observations de la classe minoritaire afin de rééquilibrer le jeu de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000000"/>
                </a:solidFill>
                <a:effectLst/>
                <a:latin typeface="Helvetica Neue"/>
              </a:rPr>
              <a:t>Weight_balanced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 : indiquer au modèle le déséquilibre afin qu'il en tienne compte directement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0C5523F-81AE-61B1-2B3D-E7D47B30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400" y="4755291"/>
            <a:ext cx="7197068" cy="20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7DC02-D61A-4077-35A1-81BB65675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52" y="1130808"/>
            <a:ext cx="8628368" cy="3255264"/>
          </a:xfrm>
        </p:spPr>
        <p:txBody>
          <a:bodyPr>
            <a:normAutofit fontScale="90000"/>
          </a:bodyPr>
          <a:lstStyle/>
          <a:p>
            <a:br>
              <a:rPr lang="fr-FR" sz="5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5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5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5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7C1CAD4-FE44-0750-56D1-68A740E3C5ED}"/>
              </a:ext>
            </a:extLst>
          </p:cNvPr>
          <p:cNvSpPr txBox="1">
            <a:spLocks/>
          </p:cNvSpPr>
          <p:nvPr/>
        </p:nvSpPr>
        <p:spPr>
          <a:xfrm>
            <a:off x="1516524" y="1801368"/>
            <a:ext cx="731520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r>
              <a:rPr lang="fr-FR" sz="9800" dirty="0"/>
              <a:t>Choix du Modèle</a:t>
            </a:r>
            <a:br>
              <a:rPr lang="fr-FR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98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23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A5492F2-7DB6-5632-C46D-0BEC21D8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335408" cy="4601183"/>
          </a:xfrm>
        </p:spPr>
        <p:txBody>
          <a:bodyPr/>
          <a:lstStyle/>
          <a:p>
            <a:r>
              <a:rPr lang="fr-FR" dirty="0"/>
              <a:t>LGBT &amp; Undersampling</a:t>
            </a:r>
          </a:p>
        </p:txBody>
      </p:sp>
      <p:pic>
        <p:nvPicPr>
          <p:cNvPr id="3" name="İçerik Yer Tutucusu 2">
            <a:extLst>
              <a:ext uri="{FF2B5EF4-FFF2-40B4-BE49-F238E27FC236}">
                <a16:creationId xmlns:a16="http://schemas.microsoft.com/office/drawing/2014/main" id="{1452CCAD-3367-D622-83D7-6B09E7963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930" y="154206"/>
            <a:ext cx="3985605" cy="3033023"/>
          </a:xfr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A58322E-A79D-A0D9-F918-D2E04188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574" y="3435608"/>
            <a:ext cx="7705921" cy="31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A99CDE-2B9F-9A7D-FCC7-C6E5B70E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Optimisation du Seuil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AF39A4C-FB3F-27E2-4D86-DB37A41C7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335" y="740782"/>
            <a:ext cx="5232351" cy="3532501"/>
          </a:xfrm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8A1A5752-5BB1-633F-539E-1DAC6A80DE67}"/>
              </a:ext>
            </a:extLst>
          </p:cNvPr>
          <p:cNvGrpSpPr/>
          <p:nvPr/>
        </p:nvGrpSpPr>
        <p:grpSpPr>
          <a:xfrm>
            <a:off x="3811052" y="4382954"/>
            <a:ext cx="4108436" cy="569568"/>
            <a:chOff x="550948" y="1114663"/>
            <a:chExt cx="4108436" cy="569568"/>
          </a:xfrm>
        </p:grpSpPr>
        <p:sp>
          <p:nvSpPr>
            <p:cNvPr id="4" name="Ok: Beşgen 3">
              <a:extLst>
                <a:ext uri="{FF2B5EF4-FFF2-40B4-BE49-F238E27FC236}">
                  <a16:creationId xmlns:a16="http://schemas.microsoft.com/office/drawing/2014/main" id="{B666539D-6CFF-9B29-3419-60D283A4D7C5}"/>
                </a:ext>
              </a:extLst>
            </p:cNvPr>
            <p:cNvSpPr/>
            <p:nvPr/>
          </p:nvSpPr>
          <p:spPr>
            <a:xfrm rot="10800000">
              <a:off x="550948" y="1114663"/>
              <a:ext cx="4108436" cy="56517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k: Beşgen 4">
              <a:extLst>
                <a:ext uri="{FF2B5EF4-FFF2-40B4-BE49-F238E27FC236}">
                  <a16:creationId xmlns:a16="http://schemas.microsoft.com/office/drawing/2014/main" id="{51CD0DA4-3E8D-B2B0-B40F-708E467C81DD}"/>
                </a:ext>
              </a:extLst>
            </p:cNvPr>
            <p:cNvSpPr txBox="1"/>
            <p:nvPr/>
          </p:nvSpPr>
          <p:spPr>
            <a:xfrm>
              <a:off x="827802" y="1119056"/>
              <a:ext cx="3831582" cy="5651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9226" tIns="99060" rIns="184912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600" kern="1200" dirty="0"/>
                <a:t>le seuil est fixé à 0,32</a:t>
              </a:r>
            </a:p>
          </p:txBody>
        </p:sp>
      </p:grpSp>
      <p:grpSp>
        <p:nvGrpSpPr>
          <p:cNvPr id="7" name="Grup 6">
            <a:extLst>
              <a:ext uri="{FF2B5EF4-FFF2-40B4-BE49-F238E27FC236}">
                <a16:creationId xmlns:a16="http://schemas.microsoft.com/office/drawing/2014/main" id="{FF5A1706-3649-D640-04F4-A10049CCEF1C}"/>
              </a:ext>
            </a:extLst>
          </p:cNvPr>
          <p:cNvGrpSpPr/>
          <p:nvPr/>
        </p:nvGrpSpPr>
        <p:grpSpPr>
          <a:xfrm>
            <a:off x="6950840" y="5239651"/>
            <a:ext cx="1326161" cy="1326161"/>
            <a:chOff x="658544" y="-527"/>
            <a:chExt cx="1326161" cy="1326161"/>
          </a:xfrm>
          <a:scene3d>
            <a:camera prst="orthographicFront"/>
            <a:lightRig rig="flat" dir="t"/>
          </a:scene3d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81804C-BBB7-E993-D8DE-BC7C1229D12C}"/>
                </a:ext>
              </a:extLst>
            </p:cNvPr>
            <p:cNvSpPr/>
            <p:nvPr/>
          </p:nvSpPr>
          <p:spPr>
            <a:xfrm>
              <a:off x="658544" y="-527"/>
              <a:ext cx="1326161" cy="1326161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969672D7-2C3D-9E48-391C-CE97A9348FD5}"/>
                </a:ext>
              </a:extLst>
            </p:cNvPr>
            <p:cNvSpPr txBox="1"/>
            <p:nvPr/>
          </p:nvSpPr>
          <p:spPr>
            <a:xfrm>
              <a:off x="762928" y="194210"/>
              <a:ext cx="1111623" cy="800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2 coûts à optimiser</a:t>
              </a:r>
            </a:p>
          </p:txBody>
        </p:sp>
      </p:grpSp>
      <p:sp>
        <p:nvSpPr>
          <p:cNvPr id="8" name="Düz Bağlayıcı 5">
            <a:extLst>
              <a:ext uri="{FF2B5EF4-FFF2-40B4-BE49-F238E27FC236}">
                <a16:creationId xmlns:a16="http://schemas.microsoft.com/office/drawing/2014/main" id="{6538481C-98D7-8F46-B367-53103E59566F}"/>
              </a:ext>
            </a:extLst>
          </p:cNvPr>
          <p:cNvSpPr/>
          <p:nvPr/>
        </p:nvSpPr>
        <p:spPr>
          <a:xfrm rot="20134969">
            <a:off x="8356067" y="5719399"/>
            <a:ext cx="713238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713238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Düz Bağlayıcı 8">
            <a:extLst>
              <a:ext uri="{FF2B5EF4-FFF2-40B4-BE49-F238E27FC236}">
                <a16:creationId xmlns:a16="http://schemas.microsoft.com/office/drawing/2014/main" id="{0EAA77C2-6CDF-8C79-1A31-437678EC4492}"/>
              </a:ext>
            </a:extLst>
          </p:cNvPr>
          <p:cNvSpPr/>
          <p:nvPr/>
        </p:nvSpPr>
        <p:spPr>
          <a:xfrm>
            <a:off x="9037409" y="5571981"/>
            <a:ext cx="315901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01466289-5BAE-C00F-F219-15C74F587F4F}"/>
              </a:ext>
            </a:extLst>
          </p:cNvPr>
          <p:cNvGrpSpPr/>
          <p:nvPr/>
        </p:nvGrpSpPr>
        <p:grpSpPr>
          <a:xfrm>
            <a:off x="9353310" y="5240704"/>
            <a:ext cx="2240028" cy="662554"/>
            <a:chOff x="3061014" y="526"/>
            <a:chExt cx="2240028" cy="662554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40F29F62-090F-B97A-CF89-F1534DE94817}"/>
                </a:ext>
              </a:extLst>
            </p:cNvPr>
            <p:cNvSpPr/>
            <p:nvPr/>
          </p:nvSpPr>
          <p:spPr>
            <a:xfrm>
              <a:off x="3061014" y="526"/>
              <a:ext cx="2240028" cy="66255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AA307894-DBC2-8AFD-8393-9FF5D3CF86FD}"/>
                </a:ext>
              </a:extLst>
            </p:cNvPr>
            <p:cNvSpPr txBox="1"/>
            <p:nvPr/>
          </p:nvSpPr>
          <p:spPr>
            <a:xfrm>
              <a:off x="3061014" y="526"/>
              <a:ext cx="2240028" cy="6625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/>
                <a:t>Prêter le moins possible à des « mauvais clients »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fr-FR" sz="900" kern="1200" dirty="0"/>
                <a:t> FN (Faux Négatif: Faux Bon Client)</a:t>
              </a:r>
            </a:p>
          </p:txBody>
        </p:sp>
      </p:grpSp>
      <p:sp>
        <p:nvSpPr>
          <p:cNvPr id="11" name="Düz Bağlayıcı 9">
            <a:extLst>
              <a:ext uri="{FF2B5EF4-FFF2-40B4-BE49-F238E27FC236}">
                <a16:creationId xmlns:a16="http://schemas.microsoft.com/office/drawing/2014/main" id="{8BB2C6EA-B917-668A-5664-E064A27FC6EA}"/>
              </a:ext>
            </a:extLst>
          </p:cNvPr>
          <p:cNvSpPr/>
          <p:nvPr/>
        </p:nvSpPr>
        <p:spPr>
          <a:xfrm rot="1465031">
            <a:off x="8356067" y="6087117"/>
            <a:ext cx="713238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713238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Düz Bağlayıcı 11">
            <a:extLst>
              <a:ext uri="{FF2B5EF4-FFF2-40B4-BE49-F238E27FC236}">
                <a16:creationId xmlns:a16="http://schemas.microsoft.com/office/drawing/2014/main" id="{299C026D-BD44-B01D-1D67-0D42FE441350}"/>
              </a:ext>
            </a:extLst>
          </p:cNvPr>
          <p:cNvSpPr/>
          <p:nvPr/>
        </p:nvSpPr>
        <p:spPr>
          <a:xfrm>
            <a:off x="9037409" y="6234535"/>
            <a:ext cx="315901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B69A0AF9-7D46-4950-588E-91F6DFFB9528}"/>
              </a:ext>
            </a:extLst>
          </p:cNvPr>
          <p:cNvGrpSpPr/>
          <p:nvPr/>
        </p:nvGrpSpPr>
        <p:grpSpPr>
          <a:xfrm>
            <a:off x="9353310" y="5903258"/>
            <a:ext cx="2240028" cy="662554"/>
            <a:chOff x="3061014" y="663080"/>
            <a:chExt cx="2240028" cy="662554"/>
          </a:xfrm>
        </p:grpSpPr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2164CA47-6979-AA32-14BF-04E6D480B701}"/>
                </a:ext>
              </a:extLst>
            </p:cNvPr>
            <p:cNvSpPr/>
            <p:nvPr/>
          </p:nvSpPr>
          <p:spPr>
            <a:xfrm>
              <a:off x="3061014" y="663080"/>
              <a:ext cx="2240028" cy="66255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683BCC1C-039D-0446-741A-9A3EAF03EB5A}"/>
                </a:ext>
              </a:extLst>
            </p:cNvPr>
            <p:cNvSpPr txBox="1"/>
            <p:nvPr/>
          </p:nvSpPr>
          <p:spPr>
            <a:xfrm>
              <a:off x="3061014" y="663080"/>
              <a:ext cx="2240028" cy="6625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/>
                <a:t>Prêter le plus possible aux « bon clients »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fr-FR" sz="900" kern="1200" dirty="0"/>
                <a:t>FP (Faux Positif: Faux Mauvais Client)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17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9AE13FD5-DA51-8AE2-8A48-6FF29A63F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139" y="328630"/>
            <a:ext cx="7315200" cy="3255264"/>
          </a:xfrm>
        </p:spPr>
        <p:txBody>
          <a:bodyPr>
            <a:normAutofit/>
          </a:bodyPr>
          <a:lstStyle/>
          <a:p>
            <a:r>
              <a:rPr lang="fr-FR" sz="60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4692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1C5A5EF7-076C-7539-BB09-EDFFC607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Importance des variables du modèle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221EFD-7719-12FD-1DF4-82A2DAAC2D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976191"/>
            <a:ext cx="7315200" cy="28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9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E350F5-DF10-DEF0-4AD3-B51F528F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Analyse SHAP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743633-4073-D9F3-5835-DAB428FF1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68" y="863600"/>
            <a:ext cx="502194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3701A6-5BFD-2E12-DF93-1B3E230B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48" y="1700530"/>
            <a:ext cx="7705852" cy="3255264"/>
          </a:xfrm>
        </p:spPr>
        <p:txBody>
          <a:bodyPr>
            <a:normAutofit/>
          </a:bodyPr>
          <a:lstStyle/>
          <a:p>
            <a:pPr algn="ctr"/>
            <a:r>
              <a:rPr lang="en" sz="6000" dirty="0">
                <a:solidFill>
                  <a:schemeClr val="bg1"/>
                </a:solidFill>
                <a:latin typeface="Raleway"/>
                <a:sym typeface="Raleway"/>
              </a:rPr>
              <a:t>API</a:t>
            </a:r>
            <a:br>
              <a:rPr lang="en" sz="6000" dirty="0">
                <a:solidFill>
                  <a:schemeClr val="bg1"/>
                </a:solidFill>
                <a:latin typeface="Raleway"/>
                <a:sym typeface="Raleway"/>
              </a:rPr>
            </a:br>
            <a:r>
              <a:rPr lang="en" sz="2400" dirty="0">
                <a:solidFill>
                  <a:schemeClr val="bg1"/>
                </a:solidFill>
                <a:latin typeface="Raleway"/>
                <a:sym typeface="Raleway"/>
              </a:rPr>
              <a:t>Deploy Cloud</a:t>
            </a:r>
            <a:br>
              <a:rPr lang="en" sz="6000" dirty="0">
                <a:solidFill>
                  <a:schemeClr val="bg1"/>
                </a:solidFill>
                <a:latin typeface="Raleway"/>
                <a:sym typeface="Raleway"/>
              </a:rPr>
            </a:br>
            <a:br>
              <a:rPr lang="fr-FR" sz="49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11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304F4-6D28-EF4C-FC08-E1F73389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/>
              <a:t>Dans ce Project..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26EEC-9458-7040-474D-F7A773A2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Problématique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 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 des données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Recherche de Meilleur Model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Modélisation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Choix de Model (LGBT)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 Importance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Api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Dashboard &amp; Streamlit</a:t>
            </a:r>
          </a:p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tr-TR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154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1B321D-1B18-72FA-7FCD-A4EB69A8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fr-FR" sz="5400" b="0" i="0" u="none" strike="noStrike" baseline="0" dirty="0">
                <a:latin typeface="Arial" panose="020B0604020202020204" pitchFamily="34" charset="0"/>
              </a:rPr>
              <a:t>Outils utilisés </a:t>
            </a:r>
            <a:endParaRPr lang="fr-FR" dirty="0"/>
          </a:p>
        </p:txBody>
      </p:sp>
      <p:graphicFrame>
        <p:nvGraphicFramePr>
          <p:cNvPr id="11" name="Tablo 11">
            <a:extLst>
              <a:ext uri="{FF2B5EF4-FFF2-40B4-BE49-F238E27FC236}">
                <a16:creationId xmlns:a16="http://schemas.microsoft.com/office/drawing/2014/main" id="{5796701F-B613-87D2-F0AA-FD53E11DE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149617"/>
              </p:ext>
            </p:extLst>
          </p:nvPr>
        </p:nvGraphicFramePr>
        <p:xfrm>
          <a:off x="3868738" y="863600"/>
          <a:ext cx="7315200" cy="528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97452931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68208448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8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18701"/>
                  </a:ext>
                </a:extLst>
              </a:tr>
              <a:tr h="102496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2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fr-FR" sz="2800" b="1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Versioning</a:t>
                      </a:r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	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83046"/>
                  </a:ext>
                </a:extLst>
              </a:tr>
              <a:tr h="1024965">
                <a:tc>
                  <a:txBody>
                    <a:bodyPr/>
                    <a:lstStyle/>
                    <a:p>
                      <a:pPr lvl="0" algn="ctr"/>
                      <a:r>
                        <a:rPr lang="fr-FR" sz="3200" b="1" dirty="0"/>
                        <a:t>SHAP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2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fr-FR" sz="2000" b="1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Explicabilité de la prédiction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0122"/>
                  </a:ext>
                </a:extLst>
              </a:tr>
              <a:tr h="102496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permettant d’appeler la prédiction à partir de l’ID du client 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4532"/>
                  </a:ext>
                </a:extLst>
              </a:tr>
              <a:tr h="102496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Tableau de bord : Front 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76778"/>
                  </a:ext>
                </a:extLst>
              </a:tr>
            </a:tbl>
          </a:graphicData>
        </a:graphic>
      </p:graphicFrame>
      <p:pic>
        <p:nvPicPr>
          <p:cNvPr id="14" name="Resim 13">
            <a:extLst>
              <a:ext uri="{FF2B5EF4-FFF2-40B4-BE49-F238E27FC236}">
                <a16:creationId xmlns:a16="http://schemas.microsoft.com/office/drawing/2014/main" id="{7DAA2CE0-C371-3F36-51B6-7345D2AB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1752600"/>
            <a:ext cx="787400" cy="787400"/>
          </a:xfrm>
          <a:prstGeom prst="rect">
            <a:avLst/>
          </a:prstGeom>
        </p:spPr>
      </p:pic>
      <p:pic>
        <p:nvPicPr>
          <p:cNvPr id="4098" name="Picture 2" descr="Style the Web App with Flask. This article will get you started with… | by  jaseem CK | TechCrush | Medium">
            <a:extLst>
              <a:ext uri="{FF2B5EF4-FFF2-40B4-BE49-F238E27FC236}">
                <a16:creationId xmlns:a16="http://schemas.microsoft.com/office/drawing/2014/main" id="{7B67E513-A23A-B8F1-D024-B3F949F8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873501"/>
            <a:ext cx="14224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6BF068D5-6DB2-753D-9261-B947D084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587" y="4694237"/>
            <a:ext cx="2181225" cy="314325"/>
          </a:xfrm>
          <a:prstGeom prst="rect">
            <a:avLst/>
          </a:prstGeom>
        </p:spPr>
      </p:pic>
      <p:pic>
        <p:nvPicPr>
          <p:cNvPr id="4100" name="Picture 4" descr="Brand • Streamlit">
            <a:extLst>
              <a:ext uri="{FF2B5EF4-FFF2-40B4-BE49-F238E27FC236}">
                <a16:creationId xmlns:a16="http://schemas.microsoft.com/office/drawing/2014/main" id="{91E360E6-B5B3-015F-E813-378E59E1B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82" y="5168717"/>
            <a:ext cx="3255962" cy="9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280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D89AD5-AE95-FD66-8291-988FEE12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Deploy</a:t>
            </a:r>
            <a:r>
              <a:rPr lang="fr-FR" dirty="0"/>
              <a:t> API avec </a:t>
            </a:r>
            <a:r>
              <a:rPr lang="fr-FR" dirty="0" err="1"/>
              <a:t>Heroku</a:t>
            </a:r>
            <a:endParaRPr lang="fr-F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C394E60-4753-93AF-F36E-EF64A54B5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668" y="824661"/>
            <a:ext cx="5349704" cy="270533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82B2B59-EED5-FB0E-8B60-9107685C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243" y="2503284"/>
            <a:ext cx="4816257" cy="3530055"/>
          </a:xfrm>
          <a:prstGeom prst="rect">
            <a:avLst/>
          </a:prstGeom>
        </p:spPr>
      </p:pic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8C83B9E3-D22A-8299-ABE5-37075EFFE2E1}"/>
              </a:ext>
            </a:extLst>
          </p:cNvPr>
          <p:cNvSpPr/>
          <p:nvPr/>
        </p:nvSpPr>
        <p:spPr>
          <a:xfrm>
            <a:off x="3944471" y="4369818"/>
            <a:ext cx="6696635" cy="823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Lien de </a:t>
            </a:r>
            <a:r>
              <a:rPr lang="fr-FR" dirty="0" err="1"/>
              <a:t>Heroku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https://p7opencgk.herokuapp.com/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13A8A1-FF4F-1BFA-6E2A-BDF1411B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SCHÉMA FONCTIONNEL DE L’APPLICATION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7780D928-EF30-C3F4-3BB8-40C0F6D7CB16}"/>
              </a:ext>
            </a:extLst>
          </p:cNvPr>
          <p:cNvSpPr/>
          <p:nvPr/>
        </p:nvSpPr>
        <p:spPr>
          <a:xfrm>
            <a:off x="7628690" y="2730820"/>
            <a:ext cx="3702514" cy="17620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632"/>
          </a:p>
        </p:txBody>
      </p:sp>
      <p:pic>
        <p:nvPicPr>
          <p:cNvPr id="5" name="Image 2">
            <a:extLst>
              <a:ext uri="{FF2B5EF4-FFF2-40B4-BE49-F238E27FC236}">
                <a16:creationId xmlns:a16="http://schemas.microsoft.com/office/drawing/2014/main" id="{E03C637A-AFCC-3F37-6B27-DAF9AD87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272" y="1030716"/>
            <a:ext cx="1436668" cy="124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C58019AC-D41C-D1B2-067D-54553D1B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03" y="3296562"/>
            <a:ext cx="1204901" cy="77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D4F218-4795-3CC7-4185-DF94C989C278}"/>
              </a:ext>
            </a:extLst>
          </p:cNvPr>
          <p:cNvSpPr/>
          <p:nvPr/>
        </p:nvSpPr>
        <p:spPr>
          <a:xfrm>
            <a:off x="5695379" y="1157396"/>
            <a:ext cx="2024003" cy="3886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14" dirty="0"/>
              <a:t>Model Optimal</a:t>
            </a:r>
            <a:endParaRPr lang="fr-FR" sz="1814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CB5D282-18C9-2D5F-CEB2-6E5CEF2AAE04}"/>
              </a:ext>
            </a:extLst>
          </p:cNvPr>
          <p:cNvSpPr/>
          <p:nvPr/>
        </p:nvSpPr>
        <p:spPr>
          <a:xfrm>
            <a:off x="5689621" y="1816708"/>
            <a:ext cx="2024003" cy="3886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14" dirty="0"/>
              <a:t>Data</a:t>
            </a:r>
            <a:endParaRPr lang="fr-FR" sz="1814" dirty="0"/>
          </a:p>
        </p:txBody>
      </p:sp>
      <p:cxnSp>
        <p:nvCxnSpPr>
          <p:cNvPr id="10" name="Connecteur droit avec flèche 10">
            <a:extLst>
              <a:ext uri="{FF2B5EF4-FFF2-40B4-BE49-F238E27FC236}">
                <a16:creationId xmlns:a16="http://schemas.microsoft.com/office/drawing/2014/main" id="{DB756EBB-0931-4F2E-6585-CEF531D6404A}"/>
              </a:ext>
            </a:extLst>
          </p:cNvPr>
          <p:cNvCxnSpPr>
            <a:cxnSpLocks/>
          </p:cNvCxnSpPr>
          <p:nvPr/>
        </p:nvCxnSpPr>
        <p:spPr>
          <a:xfrm>
            <a:off x="9462672" y="2278803"/>
            <a:ext cx="17275" cy="467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6">
            <a:extLst>
              <a:ext uri="{FF2B5EF4-FFF2-40B4-BE49-F238E27FC236}">
                <a16:creationId xmlns:a16="http://schemas.microsoft.com/office/drawing/2014/main" id="{7B5435DB-608D-7388-1816-F55DB9CC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14581">
            <a:off x="8087186" y="755043"/>
            <a:ext cx="552786" cy="12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9">
            <a:extLst>
              <a:ext uri="{FF2B5EF4-FFF2-40B4-BE49-F238E27FC236}">
                <a16:creationId xmlns:a16="http://schemas.microsoft.com/office/drawing/2014/main" id="{031BC855-0835-F1F7-315C-9B59816F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5371">
            <a:off x="8064153" y="1450344"/>
            <a:ext cx="552786" cy="12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22">
            <a:extLst>
              <a:ext uri="{FF2B5EF4-FFF2-40B4-BE49-F238E27FC236}">
                <a16:creationId xmlns:a16="http://schemas.microsoft.com/office/drawing/2014/main" id="{76290F86-3E22-E93F-1264-677B220C49E8}"/>
              </a:ext>
            </a:extLst>
          </p:cNvPr>
          <p:cNvCxnSpPr>
            <a:cxnSpLocks/>
          </p:cNvCxnSpPr>
          <p:nvPr/>
        </p:nvCxnSpPr>
        <p:spPr>
          <a:xfrm>
            <a:off x="7111894" y="4930448"/>
            <a:ext cx="4701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4">
            <a:extLst>
              <a:ext uri="{FF2B5EF4-FFF2-40B4-BE49-F238E27FC236}">
                <a16:creationId xmlns:a16="http://schemas.microsoft.com/office/drawing/2014/main" id="{4BB31729-DDEE-8614-0734-1DC419486A28}"/>
              </a:ext>
            </a:extLst>
          </p:cNvPr>
          <p:cNvSpPr/>
          <p:nvPr/>
        </p:nvSpPr>
        <p:spPr>
          <a:xfrm>
            <a:off x="8217465" y="4494265"/>
            <a:ext cx="2660282" cy="309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539" u="sng" dirty="0" err="1">
                <a:latin typeface="-apple-system"/>
                <a:hlinkClick r:id="rId5" tooltip="app_streamlit.py"/>
              </a:rPr>
              <a:t>app_streamlit</a:t>
            </a:r>
            <a:endParaRPr lang="fr-FR" sz="2539" dirty="0"/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B9EABF79-4F26-BA06-2984-872D462C67DF}"/>
              </a:ext>
            </a:extLst>
          </p:cNvPr>
          <p:cNvSpPr/>
          <p:nvPr/>
        </p:nvSpPr>
        <p:spPr>
          <a:xfrm>
            <a:off x="7111894" y="5212599"/>
            <a:ext cx="4701559" cy="437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altLang="fr-FR" sz="2539" dirty="0" err="1"/>
              <a:t>Heroku</a:t>
            </a:r>
            <a:r>
              <a:rPr lang="fr-FR" altLang="fr-FR" sz="2539" dirty="0"/>
              <a:t> PaaS</a:t>
            </a:r>
            <a:endParaRPr lang="fr-FR" sz="2539" dirty="0"/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8FFB56A4-09CF-7E1E-9D5A-555042FDC655}"/>
              </a:ext>
            </a:extLst>
          </p:cNvPr>
          <p:cNvSpPr/>
          <p:nvPr/>
        </p:nvSpPr>
        <p:spPr>
          <a:xfrm>
            <a:off x="8309596" y="2781204"/>
            <a:ext cx="2024003" cy="3886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14" dirty="0"/>
              <a:t>Model LGBM</a:t>
            </a:r>
            <a:endParaRPr lang="fr-FR" sz="1814" dirty="0"/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774DCF8D-7673-C6A8-7BC3-E4FBA1630130}"/>
              </a:ext>
            </a:extLst>
          </p:cNvPr>
          <p:cNvSpPr/>
          <p:nvPr/>
        </p:nvSpPr>
        <p:spPr>
          <a:xfrm>
            <a:off x="9192038" y="3227463"/>
            <a:ext cx="2024003" cy="426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14" dirty="0"/>
              <a:t>Data processor function</a:t>
            </a:r>
            <a:endParaRPr lang="fr-FR" sz="1814" dirty="0"/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1E3D1560-572C-1B25-D7A0-EF5DBABAD374}"/>
              </a:ext>
            </a:extLst>
          </p:cNvPr>
          <p:cNvSpPr/>
          <p:nvPr/>
        </p:nvSpPr>
        <p:spPr>
          <a:xfrm>
            <a:off x="9137335" y="4004819"/>
            <a:ext cx="2024003" cy="387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14" dirty="0"/>
              <a:t>Prediction function</a:t>
            </a:r>
            <a:endParaRPr lang="fr-FR" sz="1814" dirty="0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B3A64C58-6EEB-E8DA-4AAC-529464AAF449}"/>
              </a:ext>
            </a:extLst>
          </p:cNvPr>
          <p:cNvSpPr/>
          <p:nvPr/>
        </p:nvSpPr>
        <p:spPr>
          <a:xfrm>
            <a:off x="3736156" y="3018730"/>
            <a:ext cx="1795115" cy="1065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902" dirty="0" err="1"/>
              <a:t>dashbord</a:t>
            </a:r>
            <a:endParaRPr lang="fr-FR" sz="2902" dirty="0"/>
          </a:p>
        </p:txBody>
      </p:sp>
      <p:cxnSp>
        <p:nvCxnSpPr>
          <p:cNvPr id="20" name="Connecteur droit avec flèche 32">
            <a:extLst>
              <a:ext uri="{FF2B5EF4-FFF2-40B4-BE49-F238E27FC236}">
                <a16:creationId xmlns:a16="http://schemas.microsoft.com/office/drawing/2014/main" id="{A5F1750C-7550-B5B5-595C-17026D45A64A}"/>
              </a:ext>
            </a:extLst>
          </p:cNvPr>
          <p:cNvCxnSpPr>
            <a:cxnSpLocks/>
          </p:cNvCxnSpPr>
          <p:nvPr/>
        </p:nvCxnSpPr>
        <p:spPr>
          <a:xfrm flipH="1">
            <a:off x="5644995" y="3964511"/>
            <a:ext cx="194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40">
            <a:extLst>
              <a:ext uri="{FF2B5EF4-FFF2-40B4-BE49-F238E27FC236}">
                <a16:creationId xmlns:a16="http://schemas.microsoft.com/office/drawing/2014/main" id="{3D973DE8-C026-BB47-A925-B4D1C57AFCA5}"/>
              </a:ext>
            </a:extLst>
          </p:cNvPr>
          <p:cNvCxnSpPr>
            <a:cxnSpLocks/>
          </p:cNvCxnSpPr>
          <p:nvPr/>
        </p:nvCxnSpPr>
        <p:spPr>
          <a:xfrm>
            <a:off x="5644995" y="3169882"/>
            <a:ext cx="194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45">
            <a:extLst>
              <a:ext uri="{FF2B5EF4-FFF2-40B4-BE49-F238E27FC236}">
                <a16:creationId xmlns:a16="http://schemas.microsoft.com/office/drawing/2014/main" id="{7F3F37FB-D756-99A9-E479-36DE23EA686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22156" y="2811435"/>
            <a:ext cx="1089737" cy="4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fr-FR" sz="2176"/>
              <a:t>Input</a:t>
            </a:r>
            <a:endParaRPr lang="fr-FR" altLang="fr-FR" sz="2176"/>
          </a:p>
        </p:txBody>
      </p:sp>
      <p:sp>
        <p:nvSpPr>
          <p:cNvPr id="23" name="ZoneTexte 49">
            <a:extLst>
              <a:ext uri="{FF2B5EF4-FFF2-40B4-BE49-F238E27FC236}">
                <a16:creationId xmlns:a16="http://schemas.microsoft.com/office/drawing/2014/main" id="{FED621B0-9557-F8CA-BD4B-1395911161A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04785" y="3950116"/>
            <a:ext cx="1508645" cy="4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fr-FR" sz="2176"/>
              <a:t>Responce</a:t>
            </a:r>
            <a:endParaRPr lang="fr-FR" altLang="fr-FR" sz="2176"/>
          </a:p>
        </p:txBody>
      </p:sp>
      <p:cxnSp>
        <p:nvCxnSpPr>
          <p:cNvPr id="24" name="Connecteur droit avec flèche 47">
            <a:extLst>
              <a:ext uri="{FF2B5EF4-FFF2-40B4-BE49-F238E27FC236}">
                <a16:creationId xmlns:a16="http://schemas.microsoft.com/office/drawing/2014/main" id="{40B10117-A735-92DB-075D-88F1A124F5C8}"/>
              </a:ext>
            </a:extLst>
          </p:cNvPr>
          <p:cNvCxnSpPr>
            <a:cxnSpLocks/>
          </p:cNvCxnSpPr>
          <p:nvPr/>
        </p:nvCxnSpPr>
        <p:spPr>
          <a:xfrm>
            <a:off x="4482605" y="2580082"/>
            <a:ext cx="348428" cy="388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65">
            <a:extLst>
              <a:ext uri="{FF2B5EF4-FFF2-40B4-BE49-F238E27FC236}">
                <a16:creationId xmlns:a16="http://schemas.microsoft.com/office/drawing/2014/main" id="{5881A659-8535-7759-48C5-B72A725D799A}"/>
              </a:ext>
            </a:extLst>
          </p:cNvPr>
          <p:cNvCxnSpPr>
            <a:cxnSpLocks/>
          </p:cNvCxnSpPr>
          <p:nvPr/>
        </p:nvCxnSpPr>
        <p:spPr>
          <a:xfrm flipV="1">
            <a:off x="4416414" y="4134359"/>
            <a:ext cx="480809" cy="274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67">
            <a:extLst>
              <a:ext uri="{FF2B5EF4-FFF2-40B4-BE49-F238E27FC236}">
                <a16:creationId xmlns:a16="http://schemas.microsoft.com/office/drawing/2014/main" id="{5833BE0E-D94A-E0A3-38A8-7DE539510C34}"/>
              </a:ext>
            </a:extLst>
          </p:cNvPr>
          <p:cNvCxnSpPr>
            <a:cxnSpLocks/>
          </p:cNvCxnSpPr>
          <p:nvPr/>
        </p:nvCxnSpPr>
        <p:spPr>
          <a:xfrm>
            <a:off x="9320158" y="3711151"/>
            <a:ext cx="0" cy="25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70">
            <a:extLst>
              <a:ext uri="{FF2B5EF4-FFF2-40B4-BE49-F238E27FC236}">
                <a16:creationId xmlns:a16="http://schemas.microsoft.com/office/drawing/2014/main" id="{14C6EBFA-06D5-FACD-92D5-40BFB8A60B1E}"/>
              </a:ext>
            </a:extLst>
          </p:cNvPr>
          <p:cNvCxnSpPr>
            <a:cxnSpLocks/>
          </p:cNvCxnSpPr>
          <p:nvPr/>
        </p:nvCxnSpPr>
        <p:spPr>
          <a:xfrm flipV="1">
            <a:off x="10984273" y="3708272"/>
            <a:ext cx="0" cy="241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78">
            <a:extLst>
              <a:ext uri="{FF2B5EF4-FFF2-40B4-BE49-F238E27FC236}">
                <a16:creationId xmlns:a16="http://schemas.microsoft.com/office/drawing/2014/main" id="{6646450A-FC63-EED9-47B0-73F99DAC5DB6}"/>
              </a:ext>
            </a:extLst>
          </p:cNvPr>
          <p:cNvCxnSpPr>
            <a:cxnSpLocks/>
          </p:cNvCxnSpPr>
          <p:nvPr/>
        </p:nvCxnSpPr>
        <p:spPr>
          <a:xfrm>
            <a:off x="8709790" y="3859425"/>
            <a:ext cx="397315" cy="3872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alesforce Heroku Reviews 2022: Details, Pricing, &amp; Features | G2">
            <a:extLst>
              <a:ext uri="{FF2B5EF4-FFF2-40B4-BE49-F238E27FC236}">
                <a16:creationId xmlns:a16="http://schemas.microsoft.com/office/drawing/2014/main" id="{C7FBE01C-C164-6038-011F-A5A469A5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790" y="5650221"/>
            <a:ext cx="1922480" cy="100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52">
            <a:extLst>
              <a:ext uri="{FF2B5EF4-FFF2-40B4-BE49-F238E27FC236}">
                <a16:creationId xmlns:a16="http://schemas.microsoft.com/office/drawing/2014/main" id="{49BB26C4-8BF3-26DD-43D3-ED58C461F89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57725" y="2255944"/>
            <a:ext cx="1089736" cy="4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fr-FR" sz="2176" dirty="0"/>
              <a:t>user</a:t>
            </a:r>
            <a:endParaRPr lang="fr-FR" altLang="fr-FR" sz="2176" dirty="0"/>
          </a:p>
        </p:txBody>
      </p:sp>
      <p:sp>
        <p:nvSpPr>
          <p:cNvPr id="1024" name="ZoneTexte 50">
            <a:extLst>
              <a:ext uri="{FF2B5EF4-FFF2-40B4-BE49-F238E27FC236}">
                <a16:creationId xmlns:a16="http://schemas.microsoft.com/office/drawing/2014/main" id="{291D2C81-C3B7-A159-0B50-7532BF8F5D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58571" y="4366436"/>
            <a:ext cx="857970" cy="4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fr-FR" sz="2176" dirty="0"/>
              <a:t>user</a:t>
            </a:r>
            <a:endParaRPr lang="fr-FR" altLang="fr-FR" sz="2176" dirty="0"/>
          </a:p>
        </p:txBody>
      </p:sp>
    </p:spTree>
    <p:extLst>
      <p:ext uri="{BB962C8B-B14F-4D97-AF65-F5344CB8AC3E}">
        <p14:creationId xmlns:p14="http://schemas.microsoft.com/office/powerpoint/2010/main" val="88401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8049D4-E9C0-49FC-B09B-735769B5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51823B2-D705-9DB2-7FCB-158DA2BC0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916" y="3731219"/>
            <a:ext cx="5443370" cy="3052618"/>
          </a:xfrm>
        </p:spPr>
      </p:pic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67F697FB-298B-24DD-CE32-941050491DA2}"/>
              </a:ext>
            </a:extLst>
          </p:cNvPr>
          <p:cNvSpPr/>
          <p:nvPr/>
        </p:nvSpPr>
        <p:spPr>
          <a:xfrm>
            <a:off x="3676074" y="735910"/>
            <a:ext cx="7010399" cy="29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Dans ce Dashboard</a:t>
            </a:r>
            <a:r>
              <a:rPr lang="fr-FR" dirty="0"/>
              <a:t>;</a:t>
            </a:r>
          </a:p>
          <a:p>
            <a:r>
              <a:rPr lang="fr-FR" sz="1600" b="1" i="1" dirty="0">
                <a:solidFill>
                  <a:srgbClr val="FF0000"/>
                </a:solidFill>
                <a:latin typeface="Corbel" panose="020B0503020204020204" pitchFamily="34" charset="0"/>
              </a:rPr>
              <a:t>    </a:t>
            </a:r>
            <a:r>
              <a:rPr lang="fr-FR" sz="1600" b="1" i="1" u="none" strike="noStrike" baseline="0" dirty="0">
                <a:solidFill>
                  <a:srgbClr val="FF0000"/>
                </a:solidFill>
                <a:latin typeface="Corbel" panose="020B0503020204020204" pitchFamily="34" charset="0"/>
              </a:rPr>
              <a:t>Développement d’un Dashboard interactif </a:t>
            </a:r>
            <a:r>
              <a:rPr lang="fr-FR" sz="1600" b="0" i="0" u="none" strike="noStrike" baseline="0" dirty="0">
                <a:latin typeface="Corbel" panose="020B0503020204020204" pitchFamily="34" charset="0"/>
              </a:rPr>
              <a:t>pour que les chargés de relation client puissent à la fois expliquer de façon la plus transparente possible les décisions de crédit.</a:t>
            </a:r>
          </a:p>
          <a:p>
            <a:r>
              <a:rPr lang="fr-FR" sz="1600" b="1" i="0" u="none" strike="noStrike" baseline="0" dirty="0">
                <a:latin typeface="Corbel" panose="020B0503020204020204" pitchFamily="34" charset="0"/>
              </a:rPr>
              <a:t>Le Dashboard doit permettre de :</a:t>
            </a:r>
            <a:endParaRPr lang="fr-FR" sz="1600" b="0" i="0" u="none" strike="noStrike" baseline="0" dirty="0">
              <a:latin typeface="Corbel" panose="020B0503020204020204" pitchFamily="34" charset="0"/>
            </a:endParaRPr>
          </a:p>
          <a:p>
            <a:r>
              <a:rPr lang="fr-FR" sz="1600" b="0" i="0" u="none" strike="noStrike" baseline="0" dirty="0">
                <a:latin typeface="Corbel" panose="020B0503020204020204" pitchFamily="34" charset="0"/>
              </a:rPr>
              <a:t>1.Visualiser le score pour chaque client</a:t>
            </a:r>
          </a:p>
          <a:p>
            <a:r>
              <a:rPr lang="fr-FR" sz="1600" b="0" i="0" u="none" strike="noStrike" baseline="0" dirty="0">
                <a:latin typeface="Corbel" panose="020B0503020204020204" pitchFamily="34" charset="0"/>
              </a:rPr>
              <a:t>2.Visualiser des informations descriptives relatives à un client</a:t>
            </a:r>
          </a:p>
          <a:p>
            <a:r>
              <a:rPr lang="fr-FR" sz="1600" b="0" i="0" u="none" strike="noStrike" baseline="0" dirty="0">
                <a:latin typeface="Corbel" panose="020B0503020204020204" pitchFamily="34" charset="0"/>
              </a:rPr>
              <a:t>3.Comparer les informations descriptives relatives à un client à l’ensemble des clients ou à un groupe de clients similaires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716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5894E-C09A-4D9C-B4EA-2C6BD572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&amp; Streamlit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82BF4EE-DD0F-28F7-0728-0749303D5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457" y="763150"/>
            <a:ext cx="7746036" cy="4601183"/>
          </a:xfrm>
        </p:spPr>
      </p:pic>
    </p:spTree>
    <p:extLst>
      <p:ext uri="{BB962C8B-B14F-4D97-AF65-F5344CB8AC3E}">
        <p14:creationId xmlns:p14="http://schemas.microsoft.com/office/powerpoint/2010/main" val="383603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5173DC-FEED-C3B6-FEE0-23ED2C00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599DEF2-FBEC-3548-C366-8C30D2A6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705" y="751396"/>
            <a:ext cx="8124419" cy="4264357"/>
          </a:xfrm>
        </p:spPr>
      </p:pic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47E9971A-01AB-D86E-AFA3-FD3FD8C31A8E}"/>
              </a:ext>
            </a:extLst>
          </p:cNvPr>
          <p:cNvSpPr/>
          <p:nvPr/>
        </p:nvSpPr>
        <p:spPr>
          <a:xfrm>
            <a:off x="4249271" y="5725020"/>
            <a:ext cx="6696635" cy="823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Lien de Dashboard: </a:t>
            </a:r>
            <a:r>
              <a:rPr lang="fr-FR" dirty="0">
                <a:hlinkClick r:id="rId3"/>
              </a:rPr>
              <a:t>https://glsm-p7-openclassroom-dash-streamlit-mq31bu.streamlit.app/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72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3701A6-5BFD-2E12-DF93-1B3E230B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48" y="1700530"/>
            <a:ext cx="7705852" cy="325526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  <a:br>
              <a:rPr lang="en" sz="6000" dirty="0">
                <a:solidFill>
                  <a:schemeClr val="bg1"/>
                </a:solidFill>
                <a:latin typeface="Raleway"/>
                <a:sym typeface="Raleway"/>
              </a:rPr>
            </a:br>
            <a:br>
              <a:rPr lang="fr-FR" sz="49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77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32644-AF30-3D95-F9F0-6A4BC48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>
                <a:solidFill>
                  <a:schemeClr val="bg1"/>
                </a:solidFill>
                <a:latin typeface="Raleway"/>
                <a:sym typeface="Raleway"/>
              </a:rPr>
              <a:t>Conclusion</a:t>
            </a:r>
            <a:br>
              <a:rPr lang="fr-FR" dirty="0">
                <a:solidFill>
                  <a:schemeClr val="accent6"/>
                </a:solidFill>
                <a:latin typeface="Raleway"/>
                <a:sym typeface="Raleway"/>
              </a:rPr>
            </a:br>
            <a:endParaRPr lang="fr-F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B1AD62D-29BA-1DCF-295C-32A119B7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fr-FR" dirty="0">
                <a:latin typeface="+mj-lt"/>
                <a:cs typeface="Arial" panose="020B0604020202020204" pitchFamily="34" charset="0"/>
              </a:rPr>
              <a:t>Le modèle final est</a:t>
            </a:r>
            <a:r>
              <a:rPr lang="fr-FR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LGBM,</a:t>
            </a:r>
            <a:r>
              <a:rPr lang="fr-FR" dirty="0">
                <a:latin typeface="+mj-lt"/>
                <a:cs typeface="Arial" panose="020B0604020202020204" pitchFamily="34" charset="0"/>
              </a:rPr>
              <a:t> nous avons utilisé le Under Sampling pour faire face au déséquilibrage des classes</a:t>
            </a:r>
          </a:p>
          <a:p>
            <a:pPr marL="514350" indent="-514350">
              <a:buFont typeface="+mj-lt"/>
              <a:buAutoNum type="romanLcPeriod"/>
            </a:pPr>
            <a:r>
              <a:rPr lang="fr-FR" sz="2000" dirty="0">
                <a:latin typeface="+mj-lt"/>
              </a:rPr>
              <a:t>Création d’une API web avec Flask pour le côté serveur, et Streamlit pour le côté </a:t>
            </a:r>
            <a:r>
              <a:rPr lang="fr-FR" sz="2000" dirty="0" err="1">
                <a:latin typeface="+mj-lt"/>
              </a:rPr>
              <a:t>dashboard</a:t>
            </a:r>
            <a:endParaRPr lang="fr-FR" dirty="0">
              <a:latin typeface="+mj-lt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2327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3701A6-5BFD-2E12-DF93-1B3E230B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48" y="1700530"/>
            <a:ext cx="7705852" cy="325526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    </a:t>
            </a:r>
            <a:r>
              <a:rPr lang="en" sz="6000" dirty="0">
                <a:solidFill>
                  <a:schemeClr val="bg1"/>
                </a:solidFill>
                <a:latin typeface="Raleway"/>
                <a:sym typeface="Raleway"/>
              </a:rPr>
              <a:t>Merci!</a:t>
            </a:r>
            <a:br>
              <a:rPr lang="en" sz="6000" dirty="0">
                <a:solidFill>
                  <a:schemeClr val="bg1"/>
                </a:solidFill>
                <a:latin typeface="Raleway"/>
                <a:sym typeface="Raleway"/>
              </a:rPr>
            </a:br>
            <a:br>
              <a:rPr lang="fr-FR" sz="49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35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3701A6-5BFD-2E12-DF93-1B3E230B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48" y="1700530"/>
            <a:ext cx="7705852" cy="325526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    </a:t>
            </a:r>
            <a:r>
              <a:rPr lang="fr-FR" sz="6000" dirty="0">
                <a:solidFill>
                  <a:schemeClr val="bg1"/>
                </a:solidFill>
                <a:latin typeface="Raleway"/>
                <a:sym typeface="Raleway"/>
              </a:rPr>
              <a:t>Problématique</a:t>
            </a:r>
            <a:br>
              <a:rPr lang="en" sz="6000" dirty="0">
                <a:solidFill>
                  <a:schemeClr val="bg1"/>
                </a:solidFill>
                <a:latin typeface="Raleway"/>
                <a:sym typeface="Raleway"/>
              </a:rPr>
            </a:br>
            <a:br>
              <a:rPr lang="fr-FR" sz="49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22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BE5F4-92B4-8089-4359-EF219F0F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Problématique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4EBFDC-C92C-162C-8F68-50B598163512}"/>
              </a:ext>
            </a:extLst>
          </p:cNvPr>
          <p:cNvSpPr txBox="1"/>
          <p:nvPr/>
        </p:nvSpPr>
        <p:spPr>
          <a:xfrm>
            <a:off x="3565236" y="951345"/>
            <a:ext cx="7601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• Entreprise « Prêt à dépenser » :</a:t>
            </a:r>
          </a:p>
          <a:p>
            <a:pPr algn="l"/>
            <a:r>
              <a:rPr lang="fr-FR" dirty="0"/>
              <a:t>     • </a:t>
            </a:r>
            <a:r>
              <a:rPr lang="fr-FR" sz="1800" b="1" i="0" u="none" strike="noStrike" baseline="0" dirty="0">
                <a:latin typeface="Corbel" panose="020B0503020204020204" pitchFamily="34" charset="0"/>
              </a:rPr>
              <a:t>Prêt à dépenser </a:t>
            </a:r>
            <a:r>
              <a:rPr lang="fr-FR" sz="1800" b="0" i="0" u="none" strike="noStrike" baseline="0" dirty="0">
                <a:latin typeface="Corbel" panose="020B0503020204020204" pitchFamily="34" charset="0"/>
              </a:rPr>
              <a:t>souhaite </a:t>
            </a:r>
            <a:r>
              <a:rPr lang="fr-FR" sz="1800" b="1" i="1" u="none" strike="noStrike" baseline="0" dirty="0">
                <a:latin typeface="Corbel" panose="020B0503020204020204" pitchFamily="34" charset="0"/>
              </a:rPr>
              <a:t>développer un modèle de </a:t>
            </a:r>
            <a:r>
              <a:rPr lang="fr-FR" sz="1800" b="1" i="1" u="none" strike="noStrike" baseline="0" dirty="0" err="1">
                <a:latin typeface="Corbel" panose="020B0503020204020204" pitchFamily="34" charset="0"/>
              </a:rPr>
              <a:t>Scoring</a:t>
            </a:r>
            <a:r>
              <a:rPr lang="fr-FR" sz="1800" b="1" i="1" u="none" strike="noStrike" baseline="0" dirty="0">
                <a:latin typeface="Corbel" panose="020B0503020204020204" pitchFamily="34" charset="0"/>
              </a:rPr>
              <a:t> de la probabilité de défaut de paiement du client </a:t>
            </a:r>
            <a:r>
              <a:rPr lang="fr-FR" sz="1800" b="0" i="0" u="none" strike="noStrike" baseline="0" dirty="0">
                <a:latin typeface="Corbel" panose="020B0503020204020204" pitchFamily="34" charset="0"/>
              </a:rPr>
              <a:t>pour étayer la décision d'accorder ou non un prêt à un client potentiel.</a:t>
            </a:r>
          </a:p>
          <a:p>
            <a:pPr algn="l"/>
            <a:endParaRPr lang="fr-FR" dirty="0"/>
          </a:p>
          <a:p>
            <a:r>
              <a:rPr lang="fr-FR" dirty="0"/>
              <a:t> • Objectifs : </a:t>
            </a:r>
          </a:p>
          <a:p>
            <a:r>
              <a:rPr lang="fr-FR" dirty="0"/>
              <a:t>     • Construire un Modèle de </a:t>
            </a:r>
            <a:r>
              <a:rPr lang="fr-FR" dirty="0" err="1"/>
              <a:t>scoring</a:t>
            </a:r>
            <a:r>
              <a:rPr lang="fr-FR" dirty="0"/>
              <a:t> de la probabilité de défaut de  </a:t>
            </a:r>
          </a:p>
          <a:p>
            <a:r>
              <a:rPr lang="fr-FR" dirty="0"/>
              <a:t>        paiement du client</a:t>
            </a:r>
          </a:p>
          <a:p>
            <a:r>
              <a:rPr lang="fr-FR" dirty="0"/>
              <a:t>     • Construire un Dashboard interactif à destination des chargés</a:t>
            </a:r>
          </a:p>
          <a:p>
            <a:r>
              <a:rPr lang="fr-FR" dirty="0"/>
              <a:t>       de relation client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A06C12-2263-F98D-AD5B-422A41B9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828" y="3813667"/>
            <a:ext cx="2670865" cy="2480612"/>
          </a:xfrm>
        </p:spPr>
      </p:pic>
    </p:spTree>
    <p:extLst>
      <p:ext uri="{BB962C8B-B14F-4D97-AF65-F5344CB8AC3E}">
        <p14:creationId xmlns:p14="http://schemas.microsoft.com/office/powerpoint/2010/main" val="70730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5A7E-C138-FE37-D3B3-9ACC70F7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  Données</a:t>
            </a:r>
            <a:endParaRPr lang="fr-FR" dirty="0"/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FE9CCD15-680D-7B2F-8C51-0BC1A66D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63" y="816503"/>
            <a:ext cx="7684313" cy="522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42F84448-125B-3347-603F-54D8AA2F4C0A}"/>
              </a:ext>
            </a:extLst>
          </p:cNvPr>
          <p:cNvSpPr/>
          <p:nvPr/>
        </p:nvSpPr>
        <p:spPr>
          <a:xfrm>
            <a:off x="8238836" y="286327"/>
            <a:ext cx="1357746" cy="64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Application train:</a:t>
            </a:r>
          </a:p>
          <a:p>
            <a:pPr algn="ctr"/>
            <a:r>
              <a:rPr lang="fr-FR" sz="1000" dirty="0"/>
              <a:t>307577 lignes</a:t>
            </a:r>
          </a:p>
          <a:p>
            <a:pPr algn="ctr"/>
            <a:r>
              <a:rPr lang="fr-FR" sz="1000" dirty="0"/>
              <a:t>122 colonnes</a:t>
            </a:r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3ED2F297-14DC-CFFC-82A3-A3ABB5BEC110}"/>
              </a:ext>
            </a:extLst>
          </p:cNvPr>
          <p:cNvSpPr/>
          <p:nvPr/>
        </p:nvSpPr>
        <p:spPr>
          <a:xfrm>
            <a:off x="10010430" y="286327"/>
            <a:ext cx="1357746" cy="64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 test:</a:t>
            </a:r>
          </a:p>
          <a:p>
            <a:pPr algn="ctr"/>
            <a:r>
              <a:rPr lang="fr-FR" sz="1000" dirty="0"/>
              <a:t>48744 lignes</a:t>
            </a:r>
          </a:p>
          <a:p>
            <a:pPr algn="ctr"/>
            <a:r>
              <a:rPr lang="fr-FR" sz="1000" dirty="0"/>
              <a:t>121 colonnes (pas de </a:t>
            </a:r>
            <a:r>
              <a:rPr lang="fr-FR" sz="1000" dirty="0" err="1"/>
              <a:t>target</a:t>
            </a:r>
            <a:r>
              <a:rPr lang="fr-F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59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8A6CA4C-D06F-EB98-58FB-E6288297A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82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A75A07-93DD-C9CD-9A61-C10D9EDB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Analyse des données</a:t>
            </a:r>
            <a:br>
              <a:rPr lang="fr-FR" sz="3600" dirty="0"/>
            </a:br>
            <a:r>
              <a:rPr lang="fr-FR" sz="3600" dirty="0"/>
              <a:t>Analyse de la TARGET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24CF4A-D535-36E9-F183-65672016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02" y="2094808"/>
            <a:ext cx="4635373" cy="320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 6">
            <a:extLst>
              <a:ext uri="{FF2B5EF4-FFF2-40B4-BE49-F238E27FC236}">
                <a16:creationId xmlns:a16="http://schemas.microsoft.com/office/drawing/2014/main" id="{EADF2E0A-6CD3-7667-47A1-EF50D547824E}"/>
              </a:ext>
            </a:extLst>
          </p:cNvPr>
          <p:cNvGrpSpPr/>
          <p:nvPr/>
        </p:nvGrpSpPr>
        <p:grpSpPr>
          <a:xfrm>
            <a:off x="4263096" y="187792"/>
            <a:ext cx="1653220" cy="1659467"/>
            <a:chOff x="164016" y="43173"/>
            <a:chExt cx="1659636" cy="1530157"/>
          </a:xfrm>
        </p:grpSpPr>
        <p:sp>
          <p:nvSpPr>
            <p:cNvPr id="8" name="Dikdörtgen: Köşeleri Yuvarlatılmış 7">
              <a:extLst>
                <a:ext uri="{FF2B5EF4-FFF2-40B4-BE49-F238E27FC236}">
                  <a16:creationId xmlns:a16="http://schemas.microsoft.com/office/drawing/2014/main" id="{42508C34-CC63-AF3D-B275-C197EF2A7ABB}"/>
                </a:ext>
              </a:extLst>
            </p:cNvPr>
            <p:cNvSpPr/>
            <p:nvPr/>
          </p:nvSpPr>
          <p:spPr>
            <a:xfrm>
              <a:off x="164016" y="43173"/>
              <a:ext cx="1659636" cy="153015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Dikdörtgen: Köşeleri Yuvarlatılmış 4">
              <a:extLst>
                <a:ext uri="{FF2B5EF4-FFF2-40B4-BE49-F238E27FC236}">
                  <a16:creationId xmlns:a16="http://schemas.microsoft.com/office/drawing/2014/main" id="{090526E5-1C0A-26FF-67FF-9FF546F823C7}"/>
                </a:ext>
              </a:extLst>
            </p:cNvPr>
            <p:cNvSpPr txBox="1"/>
            <p:nvPr/>
          </p:nvSpPr>
          <p:spPr>
            <a:xfrm>
              <a:off x="238712" y="117869"/>
              <a:ext cx="1510244" cy="13807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Problème de classification à </a:t>
              </a:r>
              <a:br>
                <a:rPr lang="fr-FR" sz="1400" kern="1200" dirty="0"/>
              </a:br>
              <a:r>
                <a:rPr lang="fr-FR" sz="1400" b="1" kern="1200" dirty="0"/>
                <a:t>2</a:t>
              </a:r>
              <a:r>
                <a:rPr lang="fr-FR" sz="1400" kern="1200" dirty="0"/>
                <a:t> classes: </a:t>
              </a:r>
              <a:r>
                <a:rPr lang="fr-FR" sz="1400" b="1" kern="1200" dirty="0"/>
                <a:t>0</a:t>
              </a:r>
              <a:r>
                <a:rPr lang="fr-FR" sz="1400" kern="1200" dirty="0"/>
                <a:t> ou </a:t>
              </a:r>
              <a:r>
                <a:rPr lang="fr-FR" sz="1400" b="1" kern="1200" dirty="0"/>
                <a:t>1</a:t>
              </a:r>
            </a:p>
          </p:txBody>
        </p:sp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7564991B-1049-2F4F-C8FB-34027A461696}"/>
              </a:ext>
            </a:extLst>
          </p:cNvPr>
          <p:cNvGrpSpPr/>
          <p:nvPr/>
        </p:nvGrpSpPr>
        <p:grpSpPr>
          <a:xfrm>
            <a:off x="5916316" y="435341"/>
            <a:ext cx="2950464" cy="1224126"/>
            <a:chOff x="1659635" y="153055"/>
            <a:chExt cx="2950464" cy="1224126"/>
          </a:xfrm>
        </p:grpSpPr>
        <p:sp>
          <p:nvSpPr>
            <p:cNvPr id="11" name="Dikdörtgen: Üst Köşeleri Yuvarlatılmış 10">
              <a:extLst>
                <a:ext uri="{FF2B5EF4-FFF2-40B4-BE49-F238E27FC236}">
                  <a16:creationId xmlns:a16="http://schemas.microsoft.com/office/drawing/2014/main" id="{74116453-9374-CD58-20B5-D54491DDADAF}"/>
                </a:ext>
              </a:extLst>
            </p:cNvPr>
            <p:cNvSpPr/>
            <p:nvPr/>
          </p:nvSpPr>
          <p:spPr>
            <a:xfrm rot="5400000">
              <a:off x="2522804" y="-710114"/>
              <a:ext cx="1224126" cy="2950464"/>
            </a:xfrm>
            <a:prstGeom prst="round2SameRect">
              <a:avLst/>
            </a:prstGeom>
            <a:solidFill>
              <a:srgbClr val="629DD1">
                <a:tint val="40000"/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629DD1">
                  <a:tint val="40000"/>
                  <a:alpha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2" name="Dikdörtgen: Üst Köşeleri Yuvarlatılmış 4">
              <a:extLst>
                <a:ext uri="{FF2B5EF4-FFF2-40B4-BE49-F238E27FC236}">
                  <a16:creationId xmlns:a16="http://schemas.microsoft.com/office/drawing/2014/main" id="{58F8F143-64C0-0483-A27E-5CB40B861A79}"/>
                </a:ext>
              </a:extLst>
            </p:cNvPr>
            <p:cNvSpPr txBox="1"/>
            <p:nvPr/>
          </p:nvSpPr>
          <p:spPr>
            <a:xfrm>
              <a:off x="1659635" y="212812"/>
              <a:ext cx="2890707" cy="1104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14300" marR="0" lvl="1" indent="-114300" algn="l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0: Client rembourse son prêt</a:t>
              </a:r>
            </a:p>
            <a:p>
              <a:pPr marL="114300" marR="0" lvl="1" indent="-114300" algn="l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1: Client n’honore pas son prêt (totalement ou partiellement)</a:t>
              </a:r>
            </a:p>
          </p:txBody>
        </p: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F7D0A897-E290-7404-0C77-AB9A09E1FFD4}"/>
              </a:ext>
            </a:extLst>
          </p:cNvPr>
          <p:cNvGrpSpPr/>
          <p:nvPr/>
        </p:nvGrpSpPr>
        <p:grpSpPr>
          <a:xfrm>
            <a:off x="4337503" y="5375504"/>
            <a:ext cx="1659636" cy="1294704"/>
            <a:chOff x="0" y="1606703"/>
            <a:chExt cx="1659636" cy="1530157"/>
          </a:xfrm>
        </p:grpSpPr>
        <p:sp>
          <p:nvSpPr>
            <p:cNvPr id="14" name="Dikdörtgen: Köşeleri Yuvarlatılmış 13">
              <a:extLst>
                <a:ext uri="{FF2B5EF4-FFF2-40B4-BE49-F238E27FC236}">
                  <a16:creationId xmlns:a16="http://schemas.microsoft.com/office/drawing/2014/main" id="{E832512F-B287-9EA1-4242-04976368E98F}"/>
                </a:ext>
              </a:extLst>
            </p:cNvPr>
            <p:cNvSpPr/>
            <p:nvPr/>
          </p:nvSpPr>
          <p:spPr>
            <a:xfrm>
              <a:off x="0" y="1606703"/>
              <a:ext cx="1659636" cy="153015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Dikdörtgen: Köşeleri Yuvarlatılmış 4">
              <a:extLst>
                <a:ext uri="{FF2B5EF4-FFF2-40B4-BE49-F238E27FC236}">
                  <a16:creationId xmlns:a16="http://schemas.microsoft.com/office/drawing/2014/main" id="{8F6A326E-4684-702C-EE39-5F204B3B1712}"/>
                </a:ext>
              </a:extLst>
            </p:cNvPr>
            <p:cNvSpPr txBox="1"/>
            <p:nvPr/>
          </p:nvSpPr>
          <p:spPr>
            <a:xfrm>
              <a:off x="74696" y="1681399"/>
              <a:ext cx="1510244" cy="13807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Classes déséquilibrés</a:t>
              </a:r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E0BF5913-D742-D37F-AFB8-BB8B48ACF951}"/>
              </a:ext>
            </a:extLst>
          </p:cNvPr>
          <p:cNvGrpSpPr/>
          <p:nvPr/>
        </p:nvGrpSpPr>
        <p:grpSpPr>
          <a:xfrm>
            <a:off x="5916316" y="5375504"/>
            <a:ext cx="2950464" cy="1224126"/>
            <a:chOff x="1659635" y="1759719"/>
            <a:chExt cx="2950464" cy="1224126"/>
          </a:xfrm>
        </p:grpSpPr>
        <p:sp>
          <p:nvSpPr>
            <p:cNvPr id="17" name="Dikdörtgen: Üst Köşeleri Yuvarlatılmış 16">
              <a:extLst>
                <a:ext uri="{FF2B5EF4-FFF2-40B4-BE49-F238E27FC236}">
                  <a16:creationId xmlns:a16="http://schemas.microsoft.com/office/drawing/2014/main" id="{6D0CC871-D290-7EBE-115E-476DF58BF7B0}"/>
                </a:ext>
              </a:extLst>
            </p:cNvPr>
            <p:cNvSpPr/>
            <p:nvPr/>
          </p:nvSpPr>
          <p:spPr>
            <a:xfrm rot="5400000">
              <a:off x="2522804" y="896550"/>
              <a:ext cx="1224126" cy="2950464"/>
            </a:xfrm>
            <a:prstGeom prst="round2SameRect">
              <a:avLst/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Dikdörtgen: Üst Köşeleri Yuvarlatılmış 4">
              <a:extLst>
                <a:ext uri="{FF2B5EF4-FFF2-40B4-BE49-F238E27FC236}">
                  <a16:creationId xmlns:a16="http://schemas.microsoft.com/office/drawing/2014/main" id="{BB4EA7CE-C1B1-4867-647F-9EB70D0517EC}"/>
                </a:ext>
              </a:extLst>
            </p:cNvPr>
            <p:cNvSpPr txBox="1"/>
            <p:nvPr/>
          </p:nvSpPr>
          <p:spPr>
            <a:xfrm>
              <a:off x="1659636" y="1819476"/>
              <a:ext cx="2890707" cy="1104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fr-FR" sz="1400" b="1" kern="1200" dirty="0"/>
                <a:t>91,2%</a:t>
              </a:r>
              <a:r>
                <a:rPr lang="fr-FR" sz="1400" kern="1200" dirty="0"/>
                <a:t> des clients en classe 0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fr-FR" sz="1400" b="1" kern="1200" dirty="0"/>
                <a:t>8,1%</a:t>
              </a:r>
              <a:r>
                <a:rPr lang="fr-FR" sz="1400" kern="1200" dirty="0"/>
                <a:t> des clients en classe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7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2B93F-B68E-A4CB-398A-85EA0582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 avec un kernel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8DBD63-A76E-38C9-0AEC-4BA9648B3CEC}"/>
              </a:ext>
            </a:extLst>
          </p:cNvPr>
          <p:cNvSpPr txBox="1"/>
          <p:nvPr/>
        </p:nvSpPr>
        <p:spPr>
          <a:xfrm>
            <a:off x="3532238" y="4027898"/>
            <a:ext cx="8089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en-US" sz="1800" dirty="0"/>
              <a:t>Source :</a:t>
            </a:r>
            <a:r>
              <a:rPr lang="fr-FR" altLang="fr-FR" sz="1800" dirty="0"/>
              <a:t>                </a:t>
            </a:r>
          </a:p>
          <a:p>
            <a:r>
              <a:rPr lang="fr-FR" altLang="fr-FR" sz="1800" dirty="0"/>
              <a:t>       </a:t>
            </a:r>
            <a:r>
              <a:rPr lang="fr-FR" altLang="en-US" sz="1400" dirty="0"/>
              <a:t> </a:t>
            </a:r>
            <a:r>
              <a:rPr lang="fr-FR" altLang="en-US" sz="1800" dirty="0"/>
              <a:t>• </a:t>
            </a:r>
            <a:r>
              <a:rPr lang="fr-FR" altLang="fr-FR" sz="1800" dirty="0"/>
              <a:t> </a:t>
            </a:r>
            <a:r>
              <a:rPr lang="en-US" altLang="fr-FR" sz="1800" dirty="0"/>
              <a:t>Kernel </a:t>
            </a:r>
            <a:r>
              <a:rPr lang="en-US" altLang="fr-FR" sz="1800" dirty="0" err="1"/>
              <a:t>LightGBM</a:t>
            </a:r>
            <a:r>
              <a:rPr lang="en-US" altLang="fr-FR" sz="1800" dirty="0"/>
              <a:t> with Simple Features</a:t>
            </a:r>
          </a:p>
          <a:p>
            <a:r>
              <a:rPr lang="en-US" altLang="fr-FR" sz="1800" dirty="0"/>
              <a:t>        </a:t>
            </a:r>
            <a:r>
              <a:rPr lang="fr-FR" altLang="en-US" sz="1800" dirty="0"/>
              <a:t>•  </a:t>
            </a:r>
            <a:r>
              <a:rPr lang="en-US" altLang="fr-FR" sz="1800" dirty="0"/>
              <a:t>Lien :  </a:t>
            </a:r>
            <a:r>
              <a:rPr lang="en-US" altLang="fr-FR" sz="1800" dirty="0">
                <a:hlinkClick r:id="rId2"/>
              </a:rPr>
              <a:t>https://www.kaggle.com/jsaguiar/lightgbm-with-simple-features</a:t>
            </a:r>
            <a:endParaRPr lang="fr-F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7A6F038-6D66-7827-F811-D455BBC6BFF7}"/>
              </a:ext>
            </a:extLst>
          </p:cNvPr>
          <p:cNvSpPr txBox="1"/>
          <p:nvPr/>
        </p:nvSpPr>
        <p:spPr>
          <a:xfrm>
            <a:off x="3640394" y="881964"/>
            <a:ext cx="85516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en-US" sz="1800" b="1" dirty="0"/>
              <a:t>Feature engineering </a:t>
            </a:r>
            <a:r>
              <a:rPr lang="fr-FR" altLang="en-US" sz="1800" dirty="0"/>
              <a:t>: </a:t>
            </a:r>
            <a:r>
              <a:rPr lang="fr-FR" altLang="fr-FR" sz="1800" dirty="0"/>
              <a:t>Les </a:t>
            </a:r>
            <a:r>
              <a:rPr lang="fr-FR" altLang="fr-FR" sz="1800" dirty="0" err="1"/>
              <a:t>features</a:t>
            </a:r>
            <a:r>
              <a:rPr lang="fr-FR" altLang="fr-FR" sz="1800" dirty="0"/>
              <a:t> sont créées  </a:t>
            </a:r>
            <a:r>
              <a:rPr lang="fr-FR" altLang="en-US" sz="1800" dirty="0"/>
              <a:t>en appliquant les fonctions</a:t>
            </a:r>
          </a:p>
          <a:p>
            <a:r>
              <a:rPr lang="fr-FR" altLang="en-US" sz="1800" dirty="0"/>
              <a:t>                                  min, max, moyenne, somme, pourcentage, division,</a:t>
            </a:r>
          </a:p>
          <a:p>
            <a:r>
              <a:rPr lang="fr-FR" altLang="en-US" sz="1800" dirty="0"/>
              <a:t>                                  et variance à des tables groupées(PAYMENT_RATE,</a:t>
            </a:r>
          </a:p>
          <a:p>
            <a:r>
              <a:rPr lang="fr-FR" altLang="en-US" sz="1800" dirty="0"/>
              <a:t>                                  ANNUITY_INCOME_PERC.....)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F009B99-23FD-D54C-739A-061C90050093}"/>
              </a:ext>
            </a:extLst>
          </p:cNvPr>
          <p:cNvSpPr txBox="1"/>
          <p:nvPr/>
        </p:nvSpPr>
        <p:spPr>
          <a:xfrm>
            <a:off x="3640393" y="2311880"/>
            <a:ext cx="7981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800" b="1" dirty="0" err="1"/>
              <a:t>Preprocessing</a:t>
            </a:r>
            <a:r>
              <a:rPr lang="fr-FR" altLang="fr-FR" sz="1800" b="1" dirty="0"/>
              <a:t> : </a:t>
            </a:r>
            <a:r>
              <a:rPr lang="fr-FR" altLang="fr-FR" sz="1800" dirty="0"/>
              <a:t>Encodage des variables catégorielles avec  </a:t>
            </a:r>
            <a:r>
              <a:rPr lang="fr-FR" altLang="fr-FR" sz="1800" dirty="0" err="1"/>
              <a:t>One-hot</a:t>
            </a:r>
            <a:r>
              <a:rPr lang="fr-FR" altLang="fr-FR" sz="1800" dirty="0"/>
              <a:t> </a:t>
            </a:r>
            <a:r>
              <a:rPr lang="fr-FR" altLang="fr-FR" sz="1800" dirty="0" err="1"/>
              <a:t>encoding</a:t>
            </a:r>
            <a:endParaRPr lang="fr-F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DC34C6B-2BD0-1054-A049-DAB10B1156A5}"/>
              </a:ext>
            </a:extLst>
          </p:cNvPr>
          <p:cNvSpPr txBox="1"/>
          <p:nvPr/>
        </p:nvSpPr>
        <p:spPr>
          <a:xfrm>
            <a:off x="3640392" y="3101262"/>
            <a:ext cx="808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en-US" sz="1800" dirty="0"/>
              <a:t>• </a:t>
            </a:r>
            <a:r>
              <a:rPr lang="fr-FR" altLang="en-US" sz="1800" b="1" dirty="0"/>
              <a:t> </a:t>
            </a:r>
            <a:r>
              <a:rPr lang="fr-FR" altLang="fr-FR" sz="1800" b="1" dirty="0"/>
              <a:t>Jointures </a:t>
            </a:r>
            <a:r>
              <a:rPr lang="fr-FR" altLang="fr-FR" sz="1800" dirty="0"/>
              <a:t>: Toutes les tables sont jointes  à l'aide de la clé SK_ID_CURR</a:t>
            </a:r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41B64E7E-2643-D91A-CE2A-7E302681A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2" r="21546" b="-1"/>
          <a:stretch/>
        </p:blipFill>
        <p:spPr>
          <a:xfrm>
            <a:off x="6096000" y="5298754"/>
            <a:ext cx="3297859" cy="13545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3545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7DC02-D61A-4077-35A1-81BB65675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615" y="1555236"/>
            <a:ext cx="7315200" cy="3255264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r>
              <a:rPr lang="fr-FR" sz="6700" dirty="0"/>
              <a:t>Modélisation</a:t>
            </a:r>
            <a:b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051164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{0BD1B256-2F7F-5146-B874-890645AFBA9C}tf10001124</Template>
  <TotalTime>8328</TotalTime>
  <Words>792</Words>
  <Application>Microsoft Office PowerPoint</Application>
  <PresentationFormat>Geniş ekran</PresentationFormat>
  <Paragraphs>160</Paragraphs>
  <Slides>28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9" baseType="lpstr">
      <vt:lpstr>Aharoni</vt:lpstr>
      <vt:lpstr>-apple-system</vt:lpstr>
      <vt:lpstr>Arial</vt:lpstr>
      <vt:lpstr>Calibri</vt:lpstr>
      <vt:lpstr>Corbel</vt:lpstr>
      <vt:lpstr>Helvetica Neue</vt:lpstr>
      <vt:lpstr>Raleway</vt:lpstr>
      <vt:lpstr>Times New Roman</vt:lpstr>
      <vt:lpstr>Wingdings</vt:lpstr>
      <vt:lpstr>Wingdings 2</vt:lpstr>
      <vt:lpstr>Cadre</vt:lpstr>
      <vt:lpstr>Implémentez un Modèle de Scoring </vt:lpstr>
      <vt:lpstr>Dans ce Project..</vt:lpstr>
      <vt:lpstr>    Problématique  </vt:lpstr>
      <vt:lpstr> Problématique  </vt:lpstr>
      <vt:lpstr>  Données</vt:lpstr>
      <vt:lpstr>Analyse des données </vt:lpstr>
      <vt:lpstr>Analyse des données Analyse de la TARGET</vt:lpstr>
      <vt:lpstr>Préparation des Données avec un kernel</vt:lpstr>
      <vt:lpstr>    Modélisation  </vt:lpstr>
      <vt:lpstr>Modelisation</vt:lpstr>
      <vt:lpstr> ENTRAINEMENT ET OPTIMISATION</vt:lpstr>
      <vt:lpstr>Processus de rééquilibrage </vt:lpstr>
      <vt:lpstr>       </vt:lpstr>
      <vt:lpstr>LGBT &amp; Undersampling</vt:lpstr>
      <vt:lpstr>Optimisation du Seuil</vt:lpstr>
      <vt:lpstr>Feature Importance</vt:lpstr>
      <vt:lpstr>Importance des variables du modèle</vt:lpstr>
      <vt:lpstr>Analyse SHAP</vt:lpstr>
      <vt:lpstr>API Deploy Cloud  </vt:lpstr>
      <vt:lpstr> Outils utilisés </vt:lpstr>
      <vt:lpstr>Deploy API avec Heroku</vt:lpstr>
      <vt:lpstr>SCHÉMA FONCTIONNEL DE L’APPLICATION </vt:lpstr>
      <vt:lpstr>Dashboard</vt:lpstr>
      <vt:lpstr>Dashboard &amp; Streamlit</vt:lpstr>
      <vt:lpstr>Dashboard</vt:lpstr>
      <vt:lpstr>Conclusion  </vt:lpstr>
      <vt:lpstr>Conclusion </vt:lpstr>
      <vt:lpstr>    Merci!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d’un site e-commerce  </dc:title>
  <dc:creator>Microsoft Office User</dc:creator>
  <cp:lastModifiedBy>Haci KIZIL</cp:lastModifiedBy>
  <cp:revision>8</cp:revision>
  <dcterms:created xsi:type="dcterms:W3CDTF">2022-09-11T14:45:42Z</dcterms:created>
  <dcterms:modified xsi:type="dcterms:W3CDTF">2022-12-11T18:48:44Z</dcterms:modified>
</cp:coreProperties>
</file>