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4" r:id="rId3"/>
    <p:sldId id="266" r:id="rId4"/>
    <p:sldId id="257" r:id="rId5"/>
    <p:sldId id="261" r:id="rId6"/>
    <p:sldId id="275" r:id="rId7"/>
    <p:sldId id="277" r:id="rId8"/>
    <p:sldId id="278" r:id="rId9"/>
    <p:sldId id="280" r:id="rId10"/>
    <p:sldId id="262" r:id="rId11"/>
    <p:sldId id="263" r:id="rId12"/>
    <p:sldId id="281" r:id="rId13"/>
    <p:sldId id="264" r:id="rId14"/>
    <p:sldId id="282" r:id="rId15"/>
    <p:sldId id="283" r:id="rId16"/>
    <p:sldId id="284" r:id="rId17"/>
    <p:sldId id="285" r:id="rId18"/>
    <p:sldId id="286" r:id="rId19"/>
    <p:sldId id="288" r:id="rId20"/>
    <p:sldId id="287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9" r:id="rId31"/>
    <p:sldId id="298" r:id="rId32"/>
    <p:sldId id="300" r:id="rId33"/>
    <p:sldId id="301" r:id="rId34"/>
    <p:sldId id="302" r:id="rId35"/>
    <p:sldId id="303" r:id="rId36"/>
    <p:sldId id="305" r:id="rId37"/>
    <p:sldId id="30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62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E93C4-1D13-4107-BD6E-E180B97E220F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E5B81-74CC-4D0B-8F17-E1BA2DEA30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E5B81-74CC-4D0B-8F17-E1BA2DEA30E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7B02-B887-437F-9C35-8104222F04B2}" type="datetime1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BEE1-D929-4653-9B3B-4F34BE3D828C}" type="datetime1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5803-EED7-40B7-B8FA-8DDBED9721E1}" type="datetime1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02C4-26B3-49A0-9ADC-08C8CEED2E5F}" type="datetime1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4336-8DEE-4DE8-AC22-D430499A1449}" type="datetime1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D361-D09D-413A-AA68-A090BA4CEB0C}" type="datetime1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6E20-B7F5-4CA1-8FD8-07066E06075D}" type="datetime1">
              <a:rPr lang="en-US" smtClean="0"/>
              <a:pPr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A460-A1D8-4A53-8E04-20CAC9173747}" type="datetime1">
              <a:rPr lang="en-US" smtClean="0"/>
              <a:pPr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696F-0739-4170-B12B-81753FE76B76}" type="datetime1">
              <a:rPr lang="en-US" smtClean="0"/>
              <a:pPr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53D2-859E-41CB-BB1E-9D0BE3A702D9}" type="datetime1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C23A-76CF-47E8-B0B6-8919AAE2858F}" type="datetime1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62AAA-831A-4987-BAFE-633CABEA0846}" type="datetime1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9457"/>
            <a:ext cx="9143999" cy="512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180109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tr-TR" sz="5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Hybrid</a:t>
            </a:r>
            <a:r>
              <a:rPr lang="tr-TR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tr-TR" sz="5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Core</a:t>
            </a:r>
            <a:r>
              <a:rPr lang="tr-TR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/>
            </a:r>
            <a:b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tr-TR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Technical </a:t>
            </a:r>
            <a:r>
              <a:rPr lang="tr-TR" sz="5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Task</a:t>
            </a: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3314" name="AutoShape 2" descr="Momentum :: igGameCen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0"/>
            <a:ext cx="7874000" cy="1470025"/>
          </a:xfrm>
        </p:spPr>
        <p:txBody>
          <a:bodyPr>
            <a:noAutofit/>
          </a:bodyPr>
          <a:lstStyle/>
          <a:p>
            <a:r>
              <a:rPr lang="en-US" sz="4000" b="1" dirty="0"/>
              <a:t>Feature Selection for Text Classification Models</a:t>
            </a:r>
            <a:endParaRPr lang="en-US" sz="4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8600" y="1371600"/>
            <a:ext cx="89154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700" noProof="0" dirty="0"/>
              <a:t> </a:t>
            </a:r>
            <a:r>
              <a:rPr lang="en-US" sz="1700" noProof="0" dirty="0" smtClean="0"/>
              <a:t>`</a:t>
            </a:r>
            <a:r>
              <a:rPr lang="en-US" sz="1700" dirty="0" smtClean="0"/>
              <a:t>H</a:t>
            </a:r>
            <a:r>
              <a:rPr kumimoji="0" lang="tr-TR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eadline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`</a:t>
            </a:r>
            <a:r>
              <a:rPr lang="tr-TR" sz="1700" dirty="0" smtClean="0"/>
              <a:t>, </a:t>
            </a:r>
            <a:r>
              <a:rPr lang="en-US" sz="1700" dirty="0" smtClean="0"/>
              <a:t>`</a:t>
            </a:r>
            <a:r>
              <a:rPr lang="tr-TR" sz="1700" dirty="0" err="1" smtClean="0"/>
              <a:t>Abstract</a:t>
            </a:r>
            <a:r>
              <a:rPr lang="en-US" sz="1700" dirty="0" smtClean="0"/>
              <a:t>`</a:t>
            </a:r>
            <a:r>
              <a:rPr lang="tr-TR" sz="1700" dirty="0" smtClean="0"/>
              <a:t>, </a:t>
            </a:r>
            <a:r>
              <a:rPr lang="en-US" sz="1700" dirty="0" smtClean="0"/>
              <a:t>`</a:t>
            </a:r>
            <a:r>
              <a:rPr lang="tr-TR" sz="1700" dirty="0" smtClean="0"/>
              <a:t>First </a:t>
            </a:r>
            <a:r>
              <a:rPr lang="tr-TR" sz="1700" dirty="0" err="1" smtClean="0"/>
              <a:t>Part</a:t>
            </a:r>
            <a:r>
              <a:rPr lang="en-US" sz="1700" dirty="0" smtClean="0"/>
              <a:t>` and</a:t>
            </a:r>
            <a:r>
              <a:rPr lang="tr-TR" sz="1700" dirty="0" smtClean="0"/>
              <a:t> </a:t>
            </a:r>
            <a:r>
              <a:rPr lang="en-US" sz="1700" dirty="0" smtClean="0"/>
              <a:t>`</a:t>
            </a:r>
            <a:r>
              <a:rPr lang="tr-TR" sz="1700" dirty="0" smtClean="0"/>
              <a:t>Body</a:t>
            </a:r>
            <a:r>
              <a:rPr lang="en-US" sz="1700" dirty="0" smtClean="0"/>
              <a:t>`</a:t>
            </a:r>
            <a:r>
              <a:rPr lang="tr-TR" sz="1700" dirty="0" smtClean="0"/>
              <a:t> </a:t>
            </a:r>
            <a:r>
              <a:rPr lang="tr-TR" sz="1700" dirty="0" err="1"/>
              <a:t>C</a:t>
            </a:r>
            <a:r>
              <a:rPr lang="tr-TR" sz="1700" dirty="0" err="1" smtClean="0"/>
              <a:t>olumns</a:t>
            </a:r>
            <a:r>
              <a:rPr lang="tr-TR" sz="1700" dirty="0" smtClean="0"/>
              <a:t> </a:t>
            </a:r>
            <a:r>
              <a:rPr lang="tr-TR" sz="1700" dirty="0" err="1" smtClean="0"/>
              <a:t>are</a:t>
            </a:r>
            <a:r>
              <a:rPr lang="tr-TR" sz="1700" dirty="0" smtClean="0"/>
              <a:t> </a:t>
            </a:r>
            <a:r>
              <a:rPr lang="tr-TR" sz="1700" dirty="0" err="1" smtClean="0"/>
              <a:t>concatanated</a:t>
            </a:r>
            <a:r>
              <a:rPr lang="tr-TR" sz="1700" dirty="0" smtClean="0"/>
              <a:t> as </a:t>
            </a:r>
            <a:r>
              <a:rPr lang="en-US" sz="1700" dirty="0" smtClean="0"/>
              <a:t>`</a:t>
            </a:r>
            <a:r>
              <a:rPr lang="tr-TR" sz="1700" dirty="0" err="1" smtClean="0"/>
              <a:t>Input</a:t>
            </a:r>
            <a:r>
              <a:rPr lang="en-US" sz="1700" dirty="0" smtClean="0"/>
              <a:t>` column</a:t>
            </a:r>
            <a:r>
              <a:rPr lang="tr-TR" sz="1700" dirty="0" smtClean="0"/>
              <a:t>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17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1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Missing</a:t>
            </a:r>
            <a:r>
              <a:rPr kumimoji="0" lang="tr-TR" sz="1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1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values</a:t>
            </a:r>
            <a:r>
              <a:rPr kumimoji="0" lang="tr-TR" sz="1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</a:t>
            </a:r>
            <a:r>
              <a:rPr kumimoji="0" lang="tr-TR" sz="1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NaN</a:t>
            </a:r>
            <a:r>
              <a:rPr kumimoji="0" lang="tr-TR" sz="1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 </a:t>
            </a:r>
            <a:r>
              <a:rPr kumimoji="0" lang="tr-TR" sz="1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are</a:t>
            </a:r>
            <a:r>
              <a:rPr kumimoji="0" lang="tr-TR" sz="1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1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converted</a:t>
            </a:r>
            <a:r>
              <a:rPr kumimoji="0" lang="tr-TR" sz="1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1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to</a:t>
            </a:r>
            <a:r>
              <a:rPr kumimoji="0" lang="tr-TR" sz="1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1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empty</a:t>
            </a:r>
            <a:r>
              <a:rPr kumimoji="0" lang="tr-TR" sz="1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1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string</a:t>
            </a:r>
            <a:r>
              <a:rPr kumimoji="0" lang="tr-TR" sz="1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1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Data is </a:t>
            </a:r>
            <a:r>
              <a:rPr kumimoji="0" lang="tr-TR" sz="1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cleaned</a:t>
            </a:r>
            <a:r>
              <a:rPr kumimoji="0" lang="tr-TR" sz="1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1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and</a:t>
            </a:r>
            <a:r>
              <a:rPr kumimoji="0" lang="tr-TR" sz="1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1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lowered</a:t>
            </a:r>
            <a:r>
              <a:rPr kumimoji="0" lang="tr-TR" sz="1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1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for</a:t>
            </a:r>
            <a:r>
              <a:rPr kumimoji="0" lang="tr-TR" sz="1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1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Text</a:t>
            </a:r>
            <a:r>
              <a:rPr kumimoji="0" lang="tr-TR" sz="1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1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Classification</a:t>
            </a:r>
            <a:r>
              <a:rPr kumimoji="0" lang="tr-TR" sz="1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(</a:t>
            </a:r>
            <a:r>
              <a:rPr kumimoji="0" lang="tr-TR" sz="1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stopwords</a:t>
            </a:r>
            <a:r>
              <a:rPr kumimoji="0" lang="tr-TR" sz="1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</a:t>
            </a:r>
            <a:r>
              <a:rPr kumimoji="0" lang="tr-TR" sz="1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punctuation</a:t>
            </a:r>
            <a:r>
              <a:rPr lang="tr-TR" sz="1700" dirty="0"/>
              <a:t> </a:t>
            </a:r>
            <a:r>
              <a:rPr lang="tr-TR" sz="1700" dirty="0" err="1" smtClean="0"/>
              <a:t>etc</a:t>
            </a:r>
            <a:r>
              <a:rPr lang="tr-TR" sz="1700" dirty="0" smtClean="0"/>
              <a:t>.</a:t>
            </a:r>
            <a:r>
              <a:rPr kumimoji="0" lang="tr-TR" sz="1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tr-TR" sz="17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7" t="21230" r="23474" b="19842"/>
          <a:stretch/>
        </p:blipFill>
        <p:spPr bwMode="auto">
          <a:xfrm>
            <a:off x="431800" y="2438400"/>
            <a:ext cx="8432800" cy="39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8382000" cy="1470025"/>
          </a:xfrm>
        </p:spPr>
        <p:txBody>
          <a:bodyPr>
            <a:noAutofit/>
          </a:bodyPr>
          <a:lstStyle/>
          <a:p>
            <a:r>
              <a:rPr lang="en-US" sz="4000" b="1" dirty="0"/>
              <a:t>Feature </a:t>
            </a:r>
            <a:r>
              <a:rPr lang="en-US" sz="4000" b="1" dirty="0" smtClean="0"/>
              <a:t>Selection for Text </a:t>
            </a:r>
            <a:r>
              <a:rPr lang="en-US" sz="4000" b="1" dirty="0"/>
              <a:t>Classification Models</a:t>
            </a:r>
            <a:endParaRPr lang="en-US" sz="4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" y="1219200"/>
            <a:ext cx="7848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Most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frequent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words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for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Input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data (Word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Cloud</a:t>
            </a:r>
            <a:r>
              <a:rPr lang="tr-TR" sz="2000" dirty="0" smtClean="0"/>
              <a:t>)</a:t>
            </a:r>
            <a:endParaRPr kumimoji="0" lang="tr-TR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8" y="1806292"/>
            <a:ext cx="8326582" cy="444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0175"/>
            <a:ext cx="8839200" cy="1470025"/>
          </a:xfrm>
        </p:spPr>
        <p:txBody>
          <a:bodyPr>
            <a:noAutofit/>
          </a:bodyPr>
          <a:lstStyle/>
          <a:p>
            <a:pPr lvl="1" algn="ctr"/>
            <a:r>
              <a:rPr lang="tr-TR" sz="4000" b="1" dirty="0" err="1" smtClean="0">
                <a:solidFill>
                  <a:schemeClr val="tx1"/>
                </a:solidFill>
              </a:rPr>
              <a:t>Text</a:t>
            </a:r>
            <a:r>
              <a:rPr lang="tr-TR" sz="4000" b="1" dirty="0" smtClean="0">
                <a:solidFill>
                  <a:schemeClr val="tx1"/>
                </a:solidFill>
              </a:rPr>
              <a:t> </a:t>
            </a:r>
            <a:r>
              <a:rPr lang="tr-TR" sz="4000" b="1" dirty="0" err="1" smtClean="0">
                <a:solidFill>
                  <a:schemeClr val="tx1"/>
                </a:solidFill>
              </a:rPr>
              <a:t>Classification</a:t>
            </a:r>
            <a:r>
              <a:rPr lang="tr-TR" sz="4000" b="1" dirty="0" smtClean="0">
                <a:solidFill>
                  <a:schemeClr val="tx1"/>
                </a:solidFill>
              </a:rPr>
              <a:t> </a:t>
            </a:r>
            <a:r>
              <a:rPr lang="tr-TR" sz="4000" b="1" dirty="0" err="1" smtClean="0">
                <a:solidFill>
                  <a:schemeClr val="tx1"/>
                </a:solidFill>
              </a:rPr>
              <a:t>Models</a:t>
            </a:r>
            <a:r>
              <a:rPr lang="tr-TR" sz="4000" dirty="0" smtClean="0">
                <a:solidFill>
                  <a:schemeClr val="tx1"/>
                </a:solidFill>
              </a:rPr>
              <a:t/>
            </a:r>
            <a:br>
              <a:rPr lang="tr-TR" sz="4000" dirty="0" smtClean="0">
                <a:solidFill>
                  <a:schemeClr val="tx1"/>
                </a:solidFill>
              </a:rPr>
            </a:br>
            <a:r>
              <a:rPr lang="tr-TR" sz="4000" dirty="0" smtClean="0">
                <a:solidFill>
                  <a:schemeClr val="tx1"/>
                </a:solidFill>
              </a:rPr>
              <a:t> </a:t>
            </a:r>
            <a:r>
              <a:rPr lang="tr-TR" sz="3000" dirty="0" smtClean="0">
                <a:solidFill>
                  <a:schemeClr val="tx1"/>
                </a:solidFill>
              </a:rPr>
              <a:t>(NLP ML </a:t>
            </a:r>
            <a:r>
              <a:rPr lang="tr-TR" sz="3000" dirty="0" err="1" smtClean="0">
                <a:solidFill>
                  <a:schemeClr val="tx1"/>
                </a:solidFill>
              </a:rPr>
              <a:t>Text</a:t>
            </a:r>
            <a:r>
              <a:rPr lang="tr-TR" sz="3000" dirty="0" smtClean="0">
                <a:solidFill>
                  <a:schemeClr val="tx1"/>
                </a:solidFill>
              </a:rPr>
              <a:t> </a:t>
            </a:r>
            <a:r>
              <a:rPr lang="tr-TR" sz="3000" dirty="0" err="1" smtClean="0">
                <a:solidFill>
                  <a:schemeClr val="tx1"/>
                </a:solidFill>
              </a:rPr>
              <a:t>Classisification</a:t>
            </a:r>
            <a:r>
              <a:rPr lang="tr-TR" sz="3000" dirty="0" smtClean="0">
                <a:solidFill>
                  <a:schemeClr val="tx1"/>
                </a:solidFill>
              </a:rPr>
              <a:t> </a:t>
            </a:r>
            <a:r>
              <a:rPr lang="tr-TR" sz="3000" dirty="0" err="1" smtClean="0">
                <a:solidFill>
                  <a:schemeClr val="tx1"/>
                </a:solidFill>
              </a:rPr>
              <a:t>Models</a:t>
            </a:r>
            <a:r>
              <a:rPr lang="tr-TR" sz="3000" dirty="0" smtClean="0">
                <a:solidFill>
                  <a:schemeClr val="tx1"/>
                </a:solidFill>
              </a:rPr>
              <a:t> </a:t>
            </a:r>
            <a:r>
              <a:rPr lang="tr-TR" sz="3000" dirty="0" err="1" smtClean="0">
                <a:solidFill>
                  <a:schemeClr val="tx1"/>
                </a:solidFill>
              </a:rPr>
              <a:t>for</a:t>
            </a:r>
            <a:r>
              <a:rPr lang="tr-TR" sz="3000" dirty="0" smtClean="0">
                <a:solidFill>
                  <a:schemeClr val="tx1"/>
                </a:solidFill>
              </a:rPr>
              <a:t> </a:t>
            </a:r>
            <a:r>
              <a:rPr lang="tr-TR" sz="3000" b="1" dirty="0" err="1" smtClean="0">
                <a:solidFill>
                  <a:srgbClr val="FF0000"/>
                </a:solidFill>
              </a:rPr>
              <a:t>PoliticalEvent</a:t>
            </a:r>
            <a:r>
              <a:rPr lang="tr-TR" sz="3000" b="1" dirty="0" smtClean="0">
                <a:solidFill>
                  <a:srgbClr val="FF0000"/>
                </a:solidFill>
              </a:rPr>
              <a:t> Domain</a:t>
            </a:r>
            <a:r>
              <a:rPr lang="tr-TR" sz="3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4799" y="1676400"/>
            <a:ext cx="8272463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Political</a:t>
            </a:r>
            <a:r>
              <a:rPr lang="tr-TR" sz="2000" dirty="0" err="1" smtClean="0">
                <a:solidFill>
                  <a:srgbClr val="C00000"/>
                </a:solidFill>
              </a:rPr>
              <a:t>Event</a:t>
            </a:r>
            <a:r>
              <a:rPr lang="tr-TR" sz="2000" dirty="0" smtClean="0">
                <a:solidFill>
                  <a:srgbClr val="C00000"/>
                </a:solidFill>
              </a:rPr>
              <a:t> Domain </a:t>
            </a:r>
            <a:r>
              <a:rPr lang="tr-TR" sz="2000" dirty="0" err="1" smtClean="0"/>
              <a:t>was</a:t>
            </a:r>
            <a:r>
              <a:rPr lang="tr-TR" sz="2000" dirty="0" smtClean="0"/>
              <a:t> </a:t>
            </a:r>
            <a:r>
              <a:rPr lang="tr-TR" sz="2000" dirty="0" err="1" smtClean="0"/>
              <a:t>chosen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prediction</a:t>
            </a:r>
            <a:r>
              <a:rPr lang="tr-TR" sz="2000" dirty="0" smtClean="0"/>
              <a:t>, </a:t>
            </a:r>
            <a:r>
              <a:rPr lang="tr-TR" sz="2000" dirty="0" err="1" smtClean="0"/>
              <a:t>this</a:t>
            </a:r>
            <a:r>
              <a:rPr lang="tr-TR" sz="2000" dirty="0" smtClean="0"/>
              <a:t> domain has </a:t>
            </a:r>
            <a:r>
              <a:rPr lang="tr-TR" sz="2000" dirty="0" err="1" smtClean="0"/>
              <a:t>only</a:t>
            </a:r>
            <a:r>
              <a:rPr lang="tr-TR" sz="2000" dirty="0" smtClean="0"/>
              <a:t> </a:t>
            </a:r>
            <a:r>
              <a:rPr lang="tr-TR" sz="2000" dirty="0" smtClean="0">
                <a:solidFill>
                  <a:srgbClr val="C00000"/>
                </a:solidFill>
              </a:rPr>
              <a:t>1st Level </a:t>
            </a:r>
            <a:r>
              <a:rPr lang="tr-TR" sz="2000" dirty="0" err="1" smtClean="0">
                <a:solidFill>
                  <a:srgbClr val="C00000"/>
                </a:solidFill>
              </a:rPr>
              <a:t>Level</a:t>
            </a:r>
            <a:r>
              <a:rPr lang="tr-TR" sz="2000" dirty="0" smtClean="0">
                <a:solidFill>
                  <a:srgbClr val="C00000"/>
                </a:solidFill>
              </a:rPr>
              <a:t> </a:t>
            </a:r>
            <a:r>
              <a:rPr lang="tr-TR" sz="2000" dirty="0" err="1" smtClean="0">
                <a:solidFill>
                  <a:srgbClr val="C00000"/>
                </a:solidFill>
              </a:rPr>
              <a:t>Sub</a:t>
            </a:r>
            <a:r>
              <a:rPr lang="tr-TR" sz="2000" dirty="0" smtClean="0">
                <a:solidFill>
                  <a:srgbClr val="C00000"/>
                </a:solidFill>
              </a:rPr>
              <a:t> </a:t>
            </a:r>
            <a:r>
              <a:rPr lang="tr-TR" sz="2000" dirty="0" err="1" smtClean="0">
                <a:solidFill>
                  <a:srgbClr val="C00000"/>
                </a:solidFill>
              </a:rPr>
              <a:t>Category</a:t>
            </a:r>
            <a:r>
              <a:rPr lang="tr-TR" sz="2000" dirty="0" smtClean="0"/>
              <a:t>.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smtClean="0">
                <a:solidFill>
                  <a:srgbClr val="C00000"/>
                </a:solidFill>
              </a:rPr>
              <a:t>1st Level </a:t>
            </a:r>
            <a:r>
              <a:rPr lang="tr-TR" sz="2000" dirty="0" err="1" smtClean="0">
                <a:solidFill>
                  <a:srgbClr val="C00000"/>
                </a:solidFill>
              </a:rPr>
              <a:t>Sub</a:t>
            </a:r>
            <a:r>
              <a:rPr lang="tr-TR" sz="2000" dirty="0" smtClean="0">
                <a:solidFill>
                  <a:srgbClr val="C00000"/>
                </a:solidFill>
              </a:rPr>
              <a:t> </a:t>
            </a:r>
            <a:r>
              <a:rPr lang="tr-TR" sz="2000" dirty="0" err="1" smtClean="0">
                <a:solidFill>
                  <a:srgbClr val="C00000"/>
                </a:solidFill>
              </a:rPr>
              <a:t>Category</a:t>
            </a:r>
            <a:r>
              <a:rPr lang="tr-TR" sz="2000" dirty="0" smtClean="0">
                <a:solidFill>
                  <a:srgbClr val="C00000"/>
                </a:solidFill>
              </a:rPr>
              <a:t> </a:t>
            </a:r>
            <a:r>
              <a:rPr lang="tr-TR" sz="2000" dirty="0" smtClean="0"/>
              <a:t>has </a:t>
            </a:r>
            <a:r>
              <a:rPr lang="tr-TR" sz="2000" dirty="0" smtClean="0">
                <a:solidFill>
                  <a:srgbClr val="C00000"/>
                </a:solidFill>
              </a:rPr>
              <a:t>4 </a:t>
            </a:r>
            <a:r>
              <a:rPr lang="tr-TR" sz="2000" dirty="0" err="1" smtClean="0">
                <a:solidFill>
                  <a:srgbClr val="C00000"/>
                </a:solidFill>
              </a:rPr>
              <a:t>classes</a:t>
            </a:r>
            <a:r>
              <a:rPr lang="tr-TR" sz="2000" dirty="0" smtClean="0">
                <a:solidFill>
                  <a:srgbClr val="C00000"/>
                </a:solidFill>
              </a:rPr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this</a:t>
            </a:r>
            <a:r>
              <a:rPr lang="tr-TR" sz="2000" dirty="0" smtClean="0"/>
              <a:t> domain.</a:t>
            </a:r>
            <a:endParaRPr kumimoji="0" lang="tr-TR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2819400"/>
            <a:ext cx="801052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12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0175"/>
            <a:ext cx="9144000" cy="1470025"/>
          </a:xfrm>
        </p:spPr>
        <p:txBody>
          <a:bodyPr>
            <a:noAutofit/>
          </a:bodyPr>
          <a:lstStyle/>
          <a:p>
            <a:pPr lvl="1" algn="ctr"/>
            <a:r>
              <a:rPr lang="tr-TR" sz="4000" b="1" dirty="0" err="1" smtClean="0">
                <a:solidFill>
                  <a:schemeClr val="tx1"/>
                </a:solidFill>
              </a:rPr>
              <a:t>Text</a:t>
            </a:r>
            <a:r>
              <a:rPr lang="tr-TR" sz="4000" b="1" dirty="0" smtClean="0">
                <a:solidFill>
                  <a:schemeClr val="tx1"/>
                </a:solidFill>
              </a:rPr>
              <a:t> </a:t>
            </a:r>
            <a:r>
              <a:rPr lang="tr-TR" sz="4000" b="1" dirty="0" err="1" smtClean="0">
                <a:solidFill>
                  <a:schemeClr val="tx1"/>
                </a:solidFill>
              </a:rPr>
              <a:t>Classification</a:t>
            </a:r>
            <a:r>
              <a:rPr lang="tr-TR" sz="4000" b="1" dirty="0" smtClean="0">
                <a:solidFill>
                  <a:schemeClr val="tx1"/>
                </a:solidFill>
              </a:rPr>
              <a:t> </a:t>
            </a:r>
            <a:r>
              <a:rPr lang="tr-TR" sz="4000" b="1" dirty="0" err="1" smtClean="0">
                <a:solidFill>
                  <a:schemeClr val="tx1"/>
                </a:solidFill>
              </a:rPr>
              <a:t>Models</a:t>
            </a:r>
            <a:r>
              <a:rPr lang="tr-TR" sz="4000" dirty="0" smtClean="0">
                <a:solidFill>
                  <a:schemeClr val="tx1"/>
                </a:solidFill>
              </a:rPr>
              <a:t/>
            </a:r>
            <a:br>
              <a:rPr lang="tr-TR" sz="4000" dirty="0" smtClean="0">
                <a:solidFill>
                  <a:schemeClr val="tx1"/>
                </a:solidFill>
              </a:rPr>
            </a:br>
            <a:r>
              <a:rPr lang="tr-TR" sz="4000" dirty="0" smtClean="0">
                <a:solidFill>
                  <a:schemeClr val="tx1"/>
                </a:solidFill>
              </a:rPr>
              <a:t> </a:t>
            </a:r>
            <a:r>
              <a:rPr lang="tr-TR" sz="3000" dirty="0" smtClean="0">
                <a:solidFill>
                  <a:schemeClr val="tx1"/>
                </a:solidFill>
              </a:rPr>
              <a:t>(NLP ML </a:t>
            </a:r>
            <a:r>
              <a:rPr lang="tr-TR" sz="3000" dirty="0" err="1" smtClean="0">
                <a:solidFill>
                  <a:schemeClr val="tx1"/>
                </a:solidFill>
              </a:rPr>
              <a:t>Text</a:t>
            </a:r>
            <a:r>
              <a:rPr lang="tr-TR" sz="3000" dirty="0" smtClean="0">
                <a:solidFill>
                  <a:schemeClr val="tx1"/>
                </a:solidFill>
              </a:rPr>
              <a:t> </a:t>
            </a:r>
            <a:r>
              <a:rPr lang="tr-TR" sz="3000" dirty="0" err="1" smtClean="0">
                <a:solidFill>
                  <a:schemeClr val="tx1"/>
                </a:solidFill>
              </a:rPr>
              <a:t>Classisification</a:t>
            </a:r>
            <a:r>
              <a:rPr lang="tr-TR" sz="3000" dirty="0" smtClean="0">
                <a:solidFill>
                  <a:schemeClr val="tx1"/>
                </a:solidFill>
              </a:rPr>
              <a:t> </a:t>
            </a:r>
            <a:r>
              <a:rPr lang="tr-TR" sz="3000" dirty="0" err="1" smtClean="0">
                <a:solidFill>
                  <a:schemeClr val="tx1"/>
                </a:solidFill>
              </a:rPr>
              <a:t>Models</a:t>
            </a:r>
            <a:r>
              <a:rPr lang="tr-TR" sz="3000" dirty="0" smtClean="0">
                <a:solidFill>
                  <a:schemeClr val="tx1"/>
                </a:solidFill>
              </a:rPr>
              <a:t> </a:t>
            </a:r>
            <a:r>
              <a:rPr lang="tr-TR" sz="3000" dirty="0" err="1" smtClean="0">
                <a:solidFill>
                  <a:schemeClr val="tx1"/>
                </a:solidFill>
              </a:rPr>
              <a:t>for</a:t>
            </a:r>
            <a:r>
              <a:rPr lang="tr-TR" sz="3000" dirty="0" smtClean="0">
                <a:solidFill>
                  <a:schemeClr val="tx1"/>
                </a:solidFill>
              </a:rPr>
              <a:t> </a:t>
            </a:r>
            <a:r>
              <a:rPr lang="tr-TR" sz="3000" b="1" dirty="0" err="1" smtClean="0">
                <a:solidFill>
                  <a:srgbClr val="FF0000"/>
                </a:solidFill>
              </a:rPr>
              <a:t>PoliticalEvent</a:t>
            </a:r>
            <a:r>
              <a:rPr lang="tr-TR" sz="3000" b="1" dirty="0" smtClean="0">
                <a:solidFill>
                  <a:srgbClr val="FF0000"/>
                </a:solidFill>
              </a:rPr>
              <a:t> Domain</a:t>
            </a:r>
            <a:r>
              <a:rPr lang="tr-TR" sz="3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" y="1752600"/>
            <a:ext cx="7848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For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tr-TR" sz="2000" dirty="0"/>
              <a:t>NLP ML </a:t>
            </a:r>
            <a:r>
              <a:rPr lang="tr-TR" sz="2000" dirty="0" err="1"/>
              <a:t>Text</a:t>
            </a:r>
            <a:r>
              <a:rPr lang="tr-TR" sz="2000" dirty="0"/>
              <a:t> </a:t>
            </a:r>
            <a:r>
              <a:rPr lang="tr-TR" sz="2000" dirty="0" err="1" smtClean="0"/>
              <a:t>Classisification</a:t>
            </a:r>
            <a:r>
              <a:rPr lang="tr-TR" sz="2000" dirty="0" smtClean="0"/>
              <a:t>, </a:t>
            </a:r>
            <a:r>
              <a:rPr lang="tr-TR" sz="2000" dirty="0" err="1" smtClean="0"/>
              <a:t>models</a:t>
            </a:r>
            <a:r>
              <a:rPr lang="tr-TR" sz="2000" dirty="0" smtClean="0"/>
              <a:t> </a:t>
            </a:r>
            <a:r>
              <a:rPr lang="tr-TR" sz="2000" dirty="0" err="1" smtClean="0"/>
              <a:t>below</a:t>
            </a:r>
            <a:r>
              <a:rPr lang="tr-TR" sz="2000" dirty="0" smtClean="0"/>
              <a:t> </a:t>
            </a:r>
            <a:r>
              <a:rPr lang="tr-TR" sz="2000" dirty="0" err="1" smtClean="0"/>
              <a:t>were</a:t>
            </a:r>
            <a:r>
              <a:rPr lang="tr-TR" sz="2000" dirty="0" smtClean="0"/>
              <a:t> </a:t>
            </a:r>
            <a:r>
              <a:rPr lang="tr-TR" sz="2000" dirty="0" err="1" smtClean="0"/>
              <a:t>built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comparted</a:t>
            </a:r>
            <a:r>
              <a:rPr lang="tr-TR" sz="2000" dirty="0" smtClean="0"/>
              <a:t>.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For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vectorization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Count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Vectorizer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and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TF-IDF </a:t>
            </a:r>
            <a:r>
              <a:rPr lang="tr-TR" sz="2000" dirty="0" err="1"/>
              <a:t>V</a:t>
            </a:r>
            <a:r>
              <a:rPr kumimoji="0" lang="tr-T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ectorizers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were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used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seperately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for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each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model.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tr-TR" sz="2000" dirty="0" err="1" smtClean="0"/>
              <a:t>Models</a:t>
            </a:r>
            <a:r>
              <a:rPr lang="tr-TR" sz="2000" dirty="0" smtClean="0"/>
              <a:t> </a:t>
            </a:r>
            <a:r>
              <a:rPr lang="tr-TR" sz="2000" dirty="0" err="1" smtClean="0"/>
              <a:t>built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compared</a:t>
            </a:r>
            <a:r>
              <a:rPr lang="tr-TR" sz="2000" dirty="0" smtClean="0"/>
              <a:t>;</a:t>
            </a:r>
          </a:p>
          <a:p>
            <a:pPr lvl="2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tr-TR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Naive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Bayes</a:t>
            </a:r>
            <a:endParaRPr kumimoji="0" lang="tr-TR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2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tr-TR" sz="2000" dirty="0"/>
              <a:t> </a:t>
            </a:r>
            <a:r>
              <a:rPr lang="tr-TR" sz="2000" dirty="0" err="1" smtClean="0"/>
              <a:t>Logistic</a:t>
            </a:r>
            <a:r>
              <a:rPr lang="tr-TR" sz="2000" dirty="0" smtClean="0"/>
              <a:t> </a:t>
            </a:r>
            <a:r>
              <a:rPr lang="tr-TR" sz="2000" dirty="0" err="1" smtClean="0"/>
              <a:t>regression</a:t>
            </a:r>
            <a:endParaRPr lang="tr-TR" sz="2000" dirty="0" smtClean="0"/>
          </a:p>
          <a:p>
            <a:pPr lvl="2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tr-TR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KNN</a:t>
            </a:r>
          </a:p>
          <a:p>
            <a:pPr lvl="2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tr-TR" sz="2000" dirty="0"/>
              <a:t> </a:t>
            </a:r>
            <a:r>
              <a:rPr lang="tr-TR" sz="2000" dirty="0" smtClean="0"/>
              <a:t>SVM</a:t>
            </a:r>
            <a:endParaRPr kumimoji="0" lang="tr-TR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2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tr-TR" sz="2000" dirty="0"/>
              <a:t> </a:t>
            </a:r>
            <a:r>
              <a:rPr lang="tr-TR" sz="2000" dirty="0" err="1" smtClean="0"/>
              <a:t>Random</a:t>
            </a:r>
            <a:r>
              <a:rPr lang="tr-TR" sz="2000" dirty="0" smtClean="0"/>
              <a:t> </a:t>
            </a:r>
            <a:r>
              <a:rPr lang="tr-TR" sz="2000" dirty="0" err="1" smtClean="0"/>
              <a:t>Forest</a:t>
            </a:r>
            <a:endParaRPr lang="tr-TR" sz="2000" dirty="0" smtClean="0"/>
          </a:p>
          <a:p>
            <a:pPr lvl="2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tr-TR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ADA </a:t>
            </a:r>
            <a:r>
              <a:rPr kumimoji="0" lang="tr-T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Boost</a:t>
            </a:r>
            <a:endParaRPr kumimoji="0" lang="tr-TR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>
            <a:normAutofit/>
          </a:bodyPr>
          <a:lstStyle/>
          <a:p>
            <a:pPr lvl="1" algn="ctr"/>
            <a:r>
              <a:rPr lang="tr-TR" sz="4000" b="1" dirty="0" smtClean="0">
                <a:solidFill>
                  <a:schemeClr val="tx1"/>
                </a:solidFill>
              </a:rPr>
              <a:t>NLP ML </a:t>
            </a:r>
            <a:r>
              <a:rPr lang="tr-TR" sz="4000" b="1" dirty="0" err="1" smtClean="0">
                <a:solidFill>
                  <a:schemeClr val="tx1"/>
                </a:solidFill>
              </a:rPr>
              <a:t>Text</a:t>
            </a:r>
            <a:r>
              <a:rPr lang="tr-TR" sz="4000" b="1" dirty="0" smtClean="0">
                <a:solidFill>
                  <a:schemeClr val="tx1"/>
                </a:solidFill>
              </a:rPr>
              <a:t> </a:t>
            </a:r>
            <a:r>
              <a:rPr lang="tr-TR" sz="4000" b="1" dirty="0" err="1" smtClean="0">
                <a:solidFill>
                  <a:schemeClr val="tx1"/>
                </a:solidFill>
              </a:rPr>
              <a:t>Classisification</a:t>
            </a:r>
            <a:r>
              <a:rPr lang="tr-TR" sz="4000" b="1" dirty="0" smtClean="0">
                <a:solidFill>
                  <a:schemeClr val="tx1"/>
                </a:solidFill>
              </a:rPr>
              <a:t> </a:t>
            </a:r>
            <a:r>
              <a:rPr lang="tr-TR" sz="4000" b="1" dirty="0" err="1" smtClean="0">
                <a:solidFill>
                  <a:schemeClr val="tx1"/>
                </a:solidFill>
              </a:rPr>
              <a:t>Models</a:t>
            </a:r>
            <a:r>
              <a:rPr lang="tr-TR" sz="4000" b="1" dirty="0">
                <a:solidFill>
                  <a:schemeClr val="tx1"/>
                </a:solidFill>
              </a:rPr>
              <a:t> </a:t>
            </a:r>
            <a:r>
              <a:rPr lang="tr-TR" sz="4000" b="1" dirty="0" err="1" smtClean="0">
                <a:solidFill>
                  <a:schemeClr val="tx1"/>
                </a:solidFill>
              </a:rPr>
              <a:t>Comparison</a:t>
            </a:r>
            <a:endParaRPr lang="tr-TR" sz="4000" b="1" dirty="0" smtClean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4800" y="1219200"/>
            <a:ext cx="7848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Recall</a:t>
            </a:r>
            <a:r>
              <a:rPr lang="tr-TR" sz="2000" dirty="0" smtClean="0"/>
              <a:t>, F1 </a:t>
            </a:r>
            <a:r>
              <a:rPr lang="tr-TR" sz="2000" dirty="0" err="1" smtClean="0"/>
              <a:t>and</a:t>
            </a:r>
            <a:r>
              <a:rPr lang="tr-TR" sz="2000" dirty="0" smtClean="0"/>
              <a:t> Precision </a:t>
            </a:r>
            <a:r>
              <a:rPr lang="tr-TR" sz="2000" dirty="0" err="1" smtClean="0"/>
              <a:t>Scores</a:t>
            </a:r>
            <a:r>
              <a:rPr lang="tr-TR" sz="2000" dirty="0" smtClean="0"/>
              <a:t> </a:t>
            </a:r>
            <a:r>
              <a:rPr lang="tr-TR" sz="2000" dirty="0" err="1" smtClean="0"/>
              <a:t>were</a:t>
            </a:r>
            <a:r>
              <a:rPr lang="tr-TR" sz="2000" dirty="0" smtClean="0"/>
              <a:t> </a:t>
            </a:r>
            <a:r>
              <a:rPr lang="tr-TR" sz="2000" dirty="0" err="1" smtClean="0"/>
              <a:t>compared</a:t>
            </a:r>
            <a:r>
              <a:rPr lang="tr-TR" sz="2000" dirty="0" smtClean="0"/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26"/>
          <a:stretch/>
        </p:blipFill>
        <p:spPr bwMode="auto">
          <a:xfrm>
            <a:off x="609600" y="1735241"/>
            <a:ext cx="8000999" cy="4741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240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>
            <a:normAutofit/>
          </a:bodyPr>
          <a:lstStyle/>
          <a:p>
            <a:pPr lvl="1" algn="ctr"/>
            <a:r>
              <a:rPr lang="tr-TR" sz="4000" b="1" dirty="0" smtClean="0">
                <a:solidFill>
                  <a:schemeClr val="tx1"/>
                </a:solidFill>
              </a:rPr>
              <a:t>NLP ML </a:t>
            </a:r>
            <a:r>
              <a:rPr lang="tr-TR" sz="4000" b="1" dirty="0" err="1" smtClean="0">
                <a:solidFill>
                  <a:schemeClr val="tx1"/>
                </a:solidFill>
              </a:rPr>
              <a:t>Text</a:t>
            </a:r>
            <a:r>
              <a:rPr lang="tr-TR" sz="4000" b="1" dirty="0" smtClean="0">
                <a:solidFill>
                  <a:schemeClr val="tx1"/>
                </a:solidFill>
              </a:rPr>
              <a:t> </a:t>
            </a:r>
            <a:r>
              <a:rPr lang="tr-TR" sz="4000" b="1" dirty="0" err="1" smtClean="0">
                <a:solidFill>
                  <a:schemeClr val="tx1"/>
                </a:solidFill>
              </a:rPr>
              <a:t>Classisification</a:t>
            </a:r>
            <a:r>
              <a:rPr lang="tr-TR" sz="4000" b="1" dirty="0" smtClean="0">
                <a:solidFill>
                  <a:schemeClr val="tx1"/>
                </a:solidFill>
              </a:rPr>
              <a:t> </a:t>
            </a:r>
            <a:r>
              <a:rPr lang="tr-TR" sz="4000" b="1" dirty="0" err="1" smtClean="0">
                <a:solidFill>
                  <a:schemeClr val="tx1"/>
                </a:solidFill>
              </a:rPr>
              <a:t>Models</a:t>
            </a:r>
            <a:r>
              <a:rPr lang="tr-TR" sz="4000" b="1" dirty="0">
                <a:solidFill>
                  <a:schemeClr val="tx1"/>
                </a:solidFill>
              </a:rPr>
              <a:t> </a:t>
            </a:r>
            <a:r>
              <a:rPr lang="tr-TR" sz="4000" b="1" dirty="0" err="1" smtClean="0">
                <a:solidFill>
                  <a:schemeClr val="tx1"/>
                </a:solidFill>
              </a:rPr>
              <a:t>Comparison</a:t>
            </a:r>
            <a:endParaRPr lang="tr-TR" sz="40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45" b="33711"/>
          <a:stretch/>
        </p:blipFill>
        <p:spPr bwMode="auto">
          <a:xfrm>
            <a:off x="533400" y="1295400"/>
            <a:ext cx="8095271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1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>
            <a:normAutofit/>
          </a:bodyPr>
          <a:lstStyle/>
          <a:p>
            <a:pPr lvl="1" algn="ctr"/>
            <a:r>
              <a:rPr lang="tr-TR" sz="2600" b="1" dirty="0" smtClean="0">
                <a:solidFill>
                  <a:schemeClr val="tx1"/>
                </a:solidFill>
              </a:rPr>
              <a:t>NLP ML </a:t>
            </a:r>
            <a:r>
              <a:rPr lang="tr-TR" sz="2600" b="1" dirty="0" err="1" smtClean="0">
                <a:solidFill>
                  <a:schemeClr val="tx1"/>
                </a:solidFill>
              </a:rPr>
              <a:t>Text</a:t>
            </a:r>
            <a:r>
              <a:rPr lang="tr-TR" sz="2600" b="1" dirty="0" smtClean="0">
                <a:solidFill>
                  <a:schemeClr val="tx1"/>
                </a:solidFill>
              </a:rPr>
              <a:t> </a:t>
            </a:r>
            <a:r>
              <a:rPr lang="tr-TR" sz="2600" b="1" dirty="0" err="1" smtClean="0">
                <a:solidFill>
                  <a:schemeClr val="tx1"/>
                </a:solidFill>
              </a:rPr>
              <a:t>Classisification</a:t>
            </a:r>
            <a:r>
              <a:rPr lang="tr-TR" sz="2600" b="1" dirty="0" smtClean="0">
                <a:solidFill>
                  <a:schemeClr val="tx1"/>
                </a:solidFill>
              </a:rPr>
              <a:t> </a:t>
            </a:r>
            <a:r>
              <a:rPr lang="tr-TR" sz="2600" b="1" dirty="0" err="1" smtClean="0">
                <a:solidFill>
                  <a:schemeClr val="tx1"/>
                </a:solidFill>
              </a:rPr>
              <a:t>Models</a:t>
            </a:r>
            <a:r>
              <a:rPr lang="tr-TR" sz="2600" b="1" dirty="0">
                <a:solidFill>
                  <a:schemeClr val="tx1"/>
                </a:solidFill>
              </a:rPr>
              <a:t> </a:t>
            </a:r>
            <a:r>
              <a:rPr lang="tr-TR" sz="2600" b="1" dirty="0" err="1" smtClean="0">
                <a:solidFill>
                  <a:schemeClr val="tx1"/>
                </a:solidFill>
              </a:rPr>
              <a:t>Comparison</a:t>
            </a:r>
            <a:endParaRPr lang="tr-TR" sz="26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28"/>
          <a:stretch/>
        </p:blipFill>
        <p:spPr bwMode="auto">
          <a:xfrm>
            <a:off x="228600" y="1371600"/>
            <a:ext cx="8382000" cy="4974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71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1470025"/>
          </a:xfrm>
        </p:spPr>
        <p:txBody>
          <a:bodyPr>
            <a:noAutofit/>
          </a:bodyPr>
          <a:lstStyle/>
          <a:p>
            <a:pPr lvl="1" algn="ctr"/>
            <a:r>
              <a:rPr lang="tr-TR" sz="4000" b="1" dirty="0" smtClean="0">
                <a:solidFill>
                  <a:schemeClr val="tx1"/>
                </a:solidFill>
              </a:rPr>
              <a:t>NLP ML </a:t>
            </a:r>
            <a:r>
              <a:rPr lang="tr-TR" sz="4000" b="1" dirty="0" err="1" smtClean="0">
                <a:solidFill>
                  <a:schemeClr val="tx1"/>
                </a:solidFill>
              </a:rPr>
              <a:t>Text</a:t>
            </a:r>
            <a:r>
              <a:rPr lang="tr-TR" sz="4000" b="1" dirty="0" smtClean="0">
                <a:solidFill>
                  <a:schemeClr val="tx1"/>
                </a:solidFill>
              </a:rPr>
              <a:t> </a:t>
            </a:r>
            <a:r>
              <a:rPr lang="tr-TR" sz="4000" b="1" dirty="0" err="1" smtClean="0">
                <a:solidFill>
                  <a:schemeClr val="tx1"/>
                </a:solidFill>
              </a:rPr>
              <a:t>Classisification</a:t>
            </a:r>
            <a:r>
              <a:rPr lang="tr-TR" sz="4000" b="1" dirty="0" smtClean="0">
                <a:solidFill>
                  <a:schemeClr val="tx1"/>
                </a:solidFill>
              </a:rPr>
              <a:t> </a:t>
            </a:r>
            <a:r>
              <a:rPr lang="tr-TR" sz="4000" b="1" dirty="0" err="1" smtClean="0">
                <a:solidFill>
                  <a:schemeClr val="tx1"/>
                </a:solidFill>
              </a:rPr>
              <a:t>Models</a:t>
            </a:r>
            <a:r>
              <a:rPr lang="tr-TR" sz="4000" b="1" dirty="0">
                <a:solidFill>
                  <a:schemeClr val="tx1"/>
                </a:solidFill>
              </a:rPr>
              <a:t> </a:t>
            </a:r>
            <a:r>
              <a:rPr lang="tr-TR" sz="4000" b="1" dirty="0" smtClean="0">
                <a:solidFill>
                  <a:schemeClr val="tx1"/>
                </a:solidFill>
              </a:rPr>
              <a:t/>
            </a:r>
            <a:br>
              <a:rPr lang="tr-TR" sz="4000" b="1" dirty="0" smtClean="0">
                <a:solidFill>
                  <a:schemeClr val="tx1"/>
                </a:solidFill>
              </a:rPr>
            </a:br>
            <a:r>
              <a:rPr lang="tr-TR" sz="3000" b="1" dirty="0" smtClean="0">
                <a:solidFill>
                  <a:schemeClr val="tx1"/>
                </a:solidFill>
              </a:rPr>
              <a:t>(Best Model-SVM)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4800" y="19050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SVM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model </a:t>
            </a:r>
            <a:r>
              <a:rPr kumimoji="0" lang="tr-T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with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count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vectorizer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was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chosen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as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the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best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model since it has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better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Recall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F1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and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precision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scores</a:t>
            </a:r>
            <a:r>
              <a:rPr lang="tr-TR" sz="2000" dirty="0" smtClean="0"/>
              <a:t>.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04800" y="25908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Pipeline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was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built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for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the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best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model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for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predicition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;</a:t>
            </a:r>
            <a:endParaRPr lang="tr-TR" sz="2000" dirty="0" smtClean="0"/>
          </a:p>
          <a:p>
            <a:pPr lvl="1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t="38542" r="1276" b="15080"/>
          <a:stretch/>
        </p:blipFill>
        <p:spPr bwMode="auto">
          <a:xfrm>
            <a:off x="304801" y="3470349"/>
            <a:ext cx="8686800" cy="247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5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0"/>
            <a:ext cx="9067800" cy="1470025"/>
          </a:xfrm>
        </p:spPr>
        <p:txBody>
          <a:bodyPr>
            <a:noAutofit/>
          </a:bodyPr>
          <a:lstStyle/>
          <a:p>
            <a:pPr lvl="1" algn="ctr"/>
            <a:r>
              <a:rPr lang="tr-TR" sz="4000" b="1" dirty="0" smtClean="0">
                <a:solidFill>
                  <a:schemeClr val="tx1"/>
                </a:solidFill>
              </a:rPr>
              <a:t>NLP ML </a:t>
            </a:r>
            <a:r>
              <a:rPr lang="tr-TR" sz="4000" b="1" dirty="0" err="1" smtClean="0">
                <a:solidFill>
                  <a:schemeClr val="tx1"/>
                </a:solidFill>
              </a:rPr>
              <a:t>Text</a:t>
            </a:r>
            <a:r>
              <a:rPr lang="tr-TR" sz="4000" b="1" dirty="0" smtClean="0">
                <a:solidFill>
                  <a:schemeClr val="tx1"/>
                </a:solidFill>
              </a:rPr>
              <a:t> </a:t>
            </a:r>
            <a:r>
              <a:rPr lang="tr-TR" sz="4000" b="1" dirty="0" err="1" smtClean="0">
                <a:solidFill>
                  <a:schemeClr val="tx1"/>
                </a:solidFill>
              </a:rPr>
              <a:t>Classisification</a:t>
            </a:r>
            <a:r>
              <a:rPr lang="tr-TR" sz="4000" b="1" dirty="0" smtClean="0">
                <a:solidFill>
                  <a:schemeClr val="tx1"/>
                </a:solidFill>
              </a:rPr>
              <a:t> </a:t>
            </a:r>
            <a:r>
              <a:rPr lang="tr-TR" sz="4000" b="1" dirty="0" err="1" smtClean="0">
                <a:solidFill>
                  <a:schemeClr val="tx1"/>
                </a:solidFill>
              </a:rPr>
              <a:t>Models</a:t>
            </a:r>
            <a:r>
              <a:rPr lang="tr-TR" sz="4000" b="1" dirty="0">
                <a:solidFill>
                  <a:schemeClr val="tx1"/>
                </a:solidFill>
              </a:rPr>
              <a:t> </a:t>
            </a:r>
            <a:r>
              <a:rPr lang="tr-TR" sz="4000" b="1" dirty="0" smtClean="0">
                <a:solidFill>
                  <a:schemeClr val="tx1"/>
                </a:solidFill>
              </a:rPr>
              <a:t/>
            </a:r>
            <a:br>
              <a:rPr lang="tr-TR" sz="4000" b="1" dirty="0" smtClean="0">
                <a:solidFill>
                  <a:schemeClr val="tx1"/>
                </a:solidFill>
              </a:rPr>
            </a:br>
            <a:r>
              <a:rPr lang="tr-TR" sz="3000" b="1" dirty="0" smtClean="0">
                <a:solidFill>
                  <a:schemeClr val="tx1"/>
                </a:solidFill>
              </a:rPr>
              <a:t>(Best Model </a:t>
            </a:r>
            <a:r>
              <a:rPr lang="tr-TR" sz="3000" b="1" dirty="0" err="1" smtClean="0">
                <a:solidFill>
                  <a:schemeClr val="tx1"/>
                </a:solidFill>
              </a:rPr>
              <a:t>Predicition</a:t>
            </a:r>
            <a:r>
              <a:rPr lang="tr-TR" sz="300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4800" y="1485900"/>
            <a:ext cx="8229600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Prediction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with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test data;</a:t>
            </a:r>
            <a:endParaRPr lang="tr-TR" sz="2000" dirty="0" smtClean="0"/>
          </a:p>
          <a:p>
            <a:pPr lvl="1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7" t="24009" r="1052" b="8928"/>
          <a:stretch/>
        </p:blipFill>
        <p:spPr bwMode="auto">
          <a:xfrm>
            <a:off x="304800" y="2231570"/>
            <a:ext cx="8610600" cy="3864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9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Text </a:t>
            </a:r>
            <a:r>
              <a:rPr lang="en-US" sz="4000" b="1" dirty="0"/>
              <a:t>Classification </a:t>
            </a:r>
            <a:r>
              <a:rPr lang="en-US" sz="4000" b="1" dirty="0" smtClean="0"/>
              <a:t>Models</a:t>
            </a:r>
            <a:r>
              <a:rPr lang="tr-TR" sz="4000" b="1" dirty="0" smtClean="0"/>
              <a:t/>
            </a:r>
            <a:br>
              <a:rPr lang="tr-TR" sz="4000" b="1" dirty="0" smtClean="0"/>
            </a:br>
            <a:r>
              <a:rPr lang="tr-TR" sz="4000" dirty="0" smtClean="0"/>
              <a:t>(BERT Model)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924800" cy="3657600"/>
          </a:xfrm>
        </p:spPr>
        <p:txBody>
          <a:bodyPr>
            <a:normAutofit/>
          </a:bodyPr>
          <a:lstStyle/>
          <a:p>
            <a:pPr algn="l"/>
            <a:endParaRPr lang="tr-TR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4800" y="1371600"/>
            <a:ext cx="84582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lvl="1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tr-TR" sz="2400" dirty="0"/>
              <a:t>BERT-</a:t>
            </a:r>
            <a:r>
              <a:rPr lang="tr-TR" sz="2400" dirty="0" err="1"/>
              <a:t>Bidirectional</a:t>
            </a:r>
            <a:r>
              <a:rPr lang="tr-TR" sz="2400" dirty="0"/>
              <a:t> Encoder </a:t>
            </a:r>
            <a:r>
              <a:rPr lang="tr-TR" sz="2400" dirty="0" err="1"/>
              <a:t>Representations</a:t>
            </a:r>
            <a:r>
              <a:rPr lang="tr-TR" sz="2400" dirty="0"/>
              <a:t> </a:t>
            </a:r>
            <a:r>
              <a:rPr lang="tr-TR" sz="2400" dirty="0" err="1"/>
              <a:t>from</a:t>
            </a:r>
            <a:r>
              <a:rPr lang="tr-TR" sz="2400" dirty="0"/>
              <a:t> </a:t>
            </a:r>
            <a:r>
              <a:rPr lang="tr-TR" sz="2400" dirty="0" err="1"/>
              <a:t>Transformers</a:t>
            </a:r>
            <a:r>
              <a:rPr lang="tr-TR" sz="2400" dirty="0"/>
              <a:t> </a:t>
            </a:r>
            <a:r>
              <a:rPr lang="en-US" sz="2400" dirty="0" smtClean="0"/>
              <a:t>have </a:t>
            </a:r>
            <a:r>
              <a:rPr lang="en-US" sz="2400" dirty="0"/>
              <a:t>been wildly successful on a variety of tasks in NLP (natural language processing). </a:t>
            </a:r>
            <a:endParaRPr lang="tr-TR" sz="2400" dirty="0" smtClean="0"/>
          </a:p>
          <a:p>
            <a:pPr lvl="1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tr-TR" sz="2400" dirty="0" smtClean="0"/>
          </a:p>
          <a:p>
            <a:pPr lvl="1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They </a:t>
            </a:r>
            <a:r>
              <a:rPr lang="en-US" sz="2400" dirty="0"/>
              <a:t>compute vector-space representations of natural language that are suitable for use in deep learning models. </a:t>
            </a:r>
            <a:endParaRPr lang="tr-TR" sz="2400" dirty="0" smtClean="0"/>
          </a:p>
          <a:p>
            <a:pPr lvl="1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tr-TR" sz="2400" dirty="0" smtClean="0"/>
          </a:p>
          <a:p>
            <a:pPr lvl="1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The </a:t>
            </a:r>
            <a:r>
              <a:rPr lang="en-US" sz="2400" dirty="0"/>
              <a:t>BERT family of models uses the Transformer encoder architecture to process each token of input text in the full context of all tokens before and after, hence the name: Bidirectional Encoder Representations from Transformers</a:t>
            </a:r>
            <a:r>
              <a:rPr lang="en-US" sz="2400" dirty="0" smtClean="0"/>
              <a:t>.</a:t>
            </a:r>
            <a:endParaRPr lang="en-US" sz="2400" dirty="0"/>
          </a:p>
          <a:p>
            <a:pPr lvl="1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tr-TR" sz="2400" dirty="0" smtClean="0"/>
          </a:p>
          <a:p>
            <a:pPr lvl="1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BERT </a:t>
            </a:r>
            <a:r>
              <a:rPr lang="en-US" sz="2400" dirty="0"/>
              <a:t>models are usually pre-trained on a large corpus of text, then fine-tuned for specific tasks.</a:t>
            </a: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66" name="AutoShape 2" descr="Flatten a Matrix in Python using NumPy - GeeksforGee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9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2575"/>
            <a:ext cx="7772400" cy="1470025"/>
          </a:xfrm>
        </p:spPr>
        <p:txBody>
          <a:bodyPr>
            <a:normAutofit/>
          </a:bodyPr>
          <a:lstStyle/>
          <a:p>
            <a:r>
              <a:rPr lang="tr-TR" sz="4000" b="1" dirty="0" err="1" smtClean="0"/>
              <a:t>Hybrid</a:t>
            </a:r>
            <a:r>
              <a:rPr lang="tr-TR" sz="4000" b="1" dirty="0" smtClean="0"/>
              <a:t> </a:t>
            </a:r>
            <a:r>
              <a:rPr lang="tr-TR" sz="4000" b="1" dirty="0" err="1"/>
              <a:t>Core</a:t>
            </a:r>
            <a:r>
              <a:rPr lang="tr-TR" sz="4000" b="1" dirty="0"/>
              <a:t> Technical </a:t>
            </a:r>
            <a:r>
              <a:rPr lang="tr-TR" sz="4000" b="1" dirty="0" err="1"/>
              <a:t>Task</a:t>
            </a:r>
            <a:endParaRPr lang="en-US" sz="4000" b="1" dirty="0"/>
          </a:p>
        </p:txBody>
      </p:sp>
      <p:sp>
        <p:nvSpPr>
          <p:cNvPr id="13314" name="AutoShape 2" descr="Momentum :: igGameCen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81000" y="1752600"/>
            <a:ext cx="8458200" cy="4419600"/>
          </a:xfrm>
        </p:spPr>
        <p:txBody>
          <a:bodyPr>
            <a:normAutofit/>
          </a:bodyPr>
          <a:lstStyle/>
          <a:p>
            <a:pPr lvl="1" algn="l">
              <a:buFont typeface="Arial" pitchFamily="34" charset="0"/>
              <a:buChar char="•"/>
            </a:pPr>
            <a:r>
              <a:rPr lang="tr-TR" sz="3000" dirty="0" smtClean="0">
                <a:solidFill>
                  <a:schemeClr val="tx1"/>
                </a:solidFill>
              </a:rPr>
              <a:t> </a:t>
            </a:r>
            <a:r>
              <a:rPr lang="tr-TR" sz="3000" dirty="0" err="1" smtClean="0">
                <a:solidFill>
                  <a:schemeClr val="tx1"/>
                </a:solidFill>
              </a:rPr>
              <a:t>Dataset</a:t>
            </a:r>
            <a:r>
              <a:rPr lang="tr-TR" sz="3000" dirty="0" smtClean="0">
                <a:solidFill>
                  <a:schemeClr val="tx1"/>
                </a:solidFill>
              </a:rPr>
              <a:t> </a:t>
            </a:r>
            <a:r>
              <a:rPr lang="tr-TR" sz="3000" dirty="0" err="1" smtClean="0">
                <a:solidFill>
                  <a:schemeClr val="tx1"/>
                </a:solidFill>
              </a:rPr>
              <a:t>and</a:t>
            </a:r>
            <a:r>
              <a:rPr lang="tr-TR" sz="3000" dirty="0" smtClean="0">
                <a:solidFill>
                  <a:schemeClr val="tx1"/>
                </a:solidFill>
              </a:rPr>
              <a:t> EDA</a:t>
            </a:r>
          </a:p>
          <a:p>
            <a:pPr lvl="1" algn="l">
              <a:buFont typeface="Arial" pitchFamily="34" charset="0"/>
              <a:buChar char="•"/>
            </a:pPr>
            <a:r>
              <a:rPr lang="tr-TR" sz="3000" dirty="0">
                <a:solidFill>
                  <a:schemeClr val="tx1"/>
                </a:solidFill>
              </a:rPr>
              <a:t> </a:t>
            </a:r>
            <a:r>
              <a:rPr lang="tr-TR" sz="3000" dirty="0" err="1" smtClean="0">
                <a:solidFill>
                  <a:schemeClr val="tx1"/>
                </a:solidFill>
              </a:rPr>
              <a:t>Text</a:t>
            </a:r>
            <a:r>
              <a:rPr lang="tr-TR" sz="3000" dirty="0" smtClean="0">
                <a:solidFill>
                  <a:schemeClr val="tx1"/>
                </a:solidFill>
              </a:rPr>
              <a:t> </a:t>
            </a:r>
            <a:r>
              <a:rPr lang="tr-TR" sz="3000" dirty="0" err="1" smtClean="0">
                <a:solidFill>
                  <a:schemeClr val="tx1"/>
                </a:solidFill>
              </a:rPr>
              <a:t>Classification</a:t>
            </a:r>
            <a:r>
              <a:rPr lang="tr-TR" sz="3000" dirty="0" smtClean="0">
                <a:solidFill>
                  <a:schemeClr val="tx1"/>
                </a:solidFill>
              </a:rPr>
              <a:t> </a:t>
            </a:r>
            <a:r>
              <a:rPr lang="tr-TR" sz="3000" dirty="0" err="1" smtClean="0">
                <a:solidFill>
                  <a:schemeClr val="tx1"/>
                </a:solidFill>
              </a:rPr>
              <a:t>Models</a:t>
            </a:r>
            <a:endParaRPr lang="tr-TR" sz="3000" dirty="0" smtClean="0">
              <a:solidFill>
                <a:schemeClr val="tx1"/>
              </a:solidFill>
            </a:endParaRPr>
          </a:p>
          <a:p>
            <a:pPr lvl="2" algn="l">
              <a:buFont typeface="Arial" pitchFamily="34" charset="0"/>
              <a:buChar char="•"/>
            </a:pPr>
            <a:r>
              <a:rPr lang="tr-TR" sz="3000" dirty="0">
                <a:solidFill>
                  <a:schemeClr val="tx1"/>
                </a:solidFill>
              </a:rPr>
              <a:t> </a:t>
            </a:r>
            <a:r>
              <a:rPr lang="tr-TR" sz="3000" dirty="0" smtClean="0">
                <a:solidFill>
                  <a:schemeClr val="tx1"/>
                </a:solidFill>
              </a:rPr>
              <a:t>NLP ML </a:t>
            </a:r>
            <a:r>
              <a:rPr lang="tr-TR" sz="3000" dirty="0" err="1" smtClean="0">
                <a:solidFill>
                  <a:schemeClr val="tx1"/>
                </a:solidFill>
              </a:rPr>
              <a:t>Text</a:t>
            </a:r>
            <a:r>
              <a:rPr lang="tr-TR" sz="3000" dirty="0" smtClean="0">
                <a:solidFill>
                  <a:schemeClr val="tx1"/>
                </a:solidFill>
              </a:rPr>
              <a:t> </a:t>
            </a:r>
            <a:r>
              <a:rPr lang="tr-TR" sz="3000" dirty="0" err="1" smtClean="0">
                <a:solidFill>
                  <a:schemeClr val="tx1"/>
                </a:solidFill>
              </a:rPr>
              <a:t>Classification</a:t>
            </a:r>
            <a:r>
              <a:rPr lang="tr-TR" sz="3000" dirty="0" smtClean="0">
                <a:solidFill>
                  <a:schemeClr val="tx1"/>
                </a:solidFill>
              </a:rPr>
              <a:t> </a:t>
            </a:r>
            <a:r>
              <a:rPr lang="tr-TR" sz="3000" dirty="0" err="1" smtClean="0">
                <a:solidFill>
                  <a:schemeClr val="tx1"/>
                </a:solidFill>
              </a:rPr>
              <a:t>Models</a:t>
            </a:r>
            <a:endParaRPr lang="tr-TR" sz="3000" dirty="0" smtClean="0">
              <a:solidFill>
                <a:schemeClr val="tx1"/>
              </a:solidFill>
            </a:endParaRPr>
          </a:p>
          <a:p>
            <a:pPr lvl="2" algn="l">
              <a:buFont typeface="Arial" pitchFamily="34" charset="0"/>
              <a:buChar char="•"/>
            </a:pPr>
            <a:r>
              <a:rPr lang="tr-TR" sz="3000" dirty="0">
                <a:solidFill>
                  <a:schemeClr val="tx1"/>
                </a:solidFill>
              </a:rPr>
              <a:t> </a:t>
            </a:r>
            <a:r>
              <a:rPr lang="tr-TR" sz="3000" dirty="0" smtClean="0">
                <a:solidFill>
                  <a:schemeClr val="tx1"/>
                </a:solidFill>
              </a:rPr>
              <a:t>BERT </a:t>
            </a:r>
            <a:r>
              <a:rPr lang="tr-TR" sz="3000" dirty="0" err="1" smtClean="0">
                <a:solidFill>
                  <a:schemeClr val="tx1"/>
                </a:solidFill>
              </a:rPr>
              <a:t>Text</a:t>
            </a:r>
            <a:r>
              <a:rPr lang="tr-TR" sz="3000" dirty="0" smtClean="0">
                <a:solidFill>
                  <a:schemeClr val="tx1"/>
                </a:solidFill>
              </a:rPr>
              <a:t> </a:t>
            </a:r>
            <a:r>
              <a:rPr lang="tr-TR" sz="3000" dirty="0" err="1" smtClean="0">
                <a:solidFill>
                  <a:schemeClr val="tx1"/>
                </a:solidFill>
              </a:rPr>
              <a:t>Classification</a:t>
            </a:r>
            <a:r>
              <a:rPr lang="tr-TR" sz="3000" dirty="0" smtClean="0">
                <a:solidFill>
                  <a:schemeClr val="tx1"/>
                </a:solidFill>
              </a:rPr>
              <a:t> Model</a:t>
            </a:r>
          </a:p>
          <a:p>
            <a:pPr lvl="2" algn="l">
              <a:buFont typeface="Arial" pitchFamily="34" charset="0"/>
              <a:buChar char="•"/>
            </a:pPr>
            <a:r>
              <a:rPr lang="tr-TR" sz="3000" dirty="0">
                <a:solidFill>
                  <a:schemeClr val="tx1"/>
                </a:solidFill>
              </a:rPr>
              <a:t> </a:t>
            </a:r>
            <a:r>
              <a:rPr lang="tr-TR" sz="3000" dirty="0" err="1" smtClean="0">
                <a:solidFill>
                  <a:schemeClr val="tx1"/>
                </a:solidFill>
              </a:rPr>
              <a:t>Scikitlearn</a:t>
            </a:r>
            <a:r>
              <a:rPr lang="tr-TR" sz="3000" dirty="0" smtClean="0">
                <a:solidFill>
                  <a:schemeClr val="tx1"/>
                </a:solidFill>
              </a:rPr>
              <a:t> </a:t>
            </a:r>
            <a:r>
              <a:rPr lang="tr-TR" sz="3000" dirty="0" err="1" smtClean="0">
                <a:solidFill>
                  <a:schemeClr val="tx1"/>
                </a:solidFill>
              </a:rPr>
              <a:t>Multioutput</a:t>
            </a:r>
            <a:r>
              <a:rPr lang="tr-TR" sz="3000" dirty="0" smtClean="0">
                <a:solidFill>
                  <a:schemeClr val="tx1"/>
                </a:solidFill>
              </a:rPr>
              <a:t> </a:t>
            </a:r>
            <a:r>
              <a:rPr lang="tr-TR" sz="3000" dirty="0" err="1" smtClean="0">
                <a:solidFill>
                  <a:schemeClr val="tx1"/>
                </a:solidFill>
              </a:rPr>
              <a:t>Models</a:t>
            </a:r>
            <a:endParaRPr lang="tr-TR" sz="3000" dirty="0" smtClean="0">
              <a:solidFill>
                <a:schemeClr val="tx1"/>
              </a:solidFill>
            </a:endParaRPr>
          </a:p>
          <a:p>
            <a:pPr lvl="1" algn="l">
              <a:buFont typeface="Arial" pitchFamily="34" charset="0"/>
              <a:buChar char="•"/>
            </a:pPr>
            <a:r>
              <a:rPr lang="tr-TR" sz="3000" dirty="0">
                <a:solidFill>
                  <a:schemeClr val="tx1"/>
                </a:solidFill>
              </a:rPr>
              <a:t> </a:t>
            </a:r>
            <a:r>
              <a:rPr lang="tr-TR" sz="3000" dirty="0" err="1" smtClean="0">
                <a:solidFill>
                  <a:schemeClr val="tx1"/>
                </a:solidFill>
              </a:rPr>
              <a:t>Challenges</a:t>
            </a:r>
            <a:r>
              <a:rPr lang="tr-TR" sz="3000" dirty="0" smtClean="0">
                <a:solidFill>
                  <a:schemeClr val="tx1"/>
                </a:solidFill>
              </a:rPr>
              <a:t> of </a:t>
            </a:r>
            <a:r>
              <a:rPr lang="tr-TR" sz="3000" dirty="0" err="1">
                <a:solidFill>
                  <a:schemeClr val="tx1"/>
                </a:solidFill>
              </a:rPr>
              <a:t>W</a:t>
            </a:r>
            <a:r>
              <a:rPr lang="tr-TR" sz="3000" dirty="0" err="1" smtClean="0">
                <a:solidFill>
                  <a:schemeClr val="tx1"/>
                </a:solidFill>
              </a:rPr>
              <a:t>orking</a:t>
            </a:r>
            <a:r>
              <a:rPr lang="tr-TR" sz="3000" dirty="0" smtClean="0">
                <a:solidFill>
                  <a:schemeClr val="tx1"/>
                </a:solidFill>
              </a:rPr>
              <a:t> </a:t>
            </a:r>
            <a:r>
              <a:rPr lang="tr-TR" sz="3000" dirty="0" err="1" smtClean="0">
                <a:solidFill>
                  <a:schemeClr val="tx1"/>
                </a:solidFill>
              </a:rPr>
              <a:t>with</a:t>
            </a:r>
            <a:r>
              <a:rPr lang="tr-TR" sz="3000" dirty="0" smtClean="0">
                <a:solidFill>
                  <a:schemeClr val="tx1"/>
                </a:solidFill>
              </a:rPr>
              <a:t> </a:t>
            </a:r>
            <a:r>
              <a:rPr lang="tr-TR" sz="3000" dirty="0" err="1">
                <a:solidFill>
                  <a:schemeClr val="tx1"/>
                </a:solidFill>
              </a:rPr>
              <a:t>v</a:t>
            </a:r>
            <a:r>
              <a:rPr lang="tr-TR" sz="3000" dirty="0" err="1" smtClean="0">
                <a:solidFill>
                  <a:schemeClr val="tx1"/>
                </a:solidFill>
              </a:rPr>
              <a:t>ery</a:t>
            </a:r>
            <a:r>
              <a:rPr lang="tr-TR" sz="3000" dirty="0" smtClean="0">
                <a:solidFill>
                  <a:schemeClr val="tx1"/>
                </a:solidFill>
              </a:rPr>
              <a:t> </a:t>
            </a:r>
            <a:r>
              <a:rPr lang="tr-TR" sz="3000" dirty="0">
                <a:solidFill>
                  <a:schemeClr val="tx1"/>
                </a:solidFill>
              </a:rPr>
              <a:t>S</a:t>
            </a:r>
            <a:r>
              <a:rPr lang="tr-TR" sz="3000" dirty="0" smtClean="0">
                <a:solidFill>
                  <a:schemeClr val="tx1"/>
                </a:solidFill>
              </a:rPr>
              <a:t>mall </a:t>
            </a:r>
            <a:r>
              <a:rPr lang="tr-TR" sz="3000" dirty="0" err="1" smtClean="0">
                <a:solidFill>
                  <a:schemeClr val="tx1"/>
                </a:solidFill>
              </a:rPr>
              <a:t>Datasets</a:t>
            </a:r>
            <a:endParaRPr lang="tr-TR" sz="3000" dirty="0" smtClean="0">
              <a:solidFill>
                <a:schemeClr val="tx1"/>
              </a:solidFill>
            </a:endParaRPr>
          </a:p>
          <a:p>
            <a:pPr lvl="1" algn="l">
              <a:buFont typeface="Arial" pitchFamily="34" charset="0"/>
              <a:buChar char="•"/>
            </a:pPr>
            <a:r>
              <a:rPr lang="tr-TR" sz="3000" dirty="0">
                <a:solidFill>
                  <a:schemeClr val="tx1"/>
                </a:solidFill>
              </a:rPr>
              <a:t> </a:t>
            </a:r>
            <a:r>
              <a:rPr lang="tr-TR" sz="3000" dirty="0" err="1" smtClean="0">
                <a:solidFill>
                  <a:schemeClr val="tx1"/>
                </a:solidFill>
              </a:rPr>
              <a:t>Conclusion</a:t>
            </a:r>
            <a:endParaRPr lang="tr-TR" sz="3000" dirty="0" smtClean="0">
              <a:solidFill>
                <a:schemeClr val="tx1"/>
              </a:solidFill>
            </a:endParaRPr>
          </a:p>
          <a:p>
            <a:pPr lvl="1" algn="l">
              <a:buFont typeface="Arial" pitchFamily="34" charset="0"/>
              <a:buChar char="•"/>
            </a:pPr>
            <a:endParaRPr lang="tr-TR" sz="3000" dirty="0" smtClean="0">
              <a:solidFill>
                <a:schemeClr val="tx1"/>
              </a:solidFill>
            </a:endParaRPr>
          </a:p>
          <a:p>
            <a:pPr lvl="1" algn="l">
              <a:buFont typeface="Arial" pitchFamily="34" charset="0"/>
              <a:buChar char="•"/>
            </a:pPr>
            <a:endParaRPr lang="tr-TR" sz="3000" dirty="0" smtClean="0">
              <a:solidFill>
                <a:schemeClr val="tx1"/>
              </a:solidFill>
            </a:endParaRPr>
          </a:p>
          <a:p>
            <a:pPr lvl="1" algn="l"/>
            <a:endParaRPr lang="tr-TR" sz="3000" dirty="0" smtClean="0">
              <a:solidFill>
                <a:schemeClr val="tx1"/>
              </a:solidFill>
            </a:endParaRPr>
          </a:p>
          <a:p>
            <a:pPr lvl="1" algn="l">
              <a:buFont typeface="Arial" pitchFamily="34" charset="0"/>
              <a:buChar char="•"/>
            </a:pPr>
            <a:endParaRPr lang="tr-TR" sz="3000" dirty="0" smtClean="0">
              <a:solidFill>
                <a:schemeClr val="tx1"/>
              </a:solidFill>
            </a:endParaRPr>
          </a:p>
          <a:p>
            <a:pPr lvl="1" algn="l"/>
            <a:endParaRPr lang="tr-TR" sz="3000" dirty="0" smtClean="0">
              <a:solidFill>
                <a:schemeClr val="tx1"/>
              </a:solidFill>
            </a:endParaRP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tr-TR" sz="3000" dirty="0" smtClean="0"/>
          </a:p>
          <a:p>
            <a:pPr algn="l"/>
            <a:endParaRPr lang="tr-TR" sz="3000" dirty="0" smtClean="0"/>
          </a:p>
          <a:p>
            <a:pPr algn="l">
              <a:buFont typeface="Arial" pitchFamily="34" charset="0"/>
              <a:buChar char="•"/>
            </a:pPr>
            <a:endParaRPr lang="en-US" sz="30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Text </a:t>
            </a:r>
            <a:r>
              <a:rPr lang="en-US" sz="4000" b="1" dirty="0"/>
              <a:t>Classification </a:t>
            </a:r>
            <a:r>
              <a:rPr lang="en-US" sz="4000" b="1" dirty="0" smtClean="0"/>
              <a:t>Models</a:t>
            </a:r>
            <a:r>
              <a:rPr lang="tr-TR" sz="4000" b="1" dirty="0" smtClean="0"/>
              <a:t/>
            </a:r>
            <a:br>
              <a:rPr lang="tr-TR" sz="4000" b="1" dirty="0" smtClean="0"/>
            </a:br>
            <a:r>
              <a:rPr lang="tr-TR" sz="4000" dirty="0" smtClean="0"/>
              <a:t>(BERT Model)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924800" cy="3657600"/>
          </a:xfrm>
        </p:spPr>
        <p:txBody>
          <a:bodyPr>
            <a:normAutofit/>
          </a:bodyPr>
          <a:lstStyle/>
          <a:p>
            <a:pPr algn="l"/>
            <a:endParaRPr lang="tr-TR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4800" y="1371600"/>
            <a:ext cx="84582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lvl="1">
              <a:spcBef>
                <a:spcPct val="20000"/>
              </a:spcBef>
              <a:defRPr/>
            </a:pPr>
            <a:endParaRPr lang="tr-TR" sz="2400" dirty="0" smtClean="0">
              <a:solidFill>
                <a:srgbClr val="C00000"/>
              </a:solidFill>
            </a:endParaRPr>
          </a:p>
          <a:p>
            <a:pPr lvl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tr-TR" sz="2400" dirty="0" err="1" smtClean="0">
                <a:solidFill>
                  <a:srgbClr val="C00000"/>
                </a:solidFill>
              </a:rPr>
              <a:t>PoliticalEvent</a:t>
            </a:r>
            <a:r>
              <a:rPr lang="tr-TR" sz="2400" dirty="0" smtClean="0">
                <a:solidFill>
                  <a:srgbClr val="C00000"/>
                </a:solidFill>
              </a:rPr>
              <a:t> </a:t>
            </a:r>
            <a:r>
              <a:rPr lang="tr-TR" sz="2400" dirty="0">
                <a:solidFill>
                  <a:srgbClr val="C00000"/>
                </a:solidFill>
              </a:rPr>
              <a:t>Domain </a:t>
            </a:r>
            <a:r>
              <a:rPr lang="tr-TR" sz="2400" dirty="0" err="1"/>
              <a:t>was</a:t>
            </a:r>
            <a:r>
              <a:rPr lang="tr-TR" sz="2400" dirty="0"/>
              <a:t> </a:t>
            </a:r>
            <a:r>
              <a:rPr lang="tr-TR" sz="2400" dirty="0" err="1"/>
              <a:t>chosen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prediction</a:t>
            </a:r>
            <a:r>
              <a:rPr lang="tr-TR" sz="2400" dirty="0"/>
              <a:t>, </a:t>
            </a:r>
            <a:r>
              <a:rPr lang="tr-TR" sz="2400" dirty="0" err="1"/>
              <a:t>this</a:t>
            </a:r>
            <a:r>
              <a:rPr lang="tr-TR" sz="2400" dirty="0"/>
              <a:t> domain has </a:t>
            </a:r>
            <a:r>
              <a:rPr lang="tr-TR" sz="2400" dirty="0" err="1"/>
              <a:t>only</a:t>
            </a:r>
            <a:r>
              <a:rPr lang="tr-TR" sz="2400" dirty="0"/>
              <a:t> </a:t>
            </a:r>
            <a:r>
              <a:rPr lang="tr-TR" sz="2400" dirty="0">
                <a:solidFill>
                  <a:srgbClr val="C00000"/>
                </a:solidFill>
              </a:rPr>
              <a:t>1st Level </a:t>
            </a:r>
            <a:r>
              <a:rPr lang="tr-TR" sz="2400" dirty="0" err="1">
                <a:solidFill>
                  <a:srgbClr val="C00000"/>
                </a:solidFill>
              </a:rPr>
              <a:t>Level</a:t>
            </a:r>
            <a:r>
              <a:rPr lang="tr-TR" sz="2400" dirty="0">
                <a:solidFill>
                  <a:srgbClr val="C00000"/>
                </a:solidFill>
              </a:rPr>
              <a:t> </a:t>
            </a:r>
            <a:r>
              <a:rPr lang="tr-TR" sz="2400" dirty="0" err="1">
                <a:solidFill>
                  <a:srgbClr val="C00000"/>
                </a:solidFill>
              </a:rPr>
              <a:t>Sub</a:t>
            </a:r>
            <a:r>
              <a:rPr lang="tr-TR" sz="2400" dirty="0">
                <a:solidFill>
                  <a:srgbClr val="C00000"/>
                </a:solidFill>
              </a:rPr>
              <a:t> </a:t>
            </a:r>
            <a:r>
              <a:rPr lang="tr-TR" sz="2400" dirty="0" err="1">
                <a:solidFill>
                  <a:srgbClr val="C00000"/>
                </a:solidFill>
              </a:rPr>
              <a:t>Category</a:t>
            </a:r>
            <a:r>
              <a:rPr lang="tr-TR" sz="2400" dirty="0"/>
              <a:t>.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>
                <a:solidFill>
                  <a:srgbClr val="C00000"/>
                </a:solidFill>
              </a:rPr>
              <a:t>1st Level </a:t>
            </a:r>
            <a:r>
              <a:rPr lang="tr-TR" sz="2400" dirty="0" err="1">
                <a:solidFill>
                  <a:srgbClr val="C00000"/>
                </a:solidFill>
              </a:rPr>
              <a:t>Sub</a:t>
            </a:r>
            <a:r>
              <a:rPr lang="tr-TR" sz="2400" dirty="0">
                <a:solidFill>
                  <a:srgbClr val="C00000"/>
                </a:solidFill>
              </a:rPr>
              <a:t> </a:t>
            </a:r>
            <a:r>
              <a:rPr lang="tr-TR" sz="2400" dirty="0" err="1">
                <a:solidFill>
                  <a:srgbClr val="C00000"/>
                </a:solidFill>
              </a:rPr>
              <a:t>Category</a:t>
            </a:r>
            <a:r>
              <a:rPr lang="tr-TR" sz="2400" dirty="0">
                <a:solidFill>
                  <a:srgbClr val="C00000"/>
                </a:solidFill>
              </a:rPr>
              <a:t> </a:t>
            </a:r>
            <a:r>
              <a:rPr lang="tr-TR" sz="2400" dirty="0"/>
              <a:t>has </a:t>
            </a:r>
            <a:r>
              <a:rPr lang="tr-TR" sz="2400" dirty="0">
                <a:solidFill>
                  <a:srgbClr val="C00000"/>
                </a:solidFill>
              </a:rPr>
              <a:t>4 </a:t>
            </a:r>
            <a:r>
              <a:rPr lang="tr-TR" sz="2400" dirty="0" err="1">
                <a:solidFill>
                  <a:srgbClr val="C00000"/>
                </a:solidFill>
              </a:rPr>
              <a:t>classes</a:t>
            </a:r>
            <a:r>
              <a:rPr lang="tr-TR" sz="2400" dirty="0">
                <a:solidFill>
                  <a:srgbClr val="C00000"/>
                </a:solidFill>
              </a:rPr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this</a:t>
            </a:r>
            <a:r>
              <a:rPr lang="tr-TR" sz="2400" dirty="0"/>
              <a:t> </a:t>
            </a:r>
            <a:r>
              <a:rPr lang="tr-TR" sz="2400" dirty="0" smtClean="0"/>
              <a:t>domain.</a:t>
            </a: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66" name="AutoShape 2" descr="Flatten a Matrix in Python using NumPy - GeeksforGee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7999920" cy="431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4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Text </a:t>
            </a:r>
            <a:r>
              <a:rPr lang="en-US" sz="4000" b="1" dirty="0"/>
              <a:t>Classification </a:t>
            </a:r>
            <a:r>
              <a:rPr lang="en-US" sz="4000" b="1" dirty="0" smtClean="0"/>
              <a:t>Models</a:t>
            </a:r>
            <a:r>
              <a:rPr lang="tr-TR" sz="4000" b="1" dirty="0" smtClean="0"/>
              <a:t/>
            </a:r>
            <a:br>
              <a:rPr lang="tr-TR" sz="4000" b="1" dirty="0" smtClean="0"/>
            </a:br>
            <a:r>
              <a:rPr lang="tr-TR" sz="4000" dirty="0" smtClean="0"/>
              <a:t>(BERT Model)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924800" cy="3657600"/>
          </a:xfrm>
        </p:spPr>
        <p:txBody>
          <a:bodyPr>
            <a:normAutofit/>
          </a:bodyPr>
          <a:lstStyle/>
          <a:p>
            <a:pPr algn="l"/>
            <a:endParaRPr lang="tr-TR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4800" y="1371600"/>
            <a:ext cx="84582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tr-TR" dirty="0"/>
              <a:t>1</a:t>
            </a:r>
            <a:r>
              <a:rPr kumimoji="0" lang="tr-TR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</a:t>
            </a: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Level </a:t>
            </a:r>
            <a:r>
              <a:rPr kumimoji="0" lang="tr-TR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Sub</a:t>
            </a: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Category</a:t>
            </a: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column</a:t>
            </a: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(</a:t>
            </a:r>
            <a:r>
              <a:rPr kumimoji="0" lang="tr-TR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Target</a:t>
            </a: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column</a:t>
            </a: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 </a:t>
            </a:r>
            <a:r>
              <a:rPr kumimoji="0" lang="tr-TR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values</a:t>
            </a:r>
            <a:r>
              <a:rPr kumimoji="0" lang="tr-T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were</a:t>
            </a:r>
            <a:r>
              <a:rPr kumimoji="0" lang="tr-T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converted</a:t>
            </a:r>
            <a:r>
              <a:rPr kumimoji="0" lang="tr-T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into</a:t>
            </a:r>
            <a:r>
              <a:rPr kumimoji="0" lang="tr-T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categorical</a:t>
            </a:r>
            <a:r>
              <a:rPr kumimoji="0" lang="tr-T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values</a:t>
            </a:r>
            <a:r>
              <a:rPr kumimoji="0" lang="tr-T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.</a:t>
            </a: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Then</a:t>
            </a:r>
            <a:r>
              <a:rPr lang="tr-TR" dirty="0"/>
              <a:t> </a:t>
            </a:r>
            <a:r>
              <a:rPr lang="tr-TR" dirty="0" err="1" smtClean="0"/>
              <a:t>dataset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tokenized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BERT </a:t>
            </a:r>
            <a:r>
              <a:rPr lang="tr-TR" dirty="0" err="1" smtClean="0"/>
              <a:t>Tokenizer</a:t>
            </a:r>
            <a:r>
              <a:rPr lang="tr-TR" dirty="0" smtClean="0"/>
              <a:t>.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tr-TR" dirty="0" smtClean="0">
              <a:solidFill>
                <a:srgbClr val="C00000"/>
              </a:solidFill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r-TR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266" name="AutoShape 2" descr="Flatten a Matrix in Python using NumPy - GeeksforGee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" t="50853" r="42439" b="37103"/>
          <a:stretch/>
        </p:blipFill>
        <p:spPr bwMode="auto">
          <a:xfrm>
            <a:off x="536574" y="2057400"/>
            <a:ext cx="7997826" cy="997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" t="38163" r="31833" b="47064"/>
          <a:stretch/>
        </p:blipFill>
        <p:spPr bwMode="auto">
          <a:xfrm>
            <a:off x="609600" y="3110345"/>
            <a:ext cx="7924800" cy="108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34754" r="67143" b="12026"/>
          <a:stretch/>
        </p:blipFill>
        <p:spPr bwMode="auto">
          <a:xfrm>
            <a:off x="5008417" y="2895600"/>
            <a:ext cx="3754583" cy="389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5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Text </a:t>
            </a:r>
            <a:r>
              <a:rPr lang="en-US" sz="4000" b="1" dirty="0"/>
              <a:t>Classification </a:t>
            </a:r>
            <a:r>
              <a:rPr lang="en-US" sz="4000" b="1" dirty="0" smtClean="0"/>
              <a:t>Models</a:t>
            </a:r>
            <a:r>
              <a:rPr lang="tr-TR" sz="4000" b="1" dirty="0" smtClean="0"/>
              <a:t/>
            </a:r>
            <a:br>
              <a:rPr lang="tr-TR" sz="4000" b="1" dirty="0" smtClean="0"/>
            </a:br>
            <a:r>
              <a:rPr lang="tr-TR" sz="4000" dirty="0" smtClean="0"/>
              <a:t>(BERT Model)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924800" cy="3657600"/>
          </a:xfrm>
        </p:spPr>
        <p:txBody>
          <a:bodyPr>
            <a:normAutofit/>
          </a:bodyPr>
          <a:lstStyle/>
          <a:p>
            <a:pPr algn="l"/>
            <a:endParaRPr lang="tr-TR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4800" y="1371600"/>
            <a:ext cx="8458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tr-TR" dirty="0" smtClean="0"/>
              <a:t>Model </a:t>
            </a:r>
            <a:r>
              <a:rPr lang="tr-TR" dirty="0" err="1"/>
              <a:t>B</a:t>
            </a:r>
            <a:r>
              <a:rPr lang="tr-TR" dirty="0" err="1" smtClean="0"/>
              <a:t>uilding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Model Evaluation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tr-TR" dirty="0" smtClean="0">
              <a:solidFill>
                <a:srgbClr val="C00000"/>
              </a:solidFill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r-TR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266" name="AutoShape 2" descr="Flatten a Matrix in Python using NumPy - GeeksforGee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" t="20833" r="35746" b="14881"/>
          <a:stretch/>
        </p:blipFill>
        <p:spPr bwMode="auto">
          <a:xfrm>
            <a:off x="304800" y="1828800"/>
            <a:ext cx="8458200" cy="470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19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Text </a:t>
            </a:r>
            <a:r>
              <a:rPr lang="en-US" sz="4000" b="1" dirty="0"/>
              <a:t>Classification </a:t>
            </a:r>
            <a:r>
              <a:rPr lang="en-US" sz="4000" b="1" dirty="0" smtClean="0"/>
              <a:t>Models</a:t>
            </a:r>
            <a:r>
              <a:rPr lang="tr-TR" sz="4000" b="1" dirty="0" smtClean="0"/>
              <a:t/>
            </a:r>
            <a:br>
              <a:rPr lang="tr-TR" sz="4000" b="1" dirty="0" smtClean="0"/>
            </a:br>
            <a:r>
              <a:rPr lang="tr-TR" sz="4000" dirty="0" smtClean="0"/>
              <a:t>(BERT Model)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924800" cy="3657600"/>
          </a:xfrm>
        </p:spPr>
        <p:txBody>
          <a:bodyPr>
            <a:normAutofit/>
          </a:bodyPr>
          <a:lstStyle/>
          <a:p>
            <a:pPr algn="l"/>
            <a:endParaRPr lang="tr-TR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66" name="AutoShape 2" descr="Flatten a Matrix in Python using NumPy - GeeksforGee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" t="39286" r="64072" b="22619"/>
          <a:stretch/>
        </p:blipFill>
        <p:spPr bwMode="auto">
          <a:xfrm>
            <a:off x="484909" y="1600200"/>
            <a:ext cx="5077691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80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Text </a:t>
            </a:r>
            <a:r>
              <a:rPr lang="en-US" sz="4000" b="1" dirty="0"/>
              <a:t>Classification </a:t>
            </a:r>
            <a:r>
              <a:rPr lang="en-US" sz="4000" b="1" dirty="0" smtClean="0"/>
              <a:t>Models</a:t>
            </a:r>
            <a:r>
              <a:rPr lang="tr-TR" sz="4000" b="1" dirty="0" smtClean="0"/>
              <a:t/>
            </a:r>
            <a:br>
              <a:rPr lang="tr-TR" sz="4000" b="1" dirty="0" smtClean="0"/>
            </a:br>
            <a:r>
              <a:rPr lang="tr-TR" sz="4000" dirty="0" smtClean="0"/>
              <a:t>(BERT Model)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924800" cy="3657600"/>
          </a:xfrm>
        </p:spPr>
        <p:txBody>
          <a:bodyPr>
            <a:normAutofit/>
          </a:bodyPr>
          <a:lstStyle/>
          <a:p>
            <a:pPr algn="l"/>
            <a:endParaRPr lang="tr-TR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66" name="AutoShape 2" descr="Flatten a Matrix in Python using NumPy - GeeksforGee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" t="25198" r="27156" b="12302"/>
          <a:stretch/>
        </p:blipFill>
        <p:spPr bwMode="auto">
          <a:xfrm>
            <a:off x="307975" y="1295400"/>
            <a:ext cx="8531226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228600" y="5943600"/>
            <a:ext cx="8458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tr-TR" sz="1600" dirty="0" smtClean="0"/>
              <a:t>Model </a:t>
            </a:r>
            <a:r>
              <a:rPr lang="tr-TR" sz="1600" dirty="0" err="1" smtClean="0"/>
              <a:t>gives</a:t>
            </a:r>
            <a:r>
              <a:rPr lang="tr-TR" sz="1600" dirty="0" smtClean="0"/>
              <a:t> </a:t>
            </a:r>
            <a:r>
              <a:rPr lang="tr-TR" sz="1600" dirty="0" err="1" smtClean="0"/>
              <a:t>predicted</a:t>
            </a:r>
            <a:r>
              <a:rPr lang="tr-TR" sz="1600" dirty="0" smtClean="0"/>
              <a:t> </a:t>
            </a:r>
            <a:r>
              <a:rPr lang="tr-TR" sz="1600" dirty="0" err="1" smtClean="0"/>
              <a:t>probability</a:t>
            </a:r>
            <a:r>
              <a:rPr lang="tr-TR" sz="1600" dirty="0" smtClean="0"/>
              <a:t> of </a:t>
            </a:r>
            <a:r>
              <a:rPr lang="tr-TR" sz="1600" dirty="0" err="1" smtClean="0"/>
              <a:t>each</a:t>
            </a:r>
            <a:r>
              <a:rPr lang="tr-TR" sz="1600" dirty="0" smtClean="0"/>
              <a:t> </a:t>
            </a:r>
            <a:r>
              <a:rPr lang="tr-TR" sz="1600" dirty="0" err="1" smtClean="0"/>
              <a:t>class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a </a:t>
            </a:r>
            <a:r>
              <a:rPr lang="tr-TR" sz="1600" dirty="0" err="1" smtClean="0"/>
              <a:t>given</a:t>
            </a:r>
            <a:r>
              <a:rPr lang="tr-TR" sz="1600" dirty="0" smtClean="0"/>
              <a:t> </a:t>
            </a:r>
            <a:r>
              <a:rPr lang="tr-TR" sz="1600" dirty="0" err="1" smtClean="0"/>
              <a:t>input</a:t>
            </a:r>
            <a:r>
              <a:rPr lang="tr-TR" sz="1600" dirty="0" smtClean="0"/>
              <a:t> data.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tr-TR" sz="1600" dirty="0" err="1" smtClean="0"/>
              <a:t>Example</a:t>
            </a:r>
            <a:r>
              <a:rPr lang="tr-TR" sz="1600" dirty="0" smtClean="0"/>
              <a:t> </a:t>
            </a:r>
            <a:r>
              <a:rPr lang="tr-TR" sz="1600" dirty="0" err="1" smtClean="0"/>
              <a:t>above</a:t>
            </a:r>
            <a:r>
              <a:rPr lang="tr-TR" sz="1600" dirty="0" smtClean="0"/>
              <a:t> </a:t>
            </a:r>
            <a:r>
              <a:rPr lang="tr-TR" sz="1600" dirty="0" err="1" smtClean="0"/>
              <a:t>shows</a:t>
            </a:r>
            <a:r>
              <a:rPr lang="tr-TR" sz="1600" dirty="0" smtClean="0"/>
              <a:t> </a:t>
            </a:r>
            <a:r>
              <a:rPr lang="tr-TR" sz="1600" dirty="0" err="1" smtClean="0"/>
              <a:t>that</a:t>
            </a:r>
            <a:r>
              <a:rPr lang="tr-TR" sz="1600" dirty="0" smtClean="0"/>
              <a:t> </a:t>
            </a:r>
            <a:r>
              <a:rPr lang="tr-TR" sz="1600" dirty="0" err="1" smtClean="0"/>
              <a:t>predicited</a:t>
            </a:r>
            <a:r>
              <a:rPr lang="tr-TR" sz="1600" dirty="0" smtClean="0"/>
              <a:t> </a:t>
            </a:r>
            <a:r>
              <a:rPr lang="tr-TR" sz="1600" dirty="0" err="1" smtClean="0"/>
              <a:t>class</a:t>
            </a:r>
            <a:r>
              <a:rPr lang="tr-TR" sz="1600" dirty="0" smtClean="0"/>
              <a:t> is «</a:t>
            </a:r>
            <a:r>
              <a:rPr lang="tr-TR" sz="1600" dirty="0" err="1" smtClean="0"/>
              <a:t>badGovernance</a:t>
            </a:r>
            <a:r>
              <a:rPr lang="tr-TR" sz="1600" dirty="0" smtClean="0"/>
              <a:t>» </a:t>
            </a:r>
            <a:r>
              <a:rPr lang="tr-TR" sz="1600" dirty="0" err="1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acual</a:t>
            </a:r>
            <a:r>
              <a:rPr lang="tr-TR" sz="1600" dirty="0" smtClean="0"/>
              <a:t> is «</a:t>
            </a:r>
            <a:r>
              <a:rPr lang="tr-TR" sz="1600" dirty="0" err="1" smtClean="0"/>
              <a:t>badGovernance</a:t>
            </a:r>
            <a:r>
              <a:rPr lang="tr-TR" sz="1600" dirty="0" smtClean="0"/>
              <a:t>»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tr-TR" sz="1600" dirty="0" smtClean="0">
              <a:solidFill>
                <a:srgbClr val="C00000"/>
              </a:solidFill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762000" y="4953000"/>
            <a:ext cx="1828800" cy="685800"/>
          </a:xfrm>
          <a:prstGeom prst="rect">
            <a:avLst/>
          </a:prstGeom>
          <a:solidFill>
            <a:srgbClr val="FF0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602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924800" cy="365760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defRPr/>
            </a:pPr>
            <a:endParaRPr lang="tr-TR" sz="24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4800" y="1295400"/>
            <a:ext cx="8458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Conflicts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Column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was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chosen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as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domain </a:t>
            </a:r>
            <a:r>
              <a:rPr kumimoji="0" lang="tr-T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for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multioutput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classification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models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r-TR" sz="2000" dirty="0"/>
              <a:t>1</a:t>
            </a:r>
            <a:r>
              <a:rPr lang="tr-TR" sz="2000" baseline="0" dirty="0" smtClean="0"/>
              <a:t>st Level </a:t>
            </a:r>
            <a:r>
              <a:rPr lang="tr-TR" sz="2000" baseline="0" dirty="0" err="1" smtClean="0"/>
              <a:t>Sub</a:t>
            </a:r>
            <a:r>
              <a:rPr lang="tr-TR" sz="2000" baseline="0" dirty="0" smtClean="0"/>
              <a:t> </a:t>
            </a:r>
            <a:r>
              <a:rPr lang="tr-TR" sz="2000" baseline="0" dirty="0" err="1" smtClean="0"/>
              <a:t>Category</a:t>
            </a:r>
            <a:r>
              <a:rPr lang="tr-TR" sz="2000" baseline="0" dirty="0" smtClean="0"/>
              <a:t> </a:t>
            </a:r>
            <a:r>
              <a:rPr lang="tr-TR" sz="2000" baseline="0" dirty="0" err="1" smtClean="0"/>
              <a:t>for</a:t>
            </a:r>
            <a:r>
              <a:rPr lang="tr-TR" sz="2000" baseline="0" dirty="0" smtClean="0"/>
              <a:t> </a:t>
            </a:r>
            <a:r>
              <a:rPr lang="tr-TR" sz="2000" baseline="0" dirty="0" err="1" smtClean="0"/>
              <a:t>Conflicts</a:t>
            </a:r>
            <a:r>
              <a:rPr lang="tr-TR" sz="2000" baseline="0" dirty="0" smtClean="0"/>
              <a:t> domain </a:t>
            </a:r>
            <a:r>
              <a:rPr lang="tr-TR" sz="2000" baseline="0" dirty="0" err="1" smtClean="0"/>
              <a:t>consists</a:t>
            </a:r>
            <a:r>
              <a:rPr lang="tr-TR" sz="2000" baseline="0" dirty="0" smtClean="0"/>
              <a:t> of 2 </a:t>
            </a:r>
            <a:r>
              <a:rPr lang="tr-TR" sz="2000" baseline="0" dirty="0" err="1" smtClean="0"/>
              <a:t>classes</a:t>
            </a:r>
            <a:r>
              <a:rPr lang="tr-TR" sz="2000" baseline="0" dirty="0" smtClean="0"/>
              <a:t>. </a:t>
            </a: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266" name="AutoShape 2" descr="Flatten a Matrix in Python using NumPy - GeeksforGee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" y="2667000"/>
            <a:ext cx="7653338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95338" y="1414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Text Classification Models</a:t>
            </a:r>
            <a:r>
              <a:rPr lang="tr-TR" sz="4000" b="1" dirty="0"/>
              <a:t/>
            </a:r>
            <a:br>
              <a:rPr lang="tr-TR" sz="4000" b="1" dirty="0"/>
            </a:br>
            <a:r>
              <a:rPr lang="tr-TR" sz="4000" dirty="0" smtClean="0"/>
              <a:t>(</a:t>
            </a:r>
            <a:r>
              <a:rPr lang="tr-TR" sz="4000" dirty="0" err="1" smtClean="0"/>
              <a:t>Multioutput</a:t>
            </a:r>
            <a:r>
              <a:rPr lang="tr-TR" sz="4000" dirty="0" smtClean="0"/>
              <a:t> </a:t>
            </a:r>
            <a:r>
              <a:rPr lang="tr-TR" sz="4000" dirty="0" err="1" smtClean="0"/>
              <a:t>Models</a:t>
            </a:r>
            <a:r>
              <a:rPr lang="tr-TR" sz="4000" dirty="0" smtClean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01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924800" cy="365760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defRPr/>
            </a:pPr>
            <a:endParaRPr lang="tr-TR" sz="24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4800" y="1295400"/>
            <a:ext cx="8458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r-TR" sz="2000" dirty="0" smtClean="0"/>
              <a:t>2nd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Level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Sub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Cateory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for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Conflicts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domain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consists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of 6 </a:t>
            </a:r>
            <a:r>
              <a:rPr kumimoji="0" lang="tr-T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classes</a:t>
            </a:r>
            <a:r>
              <a:rPr lang="tr-TR" sz="2000" dirty="0" smtClean="0"/>
              <a:t>;</a:t>
            </a: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266" name="AutoShape 2" descr="Flatten a Matrix in Python using NumPy - GeeksforGee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95338" y="1414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Text Classification Models</a:t>
            </a:r>
            <a:r>
              <a:rPr lang="tr-TR" sz="4000" b="1" dirty="0"/>
              <a:t/>
            </a:r>
            <a:br>
              <a:rPr lang="tr-TR" sz="4000" b="1" dirty="0"/>
            </a:br>
            <a:r>
              <a:rPr lang="tr-TR" sz="4000" dirty="0"/>
              <a:t>(</a:t>
            </a:r>
            <a:r>
              <a:rPr lang="tr-TR" sz="4000" dirty="0" err="1"/>
              <a:t>Multioutput</a:t>
            </a:r>
            <a:r>
              <a:rPr lang="tr-TR" sz="4000" dirty="0"/>
              <a:t> </a:t>
            </a:r>
            <a:r>
              <a:rPr lang="tr-TR" sz="4000" dirty="0" err="1"/>
              <a:t>Models</a:t>
            </a:r>
            <a:r>
              <a:rPr lang="tr-TR" sz="4000" dirty="0"/>
              <a:t>)</a:t>
            </a:r>
            <a:endParaRPr lang="en-US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389479" cy="4676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2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924800" cy="365760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defRPr/>
            </a:pPr>
            <a:endParaRPr lang="tr-TR" sz="24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4800" y="1295400"/>
            <a:ext cx="8458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r-TR" sz="2000" dirty="0"/>
              <a:t>3</a:t>
            </a:r>
            <a:r>
              <a:rPr lang="tr-TR" sz="2000" dirty="0" smtClean="0"/>
              <a:t>nd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Level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Sub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Category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for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Conflicts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domain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consists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of 17 </a:t>
            </a:r>
            <a:r>
              <a:rPr kumimoji="0" lang="tr-T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classes</a:t>
            </a:r>
            <a:r>
              <a:rPr lang="tr-TR" sz="2000" dirty="0" smtClean="0"/>
              <a:t>;</a:t>
            </a: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266" name="AutoShape 2" descr="Flatten a Matrix in Python using NumPy - GeeksforGee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95338" y="1414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Text Classification Models</a:t>
            </a:r>
            <a:r>
              <a:rPr lang="tr-TR" sz="4000" b="1" dirty="0"/>
              <a:t/>
            </a:r>
            <a:br>
              <a:rPr lang="tr-TR" sz="4000" b="1" dirty="0"/>
            </a:br>
            <a:r>
              <a:rPr lang="tr-TR" sz="4000" dirty="0"/>
              <a:t>(</a:t>
            </a:r>
            <a:r>
              <a:rPr lang="tr-TR" sz="4000" dirty="0" err="1"/>
              <a:t>Multioutput</a:t>
            </a:r>
            <a:r>
              <a:rPr lang="tr-TR" sz="4000" dirty="0"/>
              <a:t> </a:t>
            </a:r>
            <a:r>
              <a:rPr lang="tr-TR" sz="4000" dirty="0" err="1"/>
              <a:t>Models</a:t>
            </a:r>
            <a:r>
              <a:rPr lang="tr-TR" sz="4000" dirty="0"/>
              <a:t>)</a:t>
            </a:r>
            <a:endParaRPr lang="en-US" sz="4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543800" cy="469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89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 dirty="0"/>
              <a:t>Text Classification Models</a:t>
            </a:r>
            <a:r>
              <a:rPr lang="tr-TR" sz="4000" b="1" dirty="0"/>
              <a:t/>
            </a:r>
            <a:br>
              <a:rPr lang="tr-TR" sz="4000" b="1" dirty="0"/>
            </a:br>
            <a:r>
              <a:rPr lang="tr-TR" sz="4000" dirty="0"/>
              <a:t>(</a:t>
            </a:r>
            <a:r>
              <a:rPr lang="tr-TR" sz="4000" dirty="0" err="1"/>
              <a:t>Multioutput</a:t>
            </a:r>
            <a:r>
              <a:rPr lang="tr-TR" sz="4000" dirty="0"/>
              <a:t> </a:t>
            </a:r>
            <a:r>
              <a:rPr lang="tr-TR" sz="4000" dirty="0" err="1"/>
              <a:t>Models</a:t>
            </a:r>
            <a:r>
              <a:rPr lang="tr-TR" sz="4000" dirty="0"/>
              <a:t>)</a:t>
            </a:r>
            <a:endParaRPr lang="en-US" sz="4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" y="13716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noProof="0" dirty="0"/>
              <a:t> </a:t>
            </a:r>
            <a:r>
              <a:rPr lang="en-US" sz="2800" noProof="0" dirty="0" smtClean="0"/>
              <a:t>`</a:t>
            </a:r>
            <a:r>
              <a:rPr lang="en-US" sz="2800" dirty="0" smtClean="0"/>
              <a:t>H</a:t>
            </a:r>
            <a:r>
              <a:rPr kumimoji="0" lang="tr-T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eadline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`</a:t>
            </a:r>
            <a:r>
              <a:rPr lang="tr-TR" sz="2800" dirty="0" smtClean="0"/>
              <a:t>, </a:t>
            </a:r>
            <a:r>
              <a:rPr lang="en-US" sz="2800" dirty="0" smtClean="0"/>
              <a:t>`</a:t>
            </a:r>
            <a:r>
              <a:rPr lang="tr-TR" sz="2800" dirty="0" err="1" smtClean="0"/>
              <a:t>Abstract</a:t>
            </a:r>
            <a:r>
              <a:rPr lang="en-US" sz="2800" dirty="0" smtClean="0"/>
              <a:t>`</a:t>
            </a:r>
            <a:r>
              <a:rPr lang="tr-TR" sz="2800" dirty="0" smtClean="0"/>
              <a:t>, </a:t>
            </a:r>
            <a:r>
              <a:rPr lang="en-US" sz="2800" dirty="0" smtClean="0"/>
              <a:t>`</a:t>
            </a:r>
            <a:r>
              <a:rPr lang="tr-TR" sz="2800" dirty="0" smtClean="0"/>
              <a:t>First </a:t>
            </a:r>
            <a:r>
              <a:rPr lang="tr-TR" sz="2800" dirty="0" err="1" smtClean="0"/>
              <a:t>Part</a:t>
            </a:r>
            <a:r>
              <a:rPr lang="en-US" sz="2800" dirty="0" smtClean="0"/>
              <a:t>` and</a:t>
            </a:r>
            <a:r>
              <a:rPr lang="tr-TR" sz="2800" dirty="0" smtClean="0"/>
              <a:t> </a:t>
            </a:r>
            <a:r>
              <a:rPr lang="en-US" sz="2800" dirty="0" smtClean="0"/>
              <a:t>`</a:t>
            </a:r>
            <a:r>
              <a:rPr lang="tr-TR" sz="2800" dirty="0" smtClean="0"/>
              <a:t>Body</a:t>
            </a:r>
            <a:r>
              <a:rPr lang="en-US" sz="2800" dirty="0" smtClean="0"/>
              <a:t>`</a:t>
            </a:r>
            <a:r>
              <a:rPr lang="tr-TR" sz="2800" dirty="0" smtClean="0"/>
              <a:t> </a:t>
            </a:r>
            <a:r>
              <a:rPr lang="tr-TR" sz="2800" dirty="0" err="1"/>
              <a:t>C</a:t>
            </a:r>
            <a:r>
              <a:rPr lang="tr-TR" sz="2800" dirty="0" err="1" smtClean="0"/>
              <a:t>olumns</a:t>
            </a:r>
            <a:r>
              <a:rPr lang="tr-TR" sz="2800" dirty="0" smtClean="0"/>
              <a:t> </a:t>
            </a:r>
            <a:r>
              <a:rPr lang="tr-TR" sz="2800" dirty="0" err="1" smtClean="0"/>
              <a:t>are</a:t>
            </a:r>
            <a:r>
              <a:rPr lang="tr-TR" sz="2800" dirty="0" smtClean="0"/>
              <a:t> </a:t>
            </a:r>
            <a:r>
              <a:rPr lang="tr-TR" sz="2800" dirty="0" err="1" smtClean="0"/>
              <a:t>concatanated</a:t>
            </a:r>
            <a:r>
              <a:rPr lang="tr-TR" sz="2800" dirty="0" smtClean="0"/>
              <a:t> as </a:t>
            </a:r>
            <a:r>
              <a:rPr lang="en-US" sz="2800" dirty="0" smtClean="0"/>
              <a:t>`</a:t>
            </a:r>
            <a:r>
              <a:rPr lang="tr-TR" sz="2800" dirty="0" err="1" smtClean="0"/>
              <a:t>Input</a:t>
            </a:r>
            <a:r>
              <a:rPr lang="en-US" sz="2800" dirty="0" smtClean="0"/>
              <a:t>` column</a:t>
            </a:r>
            <a:r>
              <a:rPr lang="tr-TR" sz="2800" dirty="0" smtClean="0"/>
              <a:t>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Missing</a:t>
            </a: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</a:t>
            </a: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tr-TR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NaN</a:t>
            </a: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tr-TR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</a:t>
            </a: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converted</a:t>
            </a: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</a:t>
            </a: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empty</a:t>
            </a: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</a:t>
            </a: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is </a:t>
            </a:r>
            <a:r>
              <a:rPr kumimoji="0" lang="tr-TR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cleaned</a:t>
            </a: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lowered</a:t>
            </a: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Classification</a:t>
            </a: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tr-TR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stopwords</a:t>
            </a: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tr-TR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punctuation</a:t>
            </a:r>
            <a:r>
              <a:rPr lang="tr-TR" sz="2800" dirty="0"/>
              <a:t> </a:t>
            </a:r>
            <a:r>
              <a:rPr lang="tr-TR" sz="2800" dirty="0" err="1" smtClean="0"/>
              <a:t>etc</a:t>
            </a:r>
            <a:r>
              <a:rPr lang="tr-TR" sz="2800" dirty="0" smtClean="0"/>
              <a:t>.</a:t>
            </a: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tr-TR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7" t="21230" r="23474" b="19842"/>
          <a:stretch/>
        </p:blipFill>
        <p:spPr bwMode="auto">
          <a:xfrm>
            <a:off x="431800" y="2362200"/>
            <a:ext cx="8432800" cy="39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63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 dirty="0"/>
              <a:t>Text Classification Models</a:t>
            </a:r>
            <a:r>
              <a:rPr lang="tr-TR" sz="4000" b="1" dirty="0"/>
              <a:t/>
            </a:r>
            <a:br>
              <a:rPr lang="tr-TR" sz="4000" b="1" dirty="0"/>
            </a:br>
            <a:r>
              <a:rPr lang="tr-TR" sz="4000" dirty="0"/>
              <a:t>(</a:t>
            </a:r>
            <a:r>
              <a:rPr lang="tr-TR" sz="4000" dirty="0" err="1"/>
              <a:t>Multioutput</a:t>
            </a:r>
            <a:r>
              <a:rPr lang="tr-TR" sz="4000" dirty="0"/>
              <a:t> </a:t>
            </a:r>
            <a:r>
              <a:rPr lang="tr-TR" sz="4000" dirty="0" err="1"/>
              <a:t>Models</a:t>
            </a:r>
            <a:r>
              <a:rPr lang="tr-TR" sz="4000" dirty="0"/>
              <a:t>)</a:t>
            </a:r>
            <a:endParaRPr lang="en-US" sz="4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" y="1447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r-TR" sz="2000" noProof="0" dirty="0" smtClean="0"/>
              <a:t>3 </a:t>
            </a:r>
            <a:r>
              <a:rPr lang="tr-TR" sz="2000" noProof="0" dirty="0" err="1" smtClean="0"/>
              <a:t>Different</a:t>
            </a:r>
            <a:r>
              <a:rPr lang="tr-TR" sz="2000" noProof="0" dirty="0" smtClean="0"/>
              <a:t> </a:t>
            </a:r>
            <a:r>
              <a:rPr lang="tr-TR" sz="2000" noProof="0" dirty="0" err="1" smtClean="0"/>
              <a:t>Models</a:t>
            </a:r>
            <a:r>
              <a:rPr lang="tr-TR" sz="2000" noProof="0" dirty="0" smtClean="0"/>
              <a:t> </a:t>
            </a:r>
            <a:r>
              <a:rPr lang="tr-TR" sz="2000" noProof="0" dirty="0" err="1" smtClean="0"/>
              <a:t>were</a:t>
            </a:r>
            <a:r>
              <a:rPr lang="tr-TR" sz="2000" noProof="0" dirty="0" smtClean="0"/>
              <a:t> </a:t>
            </a:r>
            <a:r>
              <a:rPr lang="tr-TR" sz="2000" noProof="0" dirty="0" err="1" smtClean="0"/>
              <a:t>used</a:t>
            </a:r>
            <a:r>
              <a:rPr lang="tr-TR" sz="2000" noProof="0" dirty="0" smtClean="0"/>
              <a:t> </a:t>
            </a:r>
            <a:r>
              <a:rPr lang="tr-TR" sz="2000" noProof="0" dirty="0" err="1" smtClean="0"/>
              <a:t>for</a:t>
            </a:r>
            <a:r>
              <a:rPr lang="tr-TR" sz="2000" noProof="0" dirty="0" smtClean="0"/>
              <a:t> </a:t>
            </a:r>
            <a:r>
              <a:rPr lang="tr-TR" sz="2000" noProof="0" dirty="0" err="1" smtClean="0"/>
              <a:t>multioutput</a:t>
            </a:r>
            <a:r>
              <a:rPr lang="tr-TR" sz="2000" noProof="0" dirty="0" smtClean="0"/>
              <a:t> </a:t>
            </a:r>
            <a:r>
              <a:rPr lang="tr-TR" sz="2000" noProof="0" dirty="0" err="1" smtClean="0"/>
              <a:t>classification</a:t>
            </a:r>
            <a:r>
              <a:rPr lang="tr-TR" sz="2000" noProof="0" dirty="0" smtClean="0"/>
              <a:t>;</a:t>
            </a:r>
          </a:p>
          <a:p>
            <a:pPr lvl="2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tr-TR" sz="20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Multioutput</a:t>
            </a:r>
            <a:r>
              <a:rPr kumimoji="0" lang="tr-TR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Logistic</a:t>
            </a:r>
            <a:r>
              <a:rPr kumimoji="0" lang="tr-TR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tr-TR" sz="2000" dirty="0" err="1"/>
              <a:t>R</a:t>
            </a:r>
            <a:r>
              <a:rPr kumimoji="0" lang="tr-TR" sz="20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egression</a:t>
            </a:r>
            <a:endParaRPr kumimoji="0" lang="tr-TR" sz="20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2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tr-TR" sz="2000" noProof="0" dirty="0"/>
              <a:t> </a:t>
            </a:r>
            <a:r>
              <a:rPr lang="tr-TR" sz="2000" noProof="0" dirty="0" err="1" smtClean="0"/>
              <a:t>Multioutput</a:t>
            </a:r>
            <a:r>
              <a:rPr lang="tr-TR" sz="2000" noProof="0" dirty="0" smtClean="0"/>
              <a:t> </a:t>
            </a:r>
            <a:r>
              <a:rPr lang="tr-TR" sz="2000" noProof="0" dirty="0" err="1" smtClean="0"/>
              <a:t>Kneighbours</a:t>
            </a:r>
            <a:r>
              <a:rPr lang="tr-TR" sz="2000" noProof="0" dirty="0" smtClean="0"/>
              <a:t> </a:t>
            </a:r>
            <a:r>
              <a:rPr lang="tr-TR" sz="2000" noProof="0" dirty="0" err="1" smtClean="0"/>
              <a:t>Classifier</a:t>
            </a:r>
            <a:endParaRPr lang="tr-TR" sz="2000" noProof="0" dirty="0" smtClean="0"/>
          </a:p>
          <a:p>
            <a:pPr lvl="2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tr-TR" sz="20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Multioutput</a:t>
            </a:r>
            <a:r>
              <a:rPr kumimoji="0" lang="tr-TR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Decision</a:t>
            </a:r>
            <a:r>
              <a:rPr kumimoji="0" lang="tr-TR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Tree</a:t>
            </a:r>
            <a:r>
              <a:rPr kumimoji="0" lang="tr-TR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Classifier</a:t>
            </a:r>
            <a:endParaRPr kumimoji="0" lang="tr-TR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tr-TR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8" t="16270" r="29722" b="50793"/>
          <a:stretch/>
        </p:blipFill>
        <p:spPr bwMode="auto">
          <a:xfrm>
            <a:off x="533400" y="3505200"/>
            <a:ext cx="8316686" cy="240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20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143000"/>
          </a:xfrm>
        </p:spPr>
        <p:txBody>
          <a:bodyPr>
            <a:normAutofit/>
          </a:bodyPr>
          <a:lstStyle/>
          <a:p>
            <a:r>
              <a:rPr lang="tr-TR" sz="4000" b="1" dirty="0" err="1" smtClean="0"/>
              <a:t>Dataset</a:t>
            </a:r>
            <a:r>
              <a:rPr lang="tr-TR" sz="4000" b="1" dirty="0" smtClean="0"/>
              <a:t> </a:t>
            </a:r>
            <a:r>
              <a:rPr lang="tr-TR" sz="4000" b="1" dirty="0" err="1" smtClean="0"/>
              <a:t>and</a:t>
            </a:r>
            <a:r>
              <a:rPr lang="tr-TR" sz="4000" b="1" dirty="0" smtClean="0"/>
              <a:t> EDA</a:t>
            </a:r>
            <a:endParaRPr lang="en-US" sz="40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" y="1371600"/>
            <a:ext cx="79248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8" name="Subtitle 2"/>
          <p:cNvSpPr>
            <a:spLocks noGrp="1"/>
          </p:cNvSpPr>
          <p:nvPr>
            <p:ph type="subTitle" idx="1"/>
          </p:nvPr>
        </p:nvSpPr>
        <p:spPr>
          <a:xfrm>
            <a:off x="609600" y="1905000"/>
            <a:ext cx="3962400" cy="4419600"/>
          </a:xfrm>
        </p:spPr>
        <p:txBody>
          <a:bodyPr>
            <a:normAutofit fontScale="70000" lnSpcReduction="20000"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'</a:t>
            </a:r>
            <a:r>
              <a:rPr lang="tr-TR" dirty="0" err="1" smtClean="0">
                <a:solidFill>
                  <a:schemeClr val="tx1"/>
                </a:solidFill>
              </a:rPr>
              <a:t>DocumentId</a:t>
            </a:r>
            <a:r>
              <a:rPr lang="tr-TR" dirty="0">
                <a:solidFill>
                  <a:schemeClr val="tx1"/>
                </a:solidFill>
              </a:rPr>
              <a:t>', </a:t>
            </a:r>
            <a:endParaRPr lang="tr-TR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'</a:t>
            </a:r>
            <a:r>
              <a:rPr lang="tr-TR" dirty="0" err="1" smtClean="0">
                <a:solidFill>
                  <a:schemeClr val="tx1"/>
                </a:solidFill>
              </a:rPr>
              <a:t>EventInstanceId</a:t>
            </a:r>
            <a:r>
              <a:rPr lang="tr-TR" dirty="0">
                <a:solidFill>
                  <a:schemeClr val="tx1"/>
                </a:solidFill>
              </a:rPr>
              <a:t>', </a:t>
            </a:r>
            <a:endParaRPr lang="tr-TR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'#',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'News </a:t>
            </a:r>
            <a:r>
              <a:rPr lang="tr-TR" dirty="0" err="1">
                <a:solidFill>
                  <a:schemeClr val="tx1"/>
                </a:solidFill>
              </a:rPr>
              <a:t>Date</a:t>
            </a:r>
            <a:r>
              <a:rPr lang="tr-TR" dirty="0">
                <a:solidFill>
                  <a:schemeClr val="tx1"/>
                </a:solidFill>
              </a:rPr>
              <a:t>', </a:t>
            </a:r>
            <a:endParaRPr lang="tr-TR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'Source</a:t>
            </a:r>
            <a:r>
              <a:rPr lang="tr-TR" dirty="0">
                <a:solidFill>
                  <a:schemeClr val="tx1"/>
                </a:solidFill>
              </a:rPr>
              <a:t>', </a:t>
            </a:r>
            <a:endParaRPr lang="tr-TR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'Country</a:t>
            </a:r>
            <a:r>
              <a:rPr lang="tr-TR" dirty="0">
                <a:solidFill>
                  <a:schemeClr val="tx1"/>
                </a:solidFill>
              </a:rPr>
              <a:t>', </a:t>
            </a:r>
            <a:endParaRPr lang="tr-TR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'</a:t>
            </a:r>
            <a:r>
              <a:rPr lang="tr-TR" dirty="0" err="1" smtClean="0">
                <a:solidFill>
                  <a:schemeClr val="tx1"/>
                </a:solidFill>
              </a:rPr>
              <a:t>Location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chemeClr val="tx1"/>
                </a:solidFill>
              </a:rPr>
              <a:t>(</a:t>
            </a:r>
            <a:r>
              <a:rPr lang="tr-TR" dirty="0" err="1">
                <a:solidFill>
                  <a:schemeClr val="tx1"/>
                </a:solidFill>
              </a:rPr>
              <a:t>LatLng</a:t>
            </a:r>
            <a:r>
              <a:rPr lang="tr-TR" dirty="0">
                <a:solidFill>
                  <a:schemeClr val="tx1"/>
                </a:solidFill>
              </a:rPr>
              <a:t>)', </a:t>
            </a:r>
            <a:endParaRPr lang="tr-TR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'</a:t>
            </a:r>
            <a:r>
              <a:rPr lang="tr-TR" dirty="0" err="1" smtClean="0">
                <a:solidFill>
                  <a:schemeClr val="tx1"/>
                </a:solidFill>
              </a:rPr>
              <a:t>Locations</a:t>
            </a:r>
            <a:r>
              <a:rPr lang="tr-TR" dirty="0">
                <a:solidFill>
                  <a:schemeClr val="tx1"/>
                </a:solidFill>
              </a:rPr>
              <a:t>', </a:t>
            </a:r>
            <a:endParaRPr lang="tr-TR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'</a:t>
            </a:r>
            <a:r>
              <a:rPr lang="tr-TR" dirty="0" err="1" smtClean="0">
                <a:solidFill>
                  <a:schemeClr val="tx1"/>
                </a:solidFill>
              </a:rPr>
              <a:t>Headline</a:t>
            </a:r>
            <a:r>
              <a:rPr lang="tr-TR" dirty="0">
                <a:solidFill>
                  <a:schemeClr val="tx1"/>
                </a:solidFill>
              </a:rPr>
              <a:t>', </a:t>
            </a:r>
            <a:endParaRPr lang="tr-TR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'</a:t>
            </a:r>
            <a:r>
              <a:rPr lang="tr-TR" dirty="0" err="1" smtClean="0">
                <a:solidFill>
                  <a:schemeClr val="tx1"/>
                </a:solidFill>
              </a:rPr>
              <a:t>Abstract</a:t>
            </a:r>
            <a:r>
              <a:rPr lang="tr-TR" dirty="0">
                <a:solidFill>
                  <a:schemeClr val="tx1"/>
                </a:solidFill>
              </a:rPr>
              <a:t>', </a:t>
            </a:r>
            <a:endParaRPr lang="tr-TR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'First </a:t>
            </a:r>
            <a:r>
              <a:rPr lang="tr-TR" dirty="0" err="1">
                <a:solidFill>
                  <a:schemeClr val="tx1"/>
                </a:solidFill>
              </a:rPr>
              <a:t>Part</a:t>
            </a:r>
            <a:r>
              <a:rPr lang="tr-TR" dirty="0">
                <a:solidFill>
                  <a:schemeClr val="tx1"/>
                </a:solidFill>
              </a:rPr>
              <a:t>', </a:t>
            </a:r>
            <a:endParaRPr lang="tr-TR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1"/>
                </a:solidFill>
              </a:rPr>
              <a:t>'Body',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1"/>
                </a:solidFill>
              </a:rPr>
              <a:t>'URL',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1"/>
                </a:solidFill>
              </a:rPr>
              <a:t>'</a:t>
            </a:r>
            <a:r>
              <a:rPr lang="tr-TR" dirty="0" err="1">
                <a:solidFill>
                  <a:schemeClr val="tx1"/>
                </a:solidFill>
              </a:rPr>
              <a:t>Event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Category</a:t>
            </a:r>
            <a:r>
              <a:rPr lang="tr-TR" dirty="0">
                <a:solidFill>
                  <a:schemeClr val="tx1"/>
                </a:solidFill>
              </a:rPr>
              <a:t>', </a:t>
            </a:r>
            <a:r>
              <a:rPr lang="tr-TR" dirty="0" smtClean="0">
                <a:solidFill>
                  <a:schemeClr val="tx1"/>
                </a:solidFill>
              </a:rPr>
              <a:t>	</a:t>
            </a:r>
          </a:p>
          <a:p>
            <a:pPr lvl="1" algn="l"/>
            <a:endParaRPr lang="tr-TR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tr-TR" dirty="0" smtClean="0">
              <a:solidFill>
                <a:schemeClr val="tx1"/>
              </a:solidFill>
            </a:endParaRPr>
          </a:p>
          <a:p>
            <a:pPr algn="l"/>
            <a:endParaRPr lang="tr-TR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Subtitle 2"/>
          <p:cNvSpPr txBox="1">
            <a:spLocks/>
          </p:cNvSpPr>
          <p:nvPr/>
        </p:nvSpPr>
        <p:spPr>
          <a:xfrm>
            <a:off x="4724400" y="1905000"/>
            <a:ext cx="4038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'1st Level </a:t>
            </a:r>
            <a:r>
              <a:rPr lang="tr-TR" dirty="0" err="1" smtClean="0">
                <a:solidFill>
                  <a:schemeClr val="tx1"/>
                </a:solidFill>
              </a:rPr>
              <a:t>Sub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Category</a:t>
            </a:r>
            <a:r>
              <a:rPr lang="tr-TR" dirty="0" smtClean="0">
                <a:solidFill>
                  <a:schemeClr val="tx1"/>
                </a:solidFill>
              </a:rPr>
              <a:t>',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'2nd Level </a:t>
            </a:r>
            <a:r>
              <a:rPr lang="tr-TR" dirty="0" err="1" smtClean="0">
                <a:solidFill>
                  <a:schemeClr val="tx1"/>
                </a:solidFill>
              </a:rPr>
              <a:t>Sub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Category</a:t>
            </a:r>
            <a:r>
              <a:rPr lang="tr-TR" dirty="0" smtClean="0">
                <a:solidFill>
                  <a:schemeClr val="tx1"/>
                </a:solidFill>
              </a:rPr>
              <a:t>',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'3rd Level </a:t>
            </a:r>
            <a:r>
              <a:rPr lang="tr-TR" dirty="0" err="1" smtClean="0">
                <a:solidFill>
                  <a:schemeClr val="tx1"/>
                </a:solidFill>
              </a:rPr>
              <a:t>Sub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Category</a:t>
            </a:r>
            <a:r>
              <a:rPr lang="tr-TR" dirty="0" smtClean="0">
                <a:solidFill>
                  <a:schemeClr val="tx1"/>
                </a:solidFill>
              </a:rPr>
              <a:t>', 'Start </a:t>
            </a:r>
            <a:r>
              <a:rPr lang="tr-TR" dirty="0" err="1" smtClean="0">
                <a:solidFill>
                  <a:schemeClr val="tx1"/>
                </a:solidFill>
              </a:rPr>
              <a:t>Date</a:t>
            </a:r>
            <a:r>
              <a:rPr lang="tr-TR" dirty="0" smtClean="0">
                <a:solidFill>
                  <a:schemeClr val="tx1"/>
                </a:solidFill>
              </a:rPr>
              <a:t>',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'</a:t>
            </a:r>
            <a:r>
              <a:rPr lang="tr-TR" dirty="0" err="1" smtClean="0">
                <a:solidFill>
                  <a:schemeClr val="tx1"/>
                </a:solidFill>
              </a:rPr>
              <a:t>End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Date</a:t>
            </a:r>
            <a:r>
              <a:rPr lang="tr-TR" dirty="0" smtClean="0">
                <a:solidFill>
                  <a:schemeClr val="tx1"/>
                </a:solidFill>
              </a:rPr>
              <a:t>',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'</a:t>
            </a:r>
            <a:r>
              <a:rPr lang="tr-TR" dirty="0" err="1" smtClean="0">
                <a:solidFill>
                  <a:schemeClr val="tx1"/>
                </a:solidFill>
              </a:rPr>
              <a:t>Actor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List</a:t>
            </a:r>
            <a:r>
              <a:rPr lang="tr-TR" dirty="0" smtClean="0">
                <a:solidFill>
                  <a:schemeClr val="tx1"/>
                </a:solidFill>
              </a:rPr>
              <a:t>',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'</a:t>
            </a:r>
            <a:r>
              <a:rPr lang="tr-TR" dirty="0" err="1" smtClean="0">
                <a:solidFill>
                  <a:schemeClr val="tx1"/>
                </a:solidFill>
              </a:rPr>
              <a:t>Location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Info</a:t>
            </a:r>
            <a:r>
              <a:rPr lang="tr-TR" dirty="0" smtClean="0">
                <a:solidFill>
                  <a:schemeClr val="tx1"/>
                </a:solidFill>
              </a:rPr>
              <a:t>',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'Level of </a:t>
            </a:r>
            <a:r>
              <a:rPr lang="tr-TR" dirty="0" err="1" smtClean="0">
                <a:solidFill>
                  <a:schemeClr val="tx1"/>
                </a:solidFill>
              </a:rPr>
              <a:t>Event</a:t>
            </a:r>
            <a:r>
              <a:rPr lang="tr-TR" dirty="0" smtClean="0">
                <a:solidFill>
                  <a:schemeClr val="tx1"/>
                </a:solidFill>
              </a:rPr>
              <a:t>',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'</a:t>
            </a:r>
            <a:r>
              <a:rPr lang="tr-TR" dirty="0" err="1" smtClean="0">
                <a:solidFill>
                  <a:schemeClr val="tx1"/>
                </a:solidFill>
              </a:rPr>
              <a:t>Type</a:t>
            </a:r>
            <a:r>
              <a:rPr lang="tr-TR" dirty="0" smtClean="0">
                <a:solidFill>
                  <a:schemeClr val="tx1"/>
                </a:solidFill>
              </a:rPr>
              <a:t>',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'</a:t>
            </a:r>
            <a:r>
              <a:rPr lang="tr-TR" dirty="0" err="1" smtClean="0">
                <a:solidFill>
                  <a:schemeClr val="tx1"/>
                </a:solidFill>
              </a:rPr>
              <a:t>Topic</a:t>
            </a:r>
            <a:r>
              <a:rPr lang="tr-TR" dirty="0" smtClean="0">
                <a:solidFill>
                  <a:schemeClr val="tx1"/>
                </a:solidFill>
              </a:rPr>
              <a:t>',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'</a:t>
            </a:r>
            <a:r>
              <a:rPr lang="tr-TR" dirty="0" err="1" smtClean="0">
                <a:solidFill>
                  <a:schemeClr val="tx1"/>
                </a:solidFill>
              </a:rPr>
              <a:t>Aim</a:t>
            </a:r>
            <a:r>
              <a:rPr lang="tr-TR" dirty="0" smtClean="0">
                <a:solidFill>
                  <a:schemeClr val="tx1"/>
                </a:solidFill>
              </a:rPr>
              <a:t>',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'</a:t>
            </a:r>
            <a:r>
              <a:rPr lang="tr-TR" dirty="0" err="1" smtClean="0">
                <a:solidFill>
                  <a:schemeClr val="tx1"/>
                </a:solidFill>
              </a:rPr>
              <a:t>Unnamed</a:t>
            </a:r>
            <a:r>
              <a:rPr lang="tr-TR" dirty="0" smtClean="0">
                <a:solidFill>
                  <a:schemeClr val="tx1"/>
                </a:solidFill>
              </a:rPr>
              <a:t>: 25',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'</a:t>
            </a:r>
            <a:r>
              <a:rPr lang="tr-TR" dirty="0" err="1" smtClean="0">
                <a:solidFill>
                  <a:schemeClr val="tx1"/>
                </a:solidFill>
              </a:rPr>
              <a:t>Unnamed</a:t>
            </a:r>
            <a:r>
              <a:rPr lang="tr-TR" dirty="0" smtClean="0">
                <a:solidFill>
                  <a:schemeClr val="tx1"/>
                </a:solidFill>
              </a:rPr>
              <a:t>: 26']</a:t>
            </a:r>
          </a:p>
          <a:p>
            <a:pPr lvl="1" algn="l"/>
            <a:r>
              <a:rPr lang="tr-TR" dirty="0" smtClean="0">
                <a:solidFill>
                  <a:schemeClr val="tx1"/>
                </a:solidFill>
              </a:rPr>
              <a:t>	</a:t>
            </a:r>
          </a:p>
          <a:p>
            <a:pPr lvl="1" algn="l"/>
            <a:endParaRPr lang="tr-TR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tr-TR" dirty="0" smtClean="0">
              <a:solidFill>
                <a:schemeClr val="tx1"/>
              </a:solidFill>
            </a:endParaRPr>
          </a:p>
          <a:p>
            <a:pPr algn="l"/>
            <a:endParaRPr lang="tr-TR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571500" y="1143000"/>
            <a:ext cx="71247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tr-TR" dirty="0" err="1" smtClean="0">
                <a:solidFill>
                  <a:schemeClr val="tx1"/>
                </a:solidFill>
              </a:rPr>
              <a:t>Dataset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consists</a:t>
            </a:r>
            <a:r>
              <a:rPr lang="tr-TR" dirty="0" smtClean="0">
                <a:solidFill>
                  <a:schemeClr val="tx1"/>
                </a:solidFill>
              </a:rPr>
              <a:t> of 489 </a:t>
            </a:r>
            <a:r>
              <a:rPr lang="tr-TR" dirty="0" err="1" smtClean="0">
                <a:solidFill>
                  <a:schemeClr val="tx1"/>
                </a:solidFill>
              </a:rPr>
              <a:t>rows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and</a:t>
            </a:r>
            <a:r>
              <a:rPr lang="tr-TR" dirty="0" smtClean="0">
                <a:solidFill>
                  <a:schemeClr val="tx1"/>
                </a:solidFill>
              </a:rPr>
              <a:t> 27 </a:t>
            </a:r>
            <a:r>
              <a:rPr lang="tr-TR" dirty="0" err="1" smtClean="0">
                <a:solidFill>
                  <a:schemeClr val="tx1"/>
                </a:solidFill>
              </a:rPr>
              <a:t>column</a:t>
            </a:r>
            <a:r>
              <a:rPr lang="tr-TR" dirty="0" smtClean="0">
                <a:solidFill>
                  <a:schemeClr val="tx1"/>
                </a:solidFill>
              </a:rPr>
              <a:t>;</a:t>
            </a:r>
            <a:endParaRPr lang="tr-TR" dirty="0" smtClean="0"/>
          </a:p>
          <a:p>
            <a:pPr algn="l"/>
            <a:endParaRPr lang="tr-TR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0"/>
            <a:ext cx="8686800" cy="1470025"/>
          </a:xfrm>
        </p:spPr>
        <p:txBody>
          <a:bodyPr>
            <a:noAutofit/>
          </a:bodyPr>
          <a:lstStyle/>
          <a:p>
            <a:r>
              <a:rPr lang="en-US" sz="4000" b="1" dirty="0"/>
              <a:t>Text Classification Models</a:t>
            </a:r>
            <a:r>
              <a:rPr lang="tr-TR" sz="4000" b="1" dirty="0"/>
              <a:t/>
            </a:r>
            <a:br>
              <a:rPr lang="tr-TR" sz="4000" b="1" dirty="0"/>
            </a:br>
            <a:r>
              <a:rPr lang="tr-TR" sz="3000" dirty="0"/>
              <a:t>(</a:t>
            </a:r>
            <a:r>
              <a:rPr lang="tr-TR" sz="3000" dirty="0" err="1"/>
              <a:t>Multioutput</a:t>
            </a:r>
            <a:r>
              <a:rPr lang="tr-TR" sz="3000" dirty="0"/>
              <a:t> </a:t>
            </a:r>
            <a:r>
              <a:rPr lang="tr-TR" sz="3000" dirty="0" err="1" smtClean="0"/>
              <a:t>Models-Logistic</a:t>
            </a:r>
            <a:r>
              <a:rPr lang="tr-TR" sz="3000" dirty="0" smtClean="0"/>
              <a:t> </a:t>
            </a:r>
            <a:r>
              <a:rPr lang="tr-TR" sz="3000" dirty="0" err="1" smtClean="0"/>
              <a:t>Regression</a:t>
            </a:r>
            <a:r>
              <a:rPr lang="tr-TR" sz="3000" dirty="0" smtClean="0"/>
              <a:t>)</a:t>
            </a:r>
            <a:endParaRPr lang="en-US" sz="3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6" t="15674" r="-1" b="12698"/>
          <a:stretch/>
        </p:blipFill>
        <p:spPr bwMode="auto">
          <a:xfrm>
            <a:off x="228600" y="1524000"/>
            <a:ext cx="86868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97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b="1" dirty="0"/>
              <a:t>Text Classification Models</a:t>
            </a:r>
            <a:r>
              <a:rPr lang="tr-TR" sz="4000" b="1" dirty="0"/>
              <a:t/>
            </a:r>
            <a:br>
              <a:rPr lang="tr-TR" sz="4000" b="1" dirty="0"/>
            </a:br>
            <a:r>
              <a:rPr lang="tr-TR" sz="3000" dirty="0"/>
              <a:t>(</a:t>
            </a:r>
            <a:r>
              <a:rPr lang="tr-TR" sz="3000" dirty="0" err="1"/>
              <a:t>Multioutput</a:t>
            </a:r>
            <a:r>
              <a:rPr lang="tr-TR" sz="3000" dirty="0"/>
              <a:t> </a:t>
            </a:r>
            <a:r>
              <a:rPr lang="tr-TR" sz="3000" dirty="0" err="1" smtClean="0"/>
              <a:t>Models-Logistic</a:t>
            </a:r>
            <a:r>
              <a:rPr lang="tr-TR" sz="3000" dirty="0" smtClean="0"/>
              <a:t> </a:t>
            </a:r>
            <a:r>
              <a:rPr lang="tr-TR" sz="3000" dirty="0" err="1" smtClean="0"/>
              <a:t>Regression</a:t>
            </a:r>
            <a:r>
              <a:rPr lang="tr-TR" sz="3000" dirty="0" smtClean="0"/>
              <a:t>)</a:t>
            </a:r>
            <a:endParaRPr lang="en-US" sz="3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8" t="14682" r="830" b="7938"/>
          <a:stretch/>
        </p:blipFill>
        <p:spPr bwMode="auto">
          <a:xfrm>
            <a:off x="152400" y="1371600"/>
            <a:ext cx="8839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2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 dirty="0"/>
              <a:t>Text Classification Models</a:t>
            </a:r>
            <a:r>
              <a:rPr lang="tr-TR" sz="4000" b="1" dirty="0"/>
              <a:t/>
            </a:r>
            <a:br>
              <a:rPr lang="tr-TR" sz="4000" b="1" dirty="0"/>
            </a:br>
            <a:r>
              <a:rPr lang="tr-TR" sz="3000" dirty="0"/>
              <a:t>(</a:t>
            </a:r>
            <a:r>
              <a:rPr lang="tr-TR" sz="3000" dirty="0" err="1"/>
              <a:t>Multioutput</a:t>
            </a:r>
            <a:r>
              <a:rPr lang="tr-TR" sz="3000" dirty="0"/>
              <a:t> </a:t>
            </a:r>
            <a:r>
              <a:rPr lang="tr-TR" sz="3000" dirty="0" err="1" smtClean="0"/>
              <a:t>Models</a:t>
            </a:r>
            <a:r>
              <a:rPr lang="tr-TR" sz="3000" dirty="0" smtClean="0"/>
              <a:t>-KNN </a:t>
            </a:r>
            <a:r>
              <a:rPr lang="tr-TR" sz="3000" dirty="0" err="1" smtClean="0"/>
              <a:t>Classifier</a:t>
            </a:r>
            <a:r>
              <a:rPr lang="tr-TR" sz="3000" dirty="0" smtClean="0"/>
              <a:t>)</a:t>
            </a:r>
            <a:endParaRPr lang="en-US" sz="3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8" t="15080" b="37103"/>
          <a:stretch/>
        </p:blipFill>
        <p:spPr bwMode="auto">
          <a:xfrm>
            <a:off x="152400" y="1295400"/>
            <a:ext cx="8686800" cy="249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" t="14435" b="13343"/>
          <a:stretch/>
        </p:blipFill>
        <p:spPr bwMode="auto">
          <a:xfrm>
            <a:off x="166914" y="3789355"/>
            <a:ext cx="7648574" cy="299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88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b="1" dirty="0"/>
              <a:t>Text Classification Models</a:t>
            </a:r>
            <a:r>
              <a:rPr lang="tr-TR" sz="4000" b="1" dirty="0"/>
              <a:t/>
            </a:r>
            <a:br>
              <a:rPr lang="tr-TR" sz="4000" b="1" dirty="0"/>
            </a:br>
            <a:r>
              <a:rPr lang="tr-TR" sz="3000" dirty="0"/>
              <a:t>(</a:t>
            </a:r>
            <a:r>
              <a:rPr lang="tr-TR" sz="3000" dirty="0" err="1"/>
              <a:t>Multioutput</a:t>
            </a:r>
            <a:r>
              <a:rPr lang="tr-TR" sz="3000" dirty="0"/>
              <a:t> </a:t>
            </a:r>
            <a:r>
              <a:rPr lang="tr-TR" sz="3000" dirty="0" err="1" smtClean="0"/>
              <a:t>Models-Decision</a:t>
            </a:r>
            <a:r>
              <a:rPr lang="tr-TR" sz="3000" dirty="0" smtClean="0"/>
              <a:t> </a:t>
            </a:r>
            <a:r>
              <a:rPr lang="tr-TR" sz="3000" dirty="0" err="1" smtClean="0"/>
              <a:t>Tree</a:t>
            </a:r>
            <a:r>
              <a:rPr lang="tr-TR" sz="3000" dirty="0" smtClean="0"/>
              <a:t> </a:t>
            </a:r>
            <a:r>
              <a:rPr lang="tr-TR" sz="3000" dirty="0" err="1" smtClean="0"/>
              <a:t>Classifier</a:t>
            </a:r>
            <a:r>
              <a:rPr lang="tr-TR" sz="3000" dirty="0" smtClean="0"/>
              <a:t>)</a:t>
            </a:r>
            <a:endParaRPr lang="en-US" sz="3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3" t="21428" r="1052" b="33333"/>
          <a:stretch/>
        </p:blipFill>
        <p:spPr bwMode="auto">
          <a:xfrm>
            <a:off x="27709" y="1447800"/>
            <a:ext cx="8963891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6" t="37027" b="21117"/>
          <a:stretch/>
        </p:blipFill>
        <p:spPr bwMode="auto">
          <a:xfrm>
            <a:off x="63995" y="3796145"/>
            <a:ext cx="8927605" cy="237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3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990600"/>
          </a:xfrm>
        </p:spPr>
        <p:txBody>
          <a:bodyPr>
            <a:noAutofit/>
          </a:bodyPr>
          <a:lstStyle/>
          <a:p>
            <a:r>
              <a:rPr lang="tr-TR" sz="4000" b="1" dirty="0" err="1" smtClean="0"/>
              <a:t>Challanges</a:t>
            </a:r>
            <a:r>
              <a:rPr lang="tr-TR" sz="4000" b="1" dirty="0" smtClean="0"/>
              <a:t> of </a:t>
            </a:r>
            <a:r>
              <a:rPr lang="tr-TR" sz="4000" b="1" dirty="0" err="1" smtClean="0"/>
              <a:t>Working</a:t>
            </a:r>
            <a:r>
              <a:rPr lang="tr-TR" sz="4000" b="1" dirty="0" smtClean="0"/>
              <a:t> </a:t>
            </a:r>
            <a:r>
              <a:rPr lang="tr-TR" sz="4000" b="1" dirty="0" err="1" smtClean="0"/>
              <a:t>with</a:t>
            </a:r>
            <a:r>
              <a:rPr lang="tr-TR" sz="4000" b="1" dirty="0" smtClean="0"/>
              <a:t> </a:t>
            </a:r>
            <a:r>
              <a:rPr lang="tr-TR" sz="4000" b="1" dirty="0" err="1" smtClean="0"/>
              <a:t>very</a:t>
            </a:r>
            <a:r>
              <a:rPr lang="tr-TR" sz="4000" b="1" dirty="0" smtClean="0"/>
              <a:t> Small </a:t>
            </a:r>
            <a:r>
              <a:rPr lang="tr-TR" sz="4000" b="1" dirty="0" err="1" smtClean="0"/>
              <a:t>Datasets</a:t>
            </a:r>
            <a:endParaRPr lang="en-US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28600" y="1219200"/>
            <a:ext cx="85344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tr-TR" b="1" dirty="0" err="1" smtClean="0"/>
              <a:t>Overfitting</a:t>
            </a:r>
            <a:r>
              <a:rPr lang="tr-TR" b="1" dirty="0" smtClean="0"/>
              <a:t>: </a:t>
            </a:r>
            <a:r>
              <a:rPr lang="en-US" dirty="0"/>
              <a:t>When the dataset is </a:t>
            </a:r>
            <a:r>
              <a:rPr lang="tr-TR" dirty="0" err="1" smtClean="0"/>
              <a:t>very</a:t>
            </a:r>
            <a:r>
              <a:rPr lang="tr-TR" dirty="0" smtClean="0"/>
              <a:t> </a:t>
            </a:r>
            <a:r>
              <a:rPr lang="en-US" dirty="0" smtClean="0"/>
              <a:t>small </a:t>
            </a:r>
            <a:r>
              <a:rPr lang="en-US" dirty="0"/>
              <a:t>the classifier has more degrees of freedom to construct the decision boundary. </a:t>
            </a:r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means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classifier struggles to generalize with the small amount of data. Mathematically, this means our prediction will have high variance</a:t>
            </a:r>
            <a:r>
              <a:rPr lang="en-US" dirty="0" smtClean="0"/>
              <a:t>.</a:t>
            </a:r>
            <a:endParaRPr lang="tr-TR" dirty="0" smtClean="0"/>
          </a:p>
          <a:p>
            <a:pPr lvl="2" algn="just"/>
            <a:r>
              <a:rPr lang="en-US" b="1" dirty="0"/>
              <a:t>Potential Solutions:</a:t>
            </a:r>
            <a:endParaRPr lang="en-US" dirty="0"/>
          </a:p>
          <a:p>
            <a:pPr lvl="2" algn="just"/>
            <a:r>
              <a:rPr lang="en-US" i="1" dirty="0" smtClean="0"/>
              <a:t>Regularization</a:t>
            </a:r>
            <a:r>
              <a:rPr lang="en-US" i="1" dirty="0"/>
              <a:t>: </a:t>
            </a:r>
            <a:r>
              <a:rPr lang="tr-TR" dirty="0" smtClean="0"/>
              <a:t>I </a:t>
            </a:r>
            <a:r>
              <a:rPr lang="tr-TR" dirty="0" err="1" smtClean="0"/>
              <a:t>tried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hyper</a:t>
            </a:r>
            <a:r>
              <a:rPr lang="tr-TR" dirty="0" smtClean="0"/>
              <a:t> </a:t>
            </a:r>
            <a:r>
              <a:rPr lang="tr-TR" dirty="0" err="1" smtClean="0"/>
              <a:t>parameters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get</a:t>
            </a:r>
            <a:r>
              <a:rPr lang="tr-TR" dirty="0" smtClean="0"/>
              <a:t> </a:t>
            </a:r>
            <a:r>
              <a:rPr lang="tr-TR" dirty="0" err="1" smtClean="0"/>
              <a:t>better</a:t>
            </a:r>
            <a:r>
              <a:rPr lang="tr-TR" dirty="0" smtClean="0"/>
              <a:t> </a:t>
            </a:r>
            <a:r>
              <a:rPr lang="tr-TR" dirty="0" err="1" smtClean="0"/>
              <a:t>results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avoid</a:t>
            </a:r>
            <a:r>
              <a:rPr lang="tr-TR" dirty="0" smtClean="0"/>
              <a:t> </a:t>
            </a:r>
            <a:r>
              <a:rPr lang="tr-TR" dirty="0" err="1" smtClean="0"/>
              <a:t>overfitting</a:t>
            </a:r>
            <a:r>
              <a:rPr lang="tr-TR" dirty="0" smtClean="0"/>
              <a:t> but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most</a:t>
            </a:r>
            <a:r>
              <a:rPr lang="tr-TR" dirty="0" smtClean="0"/>
              <a:t> </a:t>
            </a:r>
            <a:r>
              <a:rPr lang="tr-TR" dirty="0" err="1" smtClean="0"/>
              <a:t>models</a:t>
            </a:r>
            <a:r>
              <a:rPr lang="tr-TR" dirty="0" smtClean="0"/>
              <a:t> it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impossible</a:t>
            </a:r>
            <a:r>
              <a:rPr lang="tr-TR" dirty="0" smtClean="0"/>
              <a:t> since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dataset</a:t>
            </a:r>
            <a:r>
              <a:rPr lang="tr-TR" dirty="0" smtClean="0"/>
              <a:t> is </a:t>
            </a:r>
            <a:r>
              <a:rPr lang="tr-TR" dirty="0" err="1" smtClean="0"/>
              <a:t>very</a:t>
            </a:r>
            <a:r>
              <a:rPr lang="tr-TR" dirty="0" smtClean="0"/>
              <a:t> </a:t>
            </a:r>
            <a:r>
              <a:rPr lang="tr-TR" dirty="0" err="1" smtClean="0"/>
              <a:t>small</a:t>
            </a:r>
            <a:r>
              <a:rPr lang="tr-TR" dirty="0" smtClean="0"/>
              <a:t>.</a:t>
            </a:r>
            <a:endParaRPr lang="en-US" dirty="0"/>
          </a:p>
          <a:p>
            <a:pPr lvl="2" algn="just"/>
            <a:r>
              <a:rPr lang="en-US" i="1" dirty="0" smtClean="0"/>
              <a:t>Simpler </a:t>
            </a:r>
            <a:r>
              <a:rPr lang="en-US" i="1" dirty="0"/>
              <a:t>models: </a:t>
            </a:r>
            <a:r>
              <a:rPr lang="tr-TR" i="1" dirty="0" smtClean="0"/>
              <a:t>I </a:t>
            </a:r>
            <a:r>
              <a:rPr lang="tr-TR" i="1" dirty="0" err="1" smtClean="0"/>
              <a:t>have</a:t>
            </a:r>
            <a:r>
              <a:rPr lang="tr-TR" i="1" dirty="0" smtClean="0"/>
              <a:t> </a:t>
            </a:r>
            <a:r>
              <a:rPr lang="tr-TR" i="1" dirty="0" err="1" smtClean="0"/>
              <a:t>used</a:t>
            </a:r>
            <a:r>
              <a:rPr lang="tr-TR" i="1" dirty="0" smtClean="0"/>
              <a:t> </a:t>
            </a:r>
            <a:r>
              <a:rPr lang="en-US" dirty="0" smtClean="0"/>
              <a:t>Low </a:t>
            </a:r>
            <a:r>
              <a:rPr lang="en-US" dirty="0"/>
              <a:t>complexity linear models like Logistic </a:t>
            </a:r>
            <a:r>
              <a:rPr lang="en-US" b="1" dirty="0"/>
              <a:t>Regression and </a:t>
            </a:r>
            <a:r>
              <a:rPr lang="en-US" b="1" dirty="0" smtClean="0"/>
              <a:t>SVMs</a:t>
            </a:r>
            <a:r>
              <a:rPr lang="tr-TR" dirty="0" smtClean="0"/>
              <a:t>. </a:t>
            </a:r>
            <a:r>
              <a:rPr lang="en-US" dirty="0" smtClean="0"/>
              <a:t>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models</a:t>
            </a:r>
            <a:r>
              <a:rPr lang="tr-TR" dirty="0" smtClean="0"/>
              <a:t> </a:t>
            </a:r>
            <a:r>
              <a:rPr lang="en-US" dirty="0" smtClean="0"/>
              <a:t>perform </a:t>
            </a:r>
            <a:r>
              <a:rPr lang="en-US" dirty="0"/>
              <a:t>better as they have smaller degrees of freedom</a:t>
            </a:r>
            <a:r>
              <a:rPr lang="en-US" dirty="0" smtClean="0"/>
              <a:t>.</a:t>
            </a:r>
            <a:endParaRPr lang="tr-TR" dirty="0" smtClean="0"/>
          </a:p>
          <a:p>
            <a:pPr algn="just"/>
            <a:endParaRPr lang="en-US" dirty="0"/>
          </a:p>
          <a:p>
            <a:pPr lvl="1" algn="just"/>
            <a:r>
              <a:rPr lang="en-US" b="1" dirty="0"/>
              <a:t>High Dimensionality :</a:t>
            </a:r>
            <a:endParaRPr lang="en-US" dirty="0"/>
          </a:p>
          <a:p>
            <a:pPr lvl="1" algn="just"/>
            <a:r>
              <a:rPr lang="tr-TR" dirty="0"/>
              <a:t>I</a:t>
            </a:r>
            <a:r>
              <a:rPr lang="en-US" dirty="0" smtClean="0"/>
              <a:t>f </a:t>
            </a:r>
            <a:r>
              <a:rPr lang="en-US" dirty="0"/>
              <a:t>we increase the dimensionality without increasing the number of training samples, the feature space becomes more sparse and the classifier </a:t>
            </a:r>
            <a:r>
              <a:rPr lang="en-US" dirty="0" err="1"/>
              <a:t>overfits</a:t>
            </a:r>
            <a:r>
              <a:rPr lang="en-US" dirty="0"/>
              <a:t> easily. This is a direct result of the curse of </a:t>
            </a:r>
            <a:r>
              <a:rPr lang="en-US" dirty="0" smtClean="0"/>
              <a:t>dimensionality</a:t>
            </a:r>
            <a:r>
              <a:rPr lang="tr-TR" dirty="0" smtClean="0"/>
              <a:t>.</a:t>
            </a:r>
          </a:p>
          <a:p>
            <a:pPr lvl="2" algn="just"/>
            <a:r>
              <a:rPr lang="en-US" b="1" dirty="0"/>
              <a:t>Potential </a:t>
            </a:r>
            <a:r>
              <a:rPr lang="en-US" b="1" dirty="0" smtClean="0"/>
              <a:t>Solution:</a:t>
            </a:r>
            <a:endParaRPr lang="en-US" dirty="0"/>
          </a:p>
          <a:p>
            <a:pPr lvl="2" algn="just"/>
            <a:r>
              <a:rPr lang="en-US" i="1" dirty="0" smtClean="0"/>
              <a:t>Feature </a:t>
            </a:r>
            <a:r>
              <a:rPr lang="en-US" i="1" dirty="0"/>
              <a:t>Selection</a:t>
            </a:r>
            <a:r>
              <a:rPr lang="en-US" dirty="0"/>
              <a:t>: </a:t>
            </a:r>
            <a:r>
              <a:rPr lang="tr-TR" dirty="0" smtClean="0"/>
              <a:t>I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removed</a:t>
            </a:r>
            <a:r>
              <a:rPr lang="tr-TR" dirty="0" smtClean="0"/>
              <a:t> </a:t>
            </a:r>
            <a:r>
              <a:rPr lang="tr-TR" dirty="0" err="1" smtClean="0"/>
              <a:t>unusefull</a:t>
            </a:r>
            <a:r>
              <a:rPr lang="tr-TR" dirty="0" smtClean="0"/>
              <a:t> </a:t>
            </a:r>
            <a:r>
              <a:rPr lang="tr-TR" dirty="0" err="1" smtClean="0"/>
              <a:t>features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dataset</a:t>
            </a:r>
            <a:r>
              <a:rPr lang="tr-TR" dirty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build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models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tr-TR" dirty="0" smtClean="0"/>
          </a:p>
          <a:p>
            <a:pPr lvl="1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155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990600"/>
          </a:xfrm>
        </p:spPr>
        <p:txBody>
          <a:bodyPr>
            <a:noAutofit/>
          </a:bodyPr>
          <a:lstStyle/>
          <a:p>
            <a:r>
              <a:rPr lang="tr-TR" sz="4000" b="1" dirty="0" err="1" smtClean="0"/>
              <a:t>Challanges</a:t>
            </a:r>
            <a:r>
              <a:rPr lang="tr-TR" sz="4000" b="1" dirty="0" smtClean="0"/>
              <a:t> of </a:t>
            </a:r>
            <a:r>
              <a:rPr lang="tr-TR" sz="4000" b="1" dirty="0" err="1" smtClean="0"/>
              <a:t>Working</a:t>
            </a:r>
            <a:r>
              <a:rPr lang="tr-TR" sz="4000" b="1" dirty="0" smtClean="0"/>
              <a:t> </a:t>
            </a:r>
            <a:r>
              <a:rPr lang="tr-TR" sz="4000" b="1" dirty="0" err="1" smtClean="0"/>
              <a:t>with</a:t>
            </a:r>
            <a:r>
              <a:rPr lang="tr-TR" sz="4000" b="1" dirty="0" smtClean="0"/>
              <a:t> </a:t>
            </a:r>
            <a:r>
              <a:rPr lang="tr-TR" sz="4000" b="1" dirty="0" err="1" smtClean="0"/>
              <a:t>very</a:t>
            </a:r>
            <a:r>
              <a:rPr lang="tr-TR" sz="4000" b="1" dirty="0" smtClean="0"/>
              <a:t> Small </a:t>
            </a:r>
            <a:r>
              <a:rPr lang="tr-TR" sz="4000" b="1" dirty="0" err="1" smtClean="0"/>
              <a:t>Datasets</a:t>
            </a:r>
            <a:endParaRPr lang="en-US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1447800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>
              <a:spcBef>
                <a:spcPct val="20000"/>
              </a:spcBef>
              <a:defRPr/>
            </a:pPr>
            <a:r>
              <a:rPr lang="tr-TR" b="1" dirty="0" err="1" smtClean="0"/>
              <a:t>Splitting</a:t>
            </a:r>
            <a:r>
              <a:rPr lang="tr-TR" b="1" dirty="0" smtClean="0"/>
              <a:t> Data </a:t>
            </a:r>
            <a:r>
              <a:rPr lang="tr-TR" b="1" dirty="0" err="1" smtClean="0"/>
              <a:t>evenly</a:t>
            </a:r>
            <a:r>
              <a:rPr lang="tr-TR" b="1" dirty="0" smtClean="0"/>
              <a:t>: </a:t>
            </a:r>
            <a:r>
              <a:rPr lang="tr-TR" dirty="0" smtClean="0"/>
              <a:t>Test </a:t>
            </a:r>
            <a:r>
              <a:rPr lang="tr-TR" dirty="0" err="1" smtClean="0"/>
              <a:t>and</a:t>
            </a:r>
            <a:r>
              <a:rPr lang="tr-TR" dirty="0" smtClean="0"/>
              <a:t> Train data </a:t>
            </a:r>
            <a:r>
              <a:rPr lang="tr-TR" dirty="0" err="1" smtClean="0"/>
              <a:t>should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same distribution so that any improvements on the train set is reflected in the test set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</a:p>
          <a:p>
            <a:pPr lvl="2">
              <a:spcBef>
                <a:spcPct val="20000"/>
              </a:spcBef>
              <a:defRPr/>
            </a:pPr>
            <a:r>
              <a:rPr lang="en-US" b="1" dirty="0" smtClean="0"/>
              <a:t>Potential Solution:</a:t>
            </a:r>
            <a:endParaRPr lang="en-US" dirty="0"/>
          </a:p>
          <a:p>
            <a:pPr lvl="2"/>
            <a:r>
              <a:rPr lang="tr-TR" dirty="0" err="1" smtClean="0"/>
              <a:t>Dataset</a:t>
            </a:r>
            <a:r>
              <a:rPr lang="tr-TR" dirty="0" smtClean="0"/>
              <a:t> is </a:t>
            </a:r>
            <a:r>
              <a:rPr lang="tr-TR" dirty="0" err="1" smtClean="0"/>
              <a:t>imbalanced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stratify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shuffle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r>
              <a:rPr lang="tr-TR" dirty="0" smtClean="0"/>
              <a:t> </a:t>
            </a:r>
            <a:r>
              <a:rPr lang="tr-TR" dirty="0" err="1" smtClean="0"/>
              <a:t>were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.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didn’t</a:t>
            </a:r>
            <a:r>
              <a:rPr lang="tr-TR" dirty="0" smtClean="0"/>
              <a:t> </a:t>
            </a:r>
            <a:r>
              <a:rPr lang="tr-TR" dirty="0" err="1" smtClean="0"/>
              <a:t>work</a:t>
            </a:r>
            <a:r>
              <a:rPr lang="tr-TR" dirty="0" smtClean="0"/>
              <a:t> </a:t>
            </a:r>
            <a:r>
              <a:rPr lang="tr-TR" dirty="0" err="1" smtClean="0"/>
              <a:t>well</a:t>
            </a:r>
            <a:r>
              <a:rPr lang="tr-TR" dirty="0" smtClean="0"/>
              <a:t> since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dataset</a:t>
            </a:r>
            <a:r>
              <a:rPr lang="tr-TR" dirty="0" smtClean="0"/>
              <a:t> is </a:t>
            </a:r>
            <a:r>
              <a:rPr lang="tr-TR" dirty="0" err="1" smtClean="0"/>
              <a:t>exteremely</a:t>
            </a:r>
            <a:r>
              <a:rPr lang="tr-TR" dirty="0" smtClean="0"/>
              <a:t> </a:t>
            </a:r>
            <a:r>
              <a:rPr lang="tr-TR" dirty="0" err="1" smtClean="0"/>
              <a:t>small</a:t>
            </a:r>
            <a:r>
              <a:rPr lang="tr-TR" dirty="0" smtClean="0"/>
              <a:t>.</a:t>
            </a:r>
          </a:p>
          <a:p>
            <a:pPr lvl="2"/>
            <a:endParaRPr lang="tr-TR" dirty="0" smtClean="0"/>
          </a:p>
          <a:p>
            <a:pPr lvl="2"/>
            <a:endParaRPr lang="tr-TR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tr-TR" b="1" dirty="0" smtClean="0"/>
              <a:t>SMOTE-</a:t>
            </a:r>
            <a:r>
              <a:rPr lang="tr-TR" b="1" dirty="0" err="1"/>
              <a:t>Synthetic</a:t>
            </a:r>
            <a:r>
              <a:rPr lang="tr-TR" b="1" dirty="0"/>
              <a:t> </a:t>
            </a:r>
            <a:r>
              <a:rPr lang="tr-TR" b="1" dirty="0" err="1"/>
              <a:t>Minority</a:t>
            </a:r>
            <a:r>
              <a:rPr lang="tr-TR" b="1" dirty="0"/>
              <a:t> </a:t>
            </a:r>
            <a:r>
              <a:rPr lang="tr-TR" b="1" dirty="0" err="1"/>
              <a:t>Oversampling</a:t>
            </a:r>
            <a:r>
              <a:rPr lang="tr-TR" b="1" dirty="0"/>
              <a:t> </a:t>
            </a:r>
            <a:r>
              <a:rPr lang="tr-TR" b="1" dirty="0" err="1"/>
              <a:t>Technique</a:t>
            </a:r>
            <a:r>
              <a:rPr lang="tr-TR" b="1" dirty="0" smtClean="0"/>
              <a:t>  </a:t>
            </a:r>
            <a:r>
              <a:rPr lang="tr-TR" dirty="0" err="1" smtClean="0"/>
              <a:t>method</a:t>
            </a:r>
            <a:r>
              <a:rPr lang="tr-TR" dirty="0" smtClean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, it </a:t>
            </a:r>
            <a:r>
              <a:rPr lang="tr-TR" dirty="0" err="1"/>
              <a:t>helped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deal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imbalanced</a:t>
            </a:r>
            <a:r>
              <a:rPr lang="tr-TR" dirty="0"/>
              <a:t> </a:t>
            </a:r>
            <a:r>
              <a:rPr lang="tr-TR" dirty="0" smtClean="0"/>
              <a:t>data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small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. SMOTE </a:t>
            </a:r>
            <a:r>
              <a:rPr lang="tr-TR" dirty="0" err="1"/>
              <a:t>resulted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recall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but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precision</a:t>
            </a:r>
            <a:r>
              <a:rPr lang="tr-TR" dirty="0"/>
              <a:t> </a:t>
            </a:r>
            <a:r>
              <a:rPr lang="tr-TR" dirty="0" err="1"/>
              <a:t>score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422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990600"/>
          </a:xfrm>
        </p:spPr>
        <p:txBody>
          <a:bodyPr>
            <a:normAutofit/>
          </a:bodyPr>
          <a:lstStyle/>
          <a:p>
            <a:r>
              <a:rPr lang="tr-TR" sz="4000" b="1" dirty="0" smtClean="0"/>
              <a:t>How </a:t>
            </a:r>
            <a:r>
              <a:rPr lang="tr-TR" sz="4000" b="1" dirty="0" err="1" smtClean="0"/>
              <a:t>to</a:t>
            </a:r>
            <a:r>
              <a:rPr lang="tr-TR" sz="4000" b="1" dirty="0" smtClean="0"/>
              <a:t> </a:t>
            </a:r>
            <a:r>
              <a:rPr lang="tr-TR" sz="4000" b="1" dirty="0" err="1" smtClean="0"/>
              <a:t>choose</a:t>
            </a:r>
            <a:r>
              <a:rPr lang="tr-TR" sz="4000" b="1" dirty="0" smtClean="0"/>
              <a:t> Test Train Size?</a:t>
            </a:r>
            <a:endParaRPr lang="en-US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10668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/>
              <a:t>Empirical studies show that the best results are obtained if we use 20-30% of the data for testing, and the remaining 70-80% of the data for training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tr-TR" dirty="0" smtClean="0"/>
          </a:p>
          <a:p>
            <a:pPr lvl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tr-TR" dirty="0" smtClean="0"/>
              <a:t> </a:t>
            </a:r>
            <a:r>
              <a:rPr lang="tr-TR" dirty="0" err="1" smtClean="0"/>
              <a:t>It</a:t>
            </a:r>
            <a:r>
              <a:rPr lang="tr-TR" dirty="0" smtClean="0"/>
              <a:t> is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important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working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very</a:t>
            </a:r>
            <a:r>
              <a:rPr lang="tr-TR" dirty="0" smtClean="0"/>
              <a:t> </a:t>
            </a:r>
            <a:r>
              <a:rPr lang="tr-TR" dirty="0" err="1" smtClean="0"/>
              <a:t>small</a:t>
            </a:r>
            <a:r>
              <a:rPr lang="tr-TR" dirty="0" smtClean="0"/>
              <a:t> </a:t>
            </a:r>
            <a:r>
              <a:rPr lang="tr-TR" dirty="0" err="1" smtClean="0"/>
              <a:t>datasets</a:t>
            </a:r>
            <a:r>
              <a:rPr lang="tr-TR" dirty="0" smtClean="0"/>
              <a:t> test data </a:t>
            </a:r>
            <a:r>
              <a:rPr lang="tr-TR" dirty="0" err="1" smtClean="0"/>
              <a:t>should</a:t>
            </a:r>
            <a:r>
              <a:rPr lang="tr-TR" dirty="0" smtClean="0"/>
              <a:t> </a:t>
            </a:r>
            <a:r>
              <a:rPr lang="tr-TR" dirty="0" err="1" smtClean="0"/>
              <a:t>represent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classes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label</a:t>
            </a:r>
            <a:r>
              <a:rPr lang="tr-TR" dirty="0" smtClean="0"/>
              <a:t> data. </a:t>
            </a:r>
          </a:p>
          <a:p>
            <a:pPr lvl="1">
              <a:spcBef>
                <a:spcPct val="20000"/>
              </a:spcBef>
              <a:defRPr/>
            </a:pPr>
            <a:r>
              <a:rPr lang="tr-TR" dirty="0" smtClean="0"/>
              <a:t> 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tr-TR" dirty="0" smtClean="0"/>
              <a:t>I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80/20 </a:t>
            </a:r>
            <a:r>
              <a:rPr lang="tr-TR" dirty="0" err="1" smtClean="0"/>
              <a:t>and</a:t>
            </a:r>
            <a:r>
              <a:rPr lang="tr-TR" dirty="0" smtClean="0"/>
              <a:t> 70/30 </a:t>
            </a:r>
            <a:r>
              <a:rPr lang="tr-TR" dirty="0" err="1" smtClean="0"/>
              <a:t>ratio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dataset</a:t>
            </a:r>
            <a:r>
              <a:rPr lang="tr-TR" dirty="0" smtClean="0"/>
              <a:t>.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dataset</a:t>
            </a:r>
            <a:r>
              <a:rPr lang="tr-TR" dirty="0" smtClean="0"/>
              <a:t> </a:t>
            </a:r>
            <a:r>
              <a:rPr lang="tr-TR" dirty="0" err="1" smtClean="0"/>
              <a:t>were</a:t>
            </a:r>
            <a:r>
              <a:rPr lang="tr-TR" dirty="0" smtClean="0"/>
              <a:t> a </a:t>
            </a:r>
            <a:r>
              <a:rPr lang="tr-TR" dirty="0" err="1" smtClean="0"/>
              <a:t>larger</a:t>
            </a:r>
            <a:r>
              <a:rPr lang="tr-TR" dirty="0" smtClean="0"/>
              <a:t> </a:t>
            </a:r>
            <a:r>
              <a:rPr lang="tr-TR" dirty="0" err="1" smtClean="0"/>
              <a:t>dataset</a:t>
            </a:r>
            <a:r>
              <a:rPr lang="tr-TR" dirty="0"/>
              <a:t> </a:t>
            </a:r>
            <a:r>
              <a:rPr lang="tr-TR" dirty="0" smtClean="0"/>
              <a:t>it </a:t>
            </a:r>
            <a:r>
              <a:rPr lang="tr-TR" dirty="0" err="1" smtClean="0"/>
              <a:t>would</a:t>
            </a:r>
            <a:r>
              <a:rPr lang="tr-TR" dirty="0" smtClean="0"/>
              <a:t> be </a:t>
            </a:r>
            <a:r>
              <a:rPr lang="tr-TR" dirty="0" err="1" smtClean="0"/>
              <a:t>better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a </a:t>
            </a:r>
            <a:r>
              <a:rPr lang="tr-TR" dirty="0" err="1" smtClean="0"/>
              <a:t>larger</a:t>
            </a:r>
            <a:r>
              <a:rPr lang="tr-TR" dirty="0" smtClean="0"/>
              <a:t> data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training</a:t>
            </a:r>
            <a:r>
              <a:rPr lang="tr-TR" dirty="0" smtClean="0"/>
              <a:t>.</a:t>
            </a:r>
          </a:p>
          <a:p>
            <a:pPr lvl="1">
              <a:spcBef>
                <a:spcPct val="20000"/>
              </a:spcBef>
              <a:defRPr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5847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990600"/>
          </a:xfrm>
        </p:spPr>
        <p:txBody>
          <a:bodyPr>
            <a:normAutofit/>
          </a:bodyPr>
          <a:lstStyle/>
          <a:p>
            <a:r>
              <a:rPr lang="tr-TR" sz="4000" b="1" dirty="0" err="1" smtClean="0"/>
              <a:t>Conclusion</a:t>
            </a:r>
            <a:endParaRPr lang="en-US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10668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1" indent="-28575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tr-TR" sz="1700" dirty="0" smtClean="0"/>
              <a:t>I </a:t>
            </a:r>
            <a:r>
              <a:rPr lang="tr-TR" sz="1700" dirty="0" err="1" smtClean="0"/>
              <a:t>have</a:t>
            </a:r>
            <a:r>
              <a:rPr lang="tr-TR" sz="1700" dirty="0"/>
              <a:t> </a:t>
            </a:r>
            <a:r>
              <a:rPr lang="tr-TR" sz="1700" dirty="0" err="1" smtClean="0"/>
              <a:t>used</a:t>
            </a:r>
            <a:r>
              <a:rPr lang="tr-TR" sz="1700" dirty="0" smtClean="0"/>
              <a:t> 3 </a:t>
            </a:r>
            <a:r>
              <a:rPr lang="tr-TR" sz="1700" dirty="0" err="1" smtClean="0"/>
              <a:t>different</a:t>
            </a:r>
            <a:r>
              <a:rPr lang="tr-TR" sz="1700" dirty="0" smtClean="0"/>
              <a:t> </a:t>
            </a:r>
            <a:r>
              <a:rPr lang="tr-TR" sz="1700" dirty="0" err="1" smtClean="0"/>
              <a:t>techniques</a:t>
            </a:r>
            <a:r>
              <a:rPr lang="tr-TR" sz="1700" dirty="0" smtClean="0"/>
              <a:t> </a:t>
            </a:r>
            <a:r>
              <a:rPr lang="tr-TR" sz="1700" dirty="0" err="1" smtClean="0"/>
              <a:t>for</a:t>
            </a:r>
            <a:r>
              <a:rPr lang="tr-TR" sz="1700" dirty="0" smtClean="0"/>
              <a:t> </a:t>
            </a:r>
            <a:r>
              <a:rPr lang="tr-TR" sz="1700" dirty="0" err="1" smtClean="0"/>
              <a:t>text</a:t>
            </a:r>
            <a:r>
              <a:rPr lang="tr-TR" sz="1700" dirty="0" smtClean="0"/>
              <a:t> </a:t>
            </a:r>
            <a:r>
              <a:rPr lang="tr-TR" sz="1700" dirty="0" err="1" smtClean="0"/>
              <a:t>classification</a:t>
            </a:r>
            <a:r>
              <a:rPr lang="tr-TR" sz="1700" dirty="0" smtClean="0"/>
              <a:t> on a </a:t>
            </a:r>
            <a:r>
              <a:rPr lang="tr-TR" sz="1700" dirty="0" err="1" smtClean="0"/>
              <a:t>very</a:t>
            </a:r>
            <a:r>
              <a:rPr lang="tr-TR" sz="1700" dirty="0" smtClean="0"/>
              <a:t> </a:t>
            </a:r>
            <a:r>
              <a:rPr lang="tr-TR" sz="1700" dirty="0" err="1" smtClean="0"/>
              <a:t>small</a:t>
            </a:r>
            <a:r>
              <a:rPr lang="tr-TR" sz="1700" dirty="0" smtClean="0"/>
              <a:t> </a:t>
            </a:r>
            <a:r>
              <a:rPr lang="tr-TR" sz="1700" dirty="0" err="1" smtClean="0"/>
              <a:t>dataset</a:t>
            </a:r>
            <a:r>
              <a:rPr lang="tr-TR" sz="1700" dirty="0" smtClean="0"/>
              <a:t>.</a:t>
            </a:r>
          </a:p>
          <a:p>
            <a:pPr lvl="2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tr-TR" sz="1700" dirty="0" smtClean="0"/>
              <a:t> </a:t>
            </a:r>
            <a:r>
              <a:rPr lang="tr-TR" sz="1700" b="1" dirty="0" smtClean="0"/>
              <a:t>ML </a:t>
            </a:r>
            <a:r>
              <a:rPr lang="tr-TR" sz="1700" b="1" dirty="0" err="1"/>
              <a:t>M</a:t>
            </a:r>
            <a:r>
              <a:rPr lang="tr-TR" sz="1700" b="1" dirty="0" err="1" smtClean="0"/>
              <a:t>odels</a:t>
            </a:r>
            <a:r>
              <a:rPr lang="tr-TR" sz="1700" b="1" dirty="0" smtClean="0"/>
              <a:t> </a:t>
            </a:r>
            <a:r>
              <a:rPr lang="tr-TR" sz="1700" b="1" dirty="0" err="1" smtClean="0"/>
              <a:t>for</a:t>
            </a:r>
            <a:r>
              <a:rPr lang="tr-TR" sz="1700" b="1" dirty="0" smtClean="0"/>
              <a:t> </a:t>
            </a:r>
            <a:r>
              <a:rPr lang="tr-TR" sz="1700" b="1" dirty="0" err="1" smtClean="0"/>
              <a:t>Text</a:t>
            </a:r>
            <a:r>
              <a:rPr lang="tr-TR" sz="1700" b="1" dirty="0" smtClean="0"/>
              <a:t> </a:t>
            </a:r>
            <a:r>
              <a:rPr lang="tr-TR" sz="1700" b="1" dirty="0" err="1" smtClean="0"/>
              <a:t>Classification</a:t>
            </a:r>
            <a:r>
              <a:rPr lang="tr-TR" sz="1700" b="1" dirty="0" smtClean="0"/>
              <a:t> </a:t>
            </a:r>
            <a:r>
              <a:rPr lang="tr-TR" sz="1700" b="1" dirty="0" err="1" smtClean="0"/>
              <a:t>for</a:t>
            </a:r>
            <a:r>
              <a:rPr lang="tr-TR" sz="1700" b="1" dirty="0" smtClean="0"/>
              <a:t> </a:t>
            </a:r>
            <a:r>
              <a:rPr lang="tr-TR" sz="1700" b="1" dirty="0" err="1" smtClean="0"/>
              <a:t>multiclass</a:t>
            </a:r>
            <a:r>
              <a:rPr lang="tr-TR" sz="1700" b="1" dirty="0" smtClean="0"/>
              <a:t> </a:t>
            </a:r>
            <a:r>
              <a:rPr lang="tr-TR" sz="1700" b="1" dirty="0" err="1" smtClean="0"/>
              <a:t>prediction</a:t>
            </a:r>
            <a:endParaRPr lang="tr-TR" sz="1700" b="1" dirty="0" smtClean="0"/>
          </a:p>
          <a:p>
            <a:pPr lvl="2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tr-TR" sz="1700" b="1" dirty="0"/>
              <a:t> </a:t>
            </a:r>
            <a:r>
              <a:rPr lang="tr-TR" sz="1700" b="1" dirty="0" smtClean="0"/>
              <a:t>BERT Model </a:t>
            </a:r>
            <a:r>
              <a:rPr lang="tr-TR" sz="1700" b="1" dirty="0" err="1" smtClean="0"/>
              <a:t>for</a:t>
            </a:r>
            <a:r>
              <a:rPr lang="tr-TR" sz="1700" b="1" dirty="0" smtClean="0"/>
              <a:t> </a:t>
            </a:r>
            <a:r>
              <a:rPr lang="tr-TR" sz="1700" b="1" dirty="0" err="1" smtClean="0"/>
              <a:t>multiclass</a:t>
            </a:r>
            <a:r>
              <a:rPr lang="tr-TR" sz="1700" b="1" dirty="0" smtClean="0"/>
              <a:t> </a:t>
            </a:r>
            <a:r>
              <a:rPr lang="tr-TR" sz="1700" b="1" dirty="0" err="1" smtClean="0"/>
              <a:t>prediction</a:t>
            </a:r>
            <a:endParaRPr lang="tr-TR" sz="1700" b="1" dirty="0" smtClean="0"/>
          </a:p>
          <a:p>
            <a:pPr lvl="2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tr-TR" sz="1700" b="1" dirty="0" smtClean="0"/>
              <a:t> </a:t>
            </a:r>
            <a:r>
              <a:rPr lang="tr-TR" sz="1700" b="1" dirty="0" err="1" smtClean="0"/>
              <a:t>Multioutput</a:t>
            </a:r>
            <a:r>
              <a:rPr lang="tr-TR" sz="1700" b="1" dirty="0" smtClean="0"/>
              <a:t> </a:t>
            </a:r>
            <a:r>
              <a:rPr lang="tr-TR" sz="1700" b="1" dirty="0" err="1" smtClean="0"/>
              <a:t>Models</a:t>
            </a:r>
            <a:r>
              <a:rPr lang="tr-TR" sz="1700" b="1" dirty="0" smtClean="0"/>
              <a:t> </a:t>
            </a:r>
            <a:r>
              <a:rPr lang="tr-TR" sz="1700" b="1" dirty="0" err="1" smtClean="0"/>
              <a:t>for</a:t>
            </a:r>
            <a:r>
              <a:rPr lang="tr-TR" sz="1700" b="1" dirty="0" smtClean="0"/>
              <a:t> </a:t>
            </a:r>
            <a:r>
              <a:rPr lang="tr-TR" sz="1700" b="1" dirty="0" err="1" smtClean="0"/>
              <a:t>multiclass-multioutput</a:t>
            </a:r>
            <a:r>
              <a:rPr lang="tr-TR" sz="1700" b="1" dirty="0" smtClean="0"/>
              <a:t> </a:t>
            </a:r>
            <a:r>
              <a:rPr lang="tr-TR" sz="1700" b="1" dirty="0" err="1" smtClean="0"/>
              <a:t>prediction</a:t>
            </a:r>
            <a:endParaRPr lang="tr-TR" sz="1700" b="1" dirty="0" smtClean="0"/>
          </a:p>
          <a:p>
            <a:pPr algn="just"/>
            <a:endParaRPr lang="en-US" sz="17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1600" b="1" dirty="0"/>
              <a:t>SMOTE </a:t>
            </a:r>
            <a:r>
              <a:rPr lang="tr-TR" sz="1600" dirty="0" err="1"/>
              <a:t>resulted</a:t>
            </a:r>
            <a:r>
              <a:rPr lang="tr-TR" sz="1600" dirty="0"/>
              <a:t> </a:t>
            </a:r>
            <a:r>
              <a:rPr lang="tr-TR" sz="1600" dirty="0" err="1"/>
              <a:t>same</a:t>
            </a:r>
            <a:r>
              <a:rPr lang="tr-TR" sz="1600" dirty="0"/>
              <a:t> </a:t>
            </a:r>
            <a:r>
              <a:rPr lang="tr-TR" sz="1600" dirty="0" err="1"/>
              <a:t>recall</a:t>
            </a:r>
            <a:r>
              <a:rPr lang="tr-TR" sz="1600" dirty="0"/>
              <a:t> </a:t>
            </a:r>
            <a:r>
              <a:rPr lang="tr-TR" sz="1600" dirty="0" err="1"/>
              <a:t>performance</a:t>
            </a:r>
            <a:r>
              <a:rPr lang="tr-TR" sz="1600" dirty="0"/>
              <a:t> but </a:t>
            </a:r>
            <a:r>
              <a:rPr lang="tr-TR" sz="1600" dirty="0" err="1"/>
              <a:t>lower</a:t>
            </a:r>
            <a:r>
              <a:rPr lang="tr-TR" sz="1600" dirty="0"/>
              <a:t> </a:t>
            </a:r>
            <a:r>
              <a:rPr lang="tr-TR" sz="1600" dirty="0" err="1"/>
              <a:t>precision</a:t>
            </a:r>
            <a:r>
              <a:rPr lang="tr-TR" sz="1600" dirty="0"/>
              <a:t> </a:t>
            </a:r>
            <a:r>
              <a:rPr lang="tr-TR" sz="1600" dirty="0" err="1"/>
              <a:t>score</a:t>
            </a:r>
            <a:r>
              <a:rPr lang="tr-TR" sz="1600" dirty="0" smtClean="0"/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tr-TR" sz="1700" b="1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1700" b="1" dirty="0" err="1" smtClean="0"/>
              <a:t>Naive</a:t>
            </a:r>
            <a:r>
              <a:rPr lang="tr-TR" sz="1700" b="1" dirty="0" smtClean="0"/>
              <a:t> </a:t>
            </a:r>
            <a:r>
              <a:rPr lang="tr-TR" sz="1700" b="1" dirty="0" err="1" smtClean="0"/>
              <a:t>Bayes</a:t>
            </a:r>
            <a:r>
              <a:rPr lang="tr-TR" sz="1700" b="1" dirty="0" smtClean="0"/>
              <a:t> </a:t>
            </a:r>
            <a:r>
              <a:rPr lang="tr-TR" sz="1700" dirty="0" err="1" smtClean="0"/>
              <a:t>and</a:t>
            </a:r>
            <a:r>
              <a:rPr lang="tr-TR" sz="1700" dirty="0" smtClean="0"/>
              <a:t> </a:t>
            </a:r>
            <a:r>
              <a:rPr lang="tr-TR" sz="1700" b="1" dirty="0" smtClean="0"/>
              <a:t>SVM</a:t>
            </a:r>
            <a:r>
              <a:rPr lang="tr-TR" sz="1700" dirty="0" smtClean="0"/>
              <a:t> had </a:t>
            </a:r>
            <a:r>
              <a:rPr lang="tr-TR" sz="1700" dirty="0" err="1" smtClean="0"/>
              <a:t>better</a:t>
            </a:r>
            <a:r>
              <a:rPr lang="tr-TR" sz="1700" dirty="0" smtClean="0"/>
              <a:t> </a:t>
            </a:r>
            <a:r>
              <a:rPr lang="tr-TR" sz="1700" dirty="0" err="1" smtClean="0"/>
              <a:t>results</a:t>
            </a:r>
            <a:r>
              <a:rPr lang="tr-TR" sz="1700" dirty="0" smtClean="0"/>
              <a:t> on a </a:t>
            </a:r>
            <a:r>
              <a:rPr lang="tr-TR" sz="1700" dirty="0" err="1" smtClean="0"/>
              <a:t>small</a:t>
            </a:r>
            <a:r>
              <a:rPr lang="tr-TR" sz="1700" dirty="0" smtClean="0"/>
              <a:t> </a:t>
            </a:r>
            <a:r>
              <a:rPr lang="tr-TR" sz="1700" dirty="0" err="1" smtClean="0"/>
              <a:t>dataset</a:t>
            </a:r>
            <a:r>
              <a:rPr lang="tr-TR" sz="1700" dirty="0" smtClean="0"/>
              <a:t> </a:t>
            </a:r>
            <a:r>
              <a:rPr lang="tr-TR" sz="1700" dirty="0" err="1" smtClean="0"/>
              <a:t>for</a:t>
            </a:r>
            <a:r>
              <a:rPr lang="tr-TR" sz="1700" dirty="0" smtClean="0"/>
              <a:t> </a:t>
            </a:r>
            <a:r>
              <a:rPr lang="tr-TR" sz="1700" dirty="0" err="1" smtClean="0"/>
              <a:t>classical</a:t>
            </a:r>
            <a:r>
              <a:rPr lang="tr-TR" sz="1700" dirty="0" smtClean="0"/>
              <a:t> ML </a:t>
            </a:r>
            <a:r>
              <a:rPr lang="tr-TR" sz="1700" dirty="0" err="1" smtClean="0"/>
              <a:t>Classifier</a:t>
            </a:r>
            <a:r>
              <a:rPr lang="tr-TR" sz="1700" dirty="0" smtClean="0"/>
              <a:t> </a:t>
            </a:r>
            <a:r>
              <a:rPr lang="tr-TR" sz="1700" dirty="0" err="1" smtClean="0"/>
              <a:t>models</a:t>
            </a:r>
            <a:endParaRPr lang="tr-TR" sz="1700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tr-TR" sz="1700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1700" b="1" dirty="0" smtClean="0"/>
              <a:t>BERT model </a:t>
            </a:r>
            <a:r>
              <a:rPr lang="tr-TR" sz="1700" dirty="0" err="1" smtClean="0"/>
              <a:t>worked</a:t>
            </a:r>
            <a:r>
              <a:rPr lang="tr-TR" sz="1700" dirty="0" smtClean="0"/>
              <a:t> </a:t>
            </a:r>
            <a:r>
              <a:rPr lang="tr-TR" sz="1700" dirty="0" err="1" smtClean="0"/>
              <a:t>well</a:t>
            </a:r>
            <a:r>
              <a:rPr lang="tr-TR" sz="1700" dirty="0" smtClean="0"/>
              <a:t> </a:t>
            </a:r>
            <a:r>
              <a:rPr lang="tr-TR" sz="1700" dirty="0" err="1" smtClean="0"/>
              <a:t>with</a:t>
            </a:r>
            <a:r>
              <a:rPr lang="tr-TR" sz="1700" dirty="0" smtClean="0"/>
              <a:t> a </a:t>
            </a:r>
            <a:r>
              <a:rPr lang="tr-TR" sz="1700" dirty="0" err="1" smtClean="0"/>
              <a:t>small</a:t>
            </a:r>
            <a:r>
              <a:rPr lang="tr-TR" sz="1700" dirty="0" smtClean="0"/>
              <a:t> </a:t>
            </a:r>
            <a:r>
              <a:rPr lang="tr-TR" sz="1700" dirty="0" err="1" smtClean="0"/>
              <a:t>dataset</a:t>
            </a:r>
            <a:r>
              <a:rPr lang="tr-TR" sz="1700" dirty="0" smtClean="0"/>
              <a:t> since </a:t>
            </a:r>
            <a:r>
              <a:rPr lang="tr-TR" sz="1700" dirty="0" err="1" smtClean="0"/>
              <a:t>It</a:t>
            </a:r>
            <a:r>
              <a:rPr lang="tr-TR" sz="1700" dirty="0" smtClean="0"/>
              <a:t> is a </a:t>
            </a:r>
            <a:r>
              <a:rPr lang="tr-TR" sz="1700" dirty="0" err="1" smtClean="0"/>
              <a:t>pretrained</a:t>
            </a:r>
            <a:r>
              <a:rPr lang="tr-TR" sz="1700" dirty="0" smtClean="0"/>
              <a:t> model. But it </a:t>
            </a:r>
            <a:r>
              <a:rPr lang="tr-TR" sz="1700" dirty="0" err="1" smtClean="0"/>
              <a:t>tends</a:t>
            </a:r>
            <a:r>
              <a:rPr lang="tr-TR" sz="1700" dirty="0" smtClean="0"/>
              <a:t> </a:t>
            </a:r>
            <a:r>
              <a:rPr lang="tr-TR" sz="1700" dirty="0" err="1" smtClean="0"/>
              <a:t>to</a:t>
            </a:r>
            <a:r>
              <a:rPr lang="tr-TR" sz="1700" dirty="0" smtClean="0"/>
              <a:t> </a:t>
            </a:r>
            <a:r>
              <a:rPr lang="tr-TR" sz="1700" dirty="0" err="1" smtClean="0"/>
              <a:t>generalize</a:t>
            </a:r>
            <a:r>
              <a:rPr lang="tr-TR" sz="1700" dirty="0" smtClean="0"/>
              <a:t> </a:t>
            </a:r>
            <a:r>
              <a:rPr lang="tr-TR" sz="1700" dirty="0" err="1" smtClean="0"/>
              <a:t>the</a:t>
            </a:r>
            <a:r>
              <a:rPr lang="tr-TR" sz="1700" dirty="0" smtClean="0"/>
              <a:t> </a:t>
            </a:r>
            <a:r>
              <a:rPr lang="tr-TR" sz="1700" dirty="0" err="1" smtClean="0"/>
              <a:t>output</a:t>
            </a:r>
            <a:r>
              <a:rPr lang="tr-TR" sz="1700" dirty="0" smtClean="0"/>
              <a:t> </a:t>
            </a:r>
            <a:r>
              <a:rPr lang="tr-TR" sz="1700" dirty="0" err="1" smtClean="0"/>
              <a:t>for</a:t>
            </a:r>
            <a:r>
              <a:rPr lang="tr-TR" sz="1700" dirty="0" smtClean="0"/>
              <a:t> a </a:t>
            </a:r>
            <a:r>
              <a:rPr lang="tr-TR" sz="1700" dirty="0" err="1" smtClean="0"/>
              <a:t>small</a:t>
            </a:r>
            <a:r>
              <a:rPr lang="tr-TR" sz="1700" dirty="0" smtClean="0"/>
              <a:t> </a:t>
            </a:r>
            <a:r>
              <a:rPr lang="tr-TR" sz="1700" dirty="0" err="1" smtClean="0"/>
              <a:t>dataset</a:t>
            </a:r>
            <a:r>
              <a:rPr lang="tr-TR" sz="1700" dirty="0" smtClean="0"/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tr-TR" sz="1700" b="1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1700" b="1" dirty="0" err="1" smtClean="0"/>
              <a:t>Multioutput</a:t>
            </a:r>
            <a:r>
              <a:rPr lang="tr-TR" sz="1700" b="1" dirty="0" smtClean="0"/>
              <a:t> </a:t>
            </a:r>
            <a:r>
              <a:rPr lang="tr-TR" sz="1700" b="1" dirty="0" err="1" smtClean="0"/>
              <a:t>Classifiers</a:t>
            </a:r>
            <a:r>
              <a:rPr lang="tr-TR" sz="1700" b="1" dirty="0" smtClean="0"/>
              <a:t> </a:t>
            </a:r>
            <a:r>
              <a:rPr lang="tr-TR" sz="1700" dirty="0" err="1" smtClean="0"/>
              <a:t>are</a:t>
            </a:r>
            <a:r>
              <a:rPr lang="tr-TR" sz="1700" dirty="0" smtClean="0"/>
              <a:t> </a:t>
            </a:r>
            <a:r>
              <a:rPr lang="tr-TR" sz="1700" dirty="0" err="1" smtClean="0"/>
              <a:t>best</a:t>
            </a:r>
            <a:r>
              <a:rPr lang="tr-TR" sz="1700" dirty="0" smtClean="0"/>
              <a:t> </a:t>
            </a:r>
            <a:r>
              <a:rPr lang="tr-TR" sz="1700" dirty="0" err="1" smtClean="0"/>
              <a:t>for</a:t>
            </a:r>
            <a:r>
              <a:rPr lang="tr-TR" sz="1700" dirty="0" smtClean="0"/>
              <a:t> </a:t>
            </a:r>
            <a:r>
              <a:rPr lang="tr-TR" sz="1700" dirty="0" err="1" smtClean="0"/>
              <a:t>multiclass-multilabel</a:t>
            </a:r>
            <a:r>
              <a:rPr lang="tr-TR" sz="1700" dirty="0" smtClean="0"/>
              <a:t> </a:t>
            </a:r>
            <a:r>
              <a:rPr lang="tr-TR" sz="1700" dirty="0" err="1" smtClean="0"/>
              <a:t>predictions</a:t>
            </a:r>
            <a:r>
              <a:rPr lang="tr-TR" sz="1700" dirty="0" smtClean="0"/>
              <a:t>. </a:t>
            </a:r>
            <a:r>
              <a:rPr lang="tr-TR" sz="1700" dirty="0" err="1" smtClean="0"/>
              <a:t>Decision</a:t>
            </a:r>
            <a:r>
              <a:rPr lang="tr-TR" sz="1700" dirty="0" smtClean="0"/>
              <a:t> </a:t>
            </a:r>
            <a:r>
              <a:rPr lang="tr-TR" sz="1700" dirty="0" err="1" smtClean="0"/>
              <a:t>Tree</a:t>
            </a:r>
            <a:r>
              <a:rPr lang="tr-TR" sz="1700" dirty="0" smtClean="0"/>
              <a:t> </a:t>
            </a:r>
            <a:r>
              <a:rPr lang="tr-TR" sz="1700" dirty="0" err="1" smtClean="0"/>
              <a:t>and</a:t>
            </a:r>
            <a:r>
              <a:rPr lang="tr-TR" sz="1700" dirty="0" smtClean="0"/>
              <a:t> KNN </a:t>
            </a:r>
            <a:r>
              <a:rPr lang="tr-TR" sz="1700" dirty="0" err="1" smtClean="0"/>
              <a:t>for</a:t>
            </a:r>
            <a:r>
              <a:rPr lang="tr-TR" sz="1700" dirty="0" smtClean="0"/>
              <a:t> </a:t>
            </a:r>
            <a:r>
              <a:rPr lang="tr-TR" sz="1700" dirty="0" err="1" smtClean="0"/>
              <a:t>Multioutput</a:t>
            </a:r>
            <a:r>
              <a:rPr lang="tr-TR" sz="1700" dirty="0" smtClean="0"/>
              <a:t> </a:t>
            </a:r>
            <a:r>
              <a:rPr lang="tr-TR" sz="1700" dirty="0" err="1" smtClean="0"/>
              <a:t>Classification</a:t>
            </a:r>
            <a:r>
              <a:rPr lang="tr-TR" sz="1700" dirty="0" smtClean="0"/>
              <a:t> </a:t>
            </a:r>
            <a:r>
              <a:rPr lang="tr-TR" sz="1700" dirty="0" err="1" smtClean="0"/>
              <a:t>don’t</a:t>
            </a:r>
            <a:r>
              <a:rPr lang="tr-TR" sz="1700" dirty="0" smtClean="0"/>
              <a:t> </a:t>
            </a:r>
            <a:r>
              <a:rPr lang="tr-TR" sz="1700" dirty="0" err="1" smtClean="0"/>
              <a:t>support</a:t>
            </a:r>
            <a:r>
              <a:rPr lang="tr-TR" sz="1700" dirty="0" smtClean="0"/>
              <a:t> </a:t>
            </a:r>
            <a:r>
              <a:rPr lang="tr-TR" sz="1700" dirty="0" err="1" smtClean="0"/>
              <a:t>performance</a:t>
            </a:r>
            <a:r>
              <a:rPr lang="tr-TR" sz="1700" dirty="0" smtClean="0"/>
              <a:t> </a:t>
            </a:r>
            <a:r>
              <a:rPr lang="tr-TR" sz="1700" dirty="0" err="1" smtClean="0"/>
              <a:t>metrics</a:t>
            </a:r>
            <a:r>
              <a:rPr lang="tr-TR" sz="1700" dirty="0" smtClean="0"/>
              <a:t>. </a:t>
            </a:r>
            <a:r>
              <a:rPr lang="tr-TR" sz="1700" dirty="0" err="1" smtClean="0"/>
              <a:t>Only</a:t>
            </a:r>
            <a:r>
              <a:rPr lang="tr-TR" sz="1700" dirty="0" smtClean="0"/>
              <a:t> </a:t>
            </a:r>
            <a:r>
              <a:rPr lang="tr-TR" sz="1700" dirty="0" err="1" smtClean="0"/>
              <a:t>Logistic</a:t>
            </a:r>
            <a:r>
              <a:rPr lang="tr-TR" sz="1700" dirty="0" smtClean="0"/>
              <a:t> </a:t>
            </a:r>
            <a:r>
              <a:rPr lang="tr-TR" sz="1700" dirty="0" err="1" smtClean="0"/>
              <a:t>Regression</a:t>
            </a:r>
            <a:r>
              <a:rPr lang="tr-TR" sz="1700" dirty="0" smtClean="0"/>
              <a:t> </a:t>
            </a:r>
            <a:r>
              <a:rPr lang="tr-TR" sz="1700" dirty="0" err="1" smtClean="0"/>
              <a:t>Multioutput</a:t>
            </a:r>
            <a:r>
              <a:rPr lang="tr-TR" sz="1700" dirty="0" smtClean="0"/>
              <a:t> </a:t>
            </a:r>
            <a:r>
              <a:rPr lang="tr-TR" sz="1700" dirty="0" err="1" smtClean="0"/>
              <a:t>Classifier</a:t>
            </a:r>
            <a:r>
              <a:rPr lang="tr-TR" sz="1700" dirty="0" smtClean="0"/>
              <a:t> </a:t>
            </a:r>
            <a:r>
              <a:rPr lang="tr-TR" sz="1700" dirty="0" err="1" smtClean="0"/>
              <a:t>supports</a:t>
            </a:r>
            <a:r>
              <a:rPr lang="tr-TR" sz="1700" dirty="0" smtClean="0"/>
              <a:t> </a:t>
            </a:r>
            <a:r>
              <a:rPr lang="tr-TR" sz="1700" dirty="0" err="1" smtClean="0"/>
              <a:t>accuracy</a:t>
            </a:r>
            <a:r>
              <a:rPr lang="tr-TR" sz="1700" dirty="0" smtClean="0"/>
              <a:t> </a:t>
            </a:r>
            <a:r>
              <a:rPr lang="tr-TR" sz="1700" dirty="0" err="1" smtClean="0"/>
              <a:t>score</a:t>
            </a:r>
            <a:r>
              <a:rPr lang="tr-TR" sz="1700" dirty="0" smtClean="0"/>
              <a:t>. </a:t>
            </a:r>
            <a:r>
              <a:rPr lang="tr-TR" sz="1700" dirty="0" err="1" smtClean="0"/>
              <a:t>Overall</a:t>
            </a:r>
            <a:r>
              <a:rPr lang="tr-TR" sz="1700" dirty="0" smtClean="0"/>
              <a:t> </a:t>
            </a:r>
            <a:r>
              <a:rPr lang="tr-TR" sz="1700" dirty="0" err="1" smtClean="0"/>
              <a:t>they</a:t>
            </a:r>
            <a:r>
              <a:rPr lang="tr-TR" sz="1700" dirty="0" smtClean="0"/>
              <a:t> </a:t>
            </a:r>
            <a:r>
              <a:rPr lang="tr-TR" sz="1700" dirty="0" err="1" smtClean="0"/>
              <a:t>worked</a:t>
            </a:r>
            <a:r>
              <a:rPr lang="tr-TR" sz="1700" dirty="0" smtClean="0"/>
              <a:t> </a:t>
            </a:r>
            <a:r>
              <a:rPr lang="tr-TR" sz="1700" dirty="0" err="1" smtClean="0"/>
              <a:t>well</a:t>
            </a:r>
            <a:r>
              <a:rPr lang="tr-TR" sz="1700" dirty="0" smtClean="0"/>
              <a:t> on a </a:t>
            </a:r>
            <a:r>
              <a:rPr lang="tr-TR" sz="1700" dirty="0" err="1" smtClean="0"/>
              <a:t>small</a:t>
            </a:r>
            <a:r>
              <a:rPr lang="tr-TR" sz="1700" dirty="0" smtClean="0"/>
              <a:t> </a:t>
            </a:r>
            <a:r>
              <a:rPr lang="tr-TR" sz="1700" dirty="0" err="1" smtClean="0"/>
              <a:t>dataset</a:t>
            </a:r>
            <a:r>
              <a:rPr lang="tr-TR" sz="1700" dirty="0" smtClean="0"/>
              <a:t> </a:t>
            </a:r>
            <a:r>
              <a:rPr lang="tr-TR" sz="1700" dirty="0" err="1" smtClean="0"/>
              <a:t>to</a:t>
            </a:r>
            <a:r>
              <a:rPr lang="tr-TR" sz="1700" dirty="0" smtClean="0"/>
              <a:t> </a:t>
            </a:r>
            <a:r>
              <a:rPr lang="tr-TR" sz="1700" dirty="0" err="1" smtClean="0"/>
              <a:t>predict</a:t>
            </a:r>
            <a:r>
              <a:rPr lang="tr-TR" sz="1700" dirty="0" smtClean="0"/>
              <a:t> </a:t>
            </a:r>
            <a:r>
              <a:rPr lang="tr-TR" sz="1700" dirty="0" err="1" smtClean="0"/>
              <a:t>multiclass-multilabel</a:t>
            </a:r>
            <a:r>
              <a:rPr lang="tr-TR" sz="1700" dirty="0" smtClean="0"/>
              <a:t> </a:t>
            </a:r>
            <a:r>
              <a:rPr lang="tr-TR" sz="1700" dirty="0" err="1" smtClean="0"/>
              <a:t>outputs</a:t>
            </a:r>
            <a:r>
              <a:rPr lang="tr-TR" sz="1700" dirty="0" smtClean="0"/>
              <a:t>.</a:t>
            </a:r>
          </a:p>
          <a:p>
            <a:pPr algn="just"/>
            <a:endParaRPr lang="tr-TR" sz="1700" dirty="0" smtClean="0"/>
          </a:p>
        </p:txBody>
      </p:sp>
    </p:spTree>
    <p:extLst>
      <p:ext uri="{BB962C8B-B14F-4D97-AF65-F5344CB8AC3E}">
        <p14:creationId xmlns:p14="http://schemas.microsoft.com/office/powerpoint/2010/main" val="12628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3886200" cy="4876800"/>
          </a:xfrm>
        </p:spPr>
        <p:txBody>
          <a:bodyPr>
            <a:noAutofit/>
          </a:bodyPr>
          <a:lstStyle/>
          <a:p>
            <a:pPr lvl="1" algn="l"/>
            <a:r>
              <a:rPr lang="tr-TR" sz="1500" dirty="0" err="1">
                <a:solidFill>
                  <a:schemeClr val="tx1"/>
                </a:solidFill>
              </a:rPr>
              <a:t>DocumentId</a:t>
            </a:r>
            <a:r>
              <a:rPr lang="tr-TR" sz="1500" dirty="0">
                <a:solidFill>
                  <a:schemeClr val="tx1"/>
                </a:solidFill>
              </a:rPr>
              <a:t> </a:t>
            </a:r>
            <a:r>
              <a:rPr lang="tr-TR" sz="1500" dirty="0" smtClean="0">
                <a:solidFill>
                  <a:schemeClr val="tx1"/>
                </a:solidFill>
              </a:rPr>
              <a:t>		24 </a:t>
            </a:r>
          </a:p>
          <a:p>
            <a:pPr lvl="1" algn="l"/>
            <a:r>
              <a:rPr lang="tr-TR" sz="1500" dirty="0" err="1" smtClean="0">
                <a:solidFill>
                  <a:schemeClr val="tx1"/>
                </a:solidFill>
              </a:rPr>
              <a:t>EventInstanceId</a:t>
            </a:r>
            <a:r>
              <a:rPr lang="tr-TR" sz="1500" dirty="0" smtClean="0">
                <a:solidFill>
                  <a:schemeClr val="tx1"/>
                </a:solidFill>
              </a:rPr>
              <a:t> 		24 </a:t>
            </a:r>
          </a:p>
          <a:p>
            <a:pPr lvl="1" algn="l"/>
            <a:r>
              <a:rPr lang="tr-TR" sz="1500" dirty="0" smtClean="0">
                <a:solidFill>
                  <a:schemeClr val="tx1"/>
                </a:solidFill>
              </a:rPr>
              <a:t># 			24 </a:t>
            </a:r>
          </a:p>
          <a:p>
            <a:pPr lvl="1" algn="l"/>
            <a:r>
              <a:rPr lang="tr-TR" sz="1500" dirty="0" smtClean="0">
                <a:solidFill>
                  <a:schemeClr val="tx1"/>
                </a:solidFill>
              </a:rPr>
              <a:t>News </a:t>
            </a:r>
            <a:r>
              <a:rPr lang="tr-TR" sz="1500" dirty="0" err="1">
                <a:solidFill>
                  <a:schemeClr val="tx1"/>
                </a:solidFill>
              </a:rPr>
              <a:t>Date</a:t>
            </a:r>
            <a:r>
              <a:rPr lang="tr-TR" sz="1500" dirty="0">
                <a:solidFill>
                  <a:schemeClr val="tx1"/>
                </a:solidFill>
              </a:rPr>
              <a:t> </a:t>
            </a:r>
            <a:r>
              <a:rPr lang="tr-TR" sz="1500" dirty="0" smtClean="0">
                <a:solidFill>
                  <a:schemeClr val="tx1"/>
                </a:solidFill>
              </a:rPr>
              <a:t>		26 </a:t>
            </a:r>
          </a:p>
          <a:p>
            <a:pPr lvl="1" algn="l"/>
            <a:r>
              <a:rPr lang="tr-TR" sz="1500" dirty="0" smtClean="0">
                <a:solidFill>
                  <a:schemeClr val="tx1"/>
                </a:solidFill>
              </a:rPr>
              <a:t>Source 		26 </a:t>
            </a:r>
          </a:p>
          <a:p>
            <a:pPr lvl="1" algn="l"/>
            <a:r>
              <a:rPr lang="tr-TR" sz="1500" dirty="0" smtClean="0">
                <a:solidFill>
                  <a:schemeClr val="tx1"/>
                </a:solidFill>
              </a:rPr>
              <a:t>Country 		25 </a:t>
            </a:r>
          </a:p>
          <a:p>
            <a:pPr lvl="1" algn="l"/>
            <a:r>
              <a:rPr lang="tr-TR" sz="1500" dirty="0" err="1" smtClean="0">
                <a:solidFill>
                  <a:schemeClr val="tx1"/>
                </a:solidFill>
              </a:rPr>
              <a:t>Location</a:t>
            </a:r>
            <a:r>
              <a:rPr lang="tr-TR" sz="1500" dirty="0" smtClean="0">
                <a:solidFill>
                  <a:schemeClr val="tx1"/>
                </a:solidFill>
              </a:rPr>
              <a:t> </a:t>
            </a:r>
            <a:r>
              <a:rPr lang="tr-TR" sz="1500" dirty="0">
                <a:solidFill>
                  <a:schemeClr val="tx1"/>
                </a:solidFill>
              </a:rPr>
              <a:t>(</a:t>
            </a:r>
            <a:r>
              <a:rPr lang="tr-TR" sz="1500" dirty="0" err="1">
                <a:solidFill>
                  <a:schemeClr val="tx1"/>
                </a:solidFill>
              </a:rPr>
              <a:t>LatLng</a:t>
            </a:r>
            <a:r>
              <a:rPr lang="tr-TR" sz="1500" dirty="0">
                <a:solidFill>
                  <a:schemeClr val="tx1"/>
                </a:solidFill>
              </a:rPr>
              <a:t>) </a:t>
            </a:r>
            <a:r>
              <a:rPr lang="tr-TR" sz="1500" dirty="0" smtClean="0">
                <a:solidFill>
                  <a:schemeClr val="tx1"/>
                </a:solidFill>
              </a:rPr>
              <a:t>		417 </a:t>
            </a:r>
          </a:p>
          <a:p>
            <a:pPr lvl="1" algn="l"/>
            <a:r>
              <a:rPr lang="tr-TR" sz="1500" dirty="0" err="1" smtClean="0">
                <a:solidFill>
                  <a:schemeClr val="tx1"/>
                </a:solidFill>
              </a:rPr>
              <a:t>Locations</a:t>
            </a:r>
            <a:r>
              <a:rPr lang="tr-TR" sz="1500" dirty="0" smtClean="0">
                <a:solidFill>
                  <a:schemeClr val="tx1"/>
                </a:solidFill>
              </a:rPr>
              <a:t> 		51 </a:t>
            </a:r>
          </a:p>
          <a:p>
            <a:pPr lvl="1" algn="l"/>
            <a:r>
              <a:rPr lang="tr-TR" sz="1500" dirty="0" err="1" smtClean="0">
                <a:solidFill>
                  <a:schemeClr val="tx1"/>
                </a:solidFill>
              </a:rPr>
              <a:t>Headline</a:t>
            </a:r>
            <a:r>
              <a:rPr lang="tr-TR" sz="1500" dirty="0" smtClean="0">
                <a:solidFill>
                  <a:schemeClr val="tx1"/>
                </a:solidFill>
              </a:rPr>
              <a:t> 		25 </a:t>
            </a:r>
          </a:p>
          <a:p>
            <a:pPr lvl="1" algn="l"/>
            <a:r>
              <a:rPr lang="tr-TR" sz="1500" dirty="0" err="1" smtClean="0">
                <a:solidFill>
                  <a:schemeClr val="tx1"/>
                </a:solidFill>
              </a:rPr>
              <a:t>Abstract</a:t>
            </a:r>
            <a:r>
              <a:rPr lang="tr-TR" sz="1500" dirty="0" smtClean="0">
                <a:solidFill>
                  <a:schemeClr val="tx1"/>
                </a:solidFill>
              </a:rPr>
              <a:t> 		29 </a:t>
            </a:r>
          </a:p>
          <a:p>
            <a:pPr lvl="1" algn="l"/>
            <a:r>
              <a:rPr lang="tr-TR" sz="1500" dirty="0" smtClean="0">
                <a:solidFill>
                  <a:schemeClr val="tx1"/>
                </a:solidFill>
              </a:rPr>
              <a:t>First </a:t>
            </a:r>
            <a:r>
              <a:rPr lang="tr-TR" sz="1500" dirty="0" err="1">
                <a:solidFill>
                  <a:schemeClr val="tx1"/>
                </a:solidFill>
              </a:rPr>
              <a:t>Part</a:t>
            </a:r>
            <a:r>
              <a:rPr lang="tr-TR" sz="1500" dirty="0">
                <a:solidFill>
                  <a:schemeClr val="tx1"/>
                </a:solidFill>
              </a:rPr>
              <a:t> </a:t>
            </a:r>
            <a:r>
              <a:rPr lang="tr-TR" sz="1500" dirty="0" smtClean="0">
                <a:solidFill>
                  <a:schemeClr val="tx1"/>
                </a:solidFill>
              </a:rPr>
              <a:t>		38 </a:t>
            </a:r>
          </a:p>
          <a:p>
            <a:pPr lvl="1" algn="l"/>
            <a:r>
              <a:rPr lang="tr-TR" sz="1500" dirty="0" smtClean="0">
                <a:solidFill>
                  <a:schemeClr val="tx1"/>
                </a:solidFill>
              </a:rPr>
              <a:t>Body 			219 </a:t>
            </a:r>
          </a:p>
          <a:p>
            <a:pPr lvl="1" algn="l"/>
            <a:r>
              <a:rPr lang="tr-TR" sz="1500" dirty="0" smtClean="0">
                <a:solidFill>
                  <a:schemeClr val="tx1"/>
                </a:solidFill>
              </a:rPr>
              <a:t>URL 			47 </a:t>
            </a:r>
          </a:p>
          <a:p>
            <a:pPr lvl="1" algn="l"/>
            <a:r>
              <a:rPr lang="tr-TR" sz="1500" dirty="0" err="1" smtClean="0">
                <a:solidFill>
                  <a:schemeClr val="tx1"/>
                </a:solidFill>
              </a:rPr>
              <a:t>Event</a:t>
            </a:r>
            <a:r>
              <a:rPr lang="tr-TR" sz="1500" dirty="0" smtClean="0">
                <a:solidFill>
                  <a:schemeClr val="tx1"/>
                </a:solidFill>
              </a:rPr>
              <a:t> </a:t>
            </a:r>
            <a:r>
              <a:rPr lang="tr-TR" sz="1500" dirty="0" err="1">
                <a:solidFill>
                  <a:schemeClr val="tx1"/>
                </a:solidFill>
              </a:rPr>
              <a:t>Category</a:t>
            </a:r>
            <a:r>
              <a:rPr lang="tr-TR" sz="1500" dirty="0">
                <a:solidFill>
                  <a:schemeClr val="tx1"/>
                </a:solidFill>
              </a:rPr>
              <a:t> </a:t>
            </a:r>
            <a:r>
              <a:rPr lang="tr-TR" sz="1500" dirty="0" smtClean="0">
                <a:solidFill>
                  <a:schemeClr val="tx1"/>
                </a:solidFill>
              </a:rPr>
              <a:t>		25 </a:t>
            </a:r>
          </a:p>
          <a:p>
            <a:pPr lvl="1" algn="l"/>
            <a:r>
              <a:rPr lang="tr-TR" sz="1500" dirty="0" smtClean="0">
                <a:solidFill>
                  <a:schemeClr val="tx1"/>
                </a:solidFill>
              </a:rPr>
              <a:t>1st </a:t>
            </a:r>
            <a:r>
              <a:rPr lang="tr-TR" sz="1500" dirty="0">
                <a:solidFill>
                  <a:schemeClr val="tx1"/>
                </a:solidFill>
              </a:rPr>
              <a:t>Level </a:t>
            </a:r>
            <a:r>
              <a:rPr lang="tr-TR" sz="1500" dirty="0" err="1">
                <a:solidFill>
                  <a:schemeClr val="tx1"/>
                </a:solidFill>
              </a:rPr>
              <a:t>Sub</a:t>
            </a:r>
            <a:r>
              <a:rPr lang="tr-TR" sz="1500" dirty="0">
                <a:solidFill>
                  <a:schemeClr val="tx1"/>
                </a:solidFill>
              </a:rPr>
              <a:t> </a:t>
            </a:r>
            <a:r>
              <a:rPr lang="tr-TR" sz="1500" dirty="0" err="1">
                <a:solidFill>
                  <a:schemeClr val="tx1"/>
                </a:solidFill>
              </a:rPr>
              <a:t>Category</a:t>
            </a:r>
            <a:r>
              <a:rPr lang="tr-TR" sz="1500" dirty="0">
                <a:solidFill>
                  <a:schemeClr val="tx1"/>
                </a:solidFill>
              </a:rPr>
              <a:t> </a:t>
            </a:r>
            <a:r>
              <a:rPr lang="tr-TR" sz="1500" dirty="0" smtClean="0">
                <a:solidFill>
                  <a:schemeClr val="tx1"/>
                </a:solidFill>
              </a:rPr>
              <a:t>	25 </a:t>
            </a:r>
          </a:p>
          <a:p>
            <a:pPr lvl="1" algn="l"/>
            <a:r>
              <a:rPr lang="tr-TR" sz="1500" dirty="0" smtClean="0">
                <a:solidFill>
                  <a:schemeClr val="tx1"/>
                </a:solidFill>
              </a:rPr>
              <a:t>2nd </a:t>
            </a:r>
            <a:r>
              <a:rPr lang="tr-TR" sz="1500" dirty="0">
                <a:solidFill>
                  <a:schemeClr val="tx1"/>
                </a:solidFill>
              </a:rPr>
              <a:t>Level </a:t>
            </a:r>
            <a:r>
              <a:rPr lang="tr-TR" sz="1500" dirty="0" err="1">
                <a:solidFill>
                  <a:schemeClr val="tx1"/>
                </a:solidFill>
              </a:rPr>
              <a:t>Sub</a:t>
            </a:r>
            <a:r>
              <a:rPr lang="tr-TR" sz="1500" dirty="0">
                <a:solidFill>
                  <a:schemeClr val="tx1"/>
                </a:solidFill>
              </a:rPr>
              <a:t> </a:t>
            </a:r>
            <a:r>
              <a:rPr lang="tr-TR" sz="1500" dirty="0" err="1">
                <a:solidFill>
                  <a:schemeClr val="tx1"/>
                </a:solidFill>
              </a:rPr>
              <a:t>Category</a:t>
            </a:r>
            <a:r>
              <a:rPr lang="tr-TR" sz="1500" dirty="0">
                <a:solidFill>
                  <a:schemeClr val="tx1"/>
                </a:solidFill>
              </a:rPr>
              <a:t> </a:t>
            </a:r>
            <a:r>
              <a:rPr lang="tr-TR" sz="1500" dirty="0" smtClean="0">
                <a:solidFill>
                  <a:schemeClr val="tx1"/>
                </a:solidFill>
              </a:rPr>
              <a:t>	238 </a:t>
            </a:r>
          </a:p>
          <a:p>
            <a:pPr lvl="1" algn="l"/>
            <a:r>
              <a:rPr lang="tr-TR" sz="1500" dirty="0" smtClean="0">
                <a:solidFill>
                  <a:schemeClr val="tx1"/>
                </a:solidFill>
              </a:rPr>
              <a:t>3rd </a:t>
            </a:r>
            <a:r>
              <a:rPr lang="tr-TR" sz="1500" dirty="0">
                <a:solidFill>
                  <a:schemeClr val="tx1"/>
                </a:solidFill>
              </a:rPr>
              <a:t>Level </a:t>
            </a:r>
            <a:r>
              <a:rPr lang="tr-TR" sz="1500" dirty="0" err="1">
                <a:solidFill>
                  <a:schemeClr val="tx1"/>
                </a:solidFill>
              </a:rPr>
              <a:t>Sub</a:t>
            </a:r>
            <a:r>
              <a:rPr lang="tr-TR" sz="1500" dirty="0">
                <a:solidFill>
                  <a:schemeClr val="tx1"/>
                </a:solidFill>
              </a:rPr>
              <a:t> </a:t>
            </a:r>
            <a:r>
              <a:rPr lang="tr-TR" sz="1500" dirty="0" err="1">
                <a:solidFill>
                  <a:schemeClr val="tx1"/>
                </a:solidFill>
              </a:rPr>
              <a:t>Category</a:t>
            </a:r>
            <a:r>
              <a:rPr lang="tr-TR" sz="1500" dirty="0">
                <a:solidFill>
                  <a:schemeClr val="tx1"/>
                </a:solidFill>
              </a:rPr>
              <a:t> </a:t>
            </a:r>
            <a:r>
              <a:rPr lang="tr-TR" sz="1500" dirty="0" smtClean="0">
                <a:solidFill>
                  <a:schemeClr val="tx1"/>
                </a:solidFill>
              </a:rPr>
              <a:t>	384 </a:t>
            </a:r>
          </a:p>
          <a:p>
            <a:pPr lvl="1" algn="l"/>
            <a:endParaRPr lang="tr-TR" sz="1500" dirty="0" smtClean="0">
              <a:solidFill>
                <a:schemeClr val="tx1"/>
              </a:solidFill>
            </a:endParaRPr>
          </a:p>
          <a:p>
            <a:pPr algn="l"/>
            <a:endParaRPr lang="en-US" sz="15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tr-TR" sz="1500" dirty="0" smtClean="0">
              <a:solidFill>
                <a:schemeClr val="tx1"/>
              </a:solidFill>
            </a:endParaRPr>
          </a:p>
          <a:p>
            <a:pPr algn="l"/>
            <a:endParaRPr lang="tr-TR" sz="15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" y="1371600"/>
            <a:ext cx="79248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0"/>
            <a:ext cx="7772400" cy="1219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b="1" dirty="0" err="1" smtClean="0"/>
              <a:t>Dataset</a:t>
            </a:r>
            <a:r>
              <a:rPr lang="tr-TR" sz="4000" b="1" dirty="0" smtClean="0"/>
              <a:t> </a:t>
            </a:r>
            <a:r>
              <a:rPr lang="tr-TR" sz="4000" b="1" dirty="0" err="1" smtClean="0"/>
              <a:t>and</a:t>
            </a:r>
            <a:r>
              <a:rPr lang="tr-TR" sz="4000" b="1" dirty="0" smtClean="0"/>
              <a:t> EDA</a:t>
            </a:r>
            <a:endParaRPr lang="en-US" sz="4000" b="1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419600" y="1676400"/>
            <a:ext cx="3886200" cy="3816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tr-TR" sz="1500" dirty="0">
                <a:solidFill>
                  <a:schemeClr val="tx1"/>
                </a:solidFill>
              </a:rPr>
              <a:t>1st Level </a:t>
            </a:r>
            <a:r>
              <a:rPr lang="tr-TR" sz="1500" dirty="0" err="1">
                <a:solidFill>
                  <a:schemeClr val="tx1"/>
                </a:solidFill>
              </a:rPr>
              <a:t>Sub</a:t>
            </a:r>
            <a:r>
              <a:rPr lang="tr-TR" sz="1500" dirty="0">
                <a:solidFill>
                  <a:schemeClr val="tx1"/>
                </a:solidFill>
              </a:rPr>
              <a:t> </a:t>
            </a:r>
            <a:r>
              <a:rPr lang="tr-TR" sz="1500" dirty="0" err="1">
                <a:solidFill>
                  <a:schemeClr val="tx1"/>
                </a:solidFill>
              </a:rPr>
              <a:t>Category</a:t>
            </a:r>
            <a:r>
              <a:rPr lang="tr-TR" sz="1500" dirty="0">
                <a:solidFill>
                  <a:schemeClr val="tx1"/>
                </a:solidFill>
              </a:rPr>
              <a:t> </a:t>
            </a:r>
            <a:r>
              <a:rPr lang="tr-TR" sz="1500" dirty="0" smtClean="0">
                <a:solidFill>
                  <a:schemeClr val="tx1"/>
                </a:solidFill>
              </a:rPr>
              <a:t>	25 </a:t>
            </a:r>
            <a:endParaRPr lang="tr-TR" sz="1500" dirty="0">
              <a:solidFill>
                <a:schemeClr val="tx1"/>
              </a:solidFill>
            </a:endParaRPr>
          </a:p>
          <a:p>
            <a:pPr lvl="1" algn="l"/>
            <a:r>
              <a:rPr lang="tr-TR" sz="1500" dirty="0">
                <a:solidFill>
                  <a:schemeClr val="tx1"/>
                </a:solidFill>
              </a:rPr>
              <a:t>2nd Level </a:t>
            </a:r>
            <a:r>
              <a:rPr lang="tr-TR" sz="1500" dirty="0" err="1">
                <a:solidFill>
                  <a:schemeClr val="tx1"/>
                </a:solidFill>
              </a:rPr>
              <a:t>Sub</a:t>
            </a:r>
            <a:r>
              <a:rPr lang="tr-TR" sz="1500" dirty="0">
                <a:solidFill>
                  <a:schemeClr val="tx1"/>
                </a:solidFill>
              </a:rPr>
              <a:t> </a:t>
            </a:r>
            <a:r>
              <a:rPr lang="tr-TR" sz="1500" dirty="0" err="1">
                <a:solidFill>
                  <a:schemeClr val="tx1"/>
                </a:solidFill>
              </a:rPr>
              <a:t>Category</a:t>
            </a:r>
            <a:r>
              <a:rPr lang="tr-TR" sz="1500" dirty="0">
                <a:solidFill>
                  <a:schemeClr val="tx1"/>
                </a:solidFill>
              </a:rPr>
              <a:t> </a:t>
            </a:r>
            <a:r>
              <a:rPr lang="tr-TR" sz="1500" dirty="0" smtClean="0">
                <a:solidFill>
                  <a:schemeClr val="tx1"/>
                </a:solidFill>
              </a:rPr>
              <a:t>	238 </a:t>
            </a:r>
            <a:endParaRPr lang="tr-TR" sz="1500" dirty="0">
              <a:solidFill>
                <a:schemeClr val="tx1"/>
              </a:solidFill>
            </a:endParaRPr>
          </a:p>
          <a:p>
            <a:pPr lvl="1" algn="l"/>
            <a:r>
              <a:rPr lang="tr-TR" sz="1500" dirty="0">
                <a:solidFill>
                  <a:schemeClr val="tx1"/>
                </a:solidFill>
              </a:rPr>
              <a:t>3rd Level </a:t>
            </a:r>
            <a:r>
              <a:rPr lang="tr-TR" sz="1500" dirty="0" err="1">
                <a:solidFill>
                  <a:schemeClr val="tx1"/>
                </a:solidFill>
              </a:rPr>
              <a:t>Sub</a:t>
            </a:r>
            <a:r>
              <a:rPr lang="tr-TR" sz="1500" dirty="0">
                <a:solidFill>
                  <a:schemeClr val="tx1"/>
                </a:solidFill>
              </a:rPr>
              <a:t> </a:t>
            </a:r>
            <a:r>
              <a:rPr lang="tr-TR" sz="1500" dirty="0" err="1">
                <a:solidFill>
                  <a:schemeClr val="tx1"/>
                </a:solidFill>
              </a:rPr>
              <a:t>Category</a:t>
            </a:r>
            <a:r>
              <a:rPr lang="tr-TR" sz="1500" dirty="0">
                <a:solidFill>
                  <a:schemeClr val="tx1"/>
                </a:solidFill>
              </a:rPr>
              <a:t> </a:t>
            </a:r>
            <a:r>
              <a:rPr lang="tr-TR" sz="1500" dirty="0" smtClean="0">
                <a:solidFill>
                  <a:schemeClr val="tx1"/>
                </a:solidFill>
              </a:rPr>
              <a:t>	384 </a:t>
            </a:r>
          </a:p>
          <a:p>
            <a:pPr lvl="1" algn="l"/>
            <a:r>
              <a:rPr lang="tr-TR" sz="1500" dirty="0" smtClean="0">
                <a:solidFill>
                  <a:schemeClr val="tx1"/>
                </a:solidFill>
              </a:rPr>
              <a:t>Start </a:t>
            </a:r>
            <a:r>
              <a:rPr lang="tr-TR" sz="1500" dirty="0" err="1" smtClean="0">
                <a:solidFill>
                  <a:schemeClr val="tx1"/>
                </a:solidFill>
              </a:rPr>
              <a:t>Date</a:t>
            </a:r>
            <a:r>
              <a:rPr lang="tr-TR" sz="1500" dirty="0" smtClean="0">
                <a:solidFill>
                  <a:schemeClr val="tx1"/>
                </a:solidFill>
              </a:rPr>
              <a:t> 		186 </a:t>
            </a:r>
          </a:p>
          <a:p>
            <a:pPr lvl="1" algn="l"/>
            <a:r>
              <a:rPr lang="tr-TR" sz="1500" dirty="0" err="1" smtClean="0">
                <a:solidFill>
                  <a:schemeClr val="tx1"/>
                </a:solidFill>
              </a:rPr>
              <a:t>End</a:t>
            </a:r>
            <a:r>
              <a:rPr lang="tr-TR" sz="1500" dirty="0" smtClean="0">
                <a:solidFill>
                  <a:schemeClr val="tx1"/>
                </a:solidFill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</a:rPr>
              <a:t>Date</a:t>
            </a:r>
            <a:r>
              <a:rPr lang="tr-TR" sz="1500" dirty="0" smtClean="0">
                <a:solidFill>
                  <a:schemeClr val="tx1"/>
                </a:solidFill>
              </a:rPr>
              <a:t> 		370 </a:t>
            </a:r>
          </a:p>
          <a:p>
            <a:pPr lvl="1" algn="l"/>
            <a:r>
              <a:rPr lang="tr-TR" sz="1500" dirty="0" err="1" smtClean="0">
                <a:solidFill>
                  <a:schemeClr val="tx1"/>
                </a:solidFill>
              </a:rPr>
              <a:t>Actor</a:t>
            </a:r>
            <a:r>
              <a:rPr lang="tr-TR" sz="1500" dirty="0" smtClean="0">
                <a:solidFill>
                  <a:schemeClr val="tx1"/>
                </a:solidFill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</a:rPr>
              <a:t>List</a:t>
            </a:r>
            <a:r>
              <a:rPr lang="tr-TR" sz="1500" dirty="0" smtClean="0">
                <a:solidFill>
                  <a:schemeClr val="tx1"/>
                </a:solidFill>
              </a:rPr>
              <a:t> 		166 </a:t>
            </a:r>
          </a:p>
          <a:p>
            <a:pPr lvl="1" algn="l"/>
            <a:r>
              <a:rPr lang="tr-TR" sz="1500" dirty="0" err="1" smtClean="0">
                <a:solidFill>
                  <a:schemeClr val="tx1"/>
                </a:solidFill>
              </a:rPr>
              <a:t>Location</a:t>
            </a:r>
            <a:r>
              <a:rPr lang="tr-TR" sz="1500" dirty="0" smtClean="0">
                <a:solidFill>
                  <a:schemeClr val="tx1"/>
                </a:solidFill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</a:rPr>
              <a:t>Info</a:t>
            </a:r>
            <a:r>
              <a:rPr lang="tr-TR" sz="1500" dirty="0" smtClean="0">
                <a:solidFill>
                  <a:schemeClr val="tx1"/>
                </a:solidFill>
              </a:rPr>
              <a:t> 		205 </a:t>
            </a:r>
          </a:p>
          <a:p>
            <a:pPr lvl="1" algn="l"/>
            <a:r>
              <a:rPr lang="tr-TR" sz="1500" dirty="0" smtClean="0">
                <a:solidFill>
                  <a:schemeClr val="tx1"/>
                </a:solidFill>
              </a:rPr>
              <a:t>Level of </a:t>
            </a:r>
            <a:r>
              <a:rPr lang="tr-TR" sz="1500" dirty="0" err="1" smtClean="0">
                <a:solidFill>
                  <a:schemeClr val="tx1"/>
                </a:solidFill>
              </a:rPr>
              <a:t>Event</a:t>
            </a:r>
            <a:r>
              <a:rPr lang="tr-TR" sz="1500" dirty="0" smtClean="0">
                <a:solidFill>
                  <a:schemeClr val="tx1"/>
                </a:solidFill>
              </a:rPr>
              <a:t> 		256 </a:t>
            </a:r>
          </a:p>
          <a:p>
            <a:pPr lvl="1" algn="l"/>
            <a:r>
              <a:rPr lang="tr-TR" sz="1500" dirty="0" err="1" smtClean="0">
                <a:solidFill>
                  <a:schemeClr val="tx1"/>
                </a:solidFill>
              </a:rPr>
              <a:t>Type</a:t>
            </a:r>
            <a:r>
              <a:rPr lang="tr-TR" sz="1500" dirty="0" smtClean="0">
                <a:solidFill>
                  <a:schemeClr val="tx1"/>
                </a:solidFill>
              </a:rPr>
              <a:t> 			286 </a:t>
            </a:r>
          </a:p>
          <a:p>
            <a:pPr lvl="1" algn="l"/>
            <a:r>
              <a:rPr lang="tr-TR" sz="1500" dirty="0" err="1" smtClean="0">
                <a:solidFill>
                  <a:schemeClr val="tx1"/>
                </a:solidFill>
              </a:rPr>
              <a:t>Topic</a:t>
            </a:r>
            <a:r>
              <a:rPr lang="tr-TR" sz="1500" dirty="0" smtClean="0">
                <a:solidFill>
                  <a:schemeClr val="tx1"/>
                </a:solidFill>
              </a:rPr>
              <a:t> 			314 </a:t>
            </a:r>
          </a:p>
          <a:p>
            <a:pPr lvl="1" algn="l"/>
            <a:r>
              <a:rPr lang="tr-TR" sz="1500" dirty="0" err="1" smtClean="0">
                <a:solidFill>
                  <a:schemeClr val="tx1"/>
                </a:solidFill>
              </a:rPr>
              <a:t>Aim</a:t>
            </a:r>
            <a:r>
              <a:rPr lang="tr-TR" sz="1500" dirty="0" smtClean="0">
                <a:solidFill>
                  <a:schemeClr val="tx1"/>
                </a:solidFill>
              </a:rPr>
              <a:t> 			349 </a:t>
            </a:r>
          </a:p>
          <a:p>
            <a:pPr lvl="1" algn="l"/>
            <a:r>
              <a:rPr lang="tr-TR" sz="1500" dirty="0" err="1" smtClean="0">
                <a:solidFill>
                  <a:schemeClr val="tx1"/>
                </a:solidFill>
              </a:rPr>
              <a:t>Unnamed</a:t>
            </a:r>
            <a:r>
              <a:rPr lang="tr-TR" sz="1500" dirty="0" smtClean="0">
                <a:solidFill>
                  <a:schemeClr val="tx1"/>
                </a:solidFill>
              </a:rPr>
              <a:t>: 25 		361 </a:t>
            </a:r>
          </a:p>
          <a:p>
            <a:pPr lvl="1" algn="l"/>
            <a:r>
              <a:rPr lang="tr-TR" sz="1500" dirty="0" err="1" smtClean="0">
                <a:solidFill>
                  <a:schemeClr val="tx1"/>
                </a:solidFill>
              </a:rPr>
              <a:t>Unnamed</a:t>
            </a:r>
            <a:r>
              <a:rPr lang="tr-TR" sz="1500" dirty="0" smtClean="0">
                <a:solidFill>
                  <a:schemeClr val="tx1"/>
                </a:solidFill>
              </a:rPr>
              <a:t>: 26 		46	</a:t>
            </a:r>
          </a:p>
          <a:p>
            <a:pPr lvl="1" algn="l"/>
            <a:endParaRPr lang="tr-TR" sz="1500" dirty="0" smtClean="0">
              <a:solidFill>
                <a:schemeClr val="tx1"/>
              </a:solidFill>
            </a:endParaRPr>
          </a:p>
          <a:p>
            <a:pPr algn="l"/>
            <a:endParaRPr lang="en-US" sz="15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tr-TR" sz="1500" dirty="0" smtClean="0">
              <a:solidFill>
                <a:schemeClr val="tx1"/>
              </a:solidFill>
            </a:endParaRPr>
          </a:p>
          <a:p>
            <a:pPr algn="l"/>
            <a:endParaRPr lang="tr-TR" sz="15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42900" y="1066800"/>
            <a:ext cx="71247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tr-TR" dirty="0" err="1" smtClean="0">
                <a:solidFill>
                  <a:schemeClr val="tx1"/>
                </a:solidFill>
              </a:rPr>
              <a:t>Missing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Values</a:t>
            </a:r>
            <a:endParaRPr lang="tr-TR" dirty="0" smtClean="0"/>
          </a:p>
          <a:p>
            <a:pPr algn="l"/>
            <a:endParaRPr lang="tr-TR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924800" cy="3657600"/>
          </a:xfrm>
        </p:spPr>
        <p:txBody>
          <a:bodyPr>
            <a:normAutofit/>
          </a:bodyPr>
          <a:lstStyle/>
          <a:p>
            <a:pPr algn="l"/>
            <a:endParaRPr lang="tr-TR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6200" y="1219200"/>
            <a:ext cx="7467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r-TR" sz="2000" dirty="0" err="1" smtClean="0"/>
              <a:t>Event</a:t>
            </a:r>
            <a:r>
              <a:rPr lang="tr-TR" sz="2000" dirty="0" smtClean="0"/>
              <a:t> </a:t>
            </a:r>
            <a:r>
              <a:rPr lang="tr-TR" sz="2000" dirty="0" err="1" smtClean="0"/>
              <a:t>Category</a:t>
            </a:r>
            <a:r>
              <a:rPr lang="tr-TR" sz="2000" dirty="0" smtClean="0"/>
              <a:t> </a:t>
            </a:r>
            <a:r>
              <a:rPr lang="tr-TR" sz="2000" dirty="0" err="1" smtClean="0"/>
              <a:t>consists</a:t>
            </a:r>
            <a:r>
              <a:rPr lang="tr-TR" sz="2000" dirty="0" smtClean="0"/>
              <a:t> of 10 </a:t>
            </a:r>
            <a:r>
              <a:rPr lang="tr-TR" sz="2000" dirty="0" err="1" smtClean="0"/>
              <a:t>classes</a:t>
            </a:r>
            <a:endParaRPr lang="tr-TR" sz="200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" y="1590676"/>
            <a:ext cx="7920038" cy="503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8580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b="1" dirty="0" err="1" smtClean="0"/>
              <a:t>Dataset</a:t>
            </a:r>
            <a:r>
              <a:rPr lang="tr-TR" sz="4000" b="1" dirty="0" smtClean="0"/>
              <a:t> </a:t>
            </a:r>
            <a:r>
              <a:rPr lang="tr-TR" sz="4000" b="1" dirty="0" err="1" smtClean="0"/>
              <a:t>and</a:t>
            </a:r>
            <a:r>
              <a:rPr lang="tr-TR" sz="4000" b="1" dirty="0" smtClean="0"/>
              <a:t> EDA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924800" cy="365760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defRPr/>
            </a:pPr>
            <a:endParaRPr lang="tr-TR" sz="24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4800" y="1143000"/>
            <a:ext cx="8458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1st Level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Sub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Cateory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consists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of 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4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8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classes</a:t>
            </a:r>
            <a:r>
              <a:rPr lang="tr-TR" sz="2000" dirty="0" smtClean="0"/>
              <a:t>;</a:t>
            </a: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266" name="AutoShape 2" descr="Flatten a Matrix in Python using NumPy - GeeksforGee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95338" y="14143"/>
            <a:ext cx="7772400" cy="1281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b="1" dirty="0" err="1"/>
              <a:t>Dataset</a:t>
            </a:r>
            <a:r>
              <a:rPr lang="tr-TR" sz="4000" b="1" dirty="0"/>
              <a:t> </a:t>
            </a:r>
            <a:r>
              <a:rPr lang="tr-TR" sz="4000" b="1" dirty="0" err="1"/>
              <a:t>and</a:t>
            </a:r>
            <a:r>
              <a:rPr lang="tr-TR" sz="4000" b="1" dirty="0"/>
              <a:t> EDA</a:t>
            </a:r>
            <a:endParaRPr lang="en-US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580908"/>
            <a:ext cx="7358062" cy="5048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924800" cy="365760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defRPr/>
            </a:pPr>
            <a:endParaRPr lang="tr-TR" sz="24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4800" y="1143000"/>
            <a:ext cx="8458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r-TR" sz="2000" dirty="0" smtClean="0"/>
              <a:t>2nd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Level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Sub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Cateory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consists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of 20 </a:t>
            </a:r>
            <a:r>
              <a:rPr kumimoji="0" lang="tr-T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classes</a:t>
            </a:r>
            <a:r>
              <a:rPr lang="tr-TR" sz="2000" dirty="0" smtClean="0"/>
              <a:t>;</a:t>
            </a: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266" name="AutoShape 2" descr="Flatten a Matrix in Python using NumPy - GeeksforGee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95338" y="1414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b="1" dirty="0" err="1"/>
              <a:t>Dataset</a:t>
            </a:r>
            <a:r>
              <a:rPr lang="tr-TR" sz="4000" b="1" dirty="0"/>
              <a:t> </a:t>
            </a:r>
            <a:r>
              <a:rPr lang="tr-TR" sz="4000" b="1" dirty="0" err="1"/>
              <a:t>and</a:t>
            </a:r>
            <a:r>
              <a:rPr lang="tr-TR" sz="4000" b="1" dirty="0"/>
              <a:t> EDA</a:t>
            </a: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1219"/>
            <a:ext cx="7391400" cy="515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814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924800" cy="365760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defRPr/>
            </a:pPr>
            <a:endParaRPr lang="tr-TR" sz="24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4800" y="1143000"/>
            <a:ext cx="8458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r-TR" sz="2000" dirty="0" smtClean="0"/>
              <a:t>3rd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Level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Sub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Category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consists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of </a:t>
            </a:r>
            <a:r>
              <a:rPr lang="tr-TR" sz="2000" dirty="0" smtClean="0"/>
              <a:t>23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tr-T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classes</a:t>
            </a:r>
            <a:r>
              <a:rPr lang="tr-TR" sz="2000" dirty="0" smtClean="0"/>
              <a:t>;</a:t>
            </a: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266" name="AutoShape 2" descr="Flatten a Matrix in Python using NumPy - GeeksforGee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95338" y="1414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b="1" dirty="0" err="1"/>
              <a:t>Dataset</a:t>
            </a:r>
            <a:r>
              <a:rPr lang="tr-TR" sz="4000" b="1" dirty="0"/>
              <a:t> </a:t>
            </a:r>
            <a:r>
              <a:rPr lang="tr-TR" sz="4000" b="1" dirty="0" err="1"/>
              <a:t>and</a:t>
            </a:r>
            <a:r>
              <a:rPr lang="tr-TR" sz="4000" b="1" dirty="0"/>
              <a:t> EDA</a:t>
            </a:r>
            <a:endParaRPr lang="en-US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07218"/>
            <a:ext cx="7467600" cy="5217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54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7620000" cy="1470025"/>
          </a:xfrm>
        </p:spPr>
        <p:txBody>
          <a:bodyPr>
            <a:noAutofit/>
          </a:bodyPr>
          <a:lstStyle/>
          <a:p>
            <a:r>
              <a:rPr lang="en-US" sz="4000" b="1" dirty="0"/>
              <a:t>Feature Selection for Text Classification Models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924800" cy="3657600"/>
          </a:xfrm>
        </p:spPr>
        <p:txBody>
          <a:bodyPr>
            <a:normAutofit/>
          </a:bodyPr>
          <a:lstStyle/>
          <a:p>
            <a:pPr algn="l"/>
            <a:endParaRPr lang="tr-TR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4800" y="1371600"/>
            <a:ext cx="8458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classification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models</a:t>
            </a:r>
            <a:r>
              <a:rPr lang="tr-TR" sz="2400" dirty="0" smtClean="0"/>
              <a:t>, </a:t>
            </a:r>
            <a:r>
              <a:rPr lang="tr-TR" sz="2400" dirty="0" err="1" smtClean="0"/>
              <a:t>columns</a:t>
            </a:r>
            <a:r>
              <a:rPr lang="tr-TR" sz="2400" dirty="0" smtClean="0"/>
              <a:t> </a:t>
            </a:r>
            <a:r>
              <a:rPr lang="tr-TR" sz="2400" dirty="0" err="1" smtClean="0"/>
              <a:t>below</a:t>
            </a:r>
            <a:r>
              <a:rPr lang="tr-TR" sz="2400" dirty="0" smtClean="0"/>
              <a:t> </a:t>
            </a:r>
            <a:r>
              <a:rPr lang="tr-TR" sz="2400" dirty="0" err="1" smtClean="0"/>
              <a:t>were</a:t>
            </a:r>
            <a:r>
              <a:rPr lang="tr-TR" sz="2400" dirty="0" smtClean="0"/>
              <a:t> </a:t>
            </a:r>
            <a:r>
              <a:rPr lang="tr-TR" sz="2400" dirty="0" err="1" smtClean="0"/>
              <a:t>chosen</a:t>
            </a:r>
            <a:r>
              <a:rPr lang="tr-TR" sz="2400" dirty="0" smtClean="0"/>
              <a:t>;</a:t>
            </a: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66" name="AutoShape 2" descr="Flatten a Matrix in Python using NumPy - GeeksforGee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5" t="35417" r="60956" b="8928"/>
          <a:stretch/>
        </p:blipFill>
        <p:spPr bwMode="auto">
          <a:xfrm>
            <a:off x="914400" y="1981200"/>
            <a:ext cx="4849091" cy="436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66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1193</Words>
  <Application>Microsoft Office PowerPoint</Application>
  <PresentationFormat>Ekran Gösterisi (4:3)</PresentationFormat>
  <Paragraphs>289</Paragraphs>
  <Slides>37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38" baseType="lpstr">
      <vt:lpstr>Office Theme</vt:lpstr>
      <vt:lpstr>Hybrid Core  Technical Task</vt:lpstr>
      <vt:lpstr>Hybrid Core Technical Task</vt:lpstr>
      <vt:lpstr>Dataset and EDA</vt:lpstr>
      <vt:lpstr>PowerPoint Sunusu</vt:lpstr>
      <vt:lpstr>PowerPoint Sunusu</vt:lpstr>
      <vt:lpstr>PowerPoint Sunusu</vt:lpstr>
      <vt:lpstr>PowerPoint Sunusu</vt:lpstr>
      <vt:lpstr>PowerPoint Sunusu</vt:lpstr>
      <vt:lpstr>Feature Selection for Text Classification Models</vt:lpstr>
      <vt:lpstr>Feature Selection for Text Classification Models</vt:lpstr>
      <vt:lpstr>Feature Selection for Text Classification Models</vt:lpstr>
      <vt:lpstr>Text Classification Models  (NLP ML Text Classisification Models for PoliticalEvent Domain)</vt:lpstr>
      <vt:lpstr>Text Classification Models  (NLP ML Text Classisification Models for PoliticalEvent Domain)</vt:lpstr>
      <vt:lpstr>NLP ML Text Classisification Models Comparison</vt:lpstr>
      <vt:lpstr>NLP ML Text Classisification Models Comparison</vt:lpstr>
      <vt:lpstr>NLP ML Text Classisification Models Comparison</vt:lpstr>
      <vt:lpstr>NLP ML Text Classisification Models  (Best Model-SVM)</vt:lpstr>
      <vt:lpstr>NLP ML Text Classisification Models  (Best Model Predicition)</vt:lpstr>
      <vt:lpstr>Text Classification Models (BERT Model)</vt:lpstr>
      <vt:lpstr>Text Classification Models (BERT Model)</vt:lpstr>
      <vt:lpstr>Text Classification Models (BERT Model)</vt:lpstr>
      <vt:lpstr>Text Classification Models (BERT Model)</vt:lpstr>
      <vt:lpstr>Text Classification Models (BERT Model)</vt:lpstr>
      <vt:lpstr>Text Classification Models (BERT Model)</vt:lpstr>
      <vt:lpstr>PowerPoint Sunusu</vt:lpstr>
      <vt:lpstr>PowerPoint Sunusu</vt:lpstr>
      <vt:lpstr>PowerPoint Sunusu</vt:lpstr>
      <vt:lpstr>Text Classification Models (Multioutput Models)</vt:lpstr>
      <vt:lpstr>Text Classification Models (Multioutput Models)</vt:lpstr>
      <vt:lpstr>Text Classification Models (Multioutput Models-Logistic Regression)</vt:lpstr>
      <vt:lpstr>Text Classification Models (Multioutput Models-Logistic Regression)</vt:lpstr>
      <vt:lpstr>Text Classification Models (Multioutput Models-KNN Classifier)</vt:lpstr>
      <vt:lpstr>Text Classification Models (Multioutput Models-Decision Tree Classifier)</vt:lpstr>
      <vt:lpstr>Challanges of Working with very Small Datasets</vt:lpstr>
      <vt:lpstr>Challanges of Working with very Small Datasets</vt:lpstr>
      <vt:lpstr>How to choose Test Train Size?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Sensitive Data Detection Models</dc:title>
  <dc:creator>zeki gultekin</dc:creator>
  <cp:lastModifiedBy>pcc</cp:lastModifiedBy>
  <cp:revision>89</cp:revision>
  <dcterms:created xsi:type="dcterms:W3CDTF">2006-08-16T00:00:00Z</dcterms:created>
  <dcterms:modified xsi:type="dcterms:W3CDTF">2022-12-11T18:05:39Z</dcterms:modified>
</cp:coreProperties>
</file>