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Comforta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omfortaa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Comforta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72e84cfe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72e84cfe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866725bb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866725bb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76cfdba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76cfdba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76cfdba9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76cfdba9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76cfdba9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76cfdba9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becf20ebe_1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becf20ebe_1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22225" lvl="0" marL="0" rtl="0" algn="r">
              <a:spcBef>
                <a:spcPts val="0"/>
              </a:spcBef>
              <a:spcAft>
                <a:spcPts val="0"/>
              </a:spcAft>
              <a:buSzPct val="116666"/>
              <a:buChar char="●"/>
            </a:pPr>
            <a:r>
              <a:t/>
            </a:r>
            <a:endParaRPr/>
          </a:p>
          <a:p>
            <a:pPr indent="-22225" lvl="1" marL="457200" rtl="0" algn="l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225" lvl="2" marL="914400" rtl="0" algn="l">
              <a:spcBef>
                <a:spcPts val="0"/>
              </a:spcBef>
              <a:spcAft>
                <a:spcPts val="0"/>
              </a:spcAft>
              <a:buSzPct val="77777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225" lvl="3" marL="1371600" rtl="0" algn="l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225" lvl="4" marL="1828800" rtl="0" algn="l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225" lvl="5" marL="2286000" rtl="0" algn="l">
              <a:spcBef>
                <a:spcPts val="0"/>
              </a:spcBef>
              <a:spcAft>
                <a:spcPts val="0"/>
              </a:spcAft>
              <a:buSzPct val="77777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225" lvl="6" marL="2743200" rtl="0" algn="l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225" lvl="7" marL="3200400" rtl="0" algn="l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225" lvl="8" marL="3657600" rtl="0" algn="l">
              <a:spcBef>
                <a:spcPts val="0"/>
              </a:spcBef>
              <a:spcAft>
                <a:spcPts val="0"/>
              </a:spcAft>
              <a:buSzPct val="77777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datatera.se" TargetMode="External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datatera.se" TargetMode="External"/><Relationship Id="rId4" Type="http://schemas.openxmlformats.org/officeDocument/2006/relationships/image" Target="../media/image8.jp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datatera.se" TargetMode="External"/><Relationship Id="rId4" Type="http://schemas.openxmlformats.org/officeDocument/2006/relationships/image" Target="../media/image9.jp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atatera.se" TargetMode="External"/><Relationship Id="rId4" Type="http://schemas.openxmlformats.org/officeDocument/2006/relationships/image" Target="../media/image9.jp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datatera.se" TargetMode="External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datatera.se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172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35107" l="0" r="0" t="35648"/>
          <a:stretch/>
        </p:blipFill>
        <p:spPr>
          <a:xfrm>
            <a:off x="2127600" y="1761700"/>
            <a:ext cx="4888800" cy="14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6"/>
          <p:cNvSpPr txBox="1"/>
          <p:nvPr/>
        </p:nvSpPr>
        <p:spPr>
          <a:xfrm>
            <a:off x="2725300" y="2757075"/>
            <a:ext cx="474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Cloud Architecture</a:t>
            </a:r>
            <a:endParaRPr b="1"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172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42436" l="19628" r="19622" t="43350"/>
          <a:stretch/>
        </p:blipFill>
        <p:spPr>
          <a:xfrm>
            <a:off x="-12" y="4646373"/>
            <a:ext cx="1943700" cy="4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/>
          <p:nvPr/>
        </p:nvSpPr>
        <p:spPr>
          <a:xfrm>
            <a:off x="3099575" y="245581"/>
            <a:ext cx="968100" cy="9564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Table Storage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3" name="Google Shape;113;p27"/>
          <p:cNvSpPr/>
          <p:nvPr/>
        </p:nvSpPr>
        <p:spPr>
          <a:xfrm>
            <a:off x="0" y="0"/>
            <a:ext cx="1549152" cy="1046736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Azure</a:t>
            </a:r>
            <a:endParaRPr b="1">
              <a:solidFill>
                <a:srgbClr val="3C78D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Cloud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4" name="Google Shape;114;p27"/>
          <p:cNvCxnSpPr/>
          <p:nvPr/>
        </p:nvCxnSpPr>
        <p:spPr>
          <a:xfrm flipH="1">
            <a:off x="5276288" y="1172404"/>
            <a:ext cx="448800" cy="777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27"/>
          <p:cNvSpPr/>
          <p:nvPr/>
        </p:nvSpPr>
        <p:spPr>
          <a:xfrm>
            <a:off x="1549100" y="3310293"/>
            <a:ext cx="968100" cy="9564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Blob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Storage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3511614" y="3172350"/>
            <a:ext cx="1670814" cy="1232280"/>
          </a:xfrm>
          <a:prstGeom prst="flowChartMultidocumen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</a:t>
            </a:r>
            <a:r>
              <a:rPr b="1" lang="en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tera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C2D Computing</a:t>
            </a:r>
            <a:endParaRPr/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8623" y="3171650"/>
            <a:ext cx="573799" cy="55711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7"/>
          <p:cNvSpPr/>
          <p:nvPr/>
        </p:nvSpPr>
        <p:spPr>
          <a:xfrm>
            <a:off x="1250000" y="1542725"/>
            <a:ext cx="1604400" cy="11586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</a:t>
            </a:r>
            <a:r>
              <a:rPr b="1" lang="en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tera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C2D flow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API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0134" y="2152150"/>
            <a:ext cx="488115" cy="45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/>
          <p:nvPr/>
        </p:nvSpPr>
        <p:spPr>
          <a:xfrm>
            <a:off x="5590500" y="212900"/>
            <a:ext cx="1745950" cy="9595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</a:t>
            </a:r>
            <a:r>
              <a:rPr b="1" lang="en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tera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Inspector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Functions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1" name="Google Shape;121;p27"/>
          <p:cNvSpPr/>
          <p:nvPr/>
        </p:nvSpPr>
        <p:spPr>
          <a:xfrm rot="1335579">
            <a:off x="5568890" y="392442"/>
            <a:ext cx="477698" cy="600409"/>
          </a:xfrm>
          <a:prstGeom prst="lightningBol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122" name="Google Shape;122;p27"/>
          <p:cNvCxnSpPr/>
          <p:nvPr/>
        </p:nvCxnSpPr>
        <p:spPr>
          <a:xfrm>
            <a:off x="6417000" y="1176500"/>
            <a:ext cx="3900" cy="7602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7"/>
          <p:cNvCxnSpPr/>
          <p:nvPr/>
        </p:nvCxnSpPr>
        <p:spPr>
          <a:xfrm>
            <a:off x="7172575" y="1163975"/>
            <a:ext cx="472800" cy="7644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7"/>
          <p:cNvSpPr txBox="1"/>
          <p:nvPr/>
        </p:nvSpPr>
        <p:spPr>
          <a:xfrm>
            <a:off x="4950800" y="1895125"/>
            <a:ext cx="109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Sensitive Data Inspector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7224050" y="1895125"/>
            <a:ext cx="117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Algorithm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Scanner 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6050600" y="1864500"/>
            <a:ext cx="1228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Qualitative Data Inspector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7" name="Google Shape;127;p27"/>
          <p:cNvCxnSpPr>
            <a:endCxn id="115" idx="1"/>
          </p:cNvCxnSpPr>
          <p:nvPr/>
        </p:nvCxnSpPr>
        <p:spPr>
          <a:xfrm flipH="1">
            <a:off x="2033150" y="2714793"/>
            <a:ext cx="12300" cy="5955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7"/>
          <p:cNvCxnSpPr/>
          <p:nvPr/>
        </p:nvCxnSpPr>
        <p:spPr>
          <a:xfrm flipH="1">
            <a:off x="4076175" y="723550"/>
            <a:ext cx="894300" cy="15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7"/>
          <p:cNvCxnSpPr>
            <a:stCxn id="112" idx="2"/>
            <a:endCxn id="118" idx="0"/>
          </p:cNvCxnSpPr>
          <p:nvPr/>
        </p:nvCxnSpPr>
        <p:spPr>
          <a:xfrm flipH="1">
            <a:off x="2052275" y="723781"/>
            <a:ext cx="1047300" cy="8190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7"/>
          <p:cNvCxnSpPr/>
          <p:nvPr/>
        </p:nvCxnSpPr>
        <p:spPr>
          <a:xfrm>
            <a:off x="2769075" y="2589025"/>
            <a:ext cx="927900" cy="6606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7"/>
          <p:cNvSpPr txBox="1"/>
          <p:nvPr/>
        </p:nvSpPr>
        <p:spPr>
          <a:xfrm>
            <a:off x="1638038" y="433600"/>
            <a:ext cx="138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New Data trigger the C2D flow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6287025" y="3848675"/>
            <a:ext cx="1604400" cy="110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Data</a:t>
            </a:r>
            <a:r>
              <a:rPr b="1" lang="en" sz="150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tera</a:t>
            </a:r>
            <a:r>
              <a:rPr b="1"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Marketplace</a:t>
            </a:r>
            <a:endParaRPr b="1"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3" name="Google Shape;13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2550" y="4458975"/>
            <a:ext cx="448800" cy="4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7"/>
          <p:cNvCxnSpPr>
            <a:stCxn id="132" idx="0"/>
            <a:endCxn id="135" idx="2"/>
          </p:cNvCxnSpPr>
          <p:nvPr/>
        </p:nvCxnSpPr>
        <p:spPr>
          <a:xfrm rot="10800000">
            <a:off x="6664725" y="2777675"/>
            <a:ext cx="424500" cy="107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7"/>
          <p:cNvCxnSpPr>
            <a:stCxn id="116" idx="3"/>
            <a:endCxn id="132" idx="1"/>
          </p:cNvCxnSpPr>
          <p:nvPr/>
        </p:nvCxnSpPr>
        <p:spPr>
          <a:xfrm>
            <a:off x="5182428" y="3788490"/>
            <a:ext cx="1104600" cy="6144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7"/>
          <p:cNvSpPr txBox="1"/>
          <p:nvPr/>
        </p:nvSpPr>
        <p:spPr>
          <a:xfrm>
            <a:off x="4987250" y="53275"/>
            <a:ext cx="3355200" cy="272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7442550" y="2897475"/>
            <a:ext cx="1104600" cy="831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New buy triggers the flow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8" name="Google Shape;138;p27"/>
          <p:cNvCxnSpPr/>
          <p:nvPr/>
        </p:nvCxnSpPr>
        <p:spPr>
          <a:xfrm>
            <a:off x="4182050" y="1963738"/>
            <a:ext cx="789000" cy="11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7"/>
          <p:cNvSpPr txBox="1"/>
          <p:nvPr/>
        </p:nvSpPr>
        <p:spPr>
          <a:xfrm>
            <a:off x="3099575" y="1445038"/>
            <a:ext cx="1099800" cy="1046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New dataset triggers the flow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0" name="Google Shape;140;p27"/>
          <p:cNvCxnSpPr>
            <a:stCxn id="116" idx="1"/>
            <a:endCxn id="141" idx="1"/>
          </p:cNvCxnSpPr>
          <p:nvPr/>
        </p:nvCxnSpPr>
        <p:spPr>
          <a:xfrm flipH="1">
            <a:off x="2981214" y="3788490"/>
            <a:ext cx="530400" cy="5868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7"/>
          <p:cNvSpPr/>
          <p:nvPr/>
        </p:nvSpPr>
        <p:spPr>
          <a:xfrm>
            <a:off x="2517200" y="4375275"/>
            <a:ext cx="927900" cy="6606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Shell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Storage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4797175" y="4315101"/>
            <a:ext cx="927936" cy="736560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2122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21222"/>
                </a:solidFill>
                <a:latin typeface="Comfortaa"/>
                <a:ea typeface="Comfortaa"/>
                <a:cs typeface="Comfortaa"/>
                <a:sym typeface="Comfortaa"/>
              </a:rPr>
              <a:t>Block</a:t>
            </a:r>
            <a:endParaRPr b="1" sz="1100">
              <a:solidFill>
                <a:srgbClr val="02122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21222"/>
                </a:solidFill>
                <a:latin typeface="Comfortaa"/>
                <a:ea typeface="Comfortaa"/>
                <a:cs typeface="Comfortaa"/>
                <a:sym typeface="Comfortaa"/>
              </a:rPr>
              <a:t>chain</a:t>
            </a:r>
            <a:endParaRPr b="1" sz="1100">
              <a:solidFill>
                <a:srgbClr val="02122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3" name="Google Shape;143;p27"/>
          <p:cNvCxnSpPr>
            <a:stCxn id="116" idx="2"/>
            <a:endCxn id="142" idx="2"/>
          </p:cNvCxnSpPr>
          <p:nvPr/>
        </p:nvCxnSpPr>
        <p:spPr>
          <a:xfrm>
            <a:off x="4230838" y="4357963"/>
            <a:ext cx="569100" cy="3255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4" name="Google Shape;144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6235" y="4443123"/>
            <a:ext cx="155200" cy="1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172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42436" l="19628" r="19622" t="43350"/>
          <a:stretch/>
        </p:blipFill>
        <p:spPr>
          <a:xfrm>
            <a:off x="-12" y="4646373"/>
            <a:ext cx="1943700" cy="4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/>
          <p:nvPr/>
        </p:nvSpPr>
        <p:spPr>
          <a:xfrm>
            <a:off x="-11" y="1400"/>
            <a:ext cx="1670814" cy="1232280"/>
          </a:xfrm>
          <a:prstGeom prst="flowChartMultidocumen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</a:t>
            </a:r>
            <a:r>
              <a:rPr b="1" lang="en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tera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C2D Computing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3848" y="-12"/>
            <a:ext cx="573799" cy="55711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/>
        </p:nvSpPr>
        <p:spPr>
          <a:xfrm>
            <a:off x="1943700" y="78450"/>
            <a:ext cx="63615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Pod</a:t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Aquarius</a:t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Aquarius Rinkeby</a:t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ElasticSearch - Master</a:t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Provider</a:t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Service</a:t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Aquarius : 5000</a:t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Aquarius Rinkeby : 5001</a:t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ElasticSearch - Master : 9200/9300 x3</a:t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Provider : 8030</a:t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172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42436" l="19628" r="19622" t="43350"/>
          <a:stretch/>
        </p:blipFill>
        <p:spPr>
          <a:xfrm>
            <a:off x="-12" y="4646373"/>
            <a:ext cx="1943700" cy="4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 txBox="1"/>
          <p:nvPr/>
        </p:nvSpPr>
        <p:spPr>
          <a:xfrm>
            <a:off x="1943700" y="78450"/>
            <a:ext cx="636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x</a:t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0" y="0"/>
            <a:ext cx="1604400" cy="11586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</a:t>
            </a:r>
            <a:r>
              <a:rPr b="1" lang="en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tera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C2D flow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API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134" y="609425"/>
            <a:ext cx="488115" cy="4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172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42436" l="19628" r="19622" t="43350"/>
          <a:stretch/>
        </p:blipFill>
        <p:spPr>
          <a:xfrm>
            <a:off x="-12" y="4646373"/>
            <a:ext cx="1943700" cy="4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 txBox="1"/>
          <p:nvPr/>
        </p:nvSpPr>
        <p:spPr>
          <a:xfrm>
            <a:off x="1943700" y="78450"/>
            <a:ext cx="636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x</a:t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0" y="0"/>
            <a:ext cx="1745950" cy="9595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</a:t>
            </a:r>
            <a:r>
              <a:rPr b="1" lang="en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tera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Inspector</a:t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 rot="1335579">
            <a:off x="-21610" y="179542"/>
            <a:ext cx="477698" cy="600409"/>
          </a:xfrm>
          <a:prstGeom prst="lightningBol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172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35107" l="0" r="0" t="35648"/>
          <a:stretch/>
        </p:blipFill>
        <p:spPr>
          <a:xfrm>
            <a:off x="2127600" y="1761700"/>
            <a:ext cx="4888800" cy="14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2709575" y="2898625"/>
            <a:ext cx="474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