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89F588-72C1-47F5-AEAB-7A71EEA4B587}">
  <a:tblStyle styleId="{0E89F588-72C1-47F5-AEAB-7A71EEA4B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Comforta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2e84cf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2e84cf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c0325c3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c0325c3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c0325c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c0325c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c0325c3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8c0325c3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c0325c3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c0325c3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c0325c3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8c0325c3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c0325c3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8c0325c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8c0325c3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8c0325c3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becf20ebe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becf20ebe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22225" lvl="0" marL="0" rtl="0" algn="r">
              <a:spcBef>
                <a:spcPts val="0"/>
              </a:spcBef>
              <a:spcAft>
                <a:spcPts val="0"/>
              </a:spcAft>
              <a:buSzPct val="116666"/>
              <a:buChar char="●"/>
            </a:pPr>
            <a:r>
              <a:t/>
            </a:r>
            <a:endParaRPr/>
          </a:p>
          <a:p>
            <a:pPr indent="-22225" lvl="1" marL="4572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2" marL="9144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3" marL="13716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4" marL="18288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5" marL="22860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6" marL="27432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7" marL="3200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8" marL="36576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datatera.se" TargetMode="External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5107" l="0" r="0" t="35648"/>
          <a:stretch/>
        </p:blipFill>
        <p:spPr>
          <a:xfrm>
            <a:off x="2127600" y="1761700"/>
            <a:ext cx="4888800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3020025" y="2757075"/>
            <a:ext cx="432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Inspection Module Functions powered by AI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0" y="-70200"/>
            <a:ext cx="70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2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System Architecture 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27"/>
          <p:cNvGrpSpPr/>
          <p:nvPr/>
        </p:nvGrpSpPr>
        <p:grpSpPr>
          <a:xfrm>
            <a:off x="278425" y="516900"/>
            <a:ext cx="8587150" cy="4109700"/>
            <a:chOff x="278425" y="516900"/>
            <a:chExt cx="8587150" cy="4109700"/>
          </a:xfrm>
        </p:grpSpPr>
        <p:sp>
          <p:nvSpPr>
            <p:cNvPr id="114" name="Google Shape;114;p27"/>
            <p:cNvSpPr/>
            <p:nvPr/>
          </p:nvSpPr>
          <p:spPr>
            <a:xfrm>
              <a:off x="3835850" y="872025"/>
              <a:ext cx="1029000" cy="734350"/>
            </a:xfrm>
            <a:prstGeom prst="flowChartProcess">
              <a:avLst/>
            </a:prstGeom>
            <a:solidFill>
              <a:schemeClr val="lt1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Data</a:t>
              </a:r>
              <a:r>
                <a:rPr b="1" lang="en">
                  <a:solidFill>
                    <a:srgbClr val="1155CC"/>
                  </a:solidFill>
                  <a:latin typeface="Comfortaa"/>
                  <a:ea typeface="Comfortaa"/>
                  <a:cs typeface="Comfortaa"/>
                  <a:sym typeface="Comfortaa"/>
                </a:rPr>
                <a:t>tera</a:t>
              </a: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 Inspect</a:t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1746900" y="1239293"/>
              <a:ext cx="968100" cy="956400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mfortaa"/>
                  <a:ea typeface="Comfortaa"/>
                  <a:cs typeface="Comfortaa"/>
                  <a:sym typeface="Comfortaa"/>
                </a:rPr>
                <a:t>Dataset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3303992" y="3323493"/>
              <a:ext cx="2067228" cy="1232280"/>
            </a:xfrm>
            <a:prstGeom prst="cloud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endParaRPr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     Blockchain               Network</a:t>
              </a:r>
              <a:endParaRPr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5806576" y="1239300"/>
              <a:ext cx="1396200" cy="956400"/>
            </a:xfrm>
            <a:prstGeom prst="verticalScroll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mfortaa"/>
                  <a:ea typeface="Comfortaa"/>
                  <a:cs typeface="Comfortaa"/>
                  <a:sym typeface="Comfortaa"/>
                </a:rPr>
                <a:t>Algorithm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3806901" y="2114675"/>
              <a:ext cx="1061400" cy="811650"/>
            </a:xfrm>
            <a:prstGeom prst="flowChartProcess">
              <a:avLst/>
            </a:prstGeom>
            <a:solidFill>
              <a:schemeClr val="lt1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Data</a:t>
              </a:r>
              <a:r>
                <a:rPr b="1" lang="en">
                  <a:solidFill>
                    <a:srgbClr val="3C78D8"/>
                  </a:solidFill>
                  <a:latin typeface="Comfortaa"/>
                  <a:ea typeface="Comfortaa"/>
                  <a:cs typeface="Comfortaa"/>
                  <a:sym typeface="Comfortaa"/>
                </a:rPr>
                <a:t>tera</a:t>
              </a: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endParaRPr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C2D flow</a:t>
              </a:r>
              <a:endParaRPr/>
            </a:p>
          </p:txBody>
        </p:sp>
        <p:cxnSp>
          <p:nvCxnSpPr>
            <p:cNvPr id="119" name="Google Shape;119;p27"/>
            <p:cNvCxnSpPr>
              <a:stCxn id="115" idx="4"/>
              <a:endCxn id="114" idx="1"/>
            </p:cNvCxnSpPr>
            <p:nvPr/>
          </p:nvCxnSpPr>
          <p:spPr>
            <a:xfrm flipH="1" rot="10800000">
              <a:off x="2715000" y="1239293"/>
              <a:ext cx="1120800" cy="478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27"/>
            <p:cNvCxnSpPr>
              <a:stCxn id="114" idx="2"/>
              <a:endCxn id="118" idx="0"/>
            </p:cNvCxnSpPr>
            <p:nvPr/>
          </p:nvCxnSpPr>
          <p:spPr>
            <a:xfrm flipH="1">
              <a:off x="4337750" y="1606375"/>
              <a:ext cx="12600" cy="50820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27"/>
            <p:cNvCxnSpPr>
              <a:stCxn id="117" idx="1"/>
              <a:endCxn id="114" idx="3"/>
            </p:cNvCxnSpPr>
            <p:nvPr/>
          </p:nvCxnSpPr>
          <p:spPr>
            <a:xfrm rot="10800000">
              <a:off x="4864726" y="1239300"/>
              <a:ext cx="1061400" cy="478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27"/>
            <p:cNvCxnSpPr>
              <a:stCxn id="118" idx="2"/>
              <a:endCxn id="116" idx="3"/>
            </p:cNvCxnSpPr>
            <p:nvPr/>
          </p:nvCxnSpPr>
          <p:spPr>
            <a:xfrm>
              <a:off x="4337601" y="2926325"/>
              <a:ext cx="0" cy="46770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27"/>
            <p:cNvCxnSpPr>
              <a:endCxn id="116" idx="0"/>
            </p:cNvCxnSpPr>
            <p:nvPr/>
          </p:nvCxnSpPr>
          <p:spPr>
            <a:xfrm flipH="1">
              <a:off x="5369498" y="3023133"/>
              <a:ext cx="2345700" cy="9165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" name="Google Shape;124;p27"/>
            <p:cNvCxnSpPr>
              <a:stCxn id="125" idx="0"/>
              <a:endCxn id="117" idx="3"/>
            </p:cNvCxnSpPr>
            <p:nvPr/>
          </p:nvCxnSpPr>
          <p:spPr>
            <a:xfrm rot="10800000">
              <a:off x="7083275" y="1717600"/>
              <a:ext cx="1145400" cy="5757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27"/>
            <p:cNvSpPr txBox="1"/>
            <p:nvPr/>
          </p:nvSpPr>
          <p:spPr>
            <a:xfrm>
              <a:off x="5994875" y="3631850"/>
              <a:ext cx="160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Search dataset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metadata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27" name="Google Shape;127;p27"/>
            <p:cNvSpPr txBox="1"/>
            <p:nvPr/>
          </p:nvSpPr>
          <p:spPr>
            <a:xfrm>
              <a:off x="7595675" y="1239300"/>
              <a:ext cx="1269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Pay &amp; Onboard algorithm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28" name="Google Shape;128;p27"/>
            <p:cNvCxnSpPr>
              <a:endCxn id="125" idx="1"/>
            </p:cNvCxnSpPr>
            <p:nvPr/>
          </p:nvCxnSpPr>
          <p:spPr>
            <a:xfrm flipH="1" rot="10800000">
              <a:off x="5298125" y="2669350"/>
              <a:ext cx="2295600" cy="9357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27"/>
            <p:cNvSpPr/>
            <p:nvPr/>
          </p:nvSpPr>
          <p:spPr>
            <a:xfrm>
              <a:off x="278425" y="2195695"/>
              <a:ext cx="1182000" cy="752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mfortaa"/>
                  <a:ea typeface="Comfortaa"/>
                  <a:cs typeface="Comfortaa"/>
                  <a:sym typeface="Comfortaa"/>
                </a:rPr>
                <a:t>Data Provider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7593725" y="2293300"/>
              <a:ext cx="1269900" cy="7521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mfortaa"/>
                  <a:ea typeface="Comfortaa"/>
                  <a:cs typeface="Comfortaa"/>
                  <a:sym typeface="Comfortaa"/>
                </a:rPr>
                <a:t>Data Consumer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0" name="Google Shape;130;p27"/>
            <p:cNvSpPr txBox="1"/>
            <p:nvPr/>
          </p:nvSpPr>
          <p:spPr>
            <a:xfrm>
              <a:off x="1512525" y="516900"/>
              <a:ext cx="6029100" cy="4109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Data</a:t>
              </a:r>
              <a:r>
                <a:rPr b="1" lang="en" sz="1500">
                  <a:solidFill>
                    <a:srgbClr val="3D85C6"/>
                  </a:solidFill>
                  <a:latin typeface="Comfortaa"/>
                  <a:ea typeface="Comfortaa"/>
                  <a:cs typeface="Comfortaa"/>
                  <a:sym typeface="Comfortaa"/>
                </a:rPr>
                <a:t>tera</a:t>
              </a:r>
              <a:r>
                <a:rPr b="1" lang="en" sz="15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 Marketplace</a:t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1" name="Google Shape;131;p27"/>
            <p:cNvSpPr txBox="1"/>
            <p:nvPr/>
          </p:nvSpPr>
          <p:spPr>
            <a:xfrm>
              <a:off x="416187" y="1409700"/>
              <a:ext cx="1269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Onboard dataset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32" name="Google Shape;132;p27"/>
            <p:cNvCxnSpPr>
              <a:stCxn id="129" idx="0"/>
              <a:endCxn id="115" idx="2"/>
            </p:cNvCxnSpPr>
            <p:nvPr/>
          </p:nvCxnSpPr>
          <p:spPr>
            <a:xfrm flipH="1" rot="10800000">
              <a:off x="869425" y="1717495"/>
              <a:ext cx="877500" cy="4782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27"/>
            <p:cNvCxnSpPr>
              <a:stCxn id="116" idx="2"/>
            </p:cNvCxnSpPr>
            <p:nvPr/>
          </p:nvCxnSpPr>
          <p:spPr>
            <a:xfrm rot="10800000">
              <a:off x="909505" y="2960433"/>
              <a:ext cx="2400900" cy="97920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27"/>
            <p:cNvSpPr txBox="1"/>
            <p:nvPr/>
          </p:nvSpPr>
          <p:spPr>
            <a:xfrm>
              <a:off x="2035800" y="3124050"/>
              <a:ext cx="12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Get paid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5532912" y="2605963"/>
              <a:ext cx="139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Get compute result</a:t>
              </a:r>
              <a:endPara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36" name="Google Shape;136;p27"/>
          <p:cNvSpPr/>
          <p:nvPr/>
        </p:nvSpPr>
        <p:spPr>
          <a:xfrm>
            <a:off x="3664925" y="1950448"/>
            <a:ext cx="1347550" cy="105812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Inspector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4050" y="0"/>
            <a:ext cx="9075900" cy="7131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2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Inspector KPI for Data Quality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2" name="Google Shape;142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44150" y="846875"/>
            <a:ext cx="6226200" cy="37995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Accuracy - The ratio of data errors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Completeness - The number of missing values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Consistency - The number of inconsistencies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Uniqueness - The number of duplicates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Timeliness - The number of records with delayed changes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225" y="1472288"/>
            <a:ext cx="2198925" cy="21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1" type="body"/>
          </p:nvPr>
        </p:nvSpPr>
        <p:spPr>
          <a:xfrm rot="-180218">
            <a:off x="1179123" y="2036689"/>
            <a:ext cx="3257675" cy="712871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Data Quality Ratio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4050" y="0"/>
            <a:ext cx="9075900" cy="6606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2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Inspector Data Sensitivity Analysis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143925" y="881250"/>
            <a:ext cx="3662400" cy="35868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Id/Passport Number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Name &amp; Surname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Home/Post Address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Phone Number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 Card Number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3806325" y="153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{0E89F588-72C1-47F5-AEAB-7A71EEA4B587}</a:tableStyleId>
              </a:tblPr>
              <a:tblGrid>
                <a:gridCol w="1215975"/>
                <a:gridCol w="1215975"/>
                <a:gridCol w="1215975"/>
                <a:gridCol w="1215975"/>
              </a:tblGrid>
              <a:tr h="45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Address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Treatment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Anna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Stockholm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Med123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9"/>
          <p:cNvGraphicFramePr/>
          <p:nvPr/>
        </p:nvGraphicFramePr>
        <p:xfrm>
          <a:off x="3932150" y="294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{0E89F588-72C1-47F5-AEAB-7A71EEA4B587}</a:tableStyleId>
              </a:tblPr>
              <a:tblGrid>
                <a:gridCol w="1215975"/>
                <a:gridCol w="1215975"/>
                <a:gridCol w="1215975"/>
                <a:gridCol w="1215975"/>
              </a:tblGrid>
              <a:tr h="45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MedName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Treatment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Vac12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CompX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12345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9"/>
          <p:cNvSpPr/>
          <p:nvPr/>
        </p:nvSpPr>
        <p:spPr>
          <a:xfrm rot="5398043">
            <a:off x="5396044" y="1160170"/>
            <a:ext cx="5271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55" name="Google Shape;155;p29"/>
          <p:cNvSpPr/>
          <p:nvPr/>
        </p:nvSpPr>
        <p:spPr>
          <a:xfrm rot="5398043">
            <a:off x="6555119" y="1160170"/>
            <a:ext cx="5271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56" name="Google Shape;156;p29"/>
          <p:cNvSpPr/>
          <p:nvPr/>
        </p:nvSpPr>
        <p:spPr>
          <a:xfrm rot="-5401957">
            <a:off x="7923603" y="3951345"/>
            <a:ext cx="5271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22891" l="0" r="0" t="10388"/>
          <a:stretch/>
        </p:blipFill>
        <p:spPr>
          <a:xfrm rot="553382">
            <a:off x="5270258" y="686405"/>
            <a:ext cx="778680" cy="40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22891" l="0" r="0" t="10388"/>
          <a:stretch/>
        </p:blipFill>
        <p:spPr>
          <a:xfrm rot="553382">
            <a:off x="7797808" y="4257880"/>
            <a:ext cx="778680" cy="40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22891" l="0" r="0" t="10388"/>
          <a:stretch/>
        </p:blipFill>
        <p:spPr>
          <a:xfrm rot="553382">
            <a:off x="6429333" y="686405"/>
            <a:ext cx="778680" cy="40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4050" y="0"/>
            <a:ext cx="9075900" cy="7131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3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3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3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Inspector for Dataset</a:t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/>
          <p:nvPr/>
        </p:nvSpPr>
        <p:spPr>
          <a:xfrm>
            <a:off x="4728202" y="875538"/>
            <a:ext cx="1100400" cy="84537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Inspector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2519888" y="820006"/>
            <a:ext cx="968100" cy="956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9" name="Google Shape;169;p30"/>
          <p:cNvCxnSpPr>
            <a:stCxn id="168" idx="4"/>
            <a:endCxn id="167" idx="1"/>
          </p:cNvCxnSpPr>
          <p:nvPr/>
        </p:nvCxnSpPr>
        <p:spPr>
          <a:xfrm>
            <a:off x="3487988" y="1298206"/>
            <a:ext cx="12402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stCxn id="167" idx="3"/>
            <a:endCxn id="171" idx="1"/>
          </p:cNvCxnSpPr>
          <p:nvPr/>
        </p:nvCxnSpPr>
        <p:spPr>
          <a:xfrm>
            <a:off x="5828602" y="129822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30"/>
          <p:cNvSpPr/>
          <p:nvPr/>
        </p:nvSpPr>
        <p:spPr>
          <a:xfrm>
            <a:off x="7128350" y="820013"/>
            <a:ext cx="1100400" cy="9564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Sensitive Data Analysis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6443788" y="2706013"/>
            <a:ext cx="2469528" cy="116402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Azure Table Storage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3" name="Google Shape;173;p30"/>
          <p:cNvCxnSpPr>
            <a:stCxn id="171" idx="2"/>
            <a:endCxn id="172" idx="3"/>
          </p:cNvCxnSpPr>
          <p:nvPr/>
        </p:nvCxnSpPr>
        <p:spPr>
          <a:xfrm>
            <a:off x="7678550" y="1776413"/>
            <a:ext cx="0" cy="9963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0"/>
          <p:cNvSpPr txBox="1"/>
          <p:nvPr/>
        </p:nvSpPr>
        <p:spPr>
          <a:xfrm>
            <a:off x="7840050" y="1825560"/>
            <a:ext cx="126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Create Analysis Table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343950" y="19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{0E89F588-72C1-47F5-AEAB-7A71EEA4B587}</a:tableStyleId>
              </a:tblPr>
              <a:tblGrid>
                <a:gridCol w="1215975"/>
                <a:gridCol w="1215975"/>
                <a:gridCol w="1215975"/>
                <a:gridCol w="1215975"/>
              </a:tblGrid>
              <a:tr h="45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DatasetId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DtName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DtOwner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DtSensitive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Vac12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CompX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p30"/>
          <p:cNvGraphicFramePr/>
          <p:nvPr/>
        </p:nvGraphicFramePr>
        <p:xfrm>
          <a:off x="1492188" y="307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{0E89F588-72C1-47F5-AEAB-7A71EEA4B587}</a:tableStyleId>
              </a:tblPr>
              <a:tblGrid>
                <a:gridCol w="1215975"/>
                <a:gridCol w="1215975"/>
                <a:gridCol w="1215975"/>
              </a:tblGrid>
              <a:tr h="45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KpiId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KpiName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KpiDesc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IdNum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Identify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30"/>
          <p:cNvGraphicFramePr/>
          <p:nvPr/>
        </p:nvGraphicFramePr>
        <p:xfrm>
          <a:off x="3356025" y="4180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{0E89F588-72C1-47F5-AEAB-7A71EEA4B587}</a:tableStyleId>
              </a:tblPr>
              <a:tblGrid>
                <a:gridCol w="1215975"/>
                <a:gridCol w="1215975"/>
              </a:tblGrid>
              <a:tr h="3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DtId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KpiId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44125" y="742488"/>
            <a:ext cx="6132000" cy="3664800"/>
          </a:xfrm>
          <a:prstGeom prst="rect">
            <a:avLst/>
          </a:prstGeom>
          <a:solidFill>
            <a:srgbClr val="0A1723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quality data in ratio based on the KPI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 points and metric of the training data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Highly sensitive data that will not provide any value will not be included in the computing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Dummy data download if the provider allows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3" name="Google Shape;183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0" y="0"/>
            <a:ext cx="3900900" cy="5034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Metadata Features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0" l="4434" r="0" t="0"/>
          <a:stretch/>
        </p:blipFill>
        <p:spPr>
          <a:xfrm>
            <a:off x="6414225" y="742500"/>
            <a:ext cx="24030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7000" y="2983375"/>
            <a:ext cx="1423925" cy="14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 rot="2100316">
            <a:off x="5986290" y="3564299"/>
            <a:ext cx="957027" cy="2175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4050" y="0"/>
            <a:ext cx="9075900" cy="7131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2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Inspector Metrics for Algorithm Scan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3" name="Google Shape;193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184625" y="713063"/>
            <a:ext cx="4678800" cy="3580200"/>
          </a:xfrm>
          <a:prstGeom prst="rect">
            <a:avLst/>
          </a:prstGeom>
          <a:solidFill>
            <a:srgbClr val="0A1723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Copy/Print Data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○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Save/Write Data into a file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Modify/Corrupt Data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Transferring Data to external sources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Allowing other instances get access to Data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50" y="713100"/>
            <a:ext cx="3431950" cy="35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/>
          <p:nvPr/>
        </p:nvSpPr>
        <p:spPr>
          <a:xfrm rot="1717018">
            <a:off x="4677942" y="1435495"/>
            <a:ext cx="1266516" cy="3598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6">
            <a:alphaModFix/>
          </a:blip>
          <a:srcRect b="22891" l="0" r="0" t="10388"/>
          <a:stretch/>
        </p:blipFill>
        <p:spPr>
          <a:xfrm rot="553382">
            <a:off x="4696308" y="1292717"/>
            <a:ext cx="778680" cy="40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4050" y="0"/>
            <a:ext cx="9075900" cy="713100"/>
          </a:xfrm>
          <a:prstGeom prst="rect">
            <a:avLst/>
          </a:prstGeom>
          <a:solidFill>
            <a:srgbClr val="0A1723"/>
          </a:solidFill>
          <a:ln cap="flat" cmpd="sng" w="9525">
            <a:solidFill>
              <a:srgbClr val="0A17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3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3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3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Inspector for Algorithm</a:t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3595477" y="1138484"/>
            <a:ext cx="1181556" cy="99030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Inspector</a:t>
            </a:r>
            <a:endParaRPr/>
          </a:p>
        </p:txBody>
      </p:sp>
      <p:cxnSp>
        <p:nvCxnSpPr>
          <p:cNvPr id="205" name="Google Shape;205;p33"/>
          <p:cNvCxnSpPr>
            <a:stCxn id="206" idx="4"/>
            <a:endCxn id="204" idx="1"/>
          </p:cNvCxnSpPr>
          <p:nvPr/>
        </p:nvCxnSpPr>
        <p:spPr>
          <a:xfrm>
            <a:off x="2263777" y="1633635"/>
            <a:ext cx="13317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3"/>
          <p:cNvCxnSpPr>
            <a:stCxn id="204" idx="3"/>
            <a:endCxn id="208" idx="1"/>
          </p:cNvCxnSpPr>
          <p:nvPr/>
        </p:nvCxnSpPr>
        <p:spPr>
          <a:xfrm>
            <a:off x="4777033" y="1633635"/>
            <a:ext cx="13956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3"/>
          <p:cNvSpPr/>
          <p:nvPr/>
        </p:nvSpPr>
        <p:spPr>
          <a:xfrm>
            <a:off x="6172639" y="1073440"/>
            <a:ext cx="1181700" cy="11205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Verify AlgorithmAnalysis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5437589" y="3282769"/>
            <a:ext cx="2651616" cy="136360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Publish on the Blockchain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0" name="Google Shape;210;p33"/>
          <p:cNvCxnSpPr>
            <a:stCxn id="208" idx="2"/>
            <a:endCxn id="209" idx="3"/>
          </p:cNvCxnSpPr>
          <p:nvPr/>
        </p:nvCxnSpPr>
        <p:spPr>
          <a:xfrm>
            <a:off x="6763489" y="2193940"/>
            <a:ext cx="0" cy="1166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3"/>
          <p:cNvSpPr txBox="1"/>
          <p:nvPr/>
        </p:nvSpPr>
        <p:spPr>
          <a:xfrm>
            <a:off x="6873518" y="2303202"/>
            <a:ext cx="1363500" cy="61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Authorize Algorithm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860550" y="1008425"/>
            <a:ext cx="1533600" cy="11205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Algorithm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3" name="Google Shape;213;p33"/>
          <p:cNvCxnSpPr/>
          <p:nvPr/>
        </p:nvCxnSpPr>
        <p:spPr>
          <a:xfrm flipH="1">
            <a:off x="5332025" y="2202100"/>
            <a:ext cx="1431600" cy="81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3"/>
          <p:cNvSpPr txBox="1"/>
          <p:nvPr/>
        </p:nvSpPr>
        <p:spPr>
          <a:xfrm>
            <a:off x="4366893" y="2919602"/>
            <a:ext cx="13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Verification Failed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5107" l="0" r="0" t="35648"/>
          <a:stretch/>
        </p:blipFill>
        <p:spPr>
          <a:xfrm>
            <a:off x="2127600" y="1761700"/>
            <a:ext cx="4888800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2709575" y="2898625"/>
            <a:ext cx="47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