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48"/>
  </p:notesMasterIdLst>
  <p:handoutMasterIdLst>
    <p:handoutMasterId r:id="rId49"/>
  </p:handoutMasterIdLst>
  <p:sldIdLst>
    <p:sldId id="335" r:id="rId10"/>
    <p:sldId id="563" r:id="rId11"/>
    <p:sldId id="616" r:id="rId12"/>
    <p:sldId id="617" r:id="rId13"/>
    <p:sldId id="564" r:id="rId14"/>
    <p:sldId id="620" r:id="rId15"/>
    <p:sldId id="576" r:id="rId16"/>
    <p:sldId id="578" r:id="rId17"/>
    <p:sldId id="588" r:id="rId18"/>
    <p:sldId id="579" r:id="rId19"/>
    <p:sldId id="621" r:id="rId20"/>
    <p:sldId id="622" r:id="rId21"/>
    <p:sldId id="589" r:id="rId22"/>
    <p:sldId id="598" r:id="rId23"/>
    <p:sldId id="561" r:id="rId24"/>
    <p:sldId id="599" r:id="rId25"/>
    <p:sldId id="600" r:id="rId26"/>
    <p:sldId id="601" r:id="rId27"/>
    <p:sldId id="602" r:id="rId28"/>
    <p:sldId id="603" r:id="rId29"/>
    <p:sldId id="604" r:id="rId30"/>
    <p:sldId id="605" r:id="rId31"/>
    <p:sldId id="590" r:id="rId32"/>
    <p:sldId id="607" r:id="rId33"/>
    <p:sldId id="591" r:id="rId34"/>
    <p:sldId id="611" r:id="rId35"/>
    <p:sldId id="592" r:id="rId36"/>
    <p:sldId id="610" r:id="rId37"/>
    <p:sldId id="593" r:id="rId38"/>
    <p:sldId id="608" r:id="rId39"/>
    <p:sldId id="594" r:id="rId40"/>
    <p:sldId id="612" r:id="rId41"/>
    <p:sldId id="595" r:id="rId42"/>
    <p:sldId id="613" r:id="rId43"/>
    <p:sldId id="596" r:id="rId44"/>
    <p:sldId id="606" r:id="rId45"/>
    <p:sldId id="597" r:id="rId46"/>
    <p:sldId id="614" r:id="rId4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00178140"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a:srgbClr val="190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3705" autoAdjust="0"/>
  </p:normalViewPr>
  <p:slideViewPr>
    <p:cSldViewPr showGuides="1">
      <p:cViewPr varScale="1">
        <p:scale>
          <a:sx n="67" d="100"/>
          <a:sy n="67" d="100"/>
        </p:scale>
        <p:origin x="1140" y="72"/>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WW installed workloads virtualized</c:v>
                </c:pt>
              </c:strCache>
            </c:strRef>
          </c:tx>
          <c:spPr>
            <a:solidFill>
              <a:srgbClr val="00B0F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Sheet1!$B$2:$B$9</c:f>
              <c:numCache>
                <c:formatCode>0%</c:formatCode>
                <c:ptCount val="8"/>
                <c:pt idx="0">
                  <c:v>0.18000000000000024</c:v>
                </c:pt>
                <c:pt idx="1">
                  <c:v>0.27</c:v>
                </c:pt>
                <c:pt idx="2">
                  <c:v>0.38000000000000189</c:v>
                </c:pt>
                <c:pt idx="3">
                  <c:v>0.49000000000000032</c:v>
                </c:pt>
                <c:pt idx="4">
                  <c:v>0.58000000000000029</c:v>
                </c:pt>
                <c:pt idx="5">
                  <c:v>0.65000000000000391</c:v>
                </c:pt>
                <c:pt idx="6">
                  <c:v>0.72000000000000064</c:v>
                </c:pt>
                <c:pt idx="7">
                  <c:v>0.77000000000000346</c:v>
                </c:pt>
              </c:numCache>
            </c:numRef>
          </c:val>
        </c:ser>
        <c:dLbls>
          <c:showLegendKey val="0"/>
          <c:showVal val="1"/>
          <c:showCatName val="0"/>
          <c:showSerName val="0"/>
          <c:showPercent val="0"/>
          <c:showBubbleSize val="0"/>
        </c:dLbls>
        <c:gapWidth val="75"/>
        <c:axId val="548811280"/>
        <c:axId val="548811840"/>
      </c:barChart>
      <c:catAx>
        <c:axId val="548811280"/>
        <c:scaling>
          <c:orientation val="minMax"/>
        </c:scaling>
        <c:delete val="0"/>
        <c:axPos val="b"/>
        <c:numFmt formatCode="General" sourceLinked="1"/>
        <c:majorTickMark val="none"/>
        <c:minorTickMark val="none"/>
        <c:tickLblPos val="nextTo"/>
        <c:crossAx val="548811840"/>
        <c:crosses val="autoZero"/>
        <c:auto val="1"/>
        <c:lblAlgn val="ctr"/>
        <c:lblOffset val="100"/>
        <c:noMultiLvlLbl val="0"/>
      </c:catAx>
      <c:valAx>
        <c:axId val="548811840"/>
        <c:scaling>
          <c:orientation val="minMax"/>
        </c:scaling>
        <c:delete val="0"/>
        <c:axPos val="l"/>
        <c:numFmt formatCode="0%" sourceLinked="1"/>
        <c:majorTickMark val="none"/>
        <c:minorTickMark val="none"/>
        <c:tickLblPos val="nextTo"/>
        <c:crossAx val="548811280"/>
        <c:crosses val="autoZero"/>
        <c:crossBetween val="between"/>
      </c:valAx>
      <c:spPr>
        <a:noFill/>
        <a:ln w="25400">
          <a:noFill/>
        </a:ln>
      </c:spPr>
    </c:plotArea>
    <c:legend>
      <c:legendPos val="b"/>
      <c:layout/>
      <c:overlay val="0"/>
    </c:legend>
    <c:plotVisOnly val="1"/>
    <c:dispBlanksAs val="gap"/>
    <c:showDLblsOverMax val="0"/>
  </c:chart>
  <c:txPr>
    <a:bodyPr/>
    <a:lstStyle/>
    <a:p>
      <a:pPr>
        <a:defRPr sz="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2017/12/22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132573-296D-4E8C-B460-9A1C6AE98856}" type="datetimeFigureOut">
              <a:rPr lang="zh-CN" altLang="en-US" smtClean="0"/>
              <a:pPr/>
              <a:t>2017/12/22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8A55E-1BCE-4EE7-85C2-2B92D13D6423}" type="slidenum">
              <a:rPr lang="zh-CN" altLang="en-US" smtClean="0"/>
              <a:pPr/>
              <a:t>‹#›</a:t>
            </a:fld>
            <a:endParaRPr lang="zh-CN" altLang="en-US"/>
          </a:p>
        </p:txBody>
      </p:sp>
    </p:spTree>
    <p:extLst>
      <p:ext uri="{BB962C8B-B14F-4D97-AF65-F5344CB8AC3E}">
        <p14:creationId xmlns:p14="http://schemas.microsoft.com/office/powerpoint/2010/main" val="1749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本节对</a:t>
            </a:r>
            <a:r>
              <a:rPr lang="en-US" altLang="zh-CN" dirty="0" err="1" smtClean="0"/>
              <a:t>ManageOne</a:t>
            </a:r>
            <a:r>
              <a:rPr lang="zh-CN" altLang="en-US" dirty="0" smtClean="0"/>
              <a:t>做一个总体介绍，内容包括场景、架构、特性等，读者看完本文后，可以对</a:t>
            </a:r>
            <a:r>
              <a:rPr lang="en-US" altLang="zh-CN" dirty="0" err="1" smtClean="0"/>
              <a:t>ManageOne</a:t>
            </a:r>
            <a:r>
              <a:rPr lang="zh-CN" altLang="en-US" dirty="0" smtClean="0"/>
              <a:t>有一个整体的认识。</a:t>
            </a:r>
            <a:endParaRPr lang="en-US" altLang="zh-CN" dirty="0" smtClean="0"/>
          </a:p>
        </p:txBody>
      </p:sp>
    </p:spTree>
    <p:extLst>
      <p:ext uri="{BB962C8B-B14F-4D97-AF65-F5344CB8AC3E}">
        <p14:creationId xmlns:p14="http://schemas.microsoft.com/office/powerpoint/2010/main" val="56478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500" dirty="0" smtClean="0"/>
              <a:t>运维区：</a:t>
            </a:r>
            <a:endParaRPr lang="en-US" altLang="zh-CN" sz="500" dirty="0" smtClean="0"/>
          </a:p>
          <a:p>
            <a:r>
              <a:rPr lang="zh-CN" altLang="en-US" sz="500" dirty="0" smtClean="0"/>
              <a:t>每个服务都只有一个平面，同一类的服务一个</a:t>
            </a:r>
            <a:r>
              <a:rPr lang="en-US" altLang="zh-CN" sz="500" dirty="0" smtClean="0"/>
              <a:t>VLAN</a:t>
            </a:r>
            <a:r>
              <a:rPr lang="zh-CN" altLang="en-US" sz="500" dirty="0" smtClean="0"/>
              <a:t>，不同</a:t>
            </a:r>
            <a:r>
              <a:rPr lang="en-US" altLang="zh-CN" sz="500" dirty="0" smtClean="0"/>
              <a:t>VLAN</a:t>
            </a:r>
            <a:r>
              <a:rPr lang="zh-CN" altLang="en-US" sz="500" dirty="0" smtClean="0"/>
              <a:t>缺省不能互访</a:t>
            </a:r>
            <a:endParaRPr lang="en-US" altLang="zh-CN" sz="500" dirty="0" smtClean="0"/>
          </a:p>
          <a:p>
            <a:r>
              <a:rPr lang="zh-CN" altLang="en-US" sz="500" dirty="0" smtClean="0"/>
              <a:t>服务管理：</a:t>
            </a:r>
            <a:endParaRPr lang="en-US" altLang="zh-CN" sz="5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500" dirty="0" smtClean="0"/>
              <a:t>除了</a:t>
            </a:r>
            <a:r>
              <a:rPr lang="en-US" altLang="zh-CN" sz="500" dirty="0" smtClean="0"/>
              <a:t>FSP</a:t>
            </a:r>
            <a:r>
              <a:rPr lang="zh-CN" altLang="en-US" sz="500" dirty="0" smtClean="0"/>
              <a:t>三个平面外，其他都只有一个平面，一个平面一个</a:t>
            </a:r>
            <a:r>
              <a:rPr lang="en-US" altLang="zh-CN" sz="500" dirty="0" smtClean="0"/>
              <a:t>VLAN</a:t>
            </a:r>
            <a:r>
              <a:rPr lang="zh-CN" altLang="en-US" sz="500" dirty="0" smtClean="0"/>
              <a:t>，不同</a:t>
            </a:r>
            <a:r>
              <a:rPr lang="en-US" altLang="zh-CN" sz="500" dirty="0" smtClean="0"/>
              <a:t>VLAN</a:t>
            </a:r>
            <a:r>
              <a:rPr lang="zh-CN" altLang="en-US" sz="500" dirty="0" smtClean="0"/>
              <a:t>缺省不能互访</a:t>
            </a:r>
            <a:endParaRPr lang="en-US" altLang="zh-CN" sz="500" dirty="0" smtClean="0"/>
          </a:p>
          <a:p>
            <a:r>
              <a:rPr lang="en-US" altLang="zh-CN" sz="500" dirty="0" smtClean="0"/>
              <a:t>DMZ</a:t>
            </a:r>
            <a:r>
              <a:rPr lang="zh-CN" altLang="en-US" sz="500" dirty="0" smtClean="0"/>
              <a:t>区：</a:t>
            </a:r>
            <a:endParaRPr lang="en-US" altLang="zh-CN" sz="500" dirty="0" smtClean="0"/>
          </a:p>
          <a:p>
            <a:r>
              <a:rPr lang="zh-CN" altLang="en-US" sz="500" dirty="0" smtClean="0"/>
              <a:t>每个服务两个平面，一个对外（</a:t>
            </a:r>
            <a:r>
              <a:rPr lang="en-US" altLang="zh-CN" sz="500" dirty="0" smtClean="0"/>
              <a:t>Internet</a:t>
            </a:r>
            <a:r>
              <a:rPr lang="zh-CN" altLang="en-US" sz="500" dirty="0" smtClean="0"/>
              <a:t>（</a:t>
            </a:r>
            <a:r>
              <a:rPr lang="en-US" altLang="zh-CN" sz="500" dirty="0" smtClean="0"/>
              <a:t>DMZ</a:t>
            </a:r>
            <a:r>
              <a:rPr lang="zh-CN" altLang="en-US" sz="500" dirty="0" smtClean="0"/>
              <a:t>）</a:t>
            </a:r>
            <a:r>
              <a:rPr lang="en-US" altLang="zh-CN" sz="500" dirty="0" smtClean="0"/>
              <a:t>/</a:t>
            </a:r>
            <a:r>
              <a:rPr lang="zh-CN" altLang="en-US" sz="500" dirty="0" smtClean="0"/>
              <a:t>租户（本地服务）），一个对内（管理网），不同</a:t>
            </a:r>
            <a:r>
              <a:rPr lang="en-US" altLang="zh-CN" sz="500" dirty="0" smtClean="0"/>
              <a:t>VLAN</a:t>
            </a:r>
            <a:r>
              <a:rPr lang="zh-CN" altLang="en-US" sz="500" dirty="0" smtClean="0"/>
              <a:t>缺省不能互访</a:t>
            </a:r>
            <a:endParaRPr lang="en-US" altLang="zh-CN" sz="500" dirty="0" smtClean="0"/>
          </a:p>
          <a:p>
            <a:r>
              <a:rPr lang="en-US" altLang="zh-CN" sz="500" dirty="0" smtClean="0"/>
              <a:t>UDS</a:t>
            </a:r>
            <a:r>
              <a:rPr lang="zh-CN" altLang="en-US" sz="500" dirty="0" smtClean="0"/>
              <a:t>：</a:t>
            </a:r>
            <a:endParaRPr lang="en-US" altLang="zh-CN" sz="500" dirty="0" smtClean="0"/>
          </a:p>
          <a:p>
            <a:r>
              <a:rPr lang="zh-CN" altLang="en-US" sz="500" dirty="0" smtClean="0"/>
              <a:t>有三个平面：管理、业务、存储，三个平面可以互访，业务面对三方（</a:t>
            </a:r>
            <a:r>
              <a:rPr lang="en-US" altLang="zh-CN" sz="500" dirty="0" smtClean="0"/>
              <a:t>Internet</a:t>
            </a:r>
            <a:r>
              <a:rPr lang="zh-CN" altLang="en-US" sz="500" dirty="0" smtClean="0"/>
              <a:t>、</a:t>
            </a:r>
            <a:r>
              <a:rPr lang="en-US" altLang="zh-CN" sz="500" dirty="0" smtClean="0"/>
              <a:t>Tenant</a:t>
            </a:r>
            <a:r>
              <a:rPr lang="zh-CN" altLang="en-US" sz="500" dirty="0" smtClean="0"/>
              <a:t>、内部管理）提供服务通过</a:t>
            </a:r>
            <a:r>
              <a:rPr lang="en-US" altLang="zh-CN" sz="500" dirty="0" smtClean="0"/>
              <a:t>FW</a:t>
            </a:r>
            <a:r>
              <a:rPr lang="zh-CN" altLang="en-US" sz="500" dirty="0" smtClean="0"/>
              <a:t>隔离，到</a:t>
            </a:r>
            <a:r>
              <a:rPr lang="en-US" altLang="zh-CN" sz="500" dirty="0" smtClean="0"/>
              <a:t>Internet</a:t>
            </a:r>
            <a:r>
              <a:rPr lang="zh-CN" altLang="en-US" sz="500" dirty="0" smtClean="0"/>
              <a:t>、</a:t>
            </a:r>
            <a:r>
              <a:rPr lang="en-US" altLang="zh-CN" sz="500" dirty="0" smtClean="0"/>
              <a:t>Tenant</a:t>
            </a:r>
            <a:r>
              <a:rPr lang="zh-CN" altLang="en-US" sz="500" dirty="0" smtClean="0"/>
              <a:t>需要做</a:t>
            </a:r>
            <a:r>
              <a:rPr lang="en-US" altLang="zh-CN" sz="500" dirty="0" smtClean="0"/>
              <a:t>DNAT</a:t>
            </a:r>
          </a:p>
          <a:p>
            <a:r>
              <a:rPr lang="en-US" altLang="zh-CN" sz="500" dirty="0" smtClean="0"/>
              <a:t>POD</a:t>
            </a:r>
            <a:r>
              <a:rPr lang="zh-CN" altLang="en-US" sz="500" dirty="0" smtClean="0"/>
              <a:t>内：</a:t>
            </a:r>
            <a:endParaRPr lang="en-US" altLang="zh-CN" sz="500" dirty="0" smtClean="0"/>
          </a:p>
          <a:p>
            <a:r>
              <a:rPr lang="en-US" altLang="zh-CN" sz="500" dirty="0" smtClean="0"/>
              <a:t>2</a:t>
            </a:r>
            <a:r>
              <a:rPr lang="zh-CN" altLang="en-US" sz="500" dirty="0" smtClean="0"/>
              <a:t>个大的</a:t>
            </a:r>
            <a:r>
              <a:rPr lang="en-US" altLang="zh-CN" sz="500" dirty="0" smtClean="0"/>
              <a:t>VRF</a:t>
            </a:r>
            <a:r>
              <a:rPr lang="zh-CN" altLang="en-US" sz="500" dirty="0" smtClean="0"/>
              <a:t>（</a:t>
            </a:r>
            <a:r>
              <a:rPr lang="en-US" altLang="zh-CN" sz="500" dirty="0" smtClean="0"/>
              <a:t>Tenant</a:t>
            </a:r>
            <a:r>
              <a:rPr lang="zh-CN" altLang="en-US" sz="500" dirty="0" smtClean="0"/>
              <a:t>、</a:t>
            </a:r>
            <a:r>
              <a:rPr lang="en-US" altLang="zh-CN" sz="500" dirty="0" smtClean="0"/>
              <a:t>VTEP</a:t>
            </a:r>
            <a:r>
              <a:rPr lang="zh-CN" altLang="en-US" sz="500" dirty="0" smtClean="0"/>
              <a:t>、</a:t>
            </a:r>
            <a:r>
              <a:rPr lang="en-US" altLang="zh-CN" sz="500" dirty="0" smtClean="0"/>
              <a:t>Manage</a:t>
            </a:r>
            <a:r>
              <a:rPr lang="zh-CN" altLang="en-US" sz="500" dirty="0" smtClean="0"/>
              <a:t>），</a:t>
            </a:r>
            <a:r>
              <a:rPr lang="en-US" altLang="zh-CN" sz="500" dirty="0" smtClean="0"/>
              <a:t>Manage</a:t>
            </a:r>
            <a:r>
              <a:rPr lang="zh-CN" altLang="en-US" sz="500" dirty="0" smtClean="0"/>
              <a:t>包含</a:t>
            </a:r>
            <a:r>
              <a:rPr lang="en-US" altLang="zh-CN" sz="500" dirty="0" smtClean="0"/>
              <a:t>FSP</a:t>
            </a:r>
            <a:r>
              <a:rPr lang="zh-CN" altLang="en-US" sz="500" dirty="0" smtClean="0"/>
              <a:t>的三个平面（</a:t>
            </a:r>
            <a:r>
              <a:rPr lang="en-US" altLang="zh-CN" sz="500" dirty="0" err="1" smtClean="0"/>
              <a:t>api</a:t>
            </a:r>
            <a:r>
              <a:rPr lang="zh-CN" altLang="en-US" sz="500" dirty="0" smtClean="0"/>
              <a:t>、</a:t>
            </a:r>
            <a:r>
              <a:rPr lang="en-US" altLang="zh-CN" sz="500" dirty="0" smtClean="0"/>
              <a:t>om</a:t>
            </a:r>
            <a:r>
              <a:rPr lang="zh-CN" altLang="en-US" sz="500" dirty="0" smtClean="0"/>
              <a:t>、</a:t>
            </a:r>
            <a:r>
              <a:rPr lang="en-US" altLang="zh-CN" sz="500" dirty="0" smtClean="0"/>
              <a:t>intel</a:t>
            </a:r>
            <a:r>
              <a:rPr lang="en-US" altLang="zh-CN" sz="500" baseline="0" dirty="0" smtClean="0"/>
              <a:t> base</a:t>
            </a:r>
            <a:r>
              <a:rPr lang="zh-CN" altLang="en-US" sz="500" dirty="0" smtClean="0"/>
              <a:t>）、存储平面、</a:t>
            </a:r>
            <a:r>
              <a:rPr lang="en-US" altLang="zh-CN" sz="500" dirty="0" smtClean="0"/>
              <a:t>CAN</a:t>
            </a:r>
            <a:r>
              <a:rPr lang="zh-CN" altLang="en-US" sz="500" dirty="0" smtClean="0"/>
              <a:t>的管理平面</a:t>
            </a:r>
            <a:endParaRPr lang="en-US" altLang="zh-CN" sz="500" dirty="0" smtClean="0"/>
          </a:p>
          <a:p>
            <a:r>
              <a:rPr lang="zh-CN" altLang="en-US" sz="500" dirty="0" smtClean="0"/>
              <a:t>网络服务区：</a:t>
            </a:r>
            <a:endParaRPr lang="en-US" altLang="zh-CN" sz="500" dirty="0" smtClean="0"/>
          </a:p>
          <a:p>
            <a:r>
              <a:rPr lang="zh-CN" altLang="en-US" sz="500" dirty="0" smtClean="0"/>
              <a:t>一个平面一个</a:t>
            </a:r>
            <a:r>
              <a:rPr lang="en-US" altLang="zh-CN" sz="500" dirty="0" smtClean="0"/>
              <a:t>VRF</a:t>
            </a:r>
          </a:p>
          <a:p>
            <a:r>
              <a:rPr lang="zh-CN" altLang="en-US" sz="500" dirty="0" smtClean="0"/>
              <a:t>存储</a:t>
            </a:r>
            <a:r>
              <a:rPr lang="en-US" altLang="zh-CN" sz="500" dirty="0" smtClean="0"/>
              <a:t>POD</a:t>
            </a:r>
            <a:r>
              <a:rPr lang="zh-CN" altLang="en-US" sz="500" dirty="0" smtClean="0"/>
              <a:t>：</a:t>
            </a:r>
            <a:endParaRPr lang="en-US" altLang="zh-CN" sz="500" dirty="0" smtClean="0"/>
          </a:p>
          <a:p>
            <a:r>
              <a:rPr lang="zh-CN" altLang="en-US" sz="500" dirty="0" smtClean="0"/>
              <a:t>存储业务和存储管理</a:t>
            </a:r>
            <a:endParaRPr lang="zh-CN" altLang="en-US" sz="500" dirty="0"/>
          </a:p>
        </p:txBody>
      </p:sp>
      <p:sp>
        <p:nvSpPr>
          <p:cNvPr id="4" name="灯片编号占位符 3"/>
          <p:cNvSpPr>
            <a:spLocks noGrp="1"/>
          </p:cNvSpPr>
          <p:nvPr>
            <p:ph type="sldNum" sz="quarter" idx="10"/>
          </p:nvPr>
        </p:nvSpPr>
        <p:spPr/>
        <p:txBody>
          <a:bodyPr/>
          <a:lstStyle/>
          <a:p>
            <a:fld id="{01410424-6EEA-44F0-B010-E8F1F71F342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95153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本节对</a:t>
            </a:r>
            <a:r>
              <a:rPr lang="en-US" altLang="zh-CN" dirty="0" err="1" smtClean="0"/>
              <a:t>ManageOne</a:t>
            </a:r>
            <a:r>
              <a:rPr lang="zh-CN" altLang="en-US" dirty="0" smtClean="0"/>
              <a:t>做一个总体介绍，内容包括场景、架构、特性等，读者看完本文后，可以对</a:t>
            </a:r>
            <a:r>
              <a:rPr lang="en-US" altLang="zh-CN" dirty="0" err="1" smtClean="0"/>
              <a:t>ManageOne</a:t>
            </a:r>
            <a:r>
              <a:rPr lang="zh-CN" altLang="en-US" dirty="0" smtClean="0"/>
              <a:t>有一个整体的认识。</a:t>
            </a:r>
            <a:endParaRPr lang="en-US" altLang="zh-CN" dirty="0" smtClean="0"/>
          </a:p>
        </p:txBody>
      </p:sp>
    </p:spTree>
    <p:extLst>
      <p:ext uri="{BB962C8B-B14F-4D97-AF65-F5344CB8AC3E}">
        <p14:creationId xmlns:p14="http://schemas.microsoft.com/office/powerpoint/2010/main" val="214973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18454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漂移：实际指的是</a:t>
            </a:r>
            <a:r>
              <a:rPr lang="en-US" altLang="zh-CN" dirty="0" smtClean="0"/>
              <a:t>VM</a:t>
            </a:r>
            <a:r>
              <a:rPr lang="zh-CN" altLang="en-US" dirty="0" smtClean="0"/>
              <a:t>的</a:t>
            </a:r>
            <a:r>
              <a:rPr lang="en-US" altLang="zh-CN" dirty="0" smtClean="0"/>
              <a:t>HA</a:t>
            </a:r>
            <a:r>
              <a:rPr lang="zh-CN" altLang="en-US" dirty="0" smtClean="0"/>
              <a:t>。</a:t>
            </a:r>
            <a:endParaRPr lang="en-US" altLang="zh-CN" dirty="0" smtClean="0"/>
          </a:p>
          <a:p>
            <a:r>
              <a:rPr lang="zh-CN" altLang="en-US" dirty="0" smtClean="0"/>
              <a:t>多网卡的典型场景：</a:t>
            </a:r>
            <a:endParaRPr lang="zh-CN" altLang="en-US" dirty="0"/>
          </a:p>
        </p:txBody>
      </p:sp>
      <p:sp>
        <p:nvSpPr>
          <p:cNvPr id="4" name="灯片编号占位符 3"/>
          <p:cNvSpPr>
            <a:spLocks noGrp="1"/>
          </p:cNvSpPr>
          <p:nvPr>
            <p:ph type="sldNum" sz="quarter" idx="10"/>
          </p:nvPr>
        </p:nvSpPr>
        <p:spPr/>
        <p:txBody>
          <a:bodyPr/>
          <a:lstStyle/>
          <a:p>
            <a:pPr>
              <a:defRPr/>
            </a:pPr>
            <a:fld id="{0E7561A0-D267-47BC-8307-425305DE9414}"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267733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镜像市场这个目前还有不确定性（还没实现，这个特性目前只是规划的）。主机实例当前还会引起停机，后续会做成不停机导出。</a:t>
            </a:r>
            <a:endParaRPr lang="zh-CN" altLang="en-US" dirty="0"/>
          </a:p>
        </p:txBody>
      </p:sp>
      <p:sp>
        <p:nvSpPr>
          <p:cNvPr id="4" name="灯片编号占位符 3"/>
          <p:cNvSpPr>
            <a:spLocks noGrp="1"/>
          </p:cNvSpPr>
          <p:nvPr>
            <p:ph type="sldNum" sz="quarter" idx="10"/>
          </p:nvPr>
        </p:nvSpPr>
        <p:spPr/>
        <p:txBody>
          <a:bodyPr/>
          <a:lstStyle/>
          <a:p>
            <a:pPr>
              <a:defRPr/>
            </a:pPr>
            <a:fld id="{0E7561A0-D267-47BC-8307-425305DE9414}" type="slidenum">
              <a:rPr lang="en-US" altLang="zh-CN" smtClean="0">
                <a:solidFill>
                  <a:srgbClr val="000000"/>
                </a:solidFill>
              </a:rPr>
              <a:pPr>
                <a:defRPr/>
              </a:pPr>
              <a:t>25</a:t>
            </a:fld>
            <a:endParaRPr lang="en-US" altLang="zh-CN">
              <a:solidFill>
                <a:srgbClr val="000000"/>
              </a:solidFill>
            </a:endParaRPr>
          </a:p>
        </p:txBody>
      </p:sp>
    </p:spTree>
    <p:extLst>
      <p:ext uri="{BB962C8B-B14F-4D97-AF65-F5344CB8AC3E}">
        <p14:creationId xmlns:p14="http://schemas.microsoft.com/office/powerpoint/2010/main" val="1884276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镜像市场这个目前还有不确定性（还没实现，这个特性目前只是规划的）。主机实例当前还会引起停机，后续会做成不停机导出。</a:t>
            </a:r>
            <a:endParaRPr lang="zh-CN" altLang="en-US" dirty="0"/>
          </a:p>
        </p:txBody>
      </p:sp>
      <p:sp>
        <p:nvSpPr>
          <p:cNvPr id="4" name="灯片编号占位符 3"/>
          <p:cNvSpPr>
            <a:spLocks noGrp="1"/>
          </p:cNvSpPr>
          <p:nvPr>
            <p:ph type="sldNum" sz="quarter" idx="10"/>
          </p:nvPr>
        </p:nvSpPr>
        <p:spPr/>
        <p:txBody>
          <a:bodyPr/>
          <a:lstStyle/>
          <a:p>
            <a:pPr>
              <a:defRPr/>
            </a:pPr>
            <a:fld id="{0E7561A0-D267-47BC-8307-425305DE9414}" type="slidenum">
              <a:rPr lang="en-US" altLang="zh-CN" smtClean="0">
                <a:solidFill>
                  <a:srgbClr val="000000"/>
                </a:solidFill>
              </a:rPr>
              <a:pPr>
                <a:defRPr/>
              </a:pPr>
              <a:t>27</a:t>
            </a:fld>
            <a:endParaRPr lang="en-US" altLang="zh-CN">
              <a:solidFill>
                <a:srgbClr val="000000"/>
              </a:solidFill>
            </a:endParaRPr>
          </a:p>
        </p:txBody>
      </p:sp>
    </p:spTree>
    <p:extLst>
      <p:ext uri="{BB962C8B-B14F-4D97-AF65-F5344CB8AC3E}">
        <p14:creationId xmlns:p14="http://schemas.microsoft.com/office/powerpoint/2010/main" val="389057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漂移：实际指的是</a:t>
            </a:r>
            <a:r>
              <a:rPr lang="en-US" altLang="zh-CN" dirty="0" smtClean="0"/>
              <a:t>VM</a:t>
            </a:r>
            <a:r>
              <a:rPr lang="zh-CN" altLang="en-US" dirty="0" smtClean="0"/>
              <a:t>的</a:t>
            </a:r>
            <a:r>
              <a:rPr lang="en-US" altLang="zh-CN" dirty="0" smtClean="0"/>
              <a:t>HA</a:t>
            </a:r>
            <a:r>
              <a:rPr lang="zh-CN" altLang="en-US" dirty="0" smtClean="0"/>
              <a:t>。</a:t>
            </a:r>
            <a:endParaRPr lang="en-US" altLang="zh-CN" dirty="0" smtClean="0"/>
          </a:p>
          <a:p>
            <a:r>
              <a:rPr lang="zh-CN" altLang="en-US" dirty="0" smtClean="0"/>
              <a:t>多网卡的典型场景：</a:t>
            </a:r>
            <a:endParaRPr lang="zh-CN" altLang="en-US" dirty="0"/>
          </a:p>
        </p:txBody>
      </p:sp>
      <p:sp>
        <p:nvSpPr>
          <p:cNvPr id="4" name="灯片编号占位符 3"/>
          <p:cNvSpPr>
            <a:spLocks noGrp="1"/>
          </p:cNvSpPr>
          <p:nvPr>
            <p:ph type="sldNum" sz="quarter" idx="10"/>
          </p:nvPr>
        </p:nvSpPr>
        <p:spPr/>
        <p:txBody>
          <a:bodyPr/>
          <a:lstStyle/>
          <a:p>
            <a:pPr>
              <a:defRPr/>
            </a:pPr>
            <a:fld id="{0E7561A0-D267-47BC-8307-425305DE9414}" type="slidenum">
              <a:rPr lang="en-US" altLang="zh-CN" smtClean="0">
                <a:solidFill>
                  <a:srgbClr val="000000"/>
                </a:solidFill>
              </a:rPr>
              <a:pPr>
                <a:defRPr/>
              </a:pPr>
              <a:t>31</a:t>
            </a:fld>
            <a:endParaRPr lang="en-US" altLang="zh-CN">
              <a:solidFill>
                <a:srgbClr val="000000"/>
              </a:solidFill>
            </a:endParaRPr>
          </a:p>
        </p:txBody>
      </p:sp>
    </p:spTree>
    <p:extLst>
      <p:ext uri="{BB962C8B-B14F-4D97-AF65-F5344CB8AC3E}">
        <p14:creationId xmlns:p14="http://schemas.microsoft.com/office/powerpoint/2010/main" val="2044418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漂移：实际指的是</a:t>
            </a:r>
            <a:r>
              <a:rPr lang="en-US" altLang="zh-CN" dirty="0" smtClean="0"/>
              <a:t>VM</a:t>
            </a:r>
            <a:r>
              <a:rPr lang="zh-CN" altLang="en-US" dirty="0" smtClean="0"/>
              <a:t>的</a:t>
            </a:r>
            <a:r>
              <a:rPr lang="en-US" altLang="zh-CN" dirty="0" smtClean="0"/>
              <a:t>HA</a:t>
            </a:r>
            <a:r>
              <a:rPr lang="zh-CN" altLang="en-US" dirty="0" smtClean="0"/>
              <a:t>。</a:t>
            </a:r>
            <a:endParaRPr lang="en-US" altLang="zh-CN" dirty="0" smtClean="0"/>
          </a:p>
          <a:p>
            <a:r>
              <a:rPr lang="zh-CN" altLang="en-US" dirty="0" smtClean="0"/>
              <a:t>多网卡的典型场景：</a:t>
            </a:r>
            <a:endParaRPr lang="zh-CN" altLang="en-US" dirty="0"/>
          </a:p>
        </p:txBody>
      </p:sp>
      <p:sp>
        <p:nvSpPr>
          <p:cNvPr id="4" name="灯片编号占位符 3"/>
          <p:cNvSpPr>
            <a:spLocks noGrp="1"/>
          </p:cNvSpPr>
          <p:nvPr>
            <p:ph type="sldNum" sz="quarter" idx="10"/>
          </p:nvPr>
        </p:nvSpPr>
        <p:spPr/>
        <p:txBody>
          <a:bodyPr/>
          <a:lstStyle/>
          <a:p>
            <a:pPr>
              <a:defRPr/>
            </a:pPr>
            <a:fld id="{0E7561A0-D267-47BC-8307-425305DE9414}" type="slidenum">
              <a:rPr lang="en-US" altLang="zh-CN"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2897080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安全组，主要提供针对进出</a:t>
            </a:r>
            <a:r>
              <a:rPr lang="en-US" altLang="zh-CN" dirty="0" smtClean="0"/>
              <a:t>Port</a:t>
            </a:r>
            <a:r>
              <a:rPr lang="zh-CN" altLang="en-US" dirty="0" smtClean="0"/>
              <a:t>流量的访问控制策略，即对于一个</a:t>
            </a:r>
            <a:r>
              <a:rPr lang="en-US" altLang="zh-CN" dirty="0" smtClean="0"/>
              <a:t>Port</a:t>
            </a:r>
            <a:r>
              <a:rPr lang="zh-CN" altLang="en-US" dirty="0" smtClean="0"/>
              <a:t>而言，我们允许它能发出或者接收什么样的包。</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en-US" altLang="zh-CN" dirty="0" err="1" smtClean="0"/>
              <a:t>SecurityGroup</a:t>
            </a:r>
            <a:r>
              <a:rPr lang="zh-CN" altLang="en-US" dirty="0" smtClean="0"/>
              <a:t>本身并不包含具体的访问控制策略，而是把这样的策略，定义在安全组规则（</a:t>
            </a:r>
            <a:r>
              <a:rPr lang="en-US" altLang="zh-CN" dirty="0" err="1" smtClean="0"/>
              <a:t>SecurityGroupRule</a:t>
            </a:r>
            <a:r>
              <a:rPr lang="zh-CN" altLang="en-US" dirty="0" smtClean="0"/>
              <a:t>）中。</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en-US" altLang="zh-CN" dirty="0" err="1" smtClean="0"/>
              <a:t>qbr</a:t>
            </a:r>
            <a:r>
              <a:rPr lang="zh-CN" altLang="en-US" dirty="0" smtClean="0"/>
              <a:t>就是</a:t>
            </a:r>
            <a:r>
              <a:rPr lang="en-US" altLang="zh-CN" dirty="0" err="1" smtClean="0"/>
              <a:t>linux</a:t>
            </a:r>
            <a:r>
              <a:rPr lang="en-US" altLang="zh-CN" dirty="0" smtClean="0"/>
              <a:t> bridge,</a:t>
            </a:r>
            <a:r>
              <a:rPr lang="zh-CN" altLang="en-US" dirty="0" smtClean="0"/>
              <a:t> </a:t>
            </a:r>
            <a:r>
              <a:rPr lang="en-US" altLang="zh-CN" dirty="0" smtClean="0"/>
              <a:t>tap</a:t>
            </a:r>
            <a:r>
              <a:rPr lang="zh-CN" altLang="en-US" dirty="0" smtClean="0"/>
              <a:t>是</a:t>
            </a:r>
            <a:r>
              <a:rPr lang="en-US" altLang="zh-CN" dirty="0" err="1" smtClean="0"/>
              <a:t>vm</a:t>
            </a:r>
            <a:r>
              <a:rPr lang="zh-CN" altLang="en-US" dirty="0" smtClean="0"/>
              <a:t>连接</a:t>
            </a:r>
            <a:r>
              <a:rPr lang="en-US" altLang="zh-CN" dirty="0" err="1" smtClean="0"/>
              <a:t>qbr</a:t>
            </a:r>
            <a:r>
              <a:rPr lang="zh-CN" altLang="en-US" dirty="0" smtClean="0"/>
              <a:t>的接口，与此对应的是</a:t>
            </a:r>
            <a:r>
              <a:rPr lang="en-US" altLang="zh-CN" dirty="0" err="1" smtClean="0"/>
              <a:t>vm</a:t>
            </a:r>
            <a:r>
              <a:rPr lang="zh-CN" altLang="en-US" dirty="0" smtClean="0"/>
              <a:t>上的虚拟网卡。</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安全组由</a:t>
            </a:r>
            <a:r>
              <a:rPr lang="en-US" altLang="zh-CN" dirty="0" smtClean="0"/>
              <a:t>L2 Agent</a:t>
            </a:r>
            <a:r>
              <a:rPr lang="zh-CN" altLang="en-US" dirty="0" smtClean="0"/>
              <a:t>来实现</a:t>
            </a:r>
            <a:r>
              <a:rPr lang="en-US" altLang="zh-CN" dirty="0" smtClean="0"/>
              <a:t>,</a:t>
            </a:r>
            <a:r>
              <a:rPr lang="zh-CN" altLang="en-US" dirty="0" smtClean="0"/>
              <a:t>也就是说</a:t>
            </a:r>
            <a:r>
              <a:rPr lang="en-US" altLang="zh-CN" dirty="0" smtClean="0"/>
              <a:t>L2 Agent,</a:t>
            </a:r>
            <a:r>
              <a:rPr lang="zh-CN" altLang="en-US" dirty="0" smtClean="0"/>
              <a:t>比如</a:t>
            </a:r>
            <a:r>
              <a:rPr lang="en-US" altLang="zh-CN" dirty="0" err="1" smtClean="0"/>
              <a:t>neutron_openvswitch_agent</a:t>
            </a:r>
            <a:r>
              <a:rPr lang="zh-CN" altLang="en-US" dirty="0" smtClean="0"/>
              <a:t>和 </a:t>
            </a:r>
            <a:r>
              <a:rPr lang="en-US" altLang="zh-CN" dirty="0" err="1" smtClean="0"/>
              <a:t>neutron_linuxbridge_agent</a:t>
            </a:r>
            <a:r>
              <a:rPr lang="en-US" altLang="zh-CN" dirty="0" smtClean="0"/>
              <a:t>,</a:t>
            </a:r>
            <a:r>
              <a:rPr lang="zh-CN" altLang="en-US" dirty="0" smtClean="0"/>
              <a:t>会将安全组规则转换成</a:t>
            </a:r>
            <a:r>
              <a:rPr lang="en-US" altLang="zh-CN" dirty="0" err="1" smtClean="0"/>
              <a:t>IPTables</a:t>
            </a:r>
            <a:r>
              <a:rPr lang="zh-CN" altLang="en-US" dirty="0" smtClean="0"/>
              <a:t>规则</a:t>
            </a:r>
            <a:r>
              <a:rPr lang="en-US" altLang="zh-CN" dirty="0" smtClean="0"/>
              <a:t>,</a:t>
            </a:r>
            <a:r>
              <a:rPr lang="zh-CN" altLang="en-US" dirty="0" smtClean="0"/>
              <a:t>而且一般发生在所有计算节点上。</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防火墙由</a:t>
            </a:r>
            <a:r>
              <a:rPr lang="en-US" altLang="zh-CN" dirty="0" smtClean="0"/>
              <a:t>L3 Agent</a:t>
            </a:r>
            <a:r>
              <a:rPr lang="zh-CN" altLang="en-US" dirty="0" smtClean="0"/>
              <a:t>来实现</a:t>
            </a:r>
            <a:r>
              <a:rPr lang="en-US" altLang="zh-CN" dirty="0" smtClean="0"/>
              <a:t>,</a:t>
            </a:r>
            <a:r>
              <a:rPr lang="zh-CN" altLang="en-US" dirty="0" smtClean="0"/>
              <a:t>它的规则会在租户的</a:t>
            </a:r>
            <a:r>
              <a:rPr lang="en-US" altLang="zh-CN" dirty="0" smtClean="0"/>
              <a:t>Router</a:t>
            </a:r>
            <a:r>
              <a:rPr lang="zh-CN" altLang="en-US" dirty="0" smtClean="0"/>
              <a:t>所在的</a:t>
            </a:r>
            <a:r>
              <a:rPr lang="en-US" altLang="zh-CN" dirty="0" smtClean="0"/>
              <a:t>L3 Agent</a:t>
            </a:r>
            <a:r>
              <a:rPr lang="zh-CN" altLang="en-US" dirty="0" smtClean="0"/>
              <a:t>节点上转化 成</a:t>
            </a:r>
            <a:r>
              <a:rPr lang="en-US" altLang="zh-CN" dirty="0" err="1" smtClean="0"/>
              <a:t>IPTables</a:t>
            </a:r>
            <a:r>
              <a:rPr lang="zh-CN" altLang="en-US" dirty="0" smtClean="0"/>
              <a:t>规则。</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防火墙保护只能作用于跨网段的网络流量</a:t>
            </a:r>
            <a:r>
              <a:rPr lang="en-US" altLang="zh-CN" dirty="0" smtClean="0"/>
              <a:t>,</a:t>
            </a:r>
            <a:r>
              <a:rPr lang="zh-CN" altLang="en-US" dirty="0" smtClean="0"/>
              <a:t>而安全组则可以作用于任何进出虚拟机的流量。</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防火墙作为高级网络服务</a:t>
            </a:r>
            <a:r>
              <a:rPr lang="en-US" altLang="zh-CN" dirty="0" smtClean="0"/>
              <a:t>,</a:t>
            </a:r>
            <a:r>
              <a:rPr lang="zh-CN" altLang="en-US" dirty="0" smtClean="0"/>
              <a:t>将被用于服务链中</a:t>
            </a:r>
            <a:r>
              <a:rPr lang="en-US" altLang="zh-CN" dirty="0" smtClean="0"/>
              <a:t>,</a:t>
            </a:r>
            <a:r>
              <a:rPr lang="zh-CN" altLang="en-US" dirty="0" smtClean="0"/>
              <a:t>而安全组则不能。在</a:t>
            </a:r>
            <a:r>
              <a:rPr lang="en-US" altLang="zh-CN" dirty="0" smtClean="0"/>
              <a:t>Neutron</a:t>
            </a:r>
            <a:r>
              <a:rPr lang="zh-CN" altLang="en-US" dirty="0" smtClean="0"/>
              <a:t>中同时部署防火墙和安全组可以达到双重防护。</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外部恶意访问可以被防火墙过滤掉</a:t>
            </a:r>
            <a:r>
              <a:rPr lang="en-US" altLang="zh-CN" dirty="0" smtClean="0"/>
              <a:t>,</a:t>
            </a:r>
            <a:r>
              <a:rPr lang="zh-CN" altLang="en-US" dirty="0" smtClean="0"/>
              <a:t>避免了计算节点的安全组去处理恶意访问所造成的资源损失。</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即使防火墙被突破</a:t>
            </a:r>
            <a:r>
              <a:rPr lang="en-US" altLang="zh-CN" dirty="0" smtClean="0"/>
              <a:t>,</a:t>
            </a:r>
            <a:r>
              <a:rPr lang="zh-CN" altLang="en-US" dirty="0" smtClean="0"/>
              <a:t>安全组作为下一到防线还可以保护虚拟机。最重要的是</a:t>
            </a:r>
            <a:r>
              <a:rPr lang="en-US" altLang="zh-CN" dirty="0" smtClean="0"/>
              <a:t>,</a:t>
            </a:r>
            <a:r>
              <a:rPr lang="zh-CN" altLang="en-US" dirty="0" smtClean="0"/>
              <a:t>安全组可以过滤掉来自内部的恶意访问。</a:t>
            </a:r>
          </a:p>
          <a:p>
            <a:pPr marL="180975" marR="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endParaRPr lang="zh-CN" altLang="en-US" dirty="0"/>
          </a:p>
        </p:txBody>
      </p:sp>
    </p:spTree>
    <p:extLst>
      <p:ext uri="{BB962C8B-B14F-4D97-AF65-F5344CB8AC3E}">
        <p14:creationId xmlns:p14="http://schemas.microsoft.com/office/powerpoint/2010/main" val="284473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lnSpcReduction="10000"/>
          </a:bodyPr>
          <a:lstStyle/>
          <a:p>
            <a:r>
              <a:rPr lang="zh-CN" altLang="en-US" dirty="0" smtClean="0"/>
              <a:t>数据中心云化，是一个持续变革的过程。需要根据</a:t>
            </a:r>
            <a:r>
              <a:rPr lang="en-US" altLang="zh-CN" dirty="0" smtClean="0"/>
              <a:t>IT</a:t>
            </a:r>
            <a:r>
              <a:rPr lang="zh-CN" altLang="en-US" dirty="0" smtClean="0"/>
              <a:t>新技术的成熟度，逐步解决现有问题，改造为云数据中心。</a:t>
            </a:r>
            <a:endParaRPr lang="en-US" altLang="zh-CN" dirty="0" smtClean="0"/>
          </a:p>
          <a:p>
            <a:r>
              <a:rPr lang="zh-CN" altLang="en-US" dirty="0" smtClean="0"/>
              <a:t>这一过程通常包含两个阶段：虚拟化和云化。</a:t>
            </a:r>
            <a:endParaRPr lang="en-US" altLang="zh-CN" dirty="0" smtClean="0"/>
          </a:p>
          <a:p>
            <a:endParaRPr lang="en-US" altLang="zh-CN" dirty="0" smtClean="0"/>
          </a:p>
          <a:p>
            <a:r>
              <a:rPr lang="zh-CN" altLang="en-US" dirty="0" smtClean="0"/>
              <a:t>传统数据中心主要面临</a:t>
            </a:r>
            <a:r>
              <a:rPr lang="en-US" altLang="zh-CN" dirty="0" smtClean="0"/>
              <a:t>3</a:t>
            </a:r>
            <a:r>
              <a:rPr lang="zh-CN" altLang="en-US" dirty="0" smtClean="0"/>
              <a:t>大问题：</a:t>
            </a:r>
            <a:endParaRPr lang="en-US" altLang="zh-CN" dirty="0" smtClean="0"/>
          </a:p>
          <a:p>
            <a:r>
              <a:rPr lang="en-US" altLang="zh-CN" dirty="0" smtClean="0"/>
              <a:t>1</a:t>
            </a:r>
            <a:r>
              <a:rPr lang="zh-CN" altLang="en-US" dirty="0" smtClean="0"/>
              <a:t>、服务器，存储，网络等硬件更新速度快，采购成本高，</a:t>
            </a:r>
            <a:r>
              <a:rPr lang="en-US" altLang="zh-CN" dirty="0" smtClean="0"/>
              <a:t>CAPEX</a:t>
            </a:r>
            <a:r>
              <a:rPr lang="zh-CN" altLang="en-US" dirty="0" smtClean="0"/>
              <a:t>高；</a:t>
            </a:r>
            <a:endParaRPr lang="en-US" altLang="zh-CN" dirty="0" smtClean="0"/>
          </a:p>
          <a:p>
            <a:r>
              <a:rPr lang="en-US" altLang="zh-CN" dirty="0" smtClean="0"/>
              <a:t>2</a:t>
            </a:r>
            <a:r>
              <a:rPr lang="zh-CN" altLang="en-US" dirty="0" smtClean="0"/>
              <a:t>、现有硬件使用率低；</a:t>
            </a:r>
            <a:endParaRPr lang="en-US" altLang="zh-CN" dirty="0" smtClean="0"/>
          </a:p>
          <a:p>
            <a:r>
              <a:rPr lang="en-US" altLang="zh-CN" dirty="0" smtClean="0"/>
              <a:t>3</a:t>
            </a:r>
            <a:r>
              <a:rPr lang="zh-CN" altLang="en-US" dirty="0" smtClean="0"/>
              <a:t>、设备物理位置分散，设备品牌众多，型号众多，难以统一管理。</a:t>
            </a:r>
            <a:endParaRPr lang="en-US" altLang="zh-CN" dirty="0" smtClean="0"/>
          </a:p>
          <a:p>
            <a:endParaRPr lang="en-US" altLang="zh-CN" dirty="0" smtClean="0"/>
          </a:p>
          <a:p>
            <a:r>
              <a:rPr lang="zh-CN" altLang="en-US" dirty="0" smtClean="0"/>
              <a:t>云计算系列技术中，最先成熟并商业化的技术是虚拟化技术。通过虚拟化技术可以提高资源使用率，减低新硬件与老应用系统不兼容的问题，在应用不增加的情况下，可以客观上通过提升资源利用率来降低新硬件的采购。截至目前，据</a:t>
            </a:r>
            <a:r>
              <a:rPr lang="en-US" altLang="zh-CN" dirty="0" smtClean="0"/>
              <a:t>Garter</a:t>
            </a:r>
            <a:r>
              <a:rPr lang="zh-CN" altLang="en-US" dirty="0" smtClean="0"/>
              <a:t>统计，全球约有</a:t>
            </a:r>
            <a:r>
              <a:rPr lang="en-US" altLang="zh-CN" dirty="0" smtClean="0"/>
              <a:t>77%</a:t>
            </a:r>
            <a:r>
              <a:rPr lang="zh-CN" altLang="en-US" dirty="0" smtClean="0"/>
              <a:t>的计算都在虚拟机上进行。</a:t>
            </a:r>
            <a:endParaRPr lang="en-US" altLang="zh-CN" dirty="0" smtClean="0"/>
          </a:p>
          <a:p>
            <a:endParaRPr lang="en-US" altLang="zh-CN" dirty="0" smtClean="0"/>
          </a:p>
          <a:p>
            <a:r>
              <a:rPr lang="zh-CN" altLang="en-US" dirty="0" smtClean="0"/>
              <a:t>虚拟化技术的应用，虽然提高了资源利用率，但是资源的部署，使用方式均没有任何改变。但企业采用多种虚拟化技术之后，不同虚拟化之间仍然无法统一管理，反到会形成新的虚拟化烟囱。建设云数据中心的</a:t>
            </a:r>
            <a:r>
              <a:rPr lang="en-US" altLang="zh-CN" dirty="0" smtClean="0"/>
              <a:t>3</a:t>
            </a:r>
            <a:r>
              <a:rPr lang="zh-CN" altLang="en-US" dirty="0" smtClean="0"/>
              <a:t>个关键挑战还未解决。</a:t>
            </a:r>
            <a:endParaRPr lang="en-US" altLang="zh-CN" dirty="0" smtClean="0"/>
          </a:p>
          <a:p>
            <a:endParaRPr lang="en-US" altLang="zh-CN" dirty="0" smtClean="0"/>
          </a:p>
          <a:p>
            <a:r>
              <a:rPr lang="zh-CN" altLang="en-US" dirty="0" smtClean="0"/>
              <a:t>挑战</a:t>
            </a:r>
            <a:r>
              <a:rPr lang="en-US" altLang="zh-CN" dirty="0" smtClean="0"/>
              <a:t>1</a:t>
            </a:r>
            <a:r>
              <a:rPr lang="zh-CN" altLang="en-US" dirty="0" smtClean="0"/>
              <a:t>：各种不同的资源池化，屏蔽底层硬件差异，对外提供统一的，标准的</a:t>
            </a:r>
            <a:r>
              <a:rPr lang="en-US" altLang="zh-CN" dirty="0" smtClean="0"/>
              <a:t>IT</a:t>
            </a:r>
            <a:r>
              <a:rPr lang="zh-CN" altLang="en-US" dirty="0" smtClean="0"/>
              <a:t>服务</a:t>
            </a:r>
            <a:endParaRPr lang="en-US" altLang="zh-CN" dirty="0" smtClean="0"/>
          </a:p>
          <a:p>
            <a:r>
              <a:rPr lang="zh-CN" altLang="en-US" dirty="0" smtClean="0"/>
              <a:t>挑战</a:t>
            </a:r>
            <a:r>
              <a:rPr lang="en-US" altLang="zh-CN" dirty="0" smtClean="0"/>
              <a:t>2</a:t>
            </a:r>
            <a:r>
              <a:rPr lang="zh-CN" altLang="en-US" dirty="0" smtClean="0"/>
              <a:t>：业务快速部署，让</a:t>
            </a:r>
            <a:r>
              <a:rPr lang="en-US" altLang="zh-CN" dirty="0" smtClean="0"/>
              <a:t>IT</a:t>
            </a:r>
            <a:r>
              <a:rPr lang="zh-CN" altLang="en-US" dirty="0" smtClean="0"/>
              <a:t>业务可以像手机一样，快速自动化部署完成后，开机即可使用。</a:t>
            </a:r>
            <a:endParaRPr lang="en-US" altLang="zh-CN" dirty="0" smtClean="0"/>
          </a:p>
          <a:p>
            <a:r>
              <a:rPr lang="zh-CN" altLang="en-US" dirty="0" smtClean="0"/>
              <a:t>挑战</a:t>
            </a:r>
            <a:r>
              <a:rPr lang="en-US" altLang="zh-CN" dirty="0" smtClean="0"/>
              <a:t>3</a:t>
            </a:r>
            <a:r>
              <a:rPr lang="zh-CN" altLang="en-US" dirty="0" smtClean="0"/>
              <a:t>：整个数据中心的资源可以合理分配，统一管，统一用，提高资源利用率。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85AC329-7F81-494C-BD3A-19D479C117C5}" type="slidenum">
              <a:rPr lang="en-US" altLang="zh-CN" smtClean="0">
                <a:solidFill>
                  <a:prstClr val="black"/>
                </a:solidFill>
              </a:rPr>
              <a:pPr>
                <a:defRPr/>
              </a:pPr>
              <a:t>3</a:t>
            </a:fld>
            <a:endParaRPr lang="en-US" altLang="zh-CN">
              <a:solidFill>
                <a:prstClr val="black"/>
              </a:solidFill>
            </a:endParaRPr>
          </a:p>
        </p:txBody>
      </p:sp>
    </p:spTree>
    <p:extLst>
      <p:ext uri="{BB962C8B-B14F-4D97-AF65-F5344CB8AC3E}">
        <p14:creationId xmlns:p14="http://schemas.microsoft.com/office/powerpoint/2010/main" val="214070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要解决挑战，建设真正的云数据中心，就要从建，管，用三个方面入手。</a:t>
            </a:r>
            <a:endParaRPr lang="en-US" altLang="zh-CN" dirty="0" smtClean="0"/>
          </a:p>
          <a:p>
            <a:r>
              <a:rPr lang="zh-CN" altLang="en-US" dirty="0" smtClean="0"/>
              <a:t>建：</a:t>
            </a:r>
            <a:endParaRPr lang="en-US" altLang="zh-CN" dirty="0" smtClean="0"/>
          </a:p>
          <a:p>
            <a:r>
              <a:rPr lang="en-US" altLang="zh-CN" dirty="0" smtClean="0"/>
              <a:t>1</a:t>
            </a:r>
            <a:r>
              <a:rPr lang="zh-CN" altLang="en-US" dirty="0" smtClean="0"/>
              <a:t>、云数据中心要实现和现有虚拟化资源池的对接。新老资源池要实现对接，业务即要能在新资源池中扩容，也要能与老业务网络互通。</a:t>
            </a:r>
            <a:endParaRPr lang="en-US" altLang="zh-CN" dirty="0" smtClean="0"/>
          </a:p>
          <a:p>
            <a:r>
              <a:rPr lang="en-US" altLang="zh-CN" dirty="0" smtClean="0"/>
              <a:t>2</a:t>
            </a:r>
            <a:r>
              <a:rPr lang="zh-CN" altLang="en-US" dirty="0" smtClean="0"/>
              <a:t>、云数据中心要实现多地域，多机房，多网络的资源池共享。无论资源处于何处，都可以被共享使用。</a:t>
            </a:r>
            <a:endParaRPr lang="en-US" altLang="zh-CN" dirty="0" smtClean="0"/>
          </a:p>
          <a:p>
            <a:pPr marL="0" marR="0" indent="0" algn="l" defTabSz="912589"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、云数据中心要能实现异构资源接入。即无论是新服务器还是老服务器，无论是什么品牌，什么架构的服务器，无论是哪家的存储和网络设备，都要能够接入。</a:t>
            </a:r>
            <a:endParaRPr lang="en-US" altLang="zh-CN" dirty="0" smtClean="0"/>
          </a:p>
          <a:p>
            <a:r>
              <a:rPr lang="en-US" altLang="zh-CN" dirty="0" smtClean="0"/>
              <a:t>4</a:t>
            </a:r>
            <a:r>
              <a:rPr lang="zh-CN" altLang="en-US" dirty="0" smtClean="0"/>
              <a:t>、云数据中心不仅要能提供虚拟主机，还要能针对重载应用，或者不适合虚拟化的应用提供物理主机，即要能提供物理机资源池。</a:t>
            </a:r>
            <a:endParaRPr lang="en-US" altLang="zh-CN" dirty="0" smtClean="0"/>
          </a:p>
          <a:p>
            <a:r>
              <a:rPr lang="zh-CN" altLang="en-US" dirty="0" smtClean="0"/>
              <a:t>管：</a:t>
            </a:r>
            <a:endParaRPr lang="en-US" altLang="zh-CN" dirty="0" smtClean="0"/>
          </a:p>
          <a:p>
            <a:r>
              <a:rPr lang="zh-CN" altLang="en-US" dirty="0" smtClean="0"/>
              <a:t>云数据中心要实现资源的统一管理和运维。无论资源身处那个地域，那个机房，那个网络，拓扑都要能过统一呈现，告警都要能够统一监控，而且要能够输出统一的运维报表。</a:t>
            </a:r>
            <a:endParaRPr lang="en-US" altLang="zh-CN" dirty="0" smtClean="0"/>
          </a:p>
          <a:p>
            <a:r>
              <a:rPr lang="zh-CN" altLang="en-US" dirty="0" smtClean="0"/>
              <a:t>用：</a:t>
            </a:r>
            <a:endParaRPr lang="en-US" altLang="zh-CN" dirty="0" smtClean="0"/>
          </a:p>
          <a:p>
            <a:r>
              <a:rPr lang="en-US" altLang="zh-CN" dirty="0" smtClean="0"/>
              <a:t>1</a:t>
            </a:r>
            <a:r>
              <a:rPr lang="zh-CN" altLang="en-US" dirty="0" smtClean="0"/>
              <a:t>、云数据中心资源使用要服务化：具体体现在：</a:t>
            </a:r>
            <a:r>
              <a:rPr lang="en-US" altLang="zh-CN" dirty="0" smtClean="0"/>
              <a:t>1</a:t>
            </a:r>
            <a:r>
              <a:rPr lang="zh-CN" altLang="en-US" dirty="0" smtClean="0"/>
              <a:t>）、租户对于不同的应用，可以根据</a:t>
            </a:r>
            <a:r>
              <a:rPr lang="en-US" altLang="zh-CN" dirty="0" smtClean="0"/>
              <a:t>SLA</a:t>
            </a:r>
            <a:r>
              <a:rPr lang="zh-CN" altLang="en-US" dirty="0" smtClean="0"/>
              <a:t>自助选择不同资源服务；</a:t>
            </a:r>
            <a:r>
              <a:rPr lang="en-US" altLang="zh-CN" dirty="0" smtClean="0"/>
              <a:t>2</a:t>
            </a:r>
            <a:r>
              <a:rPr lang="zh-CN" altLang="en-US" dirty="0" smtClean="0"/>
              <a:t>）、资源要能实现快速部署上线，弹性伸缩；</a:t>
            </a:r>
            <a:r>
              <a:rPr lang="en-US" altLang="zh-CN" dirty="0" smtClean="0"/>
              <a:t>3</a:t>
            </a:r>
            <a:r>
              <a:rPr lang="zh-CN" altLang="en-US" dirty="0" smtClean="0"/>
              <a:t>）对租户的资源使用能够进行计量。</a:t>
            </a:r>
            <a:endParaRPr lang="en-US" altLang="zh-CN" dirty="0" smtClean="0"/>
          </a:p>
          <a:p>
            <a:r>
              <a:rPr lang="en-US" altLang="zh-CN" dirty="0" smtClean="0"/>
              <a:t>2</a:t>
            </a:r>
            <a:r>
              <a:rPr lang="zh-CN" altLang="en-US" dirty="0" smtClean="0"/>
              <a:t>、云数据中心要能实现资源隔离。由于云会被不同的组织共享资源，不同组织之间要能实现资源隔离，组织之间的网络访问要可控；即便是组织内部不同安全级别的业务之间，也要能实现资源隔离和网络访问控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252BDED-F02A-48C5-A7A7-DE0E441BDFC6}" type="slidenum">
              <a:rPr lang="en-US" smtClean="0"/>
              <a:pPr/>
              <a:t>4</a:t>
            </a:fld>
            <a:endParaRPr lang="en-US"/>
          </a:p>
        </p:txBody>
      </p:sp>
    </p:spTree>
    <p:extLst>
      <p:ext uri="{BB962C8B-B14F-4D97-AF65-F5344CB8AC3E}">
        <p14:creationId xmlns:p14="http://schemas.microsoft.com/office/powerpoint/2010/main" val="78977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分布式云数据中心总体架构包括基础设施层、资源池层、数据中心管理层、服务层和业务域</a:t>
            </a:r>
            <a:endParaRPr lang="zh-CN" altLang="en-US" dirty="0"/>
          </a:p>
        </p:txBody>
      </p:sp>
    </p:spTree>
    <p:extLst>
      <p:ext uri="{BB962C8B-B14F-4D97-AF65-F5344CB8AC3E}">
        <p14:creationId xmlns:p14="http://schemas.microsoft.com/office/powerpoint/2010/main" val="339929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zh-CN" altLang="en-US" dirty="0" smtClean="0"/>
              <a:t>总结下来，华为分布式云数据中心具有以下亮点：</a:t>
            </a:r>
            <a:endParaRPr lang="en-US" altLang="zh-CN" dirty="0" smtClean="0"/>
          </a:p>
          <a:p>
            <a:r>
              <a:rPr lang="en-US" dirty="0" smtClean="0"/>
              <a:t>1</a:t>
            </a:r>
            <a:r>
              <a:rPr lang="zh-CN" altLang="en-US" dirty="0" smtClean="0"/>
              <a:t>、多数据中心融合</a:t>
            </a:r>
            <a:endParaRPr lang="en-US" altLang="zh-CN" dirty="0" smtClean="0"/>
          </a:p>
          <a:p>
            <a:pPr lvl="1">
              <a:lnSpc>
                <a:spcPct val="150000"/>
              </a:lnSpc>
            </a:pPr>
            <a:r>
              <a:rPr lang="zh-CN" altLang="en-US" sz="1200" b="1" dirty="0" smtClean="0">
                <a:latin typeface="微软雅黑" pitchFamily="34" charset="-122"/>
                <a:ea typeface="微软雅黑" pitchFamily="34" charset="-122"/>
                <a:cs typeface="Times New Roman" pitchFamily="18" charset="0"/>
              </a:rPr>
              <a:t>跨池统一管理</a:t>
            </a:r>
            <a:endParaRPr lang="en-US" altLang="zh-CN" sz="1200" b="1" dirty="0" smtClean="0">
              <a:latin typeface="微软雅黑" pitchFamily="34" charset="-122"/>
              <a:ea typeface="微软雅黑" pitchFamily="34" charset="-122"/>
              <a:cs typeface="Times New Roman" pitchFamily="18" charset="0"/>
            </a:endParaRP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针对上层业务提供不同的资源池能力。</a:t>
            </a:r>
            <a:r>
              <a:rPr lang="en-US" altLang="zh-CN" sz="1200" dirty="0" smtClean="0">
                <a:solidFill>
                  <a:prstClr val="black"/>
                </a:solidFill>
                <a:latin typeface="微软雅黑" pitchFamily="34" charset="-122"/>
                <a:ea typeface="微软雅黑" pitchFamily="34" charset="-122"/>
                <a:cs typeface="Times New Roman" pitchFamily="18" charset="0"/>
              </a:rPr>
              <a:t>VMWare/</a:t>
            </a:r>
            <a:r>
              <a:rPr lang="en-US" altLang="zh-CN" sz="1200" dirty="0" err="1" smtClean="0">
                <a:solidFill>
                  <a:prstClr val="black"/>
                </a:solidFill>
                <a:latin typeface="微软雅黑" pitchFamily="34" charset="-122"/>
                <a:ea typeface="微软雅黑" pitchFamily="34" charset="-122"/>
                <a:cs typeface="Times New Roman" pitchFamily="18" charset="0"/>
              </a:rPr>
              <a:t>FusionSphere</a:t>
            </a:r>
            <a:r>
              <a:rPr lang="en-US" altLang="zh-CN" sz="1200" dirty="0" smtClean="0">
                <a:solidFill>
                  <a:prstClr val="black"/>
                </a:solidFill>
                <a:latin typeface="微软雅黑" pitchFamily="34" charset="-122"/>
                <a:ea typeface="微软雅黑" pitchFamily="34" charset="-122"/>
                <a:cs typeface="Times New Roman" pitchFamily="18" charset="0"/>
              </a:rPr>
              <a:t>/</a:t>
            </a:r>
            <a:r>
              <a:rPr lang="zh-CN" altLang="en-US" sz="1200" dirty="0" smtClean="0">
                <a:solidFill>
                  <a:prstClr val="black"/>
                </a:solidFill>
                <a:latin typeface="微软雅黑" pitchFamily="34" charset="-122"/>
                <a:ea typeface="微软雅黑" pitchFamily="34" charset="-122"/>
                <a:cs typeface="Times New Roman" pitchFamily="18" charset="0"/>
              </a:rPr>
              <a:t>物理机</a:t>
            </a:r>
            <a:r>
              <a:rPr lang="en-US" altLang="zh-CN" sz="1200" dirty="0" smtClean="0">
                <a:solidFill>
                  <a:prstClr val="black"/>
                </a:solidFill>
                <a:latin typeface="微软雅黑" pitchFamily="34" charset="-122"/>
                <a:ea typeface="微软雅黑" pitchFamily="34" charset="-122"/>
                <a:cs typeface="Times New Roman" pitchFamily="18" charset="0"/>
              </a:rPr>
              <a:t>/KVM(</a:t>
            </a:r>
            <a:r>
              <a:rPr lang="zh-CN" altLang="en-US" sz="1200" dirty="0" smtClean="0">
                <a:solidFill>
                  <a:prstClr val="black"/>
                </a:solidFill>
                <a:latin typeface="微软雅黑" pitchFamily="34" charset="-122"/>
                <a:ea typeface="微软雅黑" pitchFamily="34" charset="-122"/>
                <a:cs typeface="Times New Roman" pitchFamily="18" charset="0"/>
              </a:rPr>
              <a:t>规划</a:t>
            </a:r>
            <a:r>
              <a:rPr lang="en-US" altLang="zh-CN" sz="1200" dirty="0" smtClean="0">
                <a:solidFill>
                  <a:prstClr val="black"/>
                </a:solidFill>
                <a:latin typeface="微软雅黑" pitchFamily="34" charset="-122"/>
                <a:ea typeface="微软雅黑" pitchFamily="34" charset="-122"/>
                <a:cs typeface="Times New Roman" pitchFamily="18" charset="0"/>
              </a:rPr>
              <a:t>)/</a:t>
            </a:r>
            <a:r>
              <a:rPr lang="en-US" altLang="zh-CN" sz="1200" dirty="0" err="1" smtClean="0">
                <a:solidFill>
                  <a:prstClr val="black"/>
                </a:solidFill>
                <a:latin typeface="微软雅黑" pitchFamily="34" charset="-122"/>
                <a:ea typeface="微软雅黑" pitchFamily="34" charset="-122"/>
                <a:cs typeface="Times New Roman" pitchFamily="18" charset="0"/>
              </a:rPr>
              <a:t>Docker</a:t>
            </a:r>
            <a:r>
              <a:rPr lang="en-US" altLang="zh-CN" sz="1200" dirty="0" smtClean="0">
                <a:solidFill>
                  <a:prstClr val="black"/>
                </a:solidFill>
                <a:latin typeface="微软雅黑" pitchFamily="34" charset="-122"/>
                <a:ea typeface="微软雅黑" pitchFamily="34" charset="-122"/>
                <a:cs typeface="Times New Roman" pitchFamily="18" charset="0"/>
              </a:rPr>
              <a:t>(</a:t>
            </a:r>
            <a:r>
              <a:rPr lang="zh-CN" altLang="en-US" sz="1200" dirty="0" smtClean="0">
                <a:solidFill>
                  <a:prstClr val="black"/>
                </a:solidFill>
                <a:latin typeface="微软雅黑" pitchFamily="34" charset="-122"/>
                <a:ea typeface="微软雅黑" pitchFamily="34" charset="-122"/>
                <a:cs typeface="Times New Roman" pitchFamily="18" charset="0"/>
              </a:rPr>
              <a:t>规划</a:t>
            </a:r>
            <a:r>
              <a:rPr lang="en-US" altLang="zh-CN" sz="1200" dirty="0" smtClean="0">
                <a:solidFill>
                  <a:prstClr val="black"/>
                </a:solidFill>
                <a:latin typeface="微软雅黑" pitchFamily="34" charset="-122"/>
                <a:ea typeface="微软雅黑" pitchFamily="34" charset="-122"/>
                <a:cs typeface="Times New Roman" pitchFamily="18" charset="0"/>
              </a:rPr>
              <a:t>)</a:t>
            </a:r>
          </a:p>
          <a:p>
            <a:pPr lvl="1">
              <a:lnSpc>
                <a:spcPct val="150000"/>
              </a:lnSpc>
            </a:pPr>
            <a:r>
              <a:rPr lang="zh-CN" altLang="en-US" sz="1200" b="1" dirty="0" smtClean="0">
                <a:latin typeface="微软雅黑" pitchFamily="34" charset="-122"/>
                <a:ea typeface="微软雅黑" pitchFamily="34" charset="-122"/>
                <a:cs typeface="Times New Roman" pitchFamily="18" charset="0"/>
              </a:rPr>
              <a:t>跨域统一管理</a:t>
            </a:r>
            <a:endParaRPr lang="en-US" altLang="zh-CN" sz="1200" b="1" dirty="0" smtClean="0">
              <a:latin typeface="微软雅黑" pitchFamily="34" charset="-122"/>
              <a:ea typeface="微软雅黑" pitchFamily="34" charset="-122"/>
              <a:cs typeface="Times New Roman" pitchFamily="18" charset="0"/>
            </a:endParaRPr>
          </a:p>
          <a:p>
            <a:pPr lvl="1">
              <a:lnSpc>
                <a:spcPct val="150000"/>
              </a:lnSpc>
            </a:pPr>
            <a:r>
              <a:rPr lang="zh-CN" altLang="en-US" sz="1200" dirty="0" smtClean="0">
                <a:latin typeface="微软雅黑" pitchFamily="34" charset="-122"/>
                <a:ea typeface="微软雅黑" pitchFamily="34" charset="-122"/>
                <a:cs typeface="Times New Roman" pitchFamily="18" charset="0"/>
              </a:rPr>
              <a:t>实现多数据中心站点统一管理，在架构上提升数据中心性能，可靠性和扩展性；</a:t>
            </a:r>
            <a:endParaRPr lang="en-US" altLang="zh-CN" sz="1200" dirty="0" smtClean="0">
              <a:solidFill>
                <a:prstClr val="black"/>
              </a:solidFill>
              <a:latin typeface="微软雅黑" pitchFamily="34" charset="-122"/>
              <a:ea typeface="微软雅黑" pitchFamily="34" charset="-122"/>
              <a:cs typeface="Times New Roman" pitchFamily="18" charset="0"/>
            </a:endParaRPr>
          </a:p>
          <a:p>
            <a:pPr lvl="1">
              <a:lnSpc>
                <a:spcPct val="150000"/>
              </a:lnSpc>
            </a:pPr>
            <a:r>
              <a:rPr lang="zh-CN" altLang="en-US" sz="1200" b="1" dirty="0" smtClean="0">
                <a:solidFill>
                  <a:prstClr val="black"/>
                </a:solidFill>
                <a:latin typeface="微软雅黑" pitchFamily="34" charset="-122"/>
                <a:ea typeface="微软雅黑" pitchFamily="34" charset="-122"/>
                <a:cs typeface="Times New Roman" pitchFamily="18" charset="0"/>
              </a:rPr>
              <a:t>跨云统一管理</a:t>
            </a:r>
            <a:r>
              <a:rPr lang="en-US" altLang="zh-CN" sz="1200" b="1" dirty="0" smtClean="0">
                <a:solidFill>
                  <a:srgbClr val="990000"/>
                </a:solidFill>
                <a:latin typeface="微软雅黑" pitchFamily="34" charset="-122"/>
                <a:ea typeface="微软雅黑" pitchFamily="34" charset="-122"/>
                <a:cs typeface="Times New Roman" pitchFamily="18" charset="0"/>
              </a:rPr>
              <a:t>(</a:t>
            </a:r>
            <a:r>
              <a:rPr lang="zh-CN" altLang="en-US" sz="1200" b="1" dirty="0" smtClean="0">
                <a:solidFill>
                  <a:srgbClr val="990000"/>
                </a:solidFill>
                <a:latin typeface="微软雅黑" pitchFamily="34" charset="-122"/>
                <a:ea typeface="微软雅黑" pitchFamily="34" charset="-122"/>
                <a:cs typeface="Times New Roman" pitchFamily="18" charset="0"/>
              </a:rPr>
              <a:t>未来</a:t>
            </a:r>
            <a:r>
              <a:rPr lang="en-US" altLang="zh-CN" sz="1200" b="1" dirty="0" smtClean="0">
                <a:solidFill>
                  <a:srgbClr val="990000"/>
                </a:solidFill>
                <a:latin typeface="微软雅黑" pitchFamily="34" charset="-122"/>
                <a:ea typeface="微软雅黑" pitchFamily="34" charset="-122"/>
                <a:cs typeface="Times New Roman" pitchFamily="18" charset="0"/>
              </a:rPr>
              <a:t>)</a:t>
            </a: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私有云</a:t>
            </a:r>
            <a:r>
              <a:rPr lang="en-US" altLang="zh-CN" sz="1200" dirty="0" smtClean="0">
                <a:solidFill>
                  <a:prstClr val="black"/>
                </a:solidFill>
                <a:latin typeface="微软雅黑" pitchFamily="34" charset="-122"/>
                <a:ea typeface="微软雅黑" pitchFamily="34" charset="-122"/>
                <a:cs typeface="Times New Roman" pitchFamily="18" charset="0"/>
              </a:rPr>
              <a:t>-</a:t>
            </a:r>
            <a:r>
              <a:rPr lang="zh-CN" altLang="en-US" sz="1200" dirty="0" smtClean="0">
                <a:solidFill>
                  <a:prstClr val="black"/>
                </a:solidFill>
                <a:latin typeface="微软雅黑" pitchFamily="34" charset="-122"/>
                <a:ea typeface="微软雅黑" pitchFamily="34" charset="-122"/>
                <a:cs typeface="Times New Roman" pitchFamily="18" charset="0"/>
              </a:rPr>
              <a:t>公有云统一管理</a:t>
            </a:r>
            <a:endParaRPr lang="en-US" altLang="zh-CN" dirty="0" smtClean="0"/>
          </a:p>
          <a:p>
            <a:endParaRPr lang="en-US" altLang="zh-CN" dirty="0" smtClean="0"/>
          </a:p>
          <a:p>
            <a:r>
              <a:rPr lang="en-US" dirty="0" smtClean="0"/>
              <a:t>2</a:t>
            </a:r>
            <a:r>
              <a:rPr lang="zh-CN" altLang="en-US" dirty="0" smtClean="0"/>
              <a:t>、从虚拟化平滑升级到云</a:t>
            </a:r>
            <a:endParaRPr lang="en-US" altLang="zh-CN" dirty="0" smtClean="0"/>
          </a:p>
          <a:p>
            <a:endParaRPr lang="en-US" altLang="zh-CN" dirty="0" smtClean="0"/>
          </a:p>
          <a:p>
            <a:pPr lvl="1">
              <a:lnSpc>
                <a:spcPct val="150000"/>
              </a:lnSpc>
              <a:buFont typeface="Arial" pitchFamily="34" charset="0"/>
              <a:buChar char="•"/>
            </a:pPr>
            <a:r>
              <a:rPr lang="en-US" altLang="zh-CN" sz="1200" b="1" dirty="0" smtClean="0">
                <a:solidFill>
                  <a:prstClr val="black"/>
                </a:solidFill>
                <a:latin typeface="微软雅黑" pitchFamily="34" charset="-122"/>
                <a:ea typeface="微软雅黑" pitchFamily="34" charset="-122"/>
                <a:cs typeface="Times New Roman" pitchFamily="18" charset="0"/>
              </a:rPr>
              <a:t>VMware</a:t>
            </a:r>
            <a:r>
              <a:rPr lang="zh-CN" altLang="en-US" sz="1200" b="1" dirty="0" smtClean="0">
                <a:solidFill>
                  <a:prstClr val="black"/>
                </a:solidFill>
                <a:latin typeface="微软雅黑" pitchFamily="34" charset="-122"/>
                <a:ea typeface="微软雅黑" pitchFamily="34" charset="-122"/>
                <a:cs typeface="Times New Roman" pitchFamily="18" charset="0"/>
              </a:rPr>
              <a:t>平台纳管</a:t>
            </a:r>
            <a:endParaRPr lang="en-US" altLang="zh-CN" sz="1200" dirty="0" smtClean="0">
              <a:solidFill>
                <a:prstClr val="black"/>
              </a:solidFill>
              <a:latin typeface="微软雅黑" pitchFamily="34" charset="-122"/>
              <a:ea typeface="微软雅黑" pitchFamily="34" charset="-122"/>
              <a:cs typeface="Times New Roman" pitchFamily="18" charset="0"/>
            </a:endParaRP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 率先支持</a:t>
            </a:r>
            <a:r>
              <a:rPr lang="en-US" altLang="zh-CN" sz="1200" dirty="0" err="1" smtClean="0">
                <a:solidFill>
                  <a:prstClr val="black"/>
                </a:solidFill>
                <a:latin typeface="微软雅黑" pitchFamily="34" charset="-122"/>
                <a:ea typeface="微软雅黑" pitchFamily="34" charset="-122"/>
                <a:cs typeface="Times New Roman" pitchFamily="18" charset="0"/>
              </a:rPr>
              <a:t>OpenStack</a:t>
            </a:r>
            <a:r>
              <a:rPr lang="zh-CN" altLang="en-US" sz="1200" dirty="0" smtClean="0">
                <a:solidFill>
                  <a:prstClr val="black"/>
                </a:solidFill>
                <a:latin typeface="微软雅黑" pitchFamily="34" charset="-122"/>
                <a:ea typeface="微软雅黑" pitchFamily="34" charset="-122"/>
                <a:cs typeface="Times New Roman" pitchFamily="18" charset="0"/>
              </a:rPr>
              <a:t>对已有</a:t>
            </a:r>
            <a:r>
              <a:rPr lang="en-US" altLang="zh-CN" sz="1200" dirty="0" smtClean="0">
                <a:solidFill>
                  <a:prstClr val="black"/>
                </a:solidFill>
                <a:latin typeface="微软雅黑" pitchFamily="34" charset="-122"/>
                <a:ea typeface="微软雅黑" pitchFamily="34" charset="-122"/>
                <a:cs typeface="Times New Roman" pitchFamily="18" charset="0"/>
              </a:rPr>
              <a:t>VMware</a:t>
            </a:r>
            <a:r>
              <a:rPr lang="zh-CN" altLang="en-US" sz="1200" dirty="0" smtClean="0">
                <a:solidFill>
                  <a:prstClr val="black"/>
                </a:solidFill>
                <a:latin typeface="微软雅黑" pitchFamily="34" charset="-122"/>
                <a:ea typeface="微软雅黑" pitchFamily="34" charset="-122"/>
                <a:cs typeface="Times New Roman" pitchFamily="18" charset="0"/>
              </a:rPr>
              <a:t>平台纳管实现和</a:t>
            </a:r>
            <a:r>
              <a:rPr lang="en-US" altLang="zh-CN" sz="1200" dirty="0" smtClean="0">
                <a:solidFill>
                  <a:prstClr val="black"/>
                </a:solidFill>
                <a:latin typeface="微软雅黑" pitchFamily="34" charset="-122"/>
                <a:ea typeface="微软雅黑" pitchFamily="34" charset="-122"/>
                <a:cs typeface="Times New Roman" pitchFamily="18" charset="0"/>
              </a:rPr>
              <a:t>VMware</a:t>
            </a:r>
            <a:r>
              <a:rPr lang="zh-CN" altLang="en-US" sz="1200" dirty="0" smtClean="0">
                <a:solidFill>
                  <a:prstClr val="black"/>
                </a:solidFill>
                <a:latin typeface="微软雅黑" pitchFamily="34" charset="-122"/>
                <a:ea typeface="微软雅黑" pitchFamily="34" charset="-122"/>
                <a:cs typeface="Times New Roman" pitchFamily="18" charset="0"/>
              </a:rPr>
              <a:t>异构资源池的统一管理</a:t>
            </a:r>
            <a:r>
              <a:rPr lang="zh-CN" altLang="en-US" sz="1200" b="1" dirty="0" smtClean="0">
                <a:solidFill>
                  <a:prstClr val="black"/>
                </a:solidFill>
                <a:latin typeface="微软雅黑" pitchFamily="34" charset="-122"/>
                <a:ea typeface="微软雅黑" pitchFamily="34" charset="-122"/>
                <a:cs typeface="Times New Roman" pitchFamily="18" charset="0"/>
              </a:rPr>
              <a:t> </a:t>
            </a:r>
            <a:endParaRPr lang="en-US" altLang="zh-CN" sz="1200" b="1" dirty="0" smtClean="0">
              <a:solidFill>
                <a:prstClr val="black"/>
              </a:solidFill>
              <a:latin typeface="微软雅黑" pitchFamily="34" charset="-122"/>
              <a:ea typeface="微软雅黑" pitchFamily="34" charset="-122"/>
              <a:cs typeface="Times New Roman" pitchFamily="18" charset="0"/>
            </a:endParaRPr>
          </a:p>
          <a:p>
            <a:pPr lvl="1">
              <a:lnSpc>
                <a:spcPct val="150000"/>
              </a:lnSpc>
              <a:buFont typeface="Arial" pitchFamily="34" charset="0"/>
              <a:buChar char="•"/>
            </a:pPr>
            <a:r>
              <a:rPr lang="en-US" altLang="zh-CN" sz="1200" b="1" dirty="0" smtClean="0">
                <a:solidFill>
                  <a:prstClr val="black"/>
                </a:solidFill>
                <a:latin typeface="微软雅黑" pitchFamily="34" charset="-122"/>
                <a:ea typeface="微软雅黑" pitchFamily="34" charset="-122"/>
                <a:cs typeface="Times New Roman" pitchFamily="18" charset="0"/>
              </a:rPr>
              <a:t> </a:t>
            </a:r>
            <a:r>
              <a:rPr lang="zh-CN" altLang="en-US" sz="1200" b="1" dirty="0" smtClean="0">
                <a:solidFill>
                  <a:prstClr val="black"/>
                </a:solidFill>
                <a:latin typeface="微软雅黑" pitchFamily="34" charset="-122"/>
                <a:ea typeface="微软雅黑" pitchFamily="34" charset="-122"/>
                <a:cs typeface="Times New Roman" pitchFamily="18" charset="0"/>
              </a:rPr>
              <a:t>华为虚拟化纳管</a:t>
            </a:r>
            <a:endParaRPr lang="en-US" altLang="zh-CN" sz="1200" b="1" dirty="0" smtClean="0">
              <a:solidFill>
                <a:prstClr val="black"/>
              </a:solidFill>
              <a:latin typeface="微软雅黑" pitchFamily="34" charset="-122"/>
              <a:ea typeface="微软雅黑" pitchFamily="34" charset="-122"/>
              <a:cs typeface="Times New Roman" pitchFamily="18" charset="0"/>
            </a:endParaRP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实现对华为已有虚拟化平台向</a:t>
            </a:r>
            <a:r>
              <a:rPr lang="en-US" altLang="zh-CN" sz="1200" dirty="0" err="1" smtClean="0">
                <a:solidFill>
                  <a:prstClr val="black"/>
                </a:solidFill>
                <a:latin typeface="微软雅黑" pitchFamily="34" charset="-122"/>
                <a:ea typeface="微软雅黑" pitchFamily="34" charset="-122"/>
                <a:cs typeface="Times New Roman" pitchFamily="18" charset="0"/>
              </a:rPr>
              <a:t>OpenStack</a:t>
            </a:r>
            <a:r>
              <a:rPr lang="zh-CN" altLang="en-US" sz="1200" dirty="0" smtClean="0">
                <a:solidFill>
                  <a:prstClr val="black"/>
                </a:solidFill>
                <a:latin typeface="微软雅黑" pitchFamily="34" charset="-122"/>
                <a:ea typeface="微软雅黑" pitchFamily="34" charset="-122"/>
                <a:cs typeface="Times New Roman" pitchFamily="18" charset="0"/>
              </a:rPr>
              <a:t>的迁移和演进</a:t>
            </a:r>
            <a:endParaRPr lang="en-US" altLang="zh-CN" sz="1200" dirty="0" smtClean="0">
              <a:solidFill>
                <a:prstClr val="black"/>
              </a:solidFill>
              <a:latin typeface="微软雅黑" pitchFamily="34" charset="-122"/>
              <a:ea typeface="微软雅黑" pitchFamily="34" charset="-122"/>
              <a:cs typeface="Times New Roman" pitchFamily="18" charset="0"/>
            </a:endParaRPr>
          </a:p>
          <a:p>
            <a:pPr lvl="1">
              <a:lnSpc>
                <a:spcPct val="150000"/>
              </a:lnSpc>
            </a:pPr>
            <a:endParaRPr lang="en-US" altLang="zh-CN" dirty="0" smtClean="0"/>
          </a:p>
          <a:p>
            <a:pPr lvl="0"/>
            <a:r>
              <a:rPr lang="en-US" dirty="0" smtClean="0"/>
              <a:t>3</a:t>
            </a:r>
            <a:r>
              <a:rPr lang="zh-CN" altLang="en-US" dirty="0" smtClean="0"/>
              <a:t>、帮助实现关键业务上云</a:t>
            </a:r>
            <a:endParaRPr lang="en-US" altLang="zh-CN" dirty="0" smtClean="0"/>
          </a:p>
          <a:p>
            <a:pPr lvl="1">
              <a:lnSpc>
                <a:spcPct val="150000"/>
              </a:lnSpc>
              <a:buFont typeface="Arial" pitchFamily="34" charset="0"/>
              <a:buChar char="•"/>
            </a:pPr>
            <a:r>
              <a:rPr lang="zh-CN" altLang="en-US" sz="1200" b="1" dirty="0" smtClean="0">
                <a:solidFill>
                  <a:prstClr val="black"/>
                </a:solidFill>
                <a:latin typeface="微软雅黑" pitchFamily="34" charset="-122"/>
                <a:ea typeface="微软雅黑" pitchFamily="34" charset="-122"/>
                <a:cs typeface="Times New Roman" pitchFamily="18" charset="0"/>
              </a:rPr>
              <a:t>物理机即服务</a:t>
            </a:r>
            <a:endParaRPr lang="en-US" altLang="zh-CN" sz="1200" b="1" dirty="0" smtClean="0">
              <a:solidFill>
                <a:prstClr val="black"/>
              </a:solidFill>
              <a:latin typeface="微软雅黑" pitchFamily="34" charset="-122"/>
              <a:ea typeface="微软雅黑" pitchFamily="34" charset="-122"/>
              <a:cs typeface="Times New Roman" pitchFamily="18" charset="0"/>
            </a:endParaRP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通过物理机服务支撑重要业务系统，比如</a:t>
            </a:r>
            <a:r>
              <a:rPr lang="en-US" altLang="zh-CN" sz="1200" dirty="0" smtClean="0">
                <a:solidFill>
                  <a:prstClr val="black"/>
                </a:solidFill>
                <a:latin typeface="微软雅黑" pitchFamily="34" charset="-122"/>
                <a:ea typeface="微软雅黑" pitchFamily="34" charset="-122"/>
                <a:cs typeface="Times New Roman" pitchFamily="18" charset="0"/>
              </a:rPr>
              <a:t>Oracle</a:t>
            </a:r>
            <a:r>
              <a:rPr lang="zh-CN" altLang="en-US" sz="1200" dirty="0" smtClean="0">
                <a:solidFill>
                  <a:prstClr val="black"/>
                </a:solidFill>
                <a:latin typeface="微软雅黑" pitchFamily="34" charset="-122"/>
                <a:ea typeface="微软雅黑" pitchFamily="34" charset="-122"/>
                <a:cs typeface="Times New Roman" pitchFamily="18" charset="0"/>
              </a:rPr>
              <a:t>数据库。</a:t>
            </a:r>
            <a:endParaRPr lang="en-US" altLang="zh-CN" sz="1200" dirty="0" smtClean="0">
              <a:solidFill>
                <a:prstClr val="black"/>
              </a:solidFill>
              <a:latin typeface="微软雅黑" pitchFamily="34" charset="-122"/>
              <a:ea typeface="微软雅黑" pitchFamily="34" charset="-122"/>
              <a:cs typeface="Times New Roman" pitchFamily="18" charset="0"/>
            </a:endParaRPr>
          </a:p>
          <a:p>
            <a:pPr lvl="1">
              <a:lnSpc>
                <a:spcPct val="150000"/>
              </a:lnSpc>
              <a:buFont typeface="Arial" pitchFamily="34" charset="0"/>
              <a:buChar char="•"/>
            </a:pPr>
            <a:r>
              <a:rPr lang="en-US" altLang="zh-CN" sz="1200" b="1" dirty="0" smtClean="0">
                <a:solidFill>
                  <a:prstClr val="black"/>
                </a:solidFill>
                <a:latin typeface="微软雅黑" pitchFamily="34" charset="-122"/>
                <a:ea typeface="微软雅黑" pitchFamily="34" charset="-122"/>
                <a:cs typeface="Times New Roman" pitchFamily="18" charset="0"/>
              </a:rPr>
              <a:t>RDS for Oracle</a:t>
            </a: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通过</a:t>
            </a:r>
            <a:r>
              <a:rPr lang="en-US" altLang="zh-CN" sz="1200" dirty="0" smtClean="0">
                <a:solidFill>
                  <a:prstClr val="black"/>
                </a:solidFill>
                <a:latin typeface="微软雅黑" pitchFamily="34" charset="-122"/>
                <a:ea typeface="微软雅黑" pitchFamily="34" charset="-122"/>
                <a:cs typeface="Times New Roman" pitchFamily="18" charset="0"/>
              </a:rPr>
              <a:t>Oracle12C</a:t>
            </a:r>
            <a:r>
              <a:rPr lang="zh-CN" altLang="en-US" sz="1200" dirty="0" smtClean="0">
                <a:solidFill>
                  <a:prstClr val="black"/>
                </a:solidFill>
                <a:latin typeface="微软雅黑" pitchFamily="34" charset="-122"/>
                <a:ea typeface="微软雅黑" pitchFamily="34" charset="-122"/>
                <a:cs typeface="Times New Roman" pitchFamily="18" charset="0"/>
              </a:rPr>
              <a:t>提供原生的</a:t>
            </a:r>
            <a:r>
              <a:rPr lang="en-US" altLang="zh-CN" sz="1200" dirty="0" smtClean="0">
                <a:solidFill>
                  <a:prstClr val="black"/>
                </a:solidFill>
                <a:latin typeface="微软雅黑" pitchFamily="34" charset="-122"/>
                <a:ea typeface="微软雅黑" pitchFamily="34" charset="-122"/>
                <a:cs typeface="Times New Roman" pitchFamily="18" charset="0"/>
              </a:rPr>
              <a:t>Oracle</a:t>
            </a:r>
            <a:r>
              <a:rPr lang="zh-CN" altLang="en-US" sz="1200" dirty="0" smtClean="0">
                <a:solidFill>
                  <a:prstClr val="black"/>
                </a:solidFill>
                <a:latin typeface="微软雅黑" pitchFamily="34" charset="-122"/>
                <a:ea typeface="微软雅黑" pitchFamily="34" charset="-122"/>
                <a:cs typeface="Times New Roman" pitchFamily="18" charset="0"/>
              </a:rPr>
              <a:t>数据库服务</a:t>
            </a:r>
            <a:endParaRPr lang="en-US" altLang="zh-CN" sz="1200" dirty="0" smtClean="0">
              <a:solidFill>
                <a:prstClr val="black"/>
              </a:solidFill>
              <a:latin typeface="微软雅黑" pitchFamily="34" charset="-122"/>
              <a:ea typeface="微软雅黑" pitchFamily="34" charset="-122"/>
              <a:cs typeface="Times New Roman" pitchFamily="18" charset="0"/>
            </a:endParaRPr>
          </a:p>
          <a:p>
            <a:pPr lvl="1">
              <a:lnSpc>
                <a:spcPct val="150000"/>
              </a:lnSpc>
              <a:buFont typeface="Arial" pitchFamily="34" charset="0"/>
              <a:buChar char="•"/>
            </a:pPr>
            <a:r>
              <a:rPr lang="zh-CN" altLang="en-US" sz="1200" b="1" dirty="0" smtClean="0">
                <a:solidFill>
                  <a:prstClr val="black"/>
                </a:solidFill>
                <a:latin typeface="微软雅黑" pitchFamily="34" charset="-122"/>
                <a:ea typeface="微软雅黑" pitchFamily="34" charset="-122"/>
                <a:cs typeface="Times New Roman" pitchFamily="18" charset="0"/>
              </a:rPr>
              <a:t>备份即服务</a:t>
            </a:r>
            <a:endParaRPr lang="en-US" altLang="zh-CN" sz="1200" b="1" dirty="0" smtClean="0">
              <a:solidFill>
                <a:prstClr val="black"/>
              </a:solidFill>
              <a:latin typeface="微软雅黑" pitchFamily="34" charset="-122"/>
              <a:ea typeface="微软雅黑" pitchFamily="34" charset="-122"/>
              <a:cs typeface="Times New Roman" pitchFamily="18" charset="0"/>
            </a:endParaRPr>
          </a:p>
          <a:p>
            <a:pPr lvl="1">
              <a:lnSpc>
                <a:spcPct val="150000"/>
              </a:lnSpc>
            </a:pPr>
            <a:r>
              <a:rPr lang="zh-CN" altLang="en-US" sz="1200" dirty="0" smtClean="0">
                <a:solidFill>
                  <a:prstClr val="black"/>
                </a:solidFill>
                <a:latin typeface="微软雅黑" pitchFamily="34" charset="-122"/>
                <a:ea typeface="微软雅黑" pitchFamily="34" charset="-122"/>
                <a:cs typeface="Times New Roman" pitchFamily="18" charset="0"/>
              </a:rPr>
              <a:t>业内首家提出基于</a:t>
            </a:r>
            <a:r>
              <a:rPr lang="en-US" altLang="zh-CN" sz="1200" dirty="0" err="1" smtClean="0">
                <a:solidFill>
                  <a:prstClr val="black"/>
                </a:solidFill>
                <a:latin typeface="微软雅黑" pitchFamily="34" charset="-122"/>
                <a:ea typeface="微软雅黑" pitchFamily="34" charset="-122"/>
                <a:cs typeface="Times New Roman" pitchFamily="18" charset="0"/>
              </a:rPr>
              <a:t>OpenStack</a:t>
            </a:r>
            <a:r>
              <a:rPr lang="zh-CN" altLang="en-US" sz="1200" dirty="0" smtClean="0">
                <a:solidFill>
                  <a:prstClr val="black"/>
                </a:solidFill>
                <a:latin typeface="微软雅黑" pitchFamily="34" charset="-122"/>
                <a:ea typeface="微软雅黑" pitchFamily="34" charset="-122"/>
                <a:cs typeface="Times New Roman" pitchFamily="18" charset="0"/>
              </a:rPr>
              <a:t>的备份方案，引领社区，为核心业务提供数据可靠性保障</a:t>
            </a:r>
            <a:endParaRPr lang="en-US" altLang="zh-CN" dirty="0" smtClean="0"/>
          </a:p>
          <a:p>
            <a:endParaRPr lang="en-US" altLang="zh-CN" dirty="0" smtClean="0"/>
          </a:p>
          <a:p>
            <a:r>
              <a:rPr lang="en-US" dirty="0" smtClean="0"/>
              <a:t>4</a:t>
            </a:r>
            <a:r>
              <a:rPr lang="zh-CN" altLang="en-US" dirty="0" smtClean="0"/>
              <a:t>、云和大数据统一管理</a:t>
            </a:r>
            <a:endParaRPr lang="en-US" altLang="zh-CN" dirty="0" smtClean="0"/>
          </a:p>
          <a:p>
            <a:pPr lvl="1">
              <a:lnSpc>
                <a:spcPct val="150000"/>
              </a:lnSpc>
            </a:pPr>
            <a:r>
              <a:rPr lang="zh-CN" altLang="en-US" sz="1200" b="1" dirty="0" smtClean="0">
                <a:latin typeface="微软雅黑" pitchFamily="34" charset="-122"/>
                <a:ea typeface="微软雅黑" pitchFamily="34" charset="-122"/>
                <a:cs typeface="Times New Roman" pitchFamily="18" charset="0"/>
              </a:rPr>
              <a:t>大数据存储与分析服务</a:t>
            </a:r>
            <a:endParaRPr lang="en-US" altLang="zh-CN" sz="1200" b="1" dirty="0" smtClean="0">
              <a:latin typeface="微软雅黑" pitchFamily="34" charset="-122"/>
              <a:ea typeface="微软雅黑" pitchFamily="34" charset="-122"/>
              <a:cs typeface="Times New Roman" pitchFamily="18" charset="0"/>
            </a:endParaRPr>
          </a:p>
          <a:p>
            <a:pPr lvl="1">
              <a:lnSpc>
                <a:spcPct val="150000"/>
              </a:lnSpc>
            </a:pPr>
            <a:r>
              <a:rPr lang="zh-CN" altLang="en-US" sz="1200" dirty="0" smtClean="0">
                <a:latin typeface="微软雅黑" pitchFamily="34" charset="-122"/>
                <a:ea typeface="微软雅黑" pitchFamily="34" charset="-122"/>
                <a:cs typeface="Times New Roman" pitchFamily="18" charset="0"/>
              </a:rPr>
              <a:t>支持多租户资源共享，提供大数据存储服务和大数据处理服务</a:t>
            </a:r>
            <a:endParaRPr lang="en-US" altLang="zh-CN" sz="1200" dirty="0" smtClean="0">
              <a:latin typeface="微软雅黑" pitchFamily="34" charset="-122"/>
              <a:ea typeface="微软雅黑" pitchFamily="34" charset="-122"/>
              <a:cs typeface="Times New Roman" pitchFamily="18" charset="0"/>
            </a:endParaRPr>
          </a:p>
          <a:p>
            <a:pPr lvl="1">
              <a:lnSpc>
                <a:spcPct val="150000"/>
              </a:lnSpc>
            </a:pPr>
            <a:r>
              <a:rPr lang="en-US" altLang="zh-CN" sz="1200" b="1" dirty="0" err="1" smtClean="0">
                <a:latin typeface="微软雅黑" pitchFamily="34" charset="-122"/>
                <a:ea typeface="微软雅黑" pitchFamily="34" charset="-122"/>
                <a:cs typeface="Times New Roman" pitchFamily="18" charset="0"/>
              </a:rPr>
              <a:t>IaaS</a:t>
            </a:r>
            <a:r>
              <a:rPr lang="zh-CN" altLang="en-US" sz="1200" b="1" dirty="0" smtClean="0">
                <a:latin typeface="微软雅黑" pitchFamily="34" charset="-122"/>
                <a:ea typeface="微软雅黑" pitchFamily="34" charset="-122"/>
                <a:cs typeface="Times New Roman" pitchFamily="18" charset="0"/>
              </a:rPr>
              <a:t>和</a:t>
            </a:r>
            <a:r>
              <a:rPr lang="en-US" altLang="zh-CN" sz="1200" b="1" dirty="0" err="1" smtClean="0">
                <a:latin typeface="微软雅黑" pitchFamily="34" charset="-122"/>
                <a:ea typeface="微软雅黑" pitchFamily="34" charset="-122"/>
                <a:cs typeface="Times New Roman" pitchFamily="18" charset="0"/>
              </a:rPr>
              <a:t>DaaS</a:t>
            </a:r>
            <a:r>
              <a:rPr lang="zh-CN" altLang="en-US" sz="1200" b="1" dirty="0" smtClean="0">
                <a:latin typeface="微软雅黑" pitchFamily="34" charset="-122"/>
                <a:ea typeface="微软雅黑" pitchFamily="34" charset="-122"/>
                <a:cs typeface="Times New Roman" pitchFamily="18" charset="0"/>
              </a:rPr>
              <a:t>统一管理</a:t>
            </a:r>
            <a:endParaRPr lang="en-US" altLang="zh-CN" sz="1200" b="1" dirty="0" smtClean="0">
              <a:latin typeface="微软雅黑" pitchFamily="34" charset="-122"/>
              <a:ea typeface="微软雅黑" pitchFamily="34" charset="-122"/>
              <a:cs typeface="Times New Roman" pitchFamily="18" charset="0"/>
            </a:endParaRPr>
          </a:p>
          <a:p>
            <a:pPr lvl="1">
              <a:lnSpc>
                <a:spcPct val="150000"/>
              </a:lnSpc>
            </a:pPr>
            <a:r>
              <a:rPr lang="zh-CN" altLang="en-US" sz="1200" dirty="0" smtClean="0">
                <a:latin typeface="微软雅黑" pitchFamily="34" charset="-122"/>
                <a:ea typeface="微软雅黑" pitchFamily="34" charset="-122"/>
                <a:cs typeface="Times New Roman" pitchFamily="18" charset="0"/>
              </a:rPr>
              <a:t>实现对大数据平台和</a:t>
            </a:r>
            <a:r>
              <a:rPr lang="en-US" altLang="zh-CN" sz="1200" dirty="0" err="1" smtClean="0">
                <a:latin typeface="微软雅黑" pitchFamily="34" charset="-122"/>
                <a:ea typeface="微软雅黑" pitchFamily="34" charset="-122"/>
                <a:cs typeface="Times New Roman" pitchFamily="18" charset="0"/>
              </a:rPr>
              <a:t>IaaS</a:t>
            </a:r>
            <a:r>
              <a:rPr lang="zh-CN" altLang="en-US" sz="1200" dirty="0" smtClean="0">
                <a:latin typeface="微软雅黑" pitchFamily="34" charset="-122"/>
                <a:ea typeface="微软雅黑" pitchFamily="34" charset="-122"/>
                <a:cs typeface="Times New Roman" pitchFamily="18" charset="0"/>
              </a:rPr>
              <a:t>平台的统一服务管理和运维监控，提升管理效率</a:t>
            </a:r>
            <a:endParaRPr lang="en-US" altLang="zh-CN" sz="1200" dirty="0" smtClean="0">
              <a:latin typeface="微软雅黑" pitchFamily="34" charset="-122"/>
              <a:ea typeface="微软雅黑" pitchFamily="34" charset="-122"/>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0252BDED-F02A-48C5-A7A7-DE0E441BDFC6}" type="slidenum">
              <a:rPr lang="en-US" smtClean="0"/>
              <a:pPr/>
              <a:t>6</a:t>
            </a:fld>
            <a:endParaRPr lang="en-US"/>
          </a:p>
        </p:txBody>
      </p:sp>
    </p:spTree>
    <p:extLst>
      <p:ext uri="{BB962C8B-B14F-4D97-AF65-F5344CB8AC3E}">
        <p14:creationId xmlns:p14="http://schemas.microsoft.com/office/powerpoint/2010/main" val="26788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0" indent="-180975" algn="l" defTabSz="914400" rtl="0" eaLnBrk="0" fontAlgn="base" latinLnBrk="0" hangingPunct="0">
              <a:lnSpc>
                <a:spcPct val="125000"/>
              </a:lnSpc>
              <a:spcBef>
                <a:spcPct val="0"/>
              </a:spcBef>
              <a:spcAft>
                <a:spcPts val="600"/>
              </a:spcAft>
              <a:buClrTx/>
              <a:buSzPct val="60000"/>
              <a:buFont typeface="Wingdings" pitchFamily="2" charset="2"/>
              <a:buChar char="l"/>
              <a:tabLst/>
              <a:defRPr/>
            </a:pPr>
            <a:r>
              <a:rPr lang="zh-CN" altLang="en-US" dirty="0" smtClean="0"/>
              <a:t>本节对</a:t>
            </a:r>
            <a:r>
              <a:rPr lang="en-US" altLang="zh-CN" dirty="0" err="1" smtClean="0"/>
              <a:t>ManageOne</a:t>
            </a:r>
            <a:r>
              <a:rPr lang="zh-CN" altLang="en-US" dirty="0" smtClean="0"/>
              <a:t>做一个总体介绍，内容包括场景、架构、特性等，读者看完本文后，可以对</a:t>
            </a:r>
            <a:r>
              <a:rPr lang="en-US" altLang="zh-CN" dirty="0" err="1" smtClean="0"/>
              <a:t>ManageOne</a:t>
            </a:r>
            <a:r>
              <a:rPr lang="zh-CN" altLang="en-US" dirty="0" smtClean="0"/>
              <a:t>有一个整体的认识。</a:t>
            </a:r>
            <a:endParaRPr lang="en-US" altLang="zh-CN" dirty="0" smtClean="0"/>
          </a:p>
        </p:txBody>
      </p:sp>
    </p:spTree>
    <p:extLst>
      <p:ext uri="{BB962C8B-B14F-4D97-AF65-F5344CB8AC3E}">
        <p14:creationId xmlns:p14="http://schemas.microsoft.com/office/powerpoint/2010/main" val="351250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8599986C-2E38-4262-BECA-1810E56949AE}" type="slidenum">
              <a:rPr lang="zh-CN" altLang="en-US" smtClean="0"/>
              <a:pPr/>
              <a:t>8</a:t>
            </a:fld>
            <a:endParaRPr lang="zh-CN" altLang="en-US"/>
          </a:p>
        </p:txBody>
      </p:sp>
    </p:spTree>
    <p:extLst>
      <p:ext uri="{BB962C8B-B14F-4D97-AF65-F5344CB8AC3E}">
        <p14:creationId xmlns:p14="http://schemas.microsoft.com/office/powerpoint/2010/main" val="207858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9DD85D-E90B-4968-AF5D-68C3FC3C4276}" type="slidenum">
              <a:rPr lang="zh-CN" altLang="en-US" smtClean="0"/>
              <a:pPr/>
              <a:t>10</a:t>
            </a:fld>
            <a:endParaRPr lang="zh-CN" altLang="en-US"/>
          </a:p>
        </p:txBody>
      </p:sp>
    </p:spTree>
    <p:extLst>
      <p:ext uri="{BB962C8B-B14F-4D97-AF65-F5344CB8AC3E}">
        <p14:creationId xmlns:p14="http://schemas.microsoft.com/office/powerpoint/2010/main" val="277927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500" dirty="0" smtClean="0"/>
              <a:t>运维区：</a:t>
            </a:r>
            <a:endParaRPr lang="en-US" altLang="zh-CN" sz="500" dirty="0" smtClean="0"/>
          </a:p>
          <a:p>
            <a:r>
              <a:rPr lang="zh-CN" altLang="en-US" sz="500" dirty="0" smtClean="0"/>
              <a:t>每个服务都只有一个平面，同一类的服务一个</a:t>
            </a:r>
            <a:r>
              <a:rPr lang="en-US" altLang="zh-CN" sz="500" dirty="0" smtClean="0"/>
              <a:t>VLAN</a:t>
            </a:r>
            <a:r>
              <a:rPr lang="zh-CN" altLang="en-US" sz="500" dirty="0" smtClean="0"/>
              <a:t>，不同</a:t>
            </a:r>
            <a:r>
              <a:rPr lang="en-US" altLang="zh-CN" sz="500" dirty="0" smtClean="0"/>
              <a:t>VLAN</a:t>
            </a:r>
            <a:r>
              <a:rPr lang="zh-CN" altLang="en-US" sz="500" dirty="0" smtClean="0"/>
              <a:t>缺省不能互访</a:t>
            </a:r>
            <a:endParaRPr lang="en-US" altLang="zh-CN" sz="500" dirty="0" smtClean="0"/>
          </a:p>
          <a:p>
            <a:r>
              <a:rPr lang="zh-CN" altLang="en-US" sz="500" dirty="0" smtClean="0"/>
              <a:t>服务管理：</a:t>
            </a:r>
            <a:endParaRPr lang="en-US" altLang="zh-CN" sz="5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500" dirty="0" smtClean="0"/>
              <a:t>除了</a:t>
            </a:r>
            <a:r>
              <a:rPr lang="en-US" altLang="zh-CN" sz="500" dirty="0" smtClean="0"/>
              <a:t>FSP</a:t>
            </a:r>
            <a:r>
              <a:rPr lang="zh-CN" altLang="en-US" sz="500" dirty="0" smtClean="0"/>
              <a:t>三个平面外，其他都只有一个平面，一个平面一个</a:t>
            </a:r>
            <a:r>
              <a:rPr lang="en-US" altLang="zh-CN" sz="500" dirty="0" smtClean="0"/>
              <a:t>VLAN</a:t>
            </a:r>
            <a:r>
              <a:rPr lang="zh-CN" altLang="en-US" sz="500" dirty="0" smtClean="0"/>
              <a:t>，不同</a:t>
            </a:r>
            <a:r>
              <a:rPr lang="en-US" altLang="zh-CN" sz="500" dirty="0" smtClean="0"/>
              <a:t>VLAN</a:t>
            </a:r>
            <a:r>
              <a:rPr lang="zh-CN" altLang="en-US" sz="500" dirty="0" smtClean="0"/>
              <a:t>缺省不能互访</a:t>
            </a:r>
            <a:endParaRPr lang="en-US" altLang="zh-CN" sz="500" dirty="0" smtClean="0"/>
          </a:p>
          <a:p>
            <a:r>
              <a:rPr lang="en-US" altLang="zh-CN" sz="500" dirty="0" smtClean="0"/>
              <a:t>DMZ</a:t>
            </a:r>
            <a:r>
              <a:rPr lang="zh-CN" altLang="en-US" sz="500" dirty="0" smtClean="0"/>
              <a:t>区：</a:t>
            </a:r>
            <a:endParaRPr lang="en-US" altLang="zh-CN" sz="500" dirty="0" smtClean="0"/>
          </a:p>
          <a:p>
            <a:r>
              <a:rPr lang="zh-CN" altLang="en-US" sz="500" dirty="0" smtClean="0"/>
              <a:t>每个服务两个平面，一个对外（</a:t>
            </a:r>
            <a:r>
              <a:rPr lang="en-US" altLang="zh-CN" sz="500" dirty="0" smtClean="0"/>
              <a:t>Internet</a:t>
            </a:r>
            <a:r>
              <a:rPr lang="zh-CN" altLang="en-US" sz="500" dirty="0" smtClean="0"/>
              <a:t>（</a:t>
            </a:r>
            <a:r>
              <a:rPr lang="en-US" altLang="zh-CN" sz="500" dirty="0" smtClean="0"/>
              <a:t>DMZ</a:t>
            </a:r>
            <a:r>
              <a:rPr lang="zh-CN" altLang="en-US" sz="500" dirty="0" smtClean="0"/>
              <a:t>）</a:t>
            </a:r>
            <a:r>
              <a:rPr lang="en-US" altLang="zh-CN" sz="500" dirty="0" smtClean="0"/>
              <a:t>/</a:t>
            </a:r>
            <a:r>
              <a:rPr lang="zh-CN" altLang="en-US" sz="500" dirty="0" smtClean="0"/>
              <a:t>租户（本地服务）），一个对内（管理网），不同</a:t>
            </a:r>
            <a:r>
              <a:rPr lang="en-US" altLang="zh-CN" sz="500" dirty="0" smtClean="0"/>
              <a:t>VLAN</a:t>
            </a:r>
            <a:r>
              <a:rPr lang="zh-CN" altLang="en-US" sz="500" dirty="0" smtClean="0"/>
              <a:t>缺省不能互访</a:t>
            </a:r>
            <a:endParaRPr lang="en-US" altLang="zh-CN" sz="500" dirty="0" smtClean="0"/>
          </a:p>
          <a:p>
            <a:r>
              <a:rPr lang="en-US" altLang="zh-CN" sz="500" dirty="0" smtClean="0"/>
              <a:t>UDS</a:t>
            </a:r>
            <a:r>
              <a:rPr lang="zh-CN" altLang="en-US" sz="500" dirty="0" smtClean="0"/>
              <a:t>：</a:t>
            </a:r>
            <a:endParaRPr lang="en-US" altLang="zh-CN" sz="500" dirty="0" smtClean="0"/>
          </a:p>
          <a:p>
            <a:r>
              <a:rPr lang="zh-CN" altLang="en-US" sz="500" dirty="0" smtClean="0"/>
              <a:t>有三个平面：管理、业务、存储，三个平面可以互访，业务面对三方（</a:t>
            </a:r>
            <a:r>
              <a:rPr lang="en-US" altLang="zh-CN" sz="500" dirty="0" smtClean="0"/>
              <a:t>Internet</a:t>
            </a:r>
            <a:r>
              <a:rPr lang="zh-CN" altLang="en-US" sz="500" dirty="0" smtClean="0"/>
              <a:t>、</a:t>
            </a:r>
            <a:r>
              <a:rPr lang="en-US" altLang="zh-CN" sz="500" dirty="0" smtClean="0"/>
              <a:t>Tenant</a:t>
            </a:r>
            <a:r>
              <a:rPr lang="zh-CN" altLang="en-US" sz="500" dirty="0" smtClean="0"/>
              <a:t>、内部管理）提供服务通过</a:t>
            </a:r>
            <a:r>
              <a:rPr lang="en-US" altLang="zh-CN" sz="500" dirty="0" smtClean="0"/>
              <a:t>FW</a:t>
            </a:r>
            <a:r>
              <a:rPr lang="zh-CN" altLang="en-US" sz="500" dirty="0" smtClean="0"/>
              <a:t>隔离，到</a:t>
            </a:r>
            <a:r>
              <a:rPr lang="en-US" altLang="zh-CN" sz="500" dirty="0" smtClean="0"/>
              <a:t>Internet</a:t>
            </a:r>
            <a:r>
              <a:rPr lang="zh-CN" altLang="en-US" sz="500" dirty="0" smtClean="0"/>
              <a:t>、</a:t>
            </a:r>
            <a:r>
              <a:rPr lang="en-US" altLang="zh-CN" sz="500" dirty="0" smtClean="0"/>
              <a:t>Tenant</a:t>
            </a:r>
            <a:r>
              <a:rPr lang="zh-CN" altLang="en-US" sz="500" dirty="0" smtClean="0"/>
              <a:t>需要做</a:t>
            </a:r>
            <a:r>
              <a:rPr lang="en-US" altLang="zh-CN" sz="500" dirty="0" smtClean="0"/>
              <a:t>DNAT</a:t>
            </a:r>
          </a:p>
          <a:p>
            <a:r>
              <a:rPr lang="en-US" altLang="zh-CN" sz="500" dirty="0" smtClean="0"/>
              <a:t>POD</a:t>
            </a:r>
            <a:r>
              <a:rPr lang="zh-CN" altLang="en-US" sz="500" dirty="0" smtClean="0"/>
              <a:t>内：</a:t>
            </a:r>
            <a:endParaRPr lang="en-US" altLang="zh-CN" sz="500" dirty="0" smtClean="0"/>
          </a:p>
          <a:p>
            <a:r>
              <a:rPr lang="en-US" altLang="zh-CN" sz="500" dirty="0" smtClean="0"/>
              <a:t>2</a:t>
            </a:r>
            <a:r>
              <a:rPr lang="zh-CN" altLang="en-US" sz="500" dirty="0" smtClean="0"/>
              <a:t>个大的</a:t>
            </a:r>
            <a:r>
              <a:rPr lang="en-US" altLang="zh-CN" sz="500" dirty="0" smtClean="0"/>
              <a:t>VRF</a:t>
            </a:r>
            <a:r>
              <a:rPr lang="zh-CN" altLang="en-US" sz="500" dirty="0" smtClean="0"/>
              <a:t>（</a:t>
            </a:r>
            <a:r>
              <a:rPr lang="en-US" altLang="zh-CN" sz="500" dirty="0" smtClean="0"/>
              <a:t>Tenant</a:t>
            </a:r>
            <a:r>
              <a:rPr lang="zh-CN" altLang="en-US" sz="500" dirty="0" smtClean="0"/>
              <a:t>、</a:t>
            </a:r>
            <a:r>
              <a:rPr lang="en-US" altLang="zh-CN" sz="500" dirty="0" smtClean="0"/>
              <a:t>VTEP</a:t>
            </a:r>
            <a:r>
              <a:rPr lang="zh-CN" altLang="en-US" sz="500" dirty="0" smtClean="0"/>
              <a:t>、</a:t>
            </a:r>
            <a:r>
              <a:rPr lang="en-US" altLang="zh-CN" sz="500" dirty="0" smtClean="0"/>
              <a:t>Manage</a:t>
            </a:r>
            <a:r>
              <a:rPr lang="zh-CN" altLang="en-US" sz="500" dirty="0" smtClean="0"/>
              <a:t>），</a:t>
            </a:r>
            <a:r>
              <a:rPr lang="en-US" altLang="zh-CN" sz="500" dirty="0" smtClean="0"/>
              <a:t>Manage</a:t>
            </a:r>
            <a:r>
              <a:rPr lang="zh-CN" altLang="en-US" sz="500" dirty="0" smtClean="0"/>
              <a:t>包含</a:t>
            </a:r>
            <a:r>
              <a:rPr lang="en-US" altLang="zh-CN" sz="500" dirty="0" smtClean="0"/>
              <a:t>FSP</a:t>
            </a:r>
            <a:r>
              <a:rPr lang="zh-CN" altLang="en-US" sz="500" dirty="0" smtClean="0"/>
              <a:t>的三个平面（</a:t>
            </a:r>
            <a:r>
              <a:rPr lang="en-US" altLang="zh-CN" sz="500" dirty="0" err="1" smtClean="0"/>
              <a:t>api</a:t>
            </a:r>
            <a:r>
              <a:rPr lang="zh-CN" altLang="en-US" sz="500" dirty="0" smtClean="0"/>
              <a:t>、</a:t>
            </a:r>
            <a:r>
              <a:rPr lang="en-US" altLang="zh-CN" sz="500" dirty="0" smtClean="0"/>
              <a:t>om</a:t>
            </a:r>
            <a:r>
              <a:rPr lang="zh-CN" altLang="en-US" sz="500" dirty="0" smtClean="0"/>
              <a:t>、</a:t>
            </a:r>
            <a:r>
              <a:rPr lang="en-US" altLang="zh-CN" sz="500" dirty="0" smtClean="0"/>
              <a:t>intel</a:t>
            </a:r>
            <a:r>
              <a:rPr lang="en-US" altLang="zh-CN" sz="500" baseline="0" dirty="0" smtClean="0"/>
              <a:t> base</a:t>
            </a:r>
            <a:r>
              <a:rPr lang="zh-CN" altLang="en-US" sz="500" dirty="0" smtClean="0"/>
              <a:t>）、存储平面、</a:t>
            </a:r>
            <a:r>
              <a:rPr lang="en-US" altLang="zh-CN" sz="500" dirty="0" smtClean="0"/>
              <a:t>CAN</a:t>
            </a:r>
            <a:r>
              <a:rPr lang="zh-CN" altLang="en-US" sz="500" dirty="0" smtClean="0"/>
              <a:t>的管理平面</a:t>
            </a:r>
            <a:endParaRPr lang="en-US" altLang="zh-CN" sz="500" dirty="0" smtClean="0"/>
          </a:p>
          <a:p>
            <a:r>
              <a:rPr lang="zh-CN" altLang="en-US" sz="500" dirty="0" smtClean="0"/>
              <a:t>网络服务区：</a:t>
            </a:r>
            <a:endParaRPr lang="en-US" altLang="zh-CN" sz="500" dirty="0" smtClean="0"/>
          </a:p>
          <a:p>
            <a:r>
              <a:rPr lang="zh-CN" altLang="en-US" sz="500" dirty="0" smtClean="0"/>
              <a:t>一个平面一个</a:t>
            </a:r>
            <a:r>
              <a:rPr lang="en-US" altLang="zh-CN" sz="500" dirty="0" smtClean="0"/>
              <a:t>VRF</a:t>
            </a:r>
          </a:p>
          <a:p>
            <a:r>
              <a:rPr lang="zh-CN" altLang="en-US" sz="500" dirty="0" smtClean="0"/>
              <a:t>存储</a:t>
            </a:r>
            <a:r>
              <a:rPr lang="en-US" altLang="zh-CN" sz="500" dirty="0" smtClean="0"/>
              <a:t>POD</a:t>
            </a:r>
            <a:r>
              <a:rPr lang="zh-CN" altLang="en-US" sz="500" dirty="0" smtClean="0"/>
              <a:t>：</a:t>
            </a:r>
            <a:endParaRPr lang="en-US" altLang="zh-CN" sz="500" dirty="0" smtClean="0"/>
          </a:p>
          <a:p>
            <a:r>
              <a:rPr lang="zh-CN" altLang="en-US" sz="500" dirty="0" smtClean="0"/>
              <a:t>存储业务和存储管理</a:t>
            </a:r>
            <a:endParaRPr lang="zh-CN" altLang="en-US" sz="500" dirty="0"/>
          </a:p>
        </p:txBody>
      </p:sp>
      <p:sp>
        <p:nvSpPr>
          <p:cNvPr id="4" name="灯片编号占位符 3"/>
          <p:cNvSpPr>
            <a:spLocks noGrp="1"/>
          </p:cNvSpPr>
          <p:nvPr>
            <p:ph type="sldNum" sz="quarter" idx="10"/>
          </p:nvPr>
        </p:nvSpPr>
        <p:spPr/>
        <p:txBody>
          <a:bodyPr/>
          <a:lstStyle/>
          <a:p>
            <a:fld id="{01410424-6EEA-44F0-B010-E8F1F71F342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25804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smtClean="0"/>
              <a:t>单击此处输入文字</a:t>
            </a:r>
            <a:endParaRPr lang="zh-CN" altLang="en-US" dirty="0"/>
          </a:p>
        </p:txBody>
      </p:sp>
    </p:spTree>
    <p:extLst>
      <p:ext uri="{BB962C8B-B14F-4D97-AF65-F5344CB8AC3E}">
        <p14:creationId xmlns:p14="http://schemas.microsoft.com/office/powerpoint/2010/main" val="17061687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3999660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Title 1"/>
          <p:cNvSpPr>
            <a:spLocks noGrp="1"/>
          </p:cNvSpPr>
          <p:nvPr>
            <p:ph type="title"/>
          </p:nvPr>
        </p:nvSpPr>
        <p:spPr>
          <a:xfrm>
            <a:off x="1007534" y="369039"/>
            <a:ext cx="10176933" cy="745784"/>
          </a:xfrm>
          <a:prstGeom prst="rect">
            <a:avLst/>
          </a:prstGeom>
        </p:spPr>
        <p:txBody>
          <a:bodyPr lIns="121882" tIns="60942" rIns="121882" bIns="60942"/>
          <a:lstStyle>
            <a:lvl1pPr>
              <a:defRPr sz="3700" baseline="0">
                <a:solidFill>
                  <a:srgbClr val="C00000"/>
                </a:solidFill>
              </a:defRPr>
            </a:lvl1pPr>
          </a:lstStyle>
          <a:p>
            <a:r>
              <a:rPr lang="zh-CN" altLang="en-US" dirty="0" smtClean="0"/>
              <a:t>单击此处编辑母版标题样式</a:t>
            </a:r>
            <a:endParaRPr lang="en-US" dirty="0"/>
          </a:p>
        </p:txBody>
      </p:sp>
    </p:spTree>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028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41297" y="115897"/>
            <a:ext cx="9555161" cy="560387"/>
          </a:xfrm>
          <a:prstGeom prst="rect">
            <a:avLst/>
          </a:prstGeom>
        </p:spPr>
        <p:txBody>
          <a:bodyPr lIns="68536" tIns="34267" rIns="68536" bIns="34267"/>
          <a:lstStyle>
            <a:lvl1pPr>
              <a:defRPr b="1"/>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6897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35181" y="2"/>
            <a:ext cx="10176934" cy="871537"/>
          </a:xfrm>
          <a:prstGeom prst="rect">
            <a:avLst/>
          </a:prstGeom>
        </p:spPr>
        <p:txBody>
          <a:bodyPr anchor="ctr">
            <a:normAutofit/>
          </a:bodyPr>
          <a:lstStyle>
            <a:lvl1pPr algn="l" defTabSz="1218144" rtl="0" fontAlgn="auto">
              <a:spcBef>
                <a:spcPct val="0"/>
              </a:spcBef>
              <a:spcAft>
                <a:spcPts val="0"/>
              </a:spcAft>
              <a:defRPr lang="zh-CN" altLang="en-US" sz="2799" b="1" kern="1200" dirty="0">
                <a:solidFill>
                  <a:schemeClr val="tx1"/>
                </a:solidFill>
                <a:latin typeface="+mj-ea"/>
                <a:ea typeface="+mj-ea"/>
                <a:cs typeface="+mn-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8704150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8.xml"/><Relationship Id="rId7" Type="http://schemas.openxmlformats.org/officeDocument/2006/relationships/theme" Target="../theme/theme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4" y="1333500"/>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1" y="40116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4"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7622" y="6465937"/>
            <a:ext cx="162366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846116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31" r:id="rId1"/>
    <p:sldLayoutId id="2147483834" r:id="rId2"/>
    <p:sldLayoutId id="2147483835" r:id="rId3"/>
    <p:sldLayoutId id="2147483836" r:id="rId4"/>
    <p:sldLayoutId id="2147483837" r:id="rId5"/>
    <p:sldLayoutId id="2147483838" r:id="rId6"/>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42159" y="2668589"/>
            <a:ext cx="2707682"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844750" y="3429000"/>
            <a:ext cx="2502498"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zjbdos.com/" TargetMode="External"/><Relationship Id="rId2" Type="http://schemas.openxmlformats.org/officeDocument/2006/relationships/hyperlink" Target="https://10.10.1.30:6434/"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emf"/><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47528" y="2420888"/>
            <a:ext cx="8640960" cy="830997"/>
          </a:xfrm>
        </p:spPr>
        <p:txBody>
          <a:bodyPr/>
          <a:lstStyle/>
          <a:p>
            <a:r>
              <a:rPr lang="zh-CN" altLang="en-US" sz="4800" dirty="0" smtClean="0"/>
              <a:t>义乌大数据云平台培训交流会</a:t>
            </a:r>
            <a:endParaRPr lang="zh-CN" altLang="en-US" sz="4800" dirty="0"/>
          </a:p>
        </p:txBody>
      </p:sp>
    </p:spTree>
    <p:extLst>
      <p:ext uri="{BB962C8B-B14F-4D97-AF65-F5344CB8AC3E}">
        <p14:creationId xmlns:p14="http://schemas.microsoft.com/office/powerpoint/2010/main" val="2410929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36860" y="63922"/>
            <a:ext cx="7782713" cy="422895"/>
          </a:xfrm>
          <a:prstGeom prst="rect">
            <a:avLst/>
          </a:prstGeom>
        </p:spPr>
        <p:txBody>
          <a:bodyPr vert="horz" lIns="91345" tIns="45672" rIns="91345" bIns="45672" rtlCol="0" anchor="ctr">
            <a:noAutofit/>
          </a:bodyPr>
          <a:lstStyle/>
          <a:p>
            <a:pPr eaLnBrk="0" hangingPunct="0">
              <a:defRPr/>
            </a:pPr>
            <a:r>
              <a:rPr lang="zh-CN" altLang="en-US" sz="2499" b="1" dirty="0" smtClean="0">
                <a:solidFill>
                  <a:srgbClr val="C00000"/>
                </a:solidFill>
                <a:latin typeface="微软雅黑" pitchFamily="34" charset="-122"/>
                <a:ea typeface="微软雅黑" pitchFamily="34" charset="-122"/>
                <a:cs typeface="+mj-cs"/>
              </a:rPr>
              <a:t>义数云</a:t>
            </a:r>
            <a:r>
              <a:rPr lang="en-US" altLang="zh-CN" sz="2499" b="1" dirty="0" smtClean="0">
                <a:solidFill>
                  <a:srgbClr val="C00000"/>
                </a:solidFill>
                <a:latin typeface="微软雅黑" pitchFamily="34" charset="-122"/>
                <a:ea typeface="微软雅黑" pitchFamily="34" charset="-122"/>
                <a:cs typeface="+mj-cs"/>
              </a:rPr>
              <a:t>----</a:t>
            </a:r>
            <a:r>
              <a:rPr lang="zh-CN" altLang="en-US" sz="2499" b="1" dirty="0" smtClean="0">
                <a:solidFill>
                  <a:srgbClr val="C00000"/>
                </a:solidFill>
                <a:latin typeface="微软雅黑" pitchFamily="34" charset="-122"/>
                <a:ea typeface="微软雅黑" pitchFamily="34" charset="-122"/>
                <a:cs typeface="+mj-cs"/>
              </a:rPr>
              <a:t>总体服务部署</a:t>
            </a:r>
            <a:endParaRPr lang="zh-CN" altLang="en-US" sz="2499" b="1" dirty="0">
              <a:solidFill>
                <a:srgbClr val="C00000"/>
              </a:solidFill>
              <a:latin typeface="微软雅黑" pitchFamily="34" charset="-122"/>
              <a:ea typeface="微软雅黑" pitchFamily="34" charset="-122"/>
              <a:cs typeface="+mj-cs"/>
            </a:endParaRPr>
          </a:p>
        </p:txBody>
      </p:sp>
      <p:grpSp>
        <p:nvGrpSpPr>
          <p:cNvPr id="2" name="组合 1"/>
          <p:cNvGrpSpPr/>
          <p:nvPr/>
        </p:nvGrpSpPr>
        <p:grpSpPr>
          <a:xfrm>
            <a:off x="552828" y="765398"/>
            <a:ext cx="10654409" cy="5255214"/>
            <a:chOff x="375561" y="981522"/>
            <a:chExt cx="8192018" cy="4925126"/>
          </a:xfrm>
        </p:grpSpPr>
        <p:sp>
          <p:nvSpPr>
            <p:cNvPr id="65" name="矩形 64"/>
            <p:cNvSpPr/>
            <p:nvPr/>
          </p:nvSpPr>
          <p:spPr>
            <a:xfrm>
              <a:off x="1009897" y="3207512"/>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050" dirty="0">
                  <a:solidFill>
                    <a:srgbClr val="FF0000"/>
                  </a:solidFill>
                </a:rPr>
                <a:t>弹性云服务器</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70" name="矩形 69"/>
            <p:cNvSpPr/>
            <p:nvPr/>
          </p:nvSpPr>
          <p:spPr>
            <a:xfrm>
              <a:off x="1719753" y="3207512"/>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镜像</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1" name="矩形 70"/>
            <p:cNvSpPr/>
            <p:nvPr/>
          </p:nvSpPr>
          <p:spPr>
            <a:xfrm>
              <a:off x="2429608" y="3207512"/>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弹性伸缩</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2" name="矩形 71"/>
            <p:cNvSpPr/>
            <p:nvPr/>
          </p:nvSpPr>
          <p:spPr>
            <a:xfrm>
              <a:off x="911044" y="3106861"/>
              <a:ext cx="2221106" cy="1043179"/>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1000" kern="0" dirty="0">
                  <a:solidFill>
                    <a:srgbClr val="000000"/>
                  </a:solidFill>
                  <a:latin typeface="微软雅黑" panose="020B0503020204020204" pitchFamily="34" charset="-122"/>
                  <a:ea typeface="微软雅黑" panose="020B0503020204020204" pitchFamily="34" charset="-122"/>
                  <a:cs typeface="Arial" pitchFamily="34" charset="0"/>
                </a:rPr>
                <a:t>IAAS+</a:t>
              </a:r>
              <a:r>
                <a:rPr lang="zh-CN" altLang="en-US" sz="1000" kern="0" dirty="0">
                  <a:solidFill>
                    <a:srgbClr val="000000"/>
                  </a:solidFill>
                  <a:latin typeface="微软雅黑" panose="020B0503020204020204" pitchFamily="34" charset="-122"/>
                  <a:ea typeface="微软雅黑" panose="020B0503020204020204" pitchFamily="34" charset="-122"/>
                  <a:cs typeface="Arial" pitchFamily="34" charset="0"/>
                </a:rPr>
                <a:t> 服务</a:t>
              </a:r>
              <a:endParaRPr lang="en-US" altLang="zh-CN" sz="10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78" name="矩形 77"/>
            <p:cNvSpPr/>
            <p:nvPr/>
          </p:nvSpPr>
          <p:spPr>
            <a:xfrm>
              <a:off x="1009897" y="3461705"/>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050" dirty="0">
                  <a:solidFill>
                    <a:srgbClr val="FF0000"/>
                  </a:solidFill>
                </a:rPr>
                <a:t>虚拟私有云</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86" name="矩形 85"/>
            <p:cNvSpPr/>
            <p:nvPr/>
          </p:nvSpPr>
          <p:spPr>
            <a:xfrm>
              <a:off x="1719753" y="3433520"/>
              <a:ext cx="648222" cy="244259"/>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050" dirty="0">
                  <a:solidFill>
                    <a:srgbClr val="FF0000"/>
                  </a:solidFill>
                </a:rPr>
                <a:t>弹性负载均衡</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87" name="矩形 86"/>
            <p:cNvSpPr/>
            <p:nvPr/>
          </p:nvSpPr>
          <p:spPr>
            <a:xfrm>
              <a:off x="2429608" y="3461705"/>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云硬盘</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89" name="矩形 88"/>
            <p:cNvSpPr/>
            <p:nvPr/>
          </p:nvSpPr>
          <p:spPr>
            <a:xfrm>
              <a:off x="1015927" y="3717893"/>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云配置服务</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91" name="矩形 90"/>
            <p:cNvSpPr/>
            <p:nvPr/>
          </p:nvSpPr>
          <p:spPr>
            <a:xfrm>
              <a:off x="5305116" y="1567119"/>
              <a:ext cx="648222" cy="717395"/>
            </a:xfrm>
            <a:prstGeom prst="rect">
              <a:avLst/>
            </a:prstGeom>
            <a:solidFill>
              <a:srgbClr val="FFC00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运营中心</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92" name="矩形 91"/>
            <p:cNvSpPr/>
            <p:nvPr/>
          </p:nvSpPr>
          <p:spPr>
            <a:xfrm>
              <a:off x="911044" y="1453794"/>
              <a:ext cx="2736937" cy="1048991"/>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93" name="矩形 92"/>
            <p:cNvSpPr/>
            <p:nvPr/>
          </p:nvSpPr>
          <p:spPr>
            <a:xfrm>
              <a:off x="3810259" y="1578932"/>
              <a:ext cx="847168" cy="720928"/>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400" kern="0" dirty="0">
                  <a:solidFill>
                    <a:srgbClr val="C00000"/>
                  </a:solidFill>
                  <a:latin typeface="微软雅黑" panose="020B0503020204020204" pitchFamily="34" charset="-122"/>
                  <a:ea typeface="微软雅黑" panose="020B0503020204020204" pitchFamily="34" charset="-122"/>
                  <a:cs typeface="Arial" pitchFamily="34" charset="0"/>
                </a:rPr>
                <a:t>控制台框架</a:t>
              </a:r>
              <a:endPar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07" name="矩形 106"/>
            <p:cNvSpPr/>
            <p:nvPr/>
          </p:nvSpPr>
          <p:spPr>
            <a:xfrm>
              <a:off x="987850" y="1578932"/>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弹性云服务器</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21" name="矩形 120"/>
            <p:cNvSpPr/>
            <p:nvPr/>
          </p:nvSpPr>
          <p:spPr>
            <a:xfrm>
              <a:off x="1870935" y="1578932"/>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弹性</a:t>
              </a:r>
              <a:r>
                <a:rPr lang="en-US" altLang="zh-CN" sz="1200" dirty="0">
                  <a:solidFill>
                    <a:srgbClr val="FF0000"/>
                  </a:solidFill>
                </a:rPr>
                <a:t>IP</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22" name="矩形 121"/>
            <p:cNvSpPr/>
            <p:nvPr/>
          </p:nvSpPr>
          <p:spPr>
            <a:xfrm>
              <a:off x="2779072" y="1578932"/>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云硬盘</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26" name="矩形 125"/>
            <p:cNvSpPr/>
            <p:nvPr/>
          </p:nvSpPr>
          <p:spPr>
            <a:xfrm>
              <a:off x="987850" y="1867031"/>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虚拟私有云</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27" name="矩形 126"/>
            <p:cNvSpPr/>
            <p:nvPr/>
          </p:nvSpPr>
          <p:spPr>
            <a:xfrm>
              <a:off x="1870935" y="1867031"/>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镜像</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36" name="矩形 135"/>
            <p:cNvSpPr/>
            <p:nvPr/>
          </p:nvSpPr>
          <p:spPr>
            <a:xfrm>
              <a:off x="6512049" y="4705386"/>
              <a:ext cx="861629" cy="26447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CPS</a:t>
              </a:r>
            </a:p>
          </p:txBody>
        </p:sp>
        <p:sp>
          <p:nvSpPr>
            <p:cNvPr id="145" name="矩形 144"/>
            <p:cNvSpPr/>
            <p:nvPr/>
          </p:nvSpPr>
          <p:spPr>
            <a:xfrm>
              <a:off x="4584302" y="3141695"/>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00" kern="0" dirty="0">
                  <a:solidFill>
                    <a:srgbClr val="FF0000"/>
                  </a:solidFill>
                  <a:latin typeface="微软雅黑" panose="020B0503020204020204" pitchFamily="34" charset="-122"/>
                  <a:ea typeface="微软雅黑" panose="020B0503020204020204" pitchFamily="34" charset="-122"/>
                  <a:cs typeface="Arial" pitchFamily="34" charset="0"/>
                </a:rPr>
                <a:t>DNS</a:t>
              </a:r>
            </a:p>
          </p:txBody>
        </p:sp>
        <p:sp>
          <p:nvSpPr>
            <p:cNvPr id="147" name="矩形 146"/>
            <p:cNvSpPr/>
            <p:nvPr/>
          </p:nvSpPr>
          <p:spPr>
            <a:xfrm>
              <a:off x="3215833" y="2853598"/>
              <a:ext cx="2016691" cy="1289758"/>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100" kern="0" dirty="0">
                  <a:solidFill>
                    <a:srgbClr val="000000"/>
                  </a:solidFill>
                  <a:latin typeface="微软雅黑" panose="020B0503020204020204" pitchFamily="34" charset="-122"/>
                  <a:ea typeface="微软雅黑" panose="020B0503020204020204" pitchFamily="34" charset="-122"/>
                  <a:cs typeface="Arial" pitchFamily="34" charset="0"/>
                </a:rPr>
                <a:t>公共服务</a:t>
              </a:r>
              <a:endParaRPr lang="en-US" altLang="zh-CN" sz="11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48" name="矩形 147"/>
            <p:cNvSpPr/>
            <p:nvPr/>
          </p:nvSpPr>
          <p:spPr>
            <a:xfrm>
              <a:off x="6456942" y="4563400"/>
              <a:ext cx="2016691" cy="1343248"/>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kern="0" dirty="0">
                  <a:solidFill>
                    <a:srgbClr val="000000"/>
                  </a:solidFill>
                  <a:latin typeface="微软雅黑" panose="020B0503020204020204" pitchFamily="34" charset="-122"/>
                  <a:ea typeface="微软雅黑" panose="020B0503020204020204" pitchFamily="34" charset="-122"/>
                  <a:cs typeface="Arial" pitchFamily="34" charset="0"/>
                </a:rPr>
                <a:t>部署工具</a:t>
              </a:r>
              <a:endParaRPr lang="en-US" altLang="zh-CN" sz="16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51" name="矩形 150"/>
            <p:cNvSpPr/>
            <p:nvPr/>
          </p:nvSpPr>
          <p:spPr>
            <a:xfrm>
              <a:off x="911044" y="4560540"/>
              <a:ext cx="5413696" cy="1346108"/>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1600" kern="0" dirty="0">
                  <a:solidFill>
                    <a:srgbClr val="000000"/>
                  </a:solidFill>
                  <a:latin typeface="微软雅黑" panose="020B0503020204020204" pitchFamily="34" charset="-122"/>
                  <a:ea typeface="微软雅黑" panose="020B0503020204020204" pitchFamily="34" charset="-122"/>
                  <a:cs typeface="Arial" pitchFamily="34" charset="0"/>
                </a:rPr>
                <a:t>IAAS</a:t>
              </a:r>
              <a:r>
                <a:rPr lang="zh-CN" altLang="en-US" sz="1600" kern="0" dirty="0">
                  <a:solidFill>
                    <a:srgbClr val="000000"/>
                  </a:solidFill>
                  <a:latin typeface="微软雅黑" panose="020B0503020204020204" pitchFamily="34" charset="-122"/>
                  <a:ea typeface="微软雅黑" panose="020B0503020204020204" pitchFamily="34" charset="-122"/>
                  <a:cs typeface="Arial" pitchFamily="34" charset="0"/>
                </a:rPr>
                <a:t>平台</a:t>
              </a:r>
              <a:endParaRPr lang="en-US" altLang="zh-CN" sz="16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52" name="矩形 151"/>
            <p:cNvSpPr/>
            <p:nvPr/>
          </p:nvSpPr>
          <p:spPr>
            <a:xfrm>
              <a:off x="7432851" y="5045859"/>
              <a:ext cx="958937" cy="26447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FSM</a:t>
              </a:r>
            </a:p>
          </p:txBody>
        </p:sp>
        <p:sp>
          <p:nvSpPr>
            <p:cNvPr id="153" name="矩形 152"/>
            <p:cNvSpPr/>
            <p:nvPr/>
          </p:nvSpPr>
          <p:spPr>
            <a:xfrm>
              <a:off x="3881915" y="4709973"/>
              <a:ext cx="2121830" cy="406333"/>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OM</a:t>
              </a:r>
            </a:p>
          </p:txBody>
        </p:sp>
        <p:sp>
          <p:nvSpPr>
            <p:cNvPr id="154" name="矩形 153"/>
            <p:cNvSpPr/>
            <p:nvPr/>
          </p:nvSpPr>
          <p:spPr>
            <a:xfrm>
              <a:off x="1382893" y="5214775"/>
              <a:ext cx="1256743" cy="37963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KVM</a:t>
              </a:r>
              <a:r>
                <a:rPr lang="en-US" altLang="zh-CN" sz="1200" kern="0" dirty="0">
                  <a:solidFill>
                    <a:srgbClr val="000000"/>
                  </a:solidFill>
                  <a:latin typeface="微软雅黑" panose="020B0503020204020204" pitchFamily="34" charset="-122"/>
                  <a:ea typeface="微软雅黑" panose="020B0503020204020204" pitchFamily="34" charset="-122"/>
                  <a:cs typeface="Arial" pitchFamily="34" charset="0"/>
                </a:rPr>
                <a:t>/XEN</a:t>
              </a:r>
            </a:p>
          </p:txBody>
        </p:sp>
        <p:sp>
          <p:nvSpPr>
            <p:cNvPr id="155" name="矩形 154"/>
            <p:cNvSpPr/>
            <p:nvPr/>
          </p:nvSpPr>
          <p:spPr>
            <a:xfrm>
              <a:off x="7432855" y="4701527"/>
              <a:ext cx="958938" cy="26447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DMK</a:t>
              </a:r>
            </a:p>
          </p:txBody>
        </p:sp>
        <p:sp>
          <p:nvSpPr>
            <p:cNvPr id="157" name="矩形 156"/>
            <p:cNvSpPr/>
            <p:nvPr/>
          </p:nvSpPr>
          <p:spPr>
            <a:xfrm>
              <a:off x="1715842" y="3717897"/>
              <a:ext cx="636562" cy="229192"/>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组合</a:t>
              </a:r>
              <a:r>
                <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rPr>
                <a:t>API</a:t>
              </a:r>
            </a:p>
          </p:txBody>
        </p:sp>
        <p:sp>
          <p:nvSpPr>
            <p:cNvPr id="160" name="矩形 159"/>
            <p:cNvSpPr/>
            <p:nvPr/>
          </p:nvSpPr>
          <p:spPr>
            <a:xfrm>
              <a:off x="1382898" y="4709973"/>
              <a:ext cx="2427361" cy="406333"/>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err="1">
                  <a:solidFill>
                    <a:srgbClr val="C00000"/>
                  </a:solidFill>
                  <a:latin typeface="微软雅黑" panose="020B0503020204020204" pitchFamily="34" charset="-122"/>
                  <a:ea typeface="微软雅黑" panose="020B0503020204020204" pitchFamily="34" charset="-122"/>
                  <a:cs typeface="Arial" pitchFamily="34" charset="0"/>
                </a:rPr>
                <a:t>FusionSpere</a:t>
              </a: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 </a:t>
              </a:r>
              <a:r>
                <a:rPr lang="en-US" altLang="zh-CN" sz="1200" kern="0" dirty="0" err="1">
                  <a:solidFill>
                    <a:srgbClr val="C00000"/>
                  </a:solidFill>
                  <a:latin typeface="微软雅黑" panose="020B0503020204020204" pitchFamily="34" charset="-122"/>
                  <a:ea typeface="微软雅黑" panose="020B0503020204020204" pitchFamily="34" charset="-122"/>
                  <a:cs typeface="Arial" pitchFamily="34" charset="0"/>
                </a:rPr>
                <a:t>OpenStack</a:t>
              </a:r>
              <a:endPar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61" name="矩形 160"/>
            <p:cNvSpPr/>
            <p:nvPr/>
          </p:nvSpPr>
          <p:spPr>
            <a:xfrm>
              <a:off x="3097748" y="5214775"/>
              <a:ext cx="1270480" cy="37963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err="1">
                  <a:solidFill>
                    <a:srgbClr val="C00000"/>
                  </a:solidFill>
                  <a:latin typeface="微软雅黑" panose="020B0503020204020204" pitchFamily="34" charset="-122"/>
                  <a:ea typeface="微软雅黑" panose="020B0503020204020204" pitchFamily="34" charset="-122"/>
                  <a:cs typeface="Arial" pitchFamily="34" charset="0"/>
                </a:rPr>
                <a:t>FusionNetwork</a:t>
              </a:r>
              <a:endPar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62" name="矩形 161"/>
            <p:cNvSpPr/>
            <p:nvPr/>
          </p:nvSpPr>
          <p:spPr>
            <a:xfrm>
              <a:off x="4740899" y="5214775"/>
              <a:ext cx="1283900" cy="37963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err="1">
                  <a:solidFill>
                    <a:srgbClr val="C00000"/>
                  </a:solidFill>
                  <a:latin typeface="微软雅黑" panose="020B0503020204020204" pitchFamily="34" charset="-122"/>
                  <a:ea typeface="微软雅黑" panose="020B0503020204020204" pitchFamily="34" charset="-122"/>
                  <a:cs typeface="Arial" pitchFamily="34" charset="0"/>
                </a:rPr>
                <a:t>FusionStorage</a:t>
              </a:r>
              <a:endPar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56" name="TextBox 55"/>
            <p:cNvSpPr txBox="1"/>
            <p:nvPr/>
          </p:nvSpPr>
          <p:spPr>
            <a:xfrm>
              <a:off x="375561" y="1701774"/>
              <a:ext cx="646735" cy="288370"/>
            </a:xfrm>
            <a:prstGeom prst="rect">
              <a:avLst/>
            </a:prstGeom>
            <a:noFill/>
          </p:spPr>
          <p:txBody>
            <a:bodyPr wrap="square" rtlCol="0">
              <a:spAutoFit/>
            </a:bodyPr>
            <a:lstStyle/>
            <a:p>
              <a:r>
                <a:rPr lang="en-US" altLang="zh-CN" sz="1400" dirty="0"/>
                <a:t>Global</a:t>
              </a:r>
              <a:endParaRPr lang="zh-CN" altLang="en-US" sz="1400" dirty="0"/>
            </a:p>
          </p:txBody>
        </p:sp>
        <p:sp>
          <p:nvSpPr>
            <p:cNvPr id="57" name="矩形 56"/>
            <p:cNvSpPr/>
            <p:nvPr/>
          </p:nvSpPr>
          <p:spPr>
            <a:xfrm>
              <a:off x="3810259" y="1290712"/>
              <a:ext cx="847168" cy="19486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200" kern="0" dirty="0">
                  <a:solidFill>
                    <a:srgbClr val="C00000"/>
                  </a:solidFill>
                  <a:latin typeface="微软雅黑" panose="020B0503020204020204" pitchFamily="34" charset="-122"/>
                  <a:ea typeface="微软雅黑" panose="020B0503020204020204" pitchFamily="34" charset="-122"/>
                  <a:cs typeface="Arial" pitchFamily="34" charset="0"/>
                </a:rPr>
                <a:t>二级负载均衡</a:t>
              </a:r>
              <a:endPar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58" name="矩形 57"/>
            <p:cNvSpPr/>
            <p:nvPr/>
          </p:nvSpPr>
          <p:spPr>
            <a:xfrm>
              <a:off x="6097388" y="1567119"/>
              <a:ext cx="360123" cy="717395"/>
            </a:xfrm>
            <a:prstGeom prst="rect">
              <a:avLst/>
            </a:prstGeom>
            <a:solidFill>
              <a:srgbClr val="FFC00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运维中心</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59" name="矩形 58"/>
            <p:cNvSpPr/>
            <p:nvPr/>
          </p:nvSpPr>
          <p:spPr>
            <a:xfrm>
              <a:off x="7537313" y="4005991"/>
              <a:ext cx="936321" cy="216074"/>
            </a:xfrm>
            <a:prstGeom prst="rect">
              <a:avLst/>
            </a:prstGeom>
            <a:solidFill>
              <a:srgbClr val="FFC00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400" kern="0" dirty="0" err="1">
                  <a:solidFill>
                    <a:srgbClr val="C00000"/>
                  </a:solidFill>
                  <a:latin typeface="微软雅黑" panose="020B0503020204020204" pitchFamily="34" charset="-122"/>
                  <a:ea typeface="微软雅黑" panose="020B0503020204020204" pitchFamily="34" charset="-122"/>
                  <a:cs typeface="Arial" pitchFamily="34" charset="0"/>
                </a:rPr>
                <a:t>esight</a:t>
              </a:r>
              <a:endPar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60" name="矩形 59"/>
            <p:cNvSpPr/>
            <p:nvPr/>
          </p:nvSpPr>
          <p:spPr>
            <a:xfrm>
              <a:off x="6601560" y="1567119"/>
              <a:ext cx="360123" cy="717395"/>
            </a:xfrm>
            <a:prstGeom prst="rect">
              <a:avLst/>
            </a:prstGeom>
            <a:solidFill>
              <a:srgbClr val="FFC00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50" kern="0" dirty="0">
                  <a:solidFill>
                    <a:srgbClr val="C00000"/>
                  </a:solidFill>
                  <a:latin typeface="微软雅黑" panose="020B0503020204020204" pitchFamily="34" charset="-122"/>
                  <a:ea typeface="微软雅黑" panose="020B0503020204020204" pitchFamily="34" charset="-122"/>
                  <a:cs typeface="Arial" pitchFamily="34" charset="0"/>
                </a:rPr>
                <a:t>统一身份认证</a:t>
              </a:r>
              <a:endParaRPr lang="en-US" altLang="zh-CN" sz="105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61" name="矩形 60"/>
            <p:cNvSpPr/>
            <p:nvPr/>
          </p:nvSpPr>
          <p:spPr>
            <a:xfrm>
              <a:off x="2779072" y="1867031"/>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弹性负载均衡</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63" name="矩形 62"/>
            <p:cNvSpPr/>
            <p:nvPr/>
          </p:nvSpPr>
          <p:spPr>
            <a:xfrm>
              <a:off x="987850" y="2155130"/>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200" dirty="0">
                  <a:solidFill>
                    <a:srgbClr val="FF0000"/>
                  </a:solidFill>
                </a:rPr>
                <a:t>云服务器备份</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66" name="TextBox 65"/>
            <p:cNvSpPr txBox="1"/>
            <p:nvPr/>
          </p:nvSpPr>
          <p:spPr>
            <a:xfrm>
              <a:off x="550925" y="2853601"/>
              <a:ext cx="826288" cy="288370"/>
            </a:xfrm>
            <a:prstGeom prst="rect">
              <a:avLst/>
            </a:prstGeom>
            <a:noFill/>
          </p:spPr>
          <p:txBody>
            <a:bodyPr wrap="square" rtlCol="0">
              <a:spAutoFit/>
            </a:bodyPr>
            <a:lstStyle/>
            <a:p>
              <a:r>
                <a:rPr lang="en-US" altLang="zh-CN" sz="1400" dirty="0"/>
                <a:t>Region 1</a:t>
              </a:r>
              <a:endParaRPr lang="zh-CN" altLang="en-US" sz="1400" dirty="0"/>
            </a:p>
          </p:txBody>
        </p:sp>
        <p:sp>
          <p:nvSpPr>
            <p:cNvPr id="67" name="矩形 66"/>
            <p:cNvSpPr/>
            <p:nvPr/>
          </p:nvSpPr>
          <p:spPr>
            <a:xfrm>
              <a:off x="3936080" y="3150564"/>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050" dirty="0">
                  <a:solidFill>
                    <a:srgbClr val="FF0000"/>
                  </a:solidFill>
                </a:rPr>
                <a:t>云审计</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68" name="矩形 67"/>
            <p:cNvSpPr/>
            <p:nvPr/>
          </p:nvSpPr>
          <p:spPr>
            <a:xfrm>
              <a:off x="3936080" y="2853597"/>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err="1">
                  <a:solidFill>
                    <a:srgbClr val="FF0000"/>
                  </a:solidFill>
                  <a:latin typeface="微软雅黑" panose="020B0503020204020204" pitchFamily="34" charset="-122"/>
                  <a:ea typeface="微软雅黑" panose="020B0503020204020204" pitchFamily="34" charset="-122"/>
                  <a:cs typeface="Arial" pitchFamily="34" charset="0"/>
                </a:rPr>
                <a:t>Haproxy</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69" name="矩形 68"/>
            <p:cNvSpPr/>
            <p:nvPr/>
          </p:nvSpPr>
          <p:spPr>
            <a:xfrm>
              <a:off x="3720006" y="981522"/>
              <a:ext cx="1119146" cy="1512518"/>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73" name="矩形 72"/>
            <p:cNvSpPr/>
            <p:nvPr/>
          </p:nvSpPr>
          <p:spPr>
            <a:xfrm>
              <a:off x="4945459" y="1504726"/>
              <a:ext cx="2482188" cy="1007778"/>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75" name="矩形 74"/>
            <p:cNvSpPr/>
            <p:nvPr/>
          </p:nvSpPr>
          <p:spPr>
            <a:xfrm>
              <a:off x="3287858" y="3156071"/>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zh-CN" sz="1050" dirty="0">
                  <a:solidFill>
                    <a:srgbClr val="FF0000"/>
                  </a:solidFill>
                </a:rPr>
                <a:t>云监控</a:t>
              </a:r>
              <a:endParaRPr lang="en-US" altLang="zh-CN" sz="105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76" name="矩形 75"/>
            <p:cNvSpPr/>
            <p:nvPr/>
          </p:nvSpPr>
          <p:spPr>
            <a:xfrm>
              <a:off x="3936080" y="3402288"/>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900" kern="0" dirty="0">
                  <a:solidFill>
                    <a:srgbClr val="FF0000"/>
                  </a:solidFill>
                  <a:latin typeface="微软雅黑" panose="020B0503020204020204" pitchFamily="34" charset="-122"/>
                  <a:ea typeface="微软雅黑" panose="020B0503020204020204" pitchFamily="34" charset="-122"/>
                  <a:cs typeface="Arial" pitchFamily="34" charset="0"/>
                </a:rPr>
                <a:t>任务中心</a:t>
              </a:r>
              <a:endPar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77" name="矩形 76"/>
            <p:cNvSpPr/>
            <p:nvPr/>
          </p:nvSpPr>
          <p:spPr>
            <a:xfrm>
              <a:off x="3287858" y="344410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900" b="1" dirty="0">
                  <a:solidFill>
                    <a:srgbClr val="FF0000"/>
                  </a:solidFill>
                </a:rPr>
                <a:t>计量话单</a:t>
              </a:r>
              <a:endPar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79" name="矩形 78"/>
            <p:cNvSpPr/>
            <p:nvPr/>
          </p:nvSpPr>
          <p:spPr>
            <a:xfrm>
              <a:off x="4595025" y="3429794"/>
              <a:ext cx="576197" cy="288099"/>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rPr>
                <a:t>API</a:t>
              </a:r>
              <a:r>
                <a:rPr lang="zh-CN" altLang="en-US" sz="900" kern="0" dirty="0">
                  <a:solidFill>
                    <a:srgbClr val="FF0000"/>
                  </a:solidFill>
                  <a:latin typeface="微软雅黑" panose="020B0503020204020204" pitchFamily="34" charset="-122"/>
                  <a:ea typeface="微软雅黑" panose="020B0503020204020204" pitchFamily="34" charset="-122"/>
                  <a:cs typeface="Arial" pitchFamily="34" charset="0"/>
                </a:rPr>
                <a:t>网关</a:t>
              </a:r>
              <a:endPar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cxnSp>
          <p:nvCxnSpPr>
            <p:cNvPr id="81" name="直接连接符 80"/>
            <p:cNvCxnSpPr/>
            <p:nvPr/>
          </p:nvCxnSpPr>
          <p:spPr bwMode="auto">
            <a:xfrm>
              <a:off x="500816" y="2709714"/>
              <a:ext cx="8066763" cy="0"/>
            </a:xfrm>
            <a:prstGeom prst="line">
              <a:avLst/>
            </a:prstGeom>
            <a:noFill/>
            <a:ln w="3810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矩形 81"/>
            <p:cNvSpPr/>
            <p:nvPr/>
          </p:nvSpPr>
          <p:spPr>
            <a:xfrm>
              <a:off x="5376573" y="318867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a:latin typeface="微软雅黑" panose="020B0503020204020204" pitchFamily="34" charset="-122"/>
                  <a:ea typeface="微软雅黑" panose="020B0503020204020204" pitchFamily="34" charset="-122"/>
                  <a:cs typeface="Arial" pitchFamily="34" charset="0"/>
                </a:rPr>
                <a:t>Oracle</a:t>
              </a:r>
            </a:p>
          </p:txBody>
        </p:sp>
        <p:sp>
          <p:nvSpPr>
            <p:cNvPr id="83" name="矩形 82"/>
            <p:cNvSpPr/>
            <p:nvPr/>
          </p:nvSpPr>
          <p:spPr>
            <a:xfrm>
              <a:off x="6024795" y="371789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rPr>
                <a:t>VBS</a:t>
              </a:r>
            </a:p>
          </p:txBody>
        </p:sp>
        <p:sp>
          <p:nvSpPr>
            <p:cNvPr id="84" name="矩形 83"/>
            <p:cNvSpPr/>
            <p:nvPr/>
          </p:nvSpPr>
          <p:spPr>
            <a:xfrm>
              <a:off x="5304548" y="3114193"/>
              <a:ext cx="2016691" cy="1032892"/>
            </a:xfrm>
            <a:prstGeom prst="rect">
              <a:avLst/>
            </a:prstGeom>
            <a:noFill/>
            <a:ln w="12000" cap="flat" cmpd="sng" algn="ctr">
              <a:solidFill>
                <a:srgbClr val="000000"/>
              </a:solidFill>
              <a:prstDash val="dash"/>
            </a:ln>
            <a:effectLst/>
          </p:spPr>
          <p:txBody>
            <a:bodyPr lIns="0" tIns="0" rIns="0" bIns="0" anchor="b"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rPr>
                <a:t>DC</a:t>
              </a:r>
              <a:r>
                <a:rPr lang="zh-CN" altLang="en-US" sz="1050" kern="0" dirty="0">
                  <a:solidFill>
                    <a:srgbClr val="000000"/>
                  </a:solidFill>
                  <a:latin typeface="微软雅黑" panose="020B0503020204020204" pitchFamily="34" charset="-122"/>
                  <a:ea typeface="微软雅黑" panose="020B0503020204020204" pitchFamily="34" charset="-122"/>
                  <a:cs typeface="Arial" pitchFamily="34" charset="0"/>
                </a:rPr>
                <a:t>服务</a:t>
              </a:r>
              <a:endPar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85" name="矩形 84"/>
            <p:cNvSpPr/>
            <p:nvPr/>
          </p:nvSpPr>
          <p:spPr>
            <a:xfrm>
              <a:off x="6024795" y="318867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rPr>
                <a:t>My/</a:t>
              </a:r>
              <a:r>
                <a:rPr lang="en-US" altLang="zh-CN" sz="1050" kern="0" dirty="0" err="1">
                  <a:solidFill>
                    <a:srgbClr val="000000"/>
                  </a:solidFill>
                  <a:latin typeface="微软雅黑" panose="020B0503020204020204" pitchFamily="34" charset="-122"/>
                  <a:ea typeface="微软雅黑" panose="020B0503020204020204" pitchFamily="34" charset="-122"/>
                  <a:cs typeface="Arial" pitchFamily="34" charset="0"/>
                </a:rPr>
                <a:t>Sql</a:t>
              </a:r>
              <a:endPar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95" name="矩形 94"/>
            <p:cNvSpPr/>
            <p:nvPr/>
          </p:nvSpPr>
          <p:spPr>
            <a:xfrm>
              <a:off x="5376573" y="3433520"/>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rPr>
                <a:t>MRS</a:t>
              </a:r>
            </a:p>
          </p:txBody>
        </p:sp>
        <p:sp>
          <p:nvSpPr>
            <p:cNvPr id="96" name="矩形 95"/>
            <p:cNvSpPr/>
            <p:nvPr/>
          </p:nvSpPr>
          <p:spPr>
            <a:xfrm>
              <a:off x="6024795" y="3433520"/>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rPr>
                <a:t>DWS</a:t>
              </a:r>
            </a:p>
          </p:txBody>
        </p:sp>
        <p:sp>
          <p:nvSpPr>
            <p:cNvPr id="97" name="矩形 96"/>
            <p:cNvSpPr/>
            <p:nvPr/>
          </p:nvSpPr>
          <p:spPr>
            <a:xfrm>
              <a:off x="5376573" y="371789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rPr>
                <a:t>OBS</a:t>
              </a:r>
            </a:p>
          </p:txBody>
        </p:sp>
        <p:cxnSp>
          <p:nvCxnSpPr>
            <p:cNvPr id="99" name="直接连接符 98"/>
            <p:cNvCxnSpPr/>
            <p:nvPr/>
          </p:nvCxnSpPr>
          <p:spPr bwMode="auto">
            <a:xfrm>
              <a:off x="7427647" y="2797396"/>
              <a:ext cx="0" cy="1584376"/>
            </a:xfrm>
            <a:prstGeom prst="line">
              <a:avLst/>
            </a:prstGeom>
            <a:noFill/>
            <a:ln w="3810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p:cNvSpPr txBox="1"/>
            <p:nvPr/>
          </p:nvSpPr>
          <p:spPr>
            <a:xfrm>
              <a:off x="7465293" y="2853601"/>
              <a:ext cx="826288" cy="288370"/>
            </a:xfrm>
            <a:prstGeom prst="rect">
              <a:avLst/>
            </a:prstGeom>
            <a:noFill/>
          </p:spPr>
          <p:txBody>
            <a:bodyPr wrap="square" rtlCol="0">
              <a:spAutoFit/>
            </a:bodyPr>
            <a:lstStyle/>
            <a:p>
              <a:r>
                <a:rPr lang="en-US" altLang="zh-CN" sz="1400" dirty="0"/>
                <a:t>Region 2</a:t>
              </a:r>
              <a:endParaRPr lang="zh-CN" altLang="en-US" sz="1400" dirty="0"/>
            </a:p>
          </p:txBody>
        </p:sp>
        <p:sp>
          <p:nvSpPr>
            <p:cNvPr id="103" name="矩形 102"/>
            <p:cNvSpPr/>
            <p:nvPr/>
          </p:nvSpPr>
          <p:spPr>
            <a:xfrm>
              <a:off x="7537313" y="3141694"/>
              <a:ext cx="936321" cy="216074"/>
            </a:xfrm>
            <a:prstGeom prst="rect">
              <a:avLst/>
            </a:prstGeom>
            <a:noFill/>
            <a:ln w="12000" cap="flat" cmpd="sng" algn="ctr">
              <a:solidFill>
                <a:srgbClr val="000000"/>
              </a:solidFill>
              <a:prstDash val="dash"/>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rPr>
                <a:t>IAAS+</a:t>
              </a:r>
              <a:r>
                <a:rPr lang="zh-CN" altLang="en-US" sz="1400" kern="0" dirty="0">
                  <a:solidFill>
                    <a:srgbClr val="C00000"/>
                  </a:solidFill>
                  <a:latin typeface="微软雅黑" panose="020B0503020204020204" pitchFamily="34" charset="-122"/>
                  <a:ea typeface="微软雅黑" panose="020B0503020204020204" pitchFamily="34" charset="-122"/>
                  <a:cs typeface="Arial" pitchFamily="34" charset="0"/>
                </a:rPr>
                <a:t> 服务</a:t>
              </a:r>
              <a:endPar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04" name="矩形 103"/>
            <p:cNvSpPr/>
            <p:nvPr/>
          </p:nvSpPr>
          <p:spPr>
            <a:xfrm>
              <a:off x="7537313" y="3429799"/>
              <a:ext cx="936321" cy="216073"/>
            </a:xfrm>
            <a:prstGeom prst="rect">
              <a:avLst/>
            </a:prstGeom>
            <a:noFill/>
            <a:ln w="12000" cap="flat" cmpd="sng" algn="ctr">
              <a:solidFill>
                <a:srgbClr val="000000"/>
              </a:solidFill>
              <a:prstDash val="dash"/>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400" kern="0" dirty="0">
                  <a:solidFill>
                    <a:srgbClr val="C00000"/>
                  </a:solidFill>
                  <a:latin typeface="微软雅黑" panose="020B0503020204020204" pitchFamily="34" charset="-122"/>
                  <a:ea typeface="微软雅黑" panose="020B0503020204020204" pitchFamily="34" charset="-122"/>
                  <a:cs typeface="Arial" pitchFamily="34" charset="0"/>
                </a:rPr>
                <a:t>公共服务</a:t>
              </a:r>
              <a:endPar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05" name="矩形 104"/>
            <p:cNvSpPr/>
            <p:nvPr/>
          </p:nvSpPr>
          <p:spPr>
            <a:xfrm>
              <a:off x="7537313" y="3717893"/>
              <a:ext cx="936321" cy="216074"/>
            </a:xfrm>
            <a:prstGeom prst="rect">
              <a:avLst/>
            </a:prstGeom>
            <a:noFill/>
            <a:ln w="12000" cap="flat" cmpd="sng" algn="ctr">
              <a:solidFill>
                <a:srgbClr val="000000"/>
              </a:solidFill>
              <a:prstDash val="dash"/>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1400" kern="0" dirty="0">
                  <a:solidFill>
                    <a:srgbClr val="000000"/>
                  </a:solidFill>
                  <a:latin typeface="微软雅黑" panose="020B0503020204020204" pitchFamily="34" charset="-122"/>
                  <a:ea typeface="微软雅黑" panose="020B0503020204020204" pitchFamily="34" charset="-122"/>
                  <a:cs typeface="Arial" pitchFamily="34" charset="0"/>
                </a:rPr>
                <a:t>DC</a:t>
              </a:r>
              <a:r>
                <a:rPr lang="zh-CN" altLang="en-US" sz="1400" kern="0" dirty="0">
                  <a:solidFill>
                    <a:srgbClr val="000000"/>
                  </a:solidFill>
                  <a:latin typeface="微软雅黑" panose="020B0503020204020204" pitchFamily="34" charset="-122"/>
                  <a:ea typeface="微软雅黑" panose="020B0503020204020204" pitchFamily="34" charset="-122"/>
                  <a:cs typeface="Arial" pitchFamily="34" charset="0"/>
                </a:rPr>
                <a:t>服务</a:t>
              </a:r>
              <a:endParaRPr lang="en-US" altLang="zh-CN" sz="14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06" name="矩形 105"/>
            <p:cNvSpPr/>
            <p:nvPr/>
          </p:nvSpPr>
          <p:spPr>
            <a:xfrm>
              <a:off x="6673017" y="3189831"/>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rPr>
                <a:t>SSC</a:t>
              </a:r>
            </a:p>
          </p:txBody>
        </p:sp>
        <p:sp>
          <p:nvSpPr>
            <p:cNvPr id="108" name="矩形 107"/>
            <p:cNvSpPr/>
            <p:nvPr/>
          </p:nvSpPr>
          <p:spPr>
            <a:xfrm>
              <a:off x="6673017" y="3429794"/>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rPr>
                <a:t>ARS</a:t>
              </a:r>
            </a:p>
          </p:txBody>
        </p:sp>
        <p:sp>
          <p:nvSpPr>
            <p:cNvPr id="109" name="矩形 108"/>
            <p:cNvSpPr/>
            <p:nvPr/>
          </p:nvSpPr>
          <p:spPr>
            <a:xfrm>
              <a:off x="6673017" y="3717893"/>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000000"/>
                  </a:solidFill>
                  <a:latin typeface="微软雅黑" panose="020B0503020204020204" pitchFamily="34" charset="-122"/>
                  <a:ea typeface="微软雅黑" panose="020B0503020204020204" pitchFamily="34" charset="-122"/>
                  <a:cs typeface="Arial" pitchFamily="34" charset="0"/>
                </a:rPr>
                <a:t>Workspace</a:t>
              </a:r>
            </a:p>
          </p:txBody>
        </p:sp>
        <p:sp>
          <p:nvSpPr>
            <p:cNvPr id="111" name="矩形 110"/>
            <p:cNvSpPr/>
            <p:nvPr/>
          </p:nvSpPr>
          <p:spPr>
            <a:xfrm>
              <a:off x="622945" y="3213720"/>
              <a:ext cx="226465" cy="864296"/>
            </a:xfrm>
            <a:prstGeom prst="rect">
              <a:avLst/>
            </a:prstGeom>
            <a:solidFill>
              <a:srgbClr val="FFC000"/>
            </a:solidFill>
            <a:ln w="12000" cap="flat" cmpd="sng" algn="ctr">
              <a:noFill/>
              <a:prstDash val="solid"/>
            </a:ln>
            <a:effectLst/>
          </p:spPr>
          <p:txBody>
            <a:bodyPr vert="eaVert"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err="1">
                  <a:solidFill>
                    <a:srgbClr val="000000"/>
                  </a:solidFill>
                  <a:latin typeface="微软雅黑" panose="020B0503020204020204" pitchFamily="34" charset="-122"/>
                  <a:ea typeface="微软雅黑" panose="020B0503020204020204" pitchFamily="34" charset="-122"/>
                  <a:cs typeface="Arial" pitchFamily="34" charset="0"/>
                </a:rPr>
                <a:t>esight</a:t>
              </a:r>
              <a:endParaRPr lang="en-US" altLang="zh-CN" sz="1200" kern="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3" name="TextBox 112"/>
            <p:cNvSpPr txBox="1"/>
            <p:nvPr/>
          </p:nvSpPr>
          <p:spPr>
            <a:xfrm>
              <a:off x="463243" y="4491379"/>
              <a:ext cx="826288" cy="288370"/>
            </a:xfrm>
            <a:prstGeom prst="rect">
              <a:avLst/>
            </a:prstGeom>
            <a:noFill/>
          </p:spPr>
          <p:txBody>
            <a:bodyPr wrap="square" rtlCol="0">
              <a:spAutoFit/>
            </a:bodyPr>
            <a:lstStyle/>
            <a:p>
              <a:endParaRPr lang="zh-CN" altLang="en-US" sz="1400" b="1" dirty="0"/>
            </a:p>
          </p:txBody>
        </p:sp>
        <p:cxnSp>
          <p:nvCxnSpPr>
            <p:cNvPr id="114" name="直接连接符 113"/>
            <p:cNvCxnSpPr/>
            <p:nvPr/>
          </p:nvCxnSpPr>
          <p:spPr bwMode="auto">
            <a:xfrm>
              <a:off x="500816" y="4419350"/>
              <a:ext cx="8066763" cy="0"/>
            </a:xfrm>
            <a:prstGeom prst="line">
              <a:avLst/>
            </a:prstGeom>
            <a:noFill/>
            <a:ln w="3810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矩形 114"/>
            <p:cNvSpPr/>
            <p:nvPr/>
          </p:nvSpPr>
          <p:spPr>
            <a:xfrm>
              <a:off x="2429607" y="3953773"/>
              <a:ext cx="648222" cy="173818"/>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050" kern="0" dirty="0">
                  <a:solidFill>
                    <a:srgbClr val="000000"/>
                  </a:solidFill>
                  <a:latin typeface="微软雅黑" panose="020B0503020204020204" pitchFamily="34" charset="-122"/>
                  <a:ea typeface="微软雅黑" panose="020B0503020204020204" pitchFamily="34" charset="-122"/>
                  <a:cs typeface="Arial" pitchFamily="34" charset="0"/>
                </a:rPr>
                <a:t>…</a:t>
              </a:r>
            </a:p>
          </p:txBody>
        </p:sp>
        <p:sp>
          <p:nvSpPr>
            <p:cNvPr id="74" name="矩形 73"/>
            <p:cNvSpPr/>
            <p:nvPr/>
          </p:nvSpPr>
          <p:spPr>
            <a:xfrm>
              <a:off x="3810259" y="1053551"/>
              <a:ext cx="847168" cy="19486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400" kern="0" dirty="0">
                  <a:solidFill>
                    <a:srgbClr val="C00000"/>
                  </a:solidFill>
                  <a:latin typeface="微软雅黑" panose="020B0503020204020204" pitchFamily="34" charset="-122"/>
                  <a:ea typeface="微软雅黑" panose="020B0503020204020204" pitchFamily="34" charset="-122"/>
                  <a:cs typeface="Arial" pitchFamily="34" charset="0"/>
                </a:rPr>
                <a:t>一级负载均衡</a:t>
              </a:r>
              <a:endParaRPr lang="en-US" altLang="zh-CN" sz="14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80" name="矩形 79"/>
            <p:cNvSpPr/>
            <p:nvPr/>
          </p:nvSpPr>
          <p:spPr>
            <a:xfrm>
              <a:off x="3936080" y="3645509"/>
              <a:ext cx="576197"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rPr>
                <a:t>NTP</a:t>
              </a:r>
            </a:p>
          </p:txBody>
        </p:sp>
        <p:sp>
          <p:nvSpPr>
            <p:cNvPr id="90" name="矩形 89"/>
            <p:cNvSpPr/>
            <p:nvPr/>
          </p:nvSpPr>
          <p:spPr>
            <a:xfrm>
              <a:off x="3287859" y="3732135"/>
              <a:ext cx="594058" cy="21495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900" kern="0" dirty="0">
                  <a:solidFill>
                    <a:srgbClr val="FF0000"/>
                  </a:solidFill>
                  <a:latin typeface="微软雅黑" panose="020B0503020204020204" pitchFamily="34" charset="-122"/>
                  <a:ea typeface="微软雅黑" panose="020B0503020204020204" pitchFamily="34" charset="-122"/>
                  <a:cs typeface="Arial" pitchFamily="34" charset="0"/>
                </a:rPr>
                <a:t>云服务监控</a:t>
              </a:r>
              <a:endPar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94" name="矩形 93"/>
            <p:cNvSpPr/>
            <p:nvPr/>
          </p:nvSpPr>
          <p:spPr>
            <a:xfrm>
              <a:off x="4584302" y="3804143"/>
              <a:ext cx="576197" cy="144049"/>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900" kern="0" dirty="0">
                  <a:solidFill>
                    <a:srgbClr val="FF0000"/>
                  </a:solidFill>
                  <a:latin typeface="微软雅黑" panose="020B0503020204020204" pitchFamily="34" charset="-122"/>
                  <a:ea typeface="微软雅黑" panose="020B0503020204020204" pitchFamily="34" charset="-122"/>
                  <a:cs typeface="Arial" pitchFamily="34" charset="0"/>
                </a:rPr>
                <a:t>日志</a:t>
              </a:r>
              <a:endParaRPr lang="en-US" altLang="zh-CN" sz="9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110" name="矩形 109"/>
            <p:cNvSpPr/>
            <p:nvPr/>
          </p:nvSpPr>
          <p:spPr>
            <a:xfrm>
              <a:off x="2423562" y="3717893"/>
              <a:ext cx="648222" cy="216074"/>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000" kern="0" dirty="0">
                  <a:solidFill>
                    <a:srgbClr val="C00000"/>
                  </a:solidFill>
                  <a:latin typeface="微软雅黑" panose="020B0503020204020204" pitchFamily="34" charset="-122"/>
                  <a:ea typeface="微软雅黑" panose="020B0503020204020204" pitchFamily="34" charset="-122"/>
                  <a:cs typeface="Arial" pitchFamily="34" charset="0"/>
                </a:rPr>
                <a:t>云服务器备份</a:t>
              </a:r>
              <a:endParaRPr lang="en-US" altLang="zh-CN" sz="1000" kern="0"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16" name="矩形 115"/>
            <p:cNvSpPr/>
            <p:nvPr/>
          </p:nvSpPr>
          <p:spPr>
            <a:xfrm>
              <a:off x="2779072" y="2151071"/>
              <a:ext cx="825068" cy="26688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en-US" altLang="zh-CN" sz="1200" kern="0" dirty="0">
                  <a:solidFill>
                    <a:srgbClr val="C00000"/>
                  </a:solidFill>
                  <a:latin typeface="微软雅黑" panose="020B0503020204020204" pitchFamily="34" charset="-122"/>
                  <a:ea typeface="微软雅黑" panose="020B0503020204020204" pitchFamily="34" charset="-122"/>
                  <a:cs typeface="Arial" pitchFamily="34" charset="0"/>
                </a:rPr>
                <a:t>…</a:t>
              </a:r>
            </a:p>
          </p:txBody>
        </p:sp>
      </p:grpSp>
      <p:sp>
        <p:nvSpPr>
          <p:cNvPr id="98" name="矩形 97"/>
          <p:cNvSpPr/>
          <p:nvPr/>
        </p:nvSpPr>
        <p:spPr>
          <a:xfrm>
            <a:off x="2484015" y="2035124"/>
            <a:ext cx="1092285" cy="300066"/>
          </a:xfrm>
          <a:prstGeom prst="rect">
            <a:avLst/>
          </a:prstGeom>
          <a:solidFill>
            <a:srgbClr val="00B0F0"/>
          </a:solidFill>
          <a:ln w="12000" cap="flat" cmpd="sng" algn="ctr">
            <a:noFill/>
            <a:prstDash val="solid"/>
          </a:ln>
          <a:effec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CC9900"/>
              </a:buClr>
              <a:defRPr/>
            </a:pPr>
            <a:r>
              <a:rPr lang="zh-CN" altLang="en-US" sz="1200" kern="0" dirty="0">
                <a:solidFill>
                  <a:srgbClr val="FF0000"/>
                </a:solidFill>
                <a:latin typeface="微软雅黑" panose="020B0503020204020204" pitchFamily="34" charset="-122"/>
                <a:ea typeface="微软雅黑" panose="020B0503020204020204" pitchFamily="34" charset="-122"/>
                <a:cs typeface="Arial" pitchFamily="34" charset="0"/>
              </a:rPr>
              <a:t>弹性伸缩</a:t>
            </a:r>
            <a:endParaRPr lang="en-US" altLang="zh-CN" sz="1200" kern="0"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88" name="Rectangle 32"/>
          <p:cNvSpPr/>
          <p:nvPr/>
        </p:nvSpPr>
        <p:spPr>
          <a:xfrm>
            <a:off x="505702" y="646265"/>
            <a:ext cx="10845514" cy="5590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008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p:cNvSpPr/>
          <p:nvPr/>
        </p:nvSpPr>
        <p:spPr>
          <a:xfrm>
            <a:off x="407368" y="1556792"/>
            <a:ext cx="1413157" cy="33123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09" name="矩形 108"/>
          <p:cNvSpPr/>
          <p:nvPr/>
        </p:nvSpPr>
        <p:spPr>
          <a:xfrm>
            <a:off x="2056051" y="1556792"/>
            <a:ext cx="1413157" cy="33123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0" name="矩形 109"/>
          <p:cNvSpPr/>
          <p:nvPr/>
        </p:nvSpPr>
        <p:spPr>
          <a:xfrm>
            <a:off x="3704734" y="1556792"/>
            <a:ext cx="1413157" cy="33123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1" name="矩形 110"/>
          <p:cNvSpPr/>
          <p:nvPr/>
        </p:nvSpPr>
        <p:spPr>
          <a:xfrm>
            <a:off x="5353418" y="1556792"/>
            <a:ext cx="1413157" cy="33123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2" name="矩形 111"/>
          <p:cNvSpPr/>
          <p:nvPr/>
        </p:nvSpPr>
        <p:spPr>
          <a:xfrm>
            <a:off x="7002101" y="1556792"/>
            <a:ext cx="1413157" cy="33123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3" name="矩形 112"/>
          <p:cNvSpPr/>
          <p:nvPr/>
        </p:nvSpPr>
        <p:spPr>
          <a:xfrm>
            <a:off x="8650784" y="1556792"/>
            <a:ext cx="1413157" cy="33123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4" name="矩形 113"/>
          <p:cNvSpPr/>
          <p:nvPr/>
        </p:nvSpPr>
        <p:spPr>
          <a:xfrm>
            <a:off x="10299467" y="1556792"/>
            <a:ext cx="1413157" cy="33123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115" name="矩形 114"/>
          <p:cNvSpPr/>
          <p:nvPr/>
        </p:nvSpPr>
        <p:spPr>
          <a:xfrm>
            <a:off x="642894" y="4457060"/>
            <a:ext cx="4239471" cy="3400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itchFamily="34" charset="-122"/>
                <a:ea typeface="微软雅黑" pitchFamily="34" charset="-122"/>
              </a:rPr>
              <a:t>Cascading </a:t>
            </a:r>
            <a:r>
              <a:rPr lang="en-US" altLang="zh-CN" sz="1200" dirty="0" err="1" smtClean="0">
                <a:latin typeface="微软雅黑" pitchFamily="34" charset="-122"/>
                <a:ea typeface="微软雅黑" pitchFamily="34" charset="-122"/>
              </a:rPr>
              <a:t>OpenStack</a:t>
            </a:r>
            <a:endParaRPr lang="zh-CN" altLang="en-US" sz="1200" dirty="0">
              <a:latin typeface="微软雅黑" pitchFamily="34" charset="-122"/>
              <a:ea typeface="微软雅黑" pitchFamily="34" charset="-122"/>
            </a:endParaRPr>
          </a:p>
        </p:txBody>
      </p:sp>
      <p:sp>
        <p:nvSpPr>
          <p:cNvPr id="116" name="矩形 115"/>
          <p:cNvSpPr/>
          <p:nvPr/>
        </p:nvSpPr>
        <p:spPr>
          <a:xfrm>
            <a:off x="642893" y="3429000"/>
            <a:ext cx="10796437" cy="340092"/>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itchFamily="34" charset="-122"/>
                <a:ea typeface="微软雅黑" pitchFamily="34" charset="-122"/>
              </a:rPr>
              <a:t>FusionStorage Block(VBS)</a:t>
            </a:r>
            <a:endParaRPr lang="zh-CN" altLang="en-US" sz="1200" dirty="0">
              <a:latin typeface="微软雅黑" pitchFamily="34" charset="-122"/>
              <a:ea typeface="微软雅黑" pitchFamily="34" charset="-122"/>
            </a:endParaRPr>
          </a:p>
        </p:txBody>
      </p:sp>
      <p:sp>
        <p:nvSpPr>
          <p:cNvPr id="117" name="矩形 116"/>
          <p:cNvSpPr/>
          <p:nvPr/>
        </p:nvSpPr>
        <p:spPr>
          <a:xfrm>
            <a:off x="5588944" y="4457060"/>
            <a:ext cx="4239471" cy="3400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itchFamily="34" charset="-122"/>
                <a:ea typeface="微软雅黑" pitchFamily="34" charset="-122"/>
              </a:rPr>
              <a:t>Cascaded </a:t>
            </a:r>
            <a:r>
              <a:rPr lang="en-US" altLang="zh-CN" sz="1200" dirty="0" err="1" smtClean="0">
                <a:latin typeface="微软雅黑" pitchFamily="34" charset="-122"/>
                <a:ea typeface="微软雅黑" pitchFamily="34" charset="-122"/>
              </a:rPr>
              <a:t>OpenStack</a:t>
            </a:r>
            <a:r>
              <a:rPr lang="en-US" altLang="zh-CN" sz="1200" dirty="0" smtClean="0">
                <a:latin typeface="微软雅黑" pitchFamily="34" charset="-122"/>
                <a:ea typeface="微软雅黑" pitchFamily="34" charset="-122"/>
              </a:rPr>
              <a:t> (VM)</a:t>
            </a:r>
            <a:endParaRPr lang="zh-CN" altLang="en-US" sz="1200" dirty="0">
              <a:latin typeface="微软雅黑" pitchFamily="34" charset="-122"/>
              <a:ea typeface="微软雅黑" pitchFamily="34" charset="-122"/>
            </a:endParaRPr>
          </a:p>
        </p:txBody>
      </p:sp>
      <p:sp>
        <p:nvSpPr>
          <p:cNvPr id="118" name="矩形 117"/>
          <p:cNvSpPr/>
          <p:nvPr/>
        </p:nvSpPr>
        <p:spPr>
          <a:xfrm>
            <a:off x="551384" y="1844824"/>
            <a:ext cx="10834204" cy="3400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云服务</a:t>
            </a:r>
            <a:r>
              <a:rPr lang="zh-CN" altLang="en-US" sz="1200" dirty="0">
                <a:latin typeface="微软雅黑" pitchFamily="34" charset="-122"/>
                <a:ea typeface="微软雅黑" pitchFamily="34" charset="-122"/>
              </a:rPr>
              <a:t>及</a:t>
            </a:r>
            <a:r>
              <a:rPr lang="zh-CN" altLang="en-US" sz="1200" dirty="0" smtClean="0">
                <a:latin typeface="微软雅黑" pitchFamily="34" charset="-122"/>
                <a:ea typeface="微软雅黑" pitchFamily="34" charset="-122"/>
              </a:rPr>
              <a:t>组件（</a:t>
            </a:r>
            <a:r>
              <a:rPr lang="en-US" altLang="zh-CN" sz="1200" dirty="0" smtClean="0">
                <a:latin typeface="微软雅黑" pitchFamily="34" charset="-122"/>
                <a:ea typeface="微软雅黑" pitchFamily="34" charset="-122"/>
              </a:rPr>
              <a:t>VM</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ManageOne</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VM</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119" name="TextBox 118"/>
          <p:cNvSpPr txBox="1"/>
          <p:nvPr/>
        </p:nvSpPr>
        <p:spPr>
          <a:xfrm>
            <a:off x="642894" y="4952201"/>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控制节点</a:t>
            </a:r>
            <a:r>
              <a:rPr lang="en-US" altLang="zh-CN" sz="1200" dirty="0" smtClean="0">
                <a:latin typeface="微软雅黑" pitchFamily="34" charset="-122"/>
                <a:ea typeface="微软雅黑" pitchFamily="34" charset="-122"/>
              </a:rPr>
              <a:t>01</a:t>
            </a:r>
            <a:endParaRPr lang="zh-CN" altLang="en-US" sz="1200" dirty="0">
              <a:latin typeface="微软雅黑" pitchFamily="34" charset="-122"/>
              <a:ea typeface="微软雅黑" pitchFamily="34" charset="-122"/>
            </a:endParaRPr>
          </a:p>
        </p:txBody>
      </p:sp>
      <p:sp>
        <p:nvSpPr>
          <p:cNvPr id="120" name="TextBox 119"/>
          <p:cNvSpPr txBox="1"/>
          <p:nvPr/>
        </p:nvSpPr>
        <p:spPr>
          <a:xfrm>
            <a:off x="2173814" y="4952201"/>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控制节点</a:t>
            </a:r>
            <a:r>
              <a:rPr lang="en-US" altLang="zh-CN" sz="1200" dirty="0" smtClean="0">
                <a:latin typeface="微软雅黑" pitchFamily="34" charset="-122"/>
                <a:ea typeface="微软雅黑" pitchFamily="34" charset="-122"/>
              </a:rPr>
              <a:t>02</a:t>
            </a:r>
            <a:endParaRPr lang="zh-CN" altLang="en-US" sz="1200" dirty="0">
              <a:latin typeface="微软雅黑" pitchFamily="34" charset="-122"/>
              <a:ea typeface="微软雅黑" pitchFamily="34" charset="-122"/>
            </a:endParaRPr>
          </a:p>
        </p:txBody>
      </p:sp>
      <p:sp>
        <p:nvSpPr>
          <p:cNvPr id="121" name="TextBox 120"/>
          <p:cNvSpPr txBox="1"/>
          <p:nvPr/>
        </p:nvSpPr>
        <p:spPr>
          <a:xfrm>
            <a:off x="3822497" y="4952201"/>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控制节点</a:t>
            </a:r>
            <a:r>
              <a:rPr lang="en-US" altLang="zh-CN" sz="1200" dirty="0" smtClean="0">
                <a:latin typeface="微软雅黑" pitchFamily="34" charset="-122"/>
                <a:ea typeface="微软雅黑" pitchFamily="34" charset="-122"/>
              </a:rPr>
              <a:t>03</a:t>
            </a:r>
            <a:endParaRPr lang="zh-CN" altLang="en-US" sz="1200" dirty="0">
              <a:latin typeface="微软雅黑" pitchFamily="34" charset="-122"/>
              <a:ea typeface="微软雅黑" pitchFamily="34" charset="-122"/>
            </a:endParaRPr>
          </a:p>
        </p:txBody>
      </p:sp>
      <p:sp>
        <p:nvSpPr>
          <p:cNvPr id="122" name="TextBox 121"/>
          <p:cNvSpPr txBox="1"/>
          <p:nvPr/>
        </p:nvSpPr>
        <p:spPr>
          <a:xfrm>
            <a:off x="5471181" y="4952201"/>
            <a:ext cx="113364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云服务节点</a:t>
            </a:r>
            <a:r>
              <a:rPr lang="en-US" altLang="zh-CN" sz="1200" dirty="0" smtClean="0">
                <a:latin typeface="微软雅黑" pitchFamily="34" charset="-122"/>
                <a:ea typeface="微软雅黑" pitchFamily="34" charset="-122"/>
              </a:rPr>
              <a:t>01</a:t>
            </a:r>
            <a:endParaRPr lang="zh-CN" altLang="en-US" sz="1200" dirty="0">
              <a:latin typeface="微软雅黑" pitchFamily="34" charset="-122"/>
              <a:ea typeface="微软雅黑" pitchFamily="34" charset="-122"/>
            </a:endParaRPr>
          </a:p>
        </p:txBody>
      </p:sp>
      <p:sp>
        <p:nvSpPr>
          <p:cNvPr id="123" name="TextBox 122"/>
          <p:cNvSpPr txBox="1"/>
          <p:nvPr/>
        </p:nvSpPr>
        <p:spPr>
          <a:xfrm>
            <a:off x="7119864" y="4952201"/>
            <a:ext cx="113364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云服务节点</a:t>
            </a:r>
            <a:r>
              <a:rPr lang="en-US" altLang="zh-CN" sz="1200" dirty="0" smtClean="0">
                <a:latin typeface="微软雅黑" pitchFamily="34" charset="-122"/>
                <a:ea typeface="微软雅黑" pitchFamily="34" charset="-122"/>
              </a:rPr>
              <a:t>02</a:t>
            </a:r>
            <a:endParaRPr lang="zh-CN" altLang="en-US" sz="1200" dirty="0">
              <a:latin typeface="微软雅黑" pitchFamily="34" charset="-122"/>
              <a:ea typeface="微软雅黑" pitchFamily="34" charset="-122"/>
            </a:endParaRPr>
          </a:p>
        </p:txBody>
      </p:sp>
      <p:sp>
        <p:nvSpPr>
          <p:cNvPr id="124" name="TextBox 123"/>
          <p:cNvSpPr txBox="1"/>
          <p:nvPr/>
        </p:nvSpPr>
        <p:spPr>
          <a:xfrm>
            <a:off x="8768547" y="4952201"/>
            <a:ext cx="113364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云服务节点</a:t>
            </a:r>
            <a:r>
              <a:rPr lang="en-US" altLang="zh-CN" sz="1200" dirty="0" smtClean="0">
                <a:latin typeface="微软雅黑" pitchFamily="34" charset="-122"/>
                <a:ea typeface="微软雅黑" pitchFamily="34" charset="-122"/>
              </a:rPr>
              <a:t>03</a:t>
            </a:r>
            <a:endParaRPr lang="zh-CN" altLang="en-US" sz="1200" dirty="0">
              <a:latin typeface="微软雅黑" pitchFamily="34" charset="-122"/>
              <a:ea typeface="微软雅黑" pitchFamily="34" charset="-122"/>
            </a:endParaRPr>
          </a:p>
        </p:txBody>
      </p:sp>
      <p:sp>
        <p:nvSpPr>
          <p:cNvPr id="125" name="TextBox 124"/>
          <p:cNvSpPr txBox="1"/>
          <p:nvPr/>
        </p:nvSpPr>
        <p:spPr>
          <a:xfrm>
            <a:off x="10417230" y="4952201"/>
            <a:ext cx="126188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扩展云服务节点</a:t>
            </a:r>
            <a:endParaRPr lang="zh-CN" altLang="en-US" sz="1200" dirty="0">
              <a:latin typeface="微软雅黑" pitchFamily="34" charset="-122"/>
              <a:ea typeface="微软雅黑" pitchFamily="34" charset="-122"/>
            </a:endParaRPr>
          </a:p>
        </p:txBody>
      </p:sp>
      <p:sp>
        <p:nvSpPr>
          <p:cNvPr id="126" name="矩形 125"/>
          <p:cNvSpPr/>
          <p:nvPr/>
        </p:nvSpPr>
        <p:spPr>
          <a:xfrm>
            <a:off x="605129" y="3939138"/>
            <a:ext cx="9185521" cy="340092"/>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itchFamily="34" charset="-122"/>
                <a:ea typeface="微软雅黑" pitchFamily="34" charset="-122"/>
              </a:rPr>
              <a:t>FusionStorage Block(OSD)</a:t>
            </a:r>
            <a:endParaRPr lang="zh-CN" altLang="en-US" sz="1200" dirty="0">
              <a:latin typeface="微软雅黑" pitchFamily="34" charset="-122"/>
              <a:ea typeface="微软雅黑" pitchFamily="34" charset="-122"/>
            </a:endParaRPr>
          </a:p>
        </p:txBody>
      </p:sp>
      <p:sp>
        <p:nvSpPr>
          <p:cNvPr id="25" name="矩形 24"/>
          <p:cNvSpPr/>
          <p:nvPr/>
        </p:nvSpPr>
        <p:spPr>
          <a:xfrm>
            <a:off x="479376" y="2420888"/>
            <a:ext cx="1296144" cy="3400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OpenStack OM</a:t>
            </a:r>
            <a:r>
              <a:rPr lang="zh-CN" altLang="en-US" sz="1100" dirty="0" smtClean="0">
                <a:latin typeface="微软雅黑" pitchFamily="34" charset="-122"/>
                <a:ea typeface="微软雅黑" pitchFamily="34" charset="-122"/>
              </a:rPr>
              <a:t>（级联层）</a:t>
            </a:r>
            <a:endParaRPr lang="zh-CN" altLang="en-US" sz="1100" dirty="0">
              <a:latin typeface="微软雅黑" pitchFamily="34" charset="-122"/>
              <a:ea typeface="微软雅黑" pitchFamily="34" charset="-122"/>
            </a:endParaRPr>
          </a:p>
        </p:txBody>
      </p:sp>
      <p:sp>
        <p:nvSpPr>
          <p:cNvPr id="26" name="矩形 25"/>
          <p:cNvSpPr/>
          <p:nvPr/>
        </p:nvSpPr>
        <p:spPr>
          <a:xfrm>
            <a:off x="3764036" y="2420888"/>
            <a:ext cx="1296144" cy="3400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OpenStack OM</a:t>
            </a:r>
            <a:r>
              <a:rPr lang="zh-CN" altLang="en-US" sz="1100" dirty="0" smtClean="0">
                <a:latin typeface="微软雅黑" pitchFamily="34" charset="-122"/>
                <a:ea typeface="微软雅黑" pitchFamily="34" charset="-122"/>
              </a:rPr>
              <a:t>（级联层）</a:t>
            </a:r>
            <a:endParaRPr lang="zh-CN" altLang="en-US" sz="1100" dirty="0">
              <a:latin typeface="微软雅黑" pitchFamily="34" charset="-122"/>
              <a:ea typeface="微软雅黑" pitchFamily="34" charset="-122"/>
            </a:endParaRPr>
          </a:p>
        </p:txBody>
      </p:sp>
      <p:sp>
        <p:nvSpPr>
          <p:cNvPr id="30" name="矩形 29"/>
          <p:cNvSpPr/>
          <p:nvPr/>
        </p:nvSpPr>
        <p:spPr>
          <a:xfrm>
            <a:off x="479376" y="2996952"/>
            <a:ext cx="1296144" cy="340092"/>
          </a:xfrm>
          <a:prstGeom prst="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FSM</a:t>
            </a:r>
            <a:r>
              <a:rPr lang="zh-CN" altLang="en-US" sz="1100" dirty="0" smtClean="0">
                <a:latin typeface="微软雅黑" pitchFamily="34" charset="-122"/>
                <a:ea typeface="微软雅黑" pitchFamily="34" charset="-122"/>
              </a:rPr>
              <a:t>（管理存储）</a:t>
            </a:r>
            <a:endParaRPr lang="zh-CN" altLang="en-US" sz="1100" dirty="0">
              <a:latin typeface="微软雅黑" pitchFamily="34" charset="-122"/>
              <a:ea typeface="微软雅黑" pitchFamily="34" charset="-122"/>
            </a:endParaRPr>
          </a:p>
        </p:txBody>
      </p:sp>
      <p:sp>
        <p:nvSpPr>
          <p:cNvPr id="31" name="矩形 30"/>
          <p:cNvSpPr/>
          <p:nvPr/>
        </p:nvSpPr>
        <p:spPr>
          <a:xfrm>
            <a:off x="2135560" y="2996952"/>
            <a:ext cx="1296144" cy="340092"/>
          </a:xfrm>
          <a:prstGeom prst="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FSM</a:t>
            </a:r>
            <a:r>
              <a:rPr lang="zh-CN" altLang="en-US" sz="1100" dirty="0" smtClean="0">
                <a:latin typeface="微软雅黑" pitchFamily="34" charset="-122"/>
                <a:ea typeface="微软雅黑" pitchFamily="34" charset="-122"/>
              </a:rPr>
              <a:t>（管理存储）</a:t>
            </a:r>
            <a:endParaRPr lang="zh-CN" altLang="en-US" sz="1100" dirty="0">
              <a:latin typeface="微软雅黑" pitchFamily="34" charset="-122"/>
              <a:ea typeface="微软雅黑" pitchFamily="34" charset="-122"/>
            </a:endParaRPr>
          </a:p>
        </p:txBody>
      </p:sp>
      <p:sp>
        <p:nvSpPr>
          <p:cNvPr id="44" name="矩形 43"/>
          <p:cNvSpPr/>
          <p:nvPr/>
        </p:nvSpPr>
        <p:spPr>
          <a:xfrm>
            <a:off x="5420220" y="2996952"/>
            <a:ext cx="1296144" cy="3400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FSM</a:t>
            </a:r>
            <a:r>
              <a:rPr lang="zh-CN" altLang="en-US" sz="1100" dirty="0" smtClean="0">
                <a:latin typeface="微软雅黑" pitchFamily="34" charset="-122"/>
                <a:ea typeface="微软雅黑" pitchFamily="34" charset="-122"/>
              </a:rPr>
              <a:t>（业务存储）</a:t>
            </a:r>
            <a:endParaRPr lang="zh-CN" altLang="en-US" sz="1100" dirty="0">
              <a:latin typeface="微软雅黑" pitchFamily="34" charset="-122"/>
              <a:ea typeface="微软雅黑" pitchFamily="34" charset="-122"/>
            </a:endParaRPr>
          </a:p>
        </p:txBody>
      </p:sp>
      <p:sp>
        <p:nvSpPr>
          <p:cNvPr id="45" name="矩形 44"/>
          <p:cNvSpPr/>
          <p:nvPr/>
        </p:nvSpPr>
        <p:spPr>
          <a:xfrm>
            <a:off x="7032104" y="2996952"/>
            <a:ext cx="1296144" cy="3400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FSM</a:t>
            </a:r>
            <a:r>
              <a:rPr lang="zh-CN" altLang="en-US" sz="1100" dirty="0" smtClean="0">
                <a:latin typeface="微软雅黑" pitchFamily="34" charset="-122"/>
                <a:ea typeface="微软雅黑" pitchFamily="34" charset="-122"/>
              </a:rPr>
              <a:t>（业务存储）</a:t>
            </a:r>
            <a:endParaRPr lang="zh-CN" altLang="en-US" sz="1100" dirty="0">
              <a:latin typeface="微软雅黑" pitchFamily="34" charset="-122"/>
              <a:ea typeface="微软雅黑" pitchFamily="34" charset="-122"/>
            </a:endParaRPr>
          </a:p>
        </p:txBody>
      </p:sp>
      <p:sp>
        <p:nvSpPr>
          <p:cNvPr id="46" name="矩形 45"/>
          <p:cNvSpPr/>
          <p:nvPr/>
        </p:nvSpPr>
        <p:spPr>
          <a:xfrm>
            <a:off x="7032104" y="2420888"/>
            <a:ext cx="1296144" cy="340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OpenStack OM</a:t>
            </a:r>
          </a:p>
          <a:p>
            <a:pPr algn="ctr"/>
            <a:r>
              <a:rPr lang="zh-CN" altLang="en-US" sz="1100" dirty="0" smtClean="0">
                <a:latin typeface="微软雅黑" pitchFamily="34" charset="-122"/>
                <a:ea typeface="微软雅黑" pitchFamily="34" charset="-122"/>
              </a:rPr>
              <a:t>（被级联层）</a:t>
            </a:r>
            <a:endParaRPr lang="zh-CN" altLang="en-US" sz="1100" dirty="0">
              <a:latin typeface="微软雅黑" pitchFamily="34" charset="-122"/>
              <a:ea typeface="微软雅黑" pitchFamily="34" charset="-122"/>
            </a:endParaRPr>
          </a:p>
        </p:txBody>
      </p:sp>
      <p:sp>
        <p:nvSpPr>
          <p:cNvPr id="47" name="矩形 46"/>
          <p:cNvSpPr/>
          <p:nvPr/>
        </p:nvSpPr>
        <p:spPr>
          <a:xfrm>
            <a:off x="8760296" y="2420888"/>
            <a:ext cx="1296144" cy="34009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OpenStack OM</a:t>
            </a:r>
          </a:p>
          <a:p>
            <a:pPr algn="ctr"/>
            <a:r>
              <a:rPr lang="zh-CN" altLang="en-US" sz="1100" dirty="0" smtClean="0">
                <a:latin typeface="微软雅黑" pitchFamily="34" charset="-122"/>
                <a:ea typeface="微软雅黑" pitchFamily="34" charset="-122"/>
              </a:rPr>
              <a:t>（被级联层）</a:t>
            </a:r>
            <a:endParaRPr lang="zh-CN" altLang="en-US" sz="1100" dirty="0">
              <a:latin typeface="微软雅黑" pitchFamily="34" charset="-122"/>
              <a:ea typeface="微软雅黑" pitchFamily="34" charset="-122"/>
            </a:endParaRPr>
          </a:p>
        </p:txBody>
      </p:sp>
      <p:sp>
        <p:nvSpPr>
          <p:cNvPr id="48" name="TextBox 47"/>
          <p:cNvSpPr txBox="1"/>
          <p:nvPr/>
        </p:nvSpPr>
        <p:spPr>
          <a:xfrm>
            <a:off x="407368" y="1124744"/>
            <a:ext cx="2664296"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控制节点</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云服务节点</a:t>
            </a:r>
            <a:endParaRPr lang="zh-CN" altLang="en-US" sz="1200" b="1" dirty="0">
              <a:latin typeface="微软雅黑" pitchFamily="34" charset="-122"/>
              <a:ea typeface="微软雅黑" pitchFamily="34" charset="-122"/>
            </a:endParaRPr>
          </a:p>
        </p:txBody>
      </p:sp>
      <p:sp>
        <p:nvSpPr>
          <p:cNvPr id="32" name="标题 1"/>
          <p:cNvSpPr txBox="1">
            <a:spLocks/>
          </p:cNvSpPr>
          <p:nvPr/>
        </p:nvSpPr>
        <p:spPr bwMode="auto">
          <a:xfrm>
            <a:off x="252646" y="87474"/>
            <a:ext cx="7745412"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kern="0" dirty="0" smtClean="0">
                <a:solidFill>
                  <a:srgbClr val="C00000"/>
                </a:solidFill>
                <a:latin typeface="微软雅黑" pitchFamily="34" charset="-122"/>
                <a:ea typeface="微软雅黑" pitchFamily="34" charset="-122"/>
                <a:cs typeface="Arial" pitchFamily="34" charset="0"/>
              </a:rPr>
              <a:t>义数</a:t>
            </a:r>
            <a:r>
              <a:rPr kumimoji="0"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pitchFamily="34" charset="0"/>
              </a:rPr>
              <a:t>云</a:t>
            </a:r>
            <a:r>
              <a:rPr kumimoji="0" lang="en-US" altLang="zh-CN"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pitchFamily="34" charset="0"/>
              </a:rPr>
              <a:t>----</a:t>
            </a:r>
            <a:r>
              <a:rPr kumimoji="0"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pitchFamily="34" charset="0"/>
              </a:rPr>
              <a:t>服务</a:t>
            </a:r>
            <a:r>
              <a:rPr kumimoji="0"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pitchFamily="34" charset="0"/>
              </a:rPr>
              <a:t>部署</a:t>
            </a:r>
            <a:r>
              <a:rPr kumimoji="0"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pitchFamily="34" charset="0"/>
              </a:rPr>
              <a:t>方案</a:t>
            </a:r>
            <a:endParaRPr kumimoji="0" lang="zh-CN" altLang="en-US" sz="24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Arial" pitchFamily="34" charset="0"/>
            </a:endParaRPr>
          </a:p>
        </p:txBody>
      </p:sp>
      <p:sp>
        <p:nvSpPr>
          <p:cNvPr id="33" name="TextBox 32"/>
          <p:cNvSpPr txBox="1"/>
          <p:nvPr/>
        </p:nvSpPr>
        <p:spPr>
          <a:xfrm>
            <a:off x="479376" y="548680"/>
            <a:ext cx="7704856"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部署视图</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86571987"/>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673497" y="230735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57" name="矩形 56"/>
          <p:cNvSpPr/>
          <p:nvPr/>
        </p:nvSpPr>
        <p:spPr>
          <a:xfrm>
            <a:off x="2322180" y="230735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58" name="TextBox 57"/>
          <p:cNvSpPr txBox="1"/>
          <p:nvPr/>
        </p:nvSpPr>
        <p:spPr>
          <a:xfrm>
            <a:off x="909023" y="4118592"/>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计算节点</a:t>
            </a:r>
            <a:r>
              <a:rPr lang="en-US" altLang="zh-CN" sz="1200" dirty="0" smtClean="0">
                <a:latin typeface="微软雅黑" pitchFamily="34" charset="-122"/>
                <a:ea typeface="微软雅黑" pitchFamily="34" charset="-122"/>
              </a:rPr>
              <a:t>01</a:t>
            </a:r>
            <a:endParaRPr lang="zh-CN" altLang="en-US" sz="1200" dirty="0">
              <a:latin typeface="微软雅黑" pitchFamily="34" charset="-122"/>
              <a:ea typeface="微软雅黑" pitchFamily="34" charset="-122"/>
            </a:endParaRPr>
          </a:p>
        </p:txBody>
      </p:sp>
      <p:sp>
        <p:nvSpPr>
          <p:cNvPr id="59" name="TextBox 58"/>
          <p:cNvSpPr txBox="1"/>
          <p:nvPr/>
        </p:nvSpPr>
        <p:spPr>
          <a:xfrm>
            <a:off x="2439943" y="4118592"/>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计算节点</a:t>
            </a:r>
            <a:r>
              <a:rPr lang="en-US" altLang="zh-CN" sz="1200" dirty="0" smtClean="0">
                <a:latin typeface="微软雅黑" pitchFamily="34" charset="-122"/>
                <a:ea typeface="微软雅黑" pitchFamily="34" charset="-122"/>
              </a:rPr>
              <a:t>02</a:t>
            </a:r>
            <a:endParaRPr lang="zh-CN" altLang="en-US" sz="1200" dirty="0">
              <a:latin typeface="微软雅黑" pitchFamily="34" charset="-122"/>
              <a:ea typeface="微软雅黑" pitchFamily="34" charset="-122"/>
            </a:endParaRPr>
          </a:p>
        </p:txBody>
      </p:sp>
      <p:sp>
        <p:nvSpPr>
          <p:cNvPr id="63" name="矩形 62"/>
          <p:cNvSpPr/>
          <p:nvPr/>
        </p:nvSpPr>
        <p:spPr>
          <a:xfrm>
            <a:off x="4561929" y="230735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64" name="TextBox 63"/>
          <p:cNvSpPr txBox="1"/>
          <p:nvPr/>
        </p:nvSpPr>
        <p:spPr>
          <a:xfrm>
            <a:off x="4826859" y="4166039"/>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计算</a:t>
            </a:r>
            <a:r>
              <a:rPr lang="zh-CN" altLang="en-US" sz="1200" dirty="0" smtClean="0">
                <a:latin typeface="微软雅黑" pitchFamily="34" charset="-122"/>
                <a:ea typeface="微软雅黑" pitchFamily="34" charset="-122"/>
              </a:rPr>
              <a:t>节点</a:t>
            </a:r>
            <a:r>
              <a:rPr lang="en-US" altLang="zh-CN" sz="1200" dirty="0" smtClean="0">
                <a:latin typeface="微软雅黑" pitchFamily="34" charset="-122"/>
                <a:ea typeface="微软雅黑" pitchFamily="34" charset="-122"/>
              </a:rPr>
              <a:t>30</a:t>
            </a:r>
            <a:endParaRPr lang="zh-CN" altLang="en-US" sz="1200" dirty="0">
              <a:latin typeface="微软雅黑" pitchFamily="34" charset="-122"/>
              <a:ea typeface="微软雅黑" pitchFamily="34" charset="-122"/>
            </a:endParaRPr>
          </a:p>
        </p:txBody>
      </p:sp>
      <p:sp>
        <p:nvSpPr>
          <p:cNvPr id="65" name="TextBox 64"/>
          <p:cNvSpPr txBox="1"/>
          <p:nvPr/>
        </p:nvSpPr>
        <p:spPr>
          <a:xfrm>
            <a:off x="3985865" y="2955431"/>
            <a:ext cx="309700" cy="276999"/>
          </a:xfrm>
          <a:prstGeom prst="rect">
            <a:avLst/>
          </a:prstGeom>
          <a:noFill/>
        </p:spPr>
        <p:txBody>
          <a:bodyPr wrap="none" rtlCol="0">
            <a:spAutoFit/>
          </a:bodyPr>
          <a:lstStyle/>
          <a:p>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67" name="矩形 66"/>
          <p:cNvSpPr/>
          <p:nvPr/>
        </p:nvSpPr>
        <p:spPr>
          <a:xfrm>
            <a:off x="1269209" y="3066653"/>
            <a:ext cx="4300978" cy="3400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业务虚拟机</a:t>
            </a:r>
            <a:endParaRPr lang="zh-CN" altLang="en-US" sz="1200" dirty="0">
              <a:latin typeface="微软雅黑" pitchFamily="34" charset="-122"/>
              <a:ea typeface="微软雅黑" pitchFamily="34" charset="-122"/>
            </a:endParaRPr>
          </a:p>
        </p:txBody>
      </p:sp>
      <p:sp>
        <p:nvSpPr>
          <p:cNvPr id="22" name="标题 1"/>
          <p:cNvSpPr txBox="1">
            <a:spLocks/>
          </p:cNvSpPr>
          <p:nvPr/>
        </p:nvSpPr>
        <p:spPr bwMode="auto">
          <a:xfrm>
            <a:off x="252646" y="87474"/>
            <a:ext cx="7745412"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eaLnBrk="0" hangingPunct="0">
              <a:defRPr/>
            </a:pPr>
            <a:r>
              <a:rPr lang="zh-CN" altLang="en-US" sz="2400" b="1" dirty="0">
                <a:solidFill>
                  <a:srgbClr val="C00000"/>
                </a:solidFill>
                <a:latin typeface="微软雅黑" pitchFamily="34" charset="-122"/>
                <a:ea typeface="微软雅黑" pitchFamily="34" charset="-122"/>
              </a:rPr>
              <a:t>义数云</a:t>
            </a: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总体服务部署</a:t>
            </a:r>
          </a:p>
        </p:txBody>
      </p:sp>
      <p:sp>
        <p:nvSpPr>
          <p:cNvPr id="23" name="TextBox 22"/>
          <p:cNvSpPr txBox="1"/>
          <p:nvPr/>
        </p:nvSpPr>
        <p:spPr>
          <a:xfrm>
            <a:off x="479376" y="548680"/>
            <a:ext cx="7704856"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部署视图</a:t>
            </a:r>
            <a:endParaRPr lang="en-US" altLang="zh-CN" dirty="0" smtClean="0">
              <a:latin typeface="微软雅黑" pitchFamily="34" charset="-122"/>
              <a:ea typeface="微软雅黑" pitchFamily="34" charset="-122"/>
            </a:endParaRPr>
          </a:p>
        </p:txBody>
      </p:sp>
      <p:sp>
        <p:nvSpPr>
          <p:cNvPr id="24" name="TextBox 23"/>
          <p:cNvSpPr txBox="1"/>
          <p:nvPr/>
        </p:nvSpPr>
        <p:spPr>
          <a:xfrm>
            <a:off x="601489" y="1947319"/>
            <a:ext cx="2664296"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计算节点</a:t>
            </a:r>
            <a:endParaRPr lang="zh-CN" altLang="en-US" sz="1200" b="1" dirty="0">
              <a:latin typeface="微软雅黑" pitchFamily="34" charset="-122"/>
              <a:ea typeface="微软雅黑" pitchFamily="34" charset="-122"/>
            </a:endParaRPr>
          </a:p>
        </p:txBody>
      </p:sp>
      <p:sp>
        <p:nvSpPr>
          <p:cNvPr id="25" name="矩形 24"/>
          <p:cNvSpPr/>
          <p:nvPr/>
        </p:nvSpPr>
        <p:spPr>
          <a:xfrm>
            <a:off x="6561802" y="226583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6" name="矩形 25"/>
          <p:cNvSpPr/>
          <p:nvPr/>
        </p:nvSpPr>
        <p:spPr>
          <a:xfrm>
            <a:off x="8210485" y="226583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7" name="TextBox 57"/>
          <p:cNvSpPr txBox="1"/>
          <p:nvPr/>
        </p:nvSpPr>
        <p:spPr>
          <a:xfrm>
            <a:off x="6797328" y="4077072"/>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存储节点</a:t>
            </a:r>
            <a:r>
              <a:rPr lang="en-US" altLang="zh-CN" sz="1200" dirty="0" smtClean="0">
                <a:latin typeface="微软雅黑" pitchFamily="34" charset="-122"/>
                <a:ea typeface="微软雅黑" pitchFamily="34" charset="-122"/>
              </a:rPr>
              <a:t>01</a:t>
            </a:r>
            <a:endParaRPr lang="zh-CN" altLang="en-US" sz="1200" dirty="0">
              <a:latin typeface="微软雅黑" pitchFamily="34" charset="-122"/>
              <a:ea typeface="微软雅黑" pitchFamily="34" charset="-122"/>
            </a:endParaRPr>
          </a:p>
        </p:txBody>
      </p:sp>
      <p:sp>
        <p:nvSpPr>
          <p:cNvPr id="28" name="TextBox 58"/>
          <p:cNvSpPr txBox="1"/>
          <p:nvPr/>
        </p:nvSpPr>
        <p:spPr>
          <a:xfrm>
            <a:off x="8328248" y="4077072"/>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存储节点</a:t>
            </a:r>
            <a:r>
              <a:rPr lang="en-US" altLang="zh-CN" sz="1200" dirty="0" smtClean="0">
                <a:latin typeface="微软雅黑" pitchFamily="34" charset="-122"/>
                <a:ea typeface="微软雅黑" pitchFamily="34" charset="-122"/>
              </a:rPr>
              <a:t>02</a:t>
            </a:r>
            <a:endParaRPr lang="zh-CN" altLang="en-US" sz="1200" dirty="0">
              <a:latin typeface="微软雅黑" pitchFamily="34" charset="-122"/>
              <a:ea typeface="微软雅黑" pitchFamily="34" charset="-122"/>
            </a:endParaRPr>
          </a:p>
        </p:txBody>
      </p:sp>
      <p:sp>
        <p:nvSpPr>
          <p:cNvPr id="29" name="矩形 28"/>
          <p:cNvSpPr/>
          <p:nvPr/>
        </p:nvSpPr>
        <p:spPr>
          <a:xfrm>
            <a:off x="10450234" y="2265839"/>
            <a:ext cx="1413157"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30" name="TextBox 63"/>
          <p:cNvSpPr txBox="1"/>
          <p:nvPr/>
        </p:nvSpPr>
        <p:spPr>
          <a:xfrm>
            <a:off x="10715164" y="4118592"/>
            <a:ext cx="979755"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存储节点</a:t>
            </a:r>
            <a:r>
              <a:rPr lang="en-US" altLang="zh-CN" sz="1200" dirty="0" smtClean="0">
                <a:latin typeface="微软雅黑" pitchFamily="34" charset="-122"/>
                <a:ea typeface="微软雅黑" pitchFamily="34" charset="-122"/>
              </a:rPr>
              <a:t>12</a:t>
            </a:r>
            <a:endParaRPr lang="zh-CN" altLang="en-US" sz="1200" dirty="0">
              <a:latin typeface="微软雅黑" pitchFamily="34" charset="-122"/>
              <a:ea typeface="微软雅黑" pitchFamily="34" charset="-122"/>
            </a:endParaRPr>
          </a:p>
        </p:txBody>
      </p:sp>
      <p:sp>
        <p:nvSpPr>
          <p:cNvPr id="31" name="TextBox 64"/>
          <p:cNvSpPr txBox="1"/>
          <p:nvPr/>
        </p:nvSpPr>
        <p:spPr>
          <a:xfrm>
            <a:off x="9874170" y="2913911"/>
            <a:ext cx="309700" cy="276999"/>
          </a:xfrm>
          <a:prstGeom prst="rect">
            <a:avLst/>
          </a:prstGeom>
          <a:noFill/>
        </p:spPr>
        <p:txBody>
          <a:bodyPr wrap="none" rtlCol="0">
            <a:spAutoFit/>
          </a:bodyPr>
          <a:lstStyle/>
          <a:p>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3" name="TextBox 23"/>
          <p:cNvSpPr txBox="1"/>
          <p:nvPr/>
        </p:nvSpPr>
        <p:spPr>
          <a:xfrm>
            <a:off x="6489794" y="1905799"/>
            <a:ext cx="2664296"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存储节</a:t>
            </a:r>
            <a:r>
              <a:rPr lang="zh-CN" altLang="en-US" sz="1200" b="1" dirty="0" smtClean="0">
                <a:latin typeface="微软雅黑" pitchFamily="34" charset="-122"/>
                <a:ea typeface="微软雅黑" pitchFamily="34" charset="-122"/>
              </a:rPr>
              <a:t>点</a:t>
            </a:r>
            <a:endParaRPr lang="zh-CN" altLang="en-US" sz="1200" b="1" dirty="0">
              <a:latin typeface="微软雅黑" pitchFamily="34" charset="-122"/>
              <a:ea typeface="微软雅黑" pitchFamily="34" charset="-122"/>
            </a:endParaRPr>
          </a:p>
        </p:txBody>
      </p:sp>
      <p:sp>
        <p:nvSpPr>
          <p:cNvPr id="66" name="矩形 65"/>
          <p:cNvSpPr/>
          <p:nvPr/>
        </p:nvSpPr>
        <p:spPr>
          <a:xfrm>
            <a:off x="7056726" y="2955431"/>
            <a:ext cx="4194727" cy="340092"/>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itchFamily="34" charset="-122"/>
                <a:ea typeface="微软雅黑" pitchFamily="34" charset="-122"/>
              </a:rPr>
              <a:t>FusionStorage Block(VBS)</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04136788"/>
      </p:ext>
    </p:extLst>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199456" y="548680"/>
            <a:ext cx="1464082" cy="745784"/>
          </a:xfrm>
        </p:spPr>
        <p:txBody>
          <a:bodyPr/>
          <a:lstStyle/>
          <a:p>
            <a:r>
              <a:rPr lang="zh-CN" altLang="en-US" sz="2400" dirty="0">
                <a:latin typeface="微软雅黑" pitchFamily="34" charset="-122"/>
                <a:ea typeface="微软雅黑" pitchFamily="34" charset="-122"/>
              </a:rPr>
              <a:t>目录</a:t>
            </a:r>
          </a:p>
        </p:txBody>
      </p:sp>
      <p:sp>
        <p:nvSpPr>
          <p:cNvPr id="29" name="Freeform 11"/>
          <p:cNvSpPr>
            <a:spLocks/>
          </p:cNvSpPr>
          <p:nvPr/>
        </p:nvSpPr>
        <p:spPr bwMode="gray">
          <a:xfrm>
            <a:off x="4001210" y="1676421"/>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30" name="Freeform 12"/>
          <p:cNvSpPr>
            <a:spLocks/>
          </p:cNvSpPr>
          <p:nvPr/>
        </p:nvSpPr>
        <p:spPr bwMode="gray">
          <a:xfrm>
            <a:off x="3299535" y="1676421"/>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31" name="Text Box 13"/>
          <p:cNvSpPr txBox="1">
            <a:spLocks noChangeArrowheads="1"/>
          </p:cNvSpPr>
          <p:nvPr/>
        </p:nvSpPr>
        <p:spPr bwMode="gray">
          <a:xfrm>
            <a:off x="4079776" y="1755442"/>
            <a:ext cx="4284476"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r>
              <a:rPr lang="zh-CN" altLang="en-US" sz="2025" dirty="0">
                <a:solidFill>
                  <a:srgbClr val="FFFFFF"/>
                </a:solidFill>
                <a:latin typeface="微软雅黑" pitchFamily="34" charset="-122"/>
                <a:ea typeface="微软雅黑" pitchFamily="34" charset="-122"/>
              </a:rPr>
              <a:t>华为</a:t>
            </a:r>
            <a:r>
              <a:rPr lang="en-US" altLang="zh-CN" sz="2025" dirty="0" err="1">
                <a:solidFill>
                  <a:srgbClr val="FFFFFF"/>
                </a:solidFill>
                <a:latin typeface="微软雅黑" pitchFamily="34" charset="-122"/>
                <a:ea typeface="微软雅黑" pitchFamily="34" charset="-122"/>
              </a:rPr>
              <a:t>FusionCloud</a:t>
            </a:r>
            <a:r>
              <a:rPr lang="zh-CN" altLang="en-US" sz="2025" dirty="0">
                <a:solidFill>
                  <a:srgbClr val="FFFFFF"/>
                </a:solidFill>
                <a:latin typeface="微软雅黑" pitchFamily="34" charset="-122"/>
                <a:ea typeface="微软雅黑" pitchFamily="34" charset="-122"/>
              </a:rPr>
              <a:t>简介</a:t>
            </a:r>
          </a:p>
        </p:txBody>
      </p:sp>
      <p:sp>
        <p:nvSpPr>
          <p:cNvPr id="34" name="Text Box 16"/>
          <p:cNvSpPr txBox="1">
            <a:spLocks noChangeArrowheads="1"/>
          </p:cNvSpPr>
          <p:nvPr/>
        </p:nvSpPr>
        <p:spPr bwMode="gray">
          <a:xfrm>
            <a:off x="3503712" y="1628800"/>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1</a:t>
            </a:r>
          </a:p>
        </p:txBody>
      </p:sp>
      <p:sp>
        <p:nvSpPr>
          <p:cNvPr id="26" name="Freeform 9"/>
          <p:cNvSpPr>
            <a:spLocks/>
          </p:cNvSpPr>
          <p:nvPr/>
        </p:nvSpPr>
        <p:spPr bwMode="gray">
          <a:xfrm>
            <a:off x="4001210" y="4221088"/>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anchor="ctr"/>
          <a:lstStyle/>
          <a:p>
            <a:endParaRPr lang="zh-CN" altLang="en-US" sz="1350">
              <a:solidFill>
                <a:srgbClr val="000000"/>
              </a:solidFill>
            </a:endParaRPr>
          </a:p>
        </p:txBody>
      </p:sp>
      <p:sp>
        <p:nvSpPr>
          <p:cNvPr id="28" name="Freeform 10"/>
          <p:cNvSpPr>
            <a:spLocks/>
          </p:cNvSpPr>
          <p:nvPr/>
        </p:nvSpPr>
        <p:spPr bwMode="gray">
          <a:xfrm>
            <a:off x="3299535" y="4221088"/>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anchor="ctr"/>
          <a:lstStyle/>
          <a:p>
            <a:endParaRPr lang="zh-CN" altLang="en-US" sz="1350">
              <a:solidFill>
                <a:srgbClr val="000000"/>
              </a:solidFill>
            </a:endParaRPr>
          </a:p>
        </p:txBody>
      </p:sp>
      <p:sp>
        <p:nvSpPr>
          <p:cNvPr id="32" name="Text Box 14"/>
          <p:cNvSpPr txBox="1">
            <a:spLocks noChangeArrowheads="1"/>
          </p:cNvSpPr>
          <p:nvPr/>
        </p:nvSpPr>
        <p:spPr bwMode="gray">
          <a:xfrm>
            <a:off x="4081446" y="4347576"/>
            <a:ext cx="4750858"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pPr fontAlgn="base"/>
            <a:r>
              <a:rPr lang="en-US" altLang="zh-CN" sz="2025" dirty="0" smtClean="0">
                <a:solidFill>
                  <a:srgbClr val="FFFFFF"/>
                </a:solidFill>
                <a:latin typeface="微软雅黑" pitchFamily="34" charset="-122"/>
                <a:ea typeface="微软雅黑" pitchFamily="34" charset="-122"/>
              </a:rPr>
              <a:t>SC</a:t>
            </a:r>
            <a:r>
              <a:rPr lang="zh-CN" altLang="en-US" sz="2025" dirty="0" smtClean="0">
                <a:solidFill>
                  <a:srgbClr val="FFFFFF"/>
                </a:solidFill>
                <a:latin typeface="微软雅黑" pitchFamily="34" charset="-122"/>
                <a:ea typeface="微软雅黑" pitchFamily="34" charset="-122"/>
              </a:rPr>
              <a:t>资源申请与业务发放</a:t>
            </a:r>
            <a:endParaRPr lang="zh-CN" altLang="en-US" sz="2025" dirty="0">
              <a:solidFill>
                <a:srgbClr val="FFFFFF"/>
              </a:solidFill>
              <a:latin typeface="微软雅黑" pitchFamily="34" charset="-122"/>
              <a:ea typeface="微软雅黑" pitchFamily="34" charset="-122"/>
            </a:endParaRPr>
          </a:p>
        </p:txBody>
      </p:sp>
      <p:sp>
        <p:nvSpPr>
          <p:cNvPr id="35" name="Text Box 17"/>
          <p:cNvSpPr txBox="1">
            <a:spLocks noChangeArrowheads="1"/>
          </p:cNvSpPr>
          <p:nvPr/>
        </p:nvSpPr>
        <p:spPr bwMode="gray">
          <a:xfrm>
            <a:off x="3503712" y="4227786"/>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3</a:t>
            </a:r>
          </a:p>
        </p:txBody>
      </p:sp>
      <p:sp>
        <p:nvSpPr>
          <p:cNvPr id="16" name="Freeform 9"/>
          <p:cNvSpPr>
            <a:spLocks/>
          </p:cNvSpPr>
          <p:nvPr/>
        </p:nvSpPr>
        <p:spPr bwMode="gray">
          <a:xfrm>
            <a:off x="3989363" y="2919983"/>
            <a:ext cx="4957631"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17" name="Freeform 10"/>
          <p:cNvSpPr>
            <a:spLocks/>
          </p:cNvSpPr>
          <p:nvPr/>
        </p:nvSpPr>
        <p:spPr bwMode="gray">
          <a:xfrm>
            <a:off x="3287688" y="2919983"/>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18" name="Text Box 14"/>
          <p:cNvSpPr txBox="1">
            <a:spLocks noChangeArrowheads="1"/>
          </p:cNvSpPr>
          <p:nvPr/>
        </p:nvSpPr>
        <p:spPr bwMode="gray">
          <a:xfrm>
            <a:off x="4081447" y="3023929"/>
            <a:ext cx="4750859" cy="403957"/>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defPPr>
              <a:defRPr lang="zh-CN"/>
            </a:defPPr>
            <a:lvl1pPr>
              <a:defRPr sz="2025">
                <a:solidFill>
                  <a:srgbClr val="FFFFFF"/>
                </a:solidFill>
                <a:latin typeface="微软雅黑" pitchFamily="34" charset="-122"/>
                <a:ea typeface="微软雅黑" pitchFamily="34" charset="-122"/>
              </a:defRPr>
            </a:lvl1pPr>
          </a:lstStyle>
          <a:p>
            <a:r>
              <a:rPr lang="zh-CN" altLang="en-US" dirty="0"/>
              <a:t>义数云架构方案</a:t>
            </a:r>
          </a:p>
        </p:txBody>
      </p:sp>
      <p:sp>
        <p:nvSpPr>
          <p:cNvPr id="20" name="Text Box 16"/>
          <p:cNvSpPr txBox="1">
            <a:spLocks noChangeArrowheads="1"/>
          </p:cNvSpPr>
          <p:nvPr/>
        </p:nvSpPr>
        <p:spPr bwMode="gray">
          <a:xfrm>
            <a:off x="3486121" y="2879000"/>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smtClean="0">
                <a:solidFill>
                  <a:srgbClr val="FFFFFF"/>
                </a:solidFill>
                <a:latin typeface="FrutigerNext LT Medium"/>
              </a:rPr>
              <a:t>2</a:t>
            </a:r>
            <a:endParaRPr lang="en-US" altLang="zh-CN" sz="3600" b="1" dirty="0">
              <a:solidFill>
                <a:srgbClr val="FFFFFF"/>
              </a:solidFill>
              <a:latin typeface="FrutigerNext LT Medium"/>
            </a:endParaRPr>
          </a:p>
        </p:txBody>
      </p:sp>
    </p:spTree>
    <p:extLst>
      <p:ext uri="{BB962C8B-B14F-4D97-AF65-F5344CB8AC3E}">
        <p14:creationId xmlns:p14="http://schemas.microsoft.com/office/powerpoint/2010/main" val="1701070159"/>
      </p:ext>
    </p:extLst>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53858" y="176968"/>
            <a:ext cx="10284883" cy="868363"/>
          </a:xfrm>
        </p:spPr>
        <p:txBody>
          <a:bodyPr/>
          <a:lstStyle/>
          <a:p>
            <a:r>
              <a:rPr lang="en-US" altLang="zh-CN" dirty="0" err="1" smtClean="0"/>
              <a:t>ManageOne</a:t>
            </a:r>
            <a:r>
              <a:rPr lang="zh-CN" altLang="en-US" dirty="0" smtClean="0"/>
              <a:t>运营架构</a:t>
            </a:r>
            <a:r>
              <a:rPr lang="en-US" altLang="zh-CN" dirty="0" smtClean="0"/>
              <a:t>——SC</a:t>
            </a:r>
            <a:endParaRPr lang="zh-CN" altLang="en-US" dirty="0"/>
          </a:p>
        </p:txBody>
      </p:sp>
      <p:sp>
        <p:nvSpPr>
          <p:cNvPr id="5" name="内容占位符 2"/>
          <p:cNvSpPr>
            <a:spLocks noGrp="1"/>
          </p:cNvSpPr>
          <p:nvPr>
            <p:ph type="body" sz="quarter" idx="4294967295"/>
          </p:nvPr>
        </p:nvSpPr>
        <p:spPr>
          <a:xfrm>
            <a:off x="2756754" y="5554323"/>
            <a:ext cx="7920037" cy="907862"/>
          </a:xfrm>
        </p:spPr>
        <p:txBody>
          <a:bodyPr/>
          <a:lstStyle/>
          <a:p>
            <a:pPr eaLnBrk="1" hangingPunct="1">
              <a:defRPr/>
            </a:pPr>
            <a:r>
              <a:rPr lang="en-US" altLang="zh-CN" sz="1200" dirty="0" err="1">
                <a:solidFill>
                  <a:srgbClr val="000000"/>
                </a:solidFill>
                <a:latin typeface="微软雅黑" panose="020B0503020204020204" pitchFamily="34" charset="-122"/>
                <a:ea typeface="微软雅黑" panose="020B0503020204020204" pitchFamily="34" charset="-122"/>
              </a:rPr>
              <a:t>ManageOne</a:t>
            </a:r>
            <a:r>
              <a:rPr lang="zh-CN" altLang="en-US" sz="1200" dirty="0">
                <a:solidFill>
                  <a:srgbClr val="000000"/>
                </a:solidFill>
                <a:latin typeface="微软雅黑" panose="020B0503020204020204" pitchFamily="34" charset="-122"/>
                <a:ea typeface="微软雅黑" panose="020B0503020204020204" pitchFamily="34" charset="-122"/>
              </a:rPr>
              <a:t>包括</a:t>
            </a:r>
            <a:r>
              <a:rPr lang="en-US" altLang="zh-CN" sz="1200" dirty="0">
                <a:solidFill>
                  <a:srgbClr val="000000"/>
                </a:solidFill>
                <a:latin typeface="微软雅黑" panose="020B0503020204020204" pitchFamily="34" charset="-122"/>
                <a:ea typeface="微软雅黑" panose="020B0503020204020204" pitchFamily="34" charset="-122"/>
              </a:rPr>
              <a:t>SC</a:t>
            </a:r>
            <a:r>
              <a:rPr lang="zh-CN" altLang="en-US"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OC</a:t>
            </a:r>
            <a:r>
              <a:rPr lang="zh-CN" altLang="en-US" sz="1200" dirty="0">
                <a:solidFill>
                  <a:srgbClr val="000000"/>
                </a:solidFill>
                <a:latin typeface="微软雅黑" panose="020B0503020204020204" pitchFamily="34" charset="-122"/>
                <a:ea typeface="微软雅黑" panose="020B0503020204020204" pitchFamily="34" charset="-122"/>
              </a:rPr>
              <a:t>两个组件，</a:t>
            </a:r>
            <a:r>
              <a:rPr lang="en-US" altLang="zh-CN" sz="1200" dirty="0">
                <a:solidFill>
                  <a:srgbClr val="000000"/>
                </a:solidFill>
                <a:latin typeface="微软雅黑" panose="020B0503020204020204" pitchFamily="34" charset="-122"/>
                <a:ea typeface="微软雅黑" panose="020B0503020204020204" pitchFamily="34" charset="-122"/>
              </a:rPr>
              <a:t>SC</a:t>
            </a:r>
            <a:r>
              <a:rPr lang="zh-CN" altLang="en-US" sz="1200" dirty="0">
                <a:solidFill>
                  <a:srgbClr val="000000"/>
                </a:solidFill>
                <a:latin typeface="微软雅黑" panose="020B0503020204020204" pitchFamily="34" charset="-122"/>
                <a:ea typeface="微软雅黑" panose="020B0503020204020204" pitchFamily="34" charset="-122"/>
              </a:rPr>
              <a:t>负责业务发放，</a:t>
            </a:r>
            <a:r>
              <a:rPr lang="en-US" altLang="zh-CN" sz="1200" dirty="0">
                <a:solidFill>
                  <a:srgbClr val="000000"/>
                </a:solidFill>
                <a:latin typeface="微软雅黑" panose="020B0503020204020204" pitchFamily="34" charset="-122"/>
                <a:ea typeface="微软雅黑" panose="020B0503020204020204" pitchFamily="34" charset="-122"/>
              </a:rPr>
              <a:t>OC</a:t>
            </a:r>
            <a:r>
              <a:rPr lang="zh-CN" altLang="en-US" sz="1200" dirty="0">
                <a:solidFill>
                  <a:srgbClr val="000000"/>
                </a:solidFill>
                <a:latin typeface="微软雅黑" panose="020B0503020204020204" pitchFamily="34" charset="-122"/>
                <a:ea typeface="微软雅黑" panose="020B0503020204020204" pitchFamily="34" charset="-122"/>
              </a:rPr>
              <a:t>负责运维监控；</a:t>
            </a:r>
            <a:endParaRPr lang="en-US" altLang="zh-CN" sz="1200" dirty="0">
              <a:solidFill>
                <a:srgbClr val="000000"/>
              </a:solidFill>
              <a:latin typeface="微软雅黑" panose="020B0503020204020204" pitchFamily="34" charset="-122"/>
              <a:ea typeface="微软雅黑" panose="020B0503020204020204" pitchFamily="34" charset="-122"/>
            </a:endParaRPr>
          </a:p>
          <a:p>
            <a:pPr eaLnBrk="1" hangingPunct="1">
              <a:defRPr/>
            </a:pPr>
            <a:r>
              <a:rPr lang="en-US" altLang="zh-CN" sz="1200" dirty="0">
                <a:solidFill>
                  <a:srgbClr val="000000"/>
                </a:solidFill>
                <a:latin typeface="微软雅黑" panose="020B0503020204020204" pitchFamily="34" charset="-122"/>
                <a:ea typeface="微软雅黑" panose="020B0503020204020204" pitchFamily="34" charset="-122"/>
              </a:rPr>
              <a:t>IaaS</a:t>
            </a:r>
            <a:r>
              <a:rPr lang="zh-CN" altLang="en-US" sz="1200" dirty="0">
                <a:solidFill>
                  <a:srgbClr val="000000"/>
                </a:solidFill>
                <a:latin typeface="微软雅黑" panose="020B0503020204020204" pitchFamily="34" charset="-122"/>
                <a:ea typeface="微软雅黑" panose="020B0503020204020204" pitchFamily="34" charset="-122"/>
              </a:rPr>
              <a:t>资源池由</a:t>
            </a:r>
            <a:r>
              <a:rPr lang="en-US" altLang="zh-CN" sz="1200" dirty="0">
                <a:solidFill>
                  <a:srgbClr val="000000"/>
                </a:solidFill>
                <a:latin typeface="微软雅黑" panose="020B0503020204020204" pitchFamily="34" charset="-122"/>
                <a:ea typeface="微软雅黑" panose="020B0503020204020204" pitchFamily="34" charset="-122"/>
              </a:rPr>
              <a:t>FusionSphere OpenStack</a:t>
            </a:r>
            <a:r>
              <a:rPr lang="zh-CN" altLang="en-US" sz="1200" dirty="0">
                <a:solidFill>
                  <a:srgbClr val="000000"/>
                </a:solidFill>
                <a:latin typeface="微软雅黑" panose="020B0503020204020204" pitchFamily="34" charset="-122"/>
                <a:ea typeface="微软雅黑" panose="020B0503020204020204" pitchFamily="34" charset="-122"/>
              </a:rPr>
              <a:t>提供，支持</a:t>
            </a:r>
            <a:r>
              <a:rPr lang="en-US" altLang="zh-CN" sz="1200" dirty="0">
                <a:solidFill>
                  <a:srgbClr val="000000"/>
                </a:solidFill>
                <a:latin typeface="微软雅黑" panose="020B0503020204020204" pitchFamily="34" charset="-122"/>
                <a:ea typeface="微软雅黑" panose="020B0503020204020204" pitchFamily="34" charset="-122"/>
              </a:rPr>
              <a:t>VRM</a:t>
            </a:r>
            <a:r>
              <a:rPr lang="zh-CN" altLang="en-US"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KVM</a:t>
            </a:r>
            <a:r>
              <a:rPr lang="zh-CN" altLang="en-US"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VMware</a:t>
            </a:r>
            <a:r>
              <a:rPr lang="zh-CN" altLang="en-US" sz="1200" dirty="0">
                <a:solidFill>
                  <a:srgbClr val="000000"/>
                </a:solidFill>
                <a:latin typeface="微软雅黑" panose="020B0503020204020204" pitchFamily="34" charset="-122"/>
                <a:ea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986703" y="1255714"/>
            <a:ext cx="6156683" cy="3905261"/>
            <a:chOff x="2347899" y="1839031"/>
            <a:chExt cx="2980185" cy="2810071"/>
          </a:xfrm>
        </p:grpSpPr>
        <p:sp>
          <p:nvSpPr>
            <p:cNvPr id="4" name="矩形 3"/>
            <p:cNvSpPr/>
            <p:nvPr/>
          </p:nvSpPr>
          <p:spPr bwMode="auto">
            <a:xfrm>
              <a:off x="3566264" y="1839031"/>
              <a:ext cx="1398155" cy="345638"/>
            </a:xfrm>
            <a:prstGeom prst="rect">
              <a:avLst/>
            </a:prstGeom>
            <a:solidFill>
              <a:srgbClr val="00B0F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buClr>
                  <a:srgbClr val="CC9900"/>
                </a:buClr>
              </a:pPr>
              <a:r>
                <a:rPr lang="en-US" altLang="zh-CN" sz="1000" dirty="0">
                  <a:latin typeface="Arial" charset="0"/>
                  <a:ea typeface="宋体" charset="-122"/>
                </a:rPr>
                <a:t>SC (Service Center)</a:t>
              </a:r>
              <a:endParaRPr lang="zh-CN" altLang="en-US" sz="1000" dirty="0">
                <a:latin typeface="Arial" charset="0"/>
                <a:ea typeface="宋体" charset="-122"/>
              </a:endParaRPr>
            </a:p>
          </p:txBody>
        </p:sp>
        <p:sp>
          <p:nvSpPr>
            <p:cNvPr id="13" name="矩形 12"/>
            <p:cNvSpPr/>
            <p:nvPr/>
          </p:nvSpPr>
          <p:spPr bwMode="auto">
            <a:xfrm>
              <a:off x="2807805" y="2714669"/>
              <a:ext cx="792088"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z="1000" dirty="0">
                  <a:latin typeface="Arial" charset="0"/>
                </a:rPr>
                <a:t>Openstack</a:t>
              </a:r>
              <a:endParaRPr lang="zh-CN" altLang="en-US" sz="1000" dirty="0">
                <a:latin typeface="Arial" charset="0"/>
              </a:endParaRPr>
            </a:p>
          </p:txBody>
        </p:sp>
        <p:sp>
          <p:nvSpPr>
            <p:cNvPr id="20" name="矩形 19"/>
            <p:cNvSpPr/>
            <p:nvPr/>
          </p:nvSpPr>
          <p:spPr bwMode="auto">
            <a:xfrm>
              <a:off x="2627784" y="3989488"/>
              <a:ext cx="684076"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z="1000" dirty="0">
                  <a:latin typeface="Arial" charset="0"/>
                </a:rPr>
                <a:t>VRM</a:t>
              </a:r>
              <a:endParaRPr lang="zh-CN" altLang="en-US" sz="1000" dirty="0">
                <a:latin typeface="Arial" charset="0"/>
              </a:endParaRPr>
            </a:p>
          </p:txBody>
        </p:sp>
        <p:sp>
          <p:nvSpPr>
            <p:cNvPr id="21" name="矩形 20"/>
            <p:cNvSpPr/>
            <p:nvPr/>
          </p:nvSpPr>
          <p:spPr bwMode="auto">
            <a:xfrm>
              <a:off x="2555776" y="3806202"/>
              <a:ext cx="828092" cy="720080"/>
            </a:xfrm>
            <a:prstGeom prst="rect">
              <a:avLst/>
            </a:prstGeom>
            <a:no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900" kern="0" dirty="0" err="1">
                <a:solidFill>
                  <a:sysClr val="windowText" lastClr="000000"/>
                </a:solidFill>
              </a:endParaRPr>
            </a:p>
          </p:txBody>
        </p:sp>
        <p:sp>
          <p:nvSpPr>
            <p:cNvPr id="22" name="TextBox 46"/>
            <p:cNvSpPr txBox="1">
              <a:spLocks noChangeArrowheads="1"/>
            </p:cNvSpPr>
            <p:nvPr/>
          </p:nvSpPr>
          <p:spPr bwMode="auto">
            <a:xfrm>
              <a:off x="2667142" y="4310258"/>
              <a:ext cx="689542" cy="166098"/>
            </a:xfrm>
            <a:prstGeom prst="rect">
              <a:avLst/>
            </a:prstGeom>
            <a:noFill/>
            <a:ln w="9525">
              <a:noFill/>
              <a:miter lim="800000"/>
              <a:headEnd/>
              <a:tailEnd/>
            </a:ln>
          </p:spPr>
          <p:txBody>
            <a:bodyPr wrap="square">
              <a:spAutoFit/>
            </a:bodyPr>
            <a:lstStyle/>
            <a:p>
              <a:pPr algn="ctr"/>
              <a:r>
                <a:rPr lang="en-US" altLang="zh-CN" sz="900" dirty="0">
                  <a:solidFill>
                    <a:srgbClr val="000000"/>
                  </a:solidFill>
                </a:rPr>
                <a:t>AZ</a:t>
              </a:r>
              <a:endParaRPr lang="zh-CN" altLang="en-US" sz="900" dirty="0">
                <a:solidFill>
                  <a:srgbClr val="000000"/>
                </a:solidFill>
              </a:endParaRPr>
            </a:p>
          </p:txBody>
        </p:sp>
        <p:sp>
          <p:nvSpPr>
            <p:cNvPr id="23" name="矩形 22"/>
            <p:cNvSpPr/>
            <p:nvPr/>
          </p:nvSpPr>
          <p:spPr bwMode="auto">
            <a:xfrm>
              <a:off x="4427984" y="3989488"/>
              <a:ext cx="756084"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z="1000" dirty="0">
                  <a:latin typeface="Arial" charset="0"/>
                </a:rPr>
                <a:t>VMware</a:t>
              </a:r>
              <a:endParaRPr lang="zh-CN" altLang="en-US" sz="1000" dirty="0">
                <a:latin typeface="Arial" charset="0"/>
              </a:endParaRPr>
            </a:p>
          </p:txBody>
        </p:sp>
        <p:sp>
          <p:nvSpPr>
            <p:cNvPr id="24" name="矩形 23"/>
            <p:cNvSpPr/>
            <p:nvPr/>
          </p:nvSpPr>
          <p:spPr bwMode="auto">
            <a:xfrm>
              <a:off x="4355976" y="3806202"/>
              <a:ext cx="864096" cy="720080"/>
            </a:xfrm>
            <a:prstGeom prst="rect">
              <a:avLst/>
            </a:prstGeom>
            <a:no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900" kern="0" dirty="0" err="1">
                <a:solidFill>
                  <a:sysClr val="windowText" lastClr="000000"/>
                </a:solidFill>
              </a:endParaRPr>
            </a:p>
          </p:txBody>
        </p:sp>
        <p:sp>
          <p:nvSpPr>
            <p:cNvPr id="25" name="TextBox 46"/>
            <p:cNvSpPr txBox="1">
              <a:spLocks noChangeArrowheads="1"/>
            </p:cNvSpPr>
            <p:nvPr/>
          </p:nvSpPr>
          <p:spPr bwMode="auto">
            <a:xfrm>
              <a:off x="4395334" y="4310258"/>
              <a:ext cx="689542" cy="166098"/>
            </a:xfrm>
            <a:prstGeom prst="rect">
              <a:avLst/>
            </a:prstGeom>
            <a:noFill/>
            <a:ln w="9525">
              <a:noFill/>
              <a:miter lim="800000"/>
              <a:headEnd/>
              <a:tailEnd/>
            </a:ln>
          </p:spPr>
          <p:txBody>
            <a:bodyPr wrap="square">
              <a:spAutoFit/>
            </a:bodyPr>
            <a:lstStyle/>
            <a:p>
              <a:pPr algn="ctr"/>
              <a:r>
                <a:rPr lang="en-US" altLang="zh-CN" sz="900" dirty="0">
                  <a:solidFill>
                    <a:srgbClr val="000000"/>
                  </a:solidFill>
                </a:rPr>
                <a:t>AZ</a:t>
              </a:r>
              <a:endParaRPr lang="zh-CN" altLang="en-US" sz="900" dirty="0">
                <a:solidFill>
                  <a:srgbClr val="000000"/>
                </a:solidFill>
              </a:endParaRPr>
            </a:p>
          </p:txBody>
        </p:sp>
        <p:sp>
          <p:nvSpPr>
            <p:cNvPr id="26" name="矩形 25"/>
            <p:cNvSpPr/>
            <p:nvPr/>
          </p:nvSpPr>
          <p:spPr bwMode="auto">
            <a:xfrm>
              <a:off x="2447764" y="2498645"/>
              <a:ext cx="2880320" cy="2150457"/>
            </a:xfrm>
            <a:prstGeom prst="rect">
              <a:avLst/>
            </a:prstGeom>
            <a:no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900" kern="0" dirty="0" err="1">
                <a:solidFill>
                  <a:sysClr val="windowText" lastClr="000000"/>
                </a:solidFill>
              </a:endParaRPr>
            </a:p>
          </p:txBody>
        </p:sp>
        <p:cxnSp>
          <p:nvCxnSpPr>
            <p:cNvPr id="28" name="肘形连接符 27"/>
            <p:cNvCxnSpPr>
              <a:stCxn id="13" idx="2"/>
              <a:endCxn id="20" idx="0"/>
            </p:cNvCxnSpPr>
            <p:nvPr/>
          </p:nvCxnSpPr>
          <p:spPr bwMode="auto">
            <a:xfrm rot="5400000">
              <a:off x="2622246" y="3407884"/>
              <a:ext cx="929181" cy="234027"/>
            </a:xfrm>
            <a:prstGeom prst="bentConnector3">
              <a:avLst>
                <a:gd name="adj1" fmla="val 50000"/>
              </a:avLst>
            </a:prstGeom>
            <a:noFill/>
            <a:ln>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肘形连接符 28"/>
            <p:cNvCxnSpPr>
              <a:stCxn id="13" idx="2"/>
              <a:endCxn id="23" idx="0"/>
            </p:cNvCxnSpPr>
            <p:nvPr/>
          </p:nvCxnSpPr>
          <p:spPr bwMode="auto">
            <a:xfrm rot="16200000" flipH="1">
              <a:off x="3540347" y="2723808"/>
              <a:ext cx="929181" cy="1602177"/>
            </a:xfrm>
            <a:prstGeom prst="bentConnector3">
              <a:avLst>
                <a:gd name="adj1" fmla="val 50000"/>
              </a:avLst>
            </a:prstGeom>
            <a:noFill/>
            <a:ln>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肘形连接符 30"/>
            <p:cNvCxnSpPr>
              <a:stCxn id="4" idx="2"/>
              <a:endCxn id="13" idx="0"/>
            </p:cNvCxnSpPr>
            <p:nvPr/>
          </p:nvCxnSpPr>
          <p:spPr bwMode="auto">
            <a:xfrm rot="5400000">
              <a:off x="3469596" y="1918924"/>
              <a:ext cx="530000" cy="1061492"/>
            </a:xfrm>
            <a:prstGeom prst="bentConnector3">
              <a:avLst>
                <a:gd name="adj1" fmla="val 50000"/>
              </a:avLst>
            </a:prstGeom>
            <a:noFill/>
            <a:ln>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p:nvPr/>
          </p:nvSpPr>
          <p:spPr bwMode="auto">
            <a:xfrm>
              <a:off x="3707904" y="2704886"/>
              <a:ext cx="828092"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mtClean="0">
                  <a:latin typeface="Arial" charset="0"/>
                </a:rPr>
                <a:t>OpenStack OM</a:t>
              </a:r>
              <a:endParaRPr lang="zh-CN" altLang="en-US" dirty="0" smtClean="0">
                <a:latin typeface="Arial" charset="0"/>
              </a:endParaRPr>
            </a:p>
          </p:txBody>
        </p:sp>
        <p:sp>
          <p:nvSpPr>
            <p:cNvPr id="48" name="矩形 47"/>
            <p:cNvSpPr/>
            <p:nvPr/>
          </p:nvSpPr>
          <p:spPr bwMode="auto">
            <a:xfrm>
              <a:off x="2347899" y="1840789"/>
              <a:ext cx="596037"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z="1000" dirty="0" err="1">
                  <a:latin typeface="Arial" charset="0"/>
                </a:rPr>
                <a:t>KeyStone</a:t>
              </a:r>
              <a:endParaRPr lang="zh-CN" altLang="en-US" sz="1000" dirty="0">
                <a:latin typeface="Arial" charset="0"/>
              </a:endParaRPr>
            </a:p>
          </p:txBody>
        </p:sp>
        <p:cxnSp>
          <p:nvCxnSpPr>
            <p:cNvPr id="49" name="肘形连接符 48"/>
            <p:cNvCxnSpPr>
              <a:stCxn id="4" idx="1"/>
              <a:endCxn id="48" idx="3"/>
            </p:cNvCxnSpPr>
            <p:nvPr/>
          </p:nvCxnSpPr>
          <p:spPr bwMode="auto">
            <a:xfrm rot="10800000" flipV="1">
              <a:off x="2943937" y="2011850"/>
              <a:ext cx="622328" cy="1758"/>
            </a:xfrm>
            <a:prstGeom prst="bentConnector3">
              <a:avLst>
                <a:gd name="adj1" fmla="val 50000"/>
              </a:avLst>
            </a:prstGeom>
            <a:noFill/>
            <a:ln>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肘形连接符 48"/>
            <p:cNvCxnSpPr>
              <a:stCxn id="13" idx="1"/>
            </p:cNvCxnSpPr>
            <p:nvPr/>
          </p:nvCxnSpPr>
          <p:spPr bwMode="auto">
            <a:xfrm rot="10800000">
              <a:off x="2699793" y="2186428"/>
              <a:ext cx="108013" cy="701060"/>
            </a:xfrm>
            <a:prstGeom prst="bentConnector2">
              <a:avLst/>
            </a:prstGeom>
            <a:noFill/>
            <a:ln>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3526906" y="4001717"/>
              <a:ext cx="684076" cy="345638"/>
            </a:xfrm>
            <a:prstGeom prst="rect">
              <a:avLst/>
            </a:prstGeom>
            <a:solidFill>
              <a:schemeClr val="bg1">
                <a:lumMod val="7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a:buClr>
                  <a:srgbClr val="CC9900"/>
                </a:buClr>
              </a:pPr>
              <a:r>
                <a:rPr lang="en-US" altLang="zh-CN" sz="1000" dirty="0">
                  <a:latin typeface="Arial" charset="0"/>
                </a:rPr>
                <a:t>KVM</a:t>
              </a:r>
              <a:endParaRPr lang="zh-CN" altLang="en-US" sz="1000" dirty="0">
                <a:latin typeface="Arial" charset="0"/>
              </a:endParaRPr>
            </a:p>
          </p:txBody>
        </p:sp>
        <p:sp>
          <p:nvSpPr>
            <p:cNvPr id="36" name="矩形 35"/>
            <p:cNvSpPr/>
            <p:nvPr/>
          </p:nvSpPr>
          <p:spPr bwMode="auto">
            <a:xfrm>
              <a:off x="3454898" y="3818431"/>
              <a:ext cx="828092" cy="720080"/>
            </a:xfrm>
            <a:prstGeom prst="rect">
              <a:avLst/>
            </a:prstGeom>
            <a:noFill/>
            <a:ln w="9525">
              <a:solidFill>
                <a:schemeClr val="tx1"/>
              </a:solidFill>
              <a:prstDash val="dash"/>
              <a:miter lim="800000"/>
              <a:headEnd/>
              <a:tailEnd/>
            </a:ln>
            <a:effectLst/>
          </p:spPr>
          <p:txBody>
            <a:bodyPr wrap="none" anchor="ctr"/>
            <a:lstStyle/>
            <a:p>
              <a:pPr algn="ctr" fontAlgn="auto">
                <a:spcBef>
                  <a:spcPts val="0"/>
                </a:spcBef>
                <a:spcAft>
                  <a:spcPts val="0"/>
                </a:spcAft>
                <a:defRPr/>
              </a:pPr>
              <a:endParaRPr lang="zh-CN" altLang="en-US" sz="900" kern="0" dirty="0" err="1">
                <a:solidFill>
                  <a:sysClr val="windowText" lastClr="000000"/>
                </a:solidFill>
              </a:endParaRPr>
            </a:p>
          </p:txBody>
        </p:sp>
        <p:sp>
          <p:nvSpPr>
            <p:cNvPr id="37" name="TextBox 46"/>
            <p:cNvSpPr txBox="1">
              <a:spLocks noChangeArrowheads="1"/>
            </p:cNvSpPr>
            <p:nvPr/>
          </p:nvSpPr>
          <p:spPr bwMode="auto">
            <a:xfrm>
              <a:off x="3566264" y="4322487"/>
              <a:ext cx="689542" cy="166098"/>
            </a:xfrm>
            <a:prstGeom prst="rect">
              <a:avLst/>
            </a:prstGeom>
            <a:noFill/>
            <a:ln w="9525">
              <a:noFill/>
              <a:miter lim="800000"/>
              <a:headEnd/>
              <a:tailEnd/>
            </a:ln>
          </p:spPr>
          <p:txBody>
            <a:bodyPr wrap="square">
              <a:spAutoFit/>
            </a:bodyPr>
            <a:lstStyle/>
            <a:p>
              <a:pPr algn="ctr"/>
              <a:r>
                <a:rPr lang="en-US" altLang="zh-CN" sz="900" dirty="0">
                  <a:solidFill>
                    <a:srgbClr val="000000"/>
                  </a:solidFill>
                </a:rPr>
                <a:t>AZ</a:t>
              </a:r>
              <a:endParaRPr lang="zh-CN" altLang="en-US" sz="900" dirty="0">
                <a:solidFill>
                  <a:srgbClr val="000000"/>
                </a:solidFill>
              </a:endParaRPr>
            </a:p>
          </p:txBody>
        </p:sp>
        <p:cxnSp>
          <p:nvCxnSpPr>
            <p:cNvPr id="44" name="肘形连接符 43"/>
            <p:cNvCxnSpPr>
              <a:stCxn id="13" idx="2"/>
              <a:endCxn id="35" idx="0"/>
            </p:cNvCxnSpPr>
            <p:nvPr/>
          </p:nvCxnSpPr>
          <p:spPr bwMode="auto">
            <a:xfrm rot="16200000" flipH="1">
              <a:off x="3065691" y="3198464"/>
              <a:ext cx="941410" cy="665095"/>
            </a:xfrm>
            <a:prstGeom prst="bentConnector3">
              <a:avLst>
                <a:gd name="adj1" fmla="val 50000"/>
              </a:avLst>
            </a:prstGeom>
            <a:noFill/>
            <a:ln>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97509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标题 1"/>
          <p:cNvSpPr>
            <a:spLocks noGrp="1"/>
          </p:cNvSpPr>
          <p:nvPr>
            <p:ph type="title"/>
          </p:nvPr>
        </p:nvSpPr>
        <p:spPr>
          <a:xfrm>
            <a:off x="389489" y="1565894"/>
            <a:ext cx="547135" cy="2773759"/>
          </a:xfrm>
        </p:spPr>
        <p:txBody>
          <a:bodyPr/>
          <a:lstStyle/>
          <a:p>
            <a:r>
              <a:rPr lang="zh-CN" altLang="en-US" sz="3200" dirty="0" smtClean="0"/>
              <a:t>重</a:t>
            </a:r>
            <a:r>
              <a:rPr lang="en-US" altLang="zh-CN" sz="3200" dirty="0" smtClean="0"/>
              <a:t/>
            </a:r>
            <a:br>
              <a:rPr lang="en-US" altLang="zh-CN" sz="3200" dirty="0" smtClean="0"/>
            </a:br>
            <a:r>
              <a:rPr lang="zh-CN" altLang="en-US" sz="3200" dirty="0" smtClean="0"/>
              <a:t>要</a:t>
            </a:r>
            <a:r>
              <a:rPr lang="en-US" altLang="zh-CN" sz="3200" dirty="0" smtClean="0"/>
              <a:t/>
            </a:r>
            <a:br>
              <a:rPr lang="en-US" altLang="zh-CN" sz="3200" dirty="0" smtClean="0"/>
            </a:br>
            <a:r>
              <a:rPr lang="zh-CN" altLang="en-US" sz="3200" dirty="0" smtClean="0"/>
              <a:t>概</a:t>
            </a:r>
            <a:r>
              <a:rPr lang="en-US" altLang="zh-CN" sz="3200" dirty="0" smtClean="0"/>
              <a:t/>
            </a:r>
            <a:br>
              <a:rPr lang="en-US" altLang="zh-CN" sz="3200" dirty="0" smtClean="0"/>
            </a:br>
            <a:r>
              <a:rPr lang="zh-CN" altLang="en-US" sz="3200" dirty="0" smtClean="0"/>
              <a:t>念</a:t>
            </a:r>
            <a:endParaRPr lang="zh-CN" altLang="en-US" sz="3200" dirty="0"/>
          </a:p>
        </p:txBody>
      </p:sp>
      <p:grpSp>
        <p:nvGrpSpPr>
          <p:cNvPr id="83" name="组合 82"/>
          <p:cNvGrpSpPr/>
          <p:nvPr/>
        </p:nvGrpSpPr>
        <p:grpSpPr>
          <a:xfrm>
            <a:off x="1551073" y="0"/>
            <a:ext cx="9956626" cy="6332058"/>
            <a:chOff x="1703512" y="49270"/>
            <a:chExt cx="9956626" cy="6332058"/>
          </a:xfrm>
        </p:grpSpPr>
        <p:grpSp>
          <p:nvGrpSpPr>
            <p:cNvPr id="56" name="组合 55"/>
            <p:cNvGrpSpPr/>
            <p:nvPr/>
          </p:nvGrpSpPr>
          <p:grpSpPr>
            <a:xfrm>
              <a:off x="1703512" y="49270"/>
              <a:ext cx="5889213" cy="6332058"/>
              <a:chOff x="278795" y="-108589"/>
              <a:chExt cx="4241406" cy="5553813"/>
            </a:xfrm>
          </p:grpSpPr>
          <p:cxnSp>
            <p:nvCxnSpPr>
              <p:cNvPr id="6" name="直接连接符 5"/>
              <p:cNvCxnSpPr/>
              <p:nvPr/>
            </p:nvCxnSpPr>
            <p:spPr>
              <a:xfrm>
                <a:off x="1553603" y="306496"/>
                <a:ext cx="25039" cy="51387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12"/>
              <p:cNvSpPr txBox="1"/>
              <p:nvPr/>
            </p:nvSpPr>
            <p:spPr>
              <a:xfrm>
                <a:off x="459970" y="-84555"/>
                <a:ext cx="1024256" cy="404924"/>
              </a:xfrm>
              <a:prstGeom prst="rect">
                <a:avLst/>
              </a:prstGeom>
              <a:noFill/>
            </p:spPr>
            <p:txBody>
              <a:bodyPr wrap="none" rtlCol="0">
                <a:spAutoFit/>
              </a:bodyPr>
              <a:lstStyle/>
              <a:p>
                <a:r>
                  <a:rPr lang="zh-CN" altLang="en-US" sz="2400" b="1" dirty="0" smtClean="0">
                    <a:latin typeface="楷体" panose="02010609060101010101" pitchFamily="49" charset="-122"/>
                    <a:ea typeface="楷体" panose="02010609060101010101" pitchFamily="49" charset="-122"/>
                  </a:rPr>
                  <a:t>物理概念</a:t>
                </a:r>
                <a:endParaRPr lang="zh-CN" altLang="en-US" sz="2400" b="1" dirty="0">
                  <a:latin typeface="楷体" panose="02010609060101010101" pitchFamily="49" charset="-122"/>
                  <a:ea typeface="楷体" panose="02010609060101010101" pitchFamily="49" charset="-122"/>
                </a:endParaRPr>
              </a:p>
            </p:txBody>
          </p:sp>
          <p:cxnSp>
            <p:nvCxnSpPr>
              <p:cNvPr id="9" name="直接箭头连接符 8"/>
              <p:cNvCxnSpPr>
                <a:stCxn id="12" idx="1"/>
                <a:endCxn id="11" idx="3"/>
              </p:cNvCxnSpPr>
              <p:nvPr/>
            </p:nvCxnSpPr>
            <p:spPr>
              <a:xfrm flipH="1">
                <a:off x="1110682" y="1465684"/>
                <a:ext cx="1779491" cy="15773"/>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文本框 39"/>
              <p:cNvSpPr txBox="1"/>
              <p:nvPr/>
            </p:nvSpPr>
            <p:spPr>
              <a:xfrm>
                <a:off x="2707310" y="-108589"/>
                <a:ext cx="1024256" cy="404924"/>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rPr>
                  <a:t>逻辑</a:t>
                </a:r>
                <a:r>
                  <a:rPr lang="zh-CN" altLang="en-US" sz="2400" b="1" dirty="0" smtClean="0">
                    <a:latin typeface="楷体" panose="02010609060101010101" pitchFamily="49" charset="-122"/>
                    <a:ea typeface="楷体" panose="02010609060101010101" pitchFamily="49" charset="-122"/>
                  </a:rPr>
                  <a:t>概念</a:t>
                </a:r>
                <a:endParaRPr lang="zh-CN" altLang="en-US" sz="2400" b="1" dirty="0">
                  <a:latin typeface="楷体" panose="02010609060101010101" pitchFamily="49" charset="-122"/>
                  <a:ea typeface="楷体" panose="02010609060101010101" pitchFamily="49" charset="-122"/>
                </a:endParaRPr>
              </a:p>
            </p:txBody>
          </p:sp>
          <p:sp>
            <p:nvSpPr>
              <p:cNvPr id="11" name="圆角矩形 10"/>
              <p:cNvSpPr/>
              <p:nvPr/>
            </p:nvSpPr>
            <p:spPr>
              <a:xfrm>
                <a:off x="466247" y="1280870"/>
                <a:ext cx="644435" cy="4011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企业</a:t>
                </a:r>
                <a:endParaRPr lang="en-US" altLang="zh-CN" sz="1400" b="1" dirty="0" smtClean="0">
                  <a:solidFill>
                    <a:schemeClr val="tx1">
                      <a:lumMod val="95000"/>
                      <a:lumOff val="5000"/>
                    </a:schemeClr>
                  </a:solidFill>
                </a:endParaRPr>
              </a:p>
              <a:p>
                <a:pPr algn="ctr"/>
                <a:r>
                  <a:rPr lang="zh-CN" altLang="en-US" sz="1400" b="1" dirty="0" smtClean="0">
                    <a:solidFill>
                      <a:schemeClr val="tx1">
                        <a:lumMod val="95000"/>
                        <a:lumOff val="5000"/>
                      </a:schemeClr>
                    </a:solidFill>
                  </a:rPr>
                  <a:t>（租户）</a:t>
                </a:r>
                <a:endParaRPr lang="en-US" altLang="zh-CN" sz="1400" b="1" dirty="0" smtClean="0">
                  <a:solidFill>
                    <a:schemeClr val="tx1">
                      <a:lumMod val="95000"/>
                      <a:lumOff val="5000"/>
                    </a:schemeClr>
                  </a:solidFill>
                </a:endParaRPr>
              </a:p>
            </p:txBody>
          </p:sp>
          <p:sp>
            <p:nvSpPr>
              <p:cNvPr id="12" name="圆角矩形 11"/>
              <p:cNvSpPr/>
              <p:nvPr/>
            </p:nvSpPr>
            <p:spPr>
              <a:xfrm>
                <a:off x="2890175" y="1266596"/>
                <a:ext cx="604379" cy="39817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一级</a:t>
                </a:r>
                <a:r>
                  <a:rPr lang="en-US" altLang="zh-CN" sz="1400" b="1" dirty="0" smtClean="0">
                    <a:solidFill>
                      <a:schemeClr val="tx1">
                        <a:lumMod val="95000"/>
                        <a:lumOff val="5000"/>
                      </a:schemeClr>
                    </a:solidFill>
                  </a:rPr>
                  <a:t>VDC</a:t>
                </a:r>
              </a:p>
            </p:txBody>
          </p:sp>
          <p:sp>
            <p:nvSpPr>
              <p:cNvPr id="14" name="圆角矩形 13"/>
              <p:cNvSpPr/>
              <p:nvPr/>
            </p:nvSpPr>
            <p:spPr>
              <a:xfrm>
                <a:off x="2323120" y="1932431"/>
                <a:ext cx="604379" cy="39817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95000"/>
                        <a:lumOff val="5000"/>
                      </a:schemeClr>
                    </a:solidFill>
                  </a:rPr>
                  <a:t>VDC</a:t>
                </a:r>
              </a:p>
            </p:txBody>
          </p:sp>
          <p:sp>
            <p:nvSpPr>
              <p:cNvPr id="15" name="圆角矩形 14"/>
              <p:cNvSpPr/>
              <p:nvPr/>
            </p:nvSpPr>
            <p:spPr>
              <a:xfrm>
                <a:off x="3370541" y="1932431"/>
                <a:ext cx="604379" cy="39817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95000"/>
                        <a:lumOff val="5000"/>
                      </a:schemeClr>
                    </a:solidFill>
                  </a:rPr>
                  <a:t>VDC</a:t>
                </a:r>
              </a:p>
            </p:txBody>
          </p:sp>
          <p:sp>
            <p:nvSpPr>
              <p:cNvPr id="16" name="圆角矩形 15"/>
              <p:cNvSpPr/>
              <p:nvPr/>
            </p:nvSpPr>
            <p:spPr>
              <a:xfrm>
                <a:off x="2893873" y="2578433"/>
                <a:ext cx="604379" cy="39817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95000"/>
                        <a:lumOff val="5000"/>
                      </a:schemeClr>
                    </a:solidFill>
                  </a:rPr>
                  <a:t>VDC</a:t>
                </a:r>
              </a:p>
            </p:txBody>
          </p:sp>
          <p:sp>
            <p:nvSpPr>
              <p:cNvPr id="17" name="圆角矩形 16"/>
              <p:cNvSpPr/>
              <p:nvPr/>
            </p:nvSpPr>
            <p:spPr>
              <a:xfrm>
                <a:off x="3915822" y="2578432"/>
                <a:ext cx="604379" cy="39817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95000"/>
                        <a:lumOff val="5000"/>
                      </a:schemeClr>
                    </a:solidFill>
                  </a:rPr>
                  <a:t>VDC</a:t>
                </a:r>
              </a:p>
            </p:txBody>
          </p:sp>
          <p:cxnSp>
            <p:nvCxnSpPr>
              <p:cNvPr id="18" name="直接连接符 17"/>
              <p:cNvCxnSpPr>
                <a:stCxn id="12" idx="2"/>
                <a:endCxn id="14" idx="0"/>
              </p:cNvCxnSpPr>
              <p:nvPr/>
            </p:nvCxnSpPr>
            <p:spPr>
              <a:xfrm flipH="1">
                <a:off x="2625311" y="1664771"/>
                <a:ext cx="567054" cy="2676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2" idx="2"/>
                <a:endCxn id="15" idx="0"/>
              </p:cNvCxnSpPr>
              <p:nvPr/>
            </p:nvCxnSpPr>
            <p:spPr>
              <a:xfrm>
                <a:off x="3192364" y="1664771"/>
                <a:ext cx="480366" cy="2676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60"/>
              <p:cNvSpPr txBox="1"/>
              <p:nvPr/>
            </p:nvSpPr>
            <p:spPr>
              <a:xfrm>
                <a:off x="3006527" y="1664770"/>
                <a:ext cx="320022"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1:n</a:t>
                </a:r>
                <a:endParaRPr lang="zh-CN" altLang="en-US" sz="1400" dirty="0">
                  <a:latin typeface="微软雅黑" panose="020B0503020204020204" pitchFamily="34" charset="-122"/>
                  <a:ea typeface="微软雅黑" panose="020B0503020204020204" pitchFamily="34" charset="-122"/>
                </a:endParaRPr>
              </a:p>
            </p:txBody>
          </p:sp>
          <p:sp>
            <p:nvSpPr>
              <p:cNvPr id="21" name="文本框 61"/>
              <p:cNvSpPr txBox="1"/>
              <p:nvPr/>
            </p:nvSpPr>
            <p:spPr>
              <a:xfrm>
                <a:off x="3517476" y="2391324"/>
                <a:ext cx="320022"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1:n</a:t>
                </a:r>
                <a:endParaRPr lang="zh-CN" altLang="en-US" sz="1400" dirty="0">
                  <a:latin typeface="微软雅黑" panose="020B0503020204020204" pitchFamily="34" charset="-122"/>
                  <a:ea typeface="微软雅黑" panose="020B0503020204020204" pitchFamily="34" charset="-122"/>
                </a:endParaRPr>
              </a:p>
            </p:txBody>
          </p:sp>
          <p:cxnSp>
            <p:nvCxnSpPr>
              <p:cNvPr id="22" name="直接连接符 21"/>
              <p:cNvCxnSpPr>
                <a:stCxn id="15" idx="2"/>
                <a:endCxn id="16" idx="0"/>
              </p:cNvCxnSpPr>
              <p:nvPr/>
            </p:nvCxnSpPr>
            <p:spPr>
              <a:xfrm flipH="1">
                <a:off x="3196064" y="2330605"/>
                <a:ext cx="476667" cy="2478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2"/>
                <a:endCxn id="17" idx="0"/>
              </p:cNvCxnSpPr>
              <p:nvPr/>
            </p:nvCxnSpPr>
            <p:spPr>
              <a:xfrm>
                <a:off x="3672730" y="2330605"/>
                <a:ext cx="545281" cy="2478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bwMode="auto">
              <a:xfrm>
                <a:off x="2149152" y="1763066"/>
                <a:ext cx="475945" cy="725897"/>
              </a:xfrm>
              <a:custGeom>
                <a:avLst/>
                <a:gdLst>
                  <a:gd name="connsiteX0" fmla="*/ 471577 w 506083"/>
                  <a:gd name="connsiteY0" fmla="*/ 80513 h 334992"/>
                  <a:gd name="connsiteX1" fmla="*/ 109268 w 506083"/>
                  <a:gd name="connsiteY1" fmla="*/ 37381 h 334992"/>
                  <a:gd name="connsiteX2" fmla="*/ 66136 w 506083"/>
                  <a:gd name="connsiteY2" fmla="*/ 304800 h 334992"/>
                  <a:gd name="connsiteX3" fmla="*/ 506083 w 506083"/>
                  <a:gd name="connsiteY3" fmla="*/ 218535 h 334992"/>
                </a:gdLst>
                <a:ahLst/>
                <a:cxnLst>
                  <a:cxn ang="0">
                    <a:pos x="connsiteX0" y="connsiteY0"/>
                  </a:cxn>
                  <a:cxn ang="0">
                    <a:pos x="connsiteX1" y="connsiteY1"/>
                  </a:cxn>
                  <a:cxn ang="0">
                    <a:pos x="connsiteX2" y="connsiteY2"/>
                  </a:cxn>
                  <a:cxn ang="0">
                    <a:pos x="connsiteX3" y="connsiteY3"/>
                  </a:cxn>
                </a:cxnLst>
                <a:rect l="l" t="t" r="r" b="b"/>
                <a:pathLst>
                  <a:path w="506083" h="334992">
                    <a:moveTo>
                      <a:pt x="471577" y="80513"/>
                    </a:moveTo>
                    <a:cubicBezTo>
                      <a:pt x="324209" y="40256"/>
                      <a:pt x="176841" y="0"/>
                      <a:pt x="109268" y="37381"/>
                    </a:cubicBezTo>
                    <a:cubicBezTo>
                      <a:pt x="41695" y="74762"/>
                      <a:pt x="0" y="274608"/>
                      <a:pt x="66136" y="304800"/>
                    </a:cubicBezTo>
                    <a:cubicBezTo>
                      <a:pt x="132272" y="334992"/>
                      <a:pt x="506083" y="218535"/>
                      <a:pt x="506083" y="218535"/>
                    </a:cubicBezTo>
                  </a:path>
                </a:pathLst>
              </a:custGeom>
              <a:ln>
                <a:tailEnd type="stealt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25" name="文本框 73"/>
              <p:cNvSpPr txBox="1"/>
              <p:nvPr/>
            </p:nvSpPr>
            <p:spPr>
              <a:xfrm>
                <a:off x="2085110" y="2438070"/>
                <a:ext cx="391600" cy="269949"/>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多级</a:t>
                </a:r>
                <a:endParaRPr lang="zh-CN" altLang="en-US" sz="1400" dirty="0">
                  <a:latin typeface="微软雅黑" panose="020B0503020204020204" pitchFamily="34" charset="-122"/>
                  <a:ea typeface="微软雅黑" panose="020B0503020204020204" pitchFamily="34" charset="-122"/>
                </a:endParaRPr>
              </a:p>
            </p:txBody>
          </p:sp>
          <p:cxnSp>
            <p:nvCxnSpPr>
              <p:cNvPr id="26" name="直接箭头连接符 25"/>
              <p:cNvCxnSpPr>
                <a:stCxn id="16" idx="1"/>
                <a:endCxn id="28" idx="3"/>
              </p:cNvCxnSpPr>
              <p:nvPr/>
            </p:nvCxnSpPr>
            <p:spPr>
              <a:xfrm flipH="1" flipV="1">
                <a:off x="1121076" y="2777519"/>
                <a:ext cx="1772798" cy="3"/>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76"/>
              <p:cNvSpPr txBox="1"/>
              <p:nvPr/>
            </p:nvSpPr>
            <p:spPr>
              <a:xfrm>
                <a:off x="1139426" y="1276967"/>
                <a:ext cx="320022"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1:n</a:t>
                </a:r>
                <a:endParaRPr lang="zh-CN" altLang="en-US" sz="1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333218" y="2576933"/>
                <a:ext cx="787858" cy="4011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下级组织（部门）</a:t>
                </a:r>
                <a:endParaRPr lang="en-US" altLang="zh-CN" sz="1400" b="1" dirty="0" smtClean="0">
                  <a:solidFill>
                    <a:schemeClr val="tx1">
                      <a:lumMod val="95000"/>
                      <a:lumOff val="5000"/>
                    </a:schemeClr>
                  </a:solidFill>
                </a:endParaRPr>
              </a:p>
            </p:txBody>
          </p:sp>
          <p:sp>
            <p:nvSpPr>
              <p:cNvPr id="29" name="文本框 82"/>
              <p:cNvSpPr txBox="1"/>
              <p:nvPr/>
            </p:nvSpPr>
            <p:spPr>
              <a:xfrm>
                <a:off x="1113890" y="2560618"/>
                <a:ext cx="316558"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p:txBody>
          </p:sp>
          <p:sp>
            <p:nvSpPr>
              <p:cNvPr id="30" name="圆角矩形 29"/>
              <p:cNvSpPr/>
              <p:nvPr/>
            </p:nvSpPr>
            <p:spPr>
              <a:xfrm>
                <a:off x="2302879" y="3422025"/>
                <a:ext cx="644435" cy="4011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95000"/>
                        <a:lumOff val="5000"/>
                      </a:schemeClr>
                    </a:solidFill>
                  </a:rPr>
                  <a:t>用户</a:t>
                </a:r>
                <a:endParaRPr lang="en-US" altLang="zh-CN" sz="1400" b="1" dirty="0" smtClean="0">
                  <a:solidFill>
                    <a:schemeClr val="tx1">
                      <a:lumMod val="95000"/>
                      <a:lumOff val="5000"/>
                    </a:schemeClr>
                  </a:solidFill>
                </a:endParaRPr>
              </a:p>
            </p:txBody>
          </p:sp>
          <p:sp>
            <p:nvSpPr>
              <p:cNvPr id="31" name="圆角矩形 30"/>
              <p:cNvSpPr/>
              <p:nvPr/>
            </p:nvSpPr>
            <p:spPr>
              <a:xfrm>
                <a:off x="497103" y="3422025"/>
                <a:ext cx="644435" cy="4011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人员</a:t>
                </a:r>
                <a:endParaRPr lang="en-US" altLang="zh-CN" sz="1400" b="1" dirty="0" smtClean="0">
                  <a:solidFill>
                    <a:schemeClr val="tx1">
                      <a:lumMod val="95000"/>
                      <a:lumOff val="5000"/>
                    </a:schemeClr>
                  </a:solidFill>
                </a:endParaRPr>
              </a:p>
            </p:txBody>
          </p:sp>
          <p:sp>
            <p:nvSpPr>
              <p:cNvPr id="32" name="圆角矩形 31"/>
              <p:cNvSpPr/>
              <p:nvPr/>
            </p:nvSpPr>
            <p:spPr>
              <a:xfrm>
                <a:off x="278795" y="4352093"/>
                <a:ext cx="1191083" cy="49904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项目组或业务系统的一组资源）</a:t>
                </a:r>
                <a:endParaRPr lang="en-US" altLang="zh-CN" sz="1400" b="1" dirty="0" smtClean="0">
                  <a:solidFill>
                    <a:schemeClr val="tx1">
                      <a:lumMod val="95000"/>
                      <a:lumOff val="5000"/>
                    </a:schemeClr>
                  </a:solidFill>
                </a:endParaRPr>
              </a:p>
            </p:txBody>
          </p:sp>
          <p:sp>
            <p:nvSpPr>
              <p:cNvPr id="33" name="圆角矩形 32"/>
              <p:cNvSpPr/>
              <p:nvPr/>
            </p:nvSpPr>
            <p:spPr>
              <a:xfrm>
                <a:off x="2302878" y="4356204"/>
                <a:ext cx="644435" cy="4011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lumMod val="95000"/>
                        <a:lumOff val="5000"/>
                      </a:schemeClr>
                    </a:solidFill>
                  </a:rPr>
                  <a:t>Project</a:t>
                </a:r>
              </a:p>
            </p:txBody>
          </p:sp>
          <p:cxnSp>
            <p:nvCxnSpPr>
              <p:cNvPr id="34" name="曲线连接符 33"/>
              <p:cNvCxnSpPr>
                <a:stCxn id="33" idx="3"/>
                <a:endCxn id="16" idx="3"/>
              </p:cNvCxnSpPr>
              <p:nvPr/>
            </p:nvCxnSpPr>
            <p:spPr bwMode="auto">
              <a:xfrm flipV="1">
                <a:off x="2947314" y="2777520"/>
                <a:ext cx="550939" cy="1779269"/>
              </a:xfrm>
              <a:prstGeom prst="curvedConnector3">
                <a:avLst>
                  <a:gd name="adj1" fmla="val 128019"/>
                </a:avLst>
              </a:prstGeom>
              <a:ln w="15875">
                <a:solidFill>
                  <a:srgbClr val="0000FF"/>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曲线连接符 103"/>
              <p:cNvCxnSpPr>
                <a:stCxn id="30" idx="3"/>
                <a:endCxn id="16" idx="2"/>
              </p:cNvCxnSpPr>
              <p:nvPr/>
            </p:nvCxnSpPr>
            <p:spPr bwMode="auto">
              <a:xfrm flipV="1">
                <a:off x="2947314" y="2976607"/>
                <a:ext cx="248749" cy="646002"/>
              </a:xfrm>
              <a:prstGeom prst="curvedConnector2">
                <a:avLst/>
              </a:prstGeom>
              <a:ln w="15875">
                <a:solidFill>
                  <a:srgbClr val="0000FF"/>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文本框 108"/>
              <p:cNvSpPr txBox="1"/>
              <p:nvPr/>
            </p:nvSpPr>
            <p:spPr>
              <a:xfrm rot="19090151">
                <a:off x="3221369" y="3995902"/>
                <a:ext cx="320022"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n:1</a:t>
                </a:r>
                <a:endParaRPr lang="zh-CN" altLang="en-US" sz="1400" dirty="0">
                  <a:latin typeface="微软雅黑" panose="020B0503020204020204" pitchFamily="34" charset="-122"/>
                  <a:ea typeface="微软雅黑" panose="020B0503020204020204" pitchFamily="34" charset="-122"/>
                </a:endParaRPr>
              </a:p>
            </p:txBody>
          </p:sp>
          <p:sp>
            <p:nvSpPr>
              <p:cNvPr id="37" name="文本框 109"/>
              <p:cNvSpPr txBox="1"/>
              <p:nvPr/>
            </p:nvSpPr>
            <p:spPr>
              <a:xfrm rot="17644136">
                <a:off x="2858116" y="3145845"/>
                <a:ext cx="389739" cy="221661"/>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n:1</a:t>
                </a:r>
                <a:endParaRPr lang="zh-CN" altLang="en-US" sz="1400" dirty="0">
                  <a:latin typeface="微软雅黑" panose="020B0503020204020204" pitchFamily="34" charset="-122"/>
                  <a:ea typeface="微软雅黑" panose="020B0503020204020204" pitchFamily="34" charset="-122"/>
                </a:endParaRPr>
              </a:p>
            </p:txBody>
          </p:sp>
          <p:sp>
            <p:nvSpPr>
              <p:cNvPr id="38" name="文本框 110"/>
              <p:cNvSpPr txBox="1"/>
              <p:nvPr/>
            </p:nvSpPr>
            <p:spPr>
              <a:xfrm>
                <a:off x="2099424" y="2230312"/>
                <a:ext cx="320022"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1:n</a:t>
                </a:r>
                <a:endParaRPr lang="zh-CN" altLang="en-US" sz="1400" dirty="0">
                  <a:latin typeface="微软雅黑" panose="020B0503020204020204" pitchFamily="34" charset="-122"/>
                  <a:ea typeface="微软雅黑" panose="020B0503020204020204" pitchFamily="34" charset="-122"/>
                </a:endParaRPr>
              </a:p>
            </p:txBody>
          </p:sp>
          <p:cxnSp>
            <p:nvCxnSpPr>
              <p:cNvPr id="39" name="直接箭头连接符 38"/>
              <p:cNvCxnSpPr>
                <a:stCxn id="30" idx="1"/>
                <a:endCxn id="31" idx="3"/>
              </p:cNvCxnSpPr>
              <p:nvPr/>
            </p:nvCxnSpPr>
            <p:spPr>
              <a:xfrm flipH="1">
                <a:off x="1141539" y="3622609"/>
                <a:ext cx="1161340" cy="0"/>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132"/>
              <p:cNvSpPr txBox="1"/>
              <p:nvPr/>
            </p:nvSpPr>
            <p:spPr>
              <a:xfrm>
                <a:off x="1113890" y="3395893"/>
                <a:ext cx="316558"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p:txBody>
          </p:sp>
          <p:cxnSp>
            <p:nvCxnSpPr>
              <p:cNvPr id="49" name="曲线连接符 48"/>
              <p:cNvCxnSpPr>
                <a:stCxn id="30" idx="2"/>
                <a:endCxn id="33" idx="0"/>
              </p:cNvCxnSpPr>
              <p:nvPr/>
            </p:nvCxnSpPr>
            <p:spPr bwMode="auto">
              <a:xfrm rot="5400000">
                <a:off x="2358592" y="4089699"/>
                <a:ext cx="533010" cy="1"/>
              </a:xfrm>
              <a:prstGeom prst="curvedConnector3">
                <a:avLst>
                  <a:gd name="adj1" fmla="val 50000"/>
                </a:avLst>
              </a:prstGeom>
              <a:ln w="15875">
                <a:solidFill>
                  <a:srgbClr val="0000FF"/>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0" name="文本框 144"/>
              <p:cNvSpPr txBox="1"/>
              <p:nvPr/>
            </p:nvSpPr>
            <p:spPr>
              <a:xfrm>
                <a:off x="2563572" y="3980696"/>
                <a:ext cx="365047" cy="269949"/>
              </a:xfrm>
              <a:prstGeom prst="rect">
                <a:avLst/>
              </a:prstGeom>
              <a:noFill/>
            </p:spPr>
            <p:txBody>
              <a:bodyPr wrap="none" rtlCol="0">
                <a:spAutoFit/>
              </a:bodyPr>
              <a:lstStyle/>
              <a:p>
                <a:pPr algn="ctr"/>
                <a:r>
                  <a:rPr lang="en-US" altLang="zh-CN" sz="1400" dirty="0" smtClean="0">
                    <a:latin typeface="微软雅黑" panose="020B0503020204020204" pitchFamily="34" charset="-122"/>
                    <a:ea typeface="微软雅黑" panose="020B0503020204020204" pitchFamily="34" charset="-122"/>
                  </a:rPr>
                  <a:t>n:m</a:t>
                </a:r>
                <a:endParaRPr lang="zh-CN" altLang="en-US" sz="1400" dirty="0">
                  <a:latin typeface="微软雅黑" panose="020B0503020204020204" pitchFamily="34" charset="-122"/>
                  <a:ea typeface="微软雅黑" panose="020B0503020204020204" pitchFamily="34" charset="-122"/>
                </a:endParaRPr>
              </a:p>
            </p:txBody>
          </p:sp>
          <p:sp>
            <p:nvSpPr>
              <p:cNvPr id="51" name="圆柱形 50"/>
              <p:cNvSpPr/>
              <p:nvPr/>
            </p:nvSpPr>
            <p:spPr bwMode="auto">
              <a:xfrm>
                <a:off x="3412331" y="1016068"/>
                <a:ext cx="512743" cy="363907"/>
              </a:xfrm>
              <a:prstGeom prst="can">
                <a:avLst>
                  <a:gd name="adj" fmla="val 9931"/>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VDC</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配额</a:t>
                </a:r>
              </a:p>
            </p:txBody>
          </p:sp>
          <p:sp>
            <p:nvSpPr>
              <p:cNvPr id="52" name="圆柱形 51"/>
              <p:cNvSpPr/>
              <p:nvPr/>
            </p:nvSpPr>
            <p:spPr bwMode="auto">
              <a:xfrm>
                <a:off x="2819964" y="4639111"/>
                <a:ext cx="579472" cy="363907"/>
              </a:xfrm>
              <a:prstGeom prst="can">
                <a:avLst>
                  <a:gd name="adj" fmla="val 9931"/>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Project</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配额</a:t>
                </a:r>
              </a:p>
            </p:txBody>
          </p:sp>
          <p:cxnSp>
            <p:nvCxnSpPr>
              <p:cNvPr id="54" name="曲线连接符 53"/>
              <p:cNvCxnSpPr>
                <a:stCxn id="33" idx="1"/>
                <a:endCxn id="12" idx="1"/>
              </p:cNvCxnSpPr>
              <p:nvPr/>
            </p:nvCxnSpPr>
            <p:spPr bwMode="auto">
              <a:xfrm rot="10800000" flipH="1">
                <a:off x="2302878" y="1465684"/>
                <a:ext cx="587296" cy="3091105"/>
              </a:xfrm>
              <a:prstGeom prst="curvedConnector3">
                <a:avLst>
                  <a:gd name="adj1" fmla="val -96059"/>
                </a:avLst>
              </a:prstGeom>
              <a:ln w="15875">
                <a:solidFill>
                  <a:srgbClr val="0000FF"/>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曲线连接符 54"/>
              <p:cNvCxnSpPr>
                <a:stCxn id="30" idx="1"/>
                <a:endCxn id="12" idx="1"/>
              </p:cNvCxnSpPr>
              <p:nvPr/>
            </p:nvCxnSpPr>
            <p:spPr bwMode="auto">
              <a:xfrm rot="10800000" flipH="1">
                <a:off x="2302879" y="1465684"/>
                <a:ext cx="587296" cy="2156927"/>
              </a:xfrm>
              <a:prstGeom prst="curvedConnector3">
                <a:avLst>
                  <a:gd name="adj1" fmla="val -55915"/>
                </a:avLst>
              </a:prstGeom>
              <a:ln w="15875">
                <a:solidFill>
                  <a:srgbClr val="0000FF"/>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cxnSp>
          <p:nvCxnSpPr>
            <p:cNvPr id="61" name="直接连接符 60"/>
            <p:cNvCxnSpPr/>
            <p:nvPr/>
          </p:nvCxnSpPr>
          <p:spPr>
            <a:xfrm>
              <a:off x="7832024" y="522520"/>
              <a:ext cx="34767" cy="58588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6168609" y="1850925"/>
              <a:ext cx="2670601" cy="19350"/>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5083693" y="642766"/>
              <a:ext cx="1321095" cy="45397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系统管理员</a:t>
              </a:r>
              <a:endParaRPr lang="en-US" altLang="zh-CN" sz="1400" b="1" dirty="0" smtClean="0">
                <a:solidFill>
                  <a:schemeClr val="tx1">
                    <a:lumMod val="95000"/>
                    <a:lumOff val="5000"/>
                  </a:schemeClr>
                </a:solidFill>
              </a:endParaRPr>
            </a:p>
          </p:txBody>
        </p:sp>
        <p:cxnSp>
          <p:nvCxnSpPr>
            <p:cNvPr id="65" name="直接连接符 64"/>
            <p:cNvCxnSpPr>
              <a:stCxn id="63" idx="2"/>
              <a:endCxn id="12" idx="0"/>
            </p:cNvCxnSpPr>
            <p:nvPr/>
          </p:nvCxnSpPr>
          <p:spPr bwMode="auto">
            <a:xfrm>
              <a:off x="5744241" y="1096736"/>
              <a:ext cx="4777" cy="52042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直接箭头连接符 65"/>
            <p:cNvCxnSpPr/>
            <p:nvPr/>
          </p:nvCxnSpPr>
          <p:spPr>
            <a:xfrm flipH="1">
              <a:off x="6368378" y="825504"/>
              <a:ext cx="2470832" cy="17983"/>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5381251" y="4302180"/>
              <a:ext cx="3537157" cy="14799"/>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32427" y="536959"/>
              <a:ext cx="2672120" cy="798776"/>
              <a:chOff x="8932427" y="536959"/>
              <a:chExt cx="2672120" cy="798776"/>
            </a:xfrm>
          </p:grpSpPr>
          <p:sp>
            <p:nvSpPr>
              <p:cNvPr id="67" name="矩形 66"/>
              <p:cNvSpPr/>
              <p:nvPr/>
            </p:nvSpPr>
            <p:spPr>
              <a:xfrm>
                <a:off x="9025741" y="640838"/>
                <a:ext cx="2313326" cy="646331"/>
              </a:xfrm>
              <a:prstGeom prst="rect">
                <a:avLst/>
              </a:prstGeom>
            </p:spPr>
            <p:txBody>
              <a:bodyPr wrap="none">
                <a:spAutoFit/>
              </a:bodyPr>
              <a:lstStyle/>
              <a:p>
                <a:r>
                  <a:rPr lang="zh-CN" altLang="en-US" dirty="0">
                    <a:hlinkClick r:id="rId2"/>
                  </a:rPr>
                  <a:t>https://10.10.1.30:</a:t>
                </a:r>
                <a:r>
                  <a:rPr lang="zh-CN" altLang="en-US" dirty="0" smtClean="0">
                    <a:hlinkClick r:id="rId2"/>
                  </a:rPr>
                  <a:t>6</a:t>
                </a:r>
                <a:r>
                  <a:rPr lang="en-US" altLang="zh-CN" dirty="0" smtClean="0">
                    <a:hlinkClick r:id="rId2"/>
                  </a:rPr>
                  <a:t>43</a:t>
                </a:r>
                <a:endParaRPr lang="en-US" altLang="zh-CN" dirty="0"/>
              </a:p>
              <a:p>
                <a:pPr algn="ctr"/>
                <a:r>
                  <a:rPr lang="zh-CN" altLang="en-US" dirty="0" smtClean="0">
                    <a:latin typeface="微软雅黑" panose="020B0503020204020204" pitchFamily="34" charset="-122"/>
                    <a:ea typeface="微软雅黑" panose="020B0503020204020204" pitchFamily="34" charset="-122"/>
                  </a:rPr>
                  <a:t>系统管理员</a:t>
                </a:r>
                <a:endParaRPr lang="zh-CN" altLang="en-US" dirty="0">
                  <a:latin typeface="微软雅黑" panose="020B0503020204020204" pitchFamily="34" charset="-122"/>
                  <a:ea typeface="微软雅黑" panose="020B0503020204020204" pitchFamily="34" charset="-122"/>
                </a:endParaRPr>
              </a:p>
            </p:txBody>
          </p:sp>
          <p:sp>
            <p:nvSpPr>
              <p:cNvPr id="73" name="圆角矩形 72"/>
              <p:cNvSpPr/>
              <p:nvPr/>
            </p:nvSpPr>
            <p:spPr bwMode="auto">
              <a:xfrm>
                <a:off x="8932427" y="536959"/>
                <a:ext cx="2672120" cy="798776"/>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grpSp>
          <p:nvGrpSpPr>
            <p:cNvPr id="77" name="组合 76"/>
            <p:cNvGrpSpPr/>
            <p:nvPr/>
          </p:nvGrpSpPr>
          <p:grpSpPr>
            <a:xfrm>
              <a:off x="8918408" y="1675934"/>
              <a:ext cx="2686139" cy="646331"/>
              <a:chOff x="8918408" y="1675934"/>
              <a:chExt cx="2686139" cy="646331"/>
            </a:xfrm>
          </p:grpSpPr>
          <p:sp>
            <p:nvSpPr>
              <p:cNvPr id="69" name="矩形 68"/>
              <p:cNvSpPr/>
              <p:nvPr/>
            </p:nvSpPr>
            <p:spPr>
              <a:xfrm>
                <a:off x="8975558" y="1675934"/>
                <a:ext cx="2628989" cy="646331"/>
              </a:xfrm>
              <a:prstGeom prst="rect">
                <a:avLst/>
              </a:prstGeom>
            </p:spPr>
            <p:txBody>
              <a:bodyPr wrap="none">
                <a:spAutoFit/>
              </a:bodyPr>
              <a:lstStyle/>
              <a:p>
                <a:r>
                  <a:rPr lang="zh-CN" altLang="en-US" dirty="0">
                    <a:hlinkClick r:id="rId3"/>
                  </a:rPr>
                  <a:t>https://cloud.zjbdos.com</a:t>
                </a:r>
                <a:r>
                  <a:rPr lang="zh-CN" altLang="en-US" dirty="0" smtClean="0">
                    <a:hlinkClick r:id="rId3"/>
                  </a:rPr>
                  <a:t>/</a:t>
                </a:r>
                <a:endParaRPr lang="en-US" altLang="zh-CN" dirty="0" smtClean="0"/>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VDC</a:t>
                </a:r>
                <a:r>
                  <a:rPr lang="zh-CN" altLang="en-US" dirty="0" smtClean="0">
                    <a:latin typeface="微软雅黑" panose="020B0503020204020204" pitchFamily="34" charset="-122"/>
                    <a:ea typeface="微软雅黑" panose="020B0503020204020204" pitchFamily="34" charset="-122"/>
                  </a:rPr>
                  <a:t>管理员</a:t>
                </a:r>
                <a:endParaRPr lang="zh-CN" altLang="en-US" dirty="0">
                  <a:latin typeface="微软雅黑" panose="020B0503020204020204" pitchFamily="34" charset="-122"/>
                  <a:ea typeface="微软雅黑" panose="020B0503020204020204" pitchFamily="34" charset="-122"/>
                </a:endParaRPr>
              </a:p>
            </p:txBody>
          </p:sp>
          <p:sp>
            <p:nvSpPr>
              <p:cNvPr id="74" name="圆角矩形 73"/>
              <p:cNvSpPr/>
              <p:nvPr/>
            </p:nvSpPr>
            <p:spPr bwMode="auto">
              <a:xfrm>
                <a:off x="8918408" y="1675934"/>
                <a:ext cx="2686139" cy="646331"/>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grpSp>
          <p:nvGrpSpPr>
            <p:cNvPr id="78" name="组合 77"/>
            <p:cNvGrpSpPr/>
            <p:nvPr/>
          </p:nvGrpSpPr>
          <p:grpSpPr>
            <a:xfrm>
              <a:off x="9025741" y="4044828"/>
              <a:ext cx="2634397" cy="688190"/>
              <a:chOff x="9025741" y="4044828"/>
              <a:chExt cx="2634397" cy="688190"/>
            </a:xfrm>
          </p:grpSpPr>
          <p:sp>
            <p:nvSpPr>
              <p:cNvPr id="70" name="矩形 69"/>
              <p:cNvSpPr/>
              <p:nvPr/>
            </p:nvSpPr>
            <p:spPr>
              <a:xfrm>
                <a:off x="9031149" y="4086687"/>
                <a:ext cx="2628989" cy="646331"/>
              </a:xfrm>
              <a:prstGeom prst="rect">
                <a:avLst/>
              </a:prstGeom>
            </p:spPr>
            <p:txBody>
              <a:bodyPr wrap="none">
                <a:spAutoFit/>
              </a:bodyPr>
              <a:lstStyle/>
              <a:p>
                <a:r>
                  <a:rPr lang="zh-CN" altLang="en-US" dirty="0">
                    <a:hlinkClick r:id="rId3"/>
                  </a:rPr>
                  <a:t>https://cloud.zjbdos.com</a:t>
                </a:r>
                <a:r>
                  <a:rPr lang="zh-CN" altLang="en-US" dirty="0" smtClean="0">
                    <a:hlinkClick r:id="rId3"/>
                  </a:rPr>
                  <a:t>/</a:t>
                </a:r>
                <a:endParaRPr lang="en-US" altLang="zh-CN" dirty="0" smtClean="0"/>
              </a:p>
              <a:p>
                <a:r>
                  <a:rPr lang="zh-CN" altLang="en-US" dirty="0" smtClean="0">
                    <a:latin typeface="微软雅黑" panose="020B0503020204020204" pitchFamily="34" charset="-122"/>
                    <a:ea typeface="微软雅黑" panose="020B0503020204020204" pitchFamily="34" charset="-122"/>
                  </a:rPr>
                  <a:t>       资源管理员</a:t>
                </a:r>
                <a:endParaRPr lang="zh-CN" altLang="en-US"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9025741" y="4044828"/>
                <a:ext cx="2634397" cy="688190"/>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cxnSp>
          <p:nvCxnSpPr>
            <p:cNvPr id="79" name="直接箭头连接符 78"/>
            <p:cNvCxnSpPr/>
            <p:nvPr/>
          </p:nvCxnSpPr>
          <p:spPr>
            <a:xfrm flipH="1">
              <a:off x="2856827" y="856791"/>
              <a:ext cx="2218690" cy="28810"/>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a:xfrm>
              <a:off x="1974524" y="665899"/>
              <a:ext cx="894801" cy="45738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lumMod val="95000"/>
                      <a:lumOff val="5000"/>
                    </a:schemeClr>
                  </a:solidFill>
                </a:rPr>
                <a:t>管理者</a:t>
              </a:r>
              <a:endParaRPr lang="en-US" altLang="zh-CN" sz="1400" b="1" dirty="0" smtClean="0">
                <a:solidFill>
                  <a:schemeClr val="tx1">
                    <a:lumMod val="95000"/>
                    <a:lumOff val="5000"/>
                  </a:schemeClr>
                </a:solidFill>
              </a:endParaRPr>
            </a:p>
            <a:p>
              <a:pPr algn="ctr"/>
              <a:r>
                <a:rPr lang="zh-CN" altLang="en-US" sz="1400" b="1" dirty="0" smtClean="0">
                  <a:solidFill>
                    <a:schemeClr val="tx1">
                      <a:lumMod val="95000"/>
                      <a:lumOff val="5000"/>
                    </a:schemeClr>
                  </a:solidFill>
                </a:rPr>
                <a:t>（万博）</a:t>
              </a:r>
              <a:endParaRPr lang="en-US" altLang="zh-CN" sz="1400" b="1" dirty="0" smtClean="0">
                <a:solidFill>
                  <a:schemeClr val="tx1">
                    <a:lumMod val="95000"/>
                    <a:lumOff val="5000"/>
                  </a:schemeClr>
                </a:solidFill>
              </a:endParaRPr>
            </a:p>
          </p:txBody>
        </p:sp>
      </p:grpSp>
      <p:cxnSp>
        <p:nvCxnSpPr>
          <p:cNvPr id="84" name="直接箭头连接符 83"/>
          <p:cNvCxnSpPr>
            <a:endCxn id="32" idx="3"/>
          </p:cNvCxnSpPr>
          <p:nvPr/>
        </p:nvCxnSpPr>
        <p:spPr>
          <a:xfrm flipH="1">
            <a:off x="3204898" y="5366700"/>
            <a:ext cx="1153691" cy="3534"/>
          </a:xfrm>
          <a:prstGeom prst="straightConnector1">
            <a:avLst/>
          </a:prstGeom>
          <a:ln w="12700">
            <a:solidFill>
              <a:schemeClr val="tx1">
                <a:lumMod val="95000"/>
                <a:lumOff val="5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894049"/>
      </p:ext>
    </p:extLst>
  </p:cSld>
  <p:clrMapOvr>
    <a:masterClrMapping/>
  </p:clrMapOvr>
  <p:transition advClick="0" advTm="8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7" y="-99392"/>
            <a:ext cx="4968552" cy="745784"/>
          </a:xfrm>
        </p:spPr>
        <p:txBody>
          <a:bodyPr/>
          <a:lstStyle/>
          <a:p>
            <a:r>
              <a:rPr lang="en-US" altLang="zh-CN" sz="3200" dirty="0" smtClean="0"/>
              <a:t>SC</a:t>
            </a:r>
            <a:r>
              <a:rPr lang="zh-CN" altLang="en-US" sz="3200" dirty="0" smtClean="0"/>
              <a:t>管理侧登录</a:t>
            </a:r>
            <a:r>
              <a:rPr lang="en-US" altLang="zh-CN" sz="3200" dirty="0" smtClean="0"/>
              <a:t>——admin</a:t>
            </a:r>
            <a:endParaRPr lang="zh-CN" altLang="en-US" sz="3200" dirty="0"/>
          </a:p>
        </p:txBody>
      </p:sp>
      <p:pic>
        <p:nvPicPr>
          <p:cNvPr id="3" name="图片 2"/>
          <p:cNvPicPr>
            <a:picLocks noChangeAspect="1"/>
          </p:cNvPicPr>
          <p:nvPr/>
        </p:nvPicPr>
        <p:blipFill>
          <a:blip r:embed="rId2"/>
          <a:stretch>
            <a:fillRect/>
          </a:stretch>
        </p:blipFill>
        <p:spPr>
          <a:xfrm>
            <a:off x="1" y="680131"/>
            <a:ext cx="12192000" cy="6222623"/>
          </a:xfrm>
          <a:prstGeom prst="rect">
            <a:avLst/>
          </a:prstGeom>
        </p:spPr>
      </p:pic>
    </p:spTree>
    <p:extLst>
      <p:ext uri="{BB962C8B-B14F-4D97-AF65-F5344CB8AC3E}">
        <p14:creationId xmlns:p14="http://schemas.microsoft.com/office/powerpoint/2010/main" val="987083372"/>
      </p:ext>
    </p:extLst>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6362"/>
            <a:ext cx="10176933" cy="745784"/>
          </a:xfrm>
        </p:spPr>
        <p:txBody>
          <a:bodyPr/>
          <a:lstStyle/>
          <a:p>
            <a:r>
              <a:rPr lang="zh-CN" altLang="en-US" sz="3200" dirty="0" smtClean="0"/>
              <a:t>管理侧首页</a:t>
            </a:r>
            <a:endParaRPr lang="zh-CN" altLang="en-US" sz="3200" dirty="0"/>
          </a:p>
        </p:txBody>
      </p:sp>
      <p:pic>
        <p:nvPicPr>
          <p:cNvPr id="3" name="图片 2"/>
          <p:cNvPicPr>
            <a:picLocks noChangeAspect="1"/>
          </p:cNvPicPr>
          <p:nvPr/>
        </p:nvPicPr>
        <p:blipFill>
          <a:blip r:embed="rId2"/>
          <a:stretch>
            <a:fillRect/>
          </a:stretch>
        </p:blipFill>
        <p:spPr>
          <a:xfrm>
            <a:off x="-5747" y="908720"/>
            <a:ext cx="12192000" cy="5159567"/>
          </a:xfrm>
          <a:prstGeom prst="rect">
            <a:avLst/>
          </a:prstGeom>
        </p:spPr>
      </p:pic>
    </p:spTree>
    <p:extLst>
      <p:ext uri="{BB962C8B-B14F-4D97-AF65-F5344CB8AC3E}">
        <p14:creationId xmlns:p14="http://schemas.microsoft.com/office/powerpoint/2010/main" val="1674406451"/>
      </p:ext>
    </p:extLst>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65775"/>
            <a:ext cx="10176933" cy="745784"/>
          </a:xfrm>
        </p:spPr>
        <p:txBody>
          <a:bodyPr/>
          <a:lstStyle/>
          <a:p>
            <a:r>
              <a:rPr lang="zh-CN" altLang="en-US" sz="3200" dirty="0" smtClean="0"/>
              <a:t>租户管理</a:t>
            </a:r>
            <a:r>
              <a:rPr lang="en-US" altLang="zh-CN" sz="3200" dirty="0" smtClean="0"/>
              <a:t>——</a:t>
            </a:r>
            <a:r>
              <a:rPr lang="zh-CN" altLang="en-US" sz="3200" dirty="0" smtClean="0"/>
              <a:t>管理、创建</a:t>
            </a:r>
            <a:r>
              <a:rPr lang="en-US" altLang="zh-CN" sz="3200" dirty="0" smtClean="0"/>
              <a:t>VDC</a:t>
            </a:r>
            <a:endParaRPr lang="zh-CN" altLang="en-US" sz="3200" dirty="0"/>
          </a:p>
        </p:txBody>
      </p:sp>
      <p:pic>
        <p:nvPicPr>
          <p:cNvPr id="3" name="图片 2"/>
          <p:cNvPicPr>
            <a:picLocks noChangeAspect="1"/>
          </p:cNvPicPr>
          <p:nvPr/>
        </p:nvPicPr>
        <p:blipFill>
          <a:blip r:embed="rId2"/>
          <a:stretch>
            <a:fillRect/>
          </a:stretch>
        </p:blipFill>
        <p:spPr>
          <a:xfrm>
            <a:off x="47328" y="836712"/>
            <a:ext cx="12081615" cy="5382543"/>
          </a:xfrm>
          <a:prstGeom prst="rect">
            <a:avLst/>
          </a:prstGeom>
        </p:spPr>
      </p:pic>
    </p:spTree>
    <p:extLst>
      <p:ext uri="{BB962C8B-B14F-4D97-AF65-F5344CB8AC3E}">
        <p14:creationId xmlns:p14="http://schemas.microsoft.com/office/powerpoint/2010/main" val="3094961380"/>
      </p:ext>
    </p:extLst>
  </p:cSld>
  <p:clrMapOvr>
    <a:masterClrMapping/>
  </p:clrMapOvr>
  <p:transition advClick="0" advTm="800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90928"/>
            <a:ext cx="5616624" cy="745784"/>
          </a:xfrm>
        </p:spPr>
        <p:txBody>
          <a:bodyPr/>
          <a:lstStyle/>
          <a:p>
            <a:r>
              <a:rPr lang="zh-CN" altLang="en-US" sz="3200" dirty="0" smtClean="0"/>
              <a:t>企业（管理员）登录租户侧</a:t>
            </a:r>
            <a:endParaRPr lang="zh-CN" altLang="en-US" sz="3200" dirty="0"/>
          </a:p>
        </p:txBody>
      </p:sp>
      <p:pic>
        <p:nvPicPr>
          <p:cNvPr id="3" name="图片 2"/>
          <p:cNvPicPr>
            <a:picLocks noChangeAspect="1"/>
          </p:cNvPicPr>
          <p:nvPr/>
        </p:nvPicPr>
        <p:blipFill>
          <a:blip r:embed="rId2"/>
          <a:stretch>
            <a:fillRect/>
          </a:stretch>
        </p:blipFill>
        <p:spPr>
          <a:xfrm>
            <a:off x="89510" y="836712"/>
            <a:ext cx="12071794" cy="5392068"/>
          </a:xfrm>
          <a:prstGeom prst="rect">
            <a:avLst/>
          </a:prstGeom>
        </p:spPr>
      </p:pic>
    </p:spTree>
    <p:extLst>
      <p:ext uri="{BB962C8B-B14F-4D97-AF65-F5344CB8AC3E}">
        <p14:creationId xmlns:p14="http://schemas.microsoft.com/office/powerpoint/2010/main" val="343506878"/>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199456" y="548680"/>
            <a:ext cx="1464082" cy="745784"/>
          </a:xfrm>
        </p:spPr>
        <p:txBody>
          <a:bodyPr/>
          <a:lstStyle/>
          <a:p>
            <a:r>
              <a:rPr lang="zh-CN" altLang="en-US" sz="2400" dirty="0">
                <a:latin typeface="微软雅黑" pitchFamily="34" charset="-122"/>
                <a:ea typeface="微软雅黑" pitchFamily="34" charset="-122"/>
              </a:rPr>
              <a:t>目录</a:t>
            </a:r>
          </a:p>
        </p:txBody>
      </p:sp>
      <p:grpSp>
        <p:nvGrpSpPr>
          <p:cNvPr id="2" name="组合 1"/>
          <p:cNvGrpSpPr/>
          <p:nvPr/>
        </p:nvGrpSpPr>
        <p:grpSpPr>
          <a:xfrm>
            <a:off x="3299535" y="1628800"/>
            <a:ext cx="5659305" cy="646305"/>
            <a:chOff x="3299535" y="2038152"/>
            <a:chExt cx="5659305" cy="646305"/>
          </a:xfrm>
        </p:grpSpPr>
        <p:sp>
          <p:nvSpPr>
            <p:cNvPr id="29" name="Freeform 11"/>
            <p:cNvSpPr>
              <a:spLocks/>
            </p:cNvSpPr>
            <p:nvPr/>
          </p:nvSpPr>
          <p:spPr bwMode="gray">
            <a:xfrm>
              <a:off x="4001210" y="2085773"/>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anchor="ctr"/>
            <a:lstStyle/>
            <a:p>
              <a:pPr fontAlgn="base">
                <a:defRPr/>
              </a:pPr>
              <a:endParaRPr lang="zh-CN" altLang="en-US" sz="1350">
                <a:solidFill>
                  <a:srgbClr val="000000"/>
                </a:solidFill>
              </a:endParaRPr>
            </a:p>
          </p:txBody>
        </p:sp>
        <p:sp>
          <p:nvSpPr>
            <p:cNvPr id="30" name="Freeform 12"/>
            <p:cNvSpPr>
              <a:spLocks/>
            </p:cNvSpPr>
            <p:nvPr/>
          </p:nvSpPr>
          <p:spPr bwMode="gray">
            <a:xfrm>
              <a:off x="3299535" y="2085773"/>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lIns="91412" tIns="45707" rIns="91412" bIns="45707" anchor="ctr"/>
            <a:lstStyle/>
            <a:p>
              <a:pPr fontAlgn="base">
                <a:defRPr/>
              </a:pPr>
              <a:endParaRPr lang="zh-CN" altLang="en-US" sz="1350">
                <a:solidFill>
                  <a:srgbClr val="000000"/>
                </a:solidFill>
              </a:endParaRPr>
            </a:p>
          </p:txBody>
        </p:sp>
        <p:sp>
          <p:nvSpPr>
            <p:cNvPr id="31" name="Text Box 13"/>
            <p:cNvSpPr txBox="1">
              <a:spLocks noChangeArrowheads="1"/>
            </p:cNvSpPr>
            <p:nvPr/>
          </p:nvSpPr>
          <p:spPr bwMode="gray">
            <a:xfrm>
              <a:off x="4079776" y="2164794"/>
              <a:ext cx="4284476"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pPr fontAlgn="base"/>
              <a:r>
                <a:rPr lang="zh-CN" altLang="en-US" sz="2025" dirty="0" smtClean="0">
                  <a:solidFill>
                    <a:srgbClr val="FFFFFF"/>
                  </a:solidFill>
                  <a:latin typeface="微软雅黑" pitchFamily="34" charset="-122"/>
                  <a:ea typeface="微软雅黑" pitchFamily="34" charset="-122"/>
                </a:rPr>
                <a:t>华为</a:t>
              </a:r>
              <a:r>
                <a:rPr lang="en-US" altLang="zh-CN" sz="2025" dirty="0" err="1" smtClean="0">
                  <a:solidFill>
                    <a:srgbClr val="FFFFFF"/>
                  </a:solidFill>
                  <a:latin typeface="微软雅黑" pitchFamily="34" charset="-122"/>
                  <a:ea typeface="微软雅黑" pitchFamily="34" charset="-122"/>
                </a:rPr>
                <a:t>FusionCloud</a:t>
              </a:r>
              <a:r>
                <a:rPr lang="zh-CN" altLang="en-US" sz="2025" dirty="0" smtClean="0">
                  <a:solidFill>
                    <a:srgbClr val="FFFFFF"/>
                  </a:solidFill>
                  <a:latin typeface="微软雅黑" pitchFamily="34" charset="-122"/>
                  <a:ea typeface="微软雅黑" pitchFamily="34" charset="-122"/>
                </a:rPr>
                <a:t>简介</a:t>
              </a:r>
              <a:endParaRPr lang="zh-CN" altLang="en-US" sz="2025" dirty="0">
                <a:solidFill>
                  <a:srgbClr val="FFFFFF"/>
                </a:solidFill>
                <a:latin typeface="微软雅黑" pitchFamily="34" charset="-122"/>
                <a:ea typeface="微软雅黑" pitchFamily="34" charset="-122"/>
              </a:endParaRPr>
            </a:p>
          </p:txBody>
        </p:sp>
        <p:sp>
          <p:nvSpPr>
            <p:cNvPr id="34" name="Text Box 16"/>
            <p:cNvSpPr txBox="1">
              <a:spLocks noChangeArrowheads="1"/>
            </p:cNvSpPr>
            <p:nvPr/>
          </p:nvSpPr>
          <p:spPr bwMode="gray">
            <a:xfrm>
              <a:off x="3503712" y="2038152"/>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1</a:t>
              </a:r>
            </a:p>
          </p:txBody>
        </p:sp>
      </p:grpSp>
      <p:grpSp>
        <p:nvGrpSpPr>
          <p:cNvPr id="4" name="组合 3"/>
          <p:cNvGrpSpPr/>
          <p:nvPr/>
        </p:nvGrpSpPr>
        <p:grpSpPr>
          <a:xfrm>
            <a:off x="3299535" y="4221088"/>
            <a:ext cx="5659305" cy="653003"/>
            <a:chOff x="3299535" y="3627584"/>
            <a:chExt cx="5659305" cy="653003"/>
          </a:xfrm>
        </p:grpSpPr>
        <p:sp>
          <p:nvSpPr>
            <p:cNvPr id="26" name="Freeform 9"/>
            <p:cNvSpPr>
              <a:spLocks/>
            </p:cNvSpPr>
            <p:nvPr/>
          </p:nvSpPr>
          <p:spPr bwMode="gray">
            <a:xfrm>
              <a:off x="4001210" y="3627584"/>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pPr fontAlgn="base">
                <a:defRPr/>
              </a:pPr>
              <a:endParaRPr lang="zh-CN" altLang="en-US" sz="1350">
                <a:solidFill>
                  <a:srgbClr val="000000"/>
                </a:solidFill>
              </a:endParaRPr>
            </a:p>
          </p:txBody>
        </p:sp>
        <p:sp>
          <p:nvSpPr>
            <p:cNvPr id="28" name="Freeform 10"/>
            <p:cNvSpPr>
              <a:spLocks/>
            </p:cNvSpPr>
            <p:nvPr/>
          </p:nvSpPr>
          <p:spPr bwMode="gray">
            <a:xfrm>
              <a:off x="3299535" y="3627584"/>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pPr fontAlgn="base">
                <a:defRPr/>
              </a:pPr>
              <a:endParaRPr lang="zh-CN" altLang="en-US" sz="1350">
                <a:solidFill>
                  <a:srgbClr val="000000"/>
                </a:solidFill>
              </a:endParaRPr>
            </a:p>
          </p:txBody>
        </p:sp>
        <p:sp>
          <p:nvSpPr>
            <p:cNvPr id="32" name="Text Box 14"/>
            <p:cNvSpPr txBox="1">
              <a:spLocks noChangeArrowheads="1"/>
            </p:cNvSpPr>
            <p:nvPr/>
          </p:nvSpPr>
          <p:spPr bwMode="gray">
            <a:xfrm>
              <a:off x="4081446" y="3754072"/>
              <a:ext cx="4750858"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pPr fontAlgn="base"/>
              <a:r>
                <a:rPr lang="en-US" altLang="zh-CN" sz="2025" dirty="0" smtClean="0">
                  <a:solidFill>
                    <a:srgbClr val="FFFFFF"/>
                  </a:solidFill>
                  <a:latin typeface="微软雅黑" pitchFamily="34" charset="-122"/>
                  <a:ea typeface="微软雅黑" pitchFamily="34" charset="-122"/>
                </a:rPr>
                <a:t>SC</a:t>
              </a:r>
              <a:r>
                <a:rPr lang="zh-CN" altLang="en-US" sz="2025" dirty="0" smtClean="0">
                  <a:solidFill>
                    <a:srgbClr val="FFFFFF"/>
                  </a:solidFill>
                  <a:latin typeface="微软雅黑" pitchFamily="34" charset="-122"/>
                  <a:ea typeface="微软雅黑" pitchFamily="34" charset="-122"/>
                </a:rPr>
                <a:t>资源申请与业务发放</a:t>
              </a:r>
              <a:endParaRPr lang="zh-CN" altLang="en-US" sz="2025" dirty="0">
                <a:solidFill>
                  <a:srgbClr val="FFFFFF"/>
                </a:solidFill>
                <a:latin typeface="微软雅黑" pitchFamily="34" charset="-122"/>
                <a:ea typeface="微软雅黑" pitchFamily="34" charset="-122"/>
              </a:endParaRPr>
            </a:p>
          </p:txBody>
        </p:sp>
        <p:sp>
          <p:nvSpPr>
            <p:cNvPr id="35" name="Text Box 17"/>
            <p:cNvSpPr txBox="1">
              <a:spLocks noChangeArrowheads="1"/>
            </p:cNvSpPr>
            <p:nvPr/>
          </p:nvSpPr>
          <p:spPr bwMode="gray">
            <a:xfrm>
              <a:off x="3503712" y="3634282"/>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3</a:t>
              </a:r>
            </a:p>
          </p:txBody>
        </p:sp>
      </p:grpSp>
      <p:grpSp>
        <p:nvGrpSpPr>
          <p:cNvPr id="3" name="组合 2"/>
          <p:cNvGrpSpPr/>
          <p:nvPr/>
        </p:nvGrpSpPr>
        <p:grpSpPr>
          <a:xfrm>
            <a:off x="3287688" y="2919983"/>
            <a:ext cx="5659306" cy="653033"/>
            <a:chOff x="3287688" y="2856898"/>
            <a:chExt cx="5659306" cy="653033"/>
          </a:xfrm>
        </p:grpSpPr>
        <p:sp>
          <p:nvSpPr>
            <p:cNvPr id="16" name="Freeform 9"/>
            <p:cNvSpPr>
              <a:spLocks/>
            </p:cNvSpPr>
            <p:nvPr/>
          </p:nvSpPr>
          <p:spPr bwMode="gray">
            <a:xfrm>
              <a:off x="3989363" y="2856898"/>
              <a:ext cx="4957631"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fontAlgn="base">
                <a:defRPr/>
              </a:pPr>
              <a:endParaRPr lang="zh-CN" altLang="en-US" sz="1350">
                <a:solidFill>
                  <a:srgbClr val="000000"/>
                </a:solidFill>
              </a:endParaRPr>
            </a:p>
          </p:txBody>
        </p:sp>
        <p:sp>
          <p:nvSpPr>
            <p:cNvPr id="17" name="Freeform 10"/>
            <p:cNvSpPr>
              <a:spLocks/>
            </p:cNvSpPr>
            <p:nvPr/>
          </p:nvSpPr>
          <p:spPr bwMode="gray">
            <a:xfrm>
              <a:off x="3287688" y="2856898"/>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fontAlgn="base">
                <a:defRPr/>
              </a:pPr>
              <a:endParaRPr lang="zh-CN" altLang="en-US" sz="1350">
                <a:solidFill>
                  <a:srgbClr val="000000"/>
                </a:solidFill>
              </a:endParaRPr>
            </a:p>
          </p:txBody>
        </p:sp>
        <p:sp>
          <p:nvSpPr>
            <p:cNvPr id="18" name="Text Box 14"/>
            <p:cNvSpPr txBox="1">
              <a:spLocks noChangeArrowheads="1"/>
            </p:cNvSpPr>
            <p:nvPr/>
          </p:nvSpPr>
          <p:spPr bwMode="gray">
            <a:xfrm>
              <a:off x="4081447" y="2960844"/>
              <a:ext cx="4750859" cy="403957"/>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fontAlgn="base"/>
              <a:r>
                <a:rPr lang="zh-CN" altLang="en-US" sz="2025" dirty="0" smtClean="0">
                  <a:solidFill>
                    <a:srgbClr val="FFFFFF"/>
                  </a:solidFill>
                  <a:latin typeface="微软雅黑" pitchFamily="34" charset="-122"/>
                  <a:ea typeface="微软雅黑" pitchFamily="34" charset="-122"/>
                </a:rPr>
                <a:t>义数云架构方案</a:t>
              </a:r>
              <a:endParaRPr lang="zh-CN" altLang="en-US" sz="2025" dirty="0">
                <a:solidFill>
                  <a:srgbClr val="FFFFFF"/>
                </a:solidFill>
                <a:latin typeface="微软雅黑" pitchFamily="34" charset="-122"/>
                <a:ea typeface="微软雅黑" pitchFamily="34" charset="-122"/>
              </a:endParaRPr>
            </a:p>
          </p:txBody>
        </p:sp>
        <p:sp>
          <p:nvSpPr>
            <p:cNvPr id="19" name="Text Box 17"/>
            <p:cNvSpPr txBox="1">
              <a:spLocks noChangeArrowheads="1"/>
            </p:cNvSpPr>
            <p:nvPr/>
          </p:nvSpPr>
          <p:spPr bwMode="gray">
            <a:xfrm>
              <a:off x="3503712" y="2863600"/>
              <a:ext cx="304800" cy="646331"/>
            </a:xfrm>
            <a:prstGeom prst="rect">
              <a:avLst/>
            </a:prstGeom>
            <a:noFill/>
            <a:ln w="9525">
              <a:noFill/>
              <a:miter lim="800000"/>
              <a:headEnd/>
              <a:tailEnd/>
            </a:ln>
            <a:effectLst>
              <a:outerShdw dist="28398" dir="1593903" algn="ctr" rotWithShape="0">
                <a:srgbClr val="333333">
                  <a:alpha val="50000"/>
                </a:srgbClr>
              </a:outerShdw>
            </a:effectLst>
          </p:spPr>
          <p:txBody>
            <a:bodyPr>
              <a:spAutoFit/>
            </a:bodyPr>
            <a:lstStyle/>
            <a:p>
              <a:pPr algn="ctr" fontAlgn="base">
                <a:spcBef>
                  <a:spcPct val="50000"/>
                </a:spcBef>
              </a:pPr>
              <a:r>
                <a:rPr lang="en-US" altLang="zh-CN" sz="3600" b="1" dirty="0">
                  <a:solidFill>
                    <a:srgbClr val="FFFFFF"/>
                  </a:solidFill>
                  <a:latin typeface="FrutigerNext LT Medium"/>
                </a:rPr>
                <a:t>2</a:t>
              </a:r>
            </a:p>
          </p:txBody>
        </p:sp>
      </p:grpSp>
    </p:spTree>
    <p:extLst>
      <p:ext uri="{BB962C8B-B14F-4D97-AF65-F5344CB8AC3E}">
        <p14:creationId xmlns:p14="http://schemas.microsoft.com/office/powerpoint/2010/main" val="4078589273"/>
      </p:ext>
    </p:extLst>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62936"/>
            <a:ext cx="10176933" cy="745784"/>
          </a:xfrm>
        </p:spPr>
        <p:txBody>
          <a:bodyPr/>
          <a:lstStyle/>
          <a:p>
            <a:r>
              <a:rPr lang="zh-CN" altLang="en-US" sz="3200" dirty="0" smtClean="0"/>
              <a:t>企业管理员页面</a:t>
            </a:r>
            <a:endParaRPr lang="zh-CN" altLang="en-US" sz="3200" dirty="0"/>
          </a:p>
        </p:txBody>
      </p:sp>
      <p:pic>
        <p:nvPicPr>
          <p:cNvPr id="3" name="图片 2"/>
          <p:cNvPicPr>
            <a:picLocks noChangeAspect="1"/>
          </p:cNvPicPr>
          <p:nvPr/>
        </p:nvPicPr>
        <p:blipFill>
          <a:blip r:embed="rId2"/>
          <a:stretch>
            <a:fillRect/>
          </a:stretch>
        </p:blipFill>
        <p:spPr>
          <a:xfrm>
            <a:off x="0" y="908720"/>
            <a:ext cx="12166773" cy="5479622"/>
          </a:xfrm>
          <a:prstGeom prst="rect">
            <a:avLst/>
          </a:prstGeom>
        </p:spPr>
      </p:pic>
    </p:spTree>
    <p:extLst>
      <p:ext uri="{BB962C8B-B14F-4D97-AF65-F5344CB8AC3E}">
        <p14:creationId xmlns:p14="http://schemas.microsoft.com/office/powerpoint/2010/main" val="2433358154"/>
      </p:ext>
    </p:extLst>
  </p:cSld>
  <p:clrMapOvr>
    <a:masterClrMapping/>
  </p:clrMapOvr>
  <p:transition advClick="0" advTm="800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30" y="98027"/>
            <a:ext cx="10176933" cy="745784"/>
          </a:xfrm>
        </p:spPr>
        <p:txBody>
          <a:bodyPr/>
          <a:lstStyle/>
          <a:p>
            <a:r>
              <a:rPr lang="zh-CN" altLang="en-US" sz="3200" dirty="0" smtClean="0"/>
              <a:t>资源管理员登录</a:t>
            </a:r>
            <a:endParaRPr lang="zh-CN" altLang="en-US" sz="3200" dirty="0"/>
          </a:p>
        </p:txBody>
      </p:sp>
      <p:pic>
        <p:nvPicPr>
          <p:cNvPr id="3" name="图片 2"/>
          <p:cNvPicPr>
            <a:picLocks noChangeAspect="1"/>
          </p:cNvPicPr>
          <p:nvPr/>
        </p:nvPicPr>
        <p:blipFill>
          <a:blip r:embed="rId2"/>
          <a:stretch>
            <a:fillRect/>
          </a:stretch>
        </p:blipFill>
        <p:spPr>
          <a:xfrm>
            <a:off x="36626" y="836712"/>
            <a:ext cx="12118748" cy="5347037"/>
          </a:xfrm>
          <a:prstGeom prst="rect">
            <a:avLst/>
          </a:prstGeom>
        </p:spPr>
      </p:pic>
    </p:spTree>
    <p:extLst>
      <p:ext uri="{BB962C8B-B14F-4D97-AF65-F5344CB8AC3E}">
        <p14:creationId xmlns:p14="http://schemas.microsoft.com/office/powerpoint/2010/main" val="3445400089"/>
      </p:ext>
    </p:extLst>
  </p:cSld>
  <p:clrMapOvr>
    <a:masterClrMapping/>
  </p:clrMapOvr>
  <p:transition advClick="0" advTm="800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134" y="14604"/>
            <a:ext cx="10176933" cy="745784"/>
          </a:xfrm>
        </p:spPr>
        <p:txBody>
          <a:bodyPr/>
          <a:lstStyle/>
          <a:p>
            <a:r>
              <a:rPr lang="zh-CN" altLang="en-US" sz="3200" dirty="0" smtClean="0"/>
              <a:t>资源管理员</a:t>
            </a:r>
            <a:r>
              <a:rPr lang="en-US" altLang="zh-CN" sz="3200" dirty="0" smtClean="0"/>
              <a:t>——</a:t>
            </a:r>
            <a:r>
              <a:rPr lang="zh-CN" altLang="en-US" sz="3200" dirty="0" smtClean="0"/>
              <a:t>使用各种云服务</a:t>
            </a:r>
            <a:endParaRPr lang="zh-CN" altLang="en-US" sz="3200" dirty="0"/>
          </a:p>
        </p:txBody>
      </p:sp>
      <p:pic>
        <p:nvPicPr>
          <p:cNvPr id="3" name="图片 2"/>
          <p:cNvPicPr/>
          <p:nvPr/>
        </p:nvPicPr>
        <p:blipFill>
          <a:blip r:embed="rId2"/>
          <a:stretch>
            <a:fillRect/>
          </a:stretch>
        </p:blipFill>
        <p:spPr>
          <a:xfrm>
            <a:off x="191344" y="709544"/>
            <a:ext cx="12000656" cy="5599775"/>
          </a:xfrm>
          <a:prstGeom prst="rect">
            <a:avLst/>
          </a:prstGeom>
        </p:spPr>
      </p:pic>
    </p:spTree>
    <p:extLst>
      <p:ext uri="{BB962C8B-B14F-4D97-AF65-F5344CB8AC3E}">
        <p14:creationId xmlns:p14="http://schemas.microsoft.com/office/powerpoint/2010/main" val="1947365996"/>
      </p:ext>
    </p:extLst>
  </p:cSld>
  <p:clrMapOvr>
    <a:masterClrMapping/>
  </p:clrMapOvr>
  <p:transition advClick="0" advTm="8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575157" y="855170"/>
            <a:ext cx="11283503" cy="728077"/>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285664" indent="-285664">
              <a:buClr>
                <a:srgbClr val="CC9900"/>
              </a:buClr>
              <a:buFont typeface="Arial" panose="020B0604020202020204" pitchFamily="34" charset="0"/>
              <a:buChar char="•"/>
            </a:pPr>
            <a:r>
              <a:rPr lang="zh-CN" altLang="en-US" sz="1400" dirty="0">
                <a:solidFill>
                  <a:prstClr val="black"/>
                </a:solidFill>
                <a:latin typeface="+mn-ea"/>
                <a:ea typeface="+mn-ea"/>
              </a:rPr>
              <a:t>弹性云服务器</a:t>
            </a:r>
            <a:r>
              <a:rPr lang="en-US" altLang="zh-CN" sz="1400" dirty="0">
                <a:solidFill>
                  <a:prstClr val="black"/>
                </a:solidFill>
                <a:latin typeface="+mn-ea"/>
                <a:ea typeface="+mn-ea"/>
              </a:rPr>
              <a:t>(Elastic Cloud Server)</a:t>
            </a:r>
            <a:r>
              <a:rPr lang="zh-CN" altLang="en-US" sz="1400" dirty="0">
                <a:solidFill>
                  <a:prstClr val="black"/>
                </a:solidFill>
                <a:latin typeface="+mn-ea"/>
                <a:ea typeface="+mn-ea"/>
              </a:rPr>
              <a:t>是由</a:t>
            </a:r>
            <a:r>
              <a:rPr lang="en-US" altLang="zh-CN" sz="1400" dirty="0">
                <a:solidFill>
                  <a:prstClr val="black"/>
                </a:solidFill>
                <a:latin typeface="+mn-ea"/>
                <a:ea typeface="+mn-ea"/>
              </a:rPr>
              <a:t>CPU</a:t>
            </a:r>
            <a:r>
              <a:rPr lang="zh-CN" altLang="en-US" sz="1400" dirty="0">
                <a:solidFill>
                  <a:prstClr val="black"/>
                </a:solidFill>
                <a:latin typeface="+mn-ea"/>
                <a:ea typeface="+mn-ea"/>
              </a:rPr>
              <a:t>、内存、镜像、云硬盘组成的一种可随时获取、弹性可扩展的计算服务器，同时它结合</a:t>
            </a:r>
            <a:r>
              <a:rPr lang="en-US" altLang="zh-CN" sz="1400" dirty="0">
                <a:solidFill>
                  <a:prstClr val="black"/>
                </a:solidFill>
                <a:latin typeface="+mn-ea"/>
                <a:ea typeface="+mn-ea"/>
              </a:rPr>
              <a:t>VPC</a:t>
            </a:r>
            <a:r>
              <a:rPr lang="zh-CN" altLang="en-US" sz="1400" dirty="0">
                <a:solidFill>
                  <a:prstClr val="black"/>
                </a:solidFill>
                <a:latin typeface="+mn-ea"/>
                <a:ea typeface="+mn-ea"/>
              </a:rPr>
              <a:t>、安全组、数据多副本保存等能力，为您打造一个高效、可靠、安全的计算环境，确保您的服务持久稳定运行。</a:t>
            </a:r>
          </a:p>
        </p:txBody>
      </p:sp>
      <p:sp>
        <p:nvSpPr>
          <p:cNvPr id="12" name="标题 11"/>
          <p:cNvSpPr>
            <a:spLocks noGrp="1"/>
          </p:cNvSpPr>
          <p:nvPr>
            <p:ph type="title"/>
          </p:nvPr>
        </p:nvSpPr>
        <p:spPr/>
        <p:txBody>
          <a:bodyPr/>
          <a:lstStyle/>
          <a:p>
            <a:r>
              <a:rPr lang="en-US" altLang="zh-CN" smtClean="0"/>
              <a:t>ECS</a:t>
            </a:r>
            <a:r>
              <a:rPr lang="zh-CN" altLang="en-US" smtClean="0"/>
              <a:t>弹性云服务器</a:t>
            </a:r>
            <a:endParaRPr lang="zh-CN" altLang="en-US" dirty="0"/>
          </a:p>
        </p:txBody>
      </p:sp>
      <p:sp>
        <p:nvSpPr>
          <p:cNvPr id="102" name="矩形 101"/>
          <p:cNvSpPr/>
          <p:nvPr/>
        </p:nvSpPr>
        <p:spPr>
          <a:xfrm>
            <a:off x="167249" y="3646173"/>
            <a:ext cx="2528266" cy="122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4" name="同侧圆角矩形 103"/>
          <p:cNvSpPr/>
          <p:nvPr/>
        </p:nvSpPr>
        <p:spPr bwMode="auto">
          <a:xfrm rot="5400000">
            <a:off x="7987224" y="2366653"/>
            <a:ext cx="1958181"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latin typeface="+mn-ea"/>
              <a:ea typeface="+mn-ea"/>
              <a:cs typeface="Arial" pitchFamily="34" charset="0"/>
            </a:endParaRPr>
          </a:p>
        </p:txBody>
      </p:sp>
      <p:sp>
        <p:nvSpPr>
          <p:cNvPr id="105" name="同侧圆角矩形 104"/>
          <p:cNvSpPr/>
          <p:nvPr/>
        </p:nvSpPr>
        <p:spPr bwMode="auto">
          <a:xfrm rot="5400000">
            <a:off x="8142750" y="78800"/>
            <a:ext cx="1647125"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latin typeface="+mn-ea"/>
              <a:ea typeface="+mn-ea"/>
              <a:cs typeface="Arial" pitchFamily="34" charset="0"/>
            </a:endParaRPr>
          </a:p>
        </p:txBody>
      </p:sp>
      <p:sp>
        <p:nvSpPr>
          <p:cNvPr id="106" name="矩形 105"/>
          <p:cNvSpPr/>
          <p:nvPr/>
        </p:nvSpPr>
        <p:spPr>
          <a:xfrm>
            <a:off x="6087246" y="1790500"/>
            <a:ext cx="5765651" cy="353630"/>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107" name="矩形 106"/>
          <p:cNvSpPr/>
          <p:nvPr/>
        </p:nvSpPr>
        <p:spPr>
          <a:xfrm>
            <a:off x="6248220" y="2156333"/>
            <a:ext cx="5497717" cy="1384634"/>
          </a:xfrm>
          <a:prstGeom prst="rect">
            <a:avLst/>
          </a:prstGeom>
        </p:spPr>
        <p:txBody>
          <a:bodyPr wrap="square">
            <a:spAutoFit/>
          </a:bodyPr>
          <a:lstStyle/>
          <a:p>
            <a:r>
              <a:rPr lang="zh-CN" altLang="en-US" sz="1400" dirty="0">
                <a:latin typeface="+mn-ea"/>
                <a:ea typeface="+mn-ea"/>
              </a:rPr>
              <a:t>通过选择不同</a:t>
            </a:r>
            <a:r>
              <a:rPr lang="en-US" altLang="zh-CN" sz="1400" dirty="0">
                <a:latin typeface="+mn-ea"/>
                <a:ea typeface="+mn-ea"/>
              </a:rPr>
              <a:t>SLA</a:t>
            </a:r>
            <a:r>
              <a:rPr lang="zh-CN" altLang="en-US" sz="1400" dirty="0">
                <a:latin typeface="+mn-ea"/>
                <a:ea typeface="+mn-ea"/>
              </a:rPr>
              <a:t>、规格的</a:t>
            </a:r>
            <a:r>
              <a:rPr lang="en-US" altLang="zh-CN" sz="1400" dirty="0">
                <a:latin typeface="+mn-ea"/>
                <a:ea typeface="+mn-ea"/>
              </a:rPr>
              <a:t>ECS</a:t>
            </a:r>
            <a:r>
              <a:rPr lang="zh-CN" altLang="en-US" sz="1400" dirty="0">
                <a:latin typeface="+mn-ea"/>
                <a:ea typeface="+mn-ea"/>
              </a:rPr>
              <a:t>服务实例或服务组合满足不同业务应用的需求：</a:t>
            </a:r>
            <a:endParaRPr lang="en-US" altLang="zh-CN" sz="1400" dirty="0">
              <a:latin typeface="+mn-ea"/>
              <a:ea typeface="+mn-ea"/>
            </a:endParaRPr>
          </a:p>
          <a:p>
            <a:r>
              <a:rPr lang="en-US" altLang="zh-CN" sz="1400" dirty="0">
                <a:latin typeface="+mn-ea"/>
                <a:ea typeface="+mn-ea"/>
              </a:rPr>
              <a:t>A&gt;</a:t>
            </a:r>
            <a:r>
              <a:rPr lang="zh-CN" altLang="en-US" sz="1400" dirty="0">
                <a:latin typeface="+mn-ea"/>
                <a:ea typeface="+mn-ea"/>
              </a:rPr>
              <a:t>简单的</a:t>
            </a:r>
            <a:r>
              <a:rPr lang="en-US" altLang="zh-CN" sz="1400" dirty="0">
                <a:latin typeface="+mn-ea"/>
                <a:ea typeface="+mn-ea"/>
              </a:rPr>
              <a:t>Web</a:t>
            </a:r>
            <a:r>
              <a:rPr lang="zh-CN" altLang="en-US" sz="1400" dirty="0">
                <a:latin typeface="+mn-ea"/>
                <a:ea typeface="+mn-ea"/>
              </a:rPr>
              <a:t>应用（通用型云主机）</a:t>
            </a:r>
            <a:endParaRPr lang="en-US" altLang="zh-CN" sz="1400" dirty="0">
              <a:latin typeface="+mn-ea"/>
              <a:ea typeface="+mn-ea"/>
            </a:endParaRPr>
          </a:p>
          <a:p>
            <a:r>
              <a:rPr lang="en-US" altLang="zh-CN" sz="1400" dirty="0">
                <a:latin typeface="+mn-ea"/>
                <a:ea typeface="+mn-ea"/>
              </a:rPr>
              <a:t>B&gt;SAP HANA</a:t>
            </a:r>
            <a:r>
              <a:rPr lang="zh-CN" altLang="en-US" sz="1400" dirty="0">
                <a:latin typeface="+mn-ea"/>
                <a:ea typeface="+mn-ea"/>
              </a:rPr>
              <a:t> （内存型云主机）</a:t>
            </a:r>
            <a:endParaRPr lang="en-US" altLang="zh-CN" sz="1400" dirty="0">
              <a:latin typeface="+mn-ea"/>
              <a:ea typeface="+mn-ea"/>
            </a:endParaRPr>
          </a:p>
          <a:p>
            <a:r>
              <a:rPr lang="en-US" altLang="zh-CN" sz="1400" dirty="0">
                <a:latin typeface="+mn-ea"/>
                <a:ea typeface="+mn-ea"/>
              </a:rPr>
              <a:t>C&gt;</a:t>
            </a:r>
            <a:r>
              <a:rPr lang="zh-CN" altLang="zh-CN" sz="1400" dirty="0">
                <a:latin typeface="+mn-ea"/>
                <a:ea typeface="+mn-ea"/>
              </a:rPr>
              <a:t>高清视频、图形渲染、远程桌面</a:t>
            </a:r>
            <a:r>
              <a:rPr lang="zh-CN" altLang="en-US" sz="1400" dirty="0">
                <a:latin typeface="+mn-ea"/>
                <a:ea typeface="+mn-ea"/>
              </a:rPr>
              <a:t>（</a:t>
            </a:r>
            <a:r>
              <a:rPr lang="en-US" altLang="zh-CN" sz="1400" dirty="0">
                <a:latin typeface="+mn-ea"/>
                <a:ea typeface="+mn-ea"/>
              </a:rPr>
              <a:t>GPU </a:t>
            </a:r>
            <a:r>
              <a:rPr lang="zh-CN" altLang="en-US" sz="1400" dirty="0">
                <a:latin typeface="+mn-ea"/>
                <a:ea typeface="+mn-ea"/>
              </a:rPr>
              <a:t>型主机）</a:t>
            </a:r>
            <a:endParaRPr lang="en-US" altLang="zh-CN" sz="1400" dirty="0">
              <a:latin typeface="+mn-ea"/>
              <a:ea typeface="+mn-ea"/>
            </a:endParaRPr>
          </a:p>
          <a:p>
            <a:r>
              <a:rPr lang="en-US" altLang="zh-CN" sz="1400" dirty="0">
                <a:latin typeface="+mn-ea"/>
                <a:ea typeface="+mn-ea"/>
              </a:rPr>
              <a:t>D&gt;</a:t>
            </a:r>
            <a:r>
              <a:rPr lang="zh-CN" altLang="en-US" sz="1400" dirty="0">
                <a:latin typeface="+mn-ea"/>
                <a:ea typeface="+mn-ea"/>
              </a:rPr>
              <a:t>高弹性网站 （和弹性伸缩结合）</a:t>
            </a:r>
            <a:endParaRPr lang="en-US" altLang="zh-CN" sz="1400" dirty="0">
              <a:latin typeface="+mn-ea"/>
              <a:ea typeface="+mn-ea"/>
            </a:endParaRPr>
          </a:p>
        </p:txBody>
      </p:sp>
      <p:sp>
        <p:nvSpPr>
          <p:cNvPr id="110" name="矩形 109"/>
          <p:cNvSpPr/>
          <p:nvPr/>
        </p:nvSpPr>
        <p:spPr>
          <a:xfrm>
            <a:off x="6087246" y="4076903"/>
            <a:ext cx="5765651" cy="252134"/>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112" name="圆角矩形 111"/>
          <p:cNvSpPr/>
          <p:nvPr/>
        </p:nvSpPr>
        <p:spPr bwMode="auto">
          <a:xfrm>
            <a:off x="204338" y="1680226"/>
            <a:ext cx="5651554" cy="4441829"/>
          </a:xfrm>
          <a:prstGeom prst="roundRect">
            <a:avLst>
              <a:gd name="adj" fmla="val 4305"/>
            </a:avLst>
          </a:prstGeom>
          <a:solidFill>
            <a:schemeClr val="bg1"/>
          </a:solidFill>
          <a:ln w="15875"/>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pPr>
            <a:endParaRPr lang="zh-CN" altLang="en-US" dirty="0">
              <a:solidFill>
                <a:srgbClr val="000000"/>
              </a:solidFill>
              <a:latin typeface="+mn-ea"/>
            </a:endParaRPr>
          </a:p>
        </p:txBody>
      </p:sp>
      <p:grpSp>
        <p:nvGrpSpPr>
          <p:cNvPr id="2" name="组合 9"/>
          <p:cNvGrpSpPr/>
          <p:nvPr/>
        </p:nvGrpSpPr>
        <p:grpSpPr>
          <a:xfrm>
            <a:off x="984764" y="5546369"/>
            <a:ext cx="624340" cy="402255"/>
            <a:chOff x="1053295" y="3845617"/>
            <a:chExt cx="631875" cy="462515"/>
          </a:xfrm>
        </p:grpSpPr>
        <p:pic>
          <p:nvPicPr>
            <p:cNvPr id="184"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4016532"/>
              <a:ext cx="631875" cy="291600"/>
            </a:xfrm>
            <a:prstGeom prst="rect">
              <a:avLst/>
            </a:prstGeom>
            <a:noFill/>
            <a:ln w="9525">
              <a:noFill/>
              <a:miter lim="800000"/>
              <a:headEnd/>
              <a:tailEnd/>
            </a:ln>
          </p:spPr>
        </p:pic>
        <p:pic>
          <p:nvPicPr>
            <p:cNvPr id="185"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3845617"/>
              <a:ext cx="631875" cy="291600"/>
            </a:xfrm>
            <a:prstGeom prst="rect">
              <a:avLst/>
            </a:prstGeom>
            <a:noFill/>
            <a:ln w="9525">
              <a:noFill/>
              <a:miter lim="800000"/>
              <a:headEnd/>
              <a:tailEnd/>
            </a:ln>
          </p:spPr>
        </p:pic>
      </p:grpSp>
      <p:sp>
        <p:nvSpPr>
          <p:cNvPr id="146" name="圆角矩形 145"/>
          <p:cNvSpPr/>
          <p:nvPr/>
        </p:nvSpPr>
        <p:spPr>
          <a:xfrm>
            <a:off x="753482" y="2906094"/>
            <a:ext cx="4498165" cy="447491"/>
          </a:xfrm>
          <a:prstGeom prst="roundRect">
            <a:avLst/>
          </a:prstGeom>
          <a:solidFill>
            <a:srgbClr val="0070C0"/>
          </a:solidFill>
          <a:ln w="25400" cap="flat" cmpd="sng" algn="ctr">
            <a:noFill/>
            <a:prstDash val="solid"/>
          </a:ln>
          <a:effectLst>
            <a:innerShdw blurRad="114300">
              <a:prstClr val="black"/>
            </a:innerShdw>
          </a:effectLst>
        </p:spPr>
        <p:txBody>
          <a:bodyPr lIns="91377" tIns="0" rIns="91377" bIns="143963" rtlCol="0" anchor="ctr"/>
          <a:lstStyle/>
          <a:p>
            <a:pPr algn="ctr" defTabSz="913737" fontAlgn="auto">
              <a:spcBef>
                <a:spcPts val="0"/>
              </a:spcBef>
              <a:spcAft>
                <a:spcPts val="0"/>
              </a:spcAft>
              <a:defRPr/>
            </a:pPr>
            <a:r>
              <a:rPr lang="en-US" altLang="zh-CN" sz="1000" b="1" kern="0" dirty="0">
                <a:solidFill>
                  <a:srgbClr val="FFFFFF"/>
                </a:solidFill>
                <a:latin typeface="+mn-ea"/>
                <a:ea typeface="+mn-ea"/>
              </a:rPr>
              <a:t>ManageOne </a:t>
            </a:r>
            <a:r>
              <a:rPr lang="en-US" altLang="zh-CN" sz="1000" b="1" kern="0" dirty="0" err="1">
                <a:solidFill>
                  <a:srgbClr val="FFFFFF"/>
                </a:solidFill>
                <a:latin typeface="+mn-ea"/>
                <a:ea typeface="+mn-ea"/>
              </a:rPr>
              <a:t>ServiceCenter</a:t>
            </a:r>
            <a:endParaRPr lang="zh-CN" altLang="en-US" sz="1000" b="1" kern="0" dirty="0">
              <a:solidFill>
                <a:srgbClr val="FFFFFF"/>
              </a:solidFill>
              <a:latin typeface="+mn-ea"/>
              <a:ea typeface="+mn-ea"/>
            </a:endParaRPr>
          </a:p>
        </p:txBody>
      </p:sp>
      <p:sp>
        <p:nvSpPr>
          <p:cNvPr id="149" name="TextBox 33"/>
          <p:cNvSpPr txBox="1"/>
          <p:nvPr/>
        </p:nvSpPr>
        <p:spPr>
          <a:xfrm>
            <a:off x="3973273" y="5748922"/>
            <a:ext cx="873521" cy="246913"/>
          </a:xfrm>
          <a:prstGeom prst="rect">
            <a:avLst/>
          </a:prstGeom>
          <a:noFill/>
        </p:spPr>
        <p:txBody>
          <a:bodyPr wrap="square" lIns="91377" tIns="45690" rIns="91377" bIns="45690" rtlCol="0">
            <a:spAutoFit/>
          </a:bodyPr>
          <a:lstStyle/>
          <a:p>
            <a:pPr defTabSz="913737" fontAlgn="auto">
              <a:spcBef>
                <a:spcPts val="0"/>
              </a:spcBef>
              <a:spcAft>
                <a:spcPts val="0"/>
              </a:spcAft>
              <a:defRPr/>
            </a:pPr>
            <a:r>
              <a:rPr lang="en-US" altLang="zh-CN" sz="1000" kern="0" dirty="0">
                <a:solidFill>
                  <a:sysClr val="windowText" lastClr="000000"/>
                </a:solidFill>
                <a:latin typeface="+mn-ea"/>
                <a:ea typeface="+mn-ea"/>
              </a:rPr>
              <a:t>V3</a:t>
            </a:r>
            <a:r>
              <a:rPr lang="zh-CN" altLang="en-US" sz="1000" kern="0" dirty="0">
                <a:solidFill>
                  <a:sysClr val="windowText" lastClr="000000"/>
                </a:solidFill>
                <a:latin typeface="+mn-ea"/>
                <a:ea typeface="+mn-ea"/>
              </a:rPr>
              <a:t>存储</a:t>
            </a:r>
          </a:p>
        </p:txBody>
      </p:sp>
      <p:grpSp>
        <p:nvGrpSpPr>
          <p:cNvPr id="3" name="组合 34"/>
          <p:cNvGrpSpPr/>
          <p:nvPr/>
        </p:nvGrpSpPr>
        <p:grpSpPr>
          <a:xfrm>
            <a:off x="1565862" y="5546167"/>
            <a:ext cx="624340" cy="402255"/>
            <a:chOff x="1053295" y="3845617"/>
            <a:chExt cx="631875" cy="462515"/>
          </a:xfrm>
        </p:grpSpPr>
        <p:pic>
          <p:nvPicPr>
            <p:cNvPr id="182"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4016532"/>
              <a:ext cx="631875" cy="291600"/>
            </a:xfrm>
            <a:prstGeom prst="rect">
              <a:avLst/>
            </a:prstGeom>
            <a:noFill/>
            <a:ln w="9525">
              <a:noFill/>
              <a:miter lim="800000"/>
              <a:headEnd/>
              <a:tailEnd/>
            </a:ln>
          </p:spPr>
        </p:pic>
        <p:pic>
          <p:nvPicPr>
            <p:cNvPr id="183"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3845617"/>
              <a:ext cx="631875" cy="291600"/>
            </a:xfrm>
            <a:prstGeom prst="rect">
              <a:avLst/>
            </a:prstGeom>
            <a:noFill/>
            <a:ln w="9525">
              <a:noFill/>
              <a:miter lim="800000"/>
              <a:headEnd/>
              <a:tailEnd/>
            </a:ln>
          </p:spPr>
        </p:pic>
      </p:grpSp>
      <p:grpSp>
        <p:nvGrpSpPr>
          <p:cNvPr id="5" name="组合 37"/>
          <p:cNvGrpSpPr/>
          <p:nvPr/>
        </p:nvGrpSpPr>
        <p:grpSpPr>
          <a:xfrm>
            <a:off x="3864334" y="5593577"/>
            <a:ext cx="624340" cy="402255"/>
            <a:chOff x="1053295" y="3845617"/>
            <a:chExt cx="631875" cy="462515"/>
          </a:xfrm>
        </p:grpSpPr>
        <p:pic>
          <p:nvPicPr>
            <p:cNvPr id="180"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4016532"/>
              <a:ext cx="631875" cy="291600"/>
            </a:xfrm>
            <a:prstGeom prst="rect">
              <a:avLst/>
            </a:prstGeom>
            <a:noFill/>
            <a:ln w="9525">
              <a:noFill/>
              <a:miter lim="800000"/>
              <a:headEnd/>
              <a:tailEnd/>
            </a:ln>
          </p:spPr>
        </p:pic>
        <p:pic>
          <p:nvPicPr>
            <p:cNvPr id="181"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3845617"/>
              <a:ext cx="631875" cy="291600"/>
            </a:xfrm>
            <a:prstGeom prst="rect">
              <a:avLst/>
            </a:prstGeom>
            <a:noFill/>
            <a:ln w="9525">
              <a:noFill/>
              <a:miter lim="800000"/>
              <a:headEnd/>
              <a:tailEnd/>
            </a:ln>
          </p:spPr>
        </p:pic>
      </p:grpSp>
      <p:grpSp>
        <p:nvGrpSpPr>
          <p:cNvPr id="6" name="组合 40"/>
          <p:cNvGrpSpPr/>
          <p:nvPr/>
        </p:nvGrpSpPr>
        <p:grpSpPr>
          <a:xfrm>
            <a:off x="4472219" y="5585700"/>
            <a:ext cx="624340" cy="402255"/>
            <a:chOff x="1053295" y="3845617"/>
            <a:chExt cx="631875" cy="462515"/>
          </a:xfrm>
        </p:grpSpPr>
        <p:pic>
          <p:nvPicPr>
            <p:cNvPr id="178"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4016532"/>
              <a:ext cx="631875" cy="291600"/>
            </a:xfrm>
            <a:prstGeom prst="rect">
              <a:avLst/>
            </a:prstGeom>
            <a:noFill/>
            <a:ln w="9525">
              <a:noFill/>
              <a:miter lim="800000"/>
              <a:headEnd/>
              <a:tailEnd/>
            </a:ln>
          </p:spPr>
        </p:pic>
        <p:pic>
          <p:nvPicPr>
            <p:cNvPr id="179" name="Picture 16" descr="E:\1华赛设计夹\2010-12\朱冬晴\华赛新图标(存储) AI文件\完成\png\存储图标-6\14.png"/>
            <p:cNvPicPr>
              <a:picLocks noChangeAspect="1" noChangeArrowheads="1"/>
            </p:cNvPicPr>
            <p:nvPr/>
          </p:nvPicPr>
          <p:blipFill>
            <a:blip r:embed="rId3" cstate="print"/>
            <a:srcRect/>
            <a:stretch>
              <a:fillRect/>
            </a:stretch>
          </p:blipFill>
          <p:spPr bwMode="auto">
            <a:xfrm>
              <a:off x="1053295" y="3845617"/>
              <a:ext cx="631875" cy="291600"/>
            </a:xfrm>
            <a:prstGeom prst="rect">
              <a:avLst/>
            </a:prstGeom>
            <a:noFill/>
            <a:ln w="9525">
              <a:noFill/>
              <a:miter lim="800000"/>
              <a:headEnd/>
              <a:tailEnd/>
            </a:ln>
          </p:spPr>
        </p:pic>
      </p:grpSp>
      <p:sp>
        <p:nvSpPr>
          <p:cNvPr id="153" name="圆角矩形 152"/>
          <p:cNvSpPr/>
          <p:nvPr/>
        </p:nvSpPr>
        <p:spPr>
          <a:xfrm>
            <a:off x="718809" y="3141046"/>
            <a:ext cx="2498855" cy="428469"/>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1000" b="1" kern="0" dirty="0">
                <a:solidFill>
                  <a:sysClr val="windowText" lastClr="000000"/>
                </a:solidFill>
                <a:latin typeface="+mn-ea"/>
                <a:ea typeface="+mn-ea"/>
              </a:rPr>
              <a:t>FusionSphere OpenStack</a:t>
            </a:r>
            <a:endParaRPr lang="zh-CN" altLang="en-US" sz="1000" b="1" kern="0" dirty="0">
              <a:solidFill>
                <a:sysClr val="windowText" lastClr="000000"/>
              </a:solidFill>
              <a:latin typeface="+mn-ea"/>
              <a:ea typeface="+mn-ea"/>
            </a:endParaRPr>
          </a:p>
        </p:txBody>
      </p:sp>
      <p:sp>
        <p:nvSpPr>
          <p:cNvPr id="161" name="TextBox 166"/>
          <p:cNvSpPr txBox="1"/>
          <p:nvPr/>
        </p:nvSpPr>
        <p:spPr>
          <a:xfrm>
            <a:off x="1541806" y="3334404"/>
            <a:ext cx="897651" cy="201557"/>
          </a:xfrm>
          <a:prstGeom prst="rect">
            <a:avLst/>
          </a:prstGeom>
          <a:solidFill>
            <a:srgbClr val="FFCC99">
              <a:lumMod val="90000"/>
            </a:srgbClr>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Neutron+</a:t>
            </a:r>
            <a:endParaRPr lang="zh-CN" altLang="en-US" sz="800" kern="0" dirty="0">
              <a:solidFill>
                <a:srgbClr val="000000"/>
              </a:solidFill>
              <a:latin typeface="+mn-ea"/>
              <a:ea typeface="+mn-ea"/>
            </a:endParaRPr>
          </a:p>
        </p:txBody>
      </p:sp>
      <p:sp>
        <p:nvSpPr>
          <p:cNvPr id="169" name="TextBox 166"/>
          <p:cNvSpPr txBox="1"/>
          <p:nvPr/>
        </p:nvSpPr>
        <p:spPr>
          <a:xfrm>
            <a:off x="3511681" y="3425558"/>
            <a:ext cx="503291" cy="192605"/>
          </a:xfrm>
          <a:prstGeom prst="rect">
            <a:avLst/>
          </a:prstGeom>
          <a:solidFill>
            <a:srgbClr val="FFCC99">
              <a:lumMod val="90000"/>
            </a:srgbClr>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Nova</a:t>
            </a:r>
            <a:endParaRPr lang="zh-CN" altLang="en-US" sz="800" kern="0" dirty="0">
              <a:solidFill>
                <a:srgbClr val="000000"/>
              </a:solidFill>
              <a:latin typeface="+mn-ea"/>
              <a:ea typeface="+mn-ea"/>
            </a:endParaRPr>
          </a:p>
        </p:txBody>
      </p:sp>
      <p:sp>
        <p:nvSpPr>
          <p:cNvPr id="170" name="TextBox 166"/>
          <p:cNvSpPr txBox="1"/>
          <p:nvPr/>
        </p:nvSpPr>
        <p:spPr>
          <a:xfrm>
            <a:off x="1165409" y="3804839"/>
            <a:ext cx="503291" cy="192605"/>
          </a:xfrm>
          <a:prstGeom prst="rect">
            <a:avLst/>
          </a:prstGeom>
          <a:solidFill>
            <a:srgbClr val="FFCC99">
              <a:lumMod val="90000"/>
            </a:srgbClr>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Nova</a:t>
            </a:r>
            <a:endParaRPr lang="zh-CN" altLang="en-US" sz="800" kern="0" dirty="0">
              <a:solidFill>
                <a:srgbClr val="000000"/>
              </a:solidFill>
              <a:latin typeface="+mn-ea"/>
              <a:ea typeface="+mn-ea"/>
            </a:endParaRPr>
          </a:p>
        </p:txBody>
      </p:sp>
      <p:sp>
        <p:nvSpPr>
          <p:cNvPr id="190" name="圆角矩形 189"/>
          <p:cNvSpPr/>
          <p:nvPr/>
        </p:nvSpPr>
        <p:spPr>
          <a:xfrm>
            <a:off x="3216430" y="3141046"/>
            <a:ext cx="2180384" cy="294442"/>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1000" b="1" kern="0" dirty="0">
                <a:solidFill>
                  <a:sysClr val="windowText" lastClr="000000"/>
                </a:solidFill>
                <a:latin typeface="+mn-ea"/>
                <a:ea typeface="+mn-ea"/>
              </a:rPr>
              <a:t>FusionSphere OpenStack</a:t>
            </a:r>
            <a:endParaRPr lang="zh-CN" altLang="en-US" sz="1000" b="1" kern="0" dirty="0">
              <a:solidFill>
                <a:sysClr val="windowText" lastClr="000000"/>
              </a:solidFill>
              <a:latin typeface="+mn-ea"/>
              <a:ea typeface="+mn-ea"/>
            </a:endParaRPr>
          </a:p>
        </p:txBody>
      </p:sp>
      <p:sp>
        <p:nvSpPr>
          <p:cNvPr id="191" name="圆角矩形 190"/>
          <p:cNvSpPr/>
          <p:nvPr/>
        </p:nvSpPr>
        <p:spPr>
          <a:xfrm>
            <a:off x="718808" y="3521860"/>
            <a:ext cx="1345794" cy="294442"/>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1000" b="1" kern="0" dirty="0">
                <a:solidFill>
                  <a:sysClr val="windowText" lastClr="000000"/>
                </a:solidFill>
                <a:latin typeface="+mn-ea"/>
                <a:ea typeface="+mn-ea"/>
              </a:rPr>
              <a:t>cascaded OpenStack</a:t>
            </a:r>
            <a:endParaRPr lang="zh-CN" altLang="en-US" sz="1000" b="1" kern="0" dirty="0">
              <a:solidFill>
                <a:sysClr val="windowText" lastClr="000000"/>
              </a:solidFill>
              <a:latin typeface="+mn-ea"/>
              <a:ea typeface="+mn-ea"/>
            </a:endParaRPr>
          </a:p>
        </p:txBody>
      </p:sp>
      <p:grpSp>
        <p:nvGrpSpPr>
          <p:cNvPr id="7" name="组合 191"/>
          <p:cNvGrpSpPr/>
          <p:nvPr/>
        </p:nvGrpSpPr>
        <p:grpSpPr>
          <a:xfrm>
            <a:off x="797647" y="2112890"/>
            <a:ext cx="4447424" cy="805403"/>
            <a:chOff x="12506299" y="2972309"/>
            <a:chExt cx="5161280" cy="1083876"/>
          </a:xfrm>
        </p:grpSpPr>
        <p:sp>
          <p:nvSpPr>
            <p:cNvPr id="126" name="矩形 125"/>
            <p:cNvSpPr/>
            <p:nvPr/>
          </p:nvSpPr>
          <p:spPr bwMode="auto">
            <a:xfrm>
              <a:off x="12506299" y="2972309"/>
              <a:ext cx="5161280" cy="758070"/>
            </a:xfrm>
            <a:prstGeom prst="rec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999" dirty="0">
                <a:solidFill>
                  <a:prstClr val="black">
                    <a:lumMod val="75000"/>
                    <a:lumOff val="25000"/>
                  </a:prstClr>
                </a:solidFill>
                <a:latin typeface="+mn-ea"/>
              </a:endParaRPr>
            </a:p>
          </p:txBody>
        </p:sp>
        <p:sp>
          <p:nvSpPr>
            <p:cNvPr id="125" name="上箭头标注 124"/>
            <p:cNvSpPr/>
            <p:nvPr/>
          </p:nvSpPr>
          <p:spPr bwMode="auto">
            <a:xfrm>
              <a:off x="1250630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200" dirty="0">
                <a:solidFill>
                  <a:prstClr val="black">
                    <a:lumMod val="75000"/>
                    <a:lumOff val="25000"/>
                  </a:prstClr>
                </a:solidFill>
                <a:latin typeface="+mn-ea"/>
              </a:endParaRPr>
            </a:p>
          </p:txBody>
        </p:sp>
        <p:sp>
          <p:nvSpPr>
            <p:cNvPr id="127" name="上箭头标注 126"/>
            <p:cNvSpPr/>
            <p:nvPr/>
          </p:nvSpPr>
          <p:spPr bwMode="auto">
            <a:xfrm>
              <a:off x="1336990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200" dirty="0">
                <a:solidFill>
                  <a:prstClr val="black">
                    <a:lumMod val="75000"/>
                    <a:lumOff val="25000"/>
                  </a:prstClr>
                </a:solidFill>
                <a:latin typeface="+mn-ea"/>
              </a:endParaRPr>
            </a:p>
          </p:txBody>
        </p:sp>
        <p:sp>
          <p:nvSpPr>
            <p:cNvPr id="128" name="上箭头标注 127"/>
            <p:cNvSpPr/>
            <p:nvPr/>
          </p:nvSpPr>
          <p:spPr bwMode="auto">
            <a:xfrm>
              <a:off x="1423350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200" dirty="0">
                <a:solidFill>
                  <a:prstClr val="black">
                    <a:lumMod val="75000"/>
                    <a:lumOff val="25000"/>
                  </a:prstClr>
                </a:solidFill>
                <a:latin typeface="+mn-ea"/>
              </a:endParaRPr>
            </a:p>
          </p:txBody>
        </p:sp>
        <p:sp>
          <p:nvSpPr>
            <p:cNvPr id="129" name="上箭头标注 128"/>
            <p:cNvSpPr/>
            <p:nvPr/>
          </p:nvSpPr>
          <p:spPr bwMode="auto">
            <a:xfrm>
              <a:off x="1509710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200" dirty="0">
                <a:solidFill>
                  <a:prstClr val="black">
                    <a:lumMod val="75000"/>
                    <a:lumOff val="25000"/>
                  </a:prstClr>
                </a:solidFill>
                <a:latin typeface="+mn-ea"/>
              </a:endParaRPr>
            </a:p>
          </p:txBody>
        </p:sp>
        <p:sp>
          <p:nvSpPr>
            <p:cNvPr id="130" name="TextBox 129"/>
            <p:cNvSpPr txBox="1"/>
            <p:nvPr/>
          </p:nvSpPr>
          <p:spPr>
            <a:xfrm>
              <a:off x="13809525" y="3099309"/>
              <a:ext cx="2528472" cy="538310"/>
            </a:xfrm>
            <a:prstGeom prst="rect">
              <a:avLst/>
            </a:prstGeom>
            <a:noFill/>
          </p:spPr>
          <p:txBody>
            <a:bodyPr wrap="square" rtlCol="0">
              <a:spAutoFit/>
            </a:bodyPr>
            <a:lstStyle/>
            <a:p>
              <a:pPr algn="ctr"/>
              <a:r>
                <a:rPr lang="zh-CN" altLang="en-US" sz="1999" b="1" dirty="0">
                  <a:solidFill>
                    <a:prstClr val="black">
                      <a:lumMod val="75000"/>
                      <a:lumOff val="25000"/>
                    </a:prstClr>
                  </a:solidFill>
                  <a:latin typeface="+mn-ea"/>
                  <a:ea typeface="+mn-ea"/>
                </a:rPr>
                <a:t>弹性云服务器</a:t>
              </a:r>
            </a:p>
          </p:txBody>
        </p:sp>
        <p:sp>
          <p:nvSpPr>
            <p:cNvPr id="131" name="TextBox 130"/>
            <p:cNvSpPr txBox="1"/>
            <p:nvPr/>
          </p:nvSpPr>
          <p:spPr>
            <a:xfrm>
              <a:off x="12531700" y="3683509"/>
              <a:ext cx="838202" cy="372676"/>
            </a:xfrm>
            <a:prstGeom prst="rect">
              <a:avLst/>
            </a:prstGeom>
            <a:noFill/>
          </p:spPr>
          <p:txBody>
            <a:bodyPr wrap="square" rtlCol="0">
              <a:spAutoFit/>
            </a:bodyPr>
            <a:lstStyle/>
            <a:p>
              <a:pPr algn="ctr"/>
              <a:r>
                <a:rPr lang="en-US" altLang="zh-CN" sz="1200" dirty="0">
                  <a:solidFill>
                    <a:prstClr val="black">
                      <a:lumMod val="75000"/>
                      <a:lumOff val="25000"/>
                    </a:prstClr>
                  </a:solidFill>
                  <a:latin typeface="+mn-ea"/>
                  <a:ea typeface="+mn-ea"/>
                </a:rPr>
                <a:t>CPU</a:t>
              </a:r>
              <a:endParaRPr lang="zh-CN" altLang="en-US" sz="1200" dirty="0">
                <a:solidFill>
                  <a:prstClr val="black">
                    <a:lumMod val="75000"/>
                    <a:lumOff val="25000"/>
                  </a:prstClr>
                </a:solidFill>
                <a:latin typeface="+mn-ea"/>
                <a:ea typeface="+mn-ea"/>
              </a:endParaRPr>
            </a:p>
          </p:txBody>
        </p:sp>
        <p:sp>
          <p:nvSpPr>
            <p:cNvPr id="132" name="TextBox 131"/>
            <p:cNvSpPr txBox="1"/>
            <p:nvPr/>
          </p:nvSpPr>
          <p:spPr>
            <a:xfrm>
              <a:off x="13369899" y="3683508"/>
              <a:ext cx="838202" cy="372676"/>
            </a:xfrm>
            <a:prstGeom prst="rect">
              <a:avLst/>
            </a:prstGeom>
            <a:noFill/>
          </p:spPr>
          <p:txBody>
            <a:bodyPr wrap="square" rtlCol="0">
              <a:spAutoFit/>
            </a:bodyPr>
            <a:lstStyle/>
            <a:p>
              <a:pPr algn="ctr"/>
              <a:r>
                <a:rPr lang="zh-CN" altLang="en-US" sz="1200" dirty="0">
                  <a:solidFill>
                    <a:prstClr val="black">
                      <a:lumMod val="75000"/>
                      <a:lumOff val="25000"/>
                    </a:prstClr>
                  </a:solidFill>
                  <a:latin typeface="+mn-ea"/>
                  <a:ea typeface="+mn-ea"/>
                </a:rPr>
                <a:t>内存</a:t>
              </a:r>
            </a:p>
          </p:txBody>
        </p:sp>
        <p:sp>
          <p:nvSpPr>
            <p:cNvPr id="133" name="TextBox 132"/>
            <p:cNvSpPr txBox="1"/>
            <p:nvPr/>
          </p:nvSpPr>
          <p:spPr>
            <a:xfrm>
              <a:off x="14233500" y="3683508"/>
              <a:ext cx="838202" cy="372676"/>
            </a:xfrm>
            <a:prstGeom prst="rect">
              <a:avLst/>
            </a:prstGeom>
            <a:noFill/>
          </p:spPr>
          <p:txBody>
            <a:bodyPr wrap="square" rtlCol="0">
              <a:spAutoFit/>
            </a:bodyPr>
            <a:lstStyle/>
            <a:p>
              <a:pPr algn="ctr"/>
              <a:r>
                <a:rPr lang="zh-CN" altLang="en-US" sz="1200" dirty="0">
                  <a:solidFill>
                    <a:prstClr val="black">
                      <a:lumMod val="75000"/>
                      <a:lumOff val="25000"/>
                    </a:prstClr>
                  </a:solidFill>
                  <a:latin typeface="+mn-ea"/>
                  <a:ea typeface="+mn-ea"/>
                </a:rPr>
                <a:t>镜像</a:t>
              </a:r>
            </a:p>
          </p:txBody>
        </p:sp>
        <p:sp>
          <p:nvSpPr>
            <p:cNvPr id="134" name="TextBox 133"/>
            <p:cNvSpPr txBox="1"/>
            <p:nvPr/>
          </p:nvSpPr>
          <p:spPr>
            <a:xfrm>
              <a:off x="14982799" y="3670808"/>
              <a:ext cx="1016001" cy="372676"/>
            </a:xfrm>
            <a:prstGeom prst="rect">
              <a:avLst/>
            </a:prstGeom>
            <a:noFill/>
          </p:spPr>
          <p:txBody>
            <a:bodyPr wrap="square" rtlCol="0">
              <a:spAutoFit/>
            </a:bodyPr>
            <a:lstStyle/>
            <a:p>
              <a:pPr algn="ctr"/>
              <a:r>
                <a:rPr lang="zh-CN" altLang="en-US" sz="1200" dirty="0">
                  <a:solidFill>
                    <a:prstClr val="black">
                      <a:lumMod val="75000"/>
                      <a:lumOff val="25000"/>
                    </a:prstClr>
                  </a:solidFill>
                  <a:latin typeface="+mn-ea"/>
                  <a:ea typeface="+mn-ea"/>
                </a:rPr>
                <a:t>系统盘</a:t>
              </a:r>
            </a:p>
          </p:txBody>
        </p:sp>
        <p:sp>
          <p:nvSpPr>
            <p:cNvPr id="135" name="上箭头标注 134"/>
            <p:cNvSpPr/>
            <p:nvPr/>
          </p:nvSpPr>
          <p:spPr bwMode="auto">
            <a:xfrm>
              <a:off x="1594800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sz="1200" dirty="0">
                <a:solidFill>
                  <a:prstClr val="black">
                    <a:lumMod val="75000"/>
                    <a:lumOff val="25000"/>
                  </a:prstClr>
                </a:solidFill>
                <a:latin typeface="+mn-ea"/>
              </a:endParaRPr>
            </a:p>
          </p:txBody>
        </p:sp>
        <p:sp>
          <p:nvSpPr>
            <p:cNvPr id="136" name="TextBox 135"/>
            <p:cNvSpPr txBox="1"/>
            <p:nvPr/>
          </p:nvSpPr>
          <p:spPr>
            <a:xfrm>
              <a:off x="15859101" y="3670808"/>
              <a:ext cx="1016001" cy="372676"/>
            </a:xfrm>
            <a:prstGeom prst="rect">
              <a:avLst/>
            </a:prstGeom>
            <a:noFill/>
          </p:spPr>
          <p:txBody>
            <a:bodyPr wrap="square" rtlCol="0">
              <a:spAutoFit/>
            </a:bodyPr>
            <a:lstStyle/>
            <a:p>
              <a:pPr algn="ctr"/>
              <a:r>
                <a:rPr lang="zh-CN" altLang="en-US" sz="1200" dirty="0">
                  <a:solidFill>
                    <a:prstClr val="black">
                      <a:lumMod val="75000"/>
                      <a:lumOff val="25000"/>
                    </a:prstClr>
                  </a:solidFill>
                  <a:latin typeface="+mn-ea"/>
                  <a:ea typeface="+mn-ea"/>
                </a:rPr>
                <a:t>数据盘</a:t>
              </a:r>
            </a:p>
          </p:txBody>
        </p:sp>
        <p:sp>
          <p:nvSpPr>
            <p:cNvPr id="51" name="上箭头标注 50"/>
            <p:cNvSpPr/>
            <p:nvPr/>
          </p:nvSpPr>
          <p:spPr bwMode="auto">
            <a:xfrm>
              <a:off x="16809060" y="3543809"/>
              <a:ext cx="850900" cy="465482"/>
            </a:xfrm>
            <a:prstGeom prst="upArrowCallou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121888" tIns="60944" rIns="121888" bIns="60944" numCol="1" rtlCol="0" anchor="t" anchorCtr="0" compatLnSpc="1">
              <a:prstTxWarp prst="textNoShape">
                <a:avLst/>
              </a:prstTxWarp>
            </a:bodyPr>
            <a:lstStyle/>
            <a:p>
              <a:pPr algn="ctr">
                <a:buClr>
                  <a:srgbClr val="CC9900"/>
                </a:buClr>
              </a:pPr>
              <a:r>
                <a:rPr lang="zh-CN" altLang="en-US" sz="1200" dirty="0">
                  <a:solidFill>
                    <a:prstClr val="black">
                      <a:lumMod val="75000"/>
                      <a:lumOff val="25000"/>
                    </a:prstClr>
                  </a:solidFill>
                  <a:latin typeface="+mn-ea"/>
                </a:rPr>
                <a:t>网卡</a:t>
              </a:r>
            </a:p>
          </p:txBody>
        </p:sp>
      </p:grpSp>
      <p:grpSp>
        <p:nvGrpSpPr>
          <p:cNvPr id="8" name="组合 192"/>
          <p:cNvGrpSpPr/>
          <p:nvPr/>
        </p:nvGrpSpPr>
        <p:grpSpPr>
          <a:xfrm>
            <a:off x="947344" y="4118310"/>
            <a:ext cx="721357" cy="905587"/>
            <a:chOff x="535554" y="3963337"/>
            <a:chExt cx="1038032" cy="1053395"/>
          </a:xfrm>
        </p:grpSpPr>
        <p:sp>
          <p:nvSpPr>
            <p:cNvPr id="143" name="等腰三角形 142"/>
            <p:cNvSpPr/>
            <p:nvPr/>
          </p:nvSpPr>
          <p:spPr bwMode="auto">
            <a:xfrm rot="10800000">
              <a:off x="572450" y="4311685"/>
              <a:ext cx="918052" cy="167323"/>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w="6350">
              <a:solidFill>
                <a:schemeClr val="accent1">
                  <a:shade val="5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defRPr/>
              </a:pPr>
              <a:endParaRPr lang="zh-CN" altLang="en-US" sz="1050" kern="0" dirty="0">
                <a:solidFill>
                  <a:srgbClr val="000000"/>
                </a:solidFill>
                <a:latin typeface="+mn-ea"/>
                <a:ea typeface="+mn-ea"/>
              </a:endParaRPr>
            </a:p>
          </p:txBody>
        </p:sp>
        <p:pic>
          <p:nvPicPr>
            <p:cNvPr id="147" name="Picture 59" descr="图片30"/>
            <p:cNvPicPr>
              <a:picLocks noChangeAspect="1" noChangeArrowheads="1"/>
            </p:cNvPicPr>
            <p:nvPr/>
          </p:nvPicPr>
          <p:blipFill>
            <a:blip r:embed="rId4" cstate="print"/>
            <a:stretch>
              <a:fillRect/>
            </a:stretch>
          </p:blipFill>
          <p:spPr bwMode="auto">
            <a:xfrm>
              <a:off x="535554" y="4444304"/>
              <a:ext cx="355693" cy="555255"/>
            </a:xfrm>
            <a:prstGeom prst="rect">
              <a:avLst/>
            </a:prstGeom>
            <a:ln w="6350">
              <a:solidFill>
                <a:schemeClr val="accent1">
                  <a:shade val="50000"/>
                </a:schemeClr>
              </a:solidFill>
            </a:ln>
          </p:spPr>
        </p:pic>
        <p:pic>
          <p:nvPicPr>
            <p:cNvPr id="148" name="Picture 59" descr="图片30"/>
            <p:cNvPicPr>
              <a:picLocks noChangeAspect="1" noChangeArrowheads="1"/>
            </p:cNvPicPr>
            <p:nvPr/>
          </p:nvPicPr>
          <p:blipFill>
            <a:blip r:embed="rId4" cstate="print"/>
            <a:stretch>
              <a:fillRect/>
            </a:stretch>
          </p:blipFill>
          <p:spPr bwMode="auto">
            <a:xfrm>
              <a:off x="878944" y="4461477"/>
              <a:ext cx="355693" cy="555255"/>
            </a:xfrm>
            <a:prstGeom prst="rect">
              <a:avLst/>
            </a:prstGeom>
            <a:ln w="6350">
              <a:solidFill>
                <a:schemeClr val="accent1">
                  <a:shade val="50000"/>
                </a:schemeClr>
              </a:solidFill>
            </a:ln>
          </p:spPr>
        </p:pic>
        <p:sp>
          <p:nvSpPr>
            <p:cNvPr id="154" name="矩形 153"/>
            <p:cNvSpPr/>
            <p:nvPr/>
          </p:nvSpPr>
          <p:spPr>
            <a:xfrm>
              <a:off x="556888"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defTabSz="913737" fontAlgn="auto">
                <a:spcBef>
                  <a:spcPts val="0"/>
                </a:spcBef>
                <a:spcAft>
                  <a:spcPts val="0"/>
                </a:spcAft>
                <a:defRPr/>
              </a:pPr>
              <a:r>
                <a:rPr lang="en-US" altLang="zh-CN" sz="600" b="1" kern="0" dirty="0">
                  <a:solidFill>
                    <a:srgbClr val="3399FF"/>
                  </a:solidFill>
                  <a:latin typeface="+mn-ea"/>
                  <a:ea typeface="+mn-ea"/>
                </a:rPr>
                <a:t>VM1</a:t>
              </a:r>
              <a:endParaRPr lang="zh-CN" altLang="en-US" sz="600" b="1" kern="0" dirty="0">
                <a:solidFill>
                  <a:srgbClr val="3399FF"/>
                </a:solidFill>
                <a:latin typeface="+mn-ea"/>
                <a:ea typeface="+mn-ea"/>
              </a:endParaRPr>
            </a:p>
          </p:txBody>
        </p:sp>
        <p:sp>
          <p:nvSpPr>
            <p:cNvPr id="155" name="矩形 154"/>
            <p:cNvSpPr/>
            <p:nvPr/>
          </p:nvSpPr>
          <p:spPr>
            <a:xfrm>
              <a:off x="1056012"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fontAlgn="auto">
                <a:spcBef>
                  <a:spcPts val="0"/>
                </a:spcBef>
                <a:spcAft>
                  <a:spcPts val="0"/>
                </a:spcAft>
                <a:defRPr/>
              </a:pPr>
              <a:r>
                <a:rPr lang="en-US" altLang="zh-CN" sz="600" kern="0" dirty="0">
                  <a:solidFill>
                    <a:srgbClr val="3399FF"/>
                  </a:solidFill>
                  <a:latin typeface="+mn-ea"/>
                  <a:ea typeface="+mn-ea"/>
                </a:rPr>
                <a:t>VM2</a:t>
              </a:r>
              <a:endParaRPr lang="zh-CN" altLang="en-US" sz="600" kern="0" dirty="0">
                <a:solidFill>
                  <a:srgbClr val="3399FF"/>
                </a:solidFill>
                <a:latin typeface="+mn-ea"/>
                <a:ea typeface="+mn-ea"/>
              </a:endParaRPr>
            </a:p>
          </p:txBody>
        </p:sp>
        <p:pic>
          <p:nvPicPr>
            <p:cNvPr id="165" name="Picture 59" descr="图片30"/>
            <p:cNvPicPr>
              <a:picLocks noChangeAspect="1" noChangeArrowheads="1"/>
            </p:cNvPicPr>
            <p:nvPr/>
          </p:nvPicPr>
          <p:blipFill>
            <a:blip r:embed="rId4" cstate="print"/>
            <a:stretch>
              <a:fillRect/>
            </a:stretch>
          </p:blipFill>
          <p:spPr bwMode="auto">
            <a:xfrm>
              <a:off x="1217893" y="4461477"/>
              <a:ext cx="355693" cy="555255"/>
            </a:xfrm>
            <a:prstGeom prst="rect">
              <a:avLst/>
            </a:prstGeom>
            <a:ln w="6350">
              <a:solidFill>
                <a:schemeClr val="accent1">
                  <a:shade val="50000"/>
                </a:schemeClr>
              </a:solidFill>
            </a:ln>
          </p:spPr>
        </p:pic>
      </p:grpSp>
      <p:sp>
        <p:nvSpPr>
          <p:cNvPr id="194" name="圆角矩形 193"/>
          <p:cNvSpPr/>
          <p:nvPr/>
        </p:nvSpPr>
        <p:spPr>
          <a:xfrm>
            <a:off x="892767" y="3993887"/>
            <a:ext cx="811890" cy="130683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6" name="TextBox 166"/>
          <p:cNvSpPr txBox="1"/>
          <p:nvPr/>
        </p:nvSpPr>
        <p:spPr>
          <a:xfrm>
            <a:off x="4368260" y="3456081"/>
            <a:ext cx="897651" cy="201557"/>
          </a:xfrm>
          <a:prstGeom prst="rect">
            <a:avLst/>
          </a:prstGeom>
          <a:solidFill>
            <a:srgbClr val="FFCC99">
              <a:lumMod val="90000"/>
            </a:srgbClr>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Neutron</a:t>
            </a:r>
            <a:endParaRPr lang="zh-CN" altLang="en-US" sz="800" kern="0" dirty="0">
              <a:solidFill>
                <a:srgbClr val="000000"/>
              </a:solidFill>
              <a:latin typeface="+mn-ea"/>
              <a:ea typeface="+mn-ea"/>
            </a:endParaRPr>
          </a:p>
        </p:txBody>
      </p:sp>
      <p:sp>
        <p:nvSpPr>
          <p:cNvPr id="197" name="TextBox 166"/>
          <p:cNvSpPr txBox="1"/>
          <p:nvPr/>
        </p:nvSpPr>
        <p:spPr>
          <a:xfrm>
            <a:off x="4368260" y="3659381"/>
            <a:ext cx="897651" cy="201557"/>
          </a:xfrm>
          <a:prstGeom prst="rect">
            <a:avLst/>
          </a:prstGeom>
          <a:solidFill>
            <a:srgbClr val="E46C0A"/>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AC</a:t>
            </a:r>
            <a:endParaRPr lang="zh-CN" altLang="en-US" sz="800" kern="0" dirty="0">
              <a:solidFill>
                <a:srgbClr val="000000"/>
              </a:solidFill>
              <a:latin typeface="+mn-ea"/>
              <a:ea typeface="+mn-ea"/>
            </a:endParaRPr>
          </a:p>
        </p:txBody>
      </p:sp>
      <p:sp>
        <p:nvSpPr>
          <p:cNvPr id="198" name="标题 1"/>
          <p:cNvSpPr txBox="1">
            <a:spLocks/>
          </p:cNvSpPr>
          <p:nvPr/>
        </p:nvSpPr>
        <p:spPr>
          <a:xfrm>
            <a:off x="1090273" y="4411783"/>
            <a:ext cx="437502"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err="1">
                <a:latin typeface="+mn-ea"/>
                <a:ea typeface="+mn-ea"/>
                <a:cs typeface="Arial" panose="020B0604020202020204" pitchFamily="34" charset="0"/>
                <a:sym typeface="Lucida Grande"/>
              </a:rPr>
              <a:t>Xen</a:t>
            </a:r>
            <a:endParaRPr kumimoji="1" lang="en-US" altLang="zh-CN" sz="700" b="1" kern="0" dirty="0">
              <a:latin typeface="+mn-ea"/>
              <a:ea typeface="+mn-ea"/>
              <a:cs typeface="Arial" panose="020B0604020202020204" pitchFamily="34" charset="0"/>
              <a:sym typeface="Lucida Grande"/>
            </a:endParaRPr>
          </a:p>
        </p:txBody>
      </p:sp>
      <p:sp>
        <p:nvSpPr>
          <p:cNvPr id="199" name="圆角矩形 198"/>
          <p:cNvSpPr/>
          <p:nvPr/>
        </p:nvSpPr>
        <p:spPr>
          <a:xfrm>
            <a:off x="2067588" y="3533527"/>
            <a:ext cx="1150077" cy="294442"/>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1000" b="1" kern="0" dirty="0">
                <a:solidFill>
                  <a:sysClr val="windowText" lastClr="000000"/>
                </a:solidFill>
                <a:latin typeface="+mn-ea"/>
                <a:ea typeface="+mn-ea"/>
              </a:rPr>
              <a:t>cascaded OpenStack</a:t>
            </a:r>
            <a:endParaRPr lang="zh-CN" altLang="en-US" sz="1000" b="1" kern="0" dirty="0">
              <a:solidFill>
                <a:sysClr val="windowText" lastClr="000000"/>
              </a:solidFill>
              <a:latin typeface="+mn-ea"/>
              <a:ea typeface="+mn-ea"/>
            </a:endParaRPr>
          </a:p>
        </p:txBody>
      </p:sp>
      <p:sp>
        <p:nvSpPr>
          <p:cNvPr id="200" name="TextBox 166"/>
          <p:cNvSpPr txBox="1"/>
          <p:nvPr/>
        </p:nvSpPr>
        <p:spPr>
          <a:xfrm>
            <a:off x="2428333" y="3816302"/>
            <a:ext cx="503291" cy="192605"/>
          </a:xfrm>
          <a:prstGeom prst="rect">
            <a:avLst/>
          </a:prstGeom>
          <a:solidFill>
            <a:srgbClr val="FFCC99">
              <a:lumMod val="90000"/>
            </a:srgbClr>
          </a:solidFill>
          <a:ln>
            <a:solidFill>
              <a:schemeClr val="bg1"/>
            </a:solidFill>
          </a:ln>
        </p:spPr>
        <p:txBody>
          <a:bodyPr lIns="0" rIns="0" anchor="ctr"/>
          <a:lstStyle/>
          <a:p>
            <a:pPr algn="ctr" defTabSz="1218712">
              <a:buClr>
                <a:srgbClr val="5F5F5F"/>
              </a:buClr>
              <a:buSzPct val="80000"/>
              <a:defRPr/>
            </a:pPr>
            <a:r>
              <a:rPr lang="en-US" altLang="zh-CN" sz="800" kern="0" dirty="0">
                <a:solidFill>
                  <a:srgbClr val="000000"/>
                </a:solidFill>
                <a:latin typeface="+mn-ea"/>
                <a:ea typeface="+mn-ea"/>
              </a:rPr>
              <a:t>Nova</a:t>
            </a:r>
            <a:endParaRPr lang="zh-CN" altLang="en-US" sz="800" kern="0" dirty="0">
              <a:solidFill>
                <a:srgbClr val="000000"/>
              </a:solidFill>
              <a:latin typeface="+mn-ea"/>
              <a:ea typeface="+mn-ea"/>
            </a:endParaRPr>
          </a:p>
        </p:txBody>
      </p:sp>
      <p:grpSp>
        <p:nvGrpSpPr>
          <p:cNvPr id="9" name="组合 200"/>
          <p:cNvGrpSpPr/>
          <p:nvPr/>
        </p:nvGrpSpPr>
        <p:grpSpPr>
          <a:xfrm>
            <a:off x="2210267" y="4129777"/>
            <a:ext cx="721357" cy="905587"/>
            <a:chOff x="535554" y="3963337"/>
            <a:chExt cx="1038032" cy="1053395"/>
          </a:xfrm>
        </p:grpSpPr>
        <p:sp>
          <p:nvSpPr>
            <p:cNvPr id="202" name="等腰三角形 201"/>
            <p:cNvSpPr/>
            <p:nvPr/>
          </p:nvSpPr>
          <p:spPr bwMode="auto">
            <a:xfrm rot="10800000">
              <a:off x="572450" y="4311685"/>
              <a:ext cx="918052" cy="167323"/>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w="6350">
              <a:solidFill>
                <a:schemeClr val="accent1">
                  <a:shade val="5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defRPr/>
              </a:pPr>
              <a:endParaRPr lang="zh-CN" altLang="en-US" sz="1050" kern="0" dirty="0">
                <a:solidFill>
                  <a:srgbClr val="000000"/>
                </a:solidFill>
                <a:latin typeface="+mn-ea"/>
                <a:ea typeface="+mn-ea"/>
              </a:endParaRPr>
            </a:p>
          </p:txBody>
        </p:sp>
        <p:pic>
          <p:nvPicPr>
            <p:cNvPr id="203" name="Picture 59" descr="图片30"/>
            <p:cNvPicPr>
              <a:picLocks noChangeAspect="1" noChangeArrowheads="1"/>
            </p:cNvPicPr>
            <p:nvPr/>
          </p:nvPicPr>
          <p:blipFill>
            <a:blip r:embed="rId4" cstate="print"/>
            <a:stretch>
              <a:fillRect/>
            </a:stretch>
          </p:blipFill>
          <p:spPr bwMode="auto">
            <a:xfrm>
              <a:off x="535554" y="4444304"/>
              <a:ext cx="355693" cy="555255"/>
            </a:xfrm>
            <a:prstGeom prst="rect">
              <a:avLst/>
            </a:prstGeom>
            <a:ln w="6350">
              <a:solidFill>
                <a:schemeClr val="accent1">
                  <a:shade val="50000"/>
                </a:schemeClr>
              </a:solidFill>
            </a:ln>
          </p:spPr>
        </p:pic>
        <p:pic>
          <p:nvPicPr>
            <p:cNvPr id="204" name="Picture 59" descr="图片30"/>
            <p:cNvPicPr>
              <a:picLocks noChangeAspect="1" noChangeArrowheads="1"/>
            </p:cNvPicPr>
            <p:nvPr/>
          </p:nvPicPr>
          <p:blipFill>
            <a:blip r:embed="rId4" cstate="print"/>
            <a:stretch>
              <a:fillRect/>
            </a:stretch>
          </p:blipFill>
          <p:spPr bwMode="auto">
            <a:xfrm>
              <a:off x="878944" y="4461477"/>
              <a:ext cx="355693" cy="555255"/>
            </a:xfrm>
            <a:prstGeom prst="rect">
              <a:avLst/>
            </a:prstGeom>
            <a:ln w="6350">
              <a:solidFill>
                <a:schemeClr val="accent1">
                  <a:shade val="50000"/>
                </a:schemeClr>
              </a:solidFill>
            </a:ln>
          </p:spPr>
        </p:pic>
        <p:sp>
          <p:nvSpPr>
            <p:cNvPr id="205" name="矩形 204"/>
            <p:cNvSpPr/>
            <p:nvPr/>
          </p:nvSpPr>
          <p:spPr>
            <a:xfrm>
              <a:off x="556888"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defTabSz="913737" fontAlgn="auto">
                <a:spcBef>
                  <a:spcPts val="0"/>
                </a:spcBef>
                <a:spcAft>
                  <a:spcPts val="0"/>
                </a:spcAft>
                <a:defRPr/>
              </a:pPr>
              <a:r>
                <a:rPr lang="en-US" altLang="zh-CN" sz="600" b="1" kern="0" dirty="0">
                  <a:solidFill>
                    <a:srgbClr val="3399FF"/>
                  </a:solidFill>
                  <a:latin typeface="+mn-ea"/>
                  <a:ea typeface="+mn-ea"/>
                </a:rPr>
                <a:t>VM1</a:t>
              </a:r>
              <a:endParaRPr lang="zh-CN" altLang="en-US" sz="600" b="1" kern="0" dirty="0">
                <a:solidFill>
                  <a:srgbClr val="3399FF"/>
                </a:solidFill>
                <a:latin typeface="+mn-ea"/>
                <a:ea typeface="+mn-ea"/>
              </a:endParaRPr>
            </a:p>
          </p:txBody>
        </p:sp>
        <p:sp>
          <p:nvSpPr>
            <p:cNvPr id="206" name="矩形 205"/>
            <p:cNvSpPr/>
            <p:nvPr/>
          </p:nvSpPr>
          <p:spPr>
            <a:xfrm>
              <a:off x="1056012"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fontAlgn="auto">
                <a:spcBef>
                  <a:spcPts val="0"/>
                </a:spcBef>
                <a:spcAft>
                  <a:spcPts val="0"/>
                </a:spcAft>
                <a:defRPr/>
              </a:pPr>
              <a:r>
                <a:rPr lang="en-US" altLang="zh-CN" sz="600" kern="0" dirty="0">
                  <a:solidFill>
                    <a:srgbClr val="3399FF"/>
                  </a:solidFill>
                  <a:latin typeface="+mn-ea"/>
                  <a:ea typeface="+mn-ea"/>
                </a:rPr>
                <a:t>VM2</a:t>
              </a:r>
              <a:endParaRPr lang="zh-CN" altLang="en-US" sz="600" kern="0" dirty="0">
                <a:solidFill>
                  <a:srgbClr val="3399FF"/>
                </a:solidFill>
                <a:latin typeface="+mn-ea"/>
                <a:ea typeface="+mn-ea"/>
              </a:endParaRPr>
            </a:p>
          </p:txBody>
        </p:sp>
        <p:pic>
          <p:nvPicPr>
            <p:cNvPr id="207" name="Picture 59" descr="图片30"/>
            <p:cNvPicPr>
              <a:picLocks noChangeAspect="1" noChangeArrowheads="1"/>
            </p:cNvPicPr>
            <p:nvPr/>
          </p:nvPicPr>
          <p:blipFill>
            <a:blip r:embed="rId4" cstate="print"/>
            <a:stretch>
              <a:fillRect/>
            </a:stretch>
          </p:blipFill>
          <p:spPr bwMode="auto">
            <a:xfrm>
              <a:off x="1217893" y="4461477"/>
              <a:ext cx="355693" cy="555255"/>
            </a:xfrm>
            <a:prstGeom prst="rect">
              <a:avLst/>
            </a:prstGeom>
            <a:ln w="6350">
              <a:solidFill>
                <a:schemeClr val="accent1">
                  <a:shade val="50000"/>
                </a:schemeClr>
              </a:solidFill>
            </a:ln>
          </p:spPr>
        </p:pic>
      </p:grpSp>
      <p:sp>
        <p:nvSpPr>
          <p:cNvPr id="208" name="圆角矩形 207"/>
          <p:cNvSpPr/>
          <p:nvPr/>
        </p:nvSpPr>
        <p:spPr>
          <a:xfrm>
            <a:off x="2155690" y="4005352"/>
            <a:ext cx="811890" cy="130683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9" name="标题 1"/>
          <p:cNvSpPr txBox="1">
            <a:spLocks/>
          </p:cNvSpPr>
          <p:nvPr/>
        </p:nvSpPr>
        <p:spPr>
          <a:xfrm>
            <a:off x="2353196" y="4441906"/>
            <a:ext cx="437502"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KVM</a:t>
            </a:r>
          </a:p>
        </p:txBody>
      </p:sp>
      <p:grpSp>
        <p:nvGrpSpPr>
          <p:cNvPr id="10" name="组合 209"/>
          <p:cNvGrpSpPr/>
          <p:nvPr/>
        </p:nvGrpSpPr>
        <p:grpSpPr>
          <a:xfrm>
            <a:off x="3378026" y="4178835"/>
            <a:ext cx="721357" cy="905587"/>
            <a:chOff x="535554" y="3963337"/>
            <a:chExt cx="1038032" cy="1053395"/>
          </a:xfrm>
        </p:grpSpPr>
        <p:sp>
          <p:nvSpPr>
            <p:cNvPr id="211" name="等腰三角形 210"/>
            <p:cNvSpPr/>
            <p:nvPr/>
          </p:nvSpPr>
          <p:spPr bwMode="auto">
            <a:xfrm rot="10800000">
              <a:off x="572450" y="4311685"/>
              <a:ext cx="918052" cy="167323"/>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w="6350">
              <a:solidFill>
                <a:schemeClr val="accent1">
                  <a:shade val="5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defRPr/>
              </a:pPr>
              <a:endParaRPr lang="zh-CN" altLang="en-US" sz="1050" kern="0" dirty="0">
                <a:solidFill>
                  <a:srgbClr val="000000"/>
                </a:solidFill>
                <a:latin typeface="+mn-ea"/>
                <a:ea typeface="+mn-ea"/>
              </a:endParaRPr>
            </a:p>
          </p:txBody>
        </p:sp>
        <p:pic>
          <p:nvPicPr>
            <p:cNvPr id="212" name="Picture 59" descr="图片30"/>
            <p:cNvPicPr>
              <a:picLocks noChangeAspect="1" noChangeArrowheads="1"/>
            </p:cNvPicPr>
            <p:nvPr/>
          </p:nvPicPr>
          <p:blipFill>
            <a:blip r:embed="rId4" cstate="print"/>
            <a:stretch>
              <a:fillRect/>
            </a:stretch>
          </p:blipFill>
          <p:spPr bwMode="auto">
            <a:xfrm>
              <a:off x="535554" y="4444304"/>
              <a:ext cx="355693" cy="555255"/>
            </a:xfrm>
            <a:prstGeom prst="rect">
              <a:avLst/>
            </a:prstGeom>
            <a:ln w="6350">
              <a:solidFill>
                <a:schemeClr val="accent1">
                  <a:shade val="50000"/>
                </a:schemeClr>
              </a:solidFill>
            </a:ln>
          </p:spPr>
        </p:pic>
        <p:pic>
          <p:nvPicPr>
            <p:cNvPr id="213" name="Picture 59" descr="图片30"/>
            <p:cNvPicPr>
              <a:picLocks noChangeAspect="1" noChangeArrowheads="1"/>
            </p:cNvPicPr>
            <p:nvPr/>
          </p:nvPicPr>
          <p:blipFill>
            <a:blip r:embed="rId4" cstate="print"/>
            <a:stretch>
              <a:fillRect/>
            </a:stretch>
          </p:blipFill>
          <p:spPr bwMode="auto">
            <a:xfrm>
              <a:off x="878944" y="4461477"/>
              <a:ext cx="355693" cy="555255"/>
            </a:xfrm>
            <a:prstGeom prst="rect">
              <a:avLst/>
            </a:prstGeom>
            <a:ln w="6350">
              <a:solidFill>
                <a:schemeClr val="accent1">
                  <a:shade val="50000"/>
                </a:schemeClr>
              </a:solidFill>
            </a:ln>
          </p:spPr>
        </p:pic>
        <p:sp>
          <p:nvSpPr>
            <p:cNvPr id="214" name="矩形 213"/>
            <p:cNvSpPr/>
            <p:nvPr/>
          </p:nvSpPr>
          <p:spPr>
            <a:xfrm>
              <a:off x="556888"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defTabSz="913737" fontAlgn="auto">
                <a:spcBef>
                  <a:spcPts val="0"/>
                </a:spcBef>
                <a:spcAft>
                  <a:spcPts val="0"/>
                </a:spcAft>
                <a:defRPr/>
              </a:pPr>
              <a:r>
                <a:rPr lang="en-US" altLang="zh-CN" sz="600" b="1" kern="0" dirty="0">
                  <a:solidFill>
                    <a:srgbClr val="3399FF"/>
                  </a:solidFill>
                  <a:latin typeface="+mn-ea"/>
                  <a:ea typeface="+mn-ea"/>
                </a:rPr>
                <a:t>VM1</a:t>
              </a:r>
              <a:endParaRPr lang="zh-CN" altLang="en-US" sz="600" b="1" kern="0" dirty="0">
                <a:solidFill>
                  <a:srgbClr val="3399FF"/>
                </a:solidFill>
                <a:latin typeface="+mn-ea"/>
                <a:ea typeface="+mn-ea"/>
              </a:endParaRPr>
            </a:p>
          </p:txBody>
        </p:sp>
        <p:sp>
          <p:nvSpPr>
            <p:cNvPr id="215" name="矩形 214"/>
            <p:cNvSpPr/>
            <p:nvPr/>
          </p:nvSpPr>
          <p:spPr>
            <a:xfrm>
              <a:off x="1056012"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fontAlgn="auto">
                <a:spcBef>
                  <a:spcPts val="0"/>
                </a:spcBef>
                <a:spcAft>
                  <a:spcPts val="0"/>
                </a:spcAft>
                <a:defRPr/>
              </a:pPr>
              <a:r>
                <a:rPr lang="en-US" altLang="zh-CN" sz="600" kern="0" dirty="0">
                  <a:solidFill>
                    <a:srgbClr val="3399FF"/>
                  </a:solidFill>
                  <a:latin typeface="+mn-ea"/>
                  <a:ea typeface="+mn-ea"/>
                </a:rPr>
                <a:t>VM2</a:t>
              </a:r>
              <a:endParaRPr lang="zh-CN" altLang="en-US" sz="600" kern="0" dirty="0">
                <a:solidFill>
                  <a:srgbClr val="3399FF"/>
                </a:solidFill>
                <a:latin typeface="+mn-ea"/>
                <a:ea typeface="+mn-ea"/>
              </a:endParaRPr>
            </a:p>
          </p:txBody>
        </p:sp>
        <p:pic>
          <p:nvPicPr>
            <p:cNvPr id="216" name="Picture 59" descr="图片30"/>
            <p:cNvPicPr>
              <a:picLocks noChangeAspect="1" noChangeArrowheads="1"/>
            </p:cNvPicPr>
            <p:nvPr/>
          </p:nvPicPr>
          <p:blipFill>
            <a:blip r:embed="rId4" cstate="print"/>
            <a:stretch>
              <a:fillRect/>
            </a:stretch>
          </p:blipFill>
          <p:spPr bwMode="auto">
            <a:xfrm>
              <a:off x="1217893" y="4461477"/>
              <a:ext cx="355693" cy="555255"/>
            </a:xfrm>
            <a:prstGeom prst="rect">
              <a:avLst/>
            </a:prstGeom>
            <a:ln w="6350">
              <a:solidFill>
                <a:schemeClr val="accent1">
                  <a:shade val="50000"/>
                </a:schemeClr>
              </a:solidFill>
            </a:ln>
          </p:spPr>
        </p:pic>
      </p:grpSp>
      <p:sp>
        <p:nvSpPr>
          <p:cNvPr id="217" name="圆角矩形 216"/>
          <p:cNvSpPr/>
          <p:nvPr/>
        </p:nvSpPr>
        <p:spPr>
          <a:xfrm>
            <a:off x="3323449" y="4054411"/>
            <a:ext cx="811890" cy="130683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8" name="标题 1"/>
          <p:cNvSpPr txBox="1">
            <a:spLocks/>
          </p:cNvSpPr>
          <p:nvPr/>
        </p:nvSpPr>
        <p:spPr>
          <a:xfrm>
            <a:off x="3490328" y="4469700"/>
            <a:ext cx="545999"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err="1">
                <a:latin typeface="+mn-ea"/>
                <a:ea typeface="+mn-ea"/>
                <a:cs typeface="Arial" panose="020B0604020202020204" pitchFamily="34" charset="0"/>
                <a:sym typeface="Lucida Grande"/>
              </a:rPr>
              <a:t>Xen</a:t>
            </a:r>
            <a:r>
              <a:rPr kumimoji="1" lang="en-US" altLang="zh-CN" sz="700" b="1" kern="0" dirty="0">
                <a:latin typeface="+mn-ea"/>
                <a:ea typeface="+mn-ea"/>
                <a:cs typeface="Arial" panose="020B0604020202020204" pitchFamily="34" charset="0"/>
                <a:sym typeface="Lucida Grande"/>
              </a:rPr>
              <a:t>/KVM</a:t>
            </a:r>
          </a:p>
        </p:txBody>
      </p:sp>
      <p:grpSp>
        <p:nvGrpSpPr>
          <p:cNvPr id="11" name="组合 218"/>
          <p:cNvGrpSpPr/>
          <p:nvPr/>
        </p:nvGrpSpPr>
        <p:grpSpPr>
          <a:xfrm>
            <a:off x="4546807" y="4190301"/>
            <a:ext cx="721357" cy="905587"/>
            <a:chOff x="535554" y="3963337"/>
            <a:chExt cx="1038032" cy="1053395"/>
          </a:xfrm>
        </p:grpSpPr>
        <p:sp>
          <p:nvSpPr>
            <p:cNvPr id="220" name="等腰三角形 219"/>
            <p:cNvSpPr/>
            <p:nvPr/>
          </p:nvSpPr>
          <p:spPr bwMode="auto">
            <a:xfrm rot="10800000">
              <a:off x="572450" y="4311685"/>
              <a:ext cx="918052" cy="167323"/>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w="6350">
              <a:solidFill>
                <a:schemeClr val="accent1">
                  <a:shade val="5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defRPr/>
              </a:pPr>
              <a:endParaRPr lang="zh-CN" altLang="en-US" sz="1050" kern="0" dirty="0">
                <a:solidFill>
                  <a:srgbClr val="000000"/>
                </a:solidFill>
                <a:latin typeface="+mn-ea"/>
                <a:ea typeface="+mn-ea"/>
              </a:endParaRPr>
            </a:p>
          </p:txBody>
        </p:sp>
        <p:pic>
          <p:nvPicPr>
            <p:cNvPr id="221" name="Picture 59" descr="图片30"/>
            <p:cNvPicPr>
              <a:picLocks noChangeAspect="1" noChangeArrowheads="1"/>
            </p:cNvPicPr>
            <p:nvPr/>
          </p:nvPicPr>
          <p:blipFill>
            <a:blip r:embed="rId4" cstate="print"/>
            <a:stretch>
              <a:fillRect/>
            </a:stretch>
          </p:blipFill>
          <p:spPr bwMode="auto">
            <a:xfrm>
              <a:off x="535554" y="4444304"/>
              <a:ext cx="355693" cy="555255"/>
            </a:xfrm>
            <a:prstGeom prst="rect">
              <a:avLst/>
            </a:prstGeom>
            <a:ln w="6350">
              <a:solidFill>
                <a:schemeClr val="accent1">
                  <a:shade val="50000"/>
                </a:schemeClr>
              </a:solidFill>
            </a:ln>
          </p:spPr>
        </p:pic>
        <p:pic>
          <p:nvPicPr>
            <p:cNvPr id="222" name="Picture 59" descr="图片30"/>
            <p:cNvPicPr>
              <a:picLocks noChangeAspect="1" noChangeArrowheads="1"/>
            </p:cNvPicPr>
            <p:nvPr/>
          </p:nvPicPr>
          <p:blipFill>
            <a:blip r:embed="rId4" cstate="print"/>
            <a:stretch>
              <a:fillRect/>
            </a:stretch>
          </p:blipFill>
          <p:spPr bwMode="auto">
            <a:xfrm>
              <a:off x="878944" y="4461477"/>
              <a:ext cx="355693" cy="555255"/>
            </a:xfrm>
            <a:prstGeom prst="rect">
              <a:avLst/>
            </a:prstGeom>
            <a:ln w="6350">
              <a:solidFill>
                <a:schemeClr val="accent1">
                  <a:shade val="50000"/>
                </a:schemeClr>
              </a:solidFill>
            </a:ln>
          </p:spPr>
        </p:pic>
        <p:sp>
          <p:nvSpPr>
            <p:cNvPr id="223" name="矩形 222"/>
            <p:cNvSpPr/>
            <p:nvPr/>
          </p:nvSpPr>
          <p:spPr>
            <a:xfrm>
              <a:off x="556888"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defTabSz="913737" fontAlgn="auto">
                <a:spcBef>
                  <a:spcPts val="0"/>
                </a:spcBef>
                <a:spcAft>
                  <a:spcPts val="0"/>
                </a:spcAft>
                <a:defRPr/>
              </a:pPr>
              <a:r>
                <a:rPr lang="en-US" altLang="zh-CN" sz="600" b="1" kern="0" dirty="0">
                  <a:solidFill>
                    <a:srgbClr val="3399FF"/>
                  </a:solidFill>
                  <a:latin typeface="+mn-ea"/>
                  <a:ea typeface="+mn-ea"/>
                </a:rPr>
                <a:t>VM1</a:t>
              </a:r>
              <a:endParaRPr lang="zh-CN" altLang="en-US" sz="600" b="1" kern="0" dirty="0">
                <a:solidFill>
                  <a:srgbClr val="3399FF"/>
                </a:solidFill>
                <a:latin typeface="+mn-ea"/>
                <a:ea typeface="+mn-ea"/>
              </a:endParaRPr>
            </a:p>
          </p:txBody>
        </p:sp>
        <p:sp>
          <p:nvSpPr>
            <p:cNvPr id="224" name="矩形 223"/>
            <p:cNvSpPr/>
            <p:nvPr/>
          </p:nvSpPr>
          <p:spPr>
            <a:xfrm>
              <a:off x="1056012" y="3963337"/>
              <a:ext cx="393514" cy="363451"/>
            </a:xfrm>
            <a:prstGeom prst="rect">
              <a:avLst/>
            </a:prstGeom>
            <a:solidFill>
              <a:srgbClr val="FFFFFF">
                <a:lumMod val="95000"/>
              </a:srgbClr>
            </a:solidFill>
            <a:ln w="6350" cap="flat" cmpd="sng" algn="ctr">
              <a:solidFill>
                <a:schemeClr val="accent1">
                  <a:shade val="50000"/>
                </a:schemeClr>
              </a:solidFill>
              <a:prstDash val="solid"/>
            </a:ln>
            <a:effectLst/>
            <a:scene3d>
              <a:camera prst="orthographicFront"/>
              <a:lightRig rig="threePt" dir="t"/>
            </a:scene3d>
            <a:sp3d>
              <a:bevelT/>
            </a:sp3d>
          </p:spPr>
          <p:txBody>
            <a:bodyPr lIns="0" tIns="45690" rIns="0" bIns="45690" rtlCol="0" anchor="ctr"/>
            <a:lstStyle/>
            <a:p>
              <a:pPr algn="ctr" fontAlgn="auto">
                <a:spcBef>
                  <a:spcPts val="0"/>
                </a:spcBef>
                <a:spcAft>
                  <a:spcPts val="0"/>
                </a:spcAft>
                <a:defRPr/>
              </a:pPr>
              <a:r>
                <a:rPr lang="en-US" altLang="zh-CN" sz="600" kern="0" dirty="0">
                  <a:solidFill>
                    <a:srgbClr val="3399FF"/>
                  </a:solidFill>
                  <a:latin typeface="+mn-ea"/>
                  <a:ea typeface="+mn-ea"/>
                </a:rPr>
                <a:t>VM2</a:t>
              </a:r>
              <a:endParaRPr lang="zh-CN" altLang="en-US" sz="600" kern="0" dirty="0">
                <a:solidFill>
                  <a:srgbClr val="3399FF"/>
                </a:solidFill>
                <a:latin typeface="+mn-ea"/>
                <a:ea typeface="+mn-ea"/>
              </a:endParaRPr>
            </a:p>
          </p:txBody>
        </p:sp>
        <p:pic>
          <p:nvPicPr>
            <p:cNvPr id="225" name="Picture 59" descr="图片30"/>
            <p:cNvPicPr>
              <a:picLocks noChangeAspect="1" noChangeArrowheads="1"/>
            </p:cNvPicPr>
            <p:nvPr/>
          </p:nvPicPr>
          <p:blipFill>
            <a:blip r:embed="rId4" cstate="print"/>
            <a:stretch>
              <a:fillRect/>
            </a:stretch>
          </p:blipFill>
          <p:spPr bwMode="auto">
            <a:xfrm>
              <a:off x="1217893" y="4461477"/>
              <a:ext cx="355693" cy="555255"/>
            </a:xfrm>
            <a:prstGeom prst="rect">
              <a:avLst/>
            </a:prstGeom>
            <a:ln w="6350">
              <a:solidFill>
                <a:schemeClr val="accent1">
                  <a:shade val="50000"/>
                </a:schemeClr>
              </a:solidFill>
            </a:ln>
          </p:spPr>
        </p:pic>
      </p:grpSp>
      <p:sp>
        <p:nvSpPr>
          <p:cNvPr id="226" name="圆角矩形 225"/>
          <p:cNvSpPr/>
          <p:nvPr/>
        </p:nvSpPr>
        <p:spPr>
          <a:xfrm>
            <a:off x="4492229" y="4065876"/>
            <a:ext cx="811890" cy="130683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8" name="标题 1"/>
          <p:cNvSpPr txBox="1">
            <a:spLocks/>
          </p:cNvSpPr>
          <p:nvPr/>
        </p:nvSpPr>
        <p:spPr>
          <a:xfrm>
            <a:off x="4614142" y="4436850"/>
            <a:ext cx="545999"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err="1">
                <a:latin typeface="+mn-ea"/>
                <a:ea typeface="+mn-ea"/>
                <a:cs typeface="Arial" panose="020B0604020202020204" pitchFamily="34" charset="0"/>
                <a:sym typeface="Lucida Grande"/>
              </a:rPr>
              <a:t>vmware</a:t>
            </a:r>
            <a:endParaRPr kumimoji="1" lang="en-US" altLang="zh-CN" sz="700" b="1" kern="0" dirty="0">
              <a:latin typeface="+mn-ea"/>
              <a:ea typeface="+mn-ea"/>
              <a:cs typeface="Arial" panose="020B0604020202020204" pitchFamily="34" charset="0"/>
              <a:sym typeface="Lucida Grande"/>
            </a:endParaRPr>
          </a:p>
        </p:txBody>
      </p:sp>
      <p:sp>
        <p:nvSpPr>
          <p:cNvPr id="229" name="标题 1"/>
          <p:cNvSpPr txBox="1">
            <a:spLocks/>
          </p:cNvSpPr>
          <p:nvPr/>
        </p:nvSpPr>
        <p:spPr>
          <a:xfrm>
            <a:off x="1230647" y="5998810"/>
            <a:ext cx="545999"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SAN</a:t>
            </a:r>
          </a:p>
        </p:txBody>
      </p:sp>
      <p:sp>
        <p:nvSpPr>
          <p:cNvPr id="230" name="标题 1"/>
          <p:cNvSpPr txBox="1">
            <a:spLocks/>
          </p:cNvSpPr>
          <p:nvPr/>
        </p:nvSpPr>
        <p:spPr>
          <a:xfrm>
            <a:off x="4061653" y="5987956"/>
            <a:ext cx="897340"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FusionStorage</a:t>
            </a:r>
          </a:p>
        </p:txBody>
      </p:sp>
      <p:sp>
        <p:nvSpPr>
          <p:cNvPr id="231" name="标题 1"/>
          <p:cNvSpPr txBox="1">
            <a:spLocks/>
          </p:cNvSpPr>
          <p:nvPr/>
        </p:nvSpPr>
        <p:spPr>
          <a:xfrm>
            <a:off x="984764" y="5124085"/>
            <a:ext cx="546097"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AZ1</a:t>
            </a:r>
          </a:p>
        </p:txBody>
      </p:sp>
      <p:sp>
        <p:nvSpPr>
          <p:cNvPr id="232" name="标题 1"/>
          <p:cNvSpPr txBox="1">
            <a:spLocks/>
          </p:cNvSpPr>
          <p:nvPr/>
        </p:nvSpPr>
        <p:spPr>
          <a:xfrm>
            <a:off x="2299315" y="5135550"/>
            <a:ext cx="546097"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AZ2</a:t>
            </a:r>
          </a:p>
        </p:txBody>
      </p:sp>
      <p:sp>
        <p:nvSpPr>
          <p:cNvPr id="233" name="标题 1"/>
          <p:cNvSpPr txBox="1">
            <a:spLocks/>
          </p:cNvSpPr>
          <p:nvPr/>
        </p:nvSpPr>
        <p:spPr>
          <a:xfrm>
            <a:off x="4614044" y="5196074"/>
            <a:ext cx="546097"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AZ4</a:t>
            </a:r>
          </a:p>
        </p:txBody>
      </p:sp>
      <p:sp>
        <p:nvSpPr>
          <p:cNvPr id="234" name="标题 1"/>
          <p:cNvSpPr txBox="1">
            <a:spLocks/>
          </p:cNvSpPr>
          <p:nvPr/>
        </p:nvSpPr>
        <p:spPr>
          <a:xfrm>
            <a:off x="3466658" y="5184609"/>
            <a:ext cx="546097" cy="176636"/>
          </a:xfrm>
          <a:prstGeom prst="rect">
            <a:avLst/>
          </a:prstGeom>
        </p:spPr>
        <p:txBody>
          <a:bodyPr vert="horz" lIns="35991" tIns="54838" rIns="35991" bIns="54838"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1096951">
              <a:defRPr/>
            </a:pPr>
            <a:r>
              <a:rPr kumimoji="1" lang="en-US" altLang="zh-CN" sz="700" b="1" kern="0" dirty="0">
                <a:latin typeface="+mn-ea"/>
                <a:ea typeface="+mn-ea"/>
                <a:cs typeface="Arial" panose="020B0604020202020204" pitchFamily="34" charset="0"/>
                <a:sym typeface="Lucida Grande"/>
              </a:rPr>
              <a:t>AZ3</a:t>
            </a:r>
          </a:p>
        </p:txBody>
      </p:sp>
      <p:sp>
        <p:nvSpPr>
          <p:cNvPr id="235" name="矩形 234"/>
          <p:cNvSpPr/>
          <p:nvPr/>
        </p:nvSpPr>
        <p:spPr>
          <a:xfrm>
            <a:off x="6248220" y="4386957"/>
            <a:ext cx="5497717" cy="1815409"/>
          </a:xfrm>
          <a:prstGeom prst="rect">
            <a:avLst/>
          </a:prstGeom>
        </p:spPr>
        <p:txBody>
          <a:bodyPr wrap="square">
            <a:spAutoFit/>
          </a:bodyPr>
          <a:lstStyle/>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异构虚拟化支持：</a:t>
            </a:r>
            <a:r>
              <a:rPr lang="zh-CN" altLang="en-US" sz="1400" dirty="0">
                <a:latin typeface="+mn-ea"/>
                <a:ea typeface="+mn-ea"/>
                <a:cs typeface="Arial Unicode MS" panose="020B0604020202020204" pitchFamily="34" charset="-122"/>
              </a:rPr>
              <a:t>支持</a:t>
            </a:r>
            <a:r>
              <a:rPr lang="en-US" altLang="zh-CN" sz="1400" dirty="0">
                <a:latin typeface="+mn-ea"/>
                <a:ea typeface="+mn-ea"/>
                <a:cs typeface="Arial Unicode MS" panose="020B0604020202020204" pitchFamily="34" charset="-122"/>
              </a:rPr>
              <a:t>VRM\KVM\VMware</a:t>
            </a:r>
            <a:r>
              <a:rPr lang="zh-CN" altLang="en-US" sz="1400" dirty="0">
                <a:latin typeface="+mn-ea"/>
                <a:ea typeface="+mn-ea"/>
                <a:cs typeface="Arial Unicode MS" panose="020B0604020202020204" pitchFamily="34" charset="-122"/>
              </a:rPr>
              <a:t>多种虚拟化以</a:t>
            </a:r>
            <a:r>
              <a:rPr lang="en-US" altLang="zh-CN" sz="1400" dirty="0">
                <a:latin typeface="+mn-ea"/>
                <a:ea typeface="+mn-ea"/>
                <a:cs typeface="Arial Unicode MS" panose="020B0604020202020204" pitchFamily="34" charset="-122"/>
              </a:rPr>
              <a:t>AZ</a:t>
            </a:r>
            <a:r>
              <a:rPr lang="zh-CN" altLang="en-US" sz="1400" dirty="0">
                <a:latin typeface="+mn-ea"/>
                <a:ea typeface="+mn-ea"/>
                <a:cs typeface="Arial Unicode MS" panose="020B0604020202020204" pitchFamily="34" charset="-122"/>
              </a:rPr>
              <a:t>粒度接入，租户可在指定资源池（</a:t>
            </a:r>
            <a:r>
              <a:rPr lang="en-US" altLang="zh-CN" sz="1400" dirty="0">
                <a:latin typeface="+mn-ea"/>
                <a:ea typeface="+mn-ea"/>
                <a:cs typeface="Arial Unicode MS" panose="020B0604020202020204" pitchFamily="34" charset="-122"/>
              </a:rPr>
              <a:t>AZ</a:t>
            </a:r>
            <a:r>
              <a:rPr lang="zh-CN" altLang="en-US" sz="1400" dirty="0">
                <a:latin typeface="+mn-ea"/>
                <a:ea typeface="+mn-ea"/>
                <a:cs typeface="Arial Unicode MS" panose="020B0604020202020204" pitchFamily="34" charset="-122"/>
              </a:rPr>
              <a:t>）发放</a:t>
            </a:r>
            <a:r>
              <a:rPr lang="en-US" altLang="zh-CN" sz="1400" dirty="0">
                <a:latin typeface="+mn-ea"/>
                <a:ea typeface="+mn-ea"/>
                <a:cs typeface="Arial Unicode MS" panose="020B0604020202020204" pitchFamily="34" charset="-122"/>
              </a:rPr>
              <a:t>ECS</a:t>
            </a:r>
            <a:r>
              <a:rPr lang="zh-CN" altLang="en-US" sz="1400" dirty="0">
                <a:latin typeface="+mn-ea"/>
                <a:ea typeface="+mn-ea"/>
                <a:cs typeface="Arial Unicode MS" panose="020B0604020202020204" pitchFamily="34" charset="-122"/>
              </a:rPr>
              <a:t>服务。</a:t>
            </a:r>
            <a:endParaRPr lang="en-US" altLang="zh-CN" sz="1400" dirty="0">
              <a:latin typeface="+mn-ea"/>
              <a:ea typeface="+mn-ea"/>
              <a:cs typeface="Arial Unicode MS" panose="020B0604020202020204" pitchFamily="34" charset="-122"/>
            </a:endParaRPr>
          </a:p>
          <a:p>
            <a:pPr>
              <a:spcBef>
                <a:spcPts val="0"/>
              </a:spcBef>
              <a:buSzPct val="70000"/>
              <a:buFont typeface="Wingdings" panose="05000000000000000000" pitchFamily="2" charset="2"/>
              <a:buChar char="Ø"/>
            </a:pPr>
            <a:r>
              <a:rPr lang="en-US" altLang="zh-CN" sz="1400" b="1" dirty="0">
                <a:solidFill>
                  <a:srgbClr val="C00000"/>
                </a:solidFill>
                <a:latin typeface="+mn-ea"/>
                <a:ea typeface="+mn-ea"/>
                <a:cs typeface="Arial Unicode MS" panose="020B0604020202020204" pitchFamily="34" charset="-122"/>
              </a:rPr>
              <a:t>ECS </a:t>
            </a:r>
            <a:r>
              <a:rPr lang="zh-CN" altLang="en-US" sz="1400" b="1" dirty="0">
                <a:solidFill>
                  <a:srgbClr val="C00000"/>
                </a:solidFill>
                <a:latin typeface="+mn-ea"/>
                <a:ea typeface="+mn-ea"/>
                <a:cs typeface="Arial Unicode MS" panose="020B0604020202020204" pitchFamily="34" charset="-122"/>
              </a:rPr>
              <a:t>主机秒级发放：</a:t>
            </a:r>
            <a:r>
              <a:rPr lang="zh-CN" altLang="en-US" sz="1400" dirty="0">
                <a:latin typeface="+mn-ea"/>
                <a:ea typeface="+mn-ea"/>
                <a:cs typeface="Arial Unicode MS" panose="020B0604020202020204" pitchFamily="34" charset="-122"/>
              </a:rPr>
              <a:t>支持</a:t>
            </a:r>
            <a:r>
              <a:rPr lang="en-US" altLang="zh-CN" sz="1400" dirty="0">
                <a:latin typeface="+mn-ea"/>
                <a:ea typeface="+mn-ea"/>
                <a:cs typeface="Arial Unicode MS" panose="020B0604020202020204" pitchFamily="34" charset="-122"/>
              </a:rPr>
              <a:t>ECS</a:t>
            </a:r>
            <a:r>
              <a:rPr lang="zh-CN" altLang="en-US" sz="1400" dirty="0">
                <a:latin typeface="+mn-ea"/>
                <a:ea typeface="+mn-ea"/>
                <a:cs typeface="Arial Unicode MS" panose="020B0604020202020204" pitchFamily="34" charset="-122"/>
              </a:rPr>
              <a:t>服务实例业务申请秒级发放（当前版本仅支持基于</a:t>
            </a:r>
            <a:r>
              <a:rPr lang="en-US" altLang="zh-CN" sz="1400" dirty="0">
                <a:latin typeface="+mn-ea"/>
                <a:ea typeface="+mn-ea"/>
                <a:cs typeface="Arial Unicode MS" panose="020B0604020202020204" pitchFamily="34" charset="-122"/>
              </a:rPr>
              <a:t>FusionStorage</a:t>
            </a:r>
            <a:r>
              <a:rPr lang="zh-CN" altLang="en-US" sz="1400" dirty="0">
                <a:latin typeface="+mn-ea"/>
                <a:ea typeface="+mn-ea"/>
                <a:cs typeface="Arial Unicode MS" panose="020B0604020202020204" pitchFamily="34" charset="-122"/>
              </a:rPr>
              <a:t>实现）</a:t>
            </a:r>
            <a:endParaRPr lang="en-US" altLang="zh-CN" sz="1400" dirty="0">
              <a:latin typeface="+mn-ea"/>
              <a:ea typeface="+mn-ea"/>
              <a:cs typeface="Arial Unicode MS" panose="020B0604020202020204" pitchFamily="34" charset="-122"/>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支持实现实例反亲和性：</a:t>
            </a:r>
            <a:r>
              <a:rPr lang="en-US" altLang="zh-CN" sz="1400" dirty="0">
                <a:latin typeface="+mn-ea"/>
                <a:ea typeface="+mn-ea"/>
              </a:rPr>
              <a:t>ECS</a:t>
            </a:r>
            <a:r>
              <a:rPr lang="zh-CN" altLang="en-US" sz="1400" dirty="0">
                <a:latin typeface="+mn-ea"/>
                <a:ea typeface="+mn-ea"/>
              </a:rPr>
              <a:t>实例加到反亲和性组，可以在发放时发放在不同物理服务器上</a:t>
            </a:r>
            <a:endParaRPr lang="en-US" altLang="zh-CN" sz="1400" dirty="0">
              <a:latin typeface="+mn-ea"/>
              <a:ea typeface="+mn-ea"/>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安全性：</a:t>
            </a:r>
            <a:r>
              <a:rPr lang="zh-CN" altLang="en-US" sz="1400" dirty="0">
                <a:latin typeface="+mn-ea"/>
                <a:ea typeface="+mn-ea"/>
                <a:cs typeface="Arial Unicode MS" panose="020B0604020202020204" pitchFamily="34" charset="-122"/>
              </a:rPr>
              <a:t>支持申请时指定主机名、密码或密钥；</a:t>
            </a:r>
            <a:endParaRPr lang="en-US" altLang="zh-CN" sz="1400" dirty="0">
              <a:latin typeface="+mn-ea"/>
              <a:ea typeface="+mn-ea"/>
              <a:cs typeface="Arial Unicode MS" panose="020B0604020202020204" pitchFamily="34" charset="-122"/>
            </a:endParaRPr>
          </a:p>
          <a:p>
            <a:endParaRPr lang="en-US" altLang="zh-CN" sz="1400" dirty="0">
              <a:latin typeface="+mn-ea"/>
              <a:ea typeface="+mn-ea"/>
              <a:cs typeface="Arial Unicode MS" panose="020B0604020202020204" pitchFamily="34" charset="-122"/>
            </a:endParaRPr>
          </a:p>
        </p:txBody>
      </p:sp>
    </p:spTree>
    <p:extLst>
      <p:ext uri="{BB962C8B-B14F-4D97-AF65-F5344CB8AC3E}">
        <p14:creationId xmlns:p14="http://schemas.microsoft.com/office/powerpoint/2010/main" val="235202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01" y="35361"/>
            <a:ext cx="10176933" cy="745784"/>
          </a:xfrm>
        </p:spPr>
        <p:txBody>
          <a:bodyPr/>
          <a:lstStyle/>
          <a:p>
            <a:r>
              <a:rPr lang="zh-CN" altLang="en-US" sz="3200" dirty="0" smtClean="0"/>
              <a:t>弹性云服务器</a:t>
            </a:r>
            <a:endParaRPr lang="zh-CN" altLang="en-US" sz="3200" dirty="0"/>
          </a:p>
        </p:txBody>
      </p:sp>
      <p:pic>
        <p:nvPicPr>
          <p:cNvPr id="4" name="图片 3"/>
          <p:cNvPicPr/>
          <p:nvPr/>
        </p:nvPicPr>
        <p:blipFill>
          <a:blip r:embed="rId2"/>
          <a:stretch>
            <a:fillRect/>
          </a:stretch>
        </p:blipFill>
        <p:spPr>
          <a:xfrm>
            <a:off x="9601" y="935966"/>
            <a:ext cx="12182399" cy="5229337"/>
          </a:xfrm>
          <a:prstGeom prst="rect">
            <a:avLst/>
          </a:prstGeom>
        </p:spPr>
      </p:pic>
    </p:spTree>
    <p:extLst>
      <p:ext uri="{BB962C8B-B14F-4D97-AF65-F5344CB8AC3E}">
        <p14:creationId xmlns:p14="http://schemas.microsoft.com/office/powerpoint/2010/main" val="2239445022"/>
      </p:ext>
    </p:extLst>
  </p:cSld>
  <p:clrMapOvr>
    <a:masterClrMapping/>
  </p:clrMapOvr>
  <p:transition advClick="0" advTm="8000">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bwMode="auto">
          <a:xfrm>
            <a:off x="575157" y="816104"/>
            <a:ext cx="11283503" cy="715885"/>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342797" indent="-342797">
              <a:buClr>
                <a:srgbClr val="CC9900"/>
              </a:buClr>
              <a:buFont typeface="Arial" panose="020B0604020202020204" pitchFamily="34" charset="0"/>
              <a:buChar char="•"/>
            </a:pPr>
            <a:r>
              <a:rPr lang="zh-CN" altLang="en-US" sz="1600" dirty="0">
                <a:solidFill>
                  <a:prstClr val="black"/>
                </a:solidFill>
                <a:latin typeface="微软雅黑" panose="020B0503020204020204" pitchFamily="34" charset="-122"/>
                <a:ea typeface="微软雅黑" panose="020B0503020204020204" pitchFamily="34" charset="-122"/>
              </a:rPr>
              <a:t>镜像服务（</a:t>
            </a:r>
            <a:r>
              <a:rPr lang="en-US" altLang="zh-CN" sz="1600" dirty="0">
                <a:solidFill>
                  <a:prstClr val="black"/>
                </a:solidFill>
                <a:latin typeface="微软雅黑" panose="020B0503020204020204" pitchFamily="34" charset="-122"/>
                <a:ea typeface="微软雅黑" panose="020B0503020204020204" pitchFamily="34" charset="-122"/>
              </a:rPr>
              <a:t>Image Management Service</a:t>
            </a:r>
            <a:r>
              <a:rPr lang="zh-CN" altLang="en-US" sz="1600" dirty="0">
                <a:solidFill>
                  <a:prstClr val="black"/>
                </a:solidFill>
                <a:latin typeface="微软雅黑" panose="020B0503020204020204" pitchFamily="34" charset="-122"/>
                <a:ea typeface="微软雅黑" panose="020B0503020204020204" pitchFamily="34" charset="-122"/>
              </a:rPr>
              <a:t>）是弹性云主机实例可选择的运行环境模板，一般包括操作系统和预装的软件。通过镜像，您可以在弹性云主机实例上实现应用场景的快速部署。包括公有镜像、私有镜像。</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smtClean="0"/>
              <a:t>IMS</a:t>
            </a:r>
            <a:r>
              <a:rPr lang="zh-CN" altLang="en-US" smtClean="0"/>
              <a:t>镜像服务</a:t>
            </a:r>
            <a:endParaRPr lang="zh-CN" altLang="en-US" dirty="0"/>
          </a:p>
        </p:txBody>
      </p:sp>
      <p:sp>
        <p:nvSpPr>
          <p:cNvPr id="41" name="同侧圆角矩形 40"/>
          <p:cNvSpPr/>
          <p:nvPr/>
        </p:nvSpPr>
        <p:spPr bwMode="auto">
          <a:xfrm rot="5400000">
            <a:off x="7863742" y="2058201"/>
            <a:ext cx="2205145"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42" name="同侧圆角矩形 41"/>
          <p:cNvSpPr/>
          <p:nvPr/>
        </p:nvSpPr>
        <p:spPr bwMode="auto">
          <a:xfrm rot="5400000">
            <a:off x="8266740" y="-45188"/>
            <a:ext cx="1399147"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43" name="矩形 42"/>
          <p:cNvSpPr/>
          <p:nvPr/>
        </p:nvSpPr>
        <p:spPr>
          <a:xfrm>
            <a:off x="6087246" y="1790500"/>
            <a:ext cx="5765651" cy="353630"/>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44" name="矩形 43"/>
          <p:cNvSpPr/>
          <p:nvPr/>
        </p:nvSpPr>
        <p:spPr>
          <a:xfrm>
            <a:off x="6248220" y="2156335"/>
            <a:ext cx="5497717" cy="1384634"/>
          </a:xfrm>
          <a:prstGeom prst="rect">
            <a:avLst/>
          </a:prstGeom>
        </p:spPr>
        <p:txBody>
          <a:bodyPr wrap="square">
            <a:spAutoFit/>
          </a:bodyPr>
          <a:lstStyle/>
          <a:p>
            <a:r>
              <a:rPr lang="zh-CN" altLang="en-US" sz="1400" dirty="0">
                <a:latin typeface="+mn-ea"/>
                <a:ea typeface="+mn-ea"/>
              </a:rPr>
              <a:t>公共镜像是由管理员制作，用于全局可见的镜像，用户可以直接使用。私有镜像服务为了满足用户的个性化镜像配置需求。镜像来源支持如下类型：</a:t>
            </a:r>
            <a:endParaRPr lang="en-US" altLang="zh-CN" sz="1400" dirty="0">
              <a:latin typeface="+mn-ea"/>
              <a:ea typeface="+mn-ea"/>
            </a:endParaRPr>
          </a:p>
          <a:p>
            <a:r>
              <a:rPr lang="en-US" altLang="zh-CN" sz="1400" dirty="0">
                <a:latin typeface="+mn-ea"/>
              </a:rPr>
              <a:t>A&gt;</a:t>
            </a:r>
            <a:r>
              <a:rPr lang="zh-CN" altLang="en-US" sz="1400" dirty="0">
                <a:latin typeface="+mn-ea"/>
                <a:ea typeface="+mn-ea"/>
              </a:rPr>
              <a:t>通过</a:t>
            </a:r>
            <a:r>
              <a:rPr lang="en-US" altLang="zh-CN" sz="1400" dirty="0">
                <a:latin typeface="+mn-ea"/>
                <a:ea typeface="+mn-ea"/>
              </a:rPr>
              <a:t>ECS</a:t>
            </a:r>
            <a:r>
              <a:rPr lang="zh-CN" altLang="en-US" sz="1400" dirty="0">
                <a:latin typeface="+mn-ea"/>
                <a:ea typeface="+mn-ea"/>
              </a:rPr>
              <a:t>服务实例创建的私有镜像</a:t>
            </a:r>
            <a:endParaRPr lang="en-US" altLang="zh-CN" sz="1400" dirty="0">
              <a:latin typeface="+mn-ea"/>
              <a:ea typeface="+mn-ea"/>
            </a:endParaRPr>
          </a:p>
          <a:p>
            <a:r>
              <a:rPr lang="en-US" altLang="zh-CN" sz="1400" dirty="0">
                <a:latin typeface="+mn-ea"/>
              </a:rPr>
              <a:t>B&gt;</a:t>
            </a:r>
            <a:r>
              <a:rPr lang="zh-CN" altLang="en-US" sz="1400" dirty="0">
                <a:latin typeface="+mn-ea"/>
                <a:ea typeface="+mn-ea"/>
              </a:rPr>
              <a:t>通过外部镜像文件（需要先将镜像文件上传到对象存储服务的桶）</a:t>
            </a:r>
          </a:p>
          <a:p>
            <a:pPr defTabSz="801447"/>
            <a:r>
              <a:rPr lang="en-US" altLang="zh-CN" sz="1400" dirty="0">
                <a:latin typeface="+mn-ea"/>
              </a:rPr>
              <a:t>C&gt; </a:t>
            </a:r>
            <a:r>
              <a:rPr lang="en-US" altLang="zh-CN" sz="1400" dirty="0">
                <a:latin typeface="+mn-ea"/>
                <a:ea typeface="+mn-ea"/>
              </a:rPr>
              <a:t>SBS</a:t>
            </a:r>
            <a:r>
              <a:rPr lang="zh-CN" altLang="en-US" sz="1400" dirty="0">
                <a:latin typeface="+mn-ea"/>
                <a:ea typeface="+mn-ea"/>
              </a:rPr>
              <a:t>云服务器备份文件创建镜像</a:t>
            </a:r>
            <a:r>
              <a:rPr lang="en-US" altLang="zh-CN" sz="1400" dirty="0">
                <a:latin typeface="+mn-ea"/>
                <a:ea typeface="+mn-ea"/>
              </a:rPr>
              <a:t>(</a:t>
            </a:r>
            <a:r>
              <a:rPr lang="zh-CN" altLang="en-US" sz="1400" dirty="0">
                <a:latin typeface="+mn-ea"/>
                <a:ea typeface="+mn-ea"/>
              </a:rPr>
              <a:t>当前版本不支持，后续版本规划</a:t>
            </a:r>
            <a:r>
              <a:rPr lang="en-US" altLang="zh-CN" sz="1400" dirty="0">
                <a:latin typeface="+mn-ea"/>
                <a:ea typeface="+mn-ea"/>
              </a:rPr>
              <a:t>)</a:t>
            </a:r>
          </a:p>
        </p:txBody>
      </p:sp>
      <p:sp>
        <p:nvSpPr>
          <p:cNvPr id="45" name="矩形 44"/>
          <p:cNvSpPr/>
          <p:nvPr/>
        </p:nvSpPr>
        <p:spPr>
          <a:xfrm>
            <a:off x="6087246" y="3644968"/>
            <a:ext cx="5765651" cy="252134"/>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46" name="圆角矩形 45"/>
          <p:cNvSpPr/>
          <p:nvPr/>
        </p:nvSpPr>
        <p:spPr bwMode="auto">
          <a:xfrm>
            <a:off x="120893" y="1531989"/>
            <a:ext cx="5697911" cy="4783084"/>
          </a:xfrm>
          <a:prstGeom prst="roundRect">
            <a:avLst>
              <a:gd name="adj" fmla="val 3280"/>
            </a:avLst>
          </a:prstGeom>
          <a:solidFill>
            <a:schemeClr val="bg1"/>
          </a:solidFill>
          <a:ln w="15875"/>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pPr>
            <a:endParaRPr lang="zh-CN" altLang="en-US" dirty="0">
              <a:solidFill>
                <a:srgbClr val="000000"/>
              </a:solidFill>
              <a:latin typeface="Arial" charset="0"/>
              <a:ea typeface="宋体" charset="-122"/>
            </a:endParaRPr>
          </a:p>
        </p:txBody>
      </p:sp>
      <p:sp>
        <p:nvSpPr>
          <p:cNvPr id="47" name="矩形 46"/>
          <p:cNvSpPr/>
          <p:nvPr/>
        </p:nvSpPr>
        <p:spPr>
          <a:xfrm>
            <a:off x="6248220" y="3955022"/>
            <a:ext cx="5497717" cy="2030796"/>
          </a:xfrm>
          <a:prstGeom prst="rect">
            <a:avLst/>
          </a:prstGeom>
        </p:spPr>
        <p:txBody>
          <a:bodyPr wrap="square">
            <a:spAutoFit/>
          </a:bodyPr>
          <a:lstStyle/>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支持两种来源：</a:t>
            </a:r>
            <a:r>
              <a:rPr lang="en-US" altLang="zh-CN" sz="1400" dirty="0">
                <a:latin typeface="+mn-ea"/>
                <a:ea typeface="+mn-ea"/>
              </a:rPr>
              <a:t>ECS</a:t>
            </a:r>
            <a:r>
              <a:rPr lang="zh-CN" altLang="en-US" sz="1400" dirty="0">
                <a:latin typeface="+mn-ea"/>
                <a:ea typeface="+mn-ea"/>
              </a:rPr>
              <a:t>服务实例直接转为私有镜像、通过外部镜像文件创建私有镜像（</a:t>
            </a:r>
            <a:r>
              <a:rPr lang="en-US" altLang="zh-CN" sz="1400" dirty="0">
                <a:latin typeface="+mn-ea"/>
                <a:ea typeface="+mn-ea"/>
              </a:rPr>
              <a:t>OBS</a:t>
            </a:r>
            <a:r>
              <a:rPr lang="zh-CN" altLang="en-US" sz="1400" dirty="0">
                <a:latin typeface="+mn-ea"/>
                <a:ea typeface="+mn-ea"/>
              </a:rPr>
              <a:t>存储支持）</a:t>
            </a:r>
            <a:endParaRPr lang="en-US" altLang="zh-CN" sz="1400" dirty="0">
              <a:latin typeface="+mn-ea"/>
              <a:ea typeface="+mn-ea"/>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镜像服务支持项目</a:t>
            </a:r>
            <a:r>
              <a:rPr lang="en-US" altLang="zh-CN" sz="1400" b="1" dirty="0">
                <a:solidFill>
                  <a:srgbClr val="C00000"/>
                </a:solidFill>
                <a:latin typeface="+mn-ea"/>
                <a:ea typeface="+mn-ea"/>
                <a:cs typeface="Arial Unicode MS" panose="020B0604020202020204" pitchFamily="34" charset="-122"/>
              </a:rPr>
              <a:t>(project)</a:t>
            </a:r>
            <a:r>
              <a:rPr lang="zh-CN" altLang="en-US" sz="1400" b="1" dirty="0">
                <a:solidFill>
                  <a:srgbClr val="C00000"/>
                </a:solidFill>
                <a:latin typeface="+mn-ea"/>
                <a:ea typeface="+mn-ea"/>
                <a:cs typeface="Arial Unicode MS" panose="020B0604020202020204" pitchFamily="34" charset="-122"/>
              </a:rPr>
              <a:t>间隔离：</a:t>
            </a:r>
            <a:r>
              <a:rPr lang="zh-CN" altLang="en-US" sz="1400" dirty="0">
                <a:latin typeface="+mn-ea"/>
                <a:ea typeface="+mn-ea"/>
              </a:rPr>
              <a:t>私有镜像默认为项目内可见，其他项目不可见</a:t>
            </a:r>
            <a:endParaRPr lang="en-US" altLang="zh-CN" sz="1400" dirty="0">
              <a:latin typeface="+mn-ea"/>
              <a:ea typeface="+mn-ea"/>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支持私有镜像共享：</a:t>
            </a:r>
            <a:r>
              <a:rPr lang="zh-CN" altLang="en-US" sz="1400" dirty="0">
                <a:latin typeface="+mn-ea"/>
                <a:ea typeface="+mn-ea"/>
              </a:rPr>
              <a:t>私有镜像可以共享到其他项目。</a:t>
            </a:r>
            <a:endParaRPr lang="en-US" altLang="zh-CN" sz="1400" dirty="0">
              <a:latin typeface="+mn-ea"/>
              <a:ea typeface="+mn-ea"/>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支持场景的镜像格式：</a:t>
            </a:r>
            <a:r>
              <a:rPr lang="zh-CN" altLang="en-US" sz="1400" dirty="0">
                <a:latin typeface="+mn-ea"/>
                <a:ea typeface="+mn-ea"/>
              </a:rPr>
              <a:t>支持的外部镜像文件为：</a:t>
            </a:r>
            <a:r>
              <a:rPr lang="en-US" altLang="zh-CN" sz="1400" dirty="0">
                <a:latin typeface="+mn-ea"/>
                <a:ea typeface="+mn-ea"/>
              </a:rPr>
              <a:t>VMDK</a:t>
            </a:r>
            <a:r>
              <a:rPr lang="zh-CN" altLang="en-US" sz="1400" dirty="0">
                <a:latin typeface="+mn-ea"/>
                <a:ea typeface="+mn-ea"/>
              </a:rPr>
              <a:t>、</a:t>
            </a:r>
            <a:r>
              <a:rPr lang="en-US" altLang="zh-CN" sz="1400" dirty="0">
                <a:latin typeface="+mn-ea"/>
                <a:ea typeface="+mn-ea"/>
              </a:rPr>
              <a:t>VHD</a:t>
            </a:r>
            <a:r>
              <a:rPr lang="zh-CN" altLang="en-US" sz="1400" dirty="0">
                <a:latin typeface="+mn-ea"/>
                <a:ea typeface="+mn-ea"/>
              </a:rPr>
              <a:t>、</a:t>
            </a:r>
          </a:p>
          <a:p>
            <a:r>
              <a:rPr lang="en-US" altLang="zh-CN" sz="1400" dirty="0">
                <a:latin typeface="+mn-ea"/>
                <a:ea typeface="+mn-ea"/>
              </a:rPr>
              <a:t>QCOW2</a:t>
            </a:r>
            <a:r>
              <a:rPr lang="zh-CN" altLang="en-US" sz="1400" dirty="0">
                <a:latin typeface="+mn-ea"/>
                <a:ea typeface="+mn-ea"/>
              </a:rPr>
              <a:t>和</a:t>
            </a:r>
            <a:r>
              <a:rPr lang="en-US" altLang="zh-CN" sz="1400" dirty="0">
                <a:latin typeface="+mn-ea"/>
                <a:ea typeface="+mn-ea"/>
              </a:rPr>
              <a:t>ZVHD</a:t>
            </a:r>
            <a:r>
              <a:rPr lang="zh-CN" altLang="en-US" sz="1400" dirty="0">
                <a:latin typeface="+mn-ea"/>
                <a:ea typeface="+mn-ea"/>
              </a:rPr>
              <a:t>格式。</a:t>
            </a:r>
            <a:endParaRPr lang="en-US" altLang="zh-CN" sz="1400" dirty="0">
              <a:latin typeface="+mn-ea"/>
              <a:ea typeface="+mn-ea"/>
            </a:endParaRPr>
          </a:p>
          <a:p>
            <a:pPr>
              <a:buSzPct val="70000"/>
              <a:buFont typeface="Wingdings" pitchFamily="2" charset="2"/>
              <a:buChar char="Ø"/>
            </a:pPr>
            <a:r>
              <a:rPr lang="zh-CN" altLang="en-US" sz="1400" b="1" dirty="0">
                <a:solidFill>
                  <a:srgbClr val="C00000"/>
                </a:solidFill>
                <a:latin typeface="+mn-ea"/>
                <a:ea typeface="+mn-ea"/>
                <a:cs typeface="Arial Unicode MS" panose="020B0604020202020204" pitchFamily="34" charset="-122"/>
              </a:rPr>
              <a:t>支持两种后端存储：</a:t>
            </a:r>
            <a:r>
              <a:rPr lang="en-US" altLang="zh-CN" sz="1400" dirty="0">
                <a:solidFill>
                  <a:prstClr val="black"/>
                </a:solidFill>
                <a:latin typeface="+mn-ea"/>
                <a:ea typeface="+mn-ea"/>
              </a:rPr>
              <a:t>OBS</a:t>
            </a:r>
            <a:r>
              <a:rPr lang="zh-CN" altLang="en-US" sz="1400" dirty="0">
                <a:solidFill>
                  <a:prstClr val="black"/>
                </a:solidFill>
                <a:latin typeface="+mn-ea"/>
                <a:ea typeface="+mn-ea"/>
              </a:rPr>
              <a:t>对象存储</a:t>
            </a:r>
            <a:r>
              <a:rPr lang="en-US" altLang="zh-CN" sz="1400" dirty="0">
                <a:solidFill>
                  <a:prstClr val="black"/>
                </a:solidFill>
                <a:latin typeface="+mn-ea"/>
                <a:ea typeface="+mn-ea"/>
              </a:rPr>
              <a:t>(</a:t>
            </a:r>
            <a:r>
              <a:rPr lang="zh-CN" altLang="en-US" sz="1400" dirty="0">
                <a:solidFill>
                  <a:prstClr val="black"/>
                </a:solidFill>
                <a:latin typeface="+mn-ea"/>
                <a:ea typeface="+mn-ea"/>
              </a:rPr>
              <a:t>推荐</a:t>
            </a:r>
            <a:r>
              <a:rPr lang="en-US" altLang="zh-CN" sz="1400" dirty="0">
                <a:solidFill>
                  <a:prstClr val="black"/>
                </a:solidFill>
                <a:latin typeface="+mn-ea"/>
                <a:ea typeface="+mn-ea"/>
              </a:rPr>
              <a:t>)</a:t>
            </a:r>
            <a:r>
              <a:rPr lang="zh-CN" altLang="en-US" sz="1400" dirty="0">
                <a:solidFill>
                  <a:prstClr val="black"/>
                </a:solidFill>
                <a:latin typeface="+mn-ea"/>
                <a:ea typeface="+mn-ea"/>
              </a:rPr>
              <a:t>和</a:t>
            </a:r>
            <a:r>
              <a:rPr lang="en-US" altLang="zh-CN" sz="1400" dirty="0">
                <a:solidFill>
                  <a:prstClr val="black"/>
                </a:solidFill>
                <a:latin typeface="+mn-ea"/>
                <a:ea typeface="+mn-ea"/>
              </a:rPr>
              <a:t>Swift</a:t>
            </a:r>
            <a:r>
              <a:rPr lang="zh-CN" altLang="en-US" sz="1400" dirty="0">
                <a:solidFill>
                  <a:prstClr val="black"/>
                </a:solidFill>
                <a:latin typeface="+mn-ea"/>
                <a:ea typeface="+mn-ea"/>
              </a:rPr>
              <a:t>存储（</a:t>
            </a:r>
            <a:r>
              <a:rPr lang="en-US" altLang="zh-CN" sz="1400" dirty="0">
                <a:solidFill>
                  <a:prstClr val="black"/>
                </a:solidFill>
                <a:latin typeface="+mn-ea"/>
                <a:ea typeface="+mn-ea"/>
              </a:rPr>
              <a:t> Openstack</a:t>
            </a:r>
            <a:r>
              <a:rPr lang="zh-CN" altLang="en-US" sz="1400" dirty="0">
                <a:solidFill>
                  <a:prstClr val="black"/>
                </a:solidFill>
                <a:latin typeface="+mn-ea"/>
                <a:ea typeface="+mn-ea"/>
              </a:rPr>
              <a:t>控制节点）</a:t>
            </a:r>
            <a:endParaRPr lang="en-US" altLang="zh-CN" sz="1400" dirty="0">
              <a:solidFill>
                <a:prstClr val="black"/>
              </a:solidFill>
              <a:latin typeface="+mn-ea"/>
              <a:ea typeface="+mn-ea"/>
            </a:endParaRPr>
          </a:p>
        </p:txBody>
      </p:sp>
      <p:sp>
        <p:nvSpPr>
          <p:cNvPr id="48" name="圆角矩形 92"/>
          <p:cNvSpPr/>
          <p:nvPr/>
        </p:nvSpPr>
        <p:spPr bwMode="auto">
          <a:xfrm>
            <a:off x="1668346" y="4664719"/>
            <a:ext cx="2529181" cy="636659"/>
          </a:xfrm>
          <a:prstGeom prst="roundRect">
            <a:avLst>
              <a:gd name="adj" fmla="val 10870"/>
            </a:avLst>
          </a:prstGeom>
          <a:noFill/>
          <a:ln w="12700" cap="flat" cmpd="sng" algn="ctr">
            <a:solidFill>
              <a:schemeClr val="tx1"/>
            </a:solidFill>
            <a:prstDash val="solid"/>
            <a:round/>
            <a:headEnd type="none" w="med" len="med"/>
            <a:tailEnd type="none" w="med" len="med"/>
          </a:ln>
          <a:effectLst/>
        </p:spPr>
        <p:txBody>
          <a:bodyPr lIns="51374" tIns="25687" rIns="51374" bIns="25687" anchor="t"/>
          <a:lstStyle/>
          <a:p>
            <a:pPr algn="ctr" defTabSz="575337" fontAlgn="auto">
              <a:spcBef>
                <a:spcPts val="0"/>
              </a:spcBef>
              <a:spcAft>
                <a:spcPts val="0"/>
              </a:spcAft>
              <a:buClr>
                <a:srgbClr val="CC9900"/>
              </a:buClr>
              <a:defRPr/>
            </a:pPr>
            <a:r>
              <a:rPr lang="en-US" altLang="zh-CN" sz="1125" b="1" kern="0" dirty="0">
                <a:latin typeface="微软雅黑" pitchFamily="34" charset="-122"/>
                <a:ea typeface="微软雅黑" pitchFamily="34" charset="-122"/>
              </a:rPr>
              <a:t>OpenStack</a:t>
            </a:r>
          </a:p>
          <a:p>
            <a:pPr algn="ctr" defTabSz="575337" fontAlgn="auto">
              <a:spcBef>
                <a:spcPts val="0"/>
              </a:spcBef>
              <a:spcAft>
                <a:spcPts val="0"/>
              </a:spcAft>
              <a:buClr>
                <a:srgbClr val="CC9900"/>
              </a:buClr>
              <a:defRPr/>
            </a:pPr>
            <a:endParaRPr lang="zh-CN" altLang="en-US" sz="1125" b="1" kern="0" dirty="0">
              <a:solidFill>
                <a:prstClr val="white"/>
              </a:solidFill>
              <a:latin typeface="微软雅黑" pitchFamily="34" charset="-122"/>
              <a:ea typeface="微软雅黑" pitchFamily="34" charset="-122"/>
            </a:endParaRPr>
          </a:p>
        </p:txBody>
      </p:sp>
      <p:sp>
        <p:nvSpPr>
          <p:cNvPr id="49" name="圆角矩形 48"/>
          <p:cNvSpPr/>
          <p:nvPr/>
        </p:nvSpPr>
        <p:spPr bwMode="auto">
          <a:xfrm>
            <a:off x="1797108" y="4957511"/>
            <a:ext cx="598366" cy="25758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26986" tIns="0" rIns="26986"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577214">
              <a:defRPr/>
            </a:pPr>
            <a:r>
              <a:rPr lang="en-US" altLang="zh-CN" sz="1125" dirty="0">
                <a:solidFill>
                  <a:prstClr val="black">
                    <a:lumMod val="75000"/>
                    <a:lumOff val="25000"/>
                  </a:prstClr>
                </a:solidFill>
                <a:latin typeface="微软雅黑" pitchFamily="34" charset="-122"/>
                <a:ea typeface="微软雅黑" pitchFamily="34" charset="-122"/>
              </a:rPr>
              <a:t>Cinder</a:t>
            </a:r>
            <a:endParaRPr lang="zh-CN" altLang="en-US" sz="1125" dirty="0">
              <a:solidFill>
                <a:prstClr val="black">
                  <a:lumMod val="75000"/>
                  <a:lumOff val="25000"/>
                </a:prstClr>
              </a:solidFill>
              <a:latin typeface="微软雅黑" pitchFamily="34" charset="-122"/>
              <a:ea typeface="微软雅黑" pitchFamily="34" charset="-122"/>
            </a:endParaRPr>
          </a:p>
        </p:txBody>
      </p:sp>
      <p:sp>
        <p:nvSpPr>
          <p:cNvPr id="50" name="圆角矩形 49"/>
          <p:cNvSpPr/>
          <p:nvPr/>
        </p:nvSpPr>
        <p:spPr bwMode="auto">
          <a:xfrm>
            <a:off x="2620599" y="4952380"/>
            <a:ext cx="597467" cy="268689"/>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26986" tIns="0" rIns="26986"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577214">
              <a:defRPr/>
            </a:pPr>
            <a:r>
              <a:rPr lang="en-US" altLang="zh-CN" sz="1125" dirty="0">
                <a:solidFill>
                  <a:prstClr val="black">
                    <a:lumMod val="75000"/>
                    <a:lumOff val="25000"/>
                  </a:prstClr>
                </a:solidFill>
                <a:latin typeface="微软雅黑" pitchFamily="34" charset="-122"/>
                <a:ea typeface="微软雅黑" pitchFamily="34" charset="-122"/>
              </a:rPr>
              <a:t>Glance</a:t>
            </a:r>
            <a:endParaRPr lang="zh-CN" altLang="en-US" sz="1125" dirty="0">
              <a:solidFill>
                <a:prstClr val="black">
                  <a:lumMod val="75000"/>
                  <a:lumOff val="25000"/>
                </a:prstClr>
              </a:solidFill>
              <a:latin typeface="微软雅黑" pitchFamily="34" charset="-122"/>
              <a:ea typeface="微软雅黑" pitchFamily="34" charset="-122"/>
            </a:endParaRPr>
          </a:p>
        </p:txBody>
      </p:sp>
      <p:sp>
        <p:nvSpPr>
          <p:cNvPr id="51" name="圆角矩形 50"/>
          <p:cNvSpPr/>
          <p:nvPr/>
        </p:nvSpPr>
        <p:spPr bwMode="auto">
          <a:xfrm>
            <a:off x="3481435" y="4952380"/>
            <a:ext cx="597467" cy="268689"/>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26986" tIns="0" rIns="26986"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577214">
              <a:defRPr/>
            </a:pPr>
            <a:r>
              <a:rPr lang="en-US" altLang="zh-CN" sz="1125" dirty="0">
                <a:solidFill>
                  <a:prstClr val="black">
                    <a:lumMod val="75000"/>
                    <a:lumOff val="25000"/>
                  </a:prstClr>
                </a:solidFill>
                <a:latin typeface="微软雅黑" pitchFamily="34" charset="-122"/>
                <a:ea typeface="微软雅黑" pitchFamily="34" charset="-122"/>
              </a:rPr>
              <a:t>Swift</a:t>
            </a:r>
            <a:endParaRPr lang="zh-CN" altLang="en-US" sz="1125" dirty="0">
              <a:solidFill>
                <a:prstClr val="black">
                  <a:lumMod val="75000"/>
                  <a:lumOff val="25000"/>
                </a:prstClr>
              </a:solidFill>
              <a:latin typeface="微软雅黑" pitchFamily="34" charset="-122"/>
              <a:ea typeface="微软雅黑" pitchFamily="34" charset="-122"/>
            </a:endParaRPr>
          </a:p>
        </p:txBody>
      </p:sp>
      <p:cxnSp>
        <p:nvCxnSpPr>
          <p:cNvPr id="53" name="直接连接符 52"/>
          <p:cNvCxnSpPr>
            <a:stCxn id="51" idx="1"/>
            <a:endCxn id="50" idx="3"/>
          </p:cNvCxnSpPr>
          <p:nvPr/>
        </p:nvCxnSpPr>
        <p:spPr bwMode="auto">
          <a:xfrm flipH="1">
            <a:off x="3218066" y="5086722"/>
            <a:ext cx="263368" cy="0"/>
          </a:xfrm>
          <a:prstGeom prst="line">
            <a:avLst/>
          </a:prstGeom>
          <a:noFill/>
          <a:ln w="9525" cap="flat" cmpd="sng" algn="ctr">
            <a:solidFill>
              <a:schemeClr val="tx1"/>
            </a:solidFill>
            <a:prstDash val="solid"/>
            <a:round/>
            <a:headEnd type="none" w="med" len="med"/>
            <a:tailEnd type="none"/>
          </a:ln>
          <a:effectLst/>
        </p:spPr>
      </p:cxnSp>
      <p:sp>
        <p:nvSpPr>
          <p:cNvPr id="60" name="圆角矩形 59"/>
          <p:cNvSpPr/>
          <p:nvPr/>
        </p:nvSpPr>
        <p:spPr bwMode="auto">
          <a:xfrm>
            <a:off x="2613225" y="5589243"/>
            <a:ext cx="616814" cy="289390"/>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lIns="51374" tIns="25687" rIns="51374" bIns="25687"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575337" fontAlgn="auto">
              <a:spcBef>
                <a:spcPts val="0"/>
              </a:spcBef>
              <a:spcAft>
                <a:spcPts val="0"/>
              </a:spcAft>
              <a:buClr>
                <a:srgbClr val="CC9900"/>
              </a:buClr>
              <a:defRPr/>
            </a:pPr>
            <a:r>
              <a:rPr lang="en-US" altLang="zh-CN" sz="900" b="1" kern="0" dirty="0">
                <a:solidFill>
                  <a:prstClr val="white"/>
                </a:solidFill>
                <a:latin typeface="微软雅黑" pitchFamily="34" charset="-122"/>
                <a:ea typeface="微软雅黑" pitchFamily="34" charset="-122"/>
              </a:rPr>
              <a:t>OBS</a:t>
            </a:r>
            <a:r>
              <a:rPr lang="zh-CN" altLang="en-US" sz="900" b="1" kern="0" dirty="0">
                <a:solidFill>
                  <a:prstClr val="white"/>
                </a:solidFill>
                <a:latin typeface="微软雅黑" pitchFamily="34" charset="-122"/>
                <a:ea typeface="微软雅黑" pitchFamily="34" charset="-122"/>
              </a:rPr>
              <a:t>对象存储</a:t>
            </a:r>
          </a:p>
        </p:txBody>
      </p:sp>
      <p:cxnSp>
        <p:nvCxnSpPr>
          <p:cNvPr id="61" name="直接连接符 60"/>
          <p:cNvCxnSpPr>
            <a:stCxn id="60" idx="0"/>
            <a:endCxn id="50" idx="2"/>
          </p:cNvCxnSpPr>
          <p:nvPr/>
        </p:nvCxnSpPr>
        <p:spPr bwMode="auto">
          <a:xfrm flipH="1" flipV="1">
            <a:off x="2919332" y="5221066"/>
            <a:ext cx="2300" cy="368174"/>
          </a:xfrm>
          <a:prstGeom prst="line">
            <a:avLst/>
          </a:prstGeom>
          <a:noFill/>
          <a:ln w="9525" cap="flat" cmpd="sng" algn="ctr">
            <a:solidFill>
              <a:schemeClr val="tx1"/>
            </a:solidFill>
            <a:prstDash val="solid"/>
            <a:round/>
            <a:headEnd type="none" w="med" len="med"/>
            <a:tailEnd type="none"/>
          </a:ln>
          <a:effectLst/>
        </p:spPr>
      </p:cxnSp>
      <p:sp>
        <p:nvSpPr>
          <p:cNvPr id="62" name="矩形 61"/>
          <p:cNvSpPr/>
          <p:nvPr/>
        </p:nvSpPr>
        <p:spPr>
          <a:xfrm>
            <a:off x="3483503" y="5324810"/>
            <a:ext cx="1468209" cy="461545"/>
          </a:xfrm>
          <a:prstGeom prst="rect">
            <a:avLst/>
          </a:prstGeom>
        </p:spPr>
        <p:txBody>
          <a:bodyPr wrap="square">
            <a:spAutoFit/>
          </a:bodyPr>
          <a:lstStyle/>
          <a:p>
            <a:pPr defTabSz="750041" eaLnBrk="0" hangingPunct="0">
              <a:buClr>
                <a:srgbClr val="CC9900"/>
              </a:buClr>
              <a:defRPr/>
            </a:pPr>
            <a:r>
              <a:rPr lang="zh-CN" altLang="en-US" sz="800" kern="0" dirty="0">
                <a:solidFill>
                  <a:srgbClr val="C00000"/>
                </a:solidFill>
                <a:latin typeface="微软雅黑" pitchFamily="34" charset="-122"/>
                <a:ea typeface="微软雅黑" pitchFamily="34" charset="-122"/>
                <a:cs typeface="Calibri" pitchFamily="34" charset="0"/>
              </a:rPr>
              <a:t>后端存储场景</a:t>
            </a:r>
            <a:r>
              <a:rPr lang="en-US" altLang="zh-CN" sz="800" kern="0" dirty="0">
                <a:solidFill>
                  <a:srgbClr val="C00000"/>
                </a:solidFill>
                <a:latin typeface="微软雅黑" pitchFamily="34" charset="-122"/>
                <a:ea typeface="微软雅黑" pitchFamily="34" charset="-122"/>
                <a:cs typeface="Calibri" pitchFamily="34" charset="0"/>
              </a:rPr>
              <a:t>2</a:t>
            </a:r>
            <a:r>
              <a:rPr lang="zh-CN" altLang="en-US" sz="800" kern="0" dirty="0">
                <a:solidFill>
                  <a:srgbClr val="C00000"/>
                </a:solidFill>
                <a:latin typeface="微软雅黑" pitchFamily="34" charset="-122"/>
                <a:ea typeface="微软雅黑" pitchFamily="34" charset="-122"/>
                <a:cs typeface="Calibri" pitchFamily="34" charset="0"/>
              </a:rPr>
              <a:t>：小规模局点支持使用</a:t>
            </a:r>
            <a:r>
              <a:rPr lang="en-US" altLang="zh-CN" sz="800" kern="0" dirty="0">
                <a:solidFill>
                  <a:srgbClr val="C00000"/>
                </a:solidFill>
                <a:latin typeface="微软雅黑" pitchFamily="34" charset="-122"/>
                <a:ea typeface="微软雅黑" pitchFamily="34" charset="-122"/>
                <a:cs typeface="Calibri" pitchFamily="34" charset="0"/>
              </a:rPr>
              <a:t>Swift</a:t>
            </a:r>
            <a:r>
              <a:rPr lang="zh-CN" altLang="en-US" sz="800" kern="0" dirty="0">
                <a:solidFill>
                  <a:srgbClr val="C00000"/>
                </a:solidFill>
                <a:latin typeface="微软雅黑" pitchFamily="34" charset="-122"/>
                <a:ea typeface="微软雅黑" pitchFamily="34" charset="-122"/>
                <a:cs typeface="Calibri" pitchFamily="34" charset="0"/>
              </a:rPr>
              <a:t>空间（部署在</a:t>
            </a:r>
            <a:r>
              <a:rPr lang="en-US" altLang="zh-CN" sz="800" kern="0" dirty="0">
                <a:solidFill>
                  <a:srgbClr val="C00000"/>
                </a:solidFill>
                <a:latin typeface="微软雅黑" pitchFamily="34" charset="-122"/>
                <a:ea typeface="微软雅黑" pitchFamily="34" charset="-122"/>
                <a:cs typeface="Calibri" pitchFamily="34" charset="0"/>
              </a:rPr>
              <a:t>Openstack</a:t>
            </a:r>
            <a:r>
              <a:rPr lang="zh-CN" altLang="en-US" sz="800" kern="0" dirty="0">
                <a:solidFill>
                  <a:srgbClr val="C00000"/>
                </a:solidFill>
                <a:latin typeface="微软雅黑" pitchFamily="34" charset="-122"/>
                <a:ea typeface="微软雅黑" pitchFamily="34" charset="-122"/>
                <a:cs typeface="Calibri" pitchFamily="34" charset="0"/>
              </a:rPr>
              <a:t>控制节点）</a:t>
            </a:r>
            <a:endParaRPr lang="en-US" altLang="zh-CN" sz="800" kern="0" dirty="0">
              <a:solidFill>
                <a:srgbClr val="C00000"/>
              </a:solidFill>
              <a:latin typeface="微软雅黑" pitchFamily="34" charset="-122"/>
              <a:ea typeface="微软雅黑" pitchFamily="34" charset="-122"/>
              <a:cs typeface="Calibri" pitchFamily="34" charset="0"/>
            </a:endParaRPr>
          </a:p>
        </p:txBody>
      </p:sp>
      <p:sp>
        <p:nvSpPr>
          <p:cNvPr id="63" name="矩形 62"/>
          <p:cNvSpPr/>
          <p:nvPr/>
        </p:nvSpPr>
        <p:spPr>
          <a:xfrm>
            <a:off x="2432216" y="5919015"/>
            <a:ext cx="1288140" cy="461545"/>
          </a:xfrm>
          <a:prstGeom prst="rect">
            <a:avLst/>
          </a:prstGeom>
        </p:spPr>
        <p:txBody>
          <a:bodyPr wrap="square">
            <a:spAutoFit/>
          </a:bodyPr>
          <a:lstStyle/>
          <a:p>
            <a:pPr defTabSz="750041" eaLnBrk="0" hangingPunct="0">
              <a:buClr>
                <a:srgbClr val="CC9900"/>
              </a:buClr>
              <a:defRPr/>
            </a:pPr>
            <a:r>
              <a:rPr lang="zh-CN" altLang="en-US" sz="800" kern="0" dirty="0">
                <a:solidFill>
                  <a:srgbClr val="C00000"/>
                </a:solidFill>
                <a:latin typeface="微软雅黑" pitchFamily="34" charset="-122"/>
                <a:ea typeface="微软雅黑" pitchFamily="34" charset="-122"/>
                <a:cs typeface="Calibri" pitchFamily="34" charset="0"/>
              </a:rPr>
              <a:t>后端存储场景</a:t>
            </a:r>
            <a:r>
              <a:rPr lang="en-US" altLang="zh-CN" sz="800" kern="0" dirty="0">
                <a:solidFill>
                  <a:srgbClr val="C00000"/>
                </a:solidFill>
                <a:latin typeface="微软雅黑" pitchFamily="34" charset="-122"/>
                <a:ea typeface="微软雅黑" pitchFamily="34" charset="-122"/>
                <a:cs typeface="Calibri" pitchFamily="34" charset="0"/>
              </a:rPr>
              <a:t>1</a:t>
            </a:r>
            <a:r>
              <a:rPr lang="zh-CN" altLang="en-US" sz="800" kern="0" dirty="0">
                <a:solidFill>
                  <a:srgbClr val="C00000"/>
                </a:solidFill>
                <a:latin typeface="微软雅黑" pitchFamily="34" charset="-122"/>
                <a:ea typeface="微软雅黑" pitchFamily="34" charset="-122"/>
                <a:cs typeface="Calibri" pitchFamily="34" charset="0"/>
              </a:rPr>
              <a:t>：私有镜像存储在</a:t>
            </a:r>
            <a:r>
              <a:rPr lang="en-US" altLang="zh-CN" sz="800" kern="0" dirty="0">
                <a:solidFill>
                  <a:srgbClr val="C00000"/>
                </a:solidFill>
                <a:latin typeface="微软雅黑" pitchFamily="34" charset="-122"/>
                <a:ea typeface="微软雅黑" pitchFamily="34" charset="-122"/>
                <a:cs typeface="Calibri" pitchFamily="34" charset="0"/>
              </a:rPr>
              <a:t>OBS</a:t>
            </a:r>
            <a:r>
              <a:rPr lang="zh-CN" altLang="en-US" sz="800" kern="0" dirty="0">
                <a:solidFill>
                  <a:srgbClr val="C00000"/>
                </a:solidFill>
                <a:latin typeface="微软雅黑" pitchFamily="34" charset="-122"/>
                <a:ea typeface="微软雅黑" pitchFamily="34" charset="-122"/>
                <a:cs typeface="Calibri" pitchFamily="34" charset="0"/>
              </a:rPr>
              <a:t>对象存储服务桶中（推荐）</a:t>
            </a:r>
            <a:endParaRPr lang="en-US" altLang="zh-CN" sz="800" kern="0" dirty="0">
              <a:solidFill>
                <a:srgbClr val="C00000"/>
              </a:solidFill>
              <a:latin typeface="微软雅黑" pitchFamily="34" charset="-122"/>
              <a:ea typeface="微软雅黑" pitchFamily="34" charset="-122"/>
              <a:cs typeface="Calibri" pitchFamily="34" charset="0"/>
            </a:endParaRPr>
          </a:p>
        </p:txBody>
      </p:sp>
      <p:sp>
        <p:nvSpPr>
          <p:cNvPr id="64" name="圆角矩形 63"/>
          <p:cNvSpPr/>
          <p:nvPr/>
        </p:nvSpPr>
        <p:spPr>
          <a:xfrm>
            <a:off x="1645491" y="4332442"/>
            <a:ext cx="2567272" cy="319957"/>
          </a:xfrm>
          <a:prstGeom prst="roundRect">
            <a:avLst/>
          </a:prstGeom>
          <a:solidFill>
            <a:srgbClr val="0070C0"/>
          </a:solidFill>
          <a:ln w="25400" cap="flat" cmpd="sng" algn="ctr">
            <a:noFill/>
            <a:prstDash val="solid"/>
          </a:ln>
          <a:effectLst>
            <a:innerShdw blurRad="114300">
              <a:prstClr val="black"/>
            </a:innerShdw>
          </a:effectLst>
        </p:spPr>
        <p:txBody>
          <a:bodyPr lIns="91377" tIns="0" rIns="91377" bIns="143963" rtlCol="0" anchor="ctr"/>
          <a:lstStyle/>
          <a:p>
            <a:pPr algn="ctr" defTabSz="913737" fontAlgn="auto">
              <a:spcBef>
                <a:spcPts val="0"/>
              </a:spcBef>
              <a:spcAft>
                <a:spcPts val="0"/>
              </a:spcAft>
              <a:defRPr/>
            </a:pPr>
            <a:endParaRPr lang="en-US" altLang="zh-CN" sz="1000" b="1" kern="0" dirty="0">
              <a:solidFill>
                <a:srgbClr val="FFFFFF"/>
              </a:solidFill>
              <a:latin typeface="微软雅黑" pitchFamily="34" charset="-122"/>
              <a:ea typeface="微软雅黑" pitchFamily="34" charset="-122"/>
            </a:endParaRPr>
          </a:p>
          <a:p>
            <a:pPr algn="ctr" defTabSz="913737" fontAlgn="auto">
              <a:spcBef>
                <a:spcPts val="0"/>
              </a:spcBef>
              <a:spcAft>
                <a:spcPts val="0"/>
              </a:spcAft>
              <a:defRPr/>
            </a:pPr>
            <a:r>
              <a:rPr lang="en-US" altLang="zh-CN" sz="1000" b="1" kern="0" dirty="0">
                <a:solidFill>
                  <a:srgbClr val="FFFFFF"/>
                </a:solidFill>
                <a:latin typeface="微软雅黑" pitchFamily="34" charset="-122"/>
                <a:ea typeface="微软雅黑" pitchFamily="34" charset="-122"/>
              </a:rPr>
              <a:t>ManageOne ServiceCenter</a:t>
            </a:r>
            <a:endParaRPr lang="zh-CN" altLang="en-US" sz="1000" b="1" kern="0" dirty="0">
              <a:solidFill>
                <a:srgbClr val="FFFFFF"/>
              </a:solidFill>
              <a:latin typeface="微软雅黑" pitchFamily="34" charset="-122"/>
              <a:ea typeface="微软雅黑" pitchFamily="34" charset="-122"/>
            </a:endParaRPr>
          </a:p>
        </p:txBody>
      </p:sp>
      <p:sp>
        <p:nvSpPr>
          <p:cNvPr id="68" name="圆角矩形 67"/>
          <p:cNvSpPr/>
          <p:nvPr/>
        </p:nvSpPr>
        <p:spPr bwMode="auto">
          <a:xfrm>
            <a:off x="759588" y="1623115"/>
            <a:ext cx="4991620" cy="984236"/>
          </a:xfrm>
          <a:prstGeom prst="roundRect">
            <a:avLst>
              <a:gd name="adj" fmla="val 60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solidFill>
              <a:schemeClr val="tx1"/>
            </a:solidFill>
          </a:ln>
          <a:effectLst>
            <a:outerShdw blurRad="50800" dist="38100" dir="2700000" algn="tl" rotWithShape="0">
              <a:prstClr val="black">
                <a:alpha val="40000"/>
              </a:prstClr>
            </a:outerShdw>
          </a:effectLst>
          <a:extLst/>
        </p:spPr>
        <p:txBody>
          <a:bodyPr vert="horz" wrap="square" lIns="121886" tIns="60944" rIns="121886" bIns="60944" numCol="1" rtlCol="0" anchor="ctr" anchorCtr="0" compatLnSpc="1">
            <a:prstTxWarp prst="textNoShape">
              <a:avLst/>
            </a:prstTxWarp>
          </a:bodyPr>
          <a:lstStyle/>
          <a:p>
            <a:pPr>
              <a:buClr>
                <a:srgbClr val="CC9900"/>
              </a:buClr>
              <a:buFont typeface="Wingdings" pitchFamily="2" charset="2"/>
              <a:buChar char="n"/>
            </a:pPr>
            <a:endParaRPr lang="zh-CN" altLang="en-US" sz="900" dirty="0">
              <a:solidFill>
                <a:srgbClr val="000000"/>
              </a:solidFill>
              <a:latin typeface="Arial" charset="0"/>
            </a:endParaRPr>
          </a:p>
        </p:txBody>
      </p:sp>
      <p:sp>
        <p:nvSpPr>
          <p:cNvPr id="70" name="矩形 69"/>
          <p:cNvSpPr/>
          <p:nvPr/>
        </p:nvSpPr>
        <p:spPr bwMode="auto">
          <a:xfrm>
            <a:off x="759591" y="1754117"/>
            <a:ext cx="885899" cy="695261"/>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35991" tIns="52786" rIns="35991"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制作镜像</a:t>
            </a:r>
            <a:endParaRPr lang="en-US" altLang="zh-CN" sz="700" b="1" dirty="0">
              <a:solidFill>
                <a:prstClr val="black"/>
              </a:solidFill>
              <a:latin typeface="微软雅黑" pitchFamily="34" charset="-122"/>
              <a:ea typeface="微软雅黑" pitchFamily="34" charset="-122"/>
            </a:endParaRPr>
          </a:p>
          <a:p>
            <a:pPr defTabSz="1068578"/>
            <a:endParaRPr lang="en-US" altLang="zh-CN" sz="700" b="1" dirty="0">
              <a:solidFill>
                <a:srgbClr val="4BACC6"/>
              </a:solidFill>
              <a:latin typeface="微软雅黑" pitchFamily="34" charset="-122"/>
              <a:ea typeface="微软雅黑" pitchFamily="34" charset="-122"/>
            </a:endParaRPr>
          </a:p>
          <a:p>
            <a:pPr defTabSz="1068578"/>
            <a:r>
              <a:rPr lang="en-US" altLang="zh-CN" sz="700" b="1" dirty="0">
                <a:solidFill>
                  <a:srgbClr val="4BACC6"/>
                </a:solidFill>
                <a:latin typeface="微软雅黑" pitchFamily="34" charset="-122"/>
                <a:ea typeface="微软雅黑" pitchFamily="34" charset="-122"/>
              </a:rPr>
              <a:t>1.Windows</a:t>
            </a:r>
            <a:r>
              <a:rPr lang="zh-CN" altLang="en-US" sz="700" b="1" dirty="0">
                <a:solidFill>
                  <a:srgbClr val="4BACC6"/>
                </a:solidFill>
                <a:latin typeface="微软雅黑" pitchFamily="34" charset="-122"/>
                <a:ea typeface="微软雅黑" pitchFamily="34" charset="-122"/>
              </a:rPr>
              <a:t>镜像</a:t>
            </a:r>
            <a:endParaRPr lang="en-US" altLang="zh-CN" sz="700" b="1" dirty="0">
              <a:solidFill>
                <a:srgbClr val="4BACC6"/>
              </a:solidFill>
              <a:latin typeface="微软雅黑" pitchFamily="34" charset="-122"/>
              <a:ea typeface="微软雅黑" pitchFamily="34" charset="-122"/>
            </a:endParaRPr>
          </a:p>
          <a:p>
            <a:pPr defTabSz="1068578"/>
            <a:r>
              <a:rPr lang="en-US" altLang="zh-CN" sz="700" b="1" dirty="0">
                <a:solidFill>
                  <a:srgbClr val="4BACC6"/>
                </a:solidFill>
                <a:latin typeface="微软雅黑" pitchFamily="34" charset="-122"/>
                <a:ea typeface="微软雅黑" pitchFamily="34" charset="-122"/>
              </a:rPr>
              <a:t>2.Linux</a:t>
            </a:r>
            <a:r>
              <a:rPr lang="zh-CN" altLang="en-US" sz="700" b="1" dirty="0">
                <a:solidFill>
                  <a:srgbClr val="4BACC6"/>
                </a:solidFill>
                <a:latin typeface="微软雅黑" pitchFamily="34" charset="-122"/>
                <a:ea typeface="微软雅黑" pitchFamily="34" charset="-122"/>
              </a:rPr>
              <a:t>镜像</a:t>
            </a:r>
            <a:endParaRPr lang="en-US" altLang="zh-CN" sz="700" b="1" dirty="0">
              <a:solidFill>
                <a:srgbClr val="4BACC6"/>
              </a:solidFill>
              <a:latin typeface="微软雅黑" pitchFamily="34" charset="-122"/>
              <a:ea typeface="微软雅黑" pitchFamily="34" charset="-122"/>
            </a:endParaRPr>
          </a:p>
        </p:txBody>
      </p:sp>
      <p:sp>
        <p:nvSpPr>
          <p:cNvPr id="71" name="矩形 70"/>
          <p:cNvSpPr/>
          <p:nvPr/>
        </p:nvSpPr>
        <p:spPr bwMode="auto">
          <a:xfrm>
            <a:off x="2670672" y="1758100"/>
            <a:ext cx="713645" cy="691278"/>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注册镜像</a:t>
            </a:r>
            <a:endParaRPr lang="en-US" altLang="zh-CN" sz="700" b="1" dirty="0">
              <a:solidFill>
                <a:prstClr val="black"/>
              </a:solidFill>
              <a:latin typeface="微软雅黑" pitchFamily="34" charset="-122"/>
              <a:ea typeface="微软雅黑" pitchFamily="34" charset="-122"/>
            </a:endParaRPr>
          </a:p>
          <a:p>
            <a:pPr defTabSz="1068578"/>
            <a:endParaRPr lang="en-US" altLang="zh-CN" sz="700" b="1" dirty="0">
              <a:solidFill>
                <a:prstClr val="black"/>
              </a:solidFill>
              <a:latin typeface="微软雅黑" pitchFamily="34" charset="-122"/>
              <a:ea typeface="微软雅黑" pitchFamily="34" charset="-122"/>
            </a:endParaRPr>
          </a:p>
          <a:p>
            <a:pPr defTabSz="1068578"/>
            <a:r>
              <a:rPr lang="en-US" altLang="zh-CN" sz="700" b="1" dirty="0">
                <a:solidFill>
                  <a:srgbClr val="4BACC6"/>
                </a:solidFill>
                <a:latin typeface="微软雅黑" pitchFamily="34" charset="-122"/>
                <a:ea typeface="微软雅黑" pitchFamily="34" charset="-122"/>
              </a:rPr>
              <a:t>Glance</a:t>
            </a:r>
            <a:r>
              <a:rPr lang="zh-CN" altLang="en-US" sz="700" b="1" dirty="0">
                <a:solidFill>
                  <a:srgbClr val="4BACC6"/>
                </a:solidFill>
                <a:latin typeface="微软雅黑" pitchFamily="34" charset="-122"/>
                <a:ea typeface="微软雅黑" pitchFamily="34" charset="-122"/>
              </a:rPr>
              <a:t>中注册为公共镜像</a:t>
            </a:r>
            <a:endParaRPr lang="en-US" altLang="zh-CN" sz="700" b="1" dirty="0">
              <a:solidFill>
                <a:prstClr val="black"/>
              </a:solidFill>
              <a:latin typeface="微软雅黑" pitchFamily="34" charset="-122"/>
              <a:ea typeface="微软雅黑" pitchFamily="34" charset="-122"/>
            </a:endParaRPr>
          </a:p>
          <a:p>
            <a:pPr defTabSz="1068578"/>
            <a:endParaRPr lang="en-US" altLang="zh-CN" sz="200" b="1" dirty="0">
              <a:solidFill>
                <a:srgbClr val="4BACC6"/>
              </a:solidFill>
              <a:latin typeface="微软雅黑" pitchFamily="34" charset="-122"/>
              <a:ea typeface="微软雅黑" pitchFamily="34" charset="-122"/>
            </a:endParaRPr>
          </a:p>
        </p:txBody>
      </p:sp>
      <p:cxnSp>
        <p:nvCxnSpPr>
          <p:cNvPr id="75" name="直接箭头连接符 74"/>
          <p:cNvCxnSpPr>
            <a:endCxn id="68" idx="1"/>
          </p:cNvCxnSpPr>
          <p:nvPr/>
        </p:nvCxnSpPr>
        <p:spPr bwMode="auto">
          <a:xfrm>
            <a:off x="488804" y="2112888"/>
            <a:ext cx="270783" cy="2344"/>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6" name="直接箭头连接符 75"/>
          <p:cNvCxnSpPr>
            <a:stCxn id="93" idx="3"/>
          </p:cNvCxnSpPr>
          <p:nvPr/>
        </p:nvCxnSpPr>
        <p:spPr bwMode="auto">
          <a:xfrm>
            <a:off x="529015" y="3360174"/>
            <a:ext cx="230574" cy="886"/>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矩形 90"/>
          <p:cNvSpPr/>
          <p:nvPr/>
        </p:nvSpPr>
        <p:spPr bwMode="auto">
          <a:xfrm>
            <a:off x="1797108" y="1754111"/>
            <a:ext cx="702107" cy="695267"/>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35991" tIns="52786" rIns="35991"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上传镜像</a:t>
            </a:r>
            <a:endParaRPr lang="en-US" altLang="zh-CN" sz="700" b="1" dirty="0">
              <a:solidFill>
                <a:prstClr val="black"/>
              </a:solidFill>
              <a:latin typeface="微软雅黑" pitchFamily="34" charset="-122"/>
              <a:ea typeface="微软雅黑" pitchFamily="34" charset="-122"/>
            </a:endParaRPr>
          </a:p>
          <a:p>
            <a:pPr defTabSz="1068578"/>
            <a:endParaRPr lang="en-US" altLang="zh-CN" sz="800" b="1" dirty="0">
              <a:solidFill>
                <a:srgbClr val="4BACC6"/>
              </a:solidFill>
              <a:latin typeface="微软雅黑" pitchFamily="34" charset="-122"/>
              <a:ea typeface="微软雅黑" pitchFamily="34" charset="-122"/>
            </a:endParaRPr>
          </a:p>
          <a:p>
            <a:pPr defTabSz="1068578"/>
            <a:r>
              <a:rPr lang="zh-CN" altLang="en-US" sz="700" b="1" dirty="0">
                <a:solidFill>
                  <a:srgbClr val="4BACC6"/>
                </a:solidFill>
                <a:latin typeface="微软雅黑" pitchFamily="34" charset="-122"/>
                <a:ea typeface="微软雅黑" pitchFamily="34" charset="-122"/>
              </a:rPr>
              <a:t>上传镜像到对象存储桶或控制节点</a:t>
            </a:r>
            <a:endParaRPr lang="en-US" altLang="zh-CN" sz="700" b="1" dirty="0">
              <a:solidFill>
                <a:srgbClr val="4BACC6"/>
              </a:solidFill>
              <a:latin typeface="微软雅黑" pitchFamily="34" charset="-122"/>
              <a:ea typeface="微软雅黑" pitchFamily="34" charset="-122"/>
            </a:endParaRPr>
          </a:p>
          <a:p>
            <a:pPr defTabSz="1068578"/>
            <a:endParaRPr lang="en-US" altLang="zh-CN" sz="700" b="1" dirty="0">
              <a:solidFill>
                <a:srgbClr val="4BACC6"/>
              </a:solidFill>
              <a:latin typeface="微软雅黑" pitchFamily="34" charset="-122"/>
              <a:ea typeface="微软雅黑" pitchFamily="34" charset="-122"/>
            </a:endParaRPr>
          </a:p>
        </p:txBody>
      </p:sp>
      <p:pic>
        <p:nvPicPr>
          <p:cNvPr id="92" name="Picture 2"/>
          <p:cNvPicPr>
            <a:picLocks noChangeAspect="1" noChangeArrowheads="1"/>
          </p:cNvPicPr>
          <p:nvPr/>
        </p:nvPicPr>
        <p:blipFill>
          <a:blip r:embed="rId3" cstate="print"/>
          <a:srcRect/>
          <a:stretch>
            <a:fillRect/>
          </a:stretch>
        </p:blipFill>
        <p:spPr bwMode="auto">
          <a:xfrm>
            <a:off x="200353" y="1958272"/>
            <a:ext cx="288451" cy="251700"/>
          </a:xfrm>
          <a:prstGeom prst="rect">
            <a:avLst/>
          </a:prstGeom>
          <a:noFill/>
          <a:ln w="9525">
            <a:noFill/>
            <a:miter lim="800000"/>
            <a:headEnd/>
            <a:tailEnd/>
          </a:ln>
        </p:spPr>
      </p:pic>
      <p:pic>
        <p:nvPicPr>
          <p:cNvPr id="93" name="Picture 3"/>
          <p:cNvPicPr>
            <a:picLocks noChangeAspect="1" noChangeArrowheads="1"/>
          </p:cNvPicPr>
          <p:nvPr/>
        </p:nvPicPr>
        <p:blipFill>
          <a:blip r:embed="rId4" cstate="print"/>
          <a:srcRect/>
          <a:stretch>
            <a:fillRect/>
          </a:stretch>
        </p:blipFill>
        <p:spPr bwMode="auto">
          <a:xfrm>
            <a:off x="211720" y="3232418"/>
            <a:ext cx="317296" cy="255514"/>
          </a:xfrm>
          <a:prstGeom prst="rect">
            <a:avLst/>
          </a:prstGeom>
          <a:noFill/>
          <a:ln w="9525">
            <a:noFill/>
            <a:miter lim="800000"/>
            <a:headEnd/>
            <a:tailEnd/>
          </a:ln>
        </p:spPr>
      </p:pic>
      <p:sp>
        <p:nvSpPr>
          <p:cNvPr id="94" name="圆角矩形 93"/>
          <p:cNvSpPr/>
          <p:nvPr/>
        </p:nvSpPr>
        <p:spPr bwMode="auto">
          <a:xfrm>
            <a:off x="759591" y="2703552"/>
            <a:ext cx="4192120" cy="1517330"/>
          </a:xfrm>
          <a:prstGeom prst="roundRect">
            <a:avLst>
              <a:gd name="adj" fmla="val 60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solidFill>
              <a:schemeClr val="tx1"/>
            </a:solidFill>
          </a:ln>
          <a:effectLst>
            <a:outerShdw blurRad="50800" dist="38100" dir="2700000" algn="tl" rotWithShape="0">
              <a:prstClr val="black">
                <a:alpha val="40000"/>
              </a:prstClr>
            </a:outerShdw>
          </a:effectLst>
          <a:extLst/>
        </p:spPr>
        <p:txBody>
          <a:bodyPr vert="horz" wrap="square" lIns="121886" tIns="60944" rIns="121886" bIns="60944" numCol="1" rtlCol="0" anchor="ctr" anchorCtr="0" compatLnSpc="1">
            <a:prstTxWarp prst="textNoShape">
              <a:avLst/>
            </a:prstTxWarp>
          </a:bodyPr>
          <a:lstStyle/>
          <a:p>
            <a:pPr>
              <a:buClr>
                <a:srgbClr val="CC9900"/>
              </a:buClr>
              <a:buFont typeface="Wingdings" pitchFamily="2" charset="2"/>
              <a:buChar char="n"/>
            </a:pPr>
            <a:endParaRPr lang="zh-CN" altLang="en-US" sz="900" dirty="0">
              <a:solidFill>
                <a:srgbClr val="000000"/>
              </a:solidFill>
              <a:latin typeface="Arial" charset="0"/>
            </a:endParaRPr>
          </a:p>
        </p:txBody>
      </p:sp>
      <p:sp>
        <p:nvSpPr>
          <p:cNvPr id="95" name="矩形 94"/>
          <p:cNvSpPr/>
          <p:nvPr/>
        </p:nvSpPr>
        <p:spPr bwMode="auto">
          <a:xfrm>
            <a:off x="825745" y="2781957"/>
            <a:ext cx="842602" cy="295778"/>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srgbClr val="4BACC6"/>
                </a:solidFill>
                <a:latin typeface="微软雅黑" pitchFamily="34" charset="-122"/>
                <a:ea typeface="微软雅黑" pitchFamily="34" charset="-122"/>
              </a:rPr>
              <a:t>使用镜像创建</a:t>
            </a:r>
            <a:r>
              <a:rPr lang="en-US" altLang="zh-CN" sz="700" b="1" dirty="0">
                <a:solidFill>
                  <a:srgbClr val="4BACC6"/>
                </a:solidFill>
                <a:latin typeface="微软雅黑" pitchFamily="34" charset="-122"/>
                <a:ea typeface="微软雅黑" pitchFamily="34" charset="-122"/>
              </a:rPr>
              <a:t>VM</a:t>
            </a:r>
          </a:p>
        </p:txBody>
      </p:sp>
      <p:sp>
        <p:nvSpPr>
          <p:cNvPr id="96" name="矩形 95"/>
          <p:cNvSpPr/>
          <p:nvPr/>
        </p:nvSpPr>
        <p:spPr bwMode="auto">
          <a:xfrm>
            <a:off x="2003803" y="2781216"/>
            <a:ext cx="708702" cy="299372"/>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srgbClr val="4BACC6"/>
                </a:solidFill>
                <a:latin typeface="微软雅黑" pitchFamily="34" charset="-122"/>
                <a:ea typeface="微软雅黑" pitchFamily="34" charset="-122"/>
              </a:rPr>
              <a:t>使用</a:t>
            </a:r>
            <a:r>
              <a:rPr lang="en-US" altLang="zh-CN" sz="700" b="1" dirty="0">
                <a:solidFill>
                  <a:srgbClr val="4BACC6"/>
                </a:solidFill>
                <a:latin typeface="微软雅黑" pitchFamily="34" charset="-122"/>
                <a:ea typeface="微软雅黑" pitchFamily="34" charset="-122"/>
              </a:rPr>
              <a:t>VM</a:t>
            </a:r>
            <a:r>
              <a:rPr lang="zh-CN" altLang="en-US" sz="700" b="1" dirty="0">
                <a:solidFill>
                  <a:srgbClr val="4BACC6"/>
                </a:solidFill>
                <a:latin typeface="微软雅黑" pitchFamily="34" charset="-122"/>
                <a:ea typeface="微软雅黑" pitchFamily="34" charset="-122"/>
              </a:rPr>
              <a:t>转为私有镜像</a:t>
            </a:r>
            <a:endParaRPr lang="en-US" altLang="zh-CN" sz="700" b="1" dirty="0">
              <a:solidFill>
                <a:srgbClr val="4BACC6"/>
              </a:solidFill>
              <a:latin typeface="微软雅黑" pitchFamily="34" charset="-122"/>
              <a:ea typeface="微软雅黑" pitchFamily="34" charset="-122"/>
            </a:endParaRPr>
          </a:p>
        </p:txBody>
      </p:sp>
      <p:sp>
        <p:nvSpPr>
          <p:cNvPr id="97" name="矩形 96"/>
          <p:cNvSpPr/>
          <p:nvPr/>
        </p:nvSpPr>
        <p:spPr bwMode="auto">
          <a:xfrm>
            <a:off x="3672273" y="1762452"/>
            <a:ext cx="749444" cy="686926"/>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marL="304704" indent="-304704" defTabSz="1068578"/>
            <a:r>
              <a:rPr lang="zh-CN" altLang="en-US" sz="700" b="1" dirty="0">
                <a:solidFill>
                  <a:prstClr val="black"/>
                </a:solidFill>
                <a:latin typeface="微软雅黑" pitchFamily="34" charset="-122"/>
                <a:ea typeface="微软雅黑" pitchFamily="34" charset="-122"/>
              </a:rPr>
              <a:t>发布公共</a:t>
            </a:r>
            <a:endParaRPr lang="en-US" altLang="zh-CN" sz="700" b="1" dirty="0">
              <a:solidFill>
                <a:prstClr val="black"/>
              </a:solidFill>
              <a:latin typeface="微软雅黑" pitchFamily="34" charset="-122"/>
              <a:ea typeface="微软雅黑" pitchFamily="34" charset="-122"/>
            </a:endParaRPr>
          </a:p>
          <a:p>
            <a:pPr marL="304704" indent="-304704" defTabSz="1068578"/>
            <a:r>
              <a:rPr lang="zh-CN" altLang="en-US" sz="700" b="1" dirty="0">
                <a:solidFill>
                  <a:prstClr val="black"/>
                </a:solidFill>
                <a:latin typeface="微软雅黑" pitchFamily="34" charset="-122"/>
                <a:ea typeface="微软雅黑" pitchFamily="34" charset="-122"/>
              </a:rPr>
              <a:t>镜像</a:t>
            </a:r>
            <a:endParaRPr lang="en-US" altLang="zh-CN" sz="700" b="1" dirty="0">
              <a:solidFill>
                <a:prstClr val="black"/>
              </a:solidFill>
              <a:latin typeface="微软雅黑" pitchFamily="34" charset="-122"/>
              <a:ea typeface="微软雅黑" pitchFamily="34" charset="-122"/>
            </a:endParaRPr>
          </a:p>
          <a:p>
            <a:pPr defTabSz="1068578"/>
            <a:r>
              <a:rPr lang="zh-CN" altLang="zh-CN" sz="700" b="1" dirty="0">
                <a:solidFill>
                  <a:srgbClr val="4BACC6"/>
                </a:solidFill>
                <a:latin typeface="微软雅黑" pitchFamily="34" charset="-122"/>
                <a:ea typeface="微软雅黑" pitchFamily="34" charset="-122"/>
              </a:rPr>
              <a:t>将镜像发布成 租户可见公共镜像</a:t>
            </a:r>
            <a:endParaRPr lang="en-US" altLang="zh-CN" sz="700" b="1" dirty="0">
              <a:solidFill>
                <a:srgbClr val="4BACC6"/>
              </a:solidFill>
              <a:latin typeface="微软雅黑" pitchFamily="34" charset="-122"/>
              <a:ea typeface="微软雅黑" pitchFamily="34" charset="-122"/>
            </a:endParaRPr>
          </a:p>
          <a:p>
            <a:pPr marL="304704" indent="-304704" defTabSz="1068578"/>
            <a:endParaRPr lang="en-US" altLang="zh-CN" sz="700" b="1" dirty="0">
              <a:solidFill>
                <a:prstClr val="black"/>
              </a:solidFill>
              <a:latin typeface="微软雅黑" pitchFamily="34" charset="-122"/>
              <a:ea typeface="微软雅黑" pitchFamily="34" charset="-122"/>
            </a:endParaRPr>
          </a:p>
        </p:txBody>
      </p:sp>
      <p:cxnSp>
        <p:nvCxnSpPr>
          <p:cNvPr id="98" name="直接箭头连接符 97"/>
          <p:cNvCxnSpPr>
            <a:stCxn id="70" idx="3"/>
            <a:endCxn id="91" idx="1"/>
          </p:cNvCxnSpPr>
          <p:nvPr/>
        </p:nvCxnSpPr>
        <p:spPr bwMode="auto">
          <a:xfrm flipV="1">
            <a:off x="1645490" y="2101745"/>
            <a:ext cx="151618" cy="3"/>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9" name="直接箭头连接符 98"/>
          <p:cNvCxnSpPr>
            <a:stCxn id="91" idx="3"/>
            <a:endCxn id="71" idx="1"/>
          </p:cNvCxnSpPr>
          <p:nvPr/>
        </p:nvCxnSpPr>
        <p:spPr bwMode="auto">
          <a:xfrm>
            <a:off x="2499215" y="2101745"/>
            <a:ext cx="171456" cy="1994"/>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0" name="直接箭头连接符 99"/>
          <p:cNvCxnSpPr>
            <a:stCxn id="71" idx="3"/>
            <a:endCxn id="97" idx="1"/>
          </p:cNvCxnSpPr>
          <p:nvPr/>
        </p:nvCxnSpPr>
        <p:spPr bwMode="auto">
          <a:xfrm>
            <a:off x="3384317" y="2103739"/>
            <a:ext cx="287956" cy="2175"/>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1" name="矩形 100"/>
          <p:cNvSpPr/>
          <p:nvPr/>
        </p:nvSpPr>
        <p:spPr bwMode="auto">
          <a:xfrm>
            <a:off x="825983" y="3572979"/>
            <a:ext cx="842363" cy="640480"/>
          </a:xfrm>
          <a:prstGeom prst="rect">
            <a:avLst/>
          </a:prstGeom>
          <a:solidFill>
            <a:srgbClr val="FFFF00"/>
          </a:solidFill>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srgbClr val="4BACC6"/>
                </a:solidFill>
                <a:latin typeface="微软雅黑" pitchFamily="34" charset="-122"/>
                <a:ea typeface="微软雅黑" pitchFamily="34" charset="-122"/>
              </a:rPr>
              <a:t>用户上传镜像文件到对象存储（对象存储服务功能）</a:t>
            </a:r>
            <a:endParaRPr lang="en-US" altLang="zh-CN" sz="700" b="1" dirty="0">
              <a:solidFill>
                <a:srgbClr val="4BACC6"/>
              </a:solidFill>
              <a:latin typeface="微软雅黑" pitchFamily="34" charset="-122"/>
              <a:ea typeface="微软雅黑" pitchFamily="34" charset="-122"/>
            </a:endParaRPr>
          </a:p>
        </p:txBody>
      </p:sp>
      <p:sp>
        <p:nvSpPr>
          <p:cNvPr id="102" name="矩形 101"/>
          <p:cNvSpPr/>
          <p:nvPr/>
        </p:nvSpPr>
        <p:spPr bwMode="auto">
          <a:xfrm>
            <a:off x="1985428" y="3741790"/>
            <a:ext cx="727078" cy="295778"/>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srgbClr val="4BACC6"/>
                </a:solidFill>
                <a:latin typeface="微软雅黑" pitchFamily="34" charset="-122"/>
                <a:ea typeface="微软雅黑" pitchFamily="34" charset="-122"/>
              </a:rPr>
              <a:t>镜像文件注册镜像</a:t>
            </a:r>
            <a:endParaRPr lang="en-US" altLang="zh-CN" sz="700" b="1" dirty="0">
              <a:solidFill>
                <a:srgbClr val="4BACC6"/>
              </a:solidFill>
              <a:latin typeface="微软雅黑" pitchFamily="34" charset="-122"/>
              <a:ea typeface="微软雅黑" pitchFamily="34" charset="-122"/>
            </a:endParaRPr>
          </a:p>
        </p:txBody>
      </p:sp>
      <p:cxnSp>
        <p:nvCxnSpPr>
          <p:cNvPr id="103" name="肘形连接符 102"/>
          <p:cNvCxnSpPr>
            <a:stCxn id="97" idx="2"/>
            <a:endCxn id="95" idx="0"/>
          </p:cNvCxnSpPr>
          <p:nvPr/>
        </p:nvCxnSpPr>
        <p:spPr bwMode="auto">
          <a:xfrm rot="5400000">
            <a:off x="2480731" y="1215692"/>
            <a:ext cx="332579" cy="2799949"/>
          </a:xfrm>
          <a:prstGeom prst="bentConnector3">
            <a:avLst>
              <a:gd name="adj1" fmla="val 50000"/>
            </a:avLst>
          </a:prstGeom>
          <a:noFill/>
          <a:ln w="25400" cap="flat" cmpd="sng" algn="ctr">
            <a:solidFill>
              <a:schemeClr val="tx1"/>
            </a:solidFill>
            <a:prstDash val="solid"/>
            <a:round/>
            <a:headEnd type="none" w="med" len="med"/>
            <a:tailEnd type="arrow"/>
          </a:ln>
          <a:effectLst/>
        </p:spPr>
      </p:cxnSp>
      <p:sp>
        <p:nvSpPr>
          <p:cNvPr id="104" name="矩形 103"/>
          <p:cNvSpPr/>
          <p:nvPr/>
        </p:nvSpPr>
        <p:spPr bwMode="auto">
          <a:xfrm>
            <a:off x="4756115" y="1629269"/>
            <a:ext cx="995093" cy="640310"/>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公共镜像跨区域复制</a:t>
            </a:r>
            <a:endParaRPr lang="en-US" altLang="zh-CN" sz="700" b="1" dirty="0">
              <a:solidFill>
                <a:prstClr val="black"/>
              </a:solidFill>
              <a:latin typeface="微软雅黑" pitchFamily="34" charset="-122"/>
              <a:ea typeface="微软雅黑" pitchFamily="34" charset="-122"/>
            </a:endParaRPr>
          </a:p>
          <a:p>
            <a:pPr defTabSz="1068578"/>
            <a:r>
              <a:rPr lang="zh-CN" altLang="zh-CN" sz="700" b="1" dirty="0">
                <a:solidFill>
                  <a:srgbClr val="4BACC6"/>
                </a:solidFill>
                <a:latin typeface="微软雅黑" pitchFamily="34" charset="-122"/>
                <a:ea typeface="微软雅黑" pitchFamily="34" charset="-122"/>
              </a:rPr>
              <a:t>将镜像分发到不同的</a:t>
            </a:r>
            <a:r>
              <a:rPr lang="en-US" altLang="zh-CN" sz="700" b="1" dirty="0">
                <a:solidFill>
                  <a:srgbClr val="4BACC6"/>
                </a:solidFill>
                <a:latin typeface="微软雅黑" pitchFamily="34" charset="-122"/>
                <a:ea typeface="微软雅黑" pitchFamily="34" charset="-122"/>
              </a:rPr>
              <a:t>Region</a:t>
            </a:r>
            <a:r>
              <a:rPr lang="zh-CN" altLang="zh-CN" sz="700" b="1" dirty="0">
                <a:solidFill>
                  <a:srgbClr val="4BACC6"/>
                </a:solidFill>
                <a:latin typeface="微软雅黑" pitchFamily="34" charset="-122"/>
                <a:ea typeface="微软雅黑" pitchFamily="34" charset="-122"/>
              </a:rPr>
              <a:t>（手动、线下） </a:t>
            </a:r>
          </a:p>
          <a:p>
            <a:pPr marL="304704" indent="-304704" defTabSz="1068578"/>
            <a:endParaRPr lang="en-US" altLang="zh-CN" sz="600" b="1" dirty="0">
              <a:solidFill>
                <a:prstClr val="black"/>
              </a:solidFill>
              <a:latin typeface="微软雅黑" pitchFamily="34" charset="-122"/>
              <a:ea typeface="微软雅黑" pitchFamily="34" charset="-122"/>
            </a:endParaRPr>
          </a:p>
        </p:txBody>
      </p:sp>
      <p:cxnSp>
        <p:nvCxnSpPr>
          <p:cNvPr id="105" name="直接箭头连接符 104"/>
          <p:cNvCxnSpPr>
            <a:stCxn id="97" idx="3"/>
            <a:endCxn id="104" idx="1"/>
          </p:cNvCxnSpPr>
          <p:nvPr/>
        </p:nvCxnSpPr>
        <p:spPr bwMode="auto">
          <a:xfrm flipV="1">
            <a:off x="4421716" y="1949425"/>
            <a:ext cx="334399" cy="156490"/>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6" name="直接箭头连接符 105"/>
          <p:cNvCxnSpPr>
            <a:stCxn id="95" idx="3"/>
            <a:endCxn id="96" idx="1"/>
          </p:cNvCxnSpPr>
          <p:nvPr/>
        </p:nvCxnSpPr>
        <p:spPr bwMode="auto">
          <a:xfrm>
            <a:off x="1668346" y="2929846"/>
            <a:ext cx="335457" cy="1056"/>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直接箭头连接符 106"/>
          <p:cNvCxnSpPr>
            <a:stCxn id="101" idx="3"/>
            <a:endCxn id="102" idx="1"/>
          </p:cNvCxnSpPr>
          <p:nvPr/>
        </p:nvCxnSpPr>
        <p:spPr bwMode="auto">
          <a:xfrm flipV="1">
            <a:off x="1668346" y="3889680"/>
            <a:ext cx="317081" cy="3540"/>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肘形连接符 107"/>
          <p:cNvCxnSpPr>
            <a:stCxn id="96" idx="3"/>
            <a:endCxn id="109" idx="1"/>
          </p:cNvCxnSpPr>
          <p:nvPr/>
        </p:nvCxnSpPr>
        <p:spPr bwMode="auto">
          <a:xfrm flipV="1">
            <a:off x="2712505" y="2913412"/>
            <a:ext cx="666390" cy="17490"/>
          </a:xfrm>
          <a:prstGeom prst="bentConnector3">
            <a:avLst>
              <a:gd name="adj1" fmla="val 50000"/>
            </a:avLst>
          </a:prstGeom>
          <a:noFill/>
          <a:ln w="25400" cap="flat" cmpd="sng" algn="ctr">
            <a:solidFill>
              <a:schemeClr val="tx1"/>
            </a:solidFill>
            <a:prstDash val="solid"/>
            <a:round/>
            <a:headEnd type="none" w="med" len="med"/>
            <a:tailEnd type="arrow"/>
          </a:ln>
          <a:effectLst/>
        </p:spPr>
      </p:cxnSp>
      <p:sp>
        <p:nvSpPr>
          <p:cNvPr id="109" name="矩形 108"/>
          <p:cNvSpPr/>
          <p:nvPr/>
        </p:nvSpPr>
        <p:spPr bwMode="auto">
          <a:xfrm>
            <a:off x="3378896" y="2781216"/>
            <a:ext cx="1377219" cy="264390"/>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修改镜像</a:t>
            </a:r>
            <a:endParaRPr lang="en-US" altLang="zh-CN" sz="700" b="1" dirty="0">
              <a:solidFill>
                <a:prstClr val="black"/>
              </a:solidFill>
              <a:latin typeface="微软雅黑" pitchFamily="34" charset="-122"/>
              <a:ea typeface="微软雅黑" pitchFamily="34" charset="-122"/>
            </a:endParaRPr>
          </a:p>
          <a:p>
            <a:pPr defTabSz="1068578"/>
            <a:r>
              <a:rPr lang="zh-CN" altLang="en-US" sz="700" b="1" dirty="0">
                <a:solidFill>
                  <a:srgbClr val="4BACC6"/>
                </a:solidFill>
                <a:latin typeface="微软雅黑" pitchFamily="34" charset="-122"/>
                <a:ea typeface="微软雅黑" pitchFamily="34" charset="-122"/>
              </a:rPr>
              <a:t>修改镜像属性</a:t>
            </a:r>
            <a:endParaRPr lang="en-US" altLang="zh-CN" sz="700" b="1" dirty="0">
              <a:solidFill>
                <a:srgbClr val="4BACC6"/>
              </a:solidFill>
              <a:latin typeface="微软雅黑" pitchFamily="34" charset="-122"/>
              <a:ea typeface="微软雅黑" pitchFamily="34" charset="-122"/>
            </a:endParaRPr>
          </a:p>
        </p:txBody>
      </p:sp>
      <p:sp>
        <p:nvSpPr>
          <p:cNvPr id="110" name="矩形 109"/>
          <p:cNvSpPr/>
          <p:nvPr/>
        </p:nvSpPr>
        <p:spPr bwMode="auto">
          <a:xfrm>
            <a:off x="3378896" y="3089872"/>
            <a:ext cx="1377219" cy="270302"/>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删除镜像</a:t>
            </a:r>
            <a:endParaRPr lang="en-US" altLang="zh-CN" sz="700" b="1" dirty="0">
              <a:solidFill>
                <a:prstClr val="black"/>
              </a:solidFill>
              <a:latin typeface="微软雅黑" pitchFamily="34" charset="-122"/>
              <a:ea typeface="微软雅黑" pitchFamily="34" charset="-122"/>
            </a:endParaRPr>
          </a:p>
          <a:p>
            <a:pPr defTabSz="1068578"/>
            <a:r>
              <a:rPr lang="zh-CN" altLang="en-US" sz="700" b="1" dirty="0">
                <a:solidFill>
                  <a:srgbClr val="4BACC6"/>
                </a:solidFill>
                <a:latin typeface="微软雅黑" pitchFamily="34" charset="-122"/>
                <a:ea typeface="微软雅黑" pitchFamily="34" charset="-122"/>
              </a:rPr>
              <a:t>删除不再需要的私有镜像</a:t>
            </a:r>
            <a:endParaRPr lang="en-US" altLang="zh-CN" sz="700" b="1" dirty="0">
              <a:solidFill>
                <a:srgbClr val="4BACC6"/>
              </a:solidFill>
              <a:latin typeface="微软雅黑" pitchFamily="34" charset="-122"/>
              <a:ea typeface="微软雅黑" pitchFamily="34" charset="-122"/>
            </a:endParaRPr>
          </a:p>
        </p:txBody>
      </p:sp>
      <p:sp>
        <p:nvSpPr>
          <p:cNvPr id="111" name="矩形 110"/>
          <p:cNvSpPr/>
          <p:nvPr/>
        </p:nvSpPr>
        <p:spPr bwMode="auto">
          <a:xfrm>
            <a:off x="3378896" y="3429125"/>
            <a:ext cx="1377219" cy="287832"/>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共享镜像</a:t>
            </a:r>
            <a:endParaRPr lang="en-US" altLang="zh-CN" sz="700" b="1" dirty="0">
              <a:solidFill>
                <a:prstClr val="black"/>
              </a:solidFill>
              <a:latin typeface="微软雅黑" pitchFamily="34" charset="-122"/>
              <a:ea typeface="微软雅黑" pitchFamily="34" charset="-122"/>
            </a:endParaRPr>
          </a:p>
          <a:p>
            <a:pPr defTabSz="1068578"/>
            <a:r>
              <a:rPr lang="zh-CN" altLang="en-US" sz="700" b="1" dirty="0">
                <a:solidFill>
                  <a:srgbClr val="4BACC6"/>
                </a:solidFill>
                <a:latin typeface="微软雅黑" pitchFamily="34" charset="-122"/>
                <a:ea typeface="微软雅黑" pitchFamily="34" charset="-122"/>
              </a:rPr>
              <a:t>共享镜像给其他租户</a:t>
            </a:r>
            <a:endParaRPr lang="en-US" altLang="zh-CN" sz="700" b="1" dirty="0">
              <a:solidFill>
                <a:srgbClr val="4BACC6"/>
              </a:solidFill>
              <a:latin typeface="微软雅黑" pitchFamily="34" charset="-122"/>
              <a:ea typeface="微软雅黑" pitchFamily="34" charset="-122"/>
            </a:endParaRPr>
          </a:p>
        </p:txBody>
      </p:sp>
      <p:sp>
        <p:nvSpPr>
          <p:cNvPr id="112" name="矩形 111"/>
          <p:cNvSpPr/>
          <p:nvPr/>
        </p:nvSpPr>
        <p:spPr bwMode="auto">
          <a:xfrm>
            <a:off x="4760588" y="2363371"/>
            <a:ext cx="937556" cy="201758"/>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marL="304704" indent="-304704" defTabSz="1068578"/>
            <a:r>
              <a:rPr lang="zh-CN" altLang="en-US" sz="700" b="1" dirty="0">
                <a:solidFill>
                  <a:prstClr val="black"/>
                </a:solidFill>
                <a:latin typeface="微软雅黑" pitchFamily="34" charset="-122"/>
                <a:ea typeface="微软雅黑" pitchFamily="34" charset="-122"/>
              </a:rPr>
              <a:t>公共镜像删除</a:t>
            </a:r>
            <a:endParaRPr lang="en-US" altLang="zh-CN" sz="700" b="1" dirty="0">
              <a:solidFill>
                <a:prstClr val="black"/>
              </a:solidFill>
              <a:latin typeface="微软雅黑" pitchFamily="34" charset="-122"/>
              <a:ea typeface="微软雅黑" pitchFamily="34" charset="-122"/>
            </a:endParaRPr>
          </a:p>
        </p:txBody>
      </p:sp>
      <p:cxnSp>
        <p:nvCxnSpPr>
          <p:cNvPr id="113" name="直接箭头连接符 112"/>
          <p:cNvCxnSpPr>
            <a:stCxn id="97" idx="3"/>
            <a:endCxn id="112" idx="1"/>
          </p:cNvCxnSpPr>
          <p:nvPr/>
        </p:nvCxnSpPr>
        <p:spPr bwMode="auto">
          <a:xfrm>
            <a:off x="4421716" y="2105915"/>
            <a:ext cx="338872" cy="358336"/>
          </a:xfrm>
          <a:prstGeom prst="straightConnector1">
            <a:avLst/>
          </a:prstGeom>
          <a:ln w="25400">
            <a:solidFill>
              <a:srgbClr val="0070C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4" name="TextBox 226"/>
          <p:cNvSpPr txBox="1"/>
          <p:nvPr/>
        </p:nvSpPr>
        <p:spPr>
          <a:xfrm>
            <a:off x="152686" y="2218606"/>
            <a:ext cx="694877" cy="230772"/>
          </a:xfrm>
          <a:prstGeom prst="rect">
            <a:avLst/>
          </a:prstGeom>
          <a:noFill/>
        </p:spPr>
        <p:txBody>
          <a:bodyPr wrap="none" lIns="121886" tIns="60944" rIns="121886" bIns="60944" rtlCol="0">
            <a:spAutoFit/>
          </a:bodyPr>
          <a:lstStyle/>
          <a:p>
            <a:r>
              <a:rPr lang="zh-CN" altLang="en-US" sz="700" dirty="0">
                <a:solidFill>
                  <a:prstClr val="black"/>
                </a:solidFill>
                <a:latin typeface="微软雅黑" pitchFamily="34" charset="-122"/>
                <a:ea typeface="微软雅黑" pitchFamily="34" charset="-122"/>
              </a:rPr>
              <a:t>系统管理员</a:t>
            </a:r>
          </a:p>
        </p:txBody>
      </p:sp>
      <p:sp>
        <p:nvSpPr>
          <p:cNvPr id="115" name="TextBox 228"/>
          <p:cNvSpPr txBox="1"/>
          <p:nvPr/>
        </p:nvSpPr>
        <p:spPr>
          <a:xfrm>
            <a:off x="144255" y="3483100"/>
            <a:ext cx="425643" cy="230772"/>
          </a:xfrm>
          <a:prstGeom prst="rect">
            <a:avLst/>
          </a:prstGeom>
          <a:noFill/>
        </p:spPr>
        <p:txBody>
          <a:bodyPr wrap="none" lIns="121886" tIns="60944" rIns="121886" bIns="60944" rtlCol="0">
            <a:spAutoFit/>
          </a:bodyPr>
          <a:lstStyle/>
          <a:p>
            <a:r>
              <a:rPr lang="zh-CN" altLang="en-US" sz="700" dirty="0">
                <a:solidFill>
                  <a:prstClr val="black"/>
                </a:solidFill>
                <a:latin typeface="微软雅黑" pitchFamily="34" charset="-122"/>
                <a:ea typeface="微软雅黑" pitchFamily="34" charset="-122"/>
              </a:rPr>
              <a:t>用户</a:t>
            </a:r>
          </a:p>
        </p:txBody>
      </p:sp>
      <p:sp>
        <p:nvSpPr>
          <p:cNvPr id="116" name="矩形 115"/>
          <p:cNvSpPr/>
          <p:nvPr/>
        </p:nvSpPr>
        <p:spPr bwMode="auto">
          <a:xfrm>
            <a:off x="3378896" y="3803512"/>
            <a:ext cx="1381692" cy="273392"/>
          </a:xfrm>
          <a:prstGeom prst="rect">
            <a:avLst/>
          </a:prstGeom>
          <a:ln>
            <a:solidFill>
              <a:srgbClr val="00B05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5572" tIns="52786" rIns="105572" bIns="52786" numCol="1" rtlCol="0" anchor="t" anchorCtr="0" compatLnSpc="1">
            <a:prstTxWarp prst="textNoShape">
              <a:avLst/>
            </a:prstTxWarp>
            <a:noAutofit/>
          </a:bodyPr>
          <a:lstStyle/>
          <a:p>
            <a:pPr defTabSz="1068578"/>
            <a:r>
              <a:rPr lang="zh-CN" altLang="en-US" sz="700" b="1" dirty="0">
                <a:solidFill>
                  <a:prstClr val="black"/>
                </a:solidFill>
                <a:latin typeface="微软雅黑" pitchFamily="34" charset="-122"/>
                <a:ea typeface="微软雅黑" pitchFamily="34" charset="-122"/>
              </a:rPr>
              <a:t>下载镜像</a:t>
            </a:r>
            <a:endParaRPr lang="en-US" altLang="zh-CN" sz="700" b="1" dirty="0">
              <a:solidFill>
                <a:prstClr val="black"/>
              </a:solidFill>
              <a:latin typeface="微软雅黑" pitchFamily="34" charset="-122"/>
              <a:ea typeface="微软雅黑" pitchFamily="34" charset="-122"/>
            </a:endParaRPr>
          </a:p>
          <a:p>
            <a:pPr defTabSz="1068578"/>
            <a:r>
              <a:rPr lang="zh-CN" altLang="en-US" sz="700" b="1" dirty="0">
                <a:solidFill>
                  <a:srgbClr val="4BACC6"/>
                </a:solidFill>
                <a:latin typeface="微软雅黑" pitchFamily="34" charset="-122"/>
                <a:ea typeface="微软雅黑" pitchFamily="34" charset="-122"/>
              </a:rPr>
              <a:t>导出私有镜像到其他环境</a:t>
            </a:r>
            <a:endParaRPr lang="en-US" altLang="zh-CN" sz="700" b="1" dirty="0">
              <a:solidFill>
                <a:srgbClr val="4BACC6"/>
              </a:solidFill>
              <a:latin typeface="微软雅黑" pitchFamily="34" charset="-122"/>
              <a:ea typeface="微软雅黑" pitchFamily="34" charset="-122"/>
            </a:endParaRPr>
          </a:p>
        </p:txBody>
      </p:sp>
      <p:sp>
        <p:nvSpPr>
          <p:cNvPr id="117" name="TextBox 226"/>
          <p:cNvSpPr txBox="1"/>
          <p:nvPr/>
        </p:nvSpPr>
        <p:spPr>
          <a:xfrm>
            <a:off x="120893" y="1674634"/>
            <a:ext cx="874366" cy="338466"/>
          </a:xfrm>
          <a:prstGeom prst="rect">
            <a:avLst/>
          </a:prstGeom>
          <a:noFill/>
        </p:spPr>
        <p:txBody>
          <a:bodyPr wrap="none" lIns="121886" tIns="60944" rIns="121886" bIns="60944" rtlCol="0">
            <a:spAutoFit/>
          </a:bodyPr>
          <a:lstStyle/>
          <a:p>
            <a:r>
              <a:rPr lang="zh-CN" altLang="en-US" sz="700" dirty="0">
                <a:solidFill>
                  <a:prstClr val="black"/>
                </a:solidFill>
                <a:latin typeface="微软雅黑" pitchFamily="34" charset="-122"/>
                <a:ea typeface="微软雅黑" pitchFamily="34" charset="-122"/>
              </a:rPr>
              <a:t>公有镜像管理</a:t>
            </a:r>
            <a:endParaRPr lang="en-US" altLang="zh-CN" sz="700" dirty="0">
              <a:solidFill>
                <a:prstClr val="black"/>
              </a:solidFill>
              <a:latin typeface="微软雅黑" pitchFamily="34" charset="-122"/>
              <a:ea typeface="微软雅黑" pitchFamily="34" charset="-122"/>
            </a:endParaRPr>
          </a:p>
          <a:p>
            <a:r>
              <a:rPr lang="zh-CN" altLang="en-US" sz="700" dirty="0">
                <a:solidFill>
                  <a:prstClr val="black"/>
                </a:solidFill>
                <a:latin typeface="微软雅黑" pitchFamily="34" charset="-122"/>
                <a:ea typeface="微软雅黑" pitchFamily="34" charset="-122"/>
              </a:rPr>
              <a:t>（管理员界面）</a:t>
            </a:r>
          </a:p>
        </p:txBody>
      </p:sp>
      <p:sp>
        <p:nvSpPr>
          <p:cNvPr id="118" name="TextBox 228"/>
          <p:cNvSpPr txBox="1"/>
          <p:nvPr/>
        </p:nvSpPr>
        <p:spPr>
          <a:xfrm>
            <a:off x="120892" y="2953786"/>
            <a:ext cx="1039433" cy="338466"/>
          </a:xfrm>
          <a:prstGeom prst="rect">
            <a:avLst/>
          </a:prstGeom>
          <a:noFill/>
        </p:spPr>
        <p:txBody>
          <a:bodyPr wrap="none" lIns="121886" tIns="60944" rIns="121886" bIns="60944" rtlCol="0">
            <a:spAutoFit/>
          </a:bodyPr>
          <a:lstStyle/>
          <a:p>
            <a:r>
              <a:rPr lang="zh-CN" altLang="en-US" sz="700" dirty="0">
                <a:solidFill>
                  <a:prstClr val="black"/>
                </a:solidFill>
                <a:latin typeface="微软雅黑" pitchFamily="34" charset="-122"/>
                <a:ea typeface="微软雅黑" pitchFamily="34" charset="-122"/>
              </a:rPr>
              <a:t>私有镜像管理</a:t>
            </a:r>
            <a:endParaRPr lang="en-US" altLang="zh-CN" sz="700" dirty="0">
              <a:solidFill>
                <a:prstClr val="black"/>
              </a:solidFill>
              <a:latin typeface="微软雅黑" pitchFamily="34" charset="-122"/>
              <a:ea typeface="微软雅黑" pitchFamily="34" charset="-122"/>
            </a:endParaRPr>
          </a:p>
          <a:p>
            <a:r>
              <a:rPr lang="zh-CN" altLang="en-US" sz="700" dirty="0">
                <a:solidFill>
                  <a:prstClr val="black"/>
                </a:solidFill>
                <a:latin typeface="微软雅黑" pitchFamily="34" charset="-122"/>
                <a:ea typeface="微软雅黑" pitchFamily="34" charset="-122"/>
              </a:rPr>
              <a:t>（</a:t>
            </a:r>
            <a:r>
              <a:rPr lang="en-US" altLang="zh-CN" sz="700" dirty="0">
                <a:solidFill>
                  <a:prstClr val="black"/>
                </a:solidFill>
                <a:latin typeface="微软雅黑" pitchFamily="34" charset="-122"/>
                <a:ea typeface="微软雅黑" pitchFamily="34" charset="-122"/>
              </a:rPr>
              <a:t>IMS</a:t>
            </a:r>
            <a:r>
              <a:rPr lang="zh-CN" altLang="en-US" sz="700" dirty="0">
                <a:solidFill>
                  <a:prstClr val="black"/>
                </a:solidFill>
                <a:latin typeface="微软雅黑" pitchFamily="34" charset="-122"/>
                <a:ea typeface="微软雅黑" pitchFamily="34" charset="-122"/>
              </a:rPr>
              <a:t>服务控制台）</a:t>
            </a:r>
          </a:p>
        </p:txBody>
      </p:sp>
      <p:cxnSp>
        <p:nvCxnSpPr>
          <p:cNvPr id="119" name="直接箭头连接符 118"/>
          <p:cNvCxnSpPr/>
          <p:nvPr/>
        </p:nvCxnSpPr>
        <p:spPr bwMode="auto">
          <a:xfrm flipV="1">
            <a:off x="3012906" y="3213032"/>
            <a:ext cx="354725" cy="5503"/>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p:cNvCxnSpPr/>
          <p:nvPr/>
        </p:nvCxnSpPr>
        <p:spPr bwMode="auto">
          <a:xfrm>
            <a:off x="3024134" y="2927066"/>
            <a:ext cx="0" cy="970036"/>
          </a:xfrm>
          <a:prstGeom prst="straightConnector1">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p:cNvCxnSpPr/>
          <p:nvPr/>
        </p:nvCxnSpPr>
        <p:spPr bwMode="auto">
          <a:xfrm flipV="1">
            <a:off x="3015581" y="3567476"/>
            <a:ext cx="354725" cy="5503"/>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p:cNvCxnSpPr>
            <a:stCxn id="102" idx="3"/>
            <a:endCxn id="116" idx="1"/>
          </p:cNvCxnSpPr>
          <p:nvPr/>
        </p:nvCxnSpPr>
        <p:spPr bwMode="auto">
          <a:xfrm>
            <a:off x="2712505" y="3889679"/>
            <a:ext cx="666390" cy="0"/>
          </a:xfrm>
          <a:prstGeom prst="straightConnector1">
            <a:avLst/>
          </a:prstGeom>
          <a:noFill/>
          <a:ln w="254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五边形 64"/>
          <p:cNvSpPr/>
          <p:nvPr/>
        </p:nvSpPr>
        <p:spPr bwMode="auto">
          <a:xfrm>
            <a:off x="11127471" y="33744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zh-CN" altLang="en-US" sz="1200" b="1" dirty="0">
                <a:solidFill>
                  <a:prstClr val="white">
                    <a:lumMod val="50000"/>
                  </a:prstClr>
                </a:solidFill>
                <a:latin typeface="微软雅黑" pitchFamily="34" charset="-122"/>
                <a:ea typeface="微软雅黑" pitchFamily="34" charset="-122"/>
              </a:rPr>
              <a:t>管理</a:t>
            </a:r>
          </a:p>
        </p:txBody>
      </p:sp>
      <p:sp>
        <p:nvSpPr>
          <p:cNvPr id="66" name="五边形 65"/>
          <p:cNvSpPr/>
          <p:nvPr/>
        </p:nvSpPr>
        <p:spPr bwMode="auto">
          <a:xfrm>
            <a:off x="10371243" y="335306"/>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安全</a:t>
            </a:r>
          </a:p>
        </p:txBody>
      </p:sp>
      <p:sp>
        <p:nvSpPr>
          <p:cNvPr id="67" name="五边形 66"/>
          <p:cNvSpPr/>
          <p:nvPr/>
        </p:nvSpPr>
        <p:spPr bwMode="auto">
          <a:xfrm>
            <a:off x="9704265" y="33727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融合数据</a:t>
            </a:r>
          </a:p>
        </p:txBody>
      </p:sp>
      <p:sp>
        <p:nvSpPr>
          <p:cNvPr id="69" name="五边形 68"/>
          <p:cNvSpPr/>
          <p:nvPr/>
        </p:nvSpPr>
        <p:spPr bwMode="auto">
          <a:xfrm>
            <a:off x="8883414" y="33723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灾备</a:t>
            </a:r>
          </a:p>
        </p:txBody>
      </p:sp>
      <p:sp>
        <p:nvSpPr>
          <p:cNvPr id="72" name="五边形 71"/>
          <p:cNvSpPr/>
          <p:nvPr/>
        </p:nvSpPr>
        <p:spPr bwMode="auto">
          <a:xfrm>
            <a:off x="8139576" y="337279"/>
            <a:ext cx="878788" cy="212152"/>
          </a:xfrm>
          <a:prstGeom prst="homePlate">
            <a:avLst>
              <a:gd name="adj" fmla="val 37242"/>
            </a:avLst>
          </a:prstGeom>
          <a:solidFill>
            <a:srgbClr val="00B0F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solidFill>
                <a:latin typeface="微软雅黑" pitchFamily="34" charset="-122"/>
                <a:ea typeface="微软雅黑" pitchFamily="34" charset="-122"/>
              </a:rPr>
              <a:t>IaaS</a:t>
            </a:r>
            <a:endParaRPr lang="zh-CN" altLang="en-US" sz="1200" b="1" dirty="0">
              <a:solidFill>
                <a:prstClr val="white"/>
              </a:solidFill>
              <a:latin typeface="微软雅黑" pitchFamily="34" charset="-122"/>
              <a:ea typeface="微软雅黑" pitchFamily="34" charset="-122"/>
            </a:endParaRPr>
          </a:p>
        </p:txBody>
      </p:sp>
      <p:sp>
        <p:nvSpPr>
          <p:cNvPr id="73" name="五边形 72"/>
          <p:cNvSpPr/>
          <p:nvPr/>
        </p:nvSpPr>
        <p:spPr bwMode="auto">
          <a:xfrm>
            <a:off x="9704265" y="4932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运营运维</a:t>
            </a:r>
          </a:p>
        </p:txBody>
      </p:sp>
      <p:sp>
        <p:nvSpPr>
          <p:cNvPr id="74" name="五边形 73"/>
          <p:cNvSpPr/>
          <p:nvPr/>
        </p:nvSpPr>
        <p:spPr bwMode="auto">
          <a:xfrm>
            <a:off x="8883414" y="4928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r" defTabSz="801215"/>
            <a:r>
              <a:rPr lang="zh-CN" altLang="en-US" sz="1200" b="1" dirty="0">
                <a:solidFill>
                  <a:prstClr val="white">
                    <a:lumMod val="50000"/>
                  </a:prstClr>
                </a:solidFill>
                <a:latin typeface="微软雅黑" pitchFamily="34" charset="-122"/>
                <a:ea typeface="微软雅黑" pitchFamily="34" charset="-122"/>
              </a:rPr>
              <a:t>混合云</a:t>
            </a:r>
          </a:p>
        </p:txBody>
      </p:sp>
      <p:sp>
        <p:nvSpPr>
          <p:cNvPr id="77" name="五边形 76"/>
          <p:cNvSpPr/>
          <p:nvPr/>
        </p:nvSpPr>
        <p:spPr bwMode="auto">
          <a:xfrm>
            <a:off x="8139576" y="49322"/>
            <a:ext cx="878788" cy="212152"/>
          </a:xfrm>
          <a:prstGeom prst="homePlate">
            <a:avLst>
              <a:gd name="adj" fmla="val 37242"/>
            </a:avLst>
          </a:prstGeom>
          <a:solidFill>
            <a:srgbClr val="FF000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schemeClr val="bg1"/>
                </a:solidFill>
                <a:latin typeface="微软雅黑" pitchFamily="34" charset="-122"/>
                <a:ea typeface="微软雅黑" pitchFamily="34" charset="-122"/>
              </a:rPr>
              <a:t>云服务</a:t>
            </a:r>
          </a:p>
        </p:txBody>
      </p:sp>
    </p:spTree>
    <p:extLst>
      <p:ext uri="{BB962C8B-B14F-4D97-AF65-F5344CB8AC3E}">
        <p14:creationId xmlns:p14="http://schemas.microsoft.com/office/powerpoint/2010/main" val="246038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0"/>
            <a:ext cx="10176933" cy="745784"/>
          </a:xfrm>
        </p:spPr>
        <p:txBody>
          <a:bodyPr/>
          <a:lstStyle/>
          <a:p>
            <a:r>
              <a:rPr lang="zh-CN" altLang="en-US" dirty="0" smtClean="0"/>
              <a:t>镜像服务</a:t>
            </a:r>
            <a:endParaRPr lang="zh-CN" altLang="en-US" dirty="0"/>
          </a:p>
        </p:txBody>
      </p:sp>
      <p:pic>
        <p:nvPicPr>
          <p:cNvPr id="3" name="图片 2"/>
          <p:cNvPicPr/>
          <p:nvPr/>
        </p:nvPicPr>
        <p:blipFill>
          <a:blip r:embed="rId2"/>
          <a:stretch>
            <a:fillRect/>
          </a:stretch>
        </p:blipFill>
        <p:spPr>
          <a:xfrm>
            <a:off x="92425" y="745784"/>
            <a:ext cx="12090852" cy="5419520"/>
          </a:xfrm>
          <a:prstGeom prst="rect">
            <a:avLst/>
          </a:prstGeom>
        </p:spPr>
      </p:pic>
    </p:spTree>
    <p:extLst>
      <p:ext uri="{BB962C8B-B14F-4D97-AF65-F5344CB8AC3E}">
        <p14:creationId xmlns:p14="http://schemas.microsoft.com/office/powerpoint/2010/main" val="1452288438"/>
      </p:ext>
    </p:extLst>
  </p:cSld>
  <p:clrMapOvr>
    <a:masterClrMapping/>
  </p:clrMapOvr>
  <p:transition advClick="0" advTm="8000">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bwMode="auto">
          <a:xfrm>
            <a:off x="408851" y="1790500"/>
            <a:ext cx="5471183" cy="4302103"/>
          </a:xfrm>
          <a:prstGeom prst="roundRect">
            <a:avLst>
              <a:gd name="adj" fmla="val 2382"/>
            </a:avLst>
          </a:prstGeom>
          <a:solidFill>
            <a:schemeClr val="bg1"/>
          </a:solidFill>
          <a:ln w="15875"/>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pPr>
            <a:endParaRPr lang="zh-CN" altLang="en-US" dirty="0">
              <a:solidFill>
                <a:srgbClr val="000000"/>
              </a:solidFill>
              <a:latin typeface="Arial" charset="0"/>
              <a:ea typeface="宋体" charset="-122"/>
            </a:endParaRPr>
          </a:p>
        </p:txBody>
      </p:sp>
      <p:sp>
        <p:nvSpPr>
          <p:cNvPr id="83" name="圆角矩形 82"/>
          <p:cNvSpPr/>
          <p:nvPr/>
        </p:nvSpPr>
        <p:spPr bwMode="auto">
          <a:xfrm>
            <a:off x="575157" y="740052"/>
            <a:ext cx="11283503" cy="884211"/>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342797" indent="-342797">
              <a:buClr>
                <a:srgbClr val="CC9900"/>
              </a:buClr>
              <a:buFont typeface="Arial" panose="020B0604020202020204" pitchFamily="34" charset="0"/>
              <a:buChar char="•"/>
            </a:pPr>
            <a:r>
              <a:rPr lang="zh-CN" altLang="en-US" sz="1600" dirty="0">
                <a:latin typeface="+mn-ea"/>
                <a:ea typeface="+mn-ea"/>
              </a:rPr>
              <a:t>弹性伸缩服务（</a:t>
            </a:r>
            <a:r>
              <a:rPr lang="en-US" altLang="zh-CN" sz="1600" dirty="0">
                <a:latin typeface="+mn-ea"/>
                <a:ea typeface="+mn-ea"/>
              </a:rPr>
              <a:t>Auto Scaling</a:t>
            </a:r>
            <a:r>
              <a:rPr lang="zh-CN" altLang="en-US" sz="1600" dirty="0">
                <a:latin typeface="+mn-ea"/>
                <a:ea typeface="+mn-ea"/>
              </a:rPr>
              <a:t>）是根据用户的业务需求情况，通过预先配置好的策略自动调整其业务资源的服务。用户根据需要配置相应的策略（根据告警自动触发或指定时间触发）自动调整计算资源，降低人为反复调整资源以应对业务变化和高峰压力的工作量，帮助用户节约资源和人力成本。</a:t>
            </a:r>
          </a:p>
          <a:p>
            <a:pPr marL="342797" indent="-342797">
              <a:buClr>
                <a:srgbClr val="CC9900"/>
              </a:buClr>
              <a:buFont typeface="Arial" panose="020B0604020202020204" pitchFamily="34" charset="0"/>
              <a:buChar char="•"/>
            </a:pP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smtClean="0"/>
              <a:t>AS</a:t>
            </a:r>
            <a:r>
              <a:rPr lang="zh-CN" altLang="en-US" smtClean="0"/>
              <a:t>弹性伸缩服务</a:t>
            </a:r>
            <a:endParaRPr lang="zh-CN" altLang="en-US" dirty="0"/>
          </a:p>
        </p:txBody>
      </p:sp>
      <p:sp>
        <p:nvSpPr>
          <p:cNvPr id="42" name="同侧圆角矩形 41"/>
          <p:cNvSpPr/>
          <p:nvPr/>
        </p:nvSpPr>
        <p:spPr bwMode="auto">
          <a:xfrm rot="5400000">
            <a:off x="8266740" y="-45188"/>
            <a:ext cx="1399147"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43" name="矩形 42"/>
          <p:cNvSpPr/>
          <p:nvPr/>
        </p:nvSpPr>
        <p:spPr>
          <a:xfrm>
            <a:off x="6087246" y="1790500"/>
            <a:ext cx="5765651" cy="353630"/>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44" name="矩形 43"/>
          <p:cNvSpPr/>
          <p:nvPr/>
        </p:nvSpPr>
        <p:spPr>
          <a:xfrm>
            <a:off x="6248220" y="2156335"/>
            <a:ext cx="5497717" cy="1384634"/>
          </a:xfrm>
          <a:prstGeom prst="rect">
            <a:avLst/>
          </a:prstGeom>
        </p:spPr>
        <p:txBody>
          <a:bodyPr wrap="square">
            <a:spAutoFit/>
          </a:bodyPr>
          <a:lstStyle/>
          <a:p>
            <a:r>
              <a:rPr lang="en-US" altLang="zh-CN" sz="1400" dirty="0">
                <a:latin typeface="+mn-ea"/>
                <a:ea typeface="+mn-ea"/>
              </a:rPr>
              <a:t>AS</a:t>
            </a:r>
            <a:r>
              <a:rPr lang="zh-CN" altLang="en-US" sz="1400" dirty="0">
                <a:latin typeface="+mn-ea"/>
                <a:ea typeface="+mn-ea"/>
              </a:rPr>
              <a:t>弹性伸缩服务适用于如下场景：</a:t>
            </a:r>
            <a:endParaRPr lang="en-US" altLang="zh-CN" sz="1400" dirty="0">
              <a:latin typeface="+mn-ea"/>
              <a:ea typeface="+mn-ea"/>
            </a:endParaRPr>
          </a:p>
          <a:p>
            <a:r>
              <a:rPr lang="en-US" altLang="zh-CN" sz="1400" dirty="0">
                <a:latin typeface="+mn-ea"/>
                <a:ea typeface="+mn-ea"/>
              </a:rPr>
              <a:t>A&gt;</a:t>
            </a:r>
            <a:r>
              <a:rPr lang="zh-CN" altLang="en-US" sz="1400" dirty="0">
                <a:latin typeface="+mn-ea"/>
                <a:ea typeface="+mn-ea"/>
              </a:rPr>
              <a:t>希望根据组内</a:t>
            </a:r>
            <a:r>
              <a:rPr lang="en-US" altLang="zh-CN" sz="1400" dirty="0">
                <a:latin typeface="+mn-ea"/>
                <a:ea typeface="+mn-ea"/>
              </a:rPr>
              <a:t>ECS</a:t>
            </a:r>
            <a:r>
              <a:rPr lang="zh-CN" altLang="en-US" sz="1400" dirty="0">
                <a:latin typeface="+mn-ea"/>
                <a:ea typeface="+mn-ea"/>
              </a:rPr>
              <a:t>实例的负载（</a:t>
            </a:r>
            <a:r>
              <a:rPr lang="en-US" altLang="zh-CN" sz="1400" dirty="0">
                <a:latin typeface="+mn-ea"/>
                <a:ea typeface="+mn-ea"/>
              </a:rPr>
              <a:t>CPU</a:t>
            </a:r>
            <a:r>
              <a:rPr lang="zh-CN" altLang="en-US" sz="1400" dirty="0">
                <a:latin typeface="+mn-ea"/>
                <a:ea typeface="+mn-ea"/>
              </a:rPr>
              <a:t>、内存等）动态调整资源。</a:t>
            </a:r>
            <a:endParaRPr lang="en-US" altLang="zh-CN" sz="1400" dirty="0">
              <a:latin typeface="+mn-ea"/>
              <a:ea typeface="+mn-ea"/>
            </a:endParaRPr>
          </a:p>
          <a:p>
            <a:r>
              <a:rPr lang="en-US" altLang="zh-CN" sz="1400" dirty="0">
                <a:latin typeface="+mn-ea"/>
                <a:ea typeface="+mn-ea"/>
              </a:rPr>
              <a:t>B&gt; </a:t>
            </a:r>
            <a:r>
              <a:rPr lang="zh-CN" altLang="en-US" sz="1400" dirty="0">
                <a:latin typeface="+mn-ea"/>
                <a:ea typeface="+mn-ea"/>
              </a:rPr>
              <a:t>业务变化有周期变化趋势，设置周期性（天、星期、月）定期调整资源。</a:t>
            </a:r>
            <a:endParaRPr lang="en-US" altLang="zh-CN" sz="1400" dirty="0">
              <a:latin typeface="+mn-ea"/>
              <a:ea typeface="+mn-ea"/>
            </a:endParaRPr>
          </a:p>
          <a:p>
            <a:r>
              <a:rPr lang="en-US" altLang="zh-CN" sz="1400" dirty="0">
                <a:latin typeface="+mn-ea"/>
                <a:ea typeface="+mn-ea"/>
              </a:rPr>
              <a:t>C&gt;</a:t>
            </a:r>
            <a:r>
              <a:rPr lang="zh-CN" altLang="en-US" sz="1400" dirty="0">
                <a:latin typeface="+mn-ea"/>
                <a:ea typeface="+mn-ea"/>
              </a:rPr>
              <a:t>用户预见到业务需求变化，提前进行计划内的扩容或减容（定时模式或手动调整）</a:t>
            </a:r>
            <a:endParaRPr lang="en-US" altLang="zh-CN" sz="1400" dirty="0">
              <a:latin typeface="+mn-ea"/>
              <a:ea typeface="+mn-ea"/>
            </a:endParaRPr>
          </a:p>
        </p:txBody>
      </p:sp>
      <p:grpSp>
        <p:nvGrpSpPr>
          <p:cNvPr id="4" name="组合 73"/>
          <p:cNvGrpSpPr/>
          <p:nvPr/>
        </p:nvGrpSpPr>
        <p:grpSpPr>
          <a:xfrm>
            <a:off x="413405" y="1917227"/>
            <a:ext cx="5301483" cy="3527473"/>
            <a:chOff x="389039" y="1675136"/>
            <a:chExt cx="5302863" cy="2855429"/>
          </a:xfrm>
        </p:grpSpPr>
        <p:grpSp>
          <p:nvGrpSpPr>
            <p:cNvPr id="5" name="组合 41"/>
            <p:cNvGrpSpPr/>
            <p:nvPr/>
          </p:nvGrpSpPr>
          <p:grpSpPr>
            <a:xfrm>
              <a:off x="2075851" y="3224144"/>
              <a:ext cx="2879695" cy="1154338"/>
              <a:chOff x="800100" y="1381125"/>
              <a:chExt cx="4381589" cy="1413916"/>
            </a:xfrm>
          </p:grpSpPr>
          <p:grpSp>
            <p:nvGrpSpPr>
              <p:cNvPr id="6" name="组合 56"/>
              <p:cNvGrpSpPr/>
              <p:nvPr/>
            </p:nvGrpSpPr>
            <p:grpSpPr>
              <a:xfrm>
                <a:off x="800101" y="2324100"/>
                <a:ext cx="647699" cy="431509"/>
                <a:chOff x="876301" y="2438400"/>
                <a:chExt cx="647699" cy="431509"/>
              </a:xfrm>
            </p:grpSpPr>
            <p:sp>
              <p:nvSpPr>
                <p:cNvPr id="106" name="圆角矩形 105"/>
                <p:cNvSpPr/>
                <p:nvPr/>
              </p:nvSpPr>
              <p:spPr bwMode="auto">
                <a:xfrm>
                  <a:off x="876301" y="2438400"/>
                  <a:ext cx="495300" cy="279109"/>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07" name="圆角矩形 106"/>
                <p:cNvSpPr/>
                <p:nvPr/>
              </p:nvSpPr>
              <p:spPr bwMode="auto">
                <a:xfrm>
                  <a:off x="876301" y="2505075"/>
                  <a:ext cx="571500" cy="279109"/>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08" name="圆角矩形 107"/>
                <p:cNvSpPr/>
                <p:nvPr/>
              </p:nvSpPr>
              <p:spPr bwMode="auto">
                <a:xfrm>
                  <a:off x="923925" y="2590800"/>
                  <a:ext cx="600075" cy="279109"/>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1" tIns="60944" rIns="35991" bIns="60944" numCol="1" rtlCol="0" anchor="ctr" anchorCtr="0" compatLnSpc="1">
                  <a:prstTxWarp prst="textNoShape">
                    <a:avLst/>
                  </a:prstTxWarp>
                </a:bodyPr>
                <a:lstStyle/>
                <a:p>
                  <a:pPr algn="ctr">
                    <a:buClr>
                      <a:srgbClr val="CC9900"/>
                    </a:buClr>
                  </a:pPr>
                  <a:r>
                    <a:rPr lang="en-US" altLang="zh-CN" sz="800" b="1" dirty="0">
                      <a:solidFill>
                        <a:prstClr val="white"/>
                      </a:solidFill>
                      <a:latin typeface="+mn-ea"/>
                      <a:ea typeface="+mn-ea"/>
                    </a:rPr>
                    <a:t>ECS</a:t>
                  </a:r>
                  <a:endParaRPr lang="zh-CN" altLang="en-US" sz="800" b="1" dirty="0">
                    <a:solidFill>
                      <a:prstClr val="white"/>
                    </a:solidFill>
                    <a:latin typeface="+mn-ea"/>
                    <a:ea typeface="+mn-ea"/>
                  </a:endParaRPr>
                </a:p>
              </p:txBody>
            </p:sp>
          </p:grpSp>
          <p:cxnSp>
            <p:nvCxnSpPr>
              <p:cNvPr id="70" name="直接箭头连接符 69"/>
              <p:cNvCxnSpPr/>
              <p:nvPr/>
            </p:nvCxnSpPr>
            <p:spPr bwMode="auto">
              <a:xfrm>
                <a:off x="100965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p:cNvCxnSpPr/>
              <p:nvPr/>
            </p:nvCxnSpPr>
            <p:spPr bwMode="auto">
              <a:xfrm>
                <a:off x="113347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p:cNvCxnSpPr/>
              <p:nvPr/>
            </p:nvCxnSpPr>
            <p:spPr bwMode="auto">
              <a:xfrm>
                <a:off x="127635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p:nvPr/>
            </p:nvCxnSpPr>
            <p:spPr bwMode="auto">
              <a:xfrm>
                <a:off x="238125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p:cNvCxnSpPr/>
              <p:nvPr/>
            </p:nvCxnSpPr>
            <p:spPr bwMode="auto">
              <a:xfrm>
                <a:off x="250507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p:cNvCxnSpPr/>
              <p:nvPr/>
            </p:nvCxnSpPr>
            <p:spPr bwMode="auto">
              <a:xfrm>
                <a:off x="264795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92"/>
              <p:cNvCxnSpPr/>
              <p:nvPr/>
            </p:nvCxnSpPr>
            <p:spPr bwMode="auto">
              <a:xfrm>
                <a:off x="279082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p:cNvCxnSpPr/>
              <p:nvPr/>
            </p:nvCxnSpPr>
            <p:spPr bwMode="auto">
              <a:xfrm>
                <a:off x="291465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p:nvPr/>
            </p:nvCxnSpPr>
            <p:spPr bwMode="auto">
              <a:xfrm>
                <a:off x="305752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p:nvPr/>
            </p:nvCxnSpPr>
            <p:spPr bwMode="auto">
              <a:xfrm>
                <a:off x="418147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箭头连接符 96"/>
              <p:cNvCxnSpPr/>
              <p:nvPr/>
            </p:nvCxnSpPr>
            <p:spPr bwMode="auto">
              <a:xfrm>
                <a:off x="4305300"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箭头连接符 97"/>
              <p:cNvCxnSpPr/>
              <p:nvPr/>
            </p:nvCxnSpPr>
            <p:spPr bwMode="auto">
              <a:xfrm>
                <a:off x="4448175" y="1685925"/>
                <a:ext cx="0" cy="47625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右箭头 98"/>
              <p:cNvSpPr/>
              <p:nvPr/>
            </p:nvSpPr>
            <p:spPr bwMode="auto">
              <a:xfrm>
                <a:off x="1657350" y="1914525"/>
                <a:ext cx="361950" cy="266700"/>
              </a:xfrm>
              <a:prstGeom prst="rightArrow">
                <a:avLst/>
              </a:prstGeom>
              <a:noFill/>
              <a:ln w="952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pPr>
                <a:endParaRPr lang="zh-CN" altLang="en-US" sz="1400" dirty="0">
                  <a:solidFill>
                    <a:prstClr val="black"/>
                  </a:solidFill>
                  <a:latin typeface="+mn-ea"/>
                  <a:ea typeface="+mn-ea"/>
                </a:endParaRPr>
              </a:p>
            </p:txBody>
          </p:sp>
          <p:sp>
            <p:nvSpPr>
              <p:cNvPr id="100" name="右箭头 99"/>
              <p:cNvSpPr/>
              <p:nvPr/>
            </p:nvSpPr>
            <p:spPr bwMode="auto">
              <a:xfrm>
                <a:off x="3467100" y="1914525"/>
                <a:ext cx="361950" cy="266700"/>
              </a:xfrm>
              <a:prstGeom prst="rightArrow">
                <a:avLst/>
              </a:prstGeom>
              <a:noFill/>
              <a:ln w="952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pPr>
                <a:endParaRPr lang="zh-CN" altLang="en-US" sz="1400" dirty="0">
                  <a:solidFill>
                    <a:prstClr val="black"/>
                  </a:solidFill>
                  <a:latin typeface="+mn-ea"/>
                  <a:ea typeface="+mn-ea"/>
                </a:endParaRPr>
              </a:p>
            </p:txBody>
          </p:sp>
          <p:sp>
            <p:nvSpPr>
              <p:cNvPr id="101" name="TextBox 100"/>
              <p:cNvSpPr txBox="1"/>
              <p:nvPr/>
            </p:nvSpPr>
            <p:spPr>
              <a:xfrm>
                <a:off x="800100" y="1400175"/>
                <a:ext cx="1276439" cy="251695"/>
              </a:xfrm>
              <a:prstGeom prst="rect">
                <a:avLst/>
              </a:prstGeom>
              <a:noFill/>
            </p:spPr>
            <p:txBody>
              <a:bodyPr wrap="none" rtlCol="0">
                <a:spAutoFit/>
              </a:bodyPr>
              <a:lstStyle/>
              <a:p>
                <a:r>
                  <a:rPr lang="en-US" altLang="zh-CN" sz="1050" b="1" dirty="0">
                    <a:solidFill>
                      <a:prstClr val="black"/>
                    </a:solidFill>
                    <a:latin typeface="+mn-ea"/>
                    <a:ea typeface="+mn-ea"/>
                  </a:rPr>
                  <a:t>300</a:t>
                </a:r>
                <a:r>
                  <a:rPr lang="zh-CN" altLang="en-US" sz="1050" b="1" dirty="0">
                    <a:solidFill>
                      <a:prstClr val="black"/>
                    </a:solidFill>
                    <a:latin typeface="+mn-ea"/>
                    <a:ea typeface="+mn-ea"/>
                  </a:rPr>
                  <a:t>个请求</a:t>
                </a:r>
              </a:p>
            </p:txBody>
          </p:sp>
          <p:sp>
            <p:nvSpPr>
              <p:cNvPr id="102" name="TextBox 101"/>
              <p:cNvSpPr txBox="1"/>
              <p:nvPr/>
            </p:nvSpPr>
            <p:spPr>
              <a:xfrm>
                <a:off x="2305048" y="1400175"/>
                <a:ext cx="1403302" cy="251695"/>
              </a:xfrm>
              <a:prstGeom prst="rect">
                <a:avLst/>
              </a:prstGeom>
              <a:noFill/>
            </p:spPr>
            <p:txBody>
              <a:bodyPr wrap="none" rtlCol="0">
                <a:spAutoFit/>
              </a:bodyPr>
              <a:lstStyle/>
              <a:p>
                <a:r>
                  <a:rPr lang="en-US" altLang="zh-CN" sz="1050" b="1" dirty="0">
                    <a:solidFill>
                      <a:prstClr val="black"/>
                    </a:solidFill>
                    <a:latin typeface="+mn-ea"/>
                    <a:ea typeface="+mn-ea"/>
                  </a:rPr>
                  <a:t>1000</a:t>
                </a:r>
                <a:r>
                  <a:rPr lang="zh-CN" altLang="en-US" sz="1050" b="1" dirty="0">
                    <a:solidFill>
                      <a:prstClr val="black"/>
                    </a:solidFill>
                    <a:latin typeface="+mn-ea"/>
                    <a:ea typeface="+mn-ea"/>
                  </a:rPr>
                  <a:t>个请求</a:t>
                </a:r>
              </a:p>
            </p:txBody>
          </p:sp>
          <p:sp>
            <p:nvSpPr>
              <p:cNvPr id="103" name="TextBox 102"/>
              <p:cNvSpPr txBox="1"/>
              <p:nvPr/>
            </p:nvSpPr>
            <p:spPr>
              <a:xfrm>
                <a:off x="1581150" y="2257424"/>
                <a:ext cx="438150" cy="537617"/>
              </a:xfrm>
              <a:prstGeom prst="rect">
                <a:avLst/>
              </a:prstGeom>
              <a:noFill/>
            </p:spPr>
            <p:txBody>
              <a:bodyPr wrap="square" rtlCol="0">
                <a:spAutoFit/>
              </a:bodyPr>
              <a:lstStyle/>
              <a:p>
                <a:r>
                  <a:rPr lang="zh-CN" altLang="en-US" sz="1400" b="1" dirty="0">
                    <a:solidFill>
                      <a:prstClr val="black"/>
                    </a:solidFill>
                    <a:latin typeface="+mn-ea"/>
                    <a:ea typeface="+mn-ea"/>
                  </a:rPr>
                  <a:t>增加</a:t>
                </a:r>
              </a:p>
            </p:txBody>
          </p:sp>
          <p:sp>
            <p:nvSpPr>
              <p:cNvPr id="104" name="TextBox 103"/>
              <p:cNvSpPr txBox="1"/>
              <p:nvPr/>
            </p:nvSpPr>
            <p:spPr>
              <a:xfrm>
                <a:off x="3400424" y="2257424"/>
                <a:ext cx="438150" cy="537617"/>
              </a:xfrm>
              <a:prstGeom prst="rect">
                <a:avLst/>
              </a:prstGeom>
              <a:noFill/>
            </p:spPr>
            <p:txBody>
              <a:bodyPr wrap="square" rtlCol="0">
                <a:spAutoFit/>
              </a:bodyPr>
              <a:lstStyle/>
              <a:p>
                <a:r>
                  <a:rPr lang="zh-CN" altLang="en-US" sz="1400" b="1" dirty="0">
                    <a:solidFill>
                      <a:prstClr val="black"/>
                    </a:solidFill>
                    <a:latin typeface="+mn-ea"/>
                    <a:ea typeface="+mn-ea"/>
                  </a:rPr>
                  <a:t>减少</a:t>
                </a:r>
              </a:p>
            </p:txBody>
          </p:sp>
          <p:sp>
            <p:nvSpPr>
              <p:cNvPr id="105" name="TextBox 104"/>
              <p:cNvSpPr txBox="1"/>
              <p:nvPr/>
            </p:nvSpPr>
            <p:spPr>
              <a:xfrm>
                <a:off x="3905250" y="1381125"/>
                <a:ext cx="1276439" cy="251695"/>
              </a:xfrm>
              <a:prstGeom prst="rect">
                <a:avLst/>
              </a:prstGeom>
              <a:noFill/>
            </p:spPr>
            <p:txBody>
              <a:bodyPr wrap="none" rtlCol="0">
                <a:spAutoFit/>
              </a:bodyPr>
              <a:lstStyle/>
              <a:p>
                <a:r>
                  <a:rPr lang="en-US" altLang="zh-CN" sz="1050" b="1" dirty="0">
                    <a:solidFill>
                      <a:prstClr val="black"/>
                    </a:solidFill>
                    <a:latin typeface="+mn-ea"/>
                    <a:ea typeface="+mn-ea"/>
                  </a:rPr>
                  <a:t>300</a:t>
                </a:r>
                <a:r>
                  <a:rPr lang="zh-CN" altLang="en-US" sz="1050" b="1" dirty="0">
                    <a:solidFill>
                      <a:prstClr val="black"/>
                    </a:solidFill>
                    <a:latin typeface="+mn-ea"/>
                    <a:ea typeface="+mn-ea"/>
                  </a:rPr>
                  <a:t>个请求</a:t>
                </a:r>
              </a:p>
            </p:txBody>
          </p:sp>
        </p:grpSp>
        <p:cxnSp>
          <p:nvCxnSpPr>
            <p:cNvPr id="109" name="形状 108"/>
            <p:cNvCxnSpPr>
              <a:endCxn id="111" idx="1"/>
            </p:cNvCxnSpPr>
            <p:nvPr/>
          </p:nvCxnSpPr>
          <p:spPr bwMode="auto">
            <a:xfrm flipV="1">
              <a:off x="1129035" y="2517460"/>
              <a:ext cx="1657334" cy="941695"/>
            </a:xfrm>
            <a:prstGeom prst="bentConnector3">
              <a:avLst>
                <a:gd name="adj1" fmla="val 1149"/>
              </a:avLst>
            </a:prstGeom>
            <a:noFill/>
            <a:ln w="19050">
              <a:solidFill>
                <a:schemeClr val="tx1"/>
              </a:solidFill>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圆角矩形 109"/>
            <p:cNvSpPr/>
            <p:nvPr/>
          </p:nvSpPr>
          <p:spPr bwMode="auto">
            <a:xfrm>
              <a:off x="1956909" y="3193037"/>
              <a:ext cx="2823295" cy="1337528"/>
            </a:xfrm>
            <a:prstGeom prst="roundRect">
              <a:avLst>
                <a:gd name="adj" fmla="val 8528"/>
              </a:avLst>
            </a:prstGeom>
            <a:noFill/>
            <a:ln w="6350">
              <a:solidFill>
                <a:schemeClr val="bg1">
                  <a:lumMod val="65000"/>
                </a:schemeClr>
              </a:solidFill>
              <a:round/>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400" kern="0" dirty="0">
                <a:solidFill>
                  <a:sysClr val="windowText" lastClr="000000"/>
                </a:solidFill>
                <a:latin typeface="+mn-ea"/>
                <a:ea typeface="+mn-ea"/>
                <a:cs typeface="Arial" pitchFamily="34" charset="0"/>
              </a:endParaRPr>
            </a:p>
          </p:txBody>
        </p:sp>
        <p:sp>
          <p:nvSpPr>
            <p:cNvPr id="111" name="圆角矩形 110"/>
            <p:cNvSpPr/>
            <p:nvPr/>
          </p:nvSpPr>
          <p:spPr bwMode="auto">
            <a:xfrm>
              <a:off x="2786369" y="2334716"/>
              <a:ext cx="1095514" cy="365487"/>
            </a:xfrm>
            <a:prstGeom prst="roundRect">
              <a:avLst/>
            </a:prstGeom>
            <a:solidFill>
              <a:srgbClr val="159DCD"/>
            </a:solidFill>
            <a:ln w="9525" cap="flat" cmpd="sng" algn="ctr">
              <a:no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60944" rtlCol="0" anchor="ctr"/>
            <a:lstStyle/>
            <a:p>
              <a:pPr algn="ctr">
                <a:buClr>
                  <a:srgbClr val="CC9900"/>
                </a:buClr>
                <a:defRPr/>
              </a:pPr>
              <a:r>
                <a:rPr lang="zh-CN" altLang="en-US" sz="1400" b="1" kern="0" dirty="0">
                  <a:solidFill>
                    <a:srgbClr val="FFFFFF"/>
                  </a:solidFill>
                  <a:effectLst>
                    <a:outerShdw blurRad="38100" dist="38100" dir="2700000" algn="tl">
                      <a:srgbClr val="000000">
                        <a:alpha val="43137"/>
                      </a:srgbClr>
                    </a:outerShdw>
                  </a:effectLst>
                  <a:latin typeface="+mn-ea"/>
                  <a:ea typeface="+mn-ea"/>
                </a:rPr>
                <a:t>弹性伸缩服务</a:t>
              </a:r>
            </a:p>
          </p:txBody>
        </p:sp>
        <p:sp>
          <p:nvSpPr>
            <p:cNvPr id="112" name="TextBox 111"/>
            <p:cNvSpPr txBox="1"/>
            <p:nvPr/>
          </p:nvSpPr>
          <p:spPr>
            <a:xfrm>
              <a:off x="1283951" y="2700203"/>
              <a:ext cx="1070473" cy="335643"/>
            </a:xfrm>
            <a:prstGeom prst="rect">
              <a:avLst/>
            </a:prstGeom>
            <a:noFill/>
          </p:spPr>
          <p:txBody>
            <a:bodyPr wrap="square" rtlCol="0">
              <a:spAutoFit/>
            </a:bodyPr>
            <a:lstStyle/>
            <a:p>
              <a:r>
                <a:rPr lang="zh-CN" altLang="en-US" sz="1000" b="1" dirty="0">
                  <a:solidFill>
                    <a:srgbClr val="FF0000"/>
                  </a:solidFill>
                  <a:latin typeface="+mn-ea"/>
                  <a:ea typeface="+mn-ea"/>
                </a:rPr>
                <a:t>发出告警：</a:t>
              </a:r>
              <a:endParaRPr lang="en-US" altLang="zh-CN" sz="1000" b="1" dirty="0">
                <a:solidFill>
                  <a:srgbClr val="FF0000"/>
                </a:solidFill>
                <a:latin typeface="+mn-ea"/>
                <a:ea typeface="+mn-ea"/>
              </a:endParaRPr>
            </a:p>
            <a:p>
              <a:r>
                <a:rPr lang="en-US" altLang="zh-CN" sz="1000" b="1" dirty="0">
                  <a:solidFill>
                    <a:srgbClr val="FF0000"/>
                  </a:solidFill>
                  <a:latin typeface="+mn-ea"/>
                  <a:ea typeface="+mn-ea"/>
                </a:rPr>
                <a:t>CPU</a:t>
              </a:r>
              <a:r>
                <a:rPr lang="zh-CN" altLang="en-US" sz="1000" b="1" dirty="0">
                  <a:solidFill>
                    <a:srgbClr val="FF0000"/>
                  </a:solidFill>
                  <a:latin typeface="+mn-ea"/>
                  <a:ea typeface="+mn-ea"/>
                </a:rPr>
                <a:t>、内存等</a:t>
              </a:r>
            </a:p>
          </p:txBody>
        </p:sp>
        <p:cxnSp>
          <p:nvCxnSpPr>
            <p:cNvPr id="113" name="直接箭头连接符 112"/>
            <p:cNvCxnSpPr/>
            <p:nvPr/>
          </p:nvCxnSpPr>
          <p:spPr bwMode="auto">
            <a:xfrm rot="10800000" flipV="1">
              <a:off x="3014864" y="2782484"/>
              <a:ext cx="0" cy="326606"/>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接箭头连接符 113"/>
            <p:cNvCxnSpPr/>
            <p:nvPr/>
          </p:nvCxnSpPr>
          <p:spPr bwMode="auto">
            <a:xfrm rot="10800000" flipV="1">
              <a:off x="3661888" y="2790261"/>
              <a:ext cx="0" cy="326606"/>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p:cNvSpPr txBox="1"/>
            <p:nvPr/>
          </p:nvSpPr>
          <p:spPr>
            <a:xfrm>
              <a:off x="2952262" y="2868024"/>
              <a:ext cx="788771" cy="205487"/>
            </a:xfrm>
            <a:prstGeom prst="rect">
              <a:avLst/>
            </a:prstGeom>
            <a:noFill/>
          </p:spPr>
          <p:txBody>
            <a:bodyPr wrap="square" rtlCol="0">
              <a:spAutoFit/>
            </a:bodyPr>
            <a:lstStyle/>
            <a:p>
              <a:pPr algn="ctr"/>
              <a:r>
                <a:rPr lang="zh-CN" altLang="en-US" sz="1050" b="1" dirty="0">
                  <a:solidFill>
                    <a:prstClr val="black"/>
                  </a:solidFill>
                  <a:latin typeface="+mn-ea"/>
                  <a:ea typeface="+mn-ea"/>
                </a:rPr>
                <a:t>伸缩指令</a:t>
              </a:r>
            </a:p>
          </p:txBody>
        </p:sp>
        <p:cxnSp>
          <p:nvCxnSpPr>
            <p:cNvPr id="116" name="直接箭头连接符 115"/>
            <p:cNvCxnSpPr/>
            <p:nvPr/>
          </p:nvCxnSpPr>
          <p:spPr bwMode="auto">
            <a:xfrm flipH="1" flipV="1">
              <a:off x="1515665" y="3869578"/>
              <a:ext cx="333450" cy="7777"/>
            </a:xfrm>
            <a:prstGeom prst="straightConnector1">
              <a:avLst/>
            </a:prstGeom>
            <a:noFill/>
            <a:ln>
              <a:solidFill>
                <a:schemeClr val="tx1"/>
              </a:solidFill>
              <a:prstDash val="sysDash"/>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组合 27"/>
            <p:cNvGrpSpPr/>
            <p:nvPr/>
          </p:nvGrpSpPr>
          <p:grpSpPr>
            <a:xfrm>
              <a:off x="957476" y="3465209"/>
              <a:ext cx="427371" cy="583225"/>
              <a:chOff x="1376363" y="3108325"/>
              <a:chExt cx="676275" cy="742950"/>
            </a:xfrm>
          </p:grpSpPr>
          <p:sp>
            <p:nvSpPr>
              <p:cNvPr id="118" name="Freeform 12"/>
              <p:cNvSpPr>
                <a:spLocks noEditPoints="1"/>
              </p:cNvSpPr>
              <p:nvPr/>
            </p:nvSpPr>
            <p:spPr bwMode="auto">
              <a:xfrm>
                <a:off x="1376363" y="3108325"/>
                <a:ext cx="676275" cy="742950"/>
              </a:xfrm>
              <a:custGeom>
                <a:avLst/>
                <a:gdLst/>
                <a:ahLst/>
                <a:cxnLst>
                  <a:cxn ang="0">
                    <a:pos x="14210" y="279"/>
                  </a:cxn>
                  <a:cxn ang="0">
                    <a:pos x="13580" y="70"/>
                  </a:cxn>
                  <a:cxn ang="0">
                    <a:pos x="1680" y="0"/>
                  </a:cxn>
                  <a:cxn ang="0">
                    <a:pos x="980" y="140"/>
                  </a:cxn>
                  <a:cxn ang="0">
                    <a:pos x="490" y="490"/>
                  </a:cxn>
                  <a:cxn ang="0">
                    <a:pos x="140" y="1050"/>
                  </a:cxn>
                  <a:cxn ang="0">
                    <a:pos x="0" y="1680"/>
                  </a:cxn>
                  <a:cxn ang="0">
                    <a:pos x="0" y="11060"/>
                  </a:cxn>
                  <a:cxn ang="0">
                    <a:pos x="279" y="11690"/>
                  </a:cxn>
                  <a:cxn ang="0">
                    <a:pos x="700" y="12110"/>
                  </a:cxn>
                  <a:cxn ang="0">
                    <a:pos x="1330" y="12390"/>
                  </a:cxn>
                  <a:cxn ang="0">
                    <a:pos x="13230" y="12390"/>
                  </a:cxn>
                  <a:cxn ang="0">
                    <a:pos x="13930" y="12320"/>
                  </a:cxn>
                  <a:cxn ang="0">
                    <a:pos x="14420" y="11900"/>
                  </a:cxn>
                  <a:cxn ang="0">
                    <a:pos x="14770" y="11410"/>
                  </a:cxn>
                  <a:cxn ang="0">
                    <a:pos x="14910" y="10709"/>
                  </a:cxn>
                  <a:cxn ang="0">
                    <a:pos x="14910" y="1399"/>
                  </a:cxn>
                  <a:cxn ang="0">
                    <a:pos x="14629" y="770"/>
                  </a:cxn>
                  <a:cxn ang="0">
                    <a:pos x="14069" y="10709"/>
                  </a:cxn>
                  <a:cxn ang="0">
                    <a:pos x="13860" y="11340"/>
                  </a:cxn>
                  <a:cxn ang="0">
                    <a:pos x="13230" y="11550"/>
                  </a:cxn>
                  <a:cxn ang="0">
                    <a:pos x="1330" y="11480"/>
                  </a:cxn>
                  <a:cxn ang="0">
                    <a:pos x="910" y="11060"/>
                  </a:cxn>
                  <a:cxn ang="0">
                    <a:pos x="839" y="1680"/>
                  </a:cxn>
                  <a:cxn ang="0">
                    <a:pos x="1050" y="1120"/>
                  </a:cxn>
                  <a:cxn ang="0">
                    <a:pos x="1680" y="839"/>
                  </a:cxn>
                  <a:cxn ang="0">
                    <a:pos x="13580" y="910"/>
                  </a:cxn>
                  <a:cxn ang="0">
                    <a:pos x="14000" y="1399"/>
                  </a:cxn>
                  <a:cxn ang="0">
                    <a:pos x="14069" y="10709"/>
                  </a:cxn>
                  <a:cxn ang="0">
                    <a:pos x="560" y="12670"/>
                  </a:cxn>
                  <a:cxn ang="0">
                    <a:pos x="279" y="12740"/>
                  </a:cxn>
                  <a:cxn ang="0">
                    <a:pos x="140" y="13090"/>
                  </a:cxn>
                  <a:cxn ang="0">
                    <a:pos x="210" y="16099"/>
                  </a:cxn>
                  <a:cxn ang="0">
                    <a:pos x="420" y="16380"/>
                  </a:cxn>
                  <a:cxn ang="0">
                    <a:pos x="14350" y="16380"/>
                  </a:cxn>
                  <a:cxn ang="0">
                    <a:pos x="14700" y="16240"/>
                  </a:cxn>
                  <a:cxn ang="0">
                    <a:pos x="14770" y="15960"/>
                  </a:cxn>
                  <a:cxn ang="0">
                    <a:pos x="14770" y="12880"/>
                  </a:cxn>
                  <a:cxn ang="0">
                    <a:pos x="14560" y="12670"/>
                  </a:cxn>
                  <a:cxn ang="0">
                    <a:pos x="13930" y="15540"/>
                  </a:cxn>
                  <a:cxn ang="0">
                    <a:pos x="980" y="13510"/>
                  </a:cxn>
                  <a:cxn ang="0">
                    <a:pos x="13930" y="15540"/>
                  </a:cxn>
                  <a:cxn ang="0">
                    <a:pos x="8260" y="15190"/>
                  </a:cxn>
                  <a:cxn ang="0">
                    <a:pos x="8540" y="15120"/>
                  </a:cxn>
                  <a:cxn ang="0">
                    <a:pos x="8680" y="14770"/>
                  </a:cxn>
                  <a:cxn ang="0">
                    <a:pos x="8610" y="14140"/>
                  </a:cxn>
                  <a:cxn ang="0">
                    <a:pos x="8400" y="13930"/>
                  </a:cxn>
                  <a:cxn ang="0">
                    <a:pos x="1750" y="13930"/>
                  </a:cxn>
                  <a:cxn ang="0">
                    <a:pos x="1470" y="14000"/>
                  </a:cxn>
                  <a:cxn ang="0">
                    <a:pos x="1330" y="14350"/>
                  </a:cxn>
                  <a:cxn ang="0">
                    <a:pos x="1400" y="14980"/>
                  </a:cxn>
                  <a:cxn ang="0">
                    <a:pos x="1610" y="15190"/>
                  </a:cxn>
                </a:cxnLst>
                <a:rect l="0" t="0" r="r" b="b"/>
                <a:pathLst>
                  <a:path w="14910" h="16380">
                    <a:moveTo>
                      <a:pt x="14420" y="490"/>
                    </a:moveTo>
                    <a:lnTo>
                      <a:pt x="14210" y="279"/>
                    </a:lnTo>
                    <a:lnTo>
                      <a:pt x="13930" y="140"/>
                    </a:lnTo>
                    <a:lnTo>
                      <a:pt x="13580" y="70"/>
                    </a:lnTo>
                    <a:lnTo>
                      <a:pt x="13230" y="0"/>
                    </a:lnTo>
                    <a:lnTo>
                      <a:pt x="1680" y="0"/>
                    </a:lnTo>
                    <a:lnTo>
                      <a:pt x="1330" y="70"/>
                    </a:lnTo>
                    <a:lnTo>
                      <a:pt x="980" y="140"/>
                    </a:lnTo>
                    <a:lnTo>
                      <a:pt x="700" y="279"/>
                    </a:lnTo>
                    <a:lnTo>
                      <a:pt x="490" y="490"/>
                    </a:lnTo>
                    <a:lnTo>
                      <a:pt x="279" y="770"/>
                    </a:lnTo>
                    <a:lnTo>
                      <a:pt x="140" y="1050"/>
                    </a:lnTo>
                    <a:lnTo>
                      <a:pt x="0" y="1399"/>
                    </a:lnTo>
                    <a:lnTo>
                      <a:pt x="0" y="1680"/>
                    </a:lnTo>
                    <a:lnTo>
                      <a:pt x="0" y="10709"/>
                    </a:lnTo>
                    <a:lnTo>
                      <a:pt x="0" y="11060"/>
                    </a:lnTo>
                    <a:lnTo>
                      <a:pt x="140" y="11410"/>
                    </a:lnTo>
                    <a:lnTo>
                      <a:pt x="279" y="11690"/>
                    </a:lnTo>
                    <a:lnTo>
                      <a:pt x="490" y="11900"/>
                    </a:lnTo>
                    <a:lnTo>
                      <a:pt x="700" y="12110"/>
                    </a:lnTo>
                    <a:lnTo>
                      <a:pt x="980" y="12320"/>
                    </a:lnTo>
                    <a:lnTo>
                      <a:pt x="1330" y="12390"/>
                    </a:lnTo>
                    <a:lnTo>
                      <a:pt x="1680" y="12390"/>
                    </a:lnTo>
                    <a:lnTo>
                      <a:pt x="13230" y="12390"/>
                    </a:lnTo>
                    <a:lnTo>
                      <a:pt x="13580" y="12390"/>
                    </a:lnTo>
                    <a:lnTo>
                      <a:pt x="13930" y="12320"/>
                    </a:lnTo>
                    <a:lnTo>
                      <a:pt x="14210" y="12110"/>
                    </a:lnTo>
                    <a:lnTo>
                      <a:pt x="14420" y="11900"/>
                    </a:lnTo>
                    <a:lnTo>
                      <a:pt x="14629" y="11690"/>
                    </a:lnTo>
                    <a:lnTo>
                      <a:pt x="14770" y="11410"/>
                    </a:lnTo>
                    <a:lnTo>
                      <a:pt x="14910" y="11060"/>
                    </a:lnTo>
                    <a:lnTo>
                      <a:pt x="14910" y="10709"/>
                    </a:lnTo>
                    <a:lnTo>
                      <a:pt x="14910" y="1680"/>
                    </a:lnTo>
                    <a:lnTo>
                      <a:pt x="14910" y="1399"/>
                    </a:lnTo>
                    <a:lnTo>
                      <a:pt x="14770" y="1050"/>
                    </a:lnTo>
                    <a:lnTo>
                      <a:pt x="14629" y="770"/>
                    </a:lnTo>
                    <a:lnTo>
                      <a:pt x="14420" y="490"/>
                    </a:lnTo>
                    <a:close/>
                    <a:moveTo>
                      <a:pt x="14069" y="10709"/>
                    </a:moveTo>
                    <a:lnTo>
                      <a:pt x="14000" y="11060"/>
                    </a:lnTo>
                    <a:lnTo>
                      <a:pt x="13860" y="11340"/>
                    </a:lnTo>
                    <a:lnTo>
                      <a:pt x="13580" y="11480"/>
                    </a:lnTo>
                    <a:lnTo>
                      <a:pt x="13230" y="11550"/>
                    </a:lnTo>
                    <a:lnTo>
                      <a:pt x="1680" y="11550"/>
                    </a:lnTo>
                    <a:lnTo>
                      <a:pt x="1330" y="11480"/>
                    </a:lnTo>
                    <a:lnTo>
                      <a:pt x="1050" y="11340"/>
                    </a:lnTo>
                    <a:lnTo>
                      <a:pt x="910" y="11060"/>
                    </a:lnTo>
                    <a:lnTo>
                      <a:pt x="839" y="10709"/>
                    </a:lnTo>
                    <a:lnTo>
                      <a:pt x="839" y="1680"/>
                    </a:lnTo>
                    <a:lnTo>
                      <a:pt x="910" y="1399"/>
                    </a:lnTo>
                    <a:lnTo>
                      <a:pt x="1050" y="1120"/>
                    </a:lnTo>
                    <a:lnTo>
                      <a:pt x="1330" y="910"/>
                    </a:lnTo>
                    <a:lnTo>
                      <a:pt x="1680" y="839"/>
                    </a:lnTo>
                    <a:lnTo>
                      <a:pt x="13230" y="839"/>
                    </a:lnTo>
                    <a:lnTo>
                      <a:pt x="13580" y="910"/>
                    </a:lnTo>
                    <a:lnTo>
                      <a:pt x="13860" y="1120"/>
                    </a:lnTo>
                    <a:lnTo>
                      <a:pt x="14000" y="1399"/>
                    </a:lnTo>
                    <a:lnTo>
                      <a:pt x="14069" y="1680"/>
                    </a:lnTo>
                    <a:lnTo>
                      <a:pt x="14069" y="10709"/>
                    </a:lnTo>
                    <a:close/>
                    <a:moveTo>
                      <a:pt x="14350" y="12670"/>
                    </a:moveTo>
                    <a:lnTo>
                      <a:pt x="560" y="12670"/>
                    </a:lnTo>
                    <a:lnTo>
                      <a:pt x="420" y="12670"/>
                    </a:lnTo>
                    <a:lnTo>
                      <a:pt x="279" y="12740"/>
                    </a:lnTo>
                    <a:lnTo>
                      <a:pt x="210" y="12880"/>
                    </a:lnTo>
                    <a:lnTo>
                      <a:pt x="140" y="13090"/>
                    </a:lnTo>
                    <a:lnTo>
                      <a:pt x="140" y="15960"/>
                    </a:lnTo>
                    <a:lnTo>
                      <a:pt x="210" y="16099"/>
                    </a:lnTo>
                    <a:lnTo>
                      <a:pt x="279" y="16240"/>
                    </a:lnTo>
                    <a:lnTo>
                      <a:pt x="420" y="16380"/>
                    </a:lnTo>
                    <a:lnTo>
                      <a:pt x="560" y="16380"/>
                    </a:lnTo>
                    <a:lnTo>
                      <a:pt x="14350" y="16380"/>
                    </a:lnTo>
                    <a:lnTo>
                      <a:pt x="14560" y="16380"/>
                    </a:lnTo>
                    <a:lnTo>
                      <a:pt x="14700" y="16240"/>
                    </a:lnTo>
                    <a:lnTo>
                      <a:pt x="14770" y="16099"/>
                    </a:lnTo>
                    <a:lnTo>
                      <a:pt x="14770" y="15960"/>
                    </a:lnTo>
                    <a:lnTo>
                      <a:pt x="14770" y="13090"/>
                    </a:lnTo>
                    <a:lnTo>
                      <a:pt x="14770" y="12880"/>
                    </a:lnTo>
                    <a:lnTo>
                      <a:pt x="14700" y="12740"/>
                    </a:lnTo>
                    <a:lnTo>
                      <a:pt x="14560" y="12670"/>
                    </a:lnTo>
                    <a:lnTo>
                      <a:pt x="14350" y="12670"/>
                    </a:lnTo>
                    <a:close/>
                    <a:moveTo>
                      <a:pt x="13930" y="15540"/>
                    </a:moveTo>
                    <a:lnTo>
                      <a:pt x="980" y="15540"/>
                    </a:lnTo>
                    <a:lnTo>
                      <a:pt x="980" y="13510"/>
                    </a:lnTo>
                    <a:lnTo>
                      <a:pt x="13930" y="13510"/>
                    </a:lnTo>
                    <a:lnTo>
                      <a:pt x="13930" y="15540"/>
                    </a:lnTo>
                    <a:close/>
                    <a:moveTo>
                      <a:pt x="1750" y="15190"/>
                    </a:moveTo>
                    <a:lnTo>
                      <a:pt x="8260" y="15190"/>
                    </a:lnTo>
                    <a:lnTo>
                      <a:pt x="8400" y="15190"/>
                    </a:lnTo>
                    <a:lnTo>
                      <a:pt x="8540" y="15120"/>
                    </a:lnTo>
                    <a:lnTo>
                      <a:pt x="8610" y="14980"/>
                    </a:lnTo>
                    <a:lnTo>
                      <a:pt x="8680" y="14770"/>
                    </a:lnTo>
                    <a:lnTo>
                      <a:pt x="8680" y="14350"/>
                    </a:lnTo>
                    <a:lnTo>
                      <a:pt x="8610" y="14140"/>
                    </a:lnTo>
                    <a:lnTo>
                      <a:pt x="8540" y="14000"/>
                    </a:lnTo>
                    <a:lnTo>
                      <a:pt x="8400" y="13930"/>
                    </a:lnTo>
                    <a:lnTo>
                      <a:pt x="8260" y="13930"/>
                    </a:lnTo>
                    <a:lnTo>
                      <a:pt x="1750" y="13930"/>
                    </a:lnTo>
                    <a:lnTo>
                      <a:pt x="1610" y="13930"/>
                    </a:lnTo>
                    <a:lnTo>
                      <a:pt x="1470" y="14000"/>
                    </a:lnTo>
                    <a:lnTo>
                      <a:pt x="1400" y="14140"/>
                    </a:lnTo>
                    <a:lnTo>
                      <a:pt x="1330" y="14350"/>
                    </a:lnTo>
                    <a:lnTo>
                      <a:pt x="1330" y="14770"/>
                    </a:lnTo>
                    <a:lnTo>
                      <a:pt x="1400" y="14980"/>
                    </a:lnTo>
                    <a:lnTo>
                      <a:pt x="1470" y="15120"/>
                    </a:lnTo>
                    <a:lnTo>
                      <a:pt x="1610" y="15190"/>
                    </a:lnTo>
                    <a:lnTo>
                      <a:pt x="1750" y="15190"/>
                    </a:lnTo>
                    <a:close/>
                  </a:path>
                </a:pathLst>
              </a:custGeom>
              <a:solidFill>
                <a:srgbClr val="FFCC99">
                  <a:lumMod val="75000"/>
                </a:srgbClr>
              </a:solidFill>
              <a:ln w="9525" cap="flat" cmpd="sng" algn="ctr">
                <a:noFill/>
                <a:prstDash val="solid"/>
              </a:ln>
              <a:effectLst/>
            </p:spPr>
            <p:txBody>
              <a:bodyPr wrap="none" rIns="60944" rtlCol="0" anchor="ctr"/>
              <a:lstStyle/>
              <a:p>
                <a:pPr algn="r">
                  <a:defRPr/>
                </a:pPr>
                <a:endParaRPr lang="zh-CN" altLang="en-US" sz="1000" b="1" kern="0">
                  <a:solidFill>
                    <a:srgbClr val="FFFFFF"/>
                  </a:solidFill>
                  <a:effectLst>
                    <a:outerShdw blurRad="38100" dist="38100" dir="2700000" algn="tl">
                      <a:srgbClr val="000000">
                        <a:alpha val="43137"/>
                      </a:srgbClr>
                    </a:outerShdw>
                  </a:effectLst>
                  <a:latin typeface="+mn-ea"/>
                  <a:ea typeface="+mn-ea"/>
                </a:endParaRPr>
              </a:p>
            </p:txBody>
          </p:sp>
          <p:sp>
            <p:nvSpPr>
              <p:cNvPr id="119" name="Freeform 13"/>
              <p:cNvSpPr>
                <a:spLocks/>
              </p:cNvSpPr>
              <p:nvPr/>
            </p:nvSpPr>
            <p:spPr bwMode="auto">
              <a:xfrm>
                <a:off x="1490663" y="3343275"/>
                <a:ext cx="425450" cy="193675"/>
              </a:xfrm>
              <a:custGeom>
                <a:avLst/>
                <a:gdLst/>
                <a:ahLst/>
                <a:cxnLst>
                  <a:cxn ang="0">
                    <a:pos x="910" y="3920"/>
                  </a:cxn>
                  <a:cxn ang="0">
                    <a:pos x="2030" y="2030"/>
                  </a:cxn>
                  <a:cxn ang="0">
                    <a:pos x="3710" y="3990"/>
                  </a:cxn>
                  <a:cxn ang="0">
                    <a:pos x="4410" y="2310"/>
                  </a:cxn>
                  <a:cxn ang="0">
                    <a:pos x="5810" y="4060"/>
                  </a:cxn>
                  <a:cxn ang="0">
                    <a:pos x="7280" y="2100"/>
                  </a:cxn>
                  <a:cxn ang="0">
                    <a:pos x="8610" y="4270"/>
                  </a:cxn>
                  <a:cxn ang="0">
                    <a:pos x="9380" y="210"/>
                  </a:cxn>
                  <a:cxn ang="0">
                    <a:pos x="8400" y="0"/>
                  </a:cxn>
                  <a:cxn ang="0">
                    <a:pos x="8120" y="1470"/>
                  </a:cxn>
                  <a:cxn ang="0">
                    <a:pos x="7350" y="280"/>
                  </a:cxn>
                  <a:cxn ang="0">
                    <a:pos x="5810" y="2380"/>
                  </a:cxn>
                  <a:cxn ang="0">
                    <a:pos x="4200" y="350"/>
                  </a:cxn>
                  <a:cxn ang="0">
                    <a:pos x="3430" y="2030"/>
                  </a:cxn>
                  <a:cxn ang="0">
                    <a:pos x="1820" y="210"/>
                  </a:cxn>
                  <a:cxn ang="0">
                    <a:pos x="0" y="3360"/>
                  </a:cxn>
                  <a:cxn ang="0">
                    <a:pos x="910" y="3920"/>
                  </a:cxn>
                </a:cxnLst>
                <a:rect l="0" t="0" r="r" b="b"/>
                <a:pathLst>
                  <a:path w="9380" h="4270">
                    <a:moveTo>
                      <a:pt x="910" y="3920"/>
                    </a:moveTo>
                    <a:lnTo>
                      <a:pt x="2030" y="2030"/>
                    </a:lnTo>
                    <a:lnTo>
                      <a:pt x="3710" y="3990"/>
                    </a:lnTo>
                    <a:lnTo>
                      <a:pt x="4410" y="2310"/>
                    </a:lnTo>
                    <a:lnTo>
                      <a:pt x="5810" y="4060"/>
                    </a:lnTo>
                    <a:lnTo>
                      <a:pt x="7280" y="2100"/>
                    </a:lnTo>
                    <a:lnTo>
                      <a:pt x="8610" y="4270"/>
                    </a:lnTo>
                    <a:lnTo>
                      <a:pt x="9380" y="210"/>
                    </a:lnTo>
                    <a:lnTo>
                      <a:pt x="8400" y="0"/>
                    </a:lnTo>
                    <a:lnTo>
                      <a:pt x="8120" y="1470"/>
                    </a:lnTo>
                    <a:lnTo>
                      <a:pt x="7350" y="280"/>
                    </a:lnTo>
                    <a:lnTo>
                      <a:pt x="5810" y="2380"/>
                    </a:lnTo>
                    <a:lnTo>
                      <a:pt x="4200" y="350"/>
                    </a:lnTo>
                    <a:lnTo>
                      <a:pt x="3430" y="2030"/>
                    </a:lnTo>
                    <a:lnTo>
                      <a:pt x="1820" y="210"/>
                    </a:lnTo>
                    <a:lnTo>
                      <a:pt x="0" y="3360"/>
                    </a:lnTo>
                    <a:lnTo>
                      <a:pt x="910" y="3920"/>
                    </a:lnTo>
                    <a:close/>
                  </a:path>
                </a:pathLst>
              </a:custGeom>
              <a:solidFill>
                <a:srgbClr val="FFCC99">
                  <a:lumMod val="75000"/>
                </a:srgbClr>
              </a:solidFill>
              <a:ln w="9525" cap="flat" cmpd="sng" algn="ctr">
                <a:noFill/>
                <a:prstDash val="solid"/>
              </a:ln>
              <a:effectLst/>
            </p:spPr>
            <p:txBody>
              <a:bodyPr wrap="none" rIns="60944" rtlCol="0" anchor="ctr"/>
              <a:lstStyle/>
              <a:p>
                <a:pPr algn="r">
                  <a:defRPr/>
                </a:pPr>
                <a:endParaRPr lang="zh-CN" altLang="en-US" sz="1000" b="1" kern="0">
                  <a:solidFill>
                    <a:srgbClr val="FFFFFF"/>
                  </a:solidFill>
                  <a:effectLst>
                    <a:outerShdw blurRad="38100" dist="38100" dir="2700000" algn="tl">
                      <a:srgbClr val="000000">
                        <a:alpha val="43137"/>
                      </a:srgbClr>
                    </a:outerShdw>
                  </a:effectLst>
                  <a:latin typeface="+mn-ea"/>
                  <a:ea typeface="+mn-ea"/>
                </a:endParaRPr>
              </a:p>
            </p:txBody>
          </p:sp>
        </p:grpSp>
        <p:sp>
          <p:nvSpPr>
            <p:cNvPr id="120" name="Freeform 125"/>
            <p:cNvSpPr>
              <a:spLocks noEditPoints="1"/>
            </p:cNvSpPr>
            <p:nvPr/>
          </p:nvSpPr>
          <p:spPr bwMode="auto">
            <a:xfrm>
              <a:off x="5123918" y="3564195"/>
              <a:ext cx="471655" cy="414252"/>
            </a:xfrm>
            <a:custGeom>
              <a:avLst/>
              <a:gdLst/>
              <a:ahLst/>
              <a:cxnLst>
                <a:cxn ang="0">
                  <a:pos x="9798" y="138"/>
                </a:cxn>
                <a:cxn ang="0">
                  <a:pos x="12052" y="967"/>
                </a:cxn>
                <a:cxn ang="0">
                  <a:pos x="13938" y="2392"/>
                </a:cxn>
                <a:cxn ang="0">
                  <a:pos x="15318" y="4278"/>
                </a:cxn>
                <a:cxn ang="0">
                  <a:pos x="16146" y="6532"/>
                </a:cxn>
                <a:cxn ang="0">
                  <a:pos x="16284" y="8878"/>
                </a:cxn>
                <a:cxn ang="0">
                  <a:pos x="15778" y="11040"/>
                </a:cxn>
                <a:cxn ang="0">
                  <a:pos x="1196" y="11546"/>
                </a:cxn>
                <a:cxn ang="0">
                  <a:pos x="276" y="10350"/>
                </a:cxn>
                <a:cxn ang="0">
                  <a:pos x="0" y="8142"/>
                </a:cxn>
                <a:cxn ang="0">
                  <a:pos x="368" y="5750"/>
                </a:cxn>
                <a:cxn ang="0">
                  <a:pos x="1380" y="3588"/>
                </a:cxn>
                <a:cxn ang="0">
                  <a:pos x="2945" y="1840"/>
                </a:cxn>
                <a:cxn ang="0">
                  <a:pos x="4968" y="644"/>
                </a:cxn>
                <a:cxn ang="0">
                  <a:pos x="7314" y="46"/>
                </a:cxn>
                <a:cxn ang="0">
                  <a:pos x="13432" y="8786"/>
                </a:cxn>
                <a:cxn ang="0">
                  <a:pos x="14766" y="7084"/>
                </a:cxn>
                <a:cxn ang="0">
                  <a:pos x="14306" y="5612"/>
                </a:cxn>
                <a:cxn ang="0">
                  <a:pos x="13616" y="4278"/>
                </a:cxn>
                <a:cxn ang="0">
                  <a:pos x="11500" y="4048"/>
                </a:cxn>
                <a:cxn ang="0">
                  <a:pos x="11684" y="2484"/>
                </a:cxn>
                <a:cxn ang="0">
                  <a:pos x="10304" y="1840"/>
                </a:cxn>
                <a:cxn ang="0">
                  <a:pos x="8786" y="1518"/>
                </a:cxn>
                <a:cxn ang="0">
                  <a:pos x="7636" y="1518"/>
                </a:cxn>
                <a:cxn ang="0">
                  <a:pos x="6072" y="1794"/>
                </a:cxn>
                <a:cxn ang="0">
                  <a:pos x="4692" y="2438"/>
                </a:cxn>
                <a:cxn ang="0">
                  <a:pos x="4830" y="4002"/>
                </a:cxn>
                <a:cxn ang="0">
                  <a:pos x="2760" y="4232"/>
                </a:cxn>
                <a:cxn ang="0">
                  <a:pos x="2024" y="5520"/>
                </a:cxn>
                <a:cxn ang="0">
                  <a:pos x="1564" y="7038"/>
                </a:cxn>
                <a:cxn ang="0">
                  <a:pos x="2852" y="8694"/>
                </a:cxn>
                <a:cxn ang="0">
                  <a:pos x="1748" y="10028"/>
                </a:cxn>
                <a:cxn ang="0">
                  <a:pos x="14812" y="8786"/>
                </a:cxn>
                <a:cxn ang="0">
                  <a:pos x="7314" y="6900"/>
                </a:cxn>
                <a:cxn ang="0">
                  <a:pos x="6853" y="7406"/>
                </a:cxn>
                <a:cxn ang="0">
                  <a:pos x="6716" y="8096"/>
                </a:cxn>
                <a:cxn ang="0">
                  <a:pos x="6992" y="8970"/>
                </a:cxn>
                <a:cxn ang="0">
                  <a:pos x="7636" y="9522"/>
                </a:cxn>
                <a:cxn ang="0">
                  <a:pos x="8556" y="9614"/>
                </a:cxn>
                <a:cxn ang="0">
                  <a:pos x="9338" y="9200"/>
                </a:cxn>
                <a:cxn ang="0">
                  <a:pos x="9752" y="8418"/>
                </a:cxn>
                <a:cxn ang="0">
                  <a:pos x="9706" y="7590"/>
                </a:cxn>
              </a:cxnLst>
              <a:rect l="0" t="0" r="r" b="b"/>
              <a:pathLst>
                <a:path w="16330" h="11546">
                  <a:moveTo>
                    <a:pt x="8142" y="0"/>
                  </a:moveTo>
                  <a:lnTo>
                    <a:pt x="8970" y="46"/>
                  </a:lnTo>
                  <a:lnTo>
                    <a:pt x="9798" y="138"/>
                  </a:lnTo>
                  <a:lnTo>
                    <a:pt x="10580" y="368"/>
                  </a:lnTo>
                  <a:lnTo>
                    <a:pt x="11316" y="644"/>
                  </a:lnTo>
                  <a:lnTo>
                    <a:pt x="12052" y="967"/>
                  </a:lnTo>
                  <a:lnTo>
                    <a:pt x="12741" y="1380"/>
                  </a:lnTo>
                  <a:lnTo>
                    <a:pt x="13340" y="1840"/>
                  </a:lnTo>
                  <a:lnTo>
                    <a:pt x="13938" y="2392"/>
                  </a:lnTo>
                  <a:lnTo>
                    <a:pt x="14444" y="2944"/>
                  </a:lnTo>
                  <a:lnTo>
                    <a:pt x="14950" y="3588"/>
                  </a:lnTo>
                  <a:lnTo>
                    <a:pt x="15318" y="4278"/>
                  </a:lnTo>
                  <a:lnTo>
                    <a:pt x="15686" y="4968"/>
                  </a:lnTo>
                  <a:lnTo>
                    <a:pt x="15962" y="5750"/>
                  </a:lnTo>
                  <a:lnTo>
                    <a:pt x="16146" y="6532"/>
                  </a:lnTo>
                  <a:lnTo>
                    <a:pt x="16284" y="7314"/>
                  </a:lnTo>
                  <a:lnTo>
                    <a:pt x="16330" y="8142"/>
                  </a:lnTo>
                  <a:lnTo>
                    <a:pt x="16284" y="8878"/>
                  </a:lnTo>
                  <a:lnTo>
                    <a:pt x="16192" y="9614"/>
                  </a:lnTo>
                  <a:lnTo>
                    <a:pt x="16007" y="10350"/>
                  </a:lnTo>
                  <a:lnTo>
                    <a:pt x="15778" y="11040"/>
                  </a:lnTo>
                  <a:lnTo>
                    <a:pt x="15594" y="11546"/>
                  </a:lnTo>
                  <a:lnTo>
                    <a:pt x="15088" y="11546"/>
                  </a:lnTo>
                  <a:lnTo>
                    <a:pt x="1196" y="11546"/>
                  </a:lnTo>
                  <a:lnTo>
                    <a:pt x="690" y="11546"/>
                  </a:lnTo>
                  <a:lnTo>
                    <a:pt x="506" y="11040"/>
                  </a:lnTo>
                  <a:lnTo>
                    <a:pt x="276" y="10350"/>
                  </a:lnTo>
                  <a:lnTo>
                    <a:pt x="138" y="9614"/>
                  </a:lnTo>
                  <a:lnTo>
                    <a:pt x="0" y="8878"/>
                  </a:lnTo>
                  <a:lnTo>
                    <a:pt x="0" y="8142"/>
                  </a:lnTo>
                  <a:lnTo>
                    <a:pt x="0" y="7314"/>
                  </a:lnTo>
                  <a:lnTo>
                    <a:pt x="138" y="6532"/>
                  </a:lnTo>
                  <a:lnTo>
                    <a:pt x="368" y="5750"/>
                  </a:lnTo>
                  <a:lnTo>
                    <a:pt x="644" y="4968"/>
                  </a:lnTo>
                  <a:lnTo>
                    <a:pt x="966" y="4278"/>
                  </a:lnTo>
                  <a:lnTo>
                    <a:pt x="1380" y="3588"/>
                  </a:lnTo>
                  <a:lnTo>
                    <a:pt x="1840" y="2944"/>
                  </a:lnTo>
                  <a:lnTo>
                    <a:pt x="2392" y="2392"/>
                  </a:lnTo>
                  <a:lnTo>
                    <a:pt x="2945" y="1840"/>
                  </a:lnTo>
                  <a:lnTo>
                    <a:pt x="3589" y="1380"/>
                  </a:lnTo>
                  <a:lnTo>
                    <a:pt x="4278" y="967"/>
                  </a:lnTo>
                  <a:lnTo>
                    <a:pt x="4968" y="644"/>
                  </a:lnTo>
                  <a:lnTo>
                    <a:pt x="5704" y="368"/>
                  </a:lnTo>
                  <a:lnTo>
                    <a:pt x="6486" y="138"/>
                  </a:lnTo>
                  <a:lnTo>
                    <a:pt x="7314" y="46"/>
                  </a:lnTo>
                  <a:lnTo>
                    <a:pt x="8142" y="0"/>
                  </a:lnTo>
                  <a:close/>
                  <a:moveTo>
                    <a:pt x="14812" y="8786"/>
                  </a:moveTo>
                  <a:lnTo>
                    <a:pt x="13432" y="8786"/>
                  </a:lnTo>
                  <a:lnTo>
                    <a:pt x="13432" y="7636"/>
                  </a:lnTo>
                  <a:lnTo>
                    <a:pt x="14812" y="7636"/>
                  </a:lnTo>
                  <a:lnTo>
                    <a:pt x="14766" y="7084"/>
                  </a:lnTo>
                  <a:lnTo>
                    <a:pt x="14628" y="6578"/>
                  </a:lnTo>
                  <a:lnTo>
                    <a:pt x="14490" y="6072"/>
                  </a:lnTo>
                  <a:lnTo>
                    <a:pt x="14306" y="5612"/>
                  </a:lnTo>
                  <a:lnTo>
                    <a:pt x="14122" y="5152"/>
                  </a:lnTo>
                  <a:lnTo>
                    <a:pt x="13892" y="4692"/>
                  </a:lnTo>
                  <a:lnTo>
                    <a:pt x="13616" y="4278"/>
                  </a:lnTo>
                  <a:lnTo>
                    <a:pt x="13294" y="3910"/>
                  </a:lnTo>
                  <a:lnTo>
                    <a:pt x="12328" y="4830"/>
                  </a:lnTo>
                  <a:lnTo>
                    <a:pt x="11500" y="4048"/>
                  </a:lnTo>
                  <a:lnTo>
                    <a:pt x="12466" y="3082"/>
                  </a:lnTo>
                  <a:lnTo>
                    <a:pt x="12098" y="2760"/>
                  </a:lnTo>
                  <a:lnTo>
                    <a:pt x="11684" y="2484"/>
                  </a:lnTo>
                  <a:lnTo>
                    <a:pt x="11224" y="2208"/>
                  </a:lnTo>
                  <a:lnTo>
                    <a:pt x="10764" y="2024"/>
                  </a:lnTo>
                  <a:lnTo>
                    <a:pt x="10304" y="1840"/>
                  </a:lnTo>
                  <a:lnTo>
                    <a:pt x="9798" y="1702"/>
                  </a:lnTo>
                  <a:lnTo>
                    <a:pt x="9292" y="1564"/>
                  </a:lnTo>
                  <a:lnTo>
                    <a:pt x="8786" y="1518"/>
                  </a:lnTo>
                  <a:lnTo>
                    <a:pt x="8786" y="2852"/>
                  </a:lnTo>
                  <a:lnTo>
                    <a:pt x="7636" y="2852"/>
                  </a:lnTo>
                  <a:lnTo>
                    <a:pt x="7636" y="1518"/>
                  </a:lnTo>
                  <a:lnTo>
                    <a:pt x="7084" y="1564"/>
                  </a:lnTo>
                  <a:lnTo>
                    <a:pt x="6578" y="1656"/>
                  </a:lnTo>
                  <a:lnTo>
                    <a:pt x="6072" y="1794"/>
                  </a:lnTo>
                  <a:lnTo>
                    <a:pt x="5612" y="1978"/>
                  </a:lnTo>
                  <a:lnTo>
                    <a:pt x="5152" y="2208"/>
                  </a:lnTo>
                  <a:lnTo>
                    <a:pt x="4692" y="2438"/>
                  </a:lnTo>
                  <a:lnTo>
                    <a:pt x="4278" y="2714"/>
                  </a:lnTo>
                  <a:lnTo>
                    <a:pt x="3864" y="3036"/>
                  </a:lnTo>
                  <a:lnTo>
                    <a:pt x="4830" y="4002"/>
                  </a:lnTo>
                  <a:lnTo>
                    <a:pt x="4048" y="4784"/>
                  </a:lnTo>
                  <a:lnTo>
                    <a:pt x="3082" y="3818"/>
                  </a:lnTo>
                  <a:lnTo>
                    <a:pt x="2760" y="4232"/>
                  </a:lnTo>
                  <a:lnTo>
                    <a:pt x="2484" y="4646"/>
                  </a:lnTo>
                  <a:lnTo>
                    <a:pt x="2208" y="5060"/>
                  </a:lnTo>
                  <a:lnTo>
                    <a:pt x="2024" y="5520"/>
                  </a:lnTo>
                  <a:lnTo>
                    <a:pt x="1840" y="6026"/>
                  </a:lnTo>
                  <a:lnTo>
                    <a:pt x="1656" y="6532"/>
                  </a:lnTo>
                  <a:lnTo>
                    <a:pt x="1564" y="7038"/>
                  </a:lnTo>
                  <a:lnTo>
                    <a:pt x="1518" y="7544"/>
                  </a:lnTo>
                  <a:lnTo>
                    <a:pt x="2852" y="7544"/>
                  </a:lnTo>
                  <a:lnTo>
                    <a:pt x="2852" y="8694"/>
                  </a:lnTo>
                  <a:lnTo>
                    <a:pt x="1472" y="8694"/>
                  </a:lnTo>
                  <a:lnTo>
                    <a:pt x="1564" y="9384"/>
                  </a:lnTo>
                  <a:lnTo>
                    <a:pt x="1748" y="10028"/>
                  </a:lnTo>
                  <a:lnTo>
                    <a:pt x="14582" y="10028"/>
                  </a:lnTo>
                  <a:lnTo>
                    <a:pt x="14720" y="9384"/>
                  </a:lnTo>
                  <a:lnTo>
                    <a:pt x="14812" y="8786"/>
                  </a:lnTo>
                  <a:close/>
                  <a:moveTo>
                    <a:pt x="7728" y="6670"/>
                  </a:moveTo>
                  <a:lnTo>
                    <a:pt x="7498" y="6762"/>
                  </a:lnTo>
                  <a:lnTo>
                    <a:pt x="7314" y="6900"/>
                  </a:lnTo>
                  <a:lnTo>
                    <a:pt x="7130" y="7038"/>
                  </a:lnTo>
                  <a:lnTo>
                    <a:pt x="6992" y="7222"/>
                  </a:lnTo>
                  <a:lnTo>
                    <a:pt x="6853" y="7406"/>
                  </a:lnTo>
                  <a:lnTo>
                    <a:pt x="6808" y="7636"/>
                  </a:lnTo>
                  <a:lnTo>
                    <a:pt x="6716" y="7866"/>
                  </a:lnTo>
                  <a:lnTo>
                    <a:pt x="6716" y="8096"/>
                  </a:lnTo>
                  <a:lnTo>
                    <a:pt x="6762" y="8418"/>
                  </a:lnTo>
                  <a:lnTo>
                    <a:pt x="6853" y="8694"/>
                  </a:lnTo>
                  <a:lnTo>
                    <a:pt x="6992" y="8970"/>
                  </a:lnTo>
                  <a:lnTo>
                    <a:pt x="7176" y="9200"/>
                  </a:lnTo>
                  <a:lnTo>
                    <a:pt x="7406" y="9384"/>
                  </a:lnTo>
                  <a:lnTo>
                    <a:pt x="7636" y="9522"/>
                  </a:lnTo>
                  <a:lnTo>
                    <a:pt x="7958" y="9614"/>
                  </a:lnTo>
                  <a:lnTo>
                    <a:pt x="8234" y="9660"/>
                  </a:lnTo>
                  <a:lnTo>
                    <a:pt x="8556" y="9614"/>
                  </a:lnTo>
                  <a:lnTo>
                    <a:pt x="8832" y="9522"/>
                  </a:lnTo>
                  <a:lnTo>
                    <a:pt x="9108" y="9384"/>
                  </a:lnTo>
                  <a:lnTo>
                    <a:pt x="9338" y="9200"/>
                  </a:lnTo>
                  <a:lnTo>
                    <a:pt x="9522" y="8970"/>
                  </a:lnTo>
                  <a:lnTo>
                    <a:pt x="9660" y="8694"/>
                  </a:lnTo>
                  <a:lnTo>
                    <a:pt x="9752" y="8418"/>
                  </a:lnTo>
                  <a:lnTo>
                    <a:pt x="9798" y="8096"/>
                  </a:lnTo>
                  <a:lnTo>
                    <a:pt x="9752" y="7866"/>
                  </a:lnTo>
                  <a:lnTo>
                    <a:pt x="9706" y="7590"/>
                  </a:lnTo>
                  <a:lnTo>
                    <a:pt x="10902" y="2806"/>
                  </a:lnTo>
                  <a:lnTo>
                    <a:pt x="7728" y="6670"/>
                  </a:lnTo>
                  <a:close/>
                </a:path>
              </a:pathLst>
            </a:custGeom>
            <a:solidFill>
              <a:srgbClr val="9FC83B"/>
            </a:solidFill>
            <a:ln w="9525" cap="flat" cmpd="sng" algn="ctr">
              <a:noFill/>
              <a:prstDash val="solid"/>
            </a:ln>
            <a:effectLst/>
          </p:spPr>
          <p:txBody>
            <a:bodyPr wrap="none" rIns="60944" rtlCol="0" anchor="ctr"/>
            <a:lstStyle/>
            <a:p>
              <a:pPr algn="r">
                <a:buClr>
                  <a:srgbClr val="CC9900"/>
                </a:buClr>
                <a:buFont typeface="Wingdings" pitchFamily="2" charset="2"/>
                <a:buChar char="n"/>
                <a:defRPr/>
              </a:pPr>
              <a:endParaRPr lang="zh-CN" altLang="en-US" sz="1000" b="1" kern="0" dirty="0">
                <a:solidFill>
                  <a:srgbClr val="FFFFFF"/>
                </a:solidFill>
                <a:effectLst>
                  <a:outerShdw blurRad="38100" dist="38100" dir="2700000" algn="tl">
                    <a:srgbClr val="000000">
                      <a:alpha val="43137"/>
                    </a:srgbClr>
                  </a:outerShdw>
                </a:effectLst>
                <a:latin typeface="+mn-ea"/>
                <a:ea typeface="+mn-ea"/>
              </a:endParaRPr>
            </a:p>
          </p:txBody>
        </p:sp>
        <p:sp>
          <p:nvSpPr>
            <p:cNvPr id="121" name="矩形 120"/>
            <p:cNvSpPr/>
            <p:nvPr/>
          </p:nvSpPr>
          <p:spPr>
            <a:xfrm>
              <a:off x="389039" y="3835459"/>
              <a:ext cx="646500" cy="224168"/>
            </a:xfrm>
            <a:prstGeom prst="rect">
              <a:avLst/>
            </a:prstGeom>
          </p:spPr>
          <p:txBody>
            <a:bodyPr wrap="none">
              <a:spAutoFit/>
            </a:bodyPr>
            <a:lstStyle/>
            <a:p>
              <a:pPr algn="ctr">
                <a:buClr>
                  <a:srgbClr val="CC9900"/>
                </a:buClr>
              </a:pPr>
              <a:r>
                <a:rPr lang="zh-CN" altLang="en-US" sz="1200" b="1" dirty="0">
                  <a:solidFill>
                    <a:srgbClr val="9D90A0">
                      <a:lumMod val="75000"/>
                    </a:srgbClr>
                  </a:solidFill>
                  <a:latin typeface="+mn-ea"/>
                  <a:ea typeface="+mn-ea"/>
                </a:rPr>
                <a:t>云监控</a:t>
              </a:r>
            </a:p>
          </p:txBody>
        </p:sp>
        <p:sp>
          <p:nvSpPr>
            <p:cNvPr id="122" name="矩形 121"/>
            <p:cNvSpPr/>
            <p:nvPr/>
          </p:nvSpPr>
          <p:spPr>
            <a:xfrm>
              <a:off x="5045402" y="4006539"/>
              <a:ext cx="646500" cy="224168"/>
            </a:xfrm>
            <a:prstGeom prst="rect">
              <a:avLst/>
            </a:prstGeom>
          </p:spPr>
          <p:txBody>
            <a:bodyPr wrap="none">
              <a:spAutoFit/>
            </a:bodyPr>
            <a:lstStyle/>
            <a:p>
              <a:pPr algn="ctr">
                <a:buClr>
                  <a:srgbClr val="CC9900"/>
                </a:buClr>
              </a:pPr>
              <a:r>
                <a:rPr lang="zh-CN" altLang="en-US" sz="1200" b="1" dirty="0">
                  <a:solidFill>
                    <a:srgbClr val="9D90A0">
                      <a:lumMod val="75000"/>
                    </a:srgbClr>
                  </a:solidFill>
                  <a:latin typeface="+mn-ea"/>
                  <a:ea typeface="+mn-ea"/>
                </a:rPr>
                <a:t>定时器</a:t>
              </a:r>
            </a:p>
          </p:txBody>
        </p:sp>
        <p:cxnSp>
          <p:nvCxnSpPr>
            <p:cNvPr id="123" name="形状 122"/>
            <p:cNvCxnSpPr>
              <a:endCxn id="111" idx="3"/>
            </p:cNvCxnSpPr>
            <p:nvPr/>
          </p:nvCxnSpPr>
          <p:spPr bwMode="auto">
            <a:xfrm rot="10800000">
              <a:off x="3881884" y="2517461"/>
              <a:ext cx="1495625" cy="1046737"/>
            </a:xfrm>
            <a:prstGeom prst="bentConnector3">
              <a:avLst>
                <a:gd name="adj1" fmla="val 326"/>
              </a:avLst>
            </a:prstGeom>
            <a:noFill/>
            <a:ln w="19050">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Freeform 70"/>
            <p:cNvSpPr>
              <a:spLocks noEditPoints="1"/>
            </p:cNvSpPr>
            <p:nvPr/>
          </p:nvSpPr>
          <p:spPr bwMode="auto">
            <a:xfrm>
              <a:off x="3232927" y="1675136"/>
              <a:ext cx="265001" cy="466349"/>
            </a:xfrm>
            <a:custGeom>
              <a:avLst/>
              <a:gdLst/>
              <a:ahLst/>
              <a:cxnLst>
                <a:cxn ang="0">
                  <a:pos x="112" y="88"/>
                </a:cxn>
                <a:cxn ang="0">
                  <a:pos x="130" y="72"/>
                </a:cxn>
                <a:cxn ang="0">
                  <a:pos x="136" y="48"/>
                </a:cxn>
                <a:cxn ang="0">
                  <a:pos x="136" y="38"/>
                </a:cxn>
                <a:cxn ang="0">
                  <a:pos x="128" y="22"/>
                </a:cxn>
                <a:cxn ang="0">
                  <a:pos x="114" y="8"/>
                </a:cxn>
                <a:cxn ang="0">
                  <a:pos x="94" y="2"/>
                </a:cxn>
                <a:cxn ang="0">
                  <a:pos x="84" y="0"/>
                </a:cxn>
                <a:cxn ang="0">
                  <a:pos x="64" y="4"/>
                </a:cxn>
                <a:cxn ang="0">
                  <a:pos x="48" y="14"/>
                </a:cxn>
                <a:cxn ang="0">
                  <a:pos x="36" y="30"/>
                </a:cxn>
                <a:cxn ang="0">
                  <a:pos x="32" y="48"/>
                </a:cxn>
                <a:cxn ang="0">
                  <a:pos x="34" y="60"/>
                </a:cxn>
                <a:cxn ang="0">
                  <a:pos x="46" y="82"/>
                </a:cxn>
                <a:cxn ang="0">
                  <a:pos x="56" y="88"/>
                </a:cxn>
                <a:cxn ang="0">
                  <a:pos x="34" y="102"/>
                </a:cxn>
                <a:cxn ang="0">
                  <a:pos x="16" y="124"/>
                </a:cxn>
                <a:cxn ang="0">
                  <a:pos x="4" y="148"/>
                </a:cxn>
                <a:cxn ang="0">
                  <a:pos x="0" y="178"/>
                </a:cxn>
                <a:cxn ang="0">
                  <a:pos x="2" y="196"/>
                </a:cxn>
                <a:cxn ang="0">
                  <a:pos x="10" y="206"/>
                </a:cxn>
                <a:cxn ang="0">
                  <a:pos x="28" y="220"/>
                </a:cxn>
                <a:cxn ang="0">
                  <a:pos x="50" y="232"/>
                </a:cxn>
                <a:cxn ang="0">
                  <a:pos x="72" y="238"/>
                </a:cxn>
                <a:cxn ang="0">
                  <a:pos x="84" y="238"/>
                </a:cxn>
                <a:cxn ang="0">
                  <a:pos x="108" y="236"/>
                </a:cxn>
                <a:cxn ang="0">
                  <a:pos x="130" y="226"/>
                </a:cxn>
                <a:cxn ang="0">
                  <a:pos x="150" y="214"/>
                </a:cxn>
                <a:cxn ang="0">
                  <a:pos x="166" y="196"/>
                </a:cxn>
                <a:cxn ang="0">
                  <a:pos x="168" y="178"/>
                </a:cxn>
                <a:cxn ang="0">
                  <a:pos x="166" y="164"/>
                </a:cxn>
                <a:cxn ang="0">
                  <a:pos x="158" y="136"/>
                </a:cxn>
                <a:cxn ang="0">
                  <a:pos x="144" y="112"/>
                </a:cxn>
                <a:cxn ang="0">
                  <a:pos x="124" y="94"/>
                </a:cxn>
                <a:cxn ang="0">
                  <a:pos x="112" y="88"/>
                </a:cxn>
                <a:cxn ang="0">
                  <a:pos x="84" y="202"/>
                </a:cxn>
                <a:cxn ang="0">
                  <a:pos x="80" y="206"/>
                </a:cxn>
                <a:cxn ang="0">
                  <a:pos x="76" y="206"/>
                </a:cxn>
                <a:cxn ang="0">
                  <a:pos x="72" y="206"/>
                </a:cxn>
                <a:cxn ang="0">
                  <a:pos x="32" y="154"/>
                </a:cxn>
                <a:cxn ang="0">
                  <a:pos x="54" y="154"/>
                </a:cxn>
                <a:cxn ang="0">
                  <a:pos x="120" y="114"/>
                </a:cxn>
                <a:cxn ang="0">
                  <a:pos x="122" y="112"/>
                </a:cxn>
                <a:cxn ang="0">
                  <a:pos x="128" y="110"/>
                </a:cxn>
                <a:cxn ang="0">
                  <a:pos x="132" y="112"/>
                </a:cxn>
                <a:cxn ang="0">
                  <a:pos x="136" y="116"/>
                </a:cxn>
                <a:cxn ang="0">
                  <a:pos x="134" y="124"/>
                </a:cxn>
              </a:cxnLst>
              <a:rect l="0" t="0" r="r" b="b"/>
              <a:pathLst>
                <a:path w="168" h="238">
                  <a:moveTo>
                    <a:pt x="112" y="88"/>
                  </a:moveTo>
                  <a:lnTo>
                    <a:pt x="112" y="88"/>
                  </a:lnTo>
                  <a:lnTo>
                    <a:pt x="122" y="82"/>
                  </a:lnTo>
                  <a:lnTo>
                    <a:pt x="130" y="72"/>
                  </a:lnTo>
                  <a:lnTo>
                    <a:pt x="134" y="60"/>
                  </a:lnTo>
                  <a:lnTo>
                    <a:pt x="136" y="48"/>
                  </a:lnTo>
                  <a:lnTo>
                    <a:pt x="136" y="48"/>
                  </a:lnTo>
                  <a:lnTo>
                    <a:pt x="136" y="38"/>
                  </a:lnTo>
                  <a:lnTo>
                    <a:pt x="132" y="30"/>
                  </a:lnTo>
                  <a:lnTo>
                    <a:pt x="128" y="22"/>
                  </a:lnTo>
                  <a:lnTo>
                    <a:pt x="120" y="14"/>
                  </a:lnTo>
                  <a:lnTo>
                    <a:pt x="114" y="8"/>
                  </a:lnTo>
                  <a:lnTo>
                    <a:pt x="104" y="4"/>
                  </a:lnTo>
                  <a:lnTo>
                    <a:pt x="94" y="2"/>
                  </a:lnTo>
                  <a:lnTo>
                    <a:pt x="84" y="0"/>
                  </a:lnTo>
                  <a:lnTo>
                    <a:pt x="84" y="0"/>
                  </a:lnTo>
                  <a:lnTo>
                    <a:pt x="74" y="2"/>
                  </a:lnTo>
                  <a:lnTo>
                    <a:pt x="64" y="4"/>
                  </a:lnTo>
                  <a:lnTo>
                    <a:pt x="56" y="8"/>
                  </a:lnTo>
                  <a:lnTo>
                    <a:pt x="48" y="14"/>
                  </a:lnTo>
                  <a:lnTo>
                    <a:pt x="42" y="22"/>
                  </a:lnTo>
                  <a:lnTo>
                    <a:pt x="36" y="30"/>
                  </a:lnTo>
                  <a:lnTo>
                    <a:pt x="34" y="38"/>
                  </a:lnTo>
                  <a:lnTo>
                    <a:pt x="32" y="48"/>
                  </a:lnTo>
                  <a:lnTo>
                    <a:pt x="32" y="48"/>
                  </a:lnTo>
                  <a:lnTo>
                    <a:pt x="34" y="60"/>
                  </a:lnTo>
                  <a:lnTo>
                    <a:pt x="38" y="72"/>
                  </a:lnTo>
                  <a:lnTo>
                    <a:pt x="46" y="82"/>
                  </a:lnTo>
                  <a:lnTo>
                    <a:pt x="56" y="88"/>
                  </a:lnTo>
                  <a:lnTo>
                    <a:pt x="56" y="88"/>
                  </a:lnTo>
                  <a:lnTo>
                    <a:pt x="44" y="94"/>
                  </a:lnTo>
                  <a:lnTo>
                    <a:pt x="34" y="102"/>
                  </a:lnTo>
                  <a:lnTo>
                    <a:pt x="24" y="112"/>
                  </a:lnTo>
                  <a:lnTo>
                    <a:pt x="16" y="124"/>
                  </a:lnTo>
                  <a:lnTo>
                    <a:pt x="10" y="136"/>
                  </a:lnTo>
                  <a:lnTo>
                    <a:pt x="4" y="148"/>
                  </a:lnTo>
                  <a:lnTo>
                    <a:pt x="2" y="164"/>
                  </a:lnTo>
                  <a:lnTo>
                    <a:pt x="0" y="178"/>
                  </a:lnTo>
                  <a:lnTo>
                    <a:pt x="0" y="178"/>
                  </a:lnTo>
                  <a:lnTo>
                    <a:pt x="2" y="196"/>
                  </a:lnTo>
                  <a:lnTo>
                    <a:pt x="2" y="196"/>
                  </a:lnTo>
                  <a:lnTo>
                    <a:pt x="10" y="206"/>
                  </a:lnTo>
                  <a:lnTo>
                    <a:pt x="18" y="214"/>
                  </a:lnTo>
                  <a:lnTo>
                    <a:pt x="28" y="220"/>
                  </a:lnTo>
                  <a:lnTo>
                    <a:pt x="38" y="226"/>
                  </a:lnTo>
                  <a:lnTo>
                    <a:pt x="50" y="232"/>
                  </a:lnTo>
                  <a:lnTo>
                    <a:pt x="60" y="236"/>
                  </a:lnTo>
                  <a:lnTo>
                    <a:pt x="72" y="238"/>
                  </a:lnTo>
                  <a:lnTo>
                    <a:pt x="84" y="238"/>
                  </a:lnTo>
                  <a:lnTo>
                    <a:pt x="84" y="238"/>
                  </a:lnTo>
                  <a:lnTo>
                    <a:pt x="96" y="238"/>
                  </a:lnTo>
                  <a:lnTo>
                    <a:pt x="108" y="236"/>
                  </a:lnTo>
                  <a:lnTo>
                    <a:pt x="120" y="232"/>
                  </a:lnTo>
                  <a:lnTo>
                    <a:pt x="130" y="226"/>
                  </a:lnTo>
                  <a:lnTo>
                    <a:pt x="140" y="220"/>
                  </a:lnTo>
                  <a:lnTo>
                    <a:pt x="150" y="214"/>
                  </a:lnTo>
                  <a:lnTo>
                    <a:pt x="158" y="206"/>
                  </a:lnTo>
                  <a:lnTo>
                    <a:pt x="166" y="196"/>
                  </a:lnTo>
                  <a:lnTo>
                    <a:pt x="166" y="196"/>
                  </a:lnTo>
                  <a:lnTo>
                    <a:pt x="168" y="178"/>
                  </a:lnTo>
                  <a:lnTo>
                    <a:pt x="168" y="178"/>
                  </a:lnTo>
                  <a:lnTo>
                    <a:pt x="166" y="164"/>
                  </a:lnTo>
                  <a:lnTo>
                    <a:pt x="164" y="148"/>
                  </a:lnTo>
                  <a:lnTo>
                    <a:pt x="158" y="136"/>
                  </a:lnTo>
                  <a:lnTo>
                    <a:pt x="152" y="124"/>
                  </a:lnTo>
                  <a:lnTo>
                    <a:pt x="144" y="112"/>
                  </a:lnTo>
                  <a:lnTo>
                    <a:pt x="134" y="102"/>
                  </a:lnTo>
                  <a:lnTo>
                    <a:pt x="124" y="94"/>
                  </a:lnTo>
                  <a:lnTo>
                    <a:pt x="112" y="88"/>
                  </a:lnTo>
                  <a:lnTo>
                    <a:pt x="112" y="88"/>
                  </a:lnTo>
                  <a:close/>
                  <a:moveTo>
                    <a:pt x="134" y="124"/>
                  </a:moveTo>
                  <a:lnTo>
                    <a:pt x="84" y="202"/>
                  </a:lnTo>
                  <a:lnTo>
                    <a:pt x="84" y="202"/>
                  </a:lnTo>
                  <a:lnTo>
                    <a:pt x="80" y="206"/>
                  </a:lnTo>
                  <a:lnTo>
                    <a:pt x="76" y="206"/>
                  </a:lnTo>
                  <a:lnTo>
                    <a:pt x="76" y="206"/>
                  </a:lnTo>
                  <a:lnTo>
                    <a:pt x="76" y="206"/>
                  </a:lnTo>
                  <a:lnTo>
                    <a:pt x="72" y="206"/>
                  </a:lnTo>
                  <a:lnTo>
                    <a:pt x="70" y="202"/>
                  </a:lnTo>
                  <a:lnTo>
                    <a:pt x="32" y="154"/>
                  </a:lnTo>
                  <a:lnTo>
                    <a:pt x="32" y="154"/>
                  </a:lnTo>
                  <a:lnTo>
                    <a:pt x="54" y="154"/>
                  </a:lnTo>
                  <a:lnTo>
                    <a:pt x="76" y="182"/>
                  </a:lnTo>
                  <a:lnTo>
                    <a:pt x="120" y="114"/>
                  </a:lnTo>
                  <a:lnTo>
                    <a:pt x="120" y="114"/>
                  </a:lnTo>
                  <a:lnTo>
                    <a:pt x="122" y="112"/>
                  </a:lnTo>
                  <a:lnTo>
                    <a:pt x="126" y="110"/>
                  </a:lnTo>
                  <a:lnTo>
                    <a:pt x="128" y="110"/>
                  </a:lnTo>
                  <a:lnTo>
                    <a:pt x="132" y="112"/>
                  </a:lnTo>
                  <a:lnTo>
                    <a:pt x="132" y="112"/>
                  </a:lnTo>
                  <a:lnTo>
                    <a:pt x="134" y="114"/>
                  </a:lnTo>
                  <a:lnTo>
                    <a:pt x="136" y="116"/>
                  </a:lnTo>
                  <a:lnTo>
                    <a:pt x="136" y="120"/>
                  </a:lnTo>
                  <a:lnTo>
                    <a:pt x="134" y="124"/>
                  </a:lnTo>
                  <a:lnTo>
                    <a:pt x="134" y="124"/>
                  </a:lnTo>
                  <a:close/>
                </a:path>
              </a:pathLst>
            </a:custGeom>
            <a:solidFill>
              <a:srgbClr val="FFFFFF">
                <a:lumMod val="65000"/>
              </a:srgbClr>
            </a:solidFill>
            <a:ln w="6350">
              <a:noFill/>
              <a:round/>
              <a:headEnd/>
              <a:tailEnd/>
            </a:ln>
          </p:spPr>
          <p:txBody>
            <a:bodyPr/>
            <a:lstStyle/>
            <a:p>
              <a:pPr>
                <a:defRPr/>
              </a:pPr>
              <a:endParaRPr lang="zh-CN" altLang="en-US" sz="1400" kern="0">
                <a:solidFill>
                  <a:sysClr val="windowText" lastClr="000000"/>
                </a:solidFill>
                <a:latin typeface="+mn-ea"/>
                <a:ea typeface="+mn-ea"/>
                <a:cs typeface="Arial" pitchFamily="34" charset="0"/>
              </a:endParaRPr>
            </a:p>
          </p:txBody>
        </p:sp>
        <p:cxnSp>
          <p:nvCxnSpPr>
            <p:cNvPr id="125" name="直接箭头连接符 124"/>
            <p:cNvCxnSpPr/>
            <p:nvPr/>
          </p:nvCxnSpPr>
          <p:spPr bwMode="auto">
            <a:xfrm>
              <a:off x="3360207" y="2163637"/>
              <a:ext cx="0" cy="171079"/>
            </a:xfrm>
            <a:prstGeom prst="straightConnector1">
              <a:avLst/>
            </a:prstGeom>
            <a:noFill/>
            <a:ln>
              <a:solidFill>
                <a:srgbClr val="33CC33"/>
              </a:solidFill>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TextBox 130"/>
            <p:cNvSpPr txBox="1"/>
            <p:nvPr/>
          </p:nvSpPr>
          <p:spPr>
            <a:xfrm>
              <a:off x="3676597" y="2013221"/>
              <a:ext cx="723463" cy="205487"/>
            </a:xfrm>
            <a:prstGeom prst="rect">
              <a:avLst/>
            </a:prstGeom>
            <a:noFill/>
          </p:spPr>
          <p:txBody>
            <a:bodyPr wrap="none" rtlCol="0">
              <a:spAutoFit/>
            </a:bodyPr>
            <a:lstStyle/>
            <a:p>
              <a:r>
                <a:rPr lang="zh-CN" altLang="en-US" sz="1050" b="1" dirty="0">
                  <a:solidFill>
                    <a:prstClr val="black"/>
                  </a:solidFill>
                  <a:latin typeface="+mn-ea"/>
                  <a:ea typeface="+mn-ea"/>
                </a:rPr>
                <a:t>配置下发</a:t>
              </a:r>
            </a:p>
          </p:txBody>
        </p:sp>
        <p:sp>
          <p:nvSpPr>
            <p:cNvPr id="133" name="TextBox 132"/>
            <p:cNvSpPr txBox="1"/>
            <p:nvPr/>
          </p:nvSpPr>
          <p:spPr>
            <a:xfrm>
              <a:off x="4088761" y="2532381"/>
              <a:ext cx="1057362" cy="335643"/>
            </a:xfrm>
            <a:prstGeom prst="rect">
              <a:avLst/>
            </a:prstGeom>
            <a:noFill/>
          </p:spPr>
          <p:txBody>
            <a:bodyPr wrap="square" rtlCol="0">
              <a:spAutoFit/>
            </a:bodyPr>
            <a:lstStyle/>
            <a:p>
              <a:r>
                <a:rPr lang="zh-CN" altLang="en-US" sz="1000" b="1" dirty="0">
                  <a:solidFill>
                    <a:srgbClr val="FF0000"/>
                  </a:solidFill>
                  <a:latin typeface="+mn-ea"/>
                  <a:ea typeface="+mn-ea"/>
                </a:rPr>
                <a:t>指定时间点</a:t>
              </a:r>
              <a:endParaRPr lang="en-US" altLang="zh-CN" sz="1000" b="1" dirty="0">
                <a:solidFill>
                  <a:srgbClr val="FF0000"/>
                </a:solidFill>
                <a:latin typeface="+mn-ea"/>
                <a:ea typeface="+mn-ea"/>
              </a:endParaRPr>
            </a:p>
            <a:p>
              <a:r>
                <a:rPr lang="zh-CN" altLang="en-US" sz="1000" b="1" dirty="0">
                  <a:solidFill>
                    <a:srgbClr val="FF0000"/>
                  </a:solidFill>
                  <a:latin typeface="+mn-ea"/>
                  <a:ea typeface="+mn-ea"/>
                </a:rPr>
                <a:t>指定时间周期</a:t>
              </a:r>
            </a:p>
          </p:txBody>
        </p:sp>
        <p:sp>
          <p:nvSpPr>
            <p:cNvPr id="135" name="圆角矩形 134"/>
            <p:cNvSpPr/>
            <p:nvPr/>
          </p:nvSpPr>
          <p:spPr bwMode="auto">
            <a:xfrm>
              <a:off x="4191757" y="4013393"/>
              <a:ext cx="325524"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36" name="圆角矩形 135"/>
            <p:cNvSpPr/>
            <p:nvPr/>
          </p:nvSpPr>
          <p:spPr bwMode="auto">
            <a:xfrm>
              <a:off x="4191757" y="4067827"/>
              <a:ext cx="37560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37" name="圆角矩形 136"/>
            <p:cNvSpPr/>
            <p:nvPr/>
          </p:nvSpPr>
          <p:spPr bwMode="auto">
            <a:xfrm>
              <a:off x="4223057" y="4137814"/>
              <a:ext cx="39438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1" tIns="60944" rIns="35991" bIns="60944" numCol="1" rtlCol="0" anchor="ctr" anchorCtr="0" compatLnSpc="1">
              <a:prstTxWarp prst="textNoShape">
                <a:avLst/>
              </a:prstTxWarp>
            </a:bodyPr>
            <a:lstStyle/>
            <a:p>
              <a:pPr algn="ctr">
                <a:buClr>
                  <a:srgbClr val="CC9900"/>
                </a:buClr>
              </a:pPr>
              <a:r>
                <a:rPr lang="en-US" altLang="zh-CN" sz="800" b="1" dirty="0">
                  <a:solidFill>
                    <a:prstClr val="white"/>
                  </a:solidFill>
                  <a:latin typeface="+mn-ea"/>
                  <a:ea typeface="+mn-ea"/>
                </a:rPr>
                <a:t>ECS</a:t>
              </a:r>
              <a:endParaRPr lang="zh-CN" altLang="en-US" sz="800" b="1" dirty="0">
                <a:solidFill>
                  <a:prstClr val="white"/>
                </a:solidFill>
                <a:latin typeface="+mn-ea"/>
                <a:ea typeface="+mn-ea"/>
              </a:endParaRPr>
            </a:p>
          </p:txBody>
        </p:sp>
        <p:sp>
          <p:nvSpPr>
            <p:cNvPr id="138" name="圆角矩形 137"/>
            <p:cNvSpPr/>
            <p:nvPr/>
          </p:nvSpPr>
          <p:spPr bwMode="auto">
            <a:xfrm>
              <a:off x="2958521" y="4000552"/>
              <a:ext cx="325524"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39" name="圆角矩形 138"/>
            <p:cNvSpPr/>
            <p:nvPr/>
          </p:nvSpPr>
          <p:spPr bwMode="auto">
            <a:xfrm>
              <a:off x="2958521" y="4054986"/>
              <a:ext cx="37560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40" name="圆角矩形 139"/>
            <p:cNvSpPr/>
            <p:nvPr/>
          </p:nvSpPr>
          <p:spPr bwMode="auto">
            <a:xfrm>
              <a:off x="2989821" y="4124973"/>
              <a:ext cx="39438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1" tIns="60944" rIns="35991" bIns="60944" numCol="1" rtlCol="0" anchor="ctr" anchorCtr="0" compatLnSpc="1">
              <a:prstTxWarp prst="textNoShape">
                <a:avLst/>
              </a:prstTxWarp>
            </a:bodyPr>
            <a:lstStyle/>
            <a:p>
              <a:pPr algn="ctr">
                <a:buClr>
                  <a:srgbClr val="CC9900"/>
                </a:buClr>
              </a:pPr>
              <a:r>
                <a:rPr lang="en-US" altLang="zh-CN" sz="800" b="1" dirty="0">
                  <a:solidFill>
                    <a:prstClr val="white"/>
                  </a:solidFill>
                  <a:latin typeface="+mn-ea"/>
                  <a:ea typeface="+mn-ea"/>
                </a:rPr>
                <a:t>ECS</a:t>
              </a:r>
              <a:endParaRPr lang="zh-CN" altLang="en-US" sz="800" b="1" dirty="0">
                <a:solidFill>
                  <a:prstClr val="white"/>
                </a:solidFill>
                <a:latin typeface="+mn-ea"/>
                <a:ea typeface="+mn-ea"/>
              </a:endParaRPr>
            </a:p>
          </p:txBody>
        </p:sp>
        <p:sp>
          <p:nvSpPr>
            <p:cNvPr id="141" name="圆角矩形 140"/>
            <p:cNvSpPr/>
            <p:nvPr/>
          </p:nvSpPr>
          <p:spPr bwMode="auto">
            <a:xfrm>
              <a:off x="3365428" y="3990065"/>
              <a:ext cx="325524"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42" name="圆角矩形 141"/>
            <p:cNvSpPr/>
            <p:nvPr/>
          </p:nvSpPr>
          <p:spPr bwMode="auto">
            <a:xfrm>
              <a:off x="3365428" y="4044499"/>
              <a:ext cx="37560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ctr" anchorCtr="0" compatLnSpc="1">
              <a:prstTxWarp prst="textNoShape">
                <a:avLst/>
              </a:prstTxWarp>
            </a:bodyPr>
            <a:lstStyle/>
            <a:p>
              <a:pPr algn="ctr">
                <a:buClr>
                  <a:srgbClr val="CC9900"/>
                </a:buClr>
              </a:pPr>
              <a:endParaRPr lang="zh-CN" altLang="en-US" sz="800" b="1" dirty="0">
                <a:solidFill>
                  <a:prstClr val="white"/>
                </a:solidFill>
                <a:latin typeface="+mn-ea"/>
                <a:ea typeface="+mn-ea"/>
              </a:endParaRPr>
            </a:p>
          </p:txBody>
        </p:sp>
        <p:sp>
          <p:nvSpPr>
            <p:cNvPr id="143" name="圆角矩形 142"/>
            <p:cNvSpPr/>
            <p:nvPr/>
          </p:nvSpPr>
          <p:spPr bwMode="auto">
            <a:xfrm>
              <a:off x="3396728" y="4114486"/>
              <a:ext cx="394385" cy="227868"/>
            </a:xfrm>
            <a:prstGeom prst="roundRect">
              <a:avLst/>
            </a:prstGeom>
            <a:solidFill>
              <a:srgbClr val="FFC000"/>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1" tIns="60944" rIns="35991" bIns="60944" numCol="1" rtlCol="0" anchor="ctr" anchorCtr="0" compatLnSpc="1">
              <a:prstTxWarp prst="textNoShape">
                <a:avLst/>
              </a:prstTxWarp>
            </a:bodyPr>
            <a:lstStyle/>
            <a:p>
              <a:pPr algn="ctr">
                <a:buClr>
                  <a:srgbClr val="CC9900"/>
                </a:buClr>
              </a:pPr>
              <a:r>
                <a:rPr lang="en-US" altLang="zh-CN" sz="800" b="1" dirty="0">
                  <a:solidFill>
                    <a:prstClr val="white"/>
                  </a:solidFill>
                  <a:latin typeface="+mn-ea"/>
                  <a:ea typeface="+mn-ea"/>
                </a:rPr>
                <a:t>ECS</a:t>
              </a:r>
              <a:endParaRPr lang="zh-CN" altLang="en-US" sz="800" b="1" dirty="0">
                <a:solidFill>
                  <a:prstClr val="white"/>
                </a:solidFill>
                <a:latin typeface="+mn-ea"/>
                <a:ea typeface="+mn-ea"/>
              </a:endParaRPr>
            </a:p>
          </p:txBody>
        </p:sp>
      </p:grpSp>
      <p:sp>
        <p:nvSpPr>
          <p:cNvPr id="69" name="同侧圆角矩形 68"/>
          <p:cNvSpPr/>
          <p:nvPr/>
        </p:nvSpPr>
        <p:spPr bwMode="auto">
          <a:xfrm rot="5400000">
            <a:off x="7841119" y="2080824"/>
            <a:ext cx="2250390"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72" name="矩形 71"/>
          <p:cNvSpPr/>
          <p:nvPr/>
        </p:nvSpPr>
        <p:spPr>
          <a:xfrm>
            <a:off x="6087246" y="3644968"/>
            <a:ext cx="5765651" cy="252134"/>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73" name="矩形 72"/>
          <p:cNvSpPr/>
          <p:nvPr/>
        </p:nvSpPr>
        <p:spPr>
          <a:xfrm>
            <a:off x="6149147" y="3955022"/>
            <a:ext cx="5703750" cy="2061566"/>
          </a:xfrm>
          <a:prstGeom prst="rect">
            <a:avLst/>
          </a:prstGeom>
        </p:spPr>
        <p:txBody>
          <a:bodyPr wrap="square">
            <a:spAutoFit/>
          </a:bodyPr>
          <a:lstStyle/>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a:t>
            </a:r>
            <a:r>
              <a:rPr lang="en-US" altLang="zh-CN" sz="1400" b="1" dirty="0">
                <a:solidFill>
                  <a:srgbClr val="C00000"/>
                </a:solidFill>
                <a:latin typeface="+mn-ea"/>
                <a:ea typeface="+mn-ea"/>
                <a:cs typeface="Arial Unicode MS" panose="020B0604020202020204" pitchFamily="34" charset="-122"/>
              </a:rPr>
              <a:t>4</a:t>
            </a:r>
            <a:r>
              <a:rPr lang="zh-CN" altLang="en-US" sz="1400" b="1" dirty="0">
                <a:solidFill>
                  <a:srgbClr val="C00000"/>
                </a:solidFill>
                <a:latin typeface="+mn-ea"/>
                <a:ea typeface="+mn-ea"/>
                <a:cs typeface="Arial Unicode MS" panose="020B0604020202020204" pitchFamily="34" charset="-122"/>
              </a:rPr>
              <a:t>种弹性伸缩触发模式</a:t>
            </a:r>
            <a:r>
              <a:rPr lang="zh-CN" altLang="en-US" sz="1400" dirty="0">
                <a:solidFill>
                  <a:prstClr val="black"/>
                </a:solidFill>
                <a:latin typeface="+mn-ea"/>
                <a:ea typeface="+mn-ea"/>
              </a:rPr>
              <a:t>：</a:t>
            </a:r>
            <a:endParaRPr lang="en-US" altLang="zh-CN" sz="1400" dirty="0">
              <a:solidFill>
                <a:prstClr val="black"/>
              </a:solidFill>
              <a:latin typeface="+mn-ea"/>
              <a:ea typeface="+mn-ea"/>
            </a:endParaRPr>
          </a:p>
          <a:p>
            <a:pPr>
              <a:spcBef>
                <a:spcPts val="0"/>
              </a:spcBef>
              <a:buSzPct val="70000"/>
              <a:buFont typeface="Wingdings" pitchFamily="2" charset="2"/>
              <a:buChar char="ü"/>
            </a:pPr>
            <a:r>
              <a:rPr lang="zh-CN" altLang="en-US" sz="1200" dirty="0">
                <a:latin typeface="+mn-ea"/>
                <a:ea typeface="+mn-ea"/>
              </a:rPr>
              <a:t>告警模式：</a:t>
            </a:r>
            <a:r>
              <a:rPr lang="zh-CN" altLang="en-US" sz="1200" dirty="0">
                <a:solidFill>
                  <a:schemeClr val="dk1"/>
                </a:solidFill>
                <a:latin typeface="+mn-ea"/>
                <a:ea typeface="+mn-ea"/>
              </a:rPr>
              <a:t>基于云监控系统告警数据（例如</a:t>
            </a:r>
            <a:r>
              <a:rPr lang="en-US" altLang="zh-CN" sz="1200" dirty="0">
                <a:solidFill>
                  <a:schemeClr val="dk1"/>
                </a:solidFill>
                <a:latin typeface="+mn-ea"/>
                <a:ea typeface="+mn-ea"/>
              </a:rPr>
              <a:t>CPU</a:t>
            </a:r>
            <a:r>
              <a:rPr lang="zh-CN" altLang="en-US" sz="1200" dirty="0">
                <a:solidFill>
                  <a:schemeClr val="dk1"/>
                </a:solidFill>
                <a:latin typeface="+mn-ea"/>
                <a:ea typeface="+mn-ea"/>
              </a:rPr>
              <a:t>利用率、内存使用率、实例数、网络流入速率、网络流出速率），自动增加、减少或设置指定数量的云服务器。</a:t>
            </a:r>
            <a:endParaRPr lang="zh-CN" altLang="zh-CN" sz="1200" dirty="0">
              <a:latin typeface="+mn-ea"/>
              <a:ea typeface="+mn-ea"/>
            </a:endParaRPr>
          </a:p>
          <a:p>
            <a:pPr fontAlgn="ctr">
              <a:buFont typeface="Wingdings" pitchFamily="2" charset="2"/>
              <a:buChar char="ü"/>
            </a:pPr>
            <a:r>
              <a:rPr lang="zh-CN" altLang="zh-CN" sz="1200" dirty="0">
                <a:latin typeface="+mn-ea"/>
                <a:ea typeface="+mn-ea"/>
              </a:rPr>
              <a:t>周期模式</a:t>
            </a:r>
            <a:r>
              <a:rPr lang="zh-CN" altLang="en-US" sz="1200" dirty="0">
                <a:latin typeface="+mn-ea"/>
                <a:ea typeface="+mn-ea"/>
              </a:rPr>
              <a:t>：</a:t>
            </a:r>
            <a:r>
              <a:rPr lang="zh-CN" altLang="zh-CN" sz="1200" dirty="0">
                <a:latin typeface="+mn-ea"/>
                <a:ea typeface="+mn-ea"/>
              </a:rPr>
              <a:t>按照配置周期（天、星期、月），定期增加、减少或设置指定数量的云服务器。</a:t>
            </a:r>
          </a:p>
          <a:p>
            <a:pPr fontAlgn="ctr">
              <a:buFont typeface="Wingdings" pitchFamily="2" charset="2"/>
              <a:buChar char="ü"/>
            </a:pPr>
            <a:r>
              <a:rPr lang="zh-CN" altLang="zh-CN" sz="1200" dirty="0">
                <a:latin typeface="+mn-ea"/>
                <a:ea typeface="+mn-ea"/>
              </a:rPr>
              <a:t>定时模式</a:t>
            </a:r>
            <a:r>
              <a:rPr lang="zh-CN" altLang="en-US" sz="1200" dirty="0">
                <a:latin typeface="+mn-ea"/>
                <a:ea typeface="+mn-ea"/>
              </a:rPr>
              <a:t>：</a:t>
            </a:r>
            <a:r>
              <a:rPr lang="zh-CN" altLang="zh-CN" sz="1200" dirty="0">
                <a:latin typeface="+mn-ea"/>
                <a:ea typeface="+mn-ea"/>
              </a:rPr>
              <a:t>基于配置的某个时间点，自动增加、减少或设置指定数量的云服务器。</a:t>
            </a:r>
          </a:p>
          <a:p>
            <a:pPr fontAlgn="ctr">
              <a:buFont typeface="Wingdings" pitchFamily="2" charset="2"/>
              <a:buChar char="ü"/>
            </a:pPr>
            <a:r>
              <a:rPr lang="zh-CN" altLang="zh-CN" sz="1200" dirty="0">
                <a:latin typeface="+mn-ea"/>
                <a:ea typeface="+mn-ea"/>
              </a:rPr>
              <a:t>手工调整</a:t>
            </a:r>
            <a:r>
              <a:rPr lang="zh-CN" altLang="en-US" sz="1200" dirty="0">
                <a:latin typeface="+mn-ea"/>
                <a:ea typeface="+mn-ea"/>
              </a:rPr>
              <a:t>：</a:t>
            </a:r>
            <a:r>
              <a:rPr lang="zh-CN" altLang="zh-CN" sz="1200" dirty="0">
                <a:latin typeface="+mn-ea"/>
                <a:ea typeface="+mn-ea"/>
              </a:rPr>
              <a:t>手工调整“期望实例数”，增加、减少或设置指定数量的云服务器。</a:t>
            </a:r>
            <a:endParaRPr lang="en-US" altLang="zh-CN" sz="1200" dirty="0">
              <a:solidFill>
                <a:prstClr val="black"/>
              </a:solidFill>
              <a:latin typeface="+mn-ea"/>
              <a:ea typeface="+mn-ea"/>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支持云服务器健康检查：</a:t>
            </a:r>
            <a:r>
              <a:rPr lang="zh-CN" altLang="en-US" sz="1400" dirty="0">
                <a:solidFill>
                  <a:prstClr val="black"/>
                </a:solidFill>
                <a:latin typeface="+mn-ea"/>
                <a:ea typeface="+mn-ea"/>
              </a:rPr>
              <a:t>对伸缩组内的云服务器进行健康检查，自动替换不健康实例。</a:t>
            </a: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支持与负载均衡服务结合：</a:t>
            </a:r>
            <a:r>
              <a:rPr lang="zh-CN" altLang="en-US" sz="1400" dirty="0">
                <a:solidFill>
                  <a:prstClr val="black"/>
                </a:solidFill>
                <a:latin typeface="+mn-ea"/>
                <a:ea typeface="+mn-ea"/>
              </a:rPr>
              <a:t>自动为伸缩组云服务器绑定负载均衡器。</a:t>
            </a:r>
            <a:endParaRPr lang="en-US" altLang="zh-CN" sz="1400" dirty="0">
              <a:solidFill>
                <a:prstClr val="black"/>
              </a:solidFill>
              <a:latin typeface="+mn-ea"/>
              <a:ea typeface="+mn-ea"/>
            </a:endParaRPr>
          </a:p>
        </p:txBody>
      </p:sp>
      <p:sp>
        <p:nvSpPr>
          <p:cNvPr id="74" name="五边形 73"/>
          <p:cNvSpPr/>
          <p:nvPr/>
        </p:nvSpPr>
        <p:spPr bwMode="auto">
          <a:xfrm>
            <a:off x="11127471" y="33744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zh-CN" altLang="en-US" sz="1200" b="1" dirty="0">
                <a:solidFill>
                  <a:prstClr val="white">
                    <a:lumMod val="50000"/>
                  </a:prstClr>
                </a:solidFill>
                <a:latin typeface="微软雅黑" pitchFamily="34" charset="-122"/>
                <a:ea typeface="微软雅黑" pitchFamily="34" charset="-122"/>
              </a:rPr>
              <a:t>管理</a:t>
            </a:r>
          </a:p>
        </p:txBody>
      </p:sp>
      <p:sp>
        <p:nvSpPr>
          <p:cNvPr id="77" name="五边形 76"/>
          <p:cNvSpPr/>
          <p:nvPr/>
        </p:nvSpPr>
        <p:spPr bwMode="auto">
          <a:xfrm>
            <a:off x="10371243" y="335306"/>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安全</a:t>
            </a:r>
          </a:p>
        </p:txBody>
      </p:sp>
      <p:sp>
        <p:nvSpPr>
          <p:cNvPr id="78" name="五边形 77"/>
          <p:cNvSpPr/>
          <p:nvPr/>
        </p:nvSpPr>
        <p:spPr bwMode="auto">
          <a:xfrm>
            <a:off x="9704265" y="33727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融合数据</a:t>
            </a:r>
          </a:p>
        </p:txBody>
      </p:sp>
      <p:sp>
        <p:nvSpPr>
          <p:cNvPr id="79" name="五边形 78"/>
          <p:cNvSpPr/>
          <p:nvPr/>
        </p:nvSpPr>
        <p:spPr bwMode="auto">
          <a:xfrm>
            <a:off x="8883414" y="33723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灾备</a:t>
            </a:r>
          </a:p>
        </p:txBody>
      </p:sp>
      <p:sp>
        <p:nvSpPr>
          <p:cNvPr id="80" name="五边形 79"/>
          <p:cNvSpPr/>
          <p:nvPr/>
        </p:nvSpPr>
        <p:spPr bwMode="auto">
          <a:xfrm>
            <a:off x="8139576" y="337279"/>
            <a:ext cx="878788" cy="212152"/>
          </a:xfrm>
          <a:prstGeom prst="homePlate">
            <a:avLst>
              <a:gd name="adj" fmla="val 37242"/>
            </a:avLst>
          </a:prstGeom>
          <a:solidFill>
            <a:srgbClr val="00B0F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solidFill>
                <a:latin typeface="微软雅黑" pitchFamily="34" charset="-122"/>
                <a:ea typeface="微软雅黑" pitchFamily="34" charset="-122"/>
              </a:rPr>
              <a:t>IaaS</a:t>
            </a:r>
            <a:endParaRPr lang="zh-CN" altLang="en-US" sz="1200" b="1" dirty="0">
              <a:solidFill>
                <a:prstClr val="white"/>
              </a:solidFill>
              <a:latin typeface="微软雅黑" pitchFamily="34" charset="-122"/>
              <a:ea typeface="微软雅黑" pitchFamily="34" charset="-122"/>
            </a:endParaRPr>
          </a:p>
        </p:txBody>
      </p:sp>
      <p:sp>
        <p:nvSpPr>
          <p:cNvPr id="81" name="五边形 80"/>
          <p:cNvSpPr/>
          <p:nvPr/>
        </p:nvSpPr>
        <p:spPr bwMode="auto">
          <a:xfrm>
            <a:off x="9704265" y="4932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运营运维</a:t>
            </a:r>
          </a:p>
        </p:txBody>
      </p:sp>
      <p:sp>
        <p:nvSpPr>
          <p:cNvPr id="82" name="五边形 81"/>
          <p:cNvSpPr/>
          <p:nvPr/>
        </p:nvSpPr>
        <p:spPr bwMode="auto">
          <a:xfrm>
            <a:off x="8883414" y="4928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r" defTabSz="801215"/>
            <a:r>
              <a:rPr lang="zh-CN" altLang="en-US" sz="1200" b="1" dirty="0">
                <a:solidFill>
                  <a:prstClr val="white">
                    <a:lumMod val="50000"/>
                  </a:prstClr>
                </a:solidFill>
                <a:latin typeface="微软雅黑" pitchFamily="34" charset="-122"/>
                <a:ea typeface="微软雅黑" pitchFamily="34" charset="-122"/>
              </a:rPr>
              <a:t>混合云</a:t>
            </a:r>
          </a:p>
        </p:txBody>
      </p:sp>
      <p:sp>
        <p:nvSpPr>
          <p:cNvPr id="84" name="五边形 83"/>
          <p:cNvSpPr/>
          <p:nvPr/>
        </p:nvSpPr>
        <p:spPr bwMode="auto">
          <a:xfrm>
            <a:off x="8139576" y="49322"/>
            <a:ext cx="878788" cy="212152"/>
          </a:xfrm>
          <a:prstGeom prst="homePlate">
            <a:avLst>
              <a:gd name="adj" fmla="val 37242"/>
            </a:avLst>
          </a:prstGeom>
          <a:solidFill>
            <a:srgbClr val="FF000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schemeClr val="bg1"/>
                </a:solidFill>
                <a:latin typeface="微软雅黑" pitchFamily="34" charset="-122"/>
                <a:ea typeface="微软雅黑" pitchFamily="34" charset="-122"/>
              </a:rPr>
              <a:t>云服务</a:t>
            </a:r>
          </a:p>
        </p:txBody>
      </p:sp>
    </p:spTree>
    <p:extLst>
      <p:ext uri="{BB962C8B-B14F-4D97-AF65-F5344CB8AC3E}">
        <p14:creationId xmlns:p14="http://schemas.microsoft.com/office/powerpoint/2010/main" val="367750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88640"/>
            <a:ext cx="10176933" cy="745784"/>
          </a:xfrm>
        </p:spPr>
        <p:txBody>
          <a:bodyPr/>
          <a:lstStyle/>
          <a:p>
            <a:r>
              <a:rPr lang="zh-CN" altLang="en-US" sz="3200" dirty="0" smtClean="0"/>
              <a:t>弹性伸缩</a:t>
            </a:r>
            <a:endParaRPr lang="zh-CN" altLang="en-US" sz="3200" dirty="0"/>
          </a:p>
        </p:txBody>
      </p:sp>
      <p:pic>
        <p:nvPicPr>
          <p:cNvPr id="3" name="图片 2"/>
          <p:cNvPicPr/>
          <p:nvPr/>
        </p:nvPicPr>
        <p:blipFill rotWithShape="1">
          <a:blip r:embed="rId2"/>
          <a:srcRect t="6392"/>
          <a:stretch/>
        </p:blipFill>
        <p:spPr>
          <a:xfrm>
            <a:off x="0" y="1268760"/>
            <a:ext cx="12192000" cy="4896544"/>
          </a:xfrm>
          <a:prstGeom prst="rect">
            <a:avLst/>
          </a:prstGeom>
        </p:spPr>
      </p:pic>
    </p:spTree>
    <p:extLst>
      <p:ext uri="{BB962C8B-B14F-4D97-AF65-F5344CB8AC3E}">
        <p14:creationId xmlns:p14="http://schemas.microsoft.com/office/powerpoint/2010/main" val="1012370980"/>
      </p:ext>
    </p:extLst>
  </p:cSld>
  <p:clrMapOvr>
    <a:masterClrMapping/>
  </p:clrMapOvr>
  <p:transition advClick="0" advTm="8000">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bwMode="auto">
          <a:xfrm>
            <a:off x="669959" y="962890"/>
            <a:ext cx="11283503" cy="576047"/>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342797" indent="-342797">
              <a:buClr>
                <a:srgbClr val="CC9900"/>
              </a:buClr>
              <a:buFont typeface="Arial" panose="020B0604020202020204" pitchFamily="34" charset="0"/>
              <a:buChar char="•"/>
            </a:pPr>
            <a:r>
              <a:rPr lang="zh-CN" altLang="en-US" sz="1600" dirty="0">
                <a:solidFill>
                  <a:prstClr val="black"/>
                </a:solidFill>
                <a:latin typeface="+mn-ea"/>
                <a:ea typeface="+mn-ea"/>
              </a:rPr>
              <a:t>云硬盘（</a:t>
            </a:r>
            <a:r>
              <a:rPr lang="en-US" altLang="zh-CN" sz="1600" dirty="0">
                <a:solidFill>
                  <a:prstClr val="black"/>
                </a:solidFill>
                <a:latin typeface="+mn-ea"/>
                <a:ea typeface="+mn-ea"/>
              </a:rPr>
              <a:t>Elastic Volume Service</a:t>
            </a:r>
            <a:r>
              <a:rPr lang="zh-CN" altLang="en-US" sz="1600" dirty="0">
                <a:solidFill>
                  <a:prstClr val="black"/>
                </a:solidFill>
                <a:latin typeface="+mn-ea"/>
                <a:ea typeface="+mn-ea"/>
              </a:rPr>
              <a:t>）为华为云中的云主机提供块级别数据磁盘，满足用户对数据的高持久性和高性能的需求。</a:t>
            </a:r>
            <a:endParaRPr lang="zh-CN" altLang="zh-CN" sz="1600" dirty="0">
              <a:solidFill>
                <a:prstClr val="black"/>
              </a:solidFill>
              <a:latin typeface="+mn-ea"/>
              <a:ea typeface="+mn-ea"/>
            </a:endParaRPr>
          </a:p>
        </p:txBody>
      </p:sp>
      <p:sp>
        <p:nvSpPr>
          <p:cNvPr id="3" name="标题 2"/>
          <p:cNvSpPr>
            <a:spLocks noGrp="1"/>
          </p:cNvSpPr>
          <p:nvPr>
            <p:ph type="title"/>
          </p:nvPr>
        </p:nvSpPr>
        <p:spPr/>
        <p:txBody>
          <a:bodyPr/>
          <a:lstStyle/>
          <a:p>
            <a:r>
              <a:rPr lang="en-US" altLang="zh-CN" smtClean="0">
                <a:latin typeface="+mn-ea"/>
                <a:ea typeface="+mn-ea"/>
              </a:rPr>
              <a:t>EVS</a:t>
            </a:r>
            <a:r>
              <a:rPr lang="zh-CN" altLang="en-US" smtClean="0">
                <a:latin typeface="+mn-ea"/>
                <a:ea typeface="+mn-ea"/>
              </a:rPr>
              <a:t>云硬盘</a:t>
            </a:r>
            <a:endParaRPr lang="zh-CN" altLang="en-US" dirty="0">
              <a:latin typeface="+mn-ea"/>
              <a:ea typeface="+mn-ea"/>
            </a:endParaRPr>
          </a:p>
        </p:txBody>
      </p:sp>
      <p:sp>
        <p:nvSpPr>
          <p:cNvPr id="110" name="同侧圆角矩形 109"/>
          <p:cNvSpPr/>
          <p:nvPr/>
        </p:nvSpPr>
        <p:spPr bwMode="auto">
          <a:xfrm rot="5400000">
            <a:off x="8495330" y="2519069"/>
            <a:ext cx="1497440" cy="5217691"/>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latin typeface="+mn-ea"/>
              <a:ea typeface="+mn-ea"/>
              <a:cs typeface="Arial" pitchFamily="34" charset="0"/>
            </a:endParaRPr>
          </a:p>
        </p:txBody>
      </p:sp>
      <p:sp>
        <p:nvSpPr>
          <p:cNvPr id="111" name="同侧圆角矩形 110"/>
          <p:cNvSpPr/>
          <p:nvPr/>
        </p:nvSpPr>
        <p:spPr bwMode="auto">
          <a:xfrm rot="5400000">
            <a:off x="8384492" y="552316"/>
            <a:ext cx="1719114" cy="521769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latin typeface="+mn-ea"/>
              <a:ea typeface="+mn-ea"/>
              <a:cs typeface="Arial" pitchFamily="34" charset="0"/>
            </a:endParaRPr>
          </a:p>
        </p:txBody>
      </p:sp>
      <p:sp>
        <p:nvSpPr>
          <p:cNvPr id="112" name="矩形 111"/>
          <p:cNvSpPr/>
          <p:nvPr/>
        </p:nvSpPr>
        <p:spPr>
          <a:xfrm>
            <a:off x="6635206" y="1950281"/>
            <a:ext cx="5217691" cy="353630"/>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113" name="矩形 112"/>
          <p:cNvSpPr/>
          <p:nvPr/>
        </p:nvSpPr>
        <p:spPr>
          <a:xfrm>
            <a:off x="6690603" y="2316114"/>
            <a:ext cx="5162291" cy="1600021"/>
          </a:xfrm>
          <a:prstGeom prst="rect">
            <a:avLst/>
          </a:prstGeom>
        </p:spPr>
        <p:txBody>
          <a:bodyPr wrap="square">
            <a:spAutoFit/>
          </a:bodyPr>
          <a:lstStyle/>
          <a:p>
            <a:r>
              <a:rPr lang="zh-CN" altLang="en-US" sz="1400" dirty="0">
                <a:solidFill>
                  <a:prstClr val="black"/>
                </a:solidFill>
                <a:latin typeface="+mn-ea"/>
                <a:ea typeface="+mn-ea"/>
              </a:rPr>
              <a:t>通过选择不同</a:t>
            </a:r>
            <a:r>
              <a:rPr lang="en-US" altLang="zh-CN" sz="1400" dirty="0">
                <a:solidFill>
                  <a:prstClr val="black"/>
                </a:solidFill>
                <a:latin typeface="+mn-ea"/>
                <a:ea typeface="+mn-ea"/>
              </a:rPr>
              <a:t>SLA</a:t>
            </a:r>
            <a:r>
              <a:rPr lang="zh-CN" altLang="en-US" sz="1400" dirty="0">
                <a:solidFill>
                  <a:prstClr val="black"/>
                </a:solidFill>
                <a:latin typeface="+mn-ea"/>
                <a:ea typeface="+mn-ea"/>
              </a:rPr>
              <a:t>的</a:t>
            </a:r>
            <a:r>
              <a:rPr lang="en-US" altLang="zh-CN" sz="1400" dirty="0">
                <a:solidFill>
                  <a:prstClr val="black"/>
                </a:solidFill>
                <a:latin typeface="+mn-ea"/>
                <a:ea typeface="+mn-ea"/>
              </a:rPr>
              <a:t>EVS</a:t>
            </a:r>
            <a:r>
              <a:rPr lang="zh-CN" altLang="en-US" sz="1400" dirty="0">
                <a:solidFill>
                  <a:prstClr val="black"/>
                </a:solidFill>
                <a:latin typeface="+mn-ea"/>
                <a:ea typeface="+mn-ea"/>
              </a:rPr>
              <a:t>服务实例满足不同业务应用的需求：</a:t>
            </a:r>
            <a:endParaRPr lang="en-US" altLang="zh-CN" sz="1400" dirty="0">
              <a:solidFill>
                <a:prstClr val="black"/>
              </a:solidFill>
              <a:latin typeface="+mn-ea"/>
              <a:ea typeface="+mn-ea"/>
            </a:endParaRPr>
          </a:p>
          <a:p>
            <a:r>
              <a:rPr lang="en-US" altLang="zh-CN" sz="1400" dirty="0">
                <a:solidFill>
                  <a:prstClr val="black"/>
                </a:solidFill>
                <a:latin typeface="+mn-ea"/>
                <a:ea typeface="+mn-ea"/>
              </a:rPr>
              <a:t>A&gt;</a:t>
            </a:r>
            <a:r>
              <a:rPr lang="en-US" altLang="zh-CN" sz="1400" dirty="0" err="1">
                <a:solidFill>
                  <a:prstClr val="black"/>
                </a:solidFill>
                <a:latin typeface="+mn-ea"/>
                <a:ea typeface="+mn-ea"/>
              </a:rPr>
              <a:t>NoSQL</a:t>
            </a:r>
            <a:r>
              <a:rPr lang="en-US" altLang="zh-CN" sz="1400" dirty="0">
                <a:solidFill>
                  <a:prstClr val="black"/>
                </a:solidFill>
                <a:latin typeface="+mn-ea"/>
                <a:ea typeface="+mn-ea"/>
              </a:rPr>
              <a:t>/</a:t>
            </a:r>
            <a:r>
              <a:rPr lang="zh-CN" altLang="en-US" sz="1400" dirty="0">
                <a:solidFill>
                  <a:prstClr val="black"/>
                </a:solidFill>
                <a:latin typeface="+mn-ea"/>
                <a:ea typeface="+mn-ea"/>
              </a:rPr>
              <a:t>关系型数据库（超高</a:t>
            </a:r>
            <a:r>
              <a:rPr lang="en-US" altLang="zh-CN" sz="1400" dirty="0">
                <a:solidFill>
                  <a:prstClr val="black"/>
                </a:solidFill>
                <a:latin typeface="+mn-ea"/>
                <a:ea typeface="+mn-ea"/>
              </a:rPr>
              <a:t>IO</a:t>
            </a:r>
            <a:r>
              <a:rPr lang="zh-CN" altLang="en-US" sz="1400" dirty="0">
                <a:solidFill>
                  <a:prstClr val="black"/>
                </a:solidFill>
                <a:latin typeface="+mn-ea"/>
                <a:ea typeface="+mn-ea"/>
              </a:rPr>
              <a:t>存储类型）：适用于高性能，高读写速率要求，数据密集型应用场景。</a:t>
            </a:r>
            <a:endParaRPr lang="en-US" altLang="zh-CN" sz="1400" dirty="0">
              <a:solidFill>
                <a:prstClr val="black"/>
              </a:solidFill>
              <a:latin typeface="+mn-ea"/>
              <a:ea typeface="+mn-ea"/>
            </a:endParaRPr>
          </a:p>
          <a:p>
            <a:r>
              <a:rPr lang="en-US" altLang="zh-CN" sz="1400" dirty="0">
                <a:solidFill>
                  <a:prstClr val="black"/>
                </a:solidFill>
                <a:latin typeface="+mn-ea"/>
                <a:ea typeface="+mn-ea"/>
              </a:rPr>
              <a:t>B&gt;</a:t>
            </a:r>
            <a:r>
              <a:rPr lang="zh-CN" altLang="en-US" sz="1400" dirty="0">
                <a:solidFill>
                  <a:prstClr val="black"/>
                </a:solidFill>
                <a:latin typeface="+mn-ea"/>
                <a:ea typeface="+mn-ea"/>
              </a:rPr>
              <a:t>数据仓库（超高</a:t>
            </a:r>
            <a:r>
              <a:rPr lang="en-US" altLang="zh-CN" sz="1400" dirty="0">
                <a:solidFill>
                  <a:prstClr val="black"/>
                </a:solidFill>
                <a:latin typeface="+mn-ea"/>
                <a:ea typeface="+mn-ea"/>
              </a:rPr>
              <a:t>IO</a:t>
            </a:r>
            <a:r>
              <a:rPr lang="zh-CN" altLang="en-US" sz="1400" dirty="0">
                <a:solidFill>
                  <a:prstClr val="black"/>
                </a:solidFill>
                <a:latin typeface="+mn-ea"/>
                <a:ea typeface="+mn-ea"/>
              </a:rPr>
              <a:t>存储类型）：满足高带宽吞吐能力的应用场景。</a:t>
            </a:r>
          </a:p>
          <a:p>
            <a:r>
              <a:rPr lang="en-US" altLang="zh-CN" sz="1400" dirty="0">
                <a:solidFill>
                  <a:prstClr val="black"/>
                </a:solidFill>
                <a:latin typeface="+mn-ea"/>
                <a:ea typeface="+mn-ea"/>
              </a:rPr>
              <a:t>C&gt;</a:t>
            </a:r>
            <a:r>
              <a:rPr lang="zh-CN" altLang="en-US" sz="1400" dirty="0">
                <a:solidFill>
                  <a:prstClr val="black"/>
                </a:solidFill>
                <a:latin typeface="+mn-ea"/>
                <a:ea typeface="+mn-ea"/>
              </a:rPr>
              <a:t>企业办公应用 （通用</a:t>
            </a:r>
            <a:r>
              <a:rPr lang="en-US" altLang="zh-CN" sz="1400" dirty="0">
                <a:solidFill>
                  <a:prstClr val="black"/>
                </a:solidFill>
                <a:latin typeface="+mn-ea"/>
                <a:ea typeface="+mn-ea"/>
              </a:rPr>
              <a:t>IO</a:t>
            </a:r>
            <a:r>
              <a:rPr lang="zh-CN" altLang="en-US" sz="1400" dirty="0">
                <a:solidFill>
                  <a:prstClr val="black"/>
                </a:solidFill>
                <a:latin typeface="+mn-ea"/>
                <a:ea typeface="+mn-ea"/>
              </a:rPr>
              <a:t>存储类型）</a:t>
            </a:r>
            <a:r>
              <a:rPr lang="en-US" altLang="zh-CN" sz="1400" dirty="0">
                <a:solidFill>
                  <a:prstClr val="black"/>
                </a:solidFill>
                <a:latin typeface="+mn-ea"/>
                <a:ea typeface="+mn-ea"/>
              </a:rPr>
              <a:t>:</a:t>
            </a:r>
            <a:r>
              <a:rPr lang="zh-CN" altLang="en-US" sz="1400" dirty="0">
                <a:solidFill>
                  <a:prstClr val="black"/>
                </a:solidFill>
                <a:latin typeface="+mn-ea"/>
                <a:ea typeface="+mn-ea"/>
              </a:rPr>
              <a:t>适用于大容量、读写速率要求不高、事务性处理较少的应用场景。</a:t>
            </a:r>
            <a:endParaRPr lang="en-US" altLang="zh-CN" sz="1400" dirty="0">
              <a:solidFill>
                <a:prstClr val="black"/>
              </a:solidFill>
              <a:latin typeface="+mn-ea"/>
              <a:ea typeface="+mn-ea"/>
            </a:endParaRPr>
          </a:p>
        </p:txBody>
      </p:sp>
      <p:sp>
        <p:nvSpPr>
          <p:cNvPr id="114" name="矩形 113"/>
          <p:cNvSpPr/>
          <p:nvPr/>
        </p:nvSpPr>
        <p:spPr>
          <a:xfrm>
            <a:off x="6630858" y="4129079"/>
            <a:ext cx="5222036" cy="298019"/>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115" name="矩形 114"/>
          <p:cNvSpPr/>
          <p:nvPr/>
        </p:nvSpPr>
        <p:spPr>
          <a:xfrm>
            <a:off x="6750755" y="4492000"/>
            <a:ext cx="5006867" cy="1384634"/>
          </a:xfrm>
          <a:prstGeom prst="rect">
            <a:avLst/>
          </a:prstGeom>
        </p:spPr>
        <p:txBody>
          <a:bodyPr wrap="square">
            <a:spAutoFit/>
          </a:bodyPr>
          <a:lstStyle/>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支持多种类型存储：</a:t>
            </a:r>
            <a:r>
              <a:rPr lang="zh-CN" altLang="en-US" sz="1400" dirty="0">
                <a:solidFill>
                  <a:prstClr val="black"/>
                </a:solidFill>
                <a:latin typeface="+mn-ea"/>
                <a:ea typeface="+mn-ea"/>
                <a:cs typeface="Arial Unicode MS" panose="020B0604020202020204" pitchFamily="34" charset="-122"/>
              </a:rPr>
              <a:t>支持分布式存储，传统企业存储和</a:t>
            </a:r>
            <a:r>
              <a:rPr lang="en-US" altLang="zh-CN" sz="1400" dirty="0">
                <a:solidFill>
                  <a:prstClr val="black"/>
                </a:solidFill>
                <a:latin typeface="+mn-ea"/>
                <a:ea typeface="+mn-ea"/>
                <a:cs typeface="Arial Unicode MS" panose="020B0604020202020204" pitchFamily="34" charset="-122"/>
              </a:rPr>
              <a:t>AFA</a:t>
            </a:r>
            <a:r>
              <a:rPr lang="zh-CN" altLang="en-US" sz="1400" dirty="0">
                <a:solidFill>
                  <a:prstClr val="black"/>
                </a:solidFill>
                <a:latin typeface="+mn-ea"/>
                <a:ea typeface="+mn-ea"/>
                <a:cs typeface="Arial Unicode MS" panose="020B0604020202020204" pitchFamily="34" charset="-122"/>
              </a:rPr>
              <a:t>，满足新业务和历史业务的存储需求。</a:t>
            </a:r>
            <a:endParaRPr lang="en-US" altLang="zh-CN" sz="1400" dirty="0">
              <a:solidFill>
                <a:prstClr val="black"/>
              </a:solidFill>
              <a:latin typeface="+mn-ea"/>
              <a:ea typeface="+mn-ea"/>
              <a:cs typeface="Arial Unicode MS" panose="020B0604020202020204" pitchFamily="34" charset="-122"/>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高性能：</a:t>
            </a:r>
            <a:r>
              <a:rPr lang="zh-CN" altLang="en-US" sz="1400" dirty="0">
                <a:solidFill>
                  <a:prstClr val="black"/>
                </a:solidFill>
                <a:latin typeface="+mn-ea"/>
                <a:ea typeface="+mn-ea"/>
                <a:cs typeface="Arial Unicode MS" panose="020B0604020202020204" pitchFamily="34" charset="-122"/>
              </a:rPr>
              <a:t>单盘最大</a:t>
            </a:r>
            <a:r>
              <a:rPr lang="en-US" altLang="zh-CN" sz="1400" dirty="0">
                <a:solidFill>
                  <a:prstClr val="black"/>
                </a:solidFill>
                <a:latin typeface="+mn-ea"/>
                <a:ea typeface="+mn-ea"/>
                <a:cs typeface="Arial Unicode MS" panose="020B0604020202020204" pitchFamily="34" charset="-122"/>
              </a:rPr>
              <a:t>20000 IOPS</a:t>
            </a:r>
            <a:r>
              <a:rPr lang="zh-CN" altLang="en-US" sz="1400" dirty="0">
                <a:solidFill>
                  <a:prstClr val="black"/>
                </a:solidFill>
                <a:latin typeface="+mn-ea"/>
                <a:ea typeface="+mn-ea"/>
                <a:cs typeface="Arial Unicode MS" panose="020B0604020202020204" pitchFamily="34" charset="-122"/>
              </a:rPr>
              <a:t>、</a:t>
            </a:r>
            <a:r>
              <a:rPr lang="en-US" altLang="zh-CN" sz="1400" dirty="0">
                <a:solidFill>
                  <a:prstClr val="black"/>
                </a:solidFill>
                <a:latin typeface="+mn-ea"/>
                <a:ea typeface="+mn-ea"/>
                <a:cs typeface="Arial Unicode MS" panose="020B0604020202020204" pitchFamily="34" charset="-122"/>
              </a:rPr>
              <a:t>350MB/S</a:t>
            </a:r>
            <a:r>
              <a:rPr lang="zh-CN" altLang="en-US" sz="1400" dirty="0">
                <a:solidFill>
                  <a:prstClr val="black"/>
                </a:solidFill>
                <a:latin typeface="+mn-ea"/>
                <a:ea typeface="+mn-ea"/>
                <a:cs typeface="Arial Unicode MS" panose="020B0604020202020204" pitchFamily="34" charset="-122"/>
              </a:rPr>
              <a:t>吞吐量。</a:t>
            </a:r>
            <a:endParaRPr lang="en-US" altLang="zh-CN" sz="1400" dirty="0">
              <a:solidFill>
                <a:prstClr val="black"/>
              </a:solidFill>
              <a:latin typeface="+mn-ea"/>
              <a:ea typeface="+mn-ea"/>
              <a:cs typeface="Arial Unicode MS" panose="020B0604020202020204" pitchFamily="34" charset="-122"/>
            </a:endParaRPr>
          </a:p>
          <a:p>
            <a:pPr>
              <a:spcBef>
                <a:spcPts val="0"/>
              </a:spcBef>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sym typeface="Calibri" pitchFamily="34" charset="0"/>
              </a:rPr>
              <a:t>高可靠：</a:t>
            </a:r>
            <a:r>
              <a:rPr lang="zh-CN" altLang="en-US" sz="1400" dirty="0">
                <a:solidFill>
                  <a:prstClr val="black"/>
                </a:solidFill>
                <a:latin typeface="+mn-ea"/>
                <a:ea typeface="+mn-ea"/>
                <a:cs typeface="Arial Unicode MS" panose="020B0604020202020204" pitchFamily="34" charset="-122"/>
                <a:sym typeface="Calibri" pitchFamily="34" charset="0"/>
              </a:rPr>
              <a:t>分布式存储采用</a:t>
            </a:r>
            <a:r>
              <a:rPr lang="en-US" altLang="zh-CN" sz="1400" dirty="0">
                <a:solidFill>
                  <a:prstClr val="black"/>
                </a:solidFill>
                <a:latin typeface="+mn-ea"/>
                <a:ea typeface="+mn-ea"/>
                <a:cs typeface="Arial Unicode MS" panose="020B0604020202020204" pitchFamily="34" charset="-122"/>
                <a:sym typeface="Calibri" pitchFamily="34" charset="0"/>
              </a:rPr>
              <a:t>3</a:t>
            </a:r>
            <a:r>
              <a:rPr lang="zh-CN" altLang="en-US" sz="1400" dirty="0">
                <a:solidFill>
                  <a:prstClr val="black"/>
                </a:solidFill>
                <a:latin typeface="+mn-ea"/>
                <a:ea typeface="+mn-ea"/>
                <a:cs typeface="Arial Unicode MS" panose="020B0604020202020204" pitchFamily="34" charset="-122"/>
                <a:sym typeface="Calibri" pitchFamily="34" charset="0"/>
              </a:rPr>
              <a:t>副本备份，数据持久性高达</a:t>
            </a:r>
            <a:r>
              <a:rPr lang="en-US" altLang="zh-CN" sz="1400" dirty="0">
                <a:solidFill>
                  <a:prstClr val="black"/>
                </a:solidFill>
                <a:latin typeface="+mn-ea"/>
                <a:ea typeface="+mn-ea"/>
                <a:cs typeface="Arial Unicode MS" panose="020B0604020202020204" pitchFamily="34" charset="-122"/>
                <a:sym typeface="Calibri" pitchFamily="34" charset="0"/>
              </a:rPr>
              <a:t>99.99995%</a:t>
            </a:r>
            <a:r>
              <a:rPr lang="zh-CN" altLang="en-US" sz="1400" dirty="0">
                <a:solidFill>
                  <a:prstClr val="black"/>
                </a:solidFill>
                <a:latin typeface="+mn-ea"/>
                <a:ea typeface="+mn-ea"/>
                <a:cs typeface="Arial Unicode MS" panose="020B0604020202020204" pitchFamily="34" charset="-122"/>
                <a:sym typeface="Calibri" pitchFamily="34" charset="0"/>
              </a:rPr>
              <a:t>，保障数据安全可靠。企业存储有丰富数据保护特性，快照，备份，复制和双活</a:t>
            </a:r>
          </a:p>
        </p:txBody>
      </p:sp>
      <p:grpSp>
        <p:nvGrpSpPr>
          <p:cNvPr id="7" name="组合 6"/>
          <p:cNvGrpSpPr/>
          <p:nvPr/>
        </p:nvGrpSpPr>
        <p:grpSpPr>
          <a:xfrm>
            <a:off x="539038" y="2201858"/>
            <a:ext cx="5839529" cy="3539767"/>
            <a:chOff x="444521" y="2124546"/>
            <a:chExt cx="6877203" cy="3824736"/>
          </a:xfrm>
        </p:grpSpPr>
        <p:cxnSp>
          <p:nvCxnSpPr>
            <p:cNvPr id="136" name="直接箭头连接符 135"/>
            <p:cNvCxnSpPr>
              <a:stCxn id="162" idx="0"/>
              <a:endCxn id="141" idx="2"/>
            </p:cNvCxnSpPr>
            <p:nvPr/>
          </p:nvCxnSpPr>
          <p:spPr bwMode="auto">
            <a:xfrm flipV="1">
              <a:off x="3040535" y="3217117"/>
              <a:ext cx="440981"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矩形 91"/>
            <p:cNvSpPr/>
            <p:nvPr/>
          </p:nvSpPr>
          <p:spPr>
            <a:xfrm>
              <a:off x="3066892" y="2322429"/>
              <a:ext cx="849481"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38" name="圆角矩形 137"/>
            <p:cNvSpPr/>
            <p:nvPr/>
          </p:nvSpPr>
          <p:spPr bwMode="auto">
            <a:xfrm>
              <a:off x="3145259" y="2124546"/>
              <a:ext cx="713227" cy="152326"/>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en-US" altLang="zh-CN" sz="1100" kern="0" dirty="0">
                  <a:solidFill>
                    <a:srgbClr val="000000"/>
                  </a:solidFill>
                  <a:latin typeface="+mn-ea"/>
                  <a:ea typeface="+mn-ea"/>
                </a:rPr>
                <a:t>Server1</a:t>
              </a:r>
              <a:endParaRPr lang="zh-CN" altLang="en-US" sz="1100" kern="0" dirty="0">
                <a:solidFill>
                  <a:srgbClr val="000000"/>
                </a:solidFill>
                <a:latin typeface="+mn-ea"/>
                <a:ea typeface="+mn-ea"/>
              </a:endParaRPr>
            </a:p>
          </p:txBody>
        </p:sp>
        <p:sp>
          <p:nvSpPr>
            <p:cNvPr id="139" name="圆角矩形 138"/>
            <p:cNvSpPr/>
            <p:nvPr/>
          </p:nvSpPr>
          <p:spPr bwMode="auto">
            <a:xfrm>
              <a:off x="3111230" y="24061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40" name="圆角矩形 139"/>
            <p:cNvSpPr/>
            <p:nvPr/>
          </p:nvSpPr>
          <p:spPr bwMode="auto">
            <a:xfrm>
              <a:off x="3548252" y="24061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41" name="圆角矩形 140"/>
            <p:cNvSpPr/>
            <p:nvPr/>
          </p:nvSpPr>
          <p:spPr bwMode="auto">
            <a:xfrm>
              <a:off x="3071158" y="2975817"/>
              <a:ext cx="820714" cy="2413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VBS</a:t>
              </a:r>
              <a:endParaRPr lang="zh-CN" altLang="en-US" sz="1000" kern="0" dirty="0">
                <a:solidFill>
                  <a:srgbClr val="000000"/>
                </a:solidFill>
                <a:latin typeface="+mn-ea"/>
                <a:ea typeface="+mn-ea"/>
              </a:endParaRPr>
            </a:p>
          </p:txBody>
        </p:sp>
        <p:sp>
          <p:nvSpPr>
            <p:cNvPr id="142" name="矩形 91"/>
            <p:cNvSpPr/>
            <p:nvPr/>
          </p:nvSpPr>
          <p:spPr>
            <a:xfrm>
              <a:off x="4573576" y="2322429"/>
              <a:ext cx="849481"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43" name="圆角矩形 142"/>
            <p:cNvSpPr/>
            <p:nvPr/>
          </p:nvSpPr>
          <p:spPr bwMode="auto">
            <a:xfrm>
              <a:off x="4657427" y="2132856"/>
              <a:ext cx="768350" cy="139629"/>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en-US" altLang="zh-CN" sz="1100" kern="0" dirty="0">
                  <a:solidFill>
                    <a:srgbClr val="000000"/>
                  </a:solidFill>
                  <a:latin typeface="+mn-ea"/>
                  <a:ea typeface="+mn-ea"/>
                </a:rPr>
                <a:t>Server2</a:t>
              </a:r>
              <a:endParaRPr lang="zh-CN" altLang="en-US" sz="1100" kern="0" dirty="0">
                <a:solidFill>
                  <a:srgbClr val="000000"/>
                </a:solidFill>
                <a:latin typeface="+mn-ea"/>
                <a:ea typeface="+mn-ea"/>
              </a:endParaRPr>
            </a:p>
          </p:txBody>
        </p:sp>
        <p:sp>
          <p:nvSpPr>
            <p:cNvPr id="144" name="圆角矩形 143"/>
            <p:cNvSpPr/>
            <p:nvPr/>
          </p:nvSpPr>
          <p:spPr bwMode="auto">
            <a:xfrm>
              <a:off x="4617914" y="24061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45" name="圆角矩形 144"/>
            <p:cNvSpPr/>
            <p:nvPr/>
          </p:nvSpPr>
          <p:spPr bwMode="auto">
            <a:xfrm>
              <a:off x="5054935" y="24061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46" name="圆角矩形 145"/>
            <p:cNvSpPr/>
            <p:nvPr/>
          </p:nvSpPr>
          <p:spPr bwMode="auto">
            <a:xfrm>
              <a:off x="4577842" y="2975817"/>
              <a:ext cx="820714" cy="2413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VBS</a:t>
              </a:r>
              <a:endParaRPr lang="zh-CN" altLang="en-US" sz="1000" kern="0" dirty="0">
                <a:solidFill>
                  <a:srgbClr val="000000"/>
                </a:solidFill>
                <a:latin typeface="+mn-ea"/>
                <a:ea typeface="+mn-ea"/>
              </a:endParaRPr>
            </a:p>
          </p:txBody>
        </p:sp>
        <p:sp>
          <p:nvSpPr>
            <p:cNvPr id="147" name="矩形 91"/>
            <p:cNvSpPr/>
            <p:nvPr/>
          </p:nvSpPr>
          <p:spPr>
            <a:xfrm>
              <a:off x="6092509" y="2309729"/>
              <a:ext cx="849481"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48" name="圆角矩形 147"/>
            <p:cNvSpPr/>
            <p:nvPr/>
          </p:nvSpPr>
          <p:spPr bwMode="auto">
            <a:xfrm>
              <a:off x="6169595" y="2132856"/>
              <a:ext cx="780597" cy="185277"/>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en-US" altLang="zh-CN" sz="1100" kern="0" dirty="0" err="1">
                  <a:solidFill>
                    <a:srgbClr val="000000"/>
                  </a:solidFill>
                  <a:latin typeface="+mn-ea"/>
                  <a:ea typeface="+mn-ea"/>
                </a:rPr>
                <a:t>ServerN</a:t>
              </a:r>
              <a:endParaRPr lang="zh-CN" altLang="en-US" sz="1100" kern="0" dirty="0">
                <a:solidFill>
                  <a:srgbClr val="000000"/>
                </a:solidFill>
                <a:latin typeface="+mn-ea"/>
                <a:ea typeface="+mn-ea"/>
              </a:endParaRPr>
            </a:p>
          </p:txBody>
        </p:sp>
        <p:sp>
          <p:nvSpPr>
            <p:cNvPr id="149" name="圆角矩形 148"/>
            <p:cNvSpPr/>
            <p:nvPr/>
          </p:nvSpPr>
          <p:spPr bwMode="auto">
            <a:xfrm>
              <a:off x="6136849" y="23934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VM</a:t>
              </a:r>
              <a:endParaRPr lang="zh-CN" altLang="en-US" sz="1000" kern="0" dirty="0">
                <a:solidFill>
                  <a:srgbClr val="000000"/>
                </a:solidFill>
                <a:latin typeface="+mn-ea"/>
                <a:ea typeface="+mn-ea"/>
              </a:endParaRPr>
            </a:p>
          </p:txBody>
        </p:sp>
        <p:sp>
          <p:nvSpPr>
            <p:cNvPr id="150" name="圆角矩形 149"/>
            <p:cNvSpPr/>
            <p:nvPr/>
          </p:nvSpPr>
          <p:spPr bwMode="auto">
            <a:xfrm>
              <a:off x="6573870" y="2393477"/>
              <a:ext cx="304423"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VM</a:t>
              </a:r>
              <a:endParaRPr lang="zh-CN" altLang="en-US" sz="1000" kern="0" dirty="0">
                <a:solidFill>
                  <a:srgbClr val="000000"/>
                </a:solidFill>
                <a:latin typeface="+mn-ea"/>
                <a:ea typeface="+mn-ea"/>
              </a:endParaRPr>
            </a:p>
          </p:txBody>
        </p:sp>
        <p:sp>
          <p:nvSpPr>
            <p:cNvPr id="151" name="圆角矩形 150"/>
            <p:cNvSpPr/>
            <p:nvPr/>
          </p:nvSpPr>
          <p:spPr bwMode="auto">
            <a:xfrm>
              <a:off x="6096776" y="2963117"/>
              <a:ext cx="820714" cy="2413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VBS</a:t>
              </a:r>
              <a:endParaRPr lang="zh-CN" altLang="en-US" sz="1000" kern="0" dirty="0">
                <a:solidFill>
                  <a:srgbClr val="000000"/>
                </a:solidFill>
                <a:latin typeface="+mn-ea"/>
                <a:ea typeface="+mn-ea"/>
              </a:endParaRPr>
            </a:p>
          </p:txBody>
        </p:sp>
        <p:grpSp>
          <p:nvGrpSpPr>
            <p:cNvPr id="4" name="组合 151"/>
            <p:cNvGrpSpPr/>
            <p:nvPr/>
          </p:nvGrpSpPr>
          <p:grpSpPr>
            <a:xfrm>
              <a:off x="2826170" y="4024229"/>
              <a:ext cx="1347441" cy="1123288"/>
              <a:chOff x="3248026" y="2872284"/>
              <a:chExt cx="1047750" cy="842466"/>
            </a:xfrm>
          </p:grpSpPr>
          <p:sp>
            <p:nvSpPr>
              <p:cNvPr id="153" name="圆角矩形 152"/>
              <p:cNvSpPr/>
              <p:nvPr/>
            </p:nvSpPr>
            <p:spPr bwMode="auto">
              <a:xfrm>
                <a:off x="3248026" y="3567663"/>
                <a:ext cx="1047750" cy="147087"/>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zh-CN" altLang="en-US" sz="1100" kern="0" dirty="0">
                    <a:solidFill>
                      <a:srgbClr val="000000"/>
                    </a:solidFill>
                    <a:latin typeface="+mn-ea"/>
                    <a:ea typeface="+mn-ea"/>
                  </a:rPr>
                  <a:t>服务器</a:t>
                </a:r>
              </a:p>
            </p:txBody>
          </p:sp>
          <p:sp>
            <p:nvSpPr>
              <p:cNvPr id="154" name="圆角矩形 153"/>
              <p:cNvSpPr/>
              <p:nvPr/>
            </p:nvSpPr>
            <p:spPr bwMode="auto">
              <a:xfrm>
                <a:off x="3276600" y="2933700"/>
                <a:ext cx="257175" cy="200025"/>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55" name="圆角矩形 154"/>
              <p:cNvSpPr/>
              <p:nvPr/>
            </p:nvSpPr>
            <p:spPr bwMode="auto">
              <a:xfrm>
                <a:off x="3571875" y="2933700"/>
                <a:ext cx="257175" cy="20955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56" name="圆角矩形 155"/>
              <p:cNvSpPr/>
              <p:nvPr/>
            </p:nvSpPr>
            <p:spPr bwMode="auto">
              <a:xfrm>
                <a:off x="4000500" y="2924175"/>
                <a:ext cx="247651" cy="219075"/>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57" name="TextBox 143"/>
              <p:cNvSpPr txBox="1"/>
              <p:nvPr/>
            </p:nvSpPr>
            <p:spPr>
              <a:xfrm>
                <a:off x="3743823" y="2926015"/>
                <a:ext cx="309954" cy="224416"/>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158" name="圆柱形 157"/>
              <p:cNvSpPr/>
              <p:nvPr/>
            </p:nvSpPr>
            <p:spPr bwMode="auto">
              <a:xfrm>
                <a:off x="3324225" y="3276600"/>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59" name="圆柱形 158"/>
              <p:cNvSpPr/>
              <p:nvPr/>
            </p:nvSpPr>
            <p:spPr bwMode="auto">
              <a:xfrm>
                <a:off x="3600450" y="3276600"/>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60" name="圆柱形 159"/>
              <p:cNvSpPr/>
              <p:nvPr/>
            </p:nvSpPr>
            <p:spPr bwMode="auto">
              <a:xfrm>
                <a:off x="4029075" y="3267075"/>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61" name="TextBox 147"/>
              <p:cNvSpPr txBox="1"/>
              <p:nvPr/>
            </p:nvSpPr>
            <p:spPr>
              <a:xfrm>
                <a:off x="3753348" y="3249865"/>
                <a:ext cx="309954" cy="224416"/>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162" name="矩形 161"/>
              <p:cNvSpPr/>
              <p:nvPr/>
            </p:nvSpPr>
            <p:spPr bwMode="auto">
              <a:xfrm>
                <a:off x="3286125" y="2924175"/>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sp>
            <p:nvSpPr>
              <p:cNvPr id="163" name="矩形 162"/>
              <p:cNvSpPr/>
              <p:nvPr/>
            </p:nvSpPr>
            <p:spPr bwMode="auto">
              <a:xfrm>
                <a:off x="3571875" y="2924175"/>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sp>
            <p:nvSpPr>
              <p:cNvPr id="164" name="矩形 163"/>
              <p:cNvSpPr/>
              <p:nvPr/>
            </p:nvSpPr>
            <p:spPr bwMode="auto">
              <a:xfrm>
                <a:off x="4000500" y="2914650"/>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sp>
            <p:nvSpPr>
              <p:cNvPr id="165" name="矩形 91"/>
              <p:cNvSpPr/>
              <p:nvPr/>
            </p:nvSpPr>
            <p:spPr>
              <a:xfrm>
                <a:off x="3257550" y="2872284"/>
                <a:ext cx="1028700" cy="690066"/>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grpSp>
        <p:sp>
          <p:nvSpPr>
            <p:cNvPr id="166" name="矩形 91"/>
            <p:cNvSpPr/>
            <p:nvPr/>
          </p:nvSpPr>
          <p:spPr>
            <a:xfrm>
              <a:off x="4381851" y="4036929"/>
              <a:ext cx="1322942"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67" name="圆角矩形 166"/>
            <p:cNvSpPr/>
            <p:nvPr/>
          </p:nvSpPr>
          <p:spPr bwMode="auto">
            <a:xfrm>
              <a:off x="4369603" y="4964101"/>
              <a:ext cx="1347441" cy="196116"/>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zh-CN" altLang="en-US" sz="1100" kern="0" dirty="0">
                  <a:solidFill>
                    <a:srgbClr val="000000"/>
                  </a:solidFill>
                  <a:latin typeface="+mn-ea"/>
                  <a:ea typeface="+mn-ea"/>
                </a:rPr>
                <a:t>服务器</a:t>
              </a:r>
            </a:p>
          </p:txBody>
        </p:sp>
        <p:sp>
          <p:nvSpPr>
            <p:cNvPr id="168" name="圆角矩形 167"/>
            <p:cNvSpPr/>
            <p:nvPr/>
          </p:nvSpPr>
          <p:spPr bwMode="auto">
            <a:xfrm>
              <a:off x="4406350" y="4118817"/>
              <a:ext cx="330736" cy="2667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69" name="圆角矩形 168"/>
            <p:cNvSpPr/>
            <p:nvPr/>
          </p:nvSpPr>
          <p:spPr bwMode="auto">
            <a:xfrm>
              <a:off x="4786083" y="4118817"/>
              <a:ext cx="330736" cy="279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70" name="圆角矩形 169"/>
            <p:cNvSpPr/>
            <p:nvPr/>
          </p:nvSpPr>
          <p:spPr bwMode="auto">
            <a:xfrm>
              <a:off x="5337312" y="4106117"/>
              <a:ext cx="318487" cy="2921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71" name="TextBox 157"/>
            <p:cNvSpPr txBox="1"/>
            <p:nvPr/>
          </p:nvSpPr>
          <p:spPr>
            <a:xfrm>
              <a:off x="5007214" y="4108570"/>
              <a:ext cx="398611" cy="299221"/>
            </a:xfrm>
            <a:prstGeom prst="rect">
              <a:avLst/>
            </a:prstGeom>
            <a:noFill/>
          </p:spPr>
          <p:txBody>
            <a:bodyPr wrap="none" rtlCol="0">
              <a:spAutoFit/>
            </a:bodyPr>
            <a:lstStyle/>
            <a:p>
              <a:r>
                <a:rPr lang="en-US" altLang="zh-CN" sz="1200" b="1" dirty="0">
                  <a:solidFill>
                    <a:prstClr val="black"/>
                  </a:solidFill>
                  <a:latin typeface="+mn-ea"/>
                  <a:ea typeface="+mn-ea"/>
                </a:rPr>
                <a:t>…</a:t>
              </a:r>
              <a:endParaRPr lang="zh-CN" altLang="en-US" sz="1200" b="1" dirty="0">
                <a:solidFill>
                  <a:prstClr val="black"/>
                </a:solidFill>
                <a:latin typeface="+mn-ea"/>
                <a:ea typeface="+mn-ea"/>
              </a:endParaRPr>
            </a:p>
          </p:txBody>
        </p:sp>
        <p:sp>
          <p:nvSpPr>
            <p:cNvPr id="172" name="圆柱形 171"/>
            <p:cNvSpPr/>
            <p:nvPr/>
          </p:nvSpPr>
          <p:spPr bwMode="auto">
            <a:xfrm>
              <a:off x="4467597" y="4576017"/>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73" name="圆柱形 172"/>
            <p:cNvSpPr/>
            <p:nvPr/>
          </p:nvSpPr>
          <p:spPr bwMode="auto">
            <a:xfrm>
              <a:off x="4822833" y="4576017"/>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74" name="圆柱形 173"/>
            <p:cNvSpPr/>
            <p:nvPr/>
          </p:nvSpPr>
          <p:spPr bwMode="auto">
            <a:xfrm>
              <a:off x="5374058" y="4563317"/>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75" name="TextBox 161"/>
            <p:cNvSpPr txBox="1"/>
            <p:nvPr/>
          </p:nvSpPr>
          <p:spPr>
            <a:xfrm>
              <a:off x="5019464" y="4540370"/>
              <a:ext cx="398611" cy="299221"/>
            </a:xfrm>
            <a:prstGeom prst="rect">
              <a:avLst/>
            </a:prstGeom>
            <a:noFill/>
          </p:spPr>
          <p:txBody>
            <a:bodyPr wrap="none" rtlCol="0">
              <a:spAutoFit/>
            </a:bodyPr>
            <a:lstStyle/>
            <a:p>
              <a:r>
                <a:rPr lang="en-US" altLang="zh-CN" sz="1200" b="1" dirty="0">
                  <a:solidFill>
                    <a:prstClr val="black"/>
                  </a:solidFill>
                  <a:latin typeface="+mn-ea"/>
                  <a:ea typeface="+mn-ea"/>
                </a:rPr>
                <a:t>…</a:t>
              </a:r>
              <a:endParaRPr lang="zh-CN" altLang="en-US" sz="1200" b="1" dirty="0">
                <a:solidFill>
                  <a:prstClr val="black"/>
                </a:solidFill>
                <a:latin typeface="+mn-ea"/>
                <a:ea typeface="+mn-ea"/>
              </a:endParaRPr>
            </a:p>
          </p:txBody>
        </p:sp>
        <p:sp>
          <p:nvSpPr>
            <p:cNvPr id="176" name="矩形 175"/>
            <p:cNvSpPr/>
            <p:nvPr/>
          </p:nvSpPr>
          <p:spPr bwMode="auto">
            <a:xfrm>
              <a:off x="4418599" y="4106117"/>
              <a:ext cx="330736" cy="723900"/>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pPr>
              <a:endParaRPr lang="zh-CN" altLang="en-US" b="1" dirty="0">
                <a:solidFill>
                  <a:prstClr val="black"/>
                </a:solidFill>
                <a:latin typeface="+mn-ea"/>
                <a:ea typeface="+mn-ea"/>
              </a:endParaRPr>
            </a:p>
          </p:txBody>
        </p:sp>
        <p:sp>
          <p:nvSpPr>
            <p:cNvPr id="177" name="矩形 176"/>
            <p:cNvSpPr/>
            <p:nvPr/>
          </p:nvSpPr>
          <p:spPr bwMode="auto">
            <a:xfrm>
              <a:off x="4786083" y="4106117"/>
              <a:ext cx="330736" cy="723900"/>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pPr>
              <a:endParaRPr lang="zh-CN" altLang="en-US" b="1" dirty="0">
                <a:solidFill>
                  <a:prstClr val="black"/>
                </a:solidFill>
                <a:latin typeface="+mn-ea"/>
                <a:ea typeface="+mn-ea"/>
              </a:endParaRPr>
            </a:p>
          </p:txBody>
        </p:sp>
        <p:sp>
          <p:nvSpPr>
            <p:cNvPr id="178" name="矩形 177"/>
            <p:cNvSpPr/>
            <p:nvPr/>
          </p:nvSpPr>
          <p:spPr bwMode="auto">
            <a:xfrm>
              <a:off x="5337309" y="4106117"/>
              <a:ext cx="330736" cy="723900"/>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pPr>
              <a:endParaRPr lang="zh-CN" altLang="en-US" b="1" dirty="0">
                <a:solidFill>
                  <a:prstClr val="black"/>
                </a:solidFill>
                <a:latin typeface="+mn-ea"/>
                <a:ea typeface="+mn-ea"/>
              </a:endParaRPr>
            </a:p>
          </p:txBody>
        </p:sp>
        <p:grpSp>
          <p:nvGrpSpPr>
            <p:cNvPr id="5" name="组合 178"/>
            <p:cNvGrpSpPr/>
            <p:nvPr/>
          </p:nvGrpSpPr>
          <p:grpSpPr>
            <a:xfrm>
              <a:off x="5888537" y="4024229"/>
              <a:ext cx="1347441" cy="1123288"/>
              <a:chOff x="3248026" y="2872284"/>
              <a:chExt cx="1047750" cy="842466"/>
            </a:xfrm>
          </p:grpSpPr>
          <p:sp>
            <p:nvSpPr>
              <p:cNvPr id="180" name="矩形 91"/>
              <p:cNvSpPr/>
              <p:nvPr/>
            </p:nvSpPr>
            <p:spPr>
              <a:xfrm>
                <a:off x="3257550" y="2872284"/>
                <a:ext cx="1028700" cy="690066"/>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81" name="圆角矩形 180"/>
              <p:cNvSpPr/>
              <p:nvPr/>
            </p:nvSpPr>
            <p:spPr bwMode="auto">
              <a:xfrm>
                <a:off x="3248026" y="3567663"/>
                <a:ext cx="1047750" cy="147087"/>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zh-CN" altLang="en-US" sz="1100" kern="0" dirty="0">
                    <a:solidFill>
                      <a:srgbClr val="000000"/>
                    </a:solidFill>
                    <a:latin typeface="+mn-ea"/>
                    <a:ea typeface="+mn-ea"/>
                  </a:rPr>
                  <a:t>服务器</a:t>
                </a:r>
              </a:p>
            </p:txBody>
          </p:sp>
          <p:sp>
            <p:nvSpPr>
              <p:cNvPr id="182" name="圆角矩形 181"/>
              <p:cNvSpPr/>
              <p:nvPr/>
            </p:nvSpPr>
            <p:spPr bwMode="auto">
              <a:xfrm>
                <a:off x="3276600" y="2933700"/>
                <a:ext cx="257175" cy="200025"/>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83" name="圆角矩形 182"/>
              <p:cNvSpPr/>
              <p:nvPr/>
            </p:nvSpPr>
            <p:spPr bwMode="auto">
              <a:xfrm>
                <a:off x="3571875" y="2933700"/>
                <a:ext cx="257175" cy="20955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84" name="圆角矩形 183"/>
              <p:cNvSpPr/>
              <p:nvPr/>
            </p:nvSpPr>
            <p:spPr bwMode="auto">
              <a:xfrm>
                <a:off x="4000500" y="2924175"/>
                <a:ext cx="247651" cy="219075"/>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OSD </a:t>
                </a:r>
                <a:endParaRPr lang="zh-CN" altLang="en-US" sz="1000" kern="0" dirty="0">
                  <a:solidFill>
                    <a:srgbClr val="000000"/>
                  </a:solidFill>
                  <a:latin typeface="+mn-ea"/>
                  <a:ea typeface="+mn-ea"/>
                </a:endParaRPr>
              </a:p>
            </p:txBody>
          </p:sp>
          <p:sp>
            <p:nvSpPr>
              <p:cNvPr id="185" name="TextBox 171"/>
              <p:cNvSpPr txBox="1"/>
              <p:nvPr/>
            </p:nvSpPr>
            <p:spPr>
              <a:xfrm>
                <a:off x="3743823" y="2926015"/>
                <a:ext cx="309954" cy="224416"/>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186" name="圆柱形 185"/>
              <p:cNvSpPr/>
              <p:nvPr/>
            </p:nvSpPr>
            <p:spPr bwMode="auto">
              <a:xfrm>
                <a:off x="3324225" y="3276600"/>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87" name="圆柱形 186"/>
              <p:cNvSpPr/>
              <p:nvPr/>
            </p:nvSpPr>
            <p:spPr bwMode="auto">
              <a:xfrm>
                <a:off x="3600450" y="3276600"/>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88" name="圆柱形 187"/>
              <p:cNvSpPr/>
              <p:nvPr/>
            </p:nvSpPr>
            <p:spPr bwMode="auto">
              <a:xfrm>
                <a:off x="4029075" y="3267075"/>
                <a:ext cx="200025" cy="161925"/>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189" name="TextBox 175"/>
              <p:cNvSpPr txBox="1"/>
              <p:nvPr/>
            </p:nvSpPr>
            <p:spPr>
              <a:xfrm>
                <a:off x="3753348" y="3249865"/>
                <a:ext cx="309954" cy="224416"/>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190" name="矩形 189"/>
              <p:cNvSpPr/>
              <p:nvPr/>
            </p:nvSpPr>
            <p:spPr bwMode="auto">
              <a:xfrm>
                <a:off x="3295650" y="2924175"/>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sp>
            <p:nvSpPr>
              <p:cNvPr id="191" name="矩形 190"/>
              <p:cNvSpPr/>
              <p:nvPr/>
            </p:nvSpPr>
            <p:spPr bwMode="auto">
              <a:xfrm>
                <a:off x="3571875" y="2933700"/>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sp>
            <p:nvSpPr>
              <p:cNvPr id="192" name="矩形 191"/>
              <p:cNvSpPr/>
              <p:nvPr/>
            </p:nvSpPr>
            <p:spPr bwMode="auto">
              <a:xfrm>
                <a:off x="4000500" y="2914650"/>
                <a:ext cx="257175" cy="542925"/>
              </a:xfrm>
              <a:prstGeom prst="rect">
                <a:avLst/>
              </a:prstGeom>
              <a:solidFill>
                <a:srgbClr val="00B0F0">
                  <a:alpha val="20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kern="0" dirty="0">
                  <a:solidFill>
                    <a:sysClr val="windowText" lastClr="000000"/>
                  </a:solidFill>
                  <a:latin typeface="+mn-ea"/>
                  <a:ea typeface="+mn-ea"/>
                </a:endParaRPr>
              </a:p>
            </p:txBody>
          </p:sp>
        </p:grpSp>
        <p:cxnSp>
          <p:nvCxnSpPr>
            <p:cNvPr id="193" name="直接箭头连接符 192"/>
            <p:cNvCxnSpPr>
              <a:stCxn id="163" idx="0"/>
              <a:endCxn id="137" idx="2"/>
            </p:cNvCxnSpPr>
            <p:nvPr/>
          </p:nvCxnSpPr>
          <p:spPr bwMode="auto">
            <a:xfrm flipV="1">
              <a:off x="3408020" y="3242517"/>
              <a:ext cx="83612"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箭头连接符 193"/>
            <p:cNvCxnSpPr>
              <a:stCxn id="164" idx="0"/>
              <a:endCxn id="137" idx="2"/>
            </p:cNvCxnSpPr>
            <p:nvPr/>
          </p:nvCxnSpPr>
          <p:spPr bwMode="auto">
            <a:xfrm flipH="1" flipV="1">
              <a:off x="3491631" y="3242517"/>
              <a:ext cx="467614" cy="8382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箭头连接符 194"/>
            <p:cNvCxnSpPr>
              <a:stCxn id="176" idx="0"/>
              <a:endCxn id="137" idx="2"/>
            </p:cNvCxnSpPr>
            <p:nvPr/>
          </p:nvCxnSpPr>
          <p:spPr bwMode="auto">
            <a:xfrm flipH="1" flipV="1">
              <a:off x="3491633" y="3242517"/>
              <a:ext cx="1092337"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接箭头连接符 195"/>
            <p:cNvCxnSpPr>
              <a:stCxn id="177" idx="0"/>
              <a:endCxn id="137" idx="2"/>
            </p:cNvCxnSpPr>
            <p:nvPr/>
          </p:nvCxnSpPr>
          <p:spPr bwMode="auto">
            <a:xfrm flipH="1" flipV="1">
              <a:off x="3491633" y="3242517"/>
              <a:ext cx="1459821"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直接箭头连接符 196"/>
            <p:cNvCxnSpPr>
              <a:stCxn id="178" idx="0"/>
              <a:endCxn id="137" idx="2"/>
            </p:cNvCxnSpPr>
            <p:nvPr/>
          </p:nvCxnSpPr>
          <p:spPr bwMode="auto">
            <a:xfrm flipH="1" flipV="1">
              <a:off x="3491632" y="3242517"/>
              <a:ext cx="2011047"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箭头连接符 197"/>
            <p:cNvCxnSpPr>
              <a:stCxn id="190" idx="0"/>
              <a:endCxn id="137" idx="2"/>
            </p:cNvCxnSpPr>
            <p:nvPr/>
          </p:nvCxnSpPr>
          <p:spPr bwMode="auto">
            <a:xfrm flipH="1" flipV="1">
              <a:off x="3491632" y="3242517"/>
              <a:ext cx="2623520"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接箭头连接符 198"/>
            <p:cNvCxnSpPr>
              <a:stCxn id="191" idx="0"/>
              <a:endCxn id="137" idx="2"/>
            </p:cNvCxnSpPr>
            <p:nvPr/>
          </p:nvCxnSpPr>
          <p:spPr bwMode="auto">
            <a:xfrm flipH="1" flipV="1">
              <a:off x="3491633" y="3242517"/>
              <a:ext cx="2978755"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直接箭头连接符 199"/>
            <p:cNvCxnSpPr>
              <a:stCxn id="192" idx="0"/>
              <a:endCxn id="137" idx="2"/>
            </p:cNvCxnSpPr>
            <p:nvPr/>
          </p:nvCxnSpPr>
          <p:spPr bwMode="auto">
            <a:xfrm flipH="1" flipV="1">
              <a:off x="3491631" y="3242517"/>
              <a:ext cx="3529981" cy="8382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直接箭头连接符 200"/>
            <p:cNvCxnSpPr>
              <a:stCxn id="162" idx="0"/>
              <a:endCxn id="142" idx="2"/>
            </p:cNvCxnSpPr>
            <p:nvPr/>
          </p:nvCxnSpPr>
          <p:spPr bwMode="auto">
            <a:xfrm flipV="1">
              <a:off x="3040535" y="3242517"/>
              <a:ext cx="1957780"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直接箭头连接符 201"/>
            <p:cNvCxnSpPr>
              <a:stCxn id="163" idx="0"/>
              <a:endCxn id="142" idx="2"/>
            </p:cNvCxnSpPr>
            <p:nvPr/>
          </p:nvCxnSpPr>
          <p:spPr bwMode="auto">
            <a:xfrm flipV="1">
              <a:off x="3408019" y="3242517"/>
              <a:ext cx="1590296"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直接箭头连接符 202"/>
            <p:cNvCxnSpPr>
              <a:stCxn id="164" idx="0"/>
              <a:endCxn id="142" idx="2"/>
            </p:cNvCxnSpPr>
            <p:nvPr/>
          </p:nvCxnSpPr>
          <p:spPr bwMode="auto">
            <a:xfrm flipV="1">
              <a:off x="3959246" y="3242517"/>
              <a:ext cx="1039070" cy="8382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直接箭头连接符 203"/>
            <p:cNvCxnSpPr>
              <a:stCxn id="176" idx="0"/>
              <a:endCxn id="142" idx="2"/>
            </p:cNvCxnSpPr>
            <p:nvPr/>
          </p:nvCxnSpPr>
          <p:spPr bwMode="auto">
            <a:xfrm flipV="1">
              <a:off x="4583969" y="3242517"/>
              <a:ext cx="414347"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直接箭头连接符 204"/>
            <p:cNvCxnSpPr>
              <a:stCxn id="177" idx="0"/>
              <a:endCxn id="142" idx="2"/>
            </p:cNvCxnSpPr>
            <p:nvPr/>
          </p:nvCxnSpPr>
          <p:spPr bwMode="auto">
            <a:xfrm flipV="1">
              <a:off x="4951453" y="3242517"/>
              <a:ext cx="46863"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接箭头连接符 205"/>
            <p:cNvCxnSpPr>
              <a:stCxn id="178" idx="0"/>
              <a:endCxn id="142" idx="2"/>
            </p:cNvCxnSpPr>
            <p:nvPr/>
          </p:nvCxnSpPr>
          <p:spPr bwMode="auto">
            <a:xfrm flipH="1" flipV="1">
              <a:off x="4998316" y="3242517"/>
              <a:ext cx="504363"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箭头连接符 206"/>
            <p:cNvCxnSpPr>
              <a:stCxn id="190" idx="0"/>
              <a:endCxn id="142" idx="2"/>
            </p:cNvCxnSpPr>
            <p:nvPr/>
          </p:nvCxnSpPr>
          <p:spPr bwMode="auto">
            <a:xfrm flipH="1" flipV="1">
              <a:off x="4998317" y="3242517"/>
              <a:ext cx="1116836"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直接箭头连接符 207"/>
            <p:cNvCxnSpPr>
              <a:stCxn id="191" idx="0"/>
              <a:endCxn id="142" idx="2"/>
            </p:cNvCxnSpPr>
            <p:nvPr/>
          </p:nvCxnSpPr>
          <p:spPr bwMode="auto">
            <a:xfrm flipH="1" flipV="1">
              <a:off x="4998315" y="3242517"/>
              <a:ext cx="1472071"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直接箭头连接符 208"/>
            <p:cNvCxnSpPr>
              <a:stCxn id="192" idx="0"/>
              <a:endCxn id="142" idx="2"/>
            </p:cNvCxnSpPr>
            <p:nvPr/>
          </p:nvCxnSpPr>
          <p:spPr bwMode="auto">
            <a:xfrm flipH="1" flipV="1">
              <a:off x="4998316" y="3242517"/>
              <a:ext cx="2023297" cy="8382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直接箭头连接符 209"/>
            <p:cNvCxnSpPr>
              <a:stCxn id="192" idx="0"/>
              <a:endCxn id="151" idx="2"/>
            </p:cNvCxnSpPr>
            <p:nvPr/>
          </p:nvCxnSpPr>
          <p:spPr bwMode="auto">
            <a:xfrm flipH="1" flipV="1">
              <a:off x="6507133" y="3204417"/>
              <a:ext cx="514478"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直接箭头连接符 210"/>
            <p:cNvCxnSpPr>
              <a:stCxn id="191" idx="0"/>
              <a:endCxn id="147" idx="2"/>
            </p:cNvCxnSpPr>
            <p:nvPr/>
          </p:nvCxnSpPr>
          <p:spPr bwMode="auto">
            <a:xfrm flipV="1">
              <a:off x="6470387" y="3229817"/>
              <a:ext cx="46863"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直接箭头连接符 211"/>
            <p:cNvCxnSpPr>
              <a:stCxn id="190" idx="0"/>
              <a:endCxn id="147" idx="2"/>
            </p:cNvCxnSpPr>
            <p:nvPr/>
          </p:nvCxnSpPr>
          <p:spPr bwMode="auto">
            <a:xfrm flipV="1">
              <a:off x="6115152" y="3229817"/>
              <a:ext cx="402098"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直接箭头连接符 212"/>
            <p:cNvCxnSpPr>
              <a:stCxn id="178" idx="0"/>
              <a:endCxn id="147" idx="2"/>
            </p:cNvCxnSpPr>
            <p:nvPr/>
          </p:nvCxnSpPr>
          <p:spPr bwMode="auto">
            <a:xfrm flipV="1">
              <a:off x="5502680" y="3229817"/>
              <a:ext cx="1014571"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 name="直接箭头连接符 286"/>
            <p:cNvCxnSpPr>
              <a:stCxn id="177" idx="0"/>
              <a:endCxn id="147" idx="2"/>
            </p:cNvCxnSpPr>
            <p:nvPr/>
          </p:nvCxnSpPr>
          <p:spPr bwMode="auto">
            <a:xfrm flipV="1">
              <a:off x="4951453" y="3229817"/>
              <a:ext cx="1565797"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8" name="直接箭头连接符 287"/>
            <p:cNvCxnSpPr>
              <a:stCxn id="176" idx="0"/>
              <a:endCxn id="147" idx="2"/>
            </p:cNvCxnSpPr>
            <p:nvPr/>
          </p:nvCxnSpPr>
          <p:spPr bwMode="auto">
            <a:xfrm flipV="1">
              <a:off x="4583969" y="3229817"/>
              <a:ext cx="1933281" cy="8763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 name="直接箭头连接符 288"/>
            <p:cNvCxnSpPr>
              <a:stCxn id="164" idx="0"/>
              <a:endCxn id="147" idx="2"/>
            </p:cNvCxnSpPr>
            <p:nvPr/>
          </p:nvCxnSpPr>
          <p:spPr bwMode="auto">
            <a:xfrm flipV="1">
              <a:off x="3959246" y="3229817"/>
              <a:ext cx="2558004" cy="8509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 name="直接箭头连接符 289"/>
            <p:cNvCxnSpPr>
              <a:stCxn id="163" idx="0"/>
              <a:endCxn id="147" idx="2"/>
            </p:cNvCxnSpPr>
            <p:nvPr/>
          </p:nvCxnSpPr>
          <p:spPr bwMode="auto">
            <a:xfrm flipV="1">
              <a:off x="3408019" y="3229817"/>
              <a:ext cx="3109230"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1" name="直接箭头连接符 290"/>
            <p:cNvCxnSpPr>
              <a:stCxn id="162" idx="0"/>
              <a:endCxn id="147" idx="2"/>
            </p:cNvCxnSpPr>
            <p:nvPr/>
          </p:nvCxnSpPr>
          <p:spPr bwMode="auto">
            <a:xfrm flipV="1">
              <a:off x="3040535" y="3229817"/>
              <a:ext cx="3476714" cy="863600"/>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2" name="任意多边形 291"/>
            <p:cNvSpPr/>
            <p:nvPr/>
          </p:nvSpPr>
          <p:spPr bwMode="auto">
            <a:xfrm flipV="1">
              <a:off x="4100114" y="4080719"/>
              <a:ext cx="1788422" cy="304799"/>
            </a:xfrm>
            <a:custGeom>
              <a:avLst/>
              <a:gdLst>
                <a:gd name="connsiteX0" fmla="*/ 0 w 1857375"/>
                <a:gd name="connsiteY0" fmla="*/ 0 h 704850"/>
                <a:gd name="connsiteX1" fmla="*/ 962025 w 1857375"/>
                <a:gd name="connsiteY1" fmla="*/ 704850 h 704850"/>
                <a:gd name="connsiteX2" fmla="*/ 1857375 w 1857375"/>
                <a:gd name="connsiteY2" fmla="*/ 0 h 704850"/>
                <a:gd name="connsiteX3" fmla="*/ 1857375 w 1857375"/>
                <a:gd name="connsiteY3" fmla="*/ 0 h 704850"/>
              </a:gdLst>
              <a:ahLst/>
              <a:cxnLst>
                <a:cxn ang="0">
                  <a:pos x="connsiteX0" y="connsiteY0"/>
                </a:cxn>
                <a:cxn ang="0">
                  <a:pos x="connsiteX1" y="connsiteY1"/>
                </a:cxn>
                <a:cxn ang="0">
                  <a:pos x="connsiteX2" y="connsiteY2"/>
                </a:cxn>
                <a:cxn ang="0">
                  <a:pos x="connsiteX3" y="connsiteY3"/>
                </a:cxn>
              </a:cxnLst>
              <a:rect l="l" t="t" r="r" b="b"/>
              <a:pathLst>
                <a:path w="1857375" h="704850">
                  <a:moveTo>
                    <a:pt x="0" y="0"/>
                  </a:moveTo>
                  <a:cubicBezTo>
                    <a:pt x="326231" y="352425"/>
                    <a:pt x="652463" y="704850"/>
                    <a:pt x="962025" y="704850"/>
                  </a:cubicBezTo>
                  <a:cubicBezTo>
                    <a:pt x="1271587" y="704850"/>
                    <a:pt x="1857375" y="0"/>
                    <a:pt x="1857375" y="0"/>
                  </a:cubicBezTo>
                  <a:lnTo>
                    <a:pt x="1857375" y="0"/>
                  </a:lnTo>
                </a:path>
              </a:pathLst>
            </a:custGeom>
            <a:noFill/>
            <a:ln w="25400" cap="flat" cmpd="sng" algn="ctr">
              <a:solidFill>
                <a:srgbClr val="FFC000"/>
              </a:solidFill>
              <a:prstDash val="soli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defRPr/>
              </a:pPr>
              <a:endParaRPr lang="zh-CN" altLang="en-US" kern="0">
                <a:solidFill>
                  <a:srgbClr val="000000"/>
                </a:solidFill>
                <a:latin typeface="+mn-ea"/>
                <a:ea typeface="+mn-ea"/>
              </a:endParaRPr>
            </a:p>
          </p:txBody>
        </p:sp>
        <p:sp>
          <p:nvSpPr>
            <p:cNvPr id="293" name="任意多边形 292"/>
            <p:cNvSpPr/>
            <p:nvPr/>
          </p:nvSpPr>
          <p:spPr bwMode="auto">
            <a:xfrm flipV="1">
              <a:off x="4087868" y="4144219"/>
              <a:ext cx="391980" cy="114299"/>
            </a:xfrm>
            <a:custGeom>
              <a:avLst/>
              <a:gdLst>
                <a:gd name="connsiteX0" fmla="*/ 0 w 1857375"/>
                <a:gd name="connsiteY0" fmla="*/ 0 h 704850"/>
                <a:gd name="connsiteX1" fmla="*/ 962025 w 1857375"/>
                <a:gd name="connsiteY1" fmla="*/ 704850 h 704850"/>
                <a:gd name="connsiteX2" fmla="*/ 1857375 w 1857375"/>
                <a:gd name="connsiteY2" fmla="*/ 0 h 704850"/>
                <a:gd name="connsiteX3" fmla="*/ 1857375 w 1857375"/>
                <a:gd name="connsiteY3" fmla="*/ 0 h 704850"/>
              </a:gdLst>
              <a:ahLst/>
              <a:cxnLst>
                <a:cxn ang="0">
                  <a:pos x="connsiteX0" y="connsiteY0"/>
                </a:cxn>
                <a:cxn ang="0">
                  <a:pos x="connsiteX1" y="connsiteY1"/>
                </a:cxn>
                <a:cxn ang="0">
                  <a:pos x="connsiteX2" y="connsiteY2"/>
                </a:cxn>
                <a:cxn ang="0">
                  <a:pos x="connsiteX3" y="connsiteY3"/>
                </a:cxn>
              </a:cxnLst>
              <a:rect l="l" t="t" r="r" b="b"/>
              <a:pathLst>
                <a:path w="1857375" h="704850">
                  <a:moveTo>
                    <a:pt x="0" y="0"/>
                  </a:moveTo>
                  <a:cubicBezTo>
                    <a:pt x="326231" y="352425"/>
                    <a:pt x="652463" y="704850"/>
                    <a:pt x="962025" y="704850"/>
                  </a:cubicBezTo>
                  <a:cubicBezTo>
                    <a:pt x="1271587" y="704850"/>
                    <a:pt x="1857375" y="0"/>
                    <a:pt x="1857375" y="0"/>
                  </a:cubicBezTo>
                  <a:lnTo>
                    <a:pt x="1857375" y="0"/>
                  </a:lnTo>
                </a:path>
              </a:pathLst>
            </a:custGeom>
            <a:noFill/>
            <a:ln w="25400" cap="flat" cmpd="sng" algn="ctr">
              <a:solidFill>
                <a:srgbClr val="FFC000"/>
              </a:solidFill>
              <a:prstDash val="soli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defRPr/>
              </a:pPr>
              <a:endParaRPr lang="zh-CN" altLang="en-US" kern="0">
                <a:solidFill>
                  <a:srgbClr val="000000"/>
                </a:solidFill>
                <a:latin typeface="+mn-ea"/>
                <a:ea typeface="+mn-ea"/>
              </a:endParaRPr>
            </a:p>
          </p:txBody>
        </p:sp>
        <p:sp>
          <p:nvSpPr>
            <p:cNvPr id="294" name="任意多边形 293"/>
            <p:cNvSpPr/>
            <p:nvPr/>
          </p:nvSpPr>
          <p:spPr bwMode="auto">
            <a:xfrm flipV="1">
              <a:off x="5631300" y="4118820"/>
              <a:ext cx="391980" cy="126999"/>
            </a:xfrm>
            <a:custGeom>
              <a:avLst/>
              <a:gdLst>
                <a:gd name="connsiteX0" fmla="*/ 0 w 1857375"/>
                <a:gd name="connsiteY0" fmla="*/ 0 h 704850"/>
                <a:gd name="connsiteX1" fmla="*/ 962025 w 1857375"/>
                <a:gd name="connsiteY1" fmla="*/ 704850 h 704850"/>
                <a:gd name="connsiteX2" fmla="*/ 1857375 w 1857375"/>
                <a:gd name="connsiteY2" fmla="*/ 0 h 704850"/>
                <a:gd name="connsiteX3" fmla="*/ 1857375 w 1857375"/>
                <a:gd name="connsiteY3" fmla="*/ 0 h 704850"/>
              </a:gdLst>
              <a:ahLst/>
              <a:cxnLst>
                <a:cxn ang="0">
                  <a:pos x="connsiteX0" y="connsiteY0"/>
                </a:cxn>
                <a:cxn ang="0">
                  <a:pos x="connsiteX1" y="connsiteY1"/>
                </a:cxn>
                <a:cxn ang="0">
                  <a:pos x="connsiteX2" y="connsiteY2"/>
                </a:cxn>
                <a:cxn ang="0">
                  <a:pos x="connsiteX3" y="connsiteY3"/>
                </a:cxn>
              </a:cxnLst>
              <a:rect l="l" t="t" r="r" b="b"/>
              <a:pathLst>
                <a:path w="1857375" h="704850">
                  <a:moveTo>
                    <a:pt x="0" y="0"/>
                  </a:moveTo>
                  <a:cubicBezTo>
                    <a:pt x="326231" y="352425"/>
                    <a:pt x="652463" y="704850"/>
                    <a:pt x="962025" y="704850"/>
                  </a:cubicBezTo>
                  <a:cubicBezTo>
                    <a:pt x="1271587" y="704850"/>
                    <a:pt x="1857375" y="0"/>
                    <a:pt x="1857375" y="0"/>
                  </a:cubicBezTo>
                  <a:lnTo>
                    <a:pt x="1857375" y="0"/>
                  </a:lnTo>
                </a:path>
              </a:pathLst>
            </a:custGeom>
            <a:noFill/>
            <a:ln w="25400" cap="flat" cmpd="sng" algn="ctr">
              <a:solidFill>
                <a:srgbClr val="FFC000"/>
              </a:solidFill>
              <a:prstDash val="soli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defRPr/>
              </a:pPr>
              <a:endParaRPr lang="zh-CN" altLang="en-US" kern="0">
                <a:solidFill>
                  <a:srgbClr val="000000"/>
                </a:solidFill>
                <a:latin typeface="+mn-ea"/>
                <a:ea typeface="+mn-ea"/>
              </a:endParaRPr>
            </a:p>
          </p:txBody>
        </p:sp>
        <p:sp>
          <p:nvSpPr>
            <p:cNvPr id="295" name="圆角矩形 294"/>
            <p:cNvSpPr/>
            <p:nvPr/>
          </p:nvSpPr>
          <p:spPr bwMode="auto">
            <a:xfrm>
              <a:off x="2887416" y="4385517"/>
              <a:ext cx="1237196" cy="152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Cache</a:t>
              </a:r>
              <a:endParaRPr lang="zh-CN" altLang="en-US" sz="1000" kern="0" dirty="0">
                <a:solidFill>
                  <a:srgbClr val="000000"/>
                </a:solidFill>
                <a:latin typeface="+mn-ea"/>
                <a:ea typeface="+mn-ea"/>
              </a:endParaRPr>
            </a:p>
          </p:txBody>
        </p:sp>
        <p:sp>
          <p:nvSpPr>
            <p:cNvPr id="296" name="圆角矩形 295"/>
            <p:cNvSpPr/>
            <p:nvPr/>
          </p:nvSpPr>
          <p:spPr bwMode="auto">
            <a:xfrm>
              <a:off x="4418599" y="4410917"/>
              <a:ext cx="1237196" cy="152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Cache</a:t>
              </a:r>
              <a:endParaRPr lang="zh-CN" altLang="en-US" sz="1000" kern="0" dirty="0">
                <a:solidFill>
                  <a:srgbClr val="000000"/>
                </a:solidFill>
                <a:latin typeface="+mn-ea"/>
                <a:ea typeface="+mn-ea"/>
              </a:endParaRPr>
            </a:p>
          </p:txBody>
        </p:sp>
        <p:sp>
          <p:nvSpPr>
            <p:cNvPr id="297" name="圆角矩形 296"/>
            <p:cNvSpPr/>
            <p:nvPr/>
          </p:nvSpPr>
          <p:spPr bwMode="auto">
            <a:xfrm>
              <a:off x="5937533" y="4385517"/>
              <a:ext cx="1237196" cy="152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Cache</a:t>
              </a:r>
              <a:endParaRPr lang="zh-CN" altLang="en-US" sz="1000" kern="0" dirty="0">
                <a:solidFill>
                  <a:srgbClr val="000000"/>
                </a:solidFill>
                <a:latin typeface="+mn-ea"/>
                <a:ea typeface="+mn-ea"/>
              </a:endParaRPr>
            </a:p>
          </p:txBody>
        </p:sp>
        <p:sp>
          <p:nvSpPr>
            <p:cNvPr id="299" name="矩形 161"/>
            <p:cNvSpPr/>
            <p:nvPr/>
          </p:nvSpPr>
          <p:spPr>
            <a:xfrm>
              <a:off x="2752673" y="2921258"/>
              <a:ext cx="4569051" cy="2315158"/>
            </a:xfrm>
            <a:prstGeom prst="rect">
              <a:avLst/>
            </a:prstGeom>
            <a:noFill/>
            <a:ln w="15873">
              <a:solidFill>
                <a:srgbClr val="0000FF"/>
              </a:solidFill>
              <a:custDash>
                <a:ds d="300013" sp="300013"/>
              </a:custDash>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altLang="zh-CN" sz="800" kern="0" dirty="0">
                <a:solidFill>
                  <a:srgbClr val="000000"/>
                </a:solidFill>
                <a:latin typeface="+mn-ea"/>
                <a:ea typeface="+mn-ea"/>
              </a:endParaRPr>
            </a:p>
            <a:p>
              <a:pPr defTabSz="1068574">
                <a:defRPr sz="1800" b="0" i="0" u="none" strike="noStrike" kern="0" cap="none" spc="0" baseline="0">
                  <a:solidFill>
                    <a:srgbClr val="000000"/>
                  </a:solidFill>
                  <a:uFillTx/>
                </a:defRPr>
              </a:pPr>
              <a:endParaRPr lang="en-US" altLang="zh-CN" sz="800" kern="0" dirty="0">
                <a:solidFill>
                  <a:srgbClr val="000000"/>
                </a:solidFill>
                <a:latin typeface="+mn-ea"/>
                <a:ea typeface="+mn-ea"/>
              </a:endParaRPr>
            </a:p>
            <a:p>
              <a:pPr defTabSz="1068574">
                <a:defRPr sz="1800" b="0" i="0" u="none" strike="noStrike" kern="0" cap="none" spc="0" baseline="0">
                  <a:solidFill>
                    <a:srgbClr val="000000"/>
                  </a:solidFill>
                  <a:uFillTx/>
                </a:defRPr>
              </a:pPr>
              <a:endParaRPr lang="en-US" altLang="zh-CN" sz="800" kern="0" dirty="0">
                <a:solidFill>
                  <a:srgbClr val="000000"/>
                </a:solidFill>
                <a:latin typeface="+mn-ea"/>
                <a:ea typeface="+mn-ea"/>
              </a:endParaRPr>
            </a:p>
            <a:p>
              <a:pPr defTabSz="1068574">
                <a:defRPr sz="1800" b="0" i="0" u="none" strike="noStrike" kern="0" cap="none" spc="0" baseline="0">
                  <a:solidFill>
                    <a:srgbClr val="000000"/>
                  </a:solidFill>
                  <a:uFillTx/>
                </a:defRPr>
              </a:pPr>
              <a:r>
                <a:rPr lang="zh-CN" altLang="en-US" sz="800" kern="0" dirty="0">
                  <a:solidFill>
                    <a:srgbClr val="000000"/>
                  </a:solidFill>
                  <a:latin typeface="+mn-ea"/>
                  <a:ea typeface="+mn-ea"/>
                </a:rPr>
                <a:t>分布式存储架构</a:t>
              </a:r>
            </a:p>
          </p:txBody>
        </p:sp>
        <p:sp>
          <p:nvSpPr>
            <p:cNvPr id="116" name="矩形 91"/>
            <p:cNvSpPr/>
            <p:nvPr/>
          </p:nvSpPr>
          <p:spPr>
            <a:xfrm>
              <a:off x="599082" y="2324845"/>
              <a:ext cx="880725"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117" name="圆角矩形 116"/>
            <p:cNvSpPr/>
            <p:nvPr/>
          </p:nvSpPr>
          <p:spPr bwMode="auto">
            <a:xfrm>
              <a:off x="696987" y="2132856"/>
              <a:ext cx="700387" cy="152329"/>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en-US" altLang="zh-CN" sz="1100" kern="0" dirty="0">
                  <a:solidFill>
                    <a:srgbClr val="000000"/>
                  </a:solidFill>
                  <a:latin typeface="+mn-ea"/>
                  <a:ea typeface="+mn-ea"/>
                </a:rPr>
                <a:t>Server1</a:t>
              </a:r>
              <a:endParaRPr lang="zh-CN" altLang="en-US" sz="1100" kern="0" dirty="0">
                <a:solidFill>
                  <a:srgbClr val="000000"/>
                </a:solidFill>
                <a:latin typeface="+mn-ea"/>
                <a:ea typeface="+mn-ea"/>
              </a:endParaRPr>
            </a:p>
          </p:txBody>
        </p:sp>
        <p:sp>
          <p:nvSpPr>
            <p:cNvPr id="118" name="圆角矩形 117"/>
            <p:cNvSpPr/>
            <p:nvPr/>
          </p:nvSpPr>
          <p:spPr bwMode="auto">
            <a:xfrm>
              <a:off x="645052" y="2408593"/>
              <a:ext cx="315620"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19" name="圆角矩形 118"/>
            <p:cNvSpPr/>
            <p:nvPr/>
          </p:nvSpPr>
          <p:spPr bwMode="auto">
            <a:xfrm>
              <a:off x="1098146" y="2408593"/>
              <a:ext cx="315620"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120" name="圆角矩形 119"/>
            <p:cNvSpPr/>
            <p:nvPr/>
          </p:nvSpPr>
          <p:spPr bwMode="auto">
            <a:xfrm>
              <a:off x="603506" y="2978233"/>
              <a:ext cx="850900" cy="2413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FC</a:t>
              </a:r>
              <a:r>
                <a:rPr lang="zh-CN" altLang="en-US" sz="1000" kern="0" dirty="0">
                  <a:solidFill>
                    <a:srgbClr val="000000"/>
                  </a:solidFill>
                  <a:latin typeface="+mn-ea"/>
                  <a:ea typeface="+mn-ea"/>
                </a:rPr>
                <a:t>启动器</a:t>
              </a:r>
            </a:p>
          </p:txBody>
        </p:sp>
        <p:sp>
          <p:nvSpPr>
            <p:cNvPr id="133" name="矩形 91"/>
            <p:cNvSpPr/>
            <p:nvPr/>
          </p:nvSpPr>
          <p:spPr>
            <a:xfrm>
              <a:off x="1679202" y="2307724"/>
              <a:ext cx="880725"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214" name="圆角矩形 213"/>
            <p:cNvSpPr/>
            <p:nvPr/>
          </p:nvSpPr>
          <p:spPr bwMode="auto">
            <a:xfrm>
              <a:off x="1705099" y="2132856"/>
              <a:ext cx="792849" cy="169450"/>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en-US" altLang="zh-CN" sz="1100" kern="0" dirty="0">
                  <a:solidFill>
                    <a:srgbClr val="000000"/>
                  </a:solidFill>
                  <a:latin typeface="+mn-ea"/>
                  <a:ea typeface="+mn-ea"/>
                </a:rPr>
                <a:t>Server2</a:t>
              </a:r>
              <a:endParaRPr lang="zh-CN" altLang="en-US" sz="1100" kern="0" dirty="0">
                <a:solidFill>
                  <a:srgbClr val="000000"/>
                </a:solidFill>
                <a:latin typeface="+mn-ea"/>
                <a:ea typeface="+mn-ea"/>
              </a:endParaRPr>
            </a:p>
          </p:txBody>
        </p:sp>
        <p:sp>
          <p:nvSpPr>
            <p:cNvPr id="215" name="圆角矩形 214"/>
            <p:cNvSpPr/>
            <p:nvPr/>
          </p:nvSpPr>
          <p:spPr bwMode="auto">
            <a:xfrm>
              <a:off x="1725172" y="2391472"/>
              <a:ext cx="315620"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216" name="圆角矩形 215"/>
            <p:cNvSpPr/>
            <p:nvPr/>
          </p:nvSpPr>
          <p:spPr bwMode="auto">
            <a:xfrm>
              <a:off x="2178266" y="2391472"/>
              <a:ext cx="315620" cy="512667"/>
            </a:xfrm>
            <a:prstGeom prst="roundRect">
              <a:avLst/>
            </a:prstGeom>
            <a:solidFill>
              <a:srgbClr val="FFFFFF">
                <a:lumMod val="85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APP</a:t>
              </a:r>
              <a:endParaRPr lang="zh-CN" altLang="en-US" sz="1000" kern="0" dirty="0">
                <a:solidFill>
                  <a:srgbClr val="000000"/>
                </a:solidFill>
                <a:latin typeface="+mn-ea"/>
                <a:ea typeface="+mn-ea"/>
              </a:endParaRPr>
            </a:p>
          </p:txBody>
        </p:sp>
        <p:sp>
          <p:nvSpPr>
            <p:cNvPr id="217" name="圆角矩形 216"/>
            <p:cNvSpPr/>
            <p:nvPr/>
          </p:nvSpPr>
          <p:spPr bwMode="auto">
            <a:xfrm>
              <a:off x="1683626" y="2961112"/>
              <a:ext cx="850900" cy="2413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FC</a:t>
              </a:r>
              <a:r>
                <a:rPr lang="zh-CN" altLang="en-US" sz="1000" kern="0" dirty="0">
                  <a:solidFill>
                    <a:srgbClr val="000000"/>
                  </a:solidFill>
                  <a:latin typeface="+mn-ea"/>
                  <a:ea typeface="+mn-ea"/>
                </a:rPr>
                <a:t>启动器</a:t>
              </a:r>
            </a:p>
          </p:txBody>
        </p:sp>
        <p:sp>
          <p:nvSpPr>
            <p:cNvPr id="219" name="圆角矩形 218"/>
            <p:cNvSpPr/>
            <p:nvPr/>
          </p:nvSpPr>
          <p:spPr bwMode="auto">
            <a:xfrm>
              <a:off x="763221" y="4994012"/>
              <a:ext cx="1347441" cy="196116"/>
            </a:xfrm>
            <a:prstGeom prst="roundRect">
              <a:avLst/>
            </a:prstGeom>
            <a:solidFill>
              <a:srgbClr val="FFFFFF">
                <a:lumMod val="75000"/>
              </a:srgbClr>
            </a:solidFill>
            <a:ln w="9528">
              <a:solidFill>
                <a:srgbClr val="FFFFFF">
                  <a:lumMod val="85000"/>
                </a:srgbClr>
              </a:solidFill>
              <a:prstDash val="solid"/>
              <a:rou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anchor="t" anchorCtr="0" compatLnSpc="1"/>
            <a:lstStyle/>
            <a:p>
              <a:pPr algn="ctr" defTabSz="1068574">
                <a:buClr>
                  <a:srgbClr val="CC9900"/>
                </a:buClr>
                <a:defRPr sz="1800" b="0" i="0" u="none" strike="noStrike" kern="0" cap="none" spc="0" baseline="0">
                  <a:solidFill>
                    <a:srgbClr val="000000"/>
                  </a:solidFill>
                  <a:uFillTx/>
                </a:defRPr>
              </a:pPr>
              <a:r>
                <a:rPr lang="zh-CN" altLang="en-US" sz="1100" kern="0" dirty="0">
                  <a:solidFill>
                    <a:srgbClr val="000000"/>
                  </a:solidFill>
                  <a:latin typeface="+mn-ea"/>
                  <a:ea typeface="+mn-ea"/>
                </a:rPr>
                <a:t>存储</a:t>
              </a:r>
            </a:p>
          </p:txBody>
        </p:sp>
        <p:sp>
          <p:nvSpPr>
            <p:cNvPr id="220" name="圆角矩形 219"/>
            <p:cNvSpPr/>
            <p:nvPr/>
          </p:nvSpPr>
          <p:spPr bwMode="auto">
            <a:xfrm>
              <a:off x="799967" y="4148728"/>
              <a:ext cx="330736" cy="2667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zh-CN" altLang="en-US" sz="500" kern="0" dirty="0">
                  <a:solidFill>
                    <a:srgbClr val="000000"/>
                  </a:solidFill>
                  <a:latin typeface="+mn-ea"/>
                  <a:ea typeface="+mn-ea"/>
                </a:rPr>
                <a:t>控制器</a:t>
              </a:r>
              <a:r>
                <a:rPr lang="en-US" altLang="zh-CN" sz="500" kern="0" dirty="0">
                  <a:solidFill>
                    <a:srgbClr val="000000"/>
                  </a:solidFill>
                  <a:latin typeface="+mn-ea"/>
                  <a:ea typeface="+mn-ea"/>
                </a:rPr>
                <a:t>1</a:t>
              </a:r>
              <a:endParaRPr lang="zh-CN" altLang="en-US" sz="500" kern="0" dirty="0">
                <a:solidFill>
                  <a:srgbClr val="000000"/>
                </a:solidFill>
                <a:latin typeface="+mn-ea"/>
                <a:ea typeface="+mn-ea"/>
              </a:endParaRPr>
            </a:p>
          </p:txBody>
        </p:sp>
        <p:sp>
          <p:nvSpPr>
            <p:cNvPr id="221" name="圆角矩形 220"/>
            <p:cNvSpPr/>
            <p:nvPr/>
          </p:nvSpPr>
          <p:spPr bwMode="auto">
            <a:xfrm>
              <a:off x="1179700" y="4148728"/>
              <a:ext cx="330736" cy="279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zh-CN" altLang="en-US" sz="600" kern="0" dirty="0">
                  <a:solidFill>
                    <a:srgbClr val="000000"/>
                  </a:solidFill>
                  <a:latin typeface="+mn-ea"/>
                  <a:ea typeface="+mn-ea"/>
                </a:rPr>
                <a:t>控制器</a:t>
              </a:r>
              <a:r>
                <a:rPr lang="en-US" altLang="zh-CN" sz="600" kern="0" dirty="0">
                  <a:solidFill>
                    <a:srgbClr val="000000"/>
                  </a:solidFill>
                  <a:latin typeface="+mn-ea"/>
                  <a:ea typeface="+mn-ea"/>
                </a:rPr>
                <a:t>2</a:t>
              </a:r>
              <a:endParaRPr lang="zh-CN" altLang="en-US" sz="600" kern="0" dirty="0">
                <a:solidFill>
                  <a:srgbClr val="000000"/>
                </a:solidFill>
                <a:latin typeface="+mn-ea"/>
                <a:ea typeface="+mn-ea"/>
              </a:endParaRPr>
            </a:p>
          </p:txBody>
        </p:sp>
        <p:sp>
          <p:nvSpPr>
            <p:cNvPr id="222" name="圆角矩形 221"/>
            <p:cNvSpPr/>
            <p:nvPr/>
          </p:nvSpPr>
          <p:spPr bwMode="auto">
            <a:xfrm>
              <a:off x="1730927" y="4136028"/>
              <a:ext cx="318487" cy="2921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zh-CN" altLang="en-US" sz="600" kern="0" dirty="0">
                  <a:solidFill>
                    <a:srgbClr val="000000"/>
                  </a:solidFill>
                  <a:latin typeface="+mn-ea"/>
                  <a:ea typeface="+mn-ea"/>
                </a:rPr>
                <a:t>控制器</a:t>
              </a:r>
              <a:r>
                <a:rPr lang="en-US" altLang="zh-CN" sz="600" kern="0" dirty="0">
                  <a:solidFill>
                    <a:srgbClr val="000000"/>
                  </a:solidFill>
                  <a:latin typeface="+mn-ea"/>
                  <a:ea typeface="+mn-ea"/>
                </a:rPr>
                <a:t>16</a:t>
              </a:r>
              <a:r>
                <a:rPr lang="en-US" altLang="zh-CN" sz="1000" kern="0" dirty="0">
                  <a:solidFill>
                    <a:srgbClr val="000000"/>
                  </a:solidFill>
                  <a:latin typeface="+mn-ea"/>
                  <a:ea typeface="+mn-ea"/>
                </a:rPr>
                <a:t> </a:t>
              </a:r>
              <a:endParaRPr lang="zh-CN" altLang="en-US" sz="1000" kern="0" dirty="0">
                <a:solidFill>
                  <a:srgbClr val="000000"/>
                </a:solidFill>
                <a:latin typeface="+mn-ea"/>
                <a:ea typeface="+mn-ea"/>
              </a:endParaRPr>
            </a:p>
          </p:txBody>
        </p:sp>
        <p:sp>
          <p:nvSpPr>
            <p:cNvPr id="223" name="TextBox 143"/>
            <p:cNvSpPr txBox="1"/>
            <p:nvPr/>
          </p:nvSpPr>
          <p:spPr>
            <a:xfrm>
              <a:off x="1400831" y="4138481"/>
              <a:ext cx="398611" cy="299221"/>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224" name="圆柱形 223"/>
            <p:cNvSpPr/>
            <p:nvPr/>
          </p:nvSpPr>
          <p:spPr bwMode="auto">
            <a:xfrm>
              <a:off x="861214" y="4605928"/>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225" name="圆柱形 224"/>
            <p:cNvSpPr/>
            <p:nvPr/>
          </p:nvSpPr>
          <p:spPr bwMode="auto">
            <a:xfrm>
              <a:off x="1216450" y="4605928"/>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226" name="圆柱形 225"/>
            <p:cNvSpPr/>
            <p:nvPr/>
          </p:nvSpPr>
          <p:spPr bwMode="auto">
            <a:xfrm>
              <a:off x="1767675" y="4593228"/>
              <a:ext cx="257239" cy="215900"/>
            </a:xfrm>
            <a:prstGeom prst="can">
              <a:avLst/>
            </a:prstGeom>
            <a:solidFill>
              <a:srgbClr val="00B0F0"/>
            </a:solidFill>
            <a:ln w="9525" cap="flat" cmpd="sng" algn="ctr">
              <a:solidFill>
                <a:srgbClr val="000000"/>
              </a:solidFill>
              <a:prstDash val="solid"/>
              <a:round/>
              <a:headEnd type="none" w="med" len="med"/>
              <a:tailEnd type="none" w="med" len="med"/>
            </a:ln>
            <a:effectLst/>
          </p:spPr>
          <p:txBody>
            <a:bodyPr lIns="105573" tIns="52786" rIns="105573" bIns="52786"/>
            <a:lstStyle/>
            <a:p>
              <a:pPr defTabSz="1068570">
                <a:defRPr/>
              </a:pPr>
              <a:endParaRPr lang="zh-CN" altLang="en-US" sz="1200" kern="0">
                <a:solidFill>
                  <a:srgbClr val="FFFFFF"/>
                </a:solidFill>
                <a:latin typeface="+mn-ea"/>
                <a:ea typeface="+mn-ea"/>
              </a:endParaRPr>
            </a:p>
          </p:txBody>
        </p:sp>
        <p:sp>
          <p:nvSpPr>
            <p:cNvPr id="227" name="TextBox 147"/>
            <p:cNvSpPr txBox="1"/>
            <p:nvPr/>
          </p:nvSpPr>
          <p:spPr>
            <a:xfrm>
              <a:off x="1413081" y="4570281"/>
              <a:ext cx="398611" cy="299221"/>
            </a:xfrm>
            <a:prstGeom prst="rect">
              <a:avLst/>
            </a:prstGeom>
            <a:noFill/>
          </p:spPr>
          <p:txBody>
            <a:bodyPr wrap="none" rtlCol="0">
              <a:spAutoFit/>
            </a:bodyPr>
            <a:lstStyle/>
            <a:p>
              <a:pPr>
                <a:defRPr/>
              </a:pPr>
              <a:r>
                <a:rPr lang="en-US" altLang="zh-CN" sz="1200" kern="0" dirty="0">
                  <a:solidFill>
                    <a:sysClr val="windowText" lastClr="000000"/>
                  </a:solidFill>
                  <a:latin typeface="+mn-ea"/>
                  <a:ea typeface="+mn-ea"/>
                </a:rPr>
                <a:t>…</a:t>
              </a:r>
              <a:endParaRPr lang="zh-CN" altLang="en-US" sz="1200" kern="0" dirty="0">
                <a:solidFill>
                  <a:sysClr val="windowText" lastClr="000000"/>
                </a:solidFill>
                <a:latin typeface="+mn-ea"/>
                <a:ea typeface="+mn-ea"/>
              </a:endParaRPr>
            </a:p>
          </p:txBody>
        </p:sp>
        <p:sp>
          <p:nvSpPr>
            <p:cNvPr id="231" name="矩形 91"/>
            <p:cNvSpPr/>
            <p:nvPr/>
          </p:nvSpPr>
          <p:spPr>
            <a:xfrm>
              <a:off x="775468" y="4066840"/>
              <a:ext cx="1322942" cy="920088"/>
            </a:xfrm>
            <a:prstGeom prst="rect">
              <a:avLst/>
            </a:prstGeom>
            <a:noFill/>
            <a:ln w="19046">
              <a:solidFill>
                <a:srgbClr val="A6A6A6"/>
              </a:solidFill>
              <a:prstDash val="solid"/>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endParaRPr lang="en-US" sz="1799" kern="0">
                <a:solidFill>
                  <a:srgbClr val="000000"/>
                </a:solidFill>
                <a:latin typeface="+mn-ea"/>
                <a:ea typeface="+mn-ea"/>
              </a:endParaRPr>
            </a:p>
          </p:txBody>
        </p:sp>
        <p:sp>
          <p:nvSpPr>
            <p:cNvPr id="232" name="圆角矩形 231"/>
            <p:cNvSpPr/>
            <p:nvPr/>
          </p:nvSpPr>
          <p:spPr bwMode="auto">
            <a:xfrm>
              <a:off x="824467" y="4428128"/>
              <a:ext cx="1237196" cy="152400"/>
            </a:xfrm>
            <a:prstGeom prst="roundRect">
              <a:avLst/>
            </a:prstGeom>
            <a:solidFill>
              <a:srgbClr val="990000">
                <a:lumMod val="40000"/>
                <a:lumOff val="60000"/>
              </a:srgbClr>
            </a:solidFill>
            <a:ln>
              <a:solidFill>
                <a:srgbClr val="FFFFFF">
                  <a:lumMod val="75000"/>
                </a:srgb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a:buClr>
                  <a:srgbClr val="CC9900"/>
                </a:buClr>
                <a:defRPr/>
              </a:pPr>
              <a:r>
                <a:rPr lang="en-US" altLang="zh-CN" sz="1000" kern="0" dirty="0">
                  <a:solidFill>
                    <a:srgbClr val="000000"/>
                  </a:solidFill>
                  <a:latin typeface="+mn-ea"/>
                  <a:ea typeface="+mn-ea"/>
                </a:rPr>
                <a:t>Cache</a:t>
              </a:r>
              <a:endParaRPr lang="zh-CN" altLang="en-US" sz="1000" kern="0" dirty="0">
                <a:solidFill>
                  <a:srgbClr val="000000"/>
                </a:solidFill>
                <a:latin typeface="+mn-ea"/>
                <a:ea typeface="+mn-ea"/>
              </a:endParaRPr>
            </a:p>
          </p:txBody>
        </p:sp>
        <p:cxnSp>
          <p:nvCxnSpPr>
            <p:cNvPr id="233" name="直接箭头连接符 232"/>
            <p:cNvCxnSpPr>
              <a:stCxn id="220" idx="0"/>
              <a:endCxn id="120" idx="2"/>
            </p:cNvCxnSpPr>
            <p:nvPr/>
          </p:nvCxnSpPr>
          <p:spPr bwMode="auto">
            <a:xfrm flipV="1">
              <a:off x="965335" y="3219533"/>
              <a:ext cx="63621" cy="929195"/>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 name="直接箭头连接符 233"/>
            <p:cNvCxnSpPr>
              <a:stCxn id="221" idx="0"/>
              <a:endCxn id="120" idx="2"/>
            </p:cNvCxnSpPr>
            <p:nvPr/>
          </p:nvCxnSpPr>
          <p:spPr bwMode="auto">
            <a:xfrm flipH="1" flipV="1">
              <a:off x="1028956" y="3219533"/>
              <a:ext cx="316112" cy="929195"/>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 name="直接箭头连接符 234"/>
            <p:cNvCxnSpPr>
              <a:stCxn id="222" idx="0"/>
              <a:endCxn id="116" idx="2"/>
            </p:cNvCxnSpPr>
            <p:nvPr/>
          </p:nvCxnSpPr>
          <p:spPr bwMode="auto">
            <a:xfrm flipH="1" flipV="1">
              <a:off x="1039446" y="3244935"/>
              <a:ext cx="850725" cy="891095"/>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直接箭头连接符 235"/>
            <p:cNvCxnSpPr>
              <a:stCxn id="220" idx="0"/>
              <a:endCxn id="133" idx="2"/>
            </p:cNvCxnSpPr>
            <p:nvPr/>
          </p:nvCxnSpPr>
          <p:spPr bwMode="auto">
            <a:xfrm flipV="1">
              <a:off x="965336" y="3227812"/>
              <a:ext cx="1154230" cy="920916"/>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 name="直接箭头连接符 236"/>
            <p:cNvCxnSpPr>
              <a:stCxn id="221" idx="0"/>
              <a:endCxn id="133" idx="2"/>
            </p:cNvCxnSpPr>
            <p:nvPr/>
          </p:nvCxnSpPr>
          <p:spPr bwMode="auto">
            <a:xfrm flipV="1">
              <a:off x="1345069" y="3227812"/>
              <a:ext cx="774497" cy="920916"/>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 name="直接箭头连接符 237"/>
            <p:cNvCxnSpPr>
              <a:stCxn id="222" idx="0"/>
              <a:endCxn id="133" idx="2"/>
            </p:cNvCxnSpPr>
            <p:nvPr/>
          </p:nvCxnSpPr>
          <p:spPr bwMode="auto">
            <a:xfrm flipV="1">
              <a:off x="1890171" y="3227812"/>
              <a:ext cx="229395" cy="908216"/>
            </a:xfrm>
            <a:prstGeom prst="straightConnector1">
              <a:avLst/>
            </a:prstGeom>
            <a:noFill/>
            <a:ln w="19050">
              <a:solidFill>
                <a:srgbClr val="FFCC99">
                  <a:lumMod val="75000"/>
                </a:srgbClr>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矩形 161"/>
            <p:cNvSpPr/>
            <p:nvPr/>
          </p:nvSpPr>
          <p:spPr>
            <a:xfrm>
              <a:off x="658885" y="3807105"/>
              <a:ext cx="1616059" cy="1429312"/>
            </a:xfrm>
            <a:prstGeom prst="rect">
              <a:avLst/>
            </a:prstGeom>
            <a:noFill/>
            <a:ln w="15873">
              <a:solidFill>
                <a:srgbClr val="0000FF"/>
              </a:solidFill>
              <a:custDash>
                <a:ds d="300013" sp="300013"/>
              </a:custDash>
              <a:round/>
            </a:ln>
          </p:spPr>
          <p:txBody>
            <a:bodyPr vert="horz" wrap="square" lIns="105568" tIns="52789" rIns="105568" bIns="52789" anchor="t" anchorCtr="0" compatLnSpc="1"/>
            <a:lstStyle/>
            <a:p>
              <a:pPr defTabSz="1068574">
                <a:defRPr sz="1800" b="0" i="0" u="none" strike="noStrike" kern="0" cap="none" spc="0" baseline="0">
                  <a:solidFill>
                    <a:srgbClr val="000000"/>
                  </a:solidFill>
                  <a:uFillTx/>
                </a:defRPr>
              </a:pPr>
              <a:r>
                <a:rPr lang="zh-CN" altLang="en-US" sz="800" kern="0" dirty="0">
                  <a:solidFill>
                    <a:srgbClr val="000000"/>
                  </a:solidFill>
                  <a:latin typeface="+mn-ea"/>
                  <a:ea typeface="+mn-ea"/>
                </a:rPr>
                <a:t>企业存储架构</a:t>
              </a:r>
            </a:p>
          </p:txBody>
        </p:sp>
        <p:sp>
          <p:nvSpPr>
            <p:cNvPr id="242" name="圆角矩形 241"/>
            <p:cNvSpPr/>
            <p:nvPr/>
          </p:nvSpPr>
          <p:spPr>
            <a:xfrm>
              <a:off x="581837" y="5611781"/>
              <a:ext cx="6739885" cy="337501"/>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800" b="1" kern="0" dirty="0">
                  <a:solidFill>
                    <a:sysClr val="windowText" lastClr="000000"/>
                  </a:solidFill>
                  <a:latin typeface="+mn-ea"/>
                  <a:ea typeface="+mn-ea"/>
                </a:rPr>
                <a:t>FusionSphere OpenStack</a:t>
              </a:r>
              <a:endParaRPr lang="zh-CN" altLang="en-US" sz="800" b="1" kern="0" dirty="0">
                <a:solidFill>
                  <a:sysClr val="windowText" lastClr="000000"/>
                </a:solidFill>
                <a:latin typeface="+mn-ea"/>
                <a:ea typeface="+mn-ea"/>
              </a:endParaRPr>
            </a:p>
          </p:txBody>
        </p:sp>
        <p:cxnSp>
          <p:nvCxnSpPr>
            <p:cNvPr id="243" name="直接箭头连接符 242"/>
            <p:cNvCxnSpPr>
              <a:stCxn id="240" idx="2"/>
              <a:endCxn id="242" idx="0"/>
            </p:cNvCxnSpPr>
            <p:nvPr/>
          </p:nvCxnSpPr>
          <p:spPr bwMode="auto">
            <a:xfrm>
              <a:off x="1466916" y="5236417"/>
              <a:ext cx="2484865" cy="375362"/>
            </a:xfrm>
            <a:prstGeom prst="straightConnector1">
              <a:avLst/>
            </a:prstGeom>
            <a:noFill/>
            <a:ln w="19050">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箭头连接符 243"/>
            <p:cNvCxnSpPr>
              <a:stCxn id="242" idx="0"/>
              <a:endCxn id="299" idx="2"/>
            </p:cNvCxnSpPr>
            <p:nvPr/>
          </p:nvCxnSpPr>
          <p:spPr bwMode="auto">
            <a:xfrm flipV="1">
              <a:off x="3951780" y="5236418"/>
              <a:ext cx="1085418" cy="375363"/>
            </a:xfrm>
            <a:prstGeom prst="straightConnector1">
              <a:avLst/>
            </a:prstGeom>
            <a:noFill/>
            <a:ln w="19050">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flipH="1">
              <a:off x="493795" y="5248126"/>
              <a:ext cx="3899637" cy="338554"/>
            </a:xfrm>
            <a:prstGeom prst="rect">
              <a:avLst/>
            </a:prstGeom>
          </p:spPr>
          <p:txBody>
            <a:bodyPr wrap="square">
              <a:spAutoFit/>
            </a:bodyPr>
            <a:lstStyle/>
            <a:p>
              <a:r>
                <a:rPr lang="zh-CN" altLang="en-US" sz="1400" dirty="0">
                  <a:solidFill>
                    <a:prstClr val="black"/>
                  </a:solidFill>
                  <a:latin typeface="+mn-ea"/>
                  <a:ea typeface="+mn-ea"/>
                </a:rPr>
                <a:t>控制面</a:t>
              </a:r>
              <a:endParaRPr lang="en-US" sz="1400" dirty="0">
                <a:solidFill>
                  <a:prstClr val="black"/>
                </a:solidFill>
                <a:latin typeface="+mn-ea"/>
                <a:ea typeface="+mn-ea"/>
              </a:endParaRPr>
            </a:p>
          </p:txBody>
        </p:sp>
        <p:sp>
          <p:nvSpPr>
            <p:cNvPr id="245" name="矩形 244"/>
            <p:cNvSpPr/>
            <p:nvPr/>
          </p:nvSpPr>
          <p:spPr>
            <a:xfrm flipH="1">
              <a:off x="444521" y="3320160"/>
              <a:ext cx="1249659" cy="338554"/>
            </a:xfrm>
            <a:prstGeom prst="rect">
              <a:avLst/>
            </a:prstGeom>
          </p:spPr>
          <p:txBody>
            <a:bodyPr wrap="square">
              <a:spAutoFit/>
            </a:bodyPr>
            <a:lstStyle/>
            <a:p>
              <a:r>
                <a:rPr lang="zh-CN" altLang="en-US" sz="1400" dirty="0">
                  <a:solidFill>
                    <a:prstClr val="black"/>
                  </a:solidFill>
                  <a:latin typeface="+mn-ea"/>
                  <a:ea typeface="+mn-ea"/>
                </a:rPr>
                <a:t>数据面</a:t>
              </a:r>
              <a:endParaRPr lang="en-US" sz="1400" dirty="0">
                <a:solidFill>
                  <a:prstClr val="black"/>
                </a:solidFill>
                <a:latin typeface="+mn-ea"/>
                <a:ea typeface="+mn-ea"/>
              </a:endParaRPr>
            </a:p>
          </p:txBody>
        </p:sp>
      </p:grpSp>
      <p:sp>
        <p:nvSpPr>
          <p:cNvPr id="152" name="五边形 151"/>
          <p:cNvSpPr/>
          <p:nvPr/>
        </p:nvSpPr>
        <p:spPr bwMode="auto">
          <a:xfrm>
            <a:off x="11127471" y="33744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zh-CN" altLang="en-US" sz="1200" b="1" dirty="0">
                <a:solidFill>
                  <a:prstClr val="white">
                    <a:lumMod val="50000"/>
                  </a:prstClr>
                </a:solidFill>
                <a:latin typeface="微软雅黑" pitchFamily="34" charset="-122"/>
                <a:ea typeface="微软雅黑" pitchFamily="34" charset="-122"/>
              </a:rPr>
              <a:t>管理</a:t>
            </a:r>
          </a:p>
        </p:txBody>
      </p:sp>
      <p:sp>
        <p:nvSpPr>
          <p:cNvPr id="179" name="五边形 178"/>
          <p:cNvSpPr/>
          <p:nvPr/>
        </p:nvSpPr>
        <p:spPr bwMode="auto">
          <a:xfrm>
            <a:off x="10371243" y="335306"/>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安全</a:t>
            </a:r>
          </a:p>
        </p:txBody>
      </p:sp>
      <p:sp>
        <p:nvSpPr>
          <p:cNvPr id="228" name="五边形 227"/>
          <p:cNvSpPr/>
          <p:nvPr/>
        </p:nvSpPr>
        <p:spPr bwMode="auto">
          <a:xfrm>
            <a:off x="9704265" y="33727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融合数据</a:t>
            </a:r>
          </a:p>
        </p:txBody>
      </p:sp>
      <p:sp>
        <p:nvSpPr>
          <p:cNvPr id="229" name="五边形 228"/>
          <p:cNvSpPr/>
          <p:nvPr/>
        </p:nvSpPr>
        <p:spPr bwMode="auto">
          <a:xfrm>
            <a:off x="8883414" y="33723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灾备</a:t>
            </a:r>
          </a:p>
        </p:txBody>
      </p:sp>
      <p:sp>
        <p:nvSpPr>
          <p:cNvPr id="230" name="五边形 229"/>
          <p:cNvSpPr/>
          <p:nvPr/>
        </p:nvSpPr>
        <p:spPr bwMode="auto">
          <a:xfrm>
            <a:off x="8139576" y="337279"/>
            <a:ext cx="878788" cy="212152"/>
          </a:xfrm>
          <a:prstGeom prst="homePlate">
            <a:avLst>
              <a:gd name="adj" fmla="val 37242"/>
            </a:avLst>
          </a:prstGeom>
          <a:solidFill>
            <a:srgbClr val="00B0F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solidFill>
                <a:latin typeface="微软雅黑" pitchFamily="34" charset="-122"/>
                <a:ea typeface="微软雅黑" pitchFamily="34" charset="-122"/>
              </a:rPr>
              <a:t>IaaS</a:t>
            </a:r>
            <a:endParaRPr lang="zh-CN" altLang="en-US" sz="1200" b="1" dirty="0">
              <a:solidFill>
                <a:prstClr val="white"/>
              </a:solidFill>
              <a:latin typeface="微软雅黑" pitchFamily="34" charset="-122"/>
              <a:ea typeface="微软雅黑" pitchFamily="34" charset="-122"/>
            </a:endParaRPr>
          </a:p>
        </p:txBody>
      </p:sp>
      <p:sp>
        <p:nvSpPr>
          <p:cNvPr id="239" name="五边形 238"/>
          <p:cNvSpPr/>
          <p:nvPr/>
        </p:nvSpPr>
        <p:spPr bwMode="auto">
          <a:xfrm>
            <a:off x="9704265" y="4932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运营运维</a:t>
            </a:r>
          </a:p>
        </p:txBody>
      </p:sp>
      <p:sp>
        <p:nvSpPr>
          <p:cNvPr id="241" name="五边形 240"/>
          <p:cNvSpPr/>
          <p:nvPr/>
        </p:nvSpPr>
        <p:spPr bwMode="auto">
          <a:xfrm>
            <a:off x="8883414" y="4928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r" defTabSz="801215"/>
            <a:r>
              <a:rPr lang="zh-CN" altLang="en-US" sz="1200" b="1" dirty="0">
                <a:solidFill>
                  <a:prstClr val="white">
                    <a:lumMod val="50000"/>
                  </a:prstClr>
                </a:solidFill>
                <a:latin typeface="微软雅黑" pitchFamily="34" charset="-122"/>
                <a:ea typeface="微软雅黑" pitchFamily="34" charset="-122"/>
              </a:rPr>
              <a:t>混合云</a:t>
            </a:r>
          </a:p>
        </p:txBody>
      </p:sp>
      <p:sp>
        <p:nvSpPr>
          <p:cNvPr id="246" name="五边形 245"/>
          <p:cNvSpPr/>
          <p:nvPr/>
        </p:nvSpPr>
        <p:spPr bwMode="auto">
          <a:xfrm>
            <a:off x="8139576" y="49322"/>
            <a:ext cx="878788" cy="212152"/>
          </a:xfrm>
          <a:prstGeom prst="homePlate">
            <a:avLst>
              <a:gd name="adj" fmla="val 37242"/>
            </a:avLst>
          </a:prstGeom>
          <a:solidFill>
            <a:srgbClr val="FF000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schemeClr val="bg1"/>
                </a:solidFill>
                <a:latin typeface="微软雅黑" pitchFamily="34" charset="-122"/>
                <a:ea typeface="微软雅黑" pitchFamily="34" charset="-122"/>
              </a:rPr>
              <a:t>云服务</a:t>
            </a:r>
          </a:p>
        </p:txBody>
      </p:sp>
    </p:spTree>
    <p:extLst>
      <p:ext uri="{BB962C8B-B14F-4D97-AF65-F5344CB8AC3E}">
        <p14:creationId xmlns:p14="http://schemas.microsoft.com/office/powerpoint/2010/main" val="64923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圆角矩形 294"/>
          <p:cNvSpPr/>
          <p:nvPr/>
        </p:nvSpPr>
        <p:spPr bwMode="auto">
          <a:xfrm>
            <a:off x="710406" y="1347385"/>
            <a:ext cx="2948704" cy="4855847"/>
          </a:xfrm>
          <a:prstGeom prst="roundRect">
            <a:avLst>
              <a:gd name="adj" fmla="val 3693"/>
            </a:avLst>
          </a:prstGeom>
          <a:solidFill>
            <a:schemeClr val="bg1"/>
          </a:solidFill>
          <a:ln>
            <a:solidFill>
              <a:schemeClr val="bg2">
                <a:lumMod val="40000"/>
                <a:lumOff val="60000"/>
              </a:schemeClr>
            </a:solidFill>
          </a:ln>
          <a:effectLst>
            <a:outerShdw blurRad="50800" dist="38100" dir="2700000" algn="tl" rotWithShape="0">
              <a:prstClr val="black">
                <a:alpha val="40000"/>
              </a:prstClr>
            </a:outerShdw>
          </a:effectLst>
          <a:extLst/>
        </p:spPr>
        <p:txBody>
          <a:bodyPr vert="horz" wrap="square" lIns="121799" tIns="60904" rIns="121799" bIns="60904" numCol="1" rtlCol="0" anchor="t" anchorCtr="0" compatLnSpc="1">
            <a:prstTxWarp prst="textNoShape">
              <a:avLst/>
            </a:prstTxWarp>
          </a:bodyPr>
          <a:lstStyle/>
          <a:p>
            <a:pPr defTabSz="1217953">
              <a:buClr>
                <a:srgbClr val="CC9900"/>
              </a:buClr>
              <a:buFont typeface="Wingdings" pitchFamily="2" charset="2"/>
              <a:buChar char="n"/>
            </a:pPr>
            <a:endParaRPr lang="zh-CN" altLang="en-US" sz="2099" dirty="0">
              <a:solidFill>
                <a:srgbClr val="990000"/>
              </a:solidFill>
              <a:latin typeface="Arial" pitchFamily="34" charset="0"/>
              <a:ea typeface="华文细黑" pitchFamily="2" charset="-122"/>
              <a:cs typeface="Arial" pitchFamily="34" charset="0"/>
            </a:endParaRPr>
          </a:p>
        </p:txBody>
      </p:sp>
      <p:sp>
        <p:nvSpPr>
          <p:cNvPr id="296" name="TextBox 295"/>
          <p:cNvSpPr txBox="1"/>
          <p:nvPr/>
        </p:nvSpPr>
        <p:spPr>
          <a:xfrm>
            <a:off x="724581" y="1087676"/>
            <a:ext cx="2962882" cy="506891"/>
          </a:xfrm>
          <a:prstGeom prst="round2SameRect">
            <a:avLst>
              <a:gd name="adj1" fmla="val 21778"/>
              <a:gd name="adj2" fmla="val 0"/>
            </a:avLst>
          </a:prstGeom>
          <a:solidFill>
            <a:srgbClr val="0070C0"/>
          </a:solidFill>
          <a:effectLst>
            <a:outerShdw blurRad="40005" dist="22860" dir="5400000" algn="t" rotWithShape="0">
              <a:prstClr val="black">
                <a:alpha val="35000"/>
              </a:prstClr>
            </a:outerShdw>
          </a:effectLst>
        </p:spPr>
        <p:txBody>
          <a:bodyPr wrap="square" lIns="0" tIns="0" rIns="0" bIns="0" rtlCol="0" anchor="ctr" anchorCtr="0">
            <a:noAutofit/>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marL="342460" indent="-342460" eaLnBrk="0" hangingPunct="0">
              <a:spcBef>
                <a:spcPct val="20000"/>
              </a:spcBef>
              <a:buClr>
                <a:srgbClr val="990000"/>
              </a:buClr>
            </a:pPr>
            <a:r>
              <a:rPr lang="zh-CN" altLang="en-US" sz="1899" dirty="0">
                <a:solidFill>
                  <a:srgbClr val="FFFFFF"/>
                </a:solidFill>
                <a:latin typeface="微软雅黑" pitchFamily="34" charset="-122"/>
                <a:ea typeface="微软雅黑" pitchFamily="34" charset="-122"/>
              </a:rPr>
              <a:t>数据中心建设管理的问题</a:t>
            </a:r>
            <a:endParaRPr lang="en-US" altLang="zh-CN" sz="1899" dirty="0">
              <a:solidFill>
                <a:srgbClr val="FFFFFF"/>
              </a:solidFill>
              <a:latin typeface="微软雅黑" pitchFamily="34" charset="-122"/>
              <a:ea typeface="微软雅黑" pitchFamily="34" charset="-122"/>
            </a:endParaRPr>
          </a:p>
        </p:txBody>
      </p:sp>
      <p:grpSp>
        <p:nvGrpSpPr>
          <p:cNvPr id="3" name="组合 6"/>
          <p:cNvGrpSpPr/>
          <p:nvPr/>
        </p:nvGrpSpPr>
        <p:grpSpPr>
          <a:xfrm>
            <a:off x="907365" y="2404937"/>
            <a:ext cx="2780105" cy="752016"/>
            <a:chOff x="680518" y="2199073"/>
            <a:chExt cx="1956389" cy="760931"/>
          </a:xfrm>
        </p:grpSpPr>
        <p:pic>
          <p:nvPicPr>
            <p:cNvPr id="356" name="Picture 30" descr="C:\Users\dh\Desktop\新建文件夹\16\5.png"/>
            <p:cNvPicPr>
              <a:picLocks noChangeAspect="1" noChangeArrowheads="1"/>
            </p:cNvPicPr>
            <p:nvPr/>
          </p:nvPicPr>
          <p:blipFill>
            <a:blip r:embed="rId3" cstate="print"/>
            <a:srcRect/>
            <a:stretch>
              <a:fillRect/>
            </a:stretch>
          </p:blipFill>
          <p:spPr bwMode="auto">
            <a:xfrm>
              <a:off x="680518" y="2199073"/>
              <a:ext cx="1956389" cy="760931"/>
            </a:xfrm>
            <a:prstGeom prst="rect">
              <a:avLst/>
            </a:prstGeom>
            <a:noFill/>
            <a:ln w="9525">
              <a:noFill/>
              <a:miter lim="800000"/>
              <a:headEnd/>
              <a:tailEnd/>
            </a:ln>
          </p:spPr>
        </p:pic>
        <p:grpSp>
          <p:nvGrpSpPr>
            <p:cNvPr id="4" name="组合 362"/>
            <p:cNvGrpSpPr/>
            <p:nvPr/>
          </p:nvGrpSpPr>
          <p:grpSpPr>
            <a:xfrm>
              <a:off x="748611" y="2425258"/>
              <a:ext cx="1813842" cy="467004"/>
              <a:chOff x="567850" y="2434959"/>
              <a:chExt cx="1813842" cy="467003"/>
            </a:xfrm>
          </p:grpSpPr>
          <p:sp>
            <p:nvSpPr>
              <p:cNvPr id="357" name="TextBox 356"/>
              <p:cNvSpPr txBox="1"/>
              <p:nvPr/>
            </p:nvSpPr>
            <p:spPr>
              <a:xfrm>
                <a:off x="789077" y="2434959"/>
                <a:ext cx="1592615" cy="467003"/>
              </a:xfrm>
              <a:prstGeom prst="rect">
                <a:avLst/>
              </a:prstGeom>
              <a:noFill/>
            </p:spPr>
            <p:txBody>
              <a:bodyPr wrap="square" lIns="91403" tIns="45702" rIns="91403" bIns="45702" rtlCol="0">
                <a:spAutoFit/>
              </a:bodyPr>
              <a:lstStyle/>
              <a:p>
                <a:r>
                  <a:rPr lang="zh-CN" altLang="en-US" sz="1200" dirty="0">
                    <a:solidFill>
                      <a:srgbClr val="595959"/>
                    </a:solidFill>
                    <a:latin typeface="微软雅黑" pitchFamily="34" charset="-122"/>
                    <a:ea typeface="微软雅黑" pitchFamily="34" charset="-122"/>
                  </a:rPr>
                  <a:t>服务器、存储、网络更新快，采购飞速增加</a:t>
                </a:r>
              </a:p>
            </p:txBody>
          </p:sp>
          <p:sp>
            <p:nvSpPr>
              <p:cNvPr id="358" name="Text Box 26"/>
              <p:cNvSpPr>
                <a:spLocks noChangeArrowheads="1"/>
              </p:cNvSpPr>
              <p:nvPr/>
            </p:nvSpPr>
            <p:spPr bwMode="auto">
              <a:xfrm>
                <a:off x="567850" y="2483026"/>
                <a:ext cx="303802" cy="326898"/>
              </a:xfrm>
              <a:prstGeom prst="rect">
                <a:avLst/>
              </a:prstGeom>
              <a:noFill/>
              <a:ln w="9525">
                <a:noFill/>
                <a:miter lim="800000"/>
                <a:headEnd/>
                <a:tailEnd/>
              </a:ln>
            </p:spPr>
            <p:txBody>
              <a:bodyPr lIns="91403" tIns="45702" rIns="91403" bIns="45702">
                <a:spAutoFit/>
              </a:bodyPr>
              <a:lstStyle/>
              <a:p>
                <a:pPr eaLnBrk="0" fontAlgn="ctr" hangingPunct="0"/>
                <a:r>
                  <a:rPr lang="en-US" altLang="zh-CN" sz="1500" b="1" dirty="0">
                    <a:solidFill>
                      <a:srgbClr val="FFFFFF"/>
                    </a:solidFill>
                    <a:latin typeface="FrutigerNext LT Medium"/>
                  </a:rPr>
                  <a:t>1</a:t>
                </a:r>
                <a:endParaRPr lang="zh-CN" altLang="en-US" sz="1500" b="1" dirty="0">
                  <a:solidFill>
                    <a:srgbClr val="FFFFFF"/>
                  </a:solidFill>
                  <a:latin typeface="FrutigerNext LT Medium"/>
                </a:endParaRPr>
              </a:p>
            </p:txBody>
          </p:sp>
        </p:grpSp>
      </p:grpSp>
      <p:grpSp>
        <p:nvGrpSpPr>
          <p:cNvPr id="5" name="组合 363"/>
          <p:cNvGrpSpPr/>
          <p:nvPr/>
        </p:nvGrpSpPr>
        <p:grpSpPr>
          <a:xfrm>
            <a:off x="880542" y="3991604"/>
            <a:ext cx="2806927" cy="635509"/>
            <a:chOff x="499849" y="3974796"/>
            <a:chExt cx="1967125" cy="843987"/>
          </a:xfrm>
        </p:grpSpPr>
        <p:pic>
          <p:nvPicPr>
            <p:cNvPr id="202" name="Picture 30" descr="C:\Users\dh\Desktop\新建文件夹\16\5.png"/>
            <p:cNvPicPr>
              <a:picLocks noChangeAspect="1" noChangeArrowheads="1"/>
            </p:cNvPicPr>
            <p:nvPr/>
          </p:nvPicPr>
          <p:blipFill>
            <a:blip r:embed="rId3" cstate="print"/>
            <a:srcRect/>
            <a:stretch>
              <a:fillRect/>
            </a:stretch>
          </p:blipFill>
          <p:spPr bwMode="auto">
            <a:xfrm>
              <a:off x="499849" y="3974796"/>
              <a:ext cx="1967125" cy="843987"/>
            </a:xfrm>
            <a:prstGeom prst="rect">
              <a:avLst/>
            </a:prstGeom>
            <a:noFill/>
            <a:ln w="9525">
              <a:noFill/>
              <a:miter lim="800000"/>
              <a:headEnd/>
              <a:tailEnd/>
            </a:ln>
          </p:spPr>
        </p:pic>
        <p:sp>
          <p:nvSpPr>
            <p:cNvPr id="203" name="TextBox 202"/>
            <p:cNvSpPr txBox="1"/>
            <p:nvPr/>
          </p:nvSpPr>
          <p:spPr>
            <a:xfrm>
              <a:off x="783168" y="4179560"/>
              <a:ext cx="1598082" cy="612939"/>
            </a:xfrm>
            <a:prstGeom prst="rect">
              <a:avLst/>
            </a:prstGeom>
            <a:noFill/>
          </p:spPr>
          <p:txBody>
            <a:bodyPr wrap="square" lIns="91403" tIns="45702" rIns="91403" bIns="45702" rtlCol="0">
              <a:spAutoFit/>
            </a:bodyPr>
            <a:lstStyle/>
            <a:p>
              <a:r>
                <a:rPr lang="zh-CN" altLang="en-US" sz="1200" b="1" dirty="0">
                  <a:solidFill>
                    <a:srgbClr val="FF0000"/>
                  </a:solidFill>
                  <a:latin typeface="微软雅黑" pitchFamily="34" charset="-122"/>
                  <a:ea typeface="微软雅黑" pitchFamily="34" charset="-122"/>
                </a:rPr>
                <a:t>现有硬件设备资源利用率低下、部署复杂</a:t>
              </a:r>
            </a:p>
          </p:txBody>
        </p:sp>
        <p:sp>
          <p:nvSpPr>
            <p:cNvPr id="204" name="Text Box 26"/>
            <p:cNvSpPr>
              <a:spLocks noChangeArrowheads="1"/>
            </p:cNvSpPr>
            <p:nvPr/>
          </p:nvSpPr>
          <p:spPr bwMode="auto">
            <a:xfrm>
              <a:off x="562445" y="4166745"/>
              <a:ext cx="338435" cy="429052"/>
            </a:xfrm>
            <a:prstGeom prst="rect">
              <a:avLst/>
            </a:prstGeom>
            <a:noFill/>
            <a:ln w="9525">
              <a:noFill/>
              <a:miter lim="800000"/>
              <a:headEnd/>
              <a:tailEnd/>
            </a:ln>
          </p:spPr>
          <p:txBody>
            <a:bodyPr lIns="91403" tIns="45702" rIns="91403" bIns="45702">
              <a:spAutoFit/>
            </a:bodyPr>
            <a:lstStyle/>
            <a:p>
              <a:pPr eaLnBrk="0" fontAlgn="ctr" hangingPunct="0"/>
              <a:r>
                <a:rPr lang="en-US" altLang="zh-CN" sz="1500" b="1" dirty="0">
                  <a:solidFill>
                    <a:srgbClr val="FFFFFF"/>
                  </a:solidFill>
                  <a:latin typeface="FrutigerNext LT Medium"/>
                </a:rPr>
                <a:t>2</a:t>
              </a:r>
              <a:endParaRPr lang="zh-CN" altLang="en-US" sz="1500" b="1" dirty="0">
                <a:solidFill>
                  <a:srgbClr val="FFFFFF"/>
                </a:solidFill>
                <a:latin typeface="FrutigerNext LT Medium"/>
              </a:endParaRPr>
            </a:p>
          </p:txBody>
        </p:sp>
      </p:grpSp>
      <p:grpSp>
        <p:nvGrpSpPr>
          <p:cNvPr id="6" name="组合 5"/>
          <p:cNvGrpSpPr/>
          <p:nvPr/>
        </p:nvGrpSpPr>
        <p:grpSpPr>
          <a:xfrm>
            <a:off x="597233" y="1685846"/>
            <a:ext cx="2984431" cy="942608"/>
            <a:chOff x="447922" y="1264041"/>
            <a:chExt cx="1786366" cy="1229647"/>
          </a:xfrm>
        </p:grpSpPr>
        <p:sp>
          <p:nvSpPr>
            <p:cNvPr id="308" name="TextBox 307"/>
            <p:cNvSpPr txBox="1"/>
            <p:nvPr/>
          </p:nvSpPr>
          <p:spPr>
            <a:xfrm>
              <a:off x="447922" y="1264041"/>
              <a:ext cx="883718" cy="421417"/>
            </a:xfrm>
            <a:prstGeom prst="rect">
              <a:avLst/>
            </a:prstGeom>
            <a:noFill/>
          </p:spPr>
          <p:txBody>
            <a:bodyPr wrap="square" lIns="91377" tIns="45690" rIns="91377" bIns="45690" rtlCol="0">
              <a:spAutoFit/>
            </a:bodyPr>
            <a:lstStyle/>
            <a:p>
              <a:r>
                <a:rPr lang="zh-CN" altLang="en-US" sz="1500" b="1" dirty="0">
                  <a:solidFill>
                    <a:srgbClr val="C00000"/>
                  </a:solidFill>
                  <a:latin typeface="微软雅黑" pitchFamily="34" charset="-122"/>
                  <a:ea typeface="微软雅黑" pitchFamily="34" charset="-122"/>
                </a:rPr>
                <a:t>问题</a:t>
              </a:r>
              <a:r>
                <a:rPr lang="en-US" altLang="zh-CN" sz="1500" b="1" dirty="0">
                  <a:solidFill>
                    <a:srgbClr val="C00000"/>
                  </a:solidFill>
                  <a:latin typeface="微软雅黑" pitchFamily="34" charset="-122"/>
                  <a:ea typeface="微软雅黑" pitchFamily="34" charset="-122"/>
                </a:rPr>
                <a:t>1</a:t>
              </a:r>
              <a:endParaRPr lang="zh-CN" altLang="en-US" sz="1500" b="1" dirty="0">
                <a:solidFill>
                  <a:srgbClr val="C00000"/>
                </a:solidFill>
                <a:latin typeface="微软雅黑" pitchFamily="34" charset="-122"/>
                <a:ea typeface="微软雅黑" pitchFamily="34" charset="-122"/>
              </a:endParaRPr>
            </a:p>
          </p:txBody>
        </p:sp>
        <p:pic>
          <p:nvPicPr>
            <p:cNvPr id="212" name="Picture 2" descr="C:\Users\aliciat\Desktop\Events\MIX\ForMonicaRayOzzieKit\ForMonicaRayOzzieKit\Ray1970Pic\EDC data center more masked.png"/>
            <p:cNvPicPr>
              <a:picLocks noChangeAspect="1" noChangeArrowheads="1"/>
            </p:cNvPicPr>
            <p:nvPr/>
          </p:nvPicPr>
          <p:blipFill>
            <a:blip r:embed="rId4" cstate="print"/>
            <a:srcRect/>
            <a:stretch>
              <a:fillRect/>
            </a:stretch>
          </p:blipFill>
          <p:spPr bwMode="auto">
            <a:xfrm>
              <a:off x="957903" y="1364508"/>
              <a:ext cx="1276385" cy="1129180"/>
            </a:xfrm>
            <a:prstGeom prst="rect">
              <a:avLst/>
            </a:prstGeom>
            <a:noFill/>
            <a:ln w="9525">
              <a:noFill/>
              <a:miter lim="800000"/>
              <a:headEnd/>
              <a:tailEnd/>
            </a:ln>
          </p:spPr>
        </p:pic>
      </p:grpSp>
      <p:grpSp>
        <p:nvGrpSpPr>
          <p:cNvPr id="7" name="组合 7"/>
          <p:cNvGrpSpPr/>
          <p:nvPr/>
        </p:nvGrpSpPr>
        <p:grpSpPr>
          <a:xfrm>
            <a:off x="595041" y="3267014"/>
            <a:ext cx="2723896" cy="762882"/>
            <a:chOff x="446278" y="2958227"/>
            <a:chExt cx="1595175" cy="949593"/>
          </a:xfrm>
        </p:grpSpPr>
        <p:sp>
          <p:nvSpPr>
            <p:cNvPr id="361" name="TextBox 360"/>
            <p:cNvSpPr txBox="1"/>
            <p:nvPr/>
          </p:nvSpPr>
          <p:spPr>
            <a:xfrm>
              <a:off x="446278" y="2958227"/>
              <a:ext cx="883718" cy="402108"/>
            </a:xfrm>
            <a:prstGeom prst="rect">
              <a:avLst/>
            </a:prstGeom>
            <a:noFill/>
          </p:spPr>
          <p:txBody>
            <a:bodyPr wrap="square" lIns="91377" tIns="45690" rIns="91377" bIns="45690" rtlCol="0">
              <a:spAutoFit/>
            </a:bodyPr>
            <a:lstStyle/>
            <a:p>
              <a:r>
                <a:rPr lang="zh-CN" altLang="en-US" sz="1500" b="1" dirty="0">
                  <a:solidFill>
                    <a:srgbClr val="C00000"/>
                  </a:solidFill>
                  <a:latin typeface="微软雅黑" pitchFamily="34" charset="-122"/>
                  <a:ea typeface="微软雅黑" pitchFamily="34" charset="-122"/>
                </a:rPr>
                <a:t>问题</a:t>
              </a:r>
              <a:r>
                <a:rPr lang="en-US" altLang="zh-CN" sz="1500" b="1" dirty="0">
                  <a:solidFill>
                    <a:srgbClr val="C00000"/>
                  </a:solidFill>
                  <a:latin typeface="微软雅黑" pitchFamily="34" charset="-122"/>
                  <a:ea typeface="微软雅黑" pitchFamily="34" charset="-122"/>
                </a:rPr>
                <a:t>2</a:t>
              </a:r>
              <a:endParaRPr lang="zh-CN" altLang="en-US" sz="1500" b="1" dirty="0">
                <a:solidFill>
                  <a:srgbClr val="C00000"/>
                </a:solidFill>
                <a:latin typeface="微软雅黑" pitchFamily="34" charset="-122"/>
                <a:ea typeface="微软雅黑" pitchFamily="34" charset="-122"/>
              </a:endParaRPr>
            </a:p>
          </p:txBody>
        </p:sp>
        <p:pic>
          <p:nvPicPr>
            <p:cNvPr id="131074" name="Picture 2" descr="C:\Users\c00162754.CHINA\Desktop\2007612211417720_2.jpg"/>
            <p:cNvPicPr>
              <a:picLocks noChangeAspect="1" noChangeArrowheads="1"/>
            </p:cNvPicPr>
            <p:nvPr/>
          </p:nvPicPr>
          <p:blipFill>
            <a:blip r:embed="rId5" cstate="print"/>
            <a:srcRect l="14443" t="26157" r="9591" b="10741"/>
            <a:stretch>
              <a:fillRect/>
            </a:stretch>
          </p:blipFill>
          <p:spPr bwMode="auto">
            <a:xfrm rot="10800000">
              <a:off x="1035892" y="3098145"/>
              <a:ext cx="1005561" cy="809675"/>
            </a:xfrm>
            <a:prstGeom prst="rect">
              <a:avLst/>
            </a:prstGeom>
            <a:noFill/>
            <a:ln w="9525">
              <a:noFill/>
              <a:miter lim="800000"/>
              <a:headEnd/>
              <a:tailEnd/>
            </a:ln>
          </p:spPr>
        </p:pic>
      </p:grpSp>
      <p:grpSp>
        <p:nvGrpSpPr>
          <p:cNvPr id="8" name="组合 363"/>
          <p:cNvGrpSpPr/>
          <p:nvPr/>
        </p:nvGrpSpPr>
        <p:grpSpPr>
          <a:xfrm>
            <a:off x="863607" y="5405145"/>
            <a:ext cx="2812468" cy="646485"/>
            <a:chOff x="499849" y="3974796"/>
            <a:chExt cx="1956763" cy="858565"/>
          </a:xfrm>
        </p:grpSpPr>
        <p:pic>
          <p:nvPicPr>
            <p:cNvPr id="97" name="Picture 30" descr="C:\Users\dh\Desktop\新建文件夹\16\5.png"/>
            <p:cNvPicPr>
              <a:picLocks noChangeAspect="1" noChangeArrowheads="1"/>
            </p:cNvPicPr>
            <p:nvPr/>
          </p:nvPicPr>
          <p:blipFill>
            <a:blip r:embed="rId3" cstate="print"/>
            <a:srcRect/>
            <a:stretch>
              <a:fillRect/>
            </a:stretch>
          </p:blipFill>
          <p:spPr bwMode="auto">
            <a:xfrm>
              <a:off x="499849" y="3974796"/>
              <a:ext cx="1956763" cy="858565"/>
            </a:xfrm>
            <a:prstGeom prst="rect">
              <a:avLst/>
            </a:prstGeom>
            <a:noFill/>
            <a:ln w="9525">
              <a:noFill/>
              <a:miter lim="800000"/>
              <a:headEnd/>
              <a:tailEnd/>
            </a:ln>
          </p:spPr>
        </p:pic>
        <p:sp>
          <p:nvSpPr>
            <p:cNvPr id="98" name="TextBox 97"/>
            <p:cNvSpPr txBox="1"/>
            <p:nvPr/>
          </p:nvSpPr>
          <p:spPr>
            <a:xfrm>
              <a:off x="783168" y="4179564"/>
              <a:ext cx="1598082" cy="612939"/>
            </a:xfrm>
            <a:prstGeom prst="rect">
              <a:avLst/>
            </a:prstGeom>
            <a:noFill/>
          </p:spPr>
          <p:txBody>
            <a:bodyPr wrap="square" lIns="91403" tIns="45702" rIns="91403" bIns="45702" rtlCol="0">
              <a:spAutoFit/>
            </a:bodyPr>
            <a:lstStyle/>
            <a:p>
              <a:r>
                <a:rPr lang="zh-CN" altLang="en-US" sz="1200" dirty="0">
                  <a:solidFill>
                    <a:srgbClr val="595959"/>
                  </a:solidFill>
                  <a:latin typeface="微软雅黑" pitchFamily="34" charset="-122"/>
                  <a:ea typeface="微软雅黑" pitchFamily="34" charset="-122"/>
                </a:rPr>
                <a:t>物理设备分散各地，参差不齐，难以统一管理</a:t>
              </a:r>
            </a:p>
          </p:txBody>
        </p:sp>
        <p:sp>
          <p:nvSpPr>
            <p:cNvPr id="99" name="Text Box 26"/>
            <p:cNvSpPr>
              <a:spLocks noChangeArrowheads="1"/>
            </p:cNvSpPr>
            <p:nvPr/>
          </p:nvSpPr>
          <p:spPr bwMode="auto">
            <a:xfrm>
              <a:off x="556506" y="4256687"/>
              <a:ext cx="338435" cy="429052"/>
            </a:xfrm>
            <a:prstGeom prst="rect">
              <a:avLst/>
            </a:prstGeom>
            <a:noFill/>
            <a:ln w="9525">
              <a:noFill/>
              <a:miter lim="800000"/>
              <a:headEnd/>
              <a:tailEnd/>
            </a:ln>
          </p:spPr>
          <p:txBody>
            <a:bodyPr lIns="91403" tIns="45702" rIns="91403" bIns="45702">
              <a:spAutoFit/>
            </a:bodyPr>
            <a:lstStyle/>
            <a:p>
              <a:pPr eaLnBrk="0" fontAlgn="ctr" hangingPunct="0"/>
              <a:r>
                <a:rPr lang="en-US" altLang="zh-CN" sz="1500" b="1" dirty="0">
                  <a:solidFill>
                    <a:srgbClr val="FFFFFF"/>
                  </a:solidFill>
                  <a:latin typeface="FrutigerNext LT Medium"/>
                </a:rPr>
                <a:t>3</a:t>
              </a:r>
              <a:endParaRPr lang="zh-CN" altLang="en-US" sz="1500" b="1" dirty="0">
                <a:solidFill>
                  <a:srgbClr val="FFFFFF"/>
                </a:solidFill>
                <a:latin typeface="FrutigerNext LT Medium"/>
              </a:endParaRPr>
            </a:p>
          </p:txBody>
        </p:sp>
      </p:grpSp>
      <p:sp>
        <p:nvSpPr>
          <p:cNvPr id="101" name="TextBox 100"/>
          <p:cNvSpPr txBox="1"/>
          <p:nvPr/>
        </p:nvSpPr>
        <p:spPr>
          <a:xfrm>
            <a:off x="578122" y="4680596"/>
            <a:ext cx="1509023" cy="353770"/>
          </a:xfrm>
          <a:prstGeom prst="rect">
            <a:avLst/>
          </a:prstGeom>
          <a:noFill/>
        </p:spPr>
        <p:txBody>
          <a:bodyPr wrap="square" lIns="121799" tIns="60904" rIns="121799" bIns="60904" rtlCol="0">
            <a:spAutoFit/>
          </a:bodyPr>
          <a:lstStyle/>
          <a:p>
            <a:r>
              <a:rPr lang="zh-CN" altLang="en-US" sz="1500" b="1" dirty="0">
                <a:solidFill>
                  <a:srgbClr val="C00000"/>
                </a:solidFill>
                <a:latin typeface="微软雅黑" pitchFamily="34" charset="-122"/>
                <a:ea typeface="微软雅黑" pitchFamily="34" charset="-122"/>
              </a:rPr>
              <a:t>问题</a:t>
            </a:r>
            <a:r>
              <a:rPr lang="en-US" altLang="zh-CN" sz="1500" b="1" dirty="0">
                <a:solidFill>
                  <a:srgbClr val="C00000"/>
                </a:solidFill>
                <a:latin typeface="微软雅黑" pitchFamily="34" charset="-122"/>
                <a:ea typeface="微软雅黑" pitchFamily="34" charset="-122"/>
              </a:rPr>
              <a:t>3</a:t>
            </a:r>
            <a:endParaRPr lang="zh-CN" altLang="en-US" sz="1500" b="1" dirty="0">
              <a:solidFill>
                <a:srgbClr val="C00000"/>
              </a:solidFill>
              <a:latin typeface="微软雅黑" pitchFamily="34" charset="-122"/>
              <a:ea typeface="微软雅黑" pitchFamily="34" charset="-122"/>
            </a:endParaRPr>
          </a:p>
        </p:txBody>
      </p:sp>
      <p:grpSp>
        <p:nvGrpSpPr>
          <p:cNvPr id="9" name="组合 103"/>
          <p:cNvGrpSpPr/>
          <p:nvPr/>
        </p:nvGrpSpPr>
        <p:grpSpPr>
          <a:xfrm>
            <a:off x="1464736" y="4652320"/>
            <a:ext cx="1930400" cy="770472"/>
            <a:chOff x="295272" y="2659170"/>
            <a:chExt cx="4099487" cy="1763738"/>
          </a:xfrm>
        </p:grpSpPr>
        <p:grpSp>
          <p:nvGrpSpPr>
            <p:cNvPr id="10" name="组合 107"/>
            <p:cNvGrpSpPr/>
            <p:nvPr/>
          </p:nvGrpSpPr>
          <p:grpSpPr>
            <a:xfrm>
              <a:off x="295272" y="2659170"/>
              <a:ext cx="4099487" cy="1646722"/>
              <a:chOff x="5086410" y="3564056"/>
              <a:chExt cx="4099530" cy="1646728"/>
            </a:xfrm>
          </p:grpSpPr>
          <p:pic>
            <p:nvPicPr>
              <p:cNvPr id="113" name="Picture 2" descr="C:\Users\l61767\Desktop\DC2.png"/>
              <p:cNvPicPr>
                <a:picLocks noChangeAspect="1" noChangeArrowheads="1"/>
              </p:cNvPicPr>
              <p:nvPr/>
            </p:nvPicPr>
            <p:blipFill>
              <a:blip r:embed="rId6" cstate="print"/>
              <a:srcRect l="10626" t="53127" r="6978" b="4637"/>
              <a:stretch>
                <a:fillRect/>
              </a:stretch>
            </p:blipFill>
            <p:spPr bwMode="auto">
              <a:xfrm>
                <a:off x="5086410" y="3564056"/>
                <a:ext cx="4099530" cy="1646728"/>
              </a:xfrm>
              <a:prstGeom prst="rect">
                <a:avLst/>
              </a:prstGeom>
              <a:noFill/>
            </p:spPr>
          </p:pic>
          <p:cxnSp>
            <p:nvCxnSpPr>
              <p:cNvPr id="114" name="Straight Connector 503"/>
              <p:cNvCxnSpPr/>
              <p:nvPr/>
            </p:nvCxnSpPr>
            <p:spPr bwMode="auto">
              <a:xfrm flipH="1">
                <a:off x="7304547" y="4843999"/>
                <a:ext cx="10737" cy="170566"/>
              </a:xfrm>
              <a:prstGeom prst="line">
                <a:avLst/>
              </a:prstGeom>
              <a:noFill/>
              <a:ln w="254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Straight Connector 503"/>
              <p:cNvCxnSpPr/>
              <p:nvPr/>
            </p:nvCxnSpPr>
            <p:spPr bwMode="auto">
              <a:xfrm>
                <a:off x="7302248" y="4139203"/>
                <a:ext cx="21265" cy="148855"/>
              </a:xfrm>
              <a:prstGeom prst="line">
                <a:avLst/>
              </a:prstGeom>
              <a:noFill/>
              <a:ln w="254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9" name="矩形 108"/>
            <p:cNvSpPr/>
            <p:nvPr/>
          </p:nvSpPr>
          <p:spPr bwMode="auto">
            <a:xfrm>
              <a:off x="1057273" y="4165734"/>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DC1</a:t>
              </a:r>
              <a:endParaRPr lang="zh-CN" altLang="en-US" sz="800" b="1" dirty="0">
                <a:solidFill>
                  <a:srgbClr val="000000"/>
                </a:solidFill>
                <a:latin typeface="Arial" charset="0"/>
              </a:endParaRPr>
            </a:p>
          </p:txBody>
        </p:sp>
        <p:sp>
          <p:nvSpPr>
            <p:cNvPr id="111" name="矩形 110"/>
            <p:cNvSpPr/>
            <p:nvPr/>
          </p:nvSpPr>
          <p:spPr bwMode="auto">
            <a:xfrm>
              <a:off x="3124204" y="4165734"/>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DC2</a:t>
              </a:r>
              <a:endParaRPr lang="zh-CN" altLang="en-US" sz="800" b="1" dirty="0">
                <a:solidFill>
                  <a:srgbClr val="000000"/>
                </a:solidFill>
                <a:latin typeface="Arial" charset="0"/>
              </a:endParaRPr>
            </a:p>
          </p:txBody>
        </p:sp>
        <p:sp>
          <p:nvSpPr>
            <p:cNvPr id="112" name="矩形 111"/>
            <p:cNvSpPr/>
            <p:nvPr/>
          </p:nvSpPr>
          <p:spPr bwMode="auto">
            <a:xfrm>
              <a:off x="2647952" y="3162301"/>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DC3</a:t>
              </a:r>
              <a:endParaRPr lang="zh-CN" altLang="en-US" sz="800" b="1" dirty="0">
                <a:solidFill>
                  <a:srgbClr val="000000"/>
                </a:solidFill>
                <a:latin typeface="Arial" charset="0"/>
              </a:endParaRPr>
            </a:p>
          </p:txBody>
        </p:sp>
      </p:grpSp>
      <p:sp>
        <p:nvSpPr>
          <p:cNvPr id="128" name="椭圆 127"/>
          <p:cNvSpPr/>
          <p:nvPr/>
        </p:nvSpPr>
        <p:spPr bwMode="auto">
          <a:xfrm>
            <a:off x="2227845" y="4936091"/>
            <a:ext cx="353205" cy="168616"/>
          </a:xfrm>
          <a:prstGeom prst="ellipse">
            <a:avLst/>
          </a:prstGeom>
          <a:solidFill>
            <a:srgbClr val="00B0F0"/>
          </a:solidFill>
          <a:ln>
            <a:noFill/>
          </a:ln>
          <a:effectLst/>
          <a:extLst/>
        </p:spPr>
        <p:txBody>
          <a:bodyPr vert="horz" wrap="square" lIns="0" tIns="0" rIns="0" bIns="0" numCol="1" rtlCol="0" anchor="ctr" anchorCtr="1" compatLnSpc="1">
            <a:prstTxWarp prst="textNoShape">
              <a:avLst/>
            </a:prstTxWarp>
          </a:bodyPr>
          <a:lstStyle/>
          <a:p>
            <a:pPr>
              <a:buClr>
                <a:srgbClr val="CC9900"/>
              </a:buClr>
            </a:pPr>
            <a:endParaRPr lang="zh-CN" altLang="en-US" sz="1899" dirty="0">
              <a:solidFill>
                <a:srgbClr val="FFFFFF"/>
              </a:solidFill>
              <a:latin typeface="Arial" charset="0"/>
            </a:endParaRPr>
          </a:p>
        </p:txBody>
      </p:sp>
      <p:grpSp>
        <p:nvGrpSpPr>
          <p:cNvPr id="24" name="Group 23"/>
          <p:cNvGrpSpPr/>
          <p:nvPr/>
        </p:nvGrpSpPr>
        <p:grpSpPr>
          <a:xfrm>
            <a:off x="7987065" y="1103816"/>
            <a:ext cx="3654602" cy="5099448"/>
            <a:chOff x="7989144" y="1103210"/>
            <a:chExt cx="3655554" cy="5100776"/>
          </a:xfrm>
        </p:grpSpPr>
        <p:sp>
          <p:nvSpPr>
            <p:cNvPr id="132" name="圆角矩形 131"/>
            <p:cNvSpPr/>
            <p:nvPr/>
          </p:nvSpPr>
          <p:spPr bwMode="auto">
            <a:xfrm>
              <a:off x="8565359" y="1408171"/>
              <a:ext cx="2949472" cy="4795815"/>
            </a:xfrm>
            <a:prstGeom prst="roundRect">
              <a:avLst>
                <a:gd name="adj" fmla="val 3693"/>
              </a:avLst>
            </a:prstGeom>
            <a:solidFill>
              <a:schemeClr val="bg1"/>
            </a:solidFill>
            <a:ln>
              <a:solidFill>
                <a:schemeClr val="bg2">
                  <a:lumMod val="40000"/>
                  <a:lumOff val="60000"/>
                </a:schemeClr>
              </a:solidFill>
            </a:ln>
            <a:effectLst>
              <a:outerShdw blurRad="50800" dist="38100" dir="2700000" algn="tl" rotWithShape="0">
                <a:prstClr val="black">
                  <a:alpha val="40000"/>
                </a:prstClr>
              </a:outerShdw>
            </a:effectLst>
            <a:extLst/>
          </p:spPr>
          <p:txBody>
            <a:bodyPr vert="horz" wrap="square" lIns="121799" tIns="60904" rIns="121799" bIns="60904" numCol="1" rtlCol="0" anchor="t" anchorCtr="0" compatLnSpc="1">
              <a:prstTxWarp prst="textNoShape">
                <a:avLst/>
              </a:prstTxWarp>
            </a:bodyPr>
            <a:lstStyle/>
            <a:p>
              <a:pPr defTabSz="1217953">
                <a:buClr>
                  <a:srgbClr val="CC9900"/>
                </a:buClr>
                <a:buFont typeface="Wingdings" pitchFamily="2" charset="2"/>
                <a:buChar char="n"/>
              </a:pPr>
              <a:endParaRPr lang="zh-CN" altLang="en-US" sz="2099" dirty="0">
                <a:solidFill>
                  <a:srgbClr val="990000"/>
                </a:solidFill>
                <a:latin typeface="Arial" pitchFamily="34" charset="0"/>
                <a:ea typeface="华文细黑" pitchFamily="2" charset="-122"/>
                <a:cs typeface="Arial" pitchFamily="34" charset="0"/>
              </a:endParaRPr>
            </a:p>
          </p:txBody>
        </p:sp>
        <p:sp>
          <p:nvSpPr>
            <p:cNvPr id="140" name="TextBox 139"/>
            <p:cNvSpPr txBox="1"/>
            <p:nvPr/>
          </p:nvSpPr>
          <p:spPr>
            <a:xfrm>
              <a:off x="8579536" y="1103210"/>
              <a:ext cx="2963654" cy="507023"/>
            </a:xfrm>
            <a:prstGeom prst="round2SameRect">
              <a:avLst>
                <a:gd name="adj1" fmla="val 21778"/>
                <a:gd name="adj2" fmla="val 0"/>
              </a:avLst>
            </a:prstGeom>
            <a:solidFill>
              <a:srgbClr val="0070C0"/>
            </a:solidFill>
            <a:effectLst>
              <a:outerShdw blurRad="40005" dist="22860" dir="5400000" algn="t" rotWithShape="0">
                <a:prstClr val="black">
                  <a:alpha val="35000"/>
                </a:prstClr>
              </a:outerShdw>
            </a:effectLst>
          </p:spPr>
          <p:txBody>
            <a:bodyPr wrap="square" lIns="0" tIns="0" rIns="0" bIns="0" rtlCol="0" anchor="ctr" anchorCtr="0">
              <a:noAutofit/>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marL="342460" indent="-342460" eaLnBrk="0" hangingPunct="0">
                <a:spcBef>
                  <a:spcPct val="20000"/>
                </a:spcBef>
                <a:buClr>
                  <a:srgbClr val="990000"/>
                </a:buClr>
              </a:pPr>
              <a:r>
                <a:rPr lang="zh-CN" altLang="en-US" sz="1899" dirty="0">
                  <a:solidFill>
                    <a:srgbClr val="FFFFFF"/>
                  </a:solidFill>
                  <a:latin typeface="微软雅黑" pitchFamily="34" charset="-122"/>
                  <a:ea typeface="微软雅黑" pitchFamily="34" charset="-122"/>
                </a:rPr>
                <a:t>面临的挑战</a:t>
              </a:r>
              <a:endParaRPr lang="en-US" altLang="zh-CN" sz="1899" dirty="0">
                <a:solidFill>
                  <a:srgbClr val="FFFFFF"/>
                </a:solidFill>
                <a:latin typeface="微软雅黑" pitchFamily="34" charset="-122"/>
                <a:ea typeface="微软雅黑" pitchFamily="34" charset="-122"/>
              </a:endParaRPr>
            </a:p>
          </p:txBody>
        </p:sp>
        <p:grpSp>
          <p:nvGrpSpPr>
            <p:cNvPr id="2" name="组合 9"/>
            <p:cNvGrpSpPr/>
            <p:nvPr/>
          </p:nvGrpSpPr>
          <p:grpSpPr>
            <a:xfrm>
              <a:off x="8484331" y="3379635"/>
              <a:ext cx="3160367" cy="1269036"/>
              <a:chOff x="6361592" y="3108110"/>
              <a:chExt cx="2314864" cy="1492080"/>
            </a:xfrm>
          </p:grpSpPr>
          <p:pic>
            <p:nvPicPr>
              <p:cNvPr id="135" name="Picture 30" descr="C:\Users\dh\Desktop\新建文件夹\16\5.png"/>
              <p:cNvPicPr>
                <a:picLocks noChangeAspect="1" noChangeArrowheads="1"/>
              </p:cNvPicPr>
              <p:nvPr/>
            </p:nvPicPr>
            <p:blipFill>
              <a:blip r:embed="rId3" cstate="print"/>
              <a:srcRect/>
              <a:stretch>
                <a:fillRect/>
              </a:stretch>
            </p:blipFill>
            <p:spPr bwMode="auto">
              <a:xfrm>
                <a:off x="6620123" y="3828842"/>
                <a:ext cx="1839890" cy="739077"/>
              </a:xfrm>
              <a:prstGeom prst="rect">
                <a:avLst/>
              </a:prstGeom>
              <a:noFill/>
              <a:ln w="9525">
                <a:noFill/>
                <a:miter lim="800000"/>
                <a:headEnd/>
                <a:tailEnd/>
              </a:ln>
            </p:spPr>
          </p:pic>
          <p:sp>
            <p:nvSpPr>
              <p:cNvPr id="136" name="TextBox 135"/>
              <p:cNvSpPr txBox="1"/>
              <p:nvPr/>
            </p:nvSpPr>
            <p:spPr>
              <a:xfrm>
                <a:off x="6885081" y="3912706"/>
                <a:ext cx="1306542" cy="687484"/>
              </a:xfrm>
              <a:prstGeom prst="rect">
                <a:avLst/>
              </a:prstGeom>
              <a:noFill/>
            </p:spPr>
            <p:txBody>
              <a:bodyPr wrap="square" lIns="91351" tIns="45678" rIns="91351" bIns="45678" rtlCol="0">
                <a:spAutoFit/>
              </a:bodyPr>
              <a:lstStyle/>
              <a:p>
                <a:r>
                  <a:rPr lang="zh-CN" altLang="en-US" sz="1400" b="1" dirty="0">
                    <a:solidFill>
                      <a:srgbClr val="C00000"/>
                    </a:solidFill>
                    <a:latin typeface="微软雅黑" pitchFamily="34" charset="-122"/>
                    <a:ea typeface="微软雅黑" pitchFamily="34" charset="-122"/>
                  </a:rPr>
                  <a:t>业务快速部署</a:t>
                </a:r>
                <a:endParaRPr lang="en-US" altLang="zh-CN" sz="1400" dirty="0">
                  <a:solidFill>
                    <a:srgbClr val="C00000"/>
                  </a:solidFill>
                  <a:latin typeface="微软雅黑" pitchFamily="34" charset="-122"/>
                  <a:ea typeface="微软雅黑" pitchFamily="34" charset="-122"/>
                </a:endParaRPr>
              </a:p>
              <a:p>
                <a:r>
                  <a:rPr lang="en-US" altLang="zh-CN" sz="900" dirty="0">
                    <a:solidFill>
                      <a:srgbClr val="595959"/>
                    </a:solidFill>
                    <a:latin typeface="微软雅黑" pitchFamily="34" charset="-122"/>
                    <a:ea typeface="微软雅黑" pitchFamily="34" charset="-122"/>
                  </a:rPr>
                  <a:t>IT</a:t>
                </a:r>
                <a:r>
                  <a:rPr lang="zh-CN" altLang="en-US" sz="900" dirty="0">
                    <a:solidFill>
                      <a:srgbClr val="595959"/>
                    </a:solidFill>
                    <a:latin typeface="微软雅黑" pitchFamily="34" charset="-122"/>
                    <a:ea typeface="微软雅黑" pitchFamily="34" charset="-122"/>
                  </a:rPr>
                  <a:t>迅速识别和响应业务诉求，满足业务发展</a:t>
                </a:r>
                <a:endParaRPr lang="zh-CN" altLang="en-US" sz="1100" dirty="0">
                  <a:solidFill>
                    <a:srgbClr val="595959"/>
                  </a:solidFill>
                  <a:latin typeface="微软雅黑" pitchFamily="34" charset="-122"/>
                  <a:ea typeface="微软雅黑" pitchFamily="34" charset="-122"/>
                </a:endParaRPr>
              </a:p>
            </p:txBody>
          </p:sp>
          <p:sp>
            <p:nvSpPr>
              <p:cNvPr id="137" name="Text Box 26"/>
              <p:cNvSpPr>
                <a:spLocks noChangeArrowheads="1"/>
              </p:cNvSpPr>
              <p:nvPr/>
            </p:nvSpPr>
            <p:spPr bwMode="auto">
              <a:xfrm>
                <a:off x="6639006" y="4025639"/>
                <a:ext cx="303802" cy="434174"/>
              </a:xfrm>
              <a:prstGeom prst="rect">
                <a:avLst/>
              </a:prstGeom>
              <a:noFill/>
              <a:ln w="9525">
                <a:noFill/>
                <a:miter lim="800000"/>
                <a:headEnd/>
                <a:tailEnd/>
              </a:ln>
            </p:spPr>
            <p:txBody>
              <a:bodyPr wrap="square" lIns="91351" tIns="45678" rIns="91351" bIns="45678">
                <a:spAutoFit/>
              </a:bodyPr>
              <a:lstStyle/>
              <a:p>
                <a:pPr eaLnBrk="0" fontAlgn="ctr" hangingPunct="0"/>
                <a:r>
                  <a:rPr lang="en-US" altLang="zh-CN" dirty="0">
                    <a:solidFill>
                      <a:srgbClr val="FFFFFF"/>
                    </a:solidFill>
                    <a:latin typeface="FrutigerNext LT Medium"/>
                  </a:rPr>
                  <a:t>2</a:t>
                </a:r>
                <a:endParaRPr lang="zh-CN" altLang="en-US" dirty="0">
                  <a:solidFill>
                    <a:srgbClr val="FFFFFF"/>
                  </a:solidFill>
                  <a:latin typeface="FrutigerNext LT Medium"/>
                </a:endParaRPr>
              </a:p>
            </p:txBody>
          </p:sp>
          <p:pic>
            <p:nvPicPr>
              <p:cNvPr id="192" name="图片 1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901" y="3108110"/>
                <a:ext cx="1003296" cy="629671"/>
              </a:xfrm>
              <a:prstGeom prst="rect">
                <a:avLst/>
              </a:prstGeom>
            </p:spPr>
          </p:pic>
          <p:sp>
            <p:nvSpPr>
              <p:cNvPr id="194" name="TextBox 193"/>
              <p:cNvSpPr txBox="1"/>
              <p:nvPr/>
            </p:nvSpPr>
            <p:spPr>
              <a:xfrm>
                <a:off x="6361592" y="3147819"/>
                <a:ext cx="799747" cy="379894"/>
              </a:xfrm>
              <a:prstGeom prst="rect">
                <a:avLst/>
              </a:prstGeom>
              <a:noFill/>
            </p:spPr>
            <p:txBody>
              <a:bodyPr wrap="square" lIns="91351" tIns="45678" rIns="91351" bIns="45678" rtlCol="0">
                <a:spAutoFit/>
              </a:bodyPr>
              <a:lstStyle/>
              <a:p>
                <a:r>
                  <a:rPr lang="zh-CN" altLang="en-US" sz="1500" b="1" dirty="0">
                    <a:solidFill>
                      <a:srgbClr val="C00000"/>
                    </a:solidFill>
                    <a:latin typeface="微软雅黑" pitchFamily="34" charset="-122"/>
                    <a:ea typeface="微软雅黑" pitchFamily="34" charset="-122"/>
                  </a:rPr>
                  <a:t>挑战</a:t>
                </a:r>
                <a:r>
                  <a:rPr lang="en-US" altLang="zh-CN" sz="1500" b="1" dirty="0">
                    <a:solidFill>
                      <a:srgbClr val="C00000"/>
                    </a:solidFill>
                    <a:latin typeface="微软雅黑" pitchFamily="34" charset="-122"/>
                    <a:ea typeface="微软雅黑" pitchFamily="34" charset="-122"/>
                  </a:rPr>
                  <a:t>2</a:t>
                </a:r>
                <a:endParaRPr lang="zh-CN" altLang="en-US" sz="1500" b="1" dirty="0">
                  <a:solidFill>
                    <a:srgbClr val="C00000"/>
                  </a:solidFill>
                  <a:latin typeface="微软雅黑" pitchFamily="34" charset="-122"/>
                  <a:ea typeface="微软雅黑" pitchFamily="34" charset="-122"/>
                </a:endParaRPr>
              </a:p>
            </p:txBody>
          </p:sp>
          <p:sp>
            <p:nvSpPr>
              <p:cNvPr id="195" name="TextBox 194"/>
              <p:cNvSpPr txBox="1"/>
              <p:nvPr/>
            </p:nvSpPr>
            <p:spPr>
              <a:xfrm>
                <a:off x="6464727" y="3638605"/>
                <a:ext cx="865326" cy="343706"/>
              </a:xfrm>
              <a:prstGeom prst="rect">
                <a:avLst/>
              </a:prstGeom>
              <a:noFill/>
            </p:spPr>
            <p:txBody>
              <a:bodyPr wrap="square" lIns="91351" tIns="45678" rIns="91351" bIns="45678" rtlCol="0">
                <a:spAutoFit/>
              </a:bodyPr>
              <a:lstStyle/>
              <a:p>
                <a:r>
                  <a:rPr lang="zh-CN" altLang="en-US" sz="1300" dirty="0">
                    <a:solidFill>
                      <a:srgbClr val="595959"/>
                    </a:solidFill>
                    <a:latin typeface="微软雅黑" pitchFamily="34" charset="-122"/>
                    <a:ea typeface="微软雅黑" pitchFamily="34" charset="-122"/>
                  </a:rPr>
                  <a:t>业务管理员</a:t>
                </a:r>
              </a:p>
            </p:txBody>
          </p:sp>
          <p:sp>
            <p:nvSpPr>
              <p:cNvPr id="196" name="TextBox 195"/>
              <p:cNvSpPr txBox="1"/>
              <p:nvPr/>
            </p:nvSpPr>
            <p:spPr>
              <a:xfrm>
                <a:off x="7844258" y="3452496"/>
                <a:ext cx="832198" cy="343706"/>
              </a:xfrm>
              <a:prstGeom prst="rect">
                <a:avLst/>
              </a:prstGeom>
              <a:noFill/>
            </p:spPr>
            <p:txBody>
              <a:bodyPr wrap="square" lIns="91351" tIns="45678" rIns="91351" bIns="45678" rtlCol="0">
                <a:spAutoFit/>
              </a:bodyPr>
              <a:lstStyle/>
              <a:p>
                <a:r>
                  <a:rPr lang="en-US" altLang="zh-CN" sz="1300" dirty="0">
                    <a:solidFill>
                      <a:srgbClr val="595959"/>
                    </a:solidFill>
                    <a:latin typeface="微软雅黑" pitchFamily="34" charset="-122"/>
                    <a:ea typeface="微软雅黑" pitchFamily="34" charset="-122"/>
                  </a:rPr>
                  <a:t>IT</a:t>
                </a:r>
                <a:r>
                  <a:rPr lang="zh-CN" altLang="en-US" sz="1300" dirty="0">
                    <a:solidFill>
                      <a:srgbClr val="595959"/>
                    </a:solidFill>
                    <a:latin typeface="微软雅黑" pitchFamily="34" charset="-122"/>
                    <a:ea typeface="微软雅黑" pitchFamily="34" charset="-122"/>
                  </a:rPr>
                  <a:t>管理员</a:t>
                </a:r>
              </a:p>
            </p:txBody>
          </p:sp>
        </p:grpSp>
        <p:sp>
          <p:nvSpPr>
            <p:cNvPr id="193" name="TextBox 192"/>
            <p:cNvSpPr txBox="1"/>
            <p:nvPr/>
          </p:nvSpPr>
          <p:spPr>
            <a:xfrm>
              <a:off x="8498479" y="1700819"/>
              <a:ext cx="1178598" cy="353862"/>
            </a:xfrm>
            <a:prstGeom prst="rect">
              <a:avLst/>
            </a:prstGeom>
            <a:noFill/>
          </p:spPr>
          <p:txBody>
            <a:bodyPr wrap="square" lIns="121799" tIns="60904" rIns="121799" bIns="60904" rtlCol="0">
              <a:spAutoFit/>
            </a:bodyPr>
            <a:lstStyle/>
            <a:p>
              <a:r>
                <a:rPr lang="zh-CN" altLang="en-US" sz="1500" b="1" dirty="0">
                  <a:solidFill>
                    <a:srgbClr val="C00000"/>
                  </a:solidFill>
                  <a:latin typeface="微软雅黑" pitchFamily="34" charset="-122"/>
                  <a:ea typeface="微软雅黑" pitchFamily="34" charset="-122"/>
                </a:rPr>
                <a:t>挑战</a:t>
              </a:r>
              <a:r>
                <a:rPr lang="en-US" altLang="zh-CN" sz="1500" b="1" dirty="0">
                  <a:solidFill>
                    <a:srgbClr val="C00000"/>
                  </a:solidFill>
                  <a:latin typeface="微软雅黑" pitchFamily="34" charset="-122"/>
                  <a:ea typeface="微软雅黑" pitchFamily="34" charset="-122"/>
                </a:rPr>
                <a:t>1</a:t>
              </a:r>
              <a:endParaRPr lang="zh-CN" altLang="en-US" sz="1500" b="1" dirty="0">
                <a:solidFill>
                  <a:srgbClr val="C00000"/>
                </a:solidFill>
                <a:latin typeface="微软雅黑" pitchFamily="34" charset="-122"/>
                <a:ea typeface="微软雅黑" pitchFamily="34" charset="-122"/>
              </a:endParaRPr>
            </a:p>
          </p:txBody>
        </p:sp>
        <p:sp>
          <p:nvSpPr>
            <p:cNvPr id="210" name="虚尾箭头 209"/>
            <p:cNvSpPr/>
            <p:nvPr/>
          </p:nvSpPr>
          <p:spPr bwMode="auto">
            <a:xfrm>
              <a:off x="7989144" y="3218892"/>
              <a:ext cx="515230" cy="750887"/>
            </a:xfrm>
            <a:prstGeom prst="stripedRightArrow">
              <a:avLst/>
            </a:prstGeom>
            <a:solidFill>
              <a:srgbClr val="C000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121799" tIns="60904" rIns="121799" bIns="60904" numCol="1" rtlCol="0" anchor="t" anchorCtr="0" compatLnSpc="1">
              <a:prstTxWarp prst="textNoShape">
                <a:avLst/>
              </a:prstTxWarp>
            </a:bodyPr>
            <a:lstStyle/>
            <a:p>
              <a:pPr defTabSz="1217953">
                <a:buClr>
                  <a:srgbClr val="CC9900"/>
                </a:buClr>
                <a:buFont typeface="Wingdings" pitchFamily="2" charset="2"/>
                <a:buChar char="n"/>
              </a:pPr>
              <a:endParaRPr lang="zh-CN" altLang="en-US" dirty="0" smtClean="0">
                <a:solidFill>
                  <a:srgbClr val="000000"/>
                </a:solidFill>
                <a:latin typeface="Arial" charset="0"/>
                <a:ea typeface="宋体" charset="-122"/>
              </a:endParaRPr>
            </a:p>
          </p:txBody>
        </p:sp>
        <p:grpSp>
          <p:nvGrpSpPr>
            <p:cNvPr id="11" name="组合 8"/>
            <p:cNvGrpSpPr/>
            <p:nvPr/>
          </p:nvGrpSpPr>
          <p:grpSpPr>
            <a:xfrm>
              <a:off x="8814484" y="4860683"/>
              <a:ext cx="2600784" cy="1224275"/>
              <a:chOff x="6622420" y="1580917"/>
              <a:chExt cx="1835414" cy="1620068"/>
            </a:xfrm>
          </p:grpSpPr>
          <p:grpSp>
            <p:nvGrpSpPr>
              <p:cNvPr id="12" name="组合 364"/>
              <p:cNvGrpSpPr/>
              <p:nvPr/>
            </p:nvGrpSpPr>
            <p:grpSpPr>
              <a:xfrm>
                <a:off x="6622420" y="2342245"/>
                <a:ext cx="1835414" cy="858740"/>
                <a:chOff x="6771030" y="2391898"/>
                <a:chExt cx="1835414" cy="858740"/>
              </a:xfrm>
            </p:grpSpPr>
            <p:pic>
              <p:nvPicPr>
                <p:cNvPr id="133" name="Picture 30" descr="C:\Users\dh\Desktop\新建文件夹\16\5.png"/>
                <p:cNvPicPr>
                  <a:picLocks noChangeAspect="1" noChangeArrowheads="1"/>
                </p:cNvPicPr>
                <p:nvPr/>
              </p:nvPicPr>
              <p:blipFill>
                <a:blip r:embed="rId3" cstate="print"/>
                <a:srcRect/>
                <a:stretch>
                  <a:fillRect/>
                </a:stretch>
              </p:blipFill>
              <p:spPr bwMode="auto">
                <a:xfrm>
                  <a:off x="6771030" y="2391898"/>
                  <a:ext cx="1835414" cy="858740"/>
                </a:xfrm>
                <a:prstGeom prst="rect">
                  <a:avLst/>
                </a:prstGeom>
                <a:noFill/>
                <a:ln w="9525">
                  <a:noFill/>
                  <a:miter lim="800000"/>
                  <a:headEnd/>
                  <a:tailEnd/>
                </a:ln>
              </p:spPr>
            </p:pic>
            <p:sp>
              <p:nvSpPr>
                <p:cNvPr id="134" name="TextBox 133"/>
                <p:cNvSpPr txBox="1"/>
                <p:nvPr/>
              </p:nvSpPr>
              <p:spPr>
                <a:xfrm>
                  <a:off x="7060615" y="2456649"/>
                  <a:ext cx="1545829" cy="773810"/>
                </a:xfrm>
                <a:prstGeom prst="rect">
                  <a:avLst/>
                </a:prstGeom>
                <a:noFill/>
              </p:spPr>
              <p:txBody>
                <a:bodyPr wrap="square" lIns="91403" tIns="45702" rIns="91403" bIns="45702" rtlCol="0">
                  <a:spAutoFit/>
                </a:bodyPr>
                <a:lstStyle/>
                <a:p>
                  <a:r>
                    <a:rPr lang="zh-CN" altLang="en-US" sz="1400" b="1" dirty="0">
                      <a:solidFill>
                        <a:srgbClr val="C00000"/>
                      </a:solidFill>
                      <a:latin typeface="微软雅黑" pitchFamily="34" charset="-122"/>
                      <a:ea typeface="微软雅黑" pitchFamily="34" charset="-122"/>
                    </a:rPr>
                    <a:t>资源统一管理</a:t>
                  </a:r>
                  <a:endParaRPr lang="en-US" altLang="zh-CN" sz="1400" b="1" dirty="0">
                    <a:solidFill>
                      <a:srgbClr val="C00000"/>
                    </a:solidFill>
                    <a:latin typeface="微软雅黑" pitchFamily="34" charset="-122"/>
                    <a:ea typeface="微软雅黑" pitchFamily="34" charset="-122"/>
                  </a:endParaRPr>
                </a:p>
                <a:p>
                  <a:r>
                    <a:rPr lang="zh-CN" altLang="en-US" sz="900" dirty="0">
                      <a:solidFill>
                        <a:srgbClr val="404040"/>
                      </a:solidFill>
                      <a:latin typeface="微软雅黑" pitchFamily="34" charset="-122"/>
                      <a:ea typeface="微软雅黑" pitchFamily="34" charset="-122"/>
                    </a:rPr>
                    <a:t>能根据业务需求进行合理分配，提高利用率</a:t>
                  </a:r>
                </a:p>
              </p:txBody>
            </p:sp>
          </p:grpSp>
          <p:grpSp>
            <p:nvGrpSpPr>
              <p:cNvPr id="13" name="组合 140"/>
              <p:cNvGrpSpPr/>
              <p:nvPr/>
            </p:nvGrpSpPr>
            <p:grpSpPr>
              <a:xfrm>
                <a:off x="6761757" y="1580917"/>
                <a:ext cx="1544922" cy="852302"/>
                <a:chOff x="295272" y="2659170"/>
                <a:chExt cx="4099487" cy="1763738"/>
              </a:xfrm>
            </p:grpSpPr>
            <p:grpSp>
              <p:nvGrpSpPr>
                <p:cNvPr id="14" name="组合 183"/>
                <p:cNvGrpSpPr/>
                <p:nvPr/>
              </p:nvGrpSpPr>
              <p:grpSpPr>
                <a:xfrm>
                  <a:off x="295272" y="2659170"/>
                  <a:ext cx="4099487" cy="1646722"/>
                  <a:chOff x="5086410" y="3564056"/>
                  <a:chExt cx="4099530" cy="1646728"/>
                </a:xfrm>
              </p:grpSpPr>
              <p:pic>
                <p:nvPicPr>
                  <p:cNvPr id="188" name="Picture 2" descr="C:\Users\l61767\Desktop\DC2.png"/>
                  <p:cNvPicPr>
                    <a:picLocks noChangeAspect="1" noChangeArrowheads="1"/>
                  </p:cNvPicPr>
                  <p:nvPr/>
                </p:nvPicPr>
                <p:blipFill>
                  <a:blip r:embed="rId6" cstate="print"/>
                  <a:srcRect l="10626" t="53127" r="6978" b="4637"/>
                  <a:stretch>
                    <a:fillRect/>
                  </a:stretch>
                </p:blipFill>
                <p:spPr bwMode="auto">
                  <a:xfrm>
                    <a:off x="5086410" y="3564056"/>
                    <a:ext cx="4099530" cy="1646728"/>
                  </a:xfrm>
                  <a:prstGeom prst="rect">
                    <a:avLst/>
                  </a:prstGeom>
                  <a:noFill/>
                </p:spPr>
              </p:pic>
              <p:cxnSp>
                <p:nvCxnSpPr>
                  <p:cNvPr id="189" name="Straight Connector 503"/>
                  <p:cNvCxnSpPr/>
                  <p:nvPr/>
                </p:nvCxnSpPr>
                <p:spPr bwMode="auto">
                  <a:xfrm flipH="1">
                    <a:off x="7304547" y="4843999"/>
                    <a:ext cx="10737" cy="170566"/>
                  </a:xfrm>
                  <a:prstGeom prst="line">
                    <a:avLst/>
                  </a:prstGeom>
                  <a:noFill/>
                  <a:ln w="254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Straight Connector 503"/>
                  <p:cNvCxnSpPr/>
                  <p:nvPr/>
                </p:nvCxnSpPr>
                <p:spPr bwMode="auto">
                  <a:xfrm>
                    <a:off x="7302248" y="4139203"/>
                    <a:ext cx="21265" cy="148855"/>
                  </a:xfrm>
                  <a:prstGeom prst="line">
                    <a:avLst/>
                  </a:prstGeom>
                  <a:noFill/>
                  <a:ln w="254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5" name="矩形 184"/>
                <p:cNvSpPr/>
                <p:nvPr/>
              </p:nvSpPr>
              <p:spPr bwMode="auto">
                <a:xfrm>
                  <a:off x="1057273" y="4165734"/>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DC1</a:t>
                  </a:r>
                  <a:endParaRPr lang="zh-CN" altLang="en-US" sz="800" b="1" dirty="0">
                    <a:solidFill>
                      <a:srgbClr val="000000"/>
                    </a:solidFill>
                    <a:latin typeface="Arial" charset="0"/>
                  </a:endParaRPr>
                </a:p>
              </p:txBody>
            </p:sp>
            <p:sp>
              <p:nvSpPr>
                <p:cNvPr id="186" name="矩形 185"/>
                <p:cNvSpPr/>
                <p:nvPr/>
              </p:nvSpPr>
              <p:spPr bwMode="auto">
                <a:xfrm>
                  <a:off x="3124204" y="4165734"/>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DC2</a:t>
                  </a:r>
                  <a:endParaRPr lang="zh-CN" altLang="en-US" sz="800" b="1" dirty="0">
                    <a:solidFill>
                      <a:srgbClr val="000000"/>
                    </a:solidFill>
                    <a:latin typeface="Arial" charset="0"/>
                  </a:endParaRPr>
                </a:p>
              </p:txBody>
            </p:sp>
            <p:sp>
              <p:nvSpPr>
                <p:cNvPr id="187" name="矩形 186"/>
                <p:cNvSpPr/>
                <p:nvPr/>
              </p:nvSpPr>
              <p:spPr bwMode="auto">
                <a:xfrm>
                  <a:off x="2647952" y="3162301"/>
                  <a:ext cx="628650" cy="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b="1" dirty="0">
                      <a:solidFill>
                        <a:srgbClr val="000000"/>
                      </a:solidFill>
                      <a:latin typeface="Arial" charset="0"/>
                    </a:rPr>
                    <a:t>DC3</a:t>
                  </a:r>
                  <a:endParaRPr lang="zh-CN" altLang="en-US" sz="800" b="1" dirty="0">
                    <a:solidFill>
                      <a:srgbClr val="000000"/>
                    </a:solidFill>
                    <a:latin typeface="Arial" charset="0"/>
                  </a:endParaRPr>
                </a:p>
              </p:txBody>
            </p:sp>
          </p:grpSp>
          <p:sp>
            <p:nvSpPr>
              <p:cNvPr id="201" name="椭圆 200"/>
              <p:cNvSpPr/>
              <p:nvPr/>
            </p:nvSpPr>
            <p:spPr bwMode="auto">
              <a:xfrm>
                <a:off x="7404491" y="1924309"/>
                <a:ext cx="245567" cy="167609"/>
              </a:xfrm>
              <a:prstGeom prst="ellipse">
                <a:avLst/>
              </a:prstGeom>
              <a:solidFill>
                <a:srgbClr val="00B0F0"/>
              </a:solidFill>
              <a:ln>
                <a:noFill/>
              </a:ln>
              <a:effectLst/>
              <a:extLst/>
            </p:spPr>
            <p:txBody>
              <a:bodyPr vert="horz" wrap="square" lIns="0" tIns="0" rIns="0" bIns="0" numCol="1" rtlCol="0" anchor="ctr" anchorCtr="1" compatLnSpc="1">
                <a:prstTxWarp prst="textNoShape">
                  <a:avLst/>
                </a:prstTxWarp>
              </a:bodyPr>
              <a:lstStyle/>
              <a:p>
                <a:pPr>
                  <a:buClr>
                    <a:srgbClr val="CC9900"/>
                  </a:buClr>
                </a:pPr>
                <a:endParaRPr lang="zh-CN" altLang="en-US" sz="1899" dirty="0">
                  <a:solidFill>
                    <a:srgbClr val="FFFFFF"/>
                  </a:solidFill>
                  <a:latin typeface="Arial" charset="0"/>
                </a:endParaRPr>
              </a:p>
            </p:txBody>
          </p:sp>
        </p:grpSp>
        <p:grpSp>
          <p:nvGrpSpPr>
            <p:cNvPr id="15" name="组合 204"/>
            <p:cNvGrpSpPr/>
            <p:nvPr/>
          </p:nvGrpSpPr>
          <p:grpSpPr>
            <a:xfrm>
              <a:off x="8475872" y="2528278"/>
              <a:ext cx="2907213" cy="3381071"/>
              <a:chOff x="6330577" y="454616"/>
              <a:chExt cx="2129436" cy="3975333"/>
            </a:xfrm>
          </p:grpSpPr>
          <p:pic>
            <p:nvPicPr>
              <p:cNvPr id="206" name="Picture 30" descr="C:\Users\dh\Desktop\新建文件夹\16\5.png"/>
              <p:cNvPicPr>
                <a:picLocks noChangeAspect="1" noChangeArrowheads="1"/>
              </p:cNvPicPr>
              <p:nvPr/>
            </p:nvPicPr>
            <p:blipFill>
              <a:blip r:embed="rId3" cstate="print"/>
              <a:srcRect/>
              <a:stretch>
                <a:fillRect/>
              </a:stretch>
            </p:blipFill>
            <p:spPr bwMode="auto">
              <a:xfrm>
                <a:off x="6620123" y="454616"/>
                <a:ext cx="1839890" cy="739077"/>
              </a:xfrm>
              <a:prstGeom prst="rect">
                <a:avLst/>
              </a:prstGeom>
              <a:noFill/>
              <a:ln w="9525">
                <a:noFill/>
                <a:miter lim="800000"/>
                <a:headEnd/>
                <a:tailEnd/>
              </a:ln>
            </p:spPr>
          </p:pic>
          <p:sp>
            <p:nvSpPr>
              <p:cNvPr id="207" name="TextBox 206"/>
              <p:cNvSpPr txBox="1"/>
              <p:nvPr/>
            </p:nvSpPr>
            <p:spPr>
              <a:xfrm>
                <a:off x="6885081" y="538481"/>
                <a:ext cx="1306542" cy="687485"/>
              </a:xfrm>
              <a:prstGeom prst="rect">
                <a:avLst/>
              </a:prstGeom>
              <a:noFill/>
            </p:spPr>
            <p:txBody>
              <a:bodyPr wrap="square" lIns="91351" tIns="45678" rIns="91351" bIns="45678" rtlCol="0">
                <a:spAutoFit/>
              </a:bodyPr>
              <a:lstStyle/>
              <a:p>
                <a:r>
                  <a:rPr lang="zh-CN" altLang="en-US" sz="1400" b="1" dirty="0">
                    <a:solidFill>
                      <a:srgbClr val="C00000"/>
                    </a:solidFill>
                    <a:latin typeface="微软雅黑" pitchFamily="34" charset="-122"/>
                    <a:ea typeface="微软雅黑" pitchFamily="34" charset="-122"/>
                  </a:rPr>
                  <a:t>提供统一的</a:t>
                </a:r>
                <a:r>
                  <a:rPr lang="en-US" altLang="zh-CN" sz="1400" b="1" dirty="0">
                    <a:solidFill>
                      <a:srgbClr val="C00000"/>
                    </a:solidFill>
                    <a:latin typeface="微软雅黑" pitchFamily="34" charset="-122"/>
                    <a:ea typeface="微软雅黑" pitchFamily="34" charset="-122"/>
                  </a:rPr>
                  <a:t>IT</a:t>
                </a:r>
                <a:r>
                  <a:rPr lang="zh-CN" altLang="en-US" sz="1400" b="1" dirty="0">
                    <a:solidFill>
                      <a:srgbClr val="C00000"/>
                    </a:solidFill>
                    <a:latin typeface="微软雅黑" pitchFamily="34" charset="-122"/>
                    <a:ea typeface="微软雅黑" pitchFamily="34" charset="-122"/>
                  </a:rPr>
                  <a:t>服务</a:t>
                </a:r>
                <a:endParaRPr lang="en-US" altLang="zh-CN" sz="1400" dirty="0">
                  <a:solidFill>
                    <a:srgbClr val="C00000"/>
                  </a:solidFill>
                  <a:latin typeface="微软雅黑" pitchFamily="34" charset="-122"/>
                  <a:ea typeface="微软雅黑" pitchFamily="34" charset="-122"/>
                </a:endParaRPr>
              </a:p>
              <a:p>
                <a:r>
                  <a:rPr lang="zh-CN" altLang="en-US" sz="900" dirty="0">
                    <a:solidFill>
                      <a:srgbClr val="595959"/>
                    </a:solidFill>
                    <a:latin typeface="微软雅黑" pitchFamily="34" charset="-122"/>
                    <a:ea typeface="微软雅黑" pitchFamily="34" charset="-122"/>
                  </a:rPr>
                  <a:t>通过基础设施统一，归一业务诉求，降低</a:t>
                </a:r>
                <a:r>
                  <a:rPr lang="en-US" altLang="zh-CN" sz="900" dirty="0">
                    <a:solidFill>
                      <a:srgbClr val="595959"/>
                    </a:solidFill>
                    <a:latin typeface="微软雅黑" pitchFamily="34" charset="-122"/>
                    <a:ea typeface="微软雅黑" pitchFamily="34" charset="-122"/>
                  </a:rPr>
                  <a:t>IT</a:t>
                </a:r>
                <a:r>
                  <a:rPr lang="zh-CN" altLang="en-US" sz="900" dirty="0">
                    <a:solidFill>
                      <a:srgbClr val="595959"/>
                    </a:solidFill>
                    <a:latin typeface="微软雅黑" pitchFamily="34" charset="-122"/>
                    <a:ea typeface="微软雅黑" pitchFamily="34" charset="-122"/>
                  </a:rPr>
                  <a:t>成本</a:t>
                </a:r>
                <a:endParaRPr lang="zh-CN" altLang="en-US" sz="1100" dirty="0">
                  <a:solidFill>
                    <a:srgbClr val="595959"/>
                  </a:solidFill>
                  <a:latin typeface="微软雅黑" pitchFamily="34" charset="-122"/>
                  <a:ea typeface="微软雅黑" pitchFamily="34" charset="-122"/>
                </a:endParaRPr>
              </a:p>
            </p:txBody>
          </p:sp>
          <p:sp>
            <p:nvSpPr>
              <p:cNvPr id="208" name="Text Box 26"/>
              <p:cNvSpPr>
                <a:spLocks noChangeArrowheads="1"/>
              </p:cNvSpPr>
              <p:nvPr/>
            </p:nvSpPr>
            <p:spPr bwMode="auto">
              <a:xfrm>
                <a:off x="6614193" y="3995774"/>
                <a:ext cx="303802" cy="434175"/>
              </a:xfrm>
              <a:prstGeom prst="rect">
                <a:avLst/>
              </a:prstGeom>
              <a:noFill/>
              <a:ln w="9525">
                <a:noFill/>
                <a:miter lim="800000"/>
                <a:headEnd/>
                <a:tailEnd/>
              </a:ln>
            </p:spPr>
            <p:txBody>
              <a:bodyPr wrap="square" lIns="91351" tIns="45678" rIns="91351" bIns="45678">
                <a:spAutoFit/>
              </a:bodyPr>
              <a:lstStyle/>
              <a:p>
                <a:pPr eaLnBrk="0" fontAlgn="ctr" hangingPunct="0"/>
                <a:r>
                  <a:rPr lang="en-US" altLang="zh-CN" dirty="0" smtClean="0">
                    <a:solidFill>
                      <a:srgbClr val="FFFFFF"/>
                    </a:solidFill>
                    <a:latin typeface="FrutigerNext LT Medium"/>
                  </a:rPr>
                  <a:t>3</a:t>
                </a:r>
                <a:endParaRPr lang="zh-CN" altLang="en-US" dirty="0">
                  <a:solidFill>
                    <a:srgbClr val="FFFFFF"/>
                  </a:solidFill>
                  <a:latin typeface="FrutigerNext LT Medium"/>
                </a:endParaRPr>
              </a:p>
            </p:txBody>
          </p:sp>
          <p:sp>
            <p:nvSpPr>
              <p:cNvPr id="211" name="TextBox 210"/>
              <p:cNvSpPr txBox="1"/>
              <p:nvPr/>
            </p:nvSpPr>
            <p:spPr>
              <a:xfrm>
                <a:off x="6330577" y="3038313"/>
                <a:ext cx="799747" cy="379894"/>
              </a:xfrm>
              <a:prstGeom prst="rect">
                <a:avLst/>
              </a:prstGeom>
              <a:noFill/>
            </p:spPr>
            <p:txBody>
              <a:bodyPr wrap="square" lIns="91351" tIns="45678" rIns="91351" bIns="45678" rtlCol="0">
                <a:spAutoFit/>
              </a:bodyPr>
              <a:lstStyle/>
              <a:p>
                <a:r>
                  <a:rPr lang="zh-CN" altLang="en-US" sz="1500" b="1" dirty="0">
                    <a:solidFill>
                      <a:srgbClr val="C00000"/>
                    </a:solidFill>
                    <a:latin typeface="微软雅黑" pitchFamily="34" charset="-122"/>
                    <a:ea typeface="微软雅黑" pitchFamily="34" charset="-122"/>
                  </a:rPr>
                  <a:t>挑战</a:t>
                </a:r>
                <a:r>
                  <a:rPr lang="en-US" altLang="zh-CN" sz="1500" b="1" dirty="0">
                    <a:solidFill>
                      <a:srgbClr val="C00000"/>
                    </a:solidFill>
                    <a:latin typeface="微软雅黑" pitchFamily="34" charset="-122"/>
                    <a:ea typeface="微软雅黑" pitchFamily="34" charset="-122"/>
                  </a:rPr>
                  <a:t>3</a:t>
                </a:r>
                <a:endParaRPr lang="zh-CN" altLang="en-US" sz="1500" b="1" dirty="0">
                  <a:solidFill>
                    <a:srgbClr val="C00000"/>
                  </a:solidFill>
                  <a:latin typeface="微软雅黑" pitchFamily="34" charset="-122"/>
                  <a:ea typeface="微软雅黑" pitchFamily="34" charset="-122"/>
                </a:endParaRPr>
              </a:p>
            </p:txBody>
          </p:sp>
        </p:grpSp>
        <p:grpSp>
          <p:nvGrpSpPr>
            <p:cNvPr id="16" name="组合 214"/>
            <p:cNvGrpSpPr/>
            <p:nvPr/>
          </p:nvGrpSpPr>
          <p:grpSpPr>
            <a:xfrm>
              <a:off x="8993254" y="2021369"/>
              <a:ext cx="2170542" cy="489563"/>
              <a:chOff x="1164177" y="1000671"/>
              <a:chExt cx="3180184" cy="1228179"/>
            </a:xfrm>
          </p:grpSpPr>
          <p:grpSp>
            <p:nvGrpSpPr>
              <p:cNvPr id="17" name="组合 2037"/>
              <p:cNvGrpSpPr/>
              <p:nvPr/>
            </p:nvGrpSpPr>
            <p:grpSpPr>
              <a:xfrm>
                <a:off x="1164177" y="1000671"/>
                <a:ext cx="879893" cy="1228179"/>
                <a:chOff x="7105650" y="1640121"/>
                <a:chExt cx="666750" cy="941153"/>
              </a:xfrm>
            </p:grpSpPr>
            <p:sp>
              <p:nvSpPr>
                <p:cNvPr id="577" name="矩形 576"/>
                <p:cNvSpPr/>
                <p:nvPr/>
              </p:nvSpPr>
              <p:spPr bwMode="auto">
                <a:xfrm>
                  <a:off x="7105650" y="1640121"/>
                  <a:ext cx="666750" cy="941153"/>
                </a:xfrm>
                <a:prstGeom prst="rect">
                  <a:avLst/>
                </a:prstGeom>
                <a:solidFill>
                  <a:srgbClr val="00B0F0">
                    <a:alpha val="45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Clr>
                      <a:srgbClr val="CC9900"/>
                    </a:buClr>
                  </a:pPr>
                  <a:endParaRPr lang="zh-CN" altLang="en-US" sz="800" dirty="0">
                    <a:solidFill>
                      <a:srgbClr val="000000"/>
                    </a:solidFill>
                    <a:latin typeface="Arial" charset="0"/>
                  </a:endParaRPr>
                </a:p>
              </p:txBody>
            </p:sp>
            <p:grpSp>
              <p:nvGrpSpPr>
                <p:cNvPr id="18" name="组合 1581"/>
                <p:cNvGrpSpPr/>
                <p:nvPr/>
              </p:nvGrpSpPr>
              <p:grpSpPr>
                <a:xfrm>
                  <a:off x="7127436" y="1714500"/>
                  <a:ext cx="635439" cy="685800"/>
                  <a:chOff x="6098736" y="1504950"/>
                  <a:chExt cx="427105" cy="618570"/>
                </a:xfrm>
              </p:grpSpPr>
              <p:sp>
                <p:nvSpPr>
                  <p:cNvPr id="465" name="Line 286"/>
                  <p:cNvSpPr>
                    <a:spLocks noChangeShapeType="1"/>
                  </p:cNvSpPr>
                  <p:nvPr/>
                </p:nvSpPr>
                <p:spPr bwMode="auto">
                  <a:xfrm>
                    <a:off x="6191453" y="1731967"/>
                    <a:ext cx="334388" cy="158287"/>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66" name="Line 287"/>
                  <p:cNvSpPr>
                    <a:spLocks noChangeShapeType="1"/>
                  </p:cNvSpPr>
                  <p:nvPr/>
                </p:nvSpPr>
                <p:spPr bwMode="auto">
                  <a:xfrm>
                    <a:off x="6177773" y="1923578"/>
                    <a:ext cx="85117" cy="37489"/>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67" name="Freeform 288"/>
                  <p:cNvSpPr>
                    <a:spLocks/>
                  </p:cNvSpPr>
                  <p:nvPr/>
                </p:nvSpPr>
                <p:spPr bwMode="auto">
                  <a:xfrm>
                    <a:off x="6098736" y="1840269"/>
                    <a:ext cx="94237" cy="83309"/>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68" name="Freeform 289"/>
                  <p:cNvSpPr>
                    <a:spLocks/>
                  </p:cNvSpPr>
                  <p:nvPr/>
                </p:nvSpPr>
                <p:spPr bwMode="auto">
                  <a:xfrm>
                    <a:off x="6159534" y="1856931"/>
                    <a:ext cx="33439" cy="116633"/>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69" name="Freeform 290"/>
                  <p:cNvSpPr>
                    <a:spLocks/>
                  </p:cNvSpPr>
                  <p:nvPr/>
                </p:nvSpPr>
                <p:spPr bwMode="auto">
                  <a:xfrm>
                    <a:off x="6158014" y="1856931"/>
                    <a:ext cx="34959" cy="66647"/>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70" name="Freeform 291"/>
                  <p:cNvSpPr>
                    <a:spLocks/>
                  </p:cNvSpPr>
                  <p:nvPr/>
                </p:nvSpPr>
                <p:spPr bwMode="auto">
                  <a:xfrm>
                    <a:off x="6098736" y="1894420"/>
                    <a:ext cx="60798" cy="79144"/>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71" name="Freeform 292"/>
                  <p:cNvSpPr>
                    <a:spLocks noEditPoints="1"/>
                  </p:cNvSpPr>
                  <p:nvPr/>
                </p:nvSpPr>
                <p:spPr bwMode="auto">
                  <a:xfrm>
                    <a:off x="6100256" y="1898585"/>
                    <a:ext cx="56238" cy="66647"/>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72" name="Freeform 293"/>
                  <p:cNvSpPr>
                    <a:spLocks/>
                  </p:cNvSpPr>
                  <p:nvPr/>
                </p:nvSpPr>
                <p:spPr bwMode="auto">
                  <a:xfrm>
                    <a:off x="6100256" y="1902751"/>
                    <a:ext cx="56238" cy="62482"/>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73" name="Freeform 294"/>
                  <p:cNvSpPr>
                    <a:spLocks/>
                  </p:cNvSpPr>
                  <p:nvPr/>
                </p:nvSpPr>
                <p:spPr bwMode="auto">
                  <a:xfrm>
                    <a:off x="6104816" y="1911082"/>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74" name="Freeform 295"/>
                  <p:cNvSpPr>
                    <a:spLocks/>
                  </p:cNvSpPr>
                  <p:nvPr/>
                </p:nvSpPr>
                <p:spPr bwMode="auto">
                  <a:xfrm>
                    <a:off x="6130655" y="1923578"/>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75" name="Freeform 296"/>
                  <p:cNvSpPr>
                    <a:spLocks/>
                  </p:cNvSpPr>
                  <p:nvPr/>
                </p:nvSpPr>
                <p:spPr bwMode="auto">
                  <a:xfrm>
                    <a:off x="6121535" y="1861096"/>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76" name="Freeform 297"/>
                  <p:cNvSpPr>
                    <a:spLocks noEditPoints="1"/>
                  </p:cNvSpPr>
                  <p:nvPr/>
                </p:nvSpPr>
                <p:spPr bwMode="auto">
                  <a:xfrm>
                    <a:off x="6120015" y="1861096"/>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77" name="Oval 298"/>
                  <p:cNvSpPr>
                    <a:spLocks noChangeArrowheads="1"/>
                  </p:cNvSpPr>
                  <p:nvPr/>
                </p:nvSpPr>
                <p:spPr bwMode="auto">
                  <a:xfrm>
                    <a:off x="6136735" y="187359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78" name="Freeform 299"/>
                  <p:cNvSpPr>
                    <a:spLocks noEditPoints="1"/>
                  </p:cNvSpPr>
                  <p:nvPr/>
                </p:nvSpPr>
                <p:spPr bwMode="auto">
                  <a:xfrm>
                    <a:off x="6135215" y="1873592"/>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79" name="Oval 300"/>
                  <p:cNvSpPr>
                    <a:spLocks noChangeArrowheads="1"/>
                  </p:cNvSpPr>
                  <p:nvPr/>
                </p:nvSpPr>
                <p:spPr bwMode="auto">
                  <a:xfrm>
                    <a:off x="6148894" y="1877758"/>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80" name="Freeform 301"/>
                  <p:cNvSpPr>
                    <a:spLocks noEditPoints="1"/>
                  </p:cNvSpPr>
                  <p:nvPr/>
                </p:nvSpPr>
                <p:spPr bwMode="auto">
                  <a:xfrm>
                    <a:off x="6148894" y="1877758"/>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81" name="Freeform 302"/>
                  <p:cNvSpPr>
                    <a:spLocks/>
                  </p:cNvSpPr>
                  <p:nvPr/>
                </p:nvSpPr>
                <p:spPr bwMode="auto">
                  <a:xfrm>
                    <a:off x="6121535" y="1856931"/>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82" name="Freeform 303"/>
                  <p:cNvSpPr>
                    <a:spLocks noEditPoints="1"/>
                  </p:cNvSpPr>
                  <p:nvPr/>
                </p:nvSpPr>
                <p:spPr bwMode="auto">
                  <a:xfrm>
                    <a:off x="6120015" y="1852765"/>
                    <a:ext cx="53198" cy="45820"/>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83" name="Oval 304"/>
                  <p:cNvSpPr>
                    <a:spLocks noChangeArrowheads="1"/>
                  </p:cNvSpPr>
                  <p:nvPr/>
                </p:nvSpPr>
                <p:spPr bwMode="auto">
                  <a:xfrm>
                    <a:off x="6136735" y="186526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84" name="Freeform 305"/>
                  <p:cNvSpPr>
                    <a:spLocks noEditPoints="1"/>
                  </p:cNvSpPr>
                  <p:nvPr/>
                </p:nvSpPr>
                <p:spPr bwMode="auto">
                  <a:xfrm>
                    <a:off x="6135215" y="1865262"/>
                    <a:ext cx="9120" cy="16662"/>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85" name="Oval 306"/>
                  <p:cNvSpPr>
                    <a:spLocks noChangeArrowheads="1"/>
                  </p:cNvSpPr>
                  <p:nvPr/>
                </p:nvSpPr>
                <p:spPr bwMode="auto">
                  <a:xfrm>
                    <a:off x="6148894" y="187359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86" name="Freeform 307"/>
                  <p:cNvSpPr>
                    <a:spLocks noEditPoints="1"/>
                  </p:cNvSpPr>
                  <p:nvPr/>
                </p:nvSpPr>
                <p:spPr bwMode="auto">
                  <a:xfrm>
                    <a:off x="6148894" y="1873592"/>
                    <a:ext cx="9120" cy="1249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87" name="Freeform 308"/>
                  <p:cNvSpPr>
                    <a:spLocks/>
                  </p:cNvSpPr>
                  <p:nvPr/>
                </p:nvSpPr>
                <p:spPr bwMode="auto">
                  <a:xfrm>
                    <a:off x="6121535" y="1848600"/>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88" name="Freeform 309"/>
                  <p:cNvSpPr>
                    <a:spLocks noEditPoints="1"/>
                  </p:cNvSpPr>
                  <p:nvPr/>
                </p:nvSpPr>
                <p:spPr bwMode="auto">
                  <a:xfrm>
                    <a:off x="6120015" y="1848600"/>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89" name="Oval 310"/>
                  <p:cNvSpPr>
                    <a:spLocks noChangeArrowheads="1"/>
                  </p:cNvSpPr>
                  <p:nvPr/>
                </p:nvSpPr>
                <p:spPr bwMode="auto">
                  <a:xfrm>
                    <a:off x="6136735" y="1861096"/>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90" name="Freeform 311"/>
                  <p:cNvSpPr>
                    <a:spLocks noEditPoints="1"/>
                  </p:cNvSpPr>
                  <p:nvPr/>
                </p:nvSpPr>
                <p:spPr bwMode="auto">
                  <a:xfrm>
                    <a:off x="6135215" y="1861096"/>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91" name="Oval 312"/>
                  <p:cNvSpPr>
                    <a:spLocks noChangeArrowheads="1"/>
                  </p:cNvSpPr>
                  <p:nvPr/>
                </p:nvSpPr>
                <p:spPr bwMode="auto">
                  <a:xfrm>
                    <a:off x="6148894" y="186526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492" name="Freeform 313"/>
                  <p:cNvSpPr>
                    <a:spLocks noEditPoints="1"/>
                  </p:cNvSpPr>
                  <p:nvPr/>
                </p:nvSpPr>
                <p:spPr bwMode="auto">
                  <a:xfrm>
                    <a:off x="6148894" y="1865262"/>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493" name="Line 314"/>
                  <p:cNvSpPr>
                    <a:spLocks noChangeShapeType="1"/>
                  </p:cNvSpPr>
                  <p:nvPr/>
                </p:nvSpPr>
                <p:spPr bwMode="auto">
                  <a:xfrm flipV="1">
                    <a:off x="6390566" y="1848600"/>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94" name="Line 315"/>
                  <p:cNvSpPr>
                    <a:spLocks noChangeShapeType="1"/>
                  </p:cNvSpPr>
                  <p:nvPr/>
                </p:nvSpPr>
                <p:spPr bwMode="auto">
                  <a:xfrm flipV="1">
                    <a:off x="6273530" y="179444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95" name="Line 316"/>
                  <p:cNvSpPr>
                    <a:spLocks noChangeShapeType="1"/>
                  </p:cNvSpPr>
                  <p:nvPr/>
                </p:nvSpPr>
                <p:spPr bwMode="auto">
                  <a:xfrm flipV="1">
                    <a:off x="6259850" y="165698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96" name="Line 317"/>
                  <p:cNvSpPr>
                    <a:spLocks noChangeShapeType="1"/>
                  </p:cNvSpPr>
                  <p:nvPr/>
                </p:nvSpPr>
                <p:spPr bwMode="auto">
                  <a:xfrm flipV="1">
                    <a:off x="6375366" y="1706974"/>
                    <a:ext cx="5015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497" name="Freeform 318"/>
                  <p:cNvSpPr>
                    <a:spLocks/>
                  </p:cNvSpPr>
                  <p:nvPr/>
                </p:nvSpPr>
                <p:spPr bwMode="auto">
                  <a:xfrm>
                    <a:off x="6262890" y="1819442"/>
                    <a:ext cx="21279" cy="249927"/>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98" name="Freeform 319"/>
                  <p:cNvSpPr>
                    <a:spLocks/>
                  </p:cNvSpPr>
                  <p:nvPr/>
                </p:nvSpPr>
                <p:spPr bwMode="auto">
                  <a:xfrm>
                    <a:off x="6230971" y="1806945"/>
                    <a:ext cx="53198" cy="54151"/>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99" name="Freeform 320"/>
                  <p:cNvSpPr>
                    <a:spLocks/>
                  </p:cNvSpPr>
                  <p:nvPr/>
                </p:nvSpPr>
                <p:spPr bwMode="auto">
                  <a:xfrm>
                    <a:off x="6264410" y="1819442"/>
                    <a:ext cx="19759" cy="45820"/>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00" name="Freeform 321"/>
                  <p:cNvSpPr>
                    <a:spLocks/>
                  </p:cNvSpPr>
                  <p:nvPr/>
                </p:nvSpPr>
                <p:spPr bwMode="auto">
                  <a:xfrm>
                    <a:off x="6230971" y="1840269"/>
                    <a:ext cx="34959" cy="22910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501" name="Freeform 322"/>
                  <p:cNvSpPr>
                    <a:spLocks/>
                  </p:cNvSpPr>
                  <p:nvPr/>
                </p:nvSpPr>
                <p:spPr bwMode="auto">
                  <a:xfrm>
                    <a:off x="6240091" y="1856931"/>
                    <a:ext cx="24319" cy="37489"/>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02" name="Freeform 323"/>
                  <p:cNvSpPr>
                    <a:spLocks/>
                  </p:cNvSpPr>
                  <p:nvPr/>
                </p:nvSpPr>
                <p:spPr bwMode="auto">
                  <a:xfrm>
                    <a:off x="6240091" y="1890254"/>
                    <a:ext cx="24319" cy="62482"/>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03" name="Freeform 324"/>
                  <p:cNvSpPr>
                    <a:spLocks/>
                  </p:cNvSpPr>
                  <p:nvPr/>
                </p:nvSpPr>
                <p:spPr bwMode="auto">
                  <a:xfrm>
                    <a:off x="6240091" y="1948571"/>
                    <a:ext cx="24319" cy="10830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04" name="Freeform 325"/>
                  <p:cNvSpPr>
                    <a:spLocks/>
                  </p:cNvSpPr>
                  <p:nvPr/>
                </p:nvSpPr>
                <p:spPr bwMode="auto">
                  <a:xfrm>
                    <a:off x="6243131" y="1861096"/>
                    <a:ext cx="19759" cy="16662"/>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05" name="Freeform 326"/>
                  <p:cNvSpPr>
                    <a:spLocks/>
                  </p:cNvSpPr>
                  <p:nvPr/>
                </p:nvSpPr>
                <p:spPr bwMode="auto">
                  <a:xfrm>
                    <a:off x="6243131" y="1894420"/>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06" name="Freeform 327"/>
                  <p:cNvSpPr>
                    <a:spLocks/>
                  </p:cNvSpPr>
                  <p:nvPr/>
                </p:nvSpPr>
                <p:spPr bwMode="auto">
                  <a:xfrm>
                    <a:off x="6370806" y="1869427"/>
                    <a:ext cx="22799" cy="254093"/>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07" name="Freeform 328"/>
                  <p:cNvSpPr>
                    <a:spLocks/>
                  </p:cNvSpPr>
                  <p:nvPr/>
                </p:nvSpPr>
                <p:spPr bwMode="auto">
                  <a:xfrm>
                    <a:off x="6338888" y="1856931"/>
                    <a:ext cx="53198" cy="54151"/>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508" name="Freeform 329"/>
                  <p:cNvSpPr>
                    <a:spLocks/>
                  </p:cNvSpPr>
                  <p:nvPr/>
                </p:nvSpPr>
                <p:spPr bwMode="auto">
                  <a:xfrm>
                    <a:off x="6372326" y="1873592"/>
                    <a:ext cx="19759" cy="45820"/>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09" name="Freeform 330"/>
                  <p:cNvSpPr>
                    <a:spLocks/>
                  </p:cNvSpPr>
                  <p:nvPr/>
                </p:nvSpPr>
                <p:spPr bwMode="auto">
                  <a:xfrm>
                    <a:off x="6338888" y="1894420"/>
                    <a:ext cx="34959" cy="22910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510" name="Freeform 331"/>
                  <p:cNvSpPr>
                    <a:spLocks/>
                  </p:cNvSpPr>
                  <p:nvPr/>
                </p:nvSpPr>
                <p:spPr bwMode="auto">
                  <a:xfrm>
                    <a:off x="6349527" y="1906916"/>
                    <a:ext cx="22799" cy="41655"/>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11" name="Freeform 332"/>
                  <p:cNvSpPr>
                    <a:spLocks/>
                  </p:cNvSpPr>
                  <p:nvPr/>
                </p:nvSpPr>
                <p:spPr bwMode="auto">
                  <a:xfrm>
                    <a:off x="6349527" y="1940240"/>
                    <a:ext cx="22799" cy="66647"/>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12" name="Freeform 333"/>
                  <p:cNvSpPr>
                    <a:spLocks/>
                  </p:cNvSpPr>
                  <p:nvPr/>
                </p:nvSpPr>
                <p:spPr bwMode="auto">
                  <a:xfrm>
                    <a:off x="6349527" y="2002722"/>
                    <a:ext cx="22799" cy="10830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13" name="Freeform 334"/>
                  <p:cNvSpPr>
                    <a:spLocks/>
                  </p:cNvSpPr>
                  <p:nvPr/>
                </p:nvSpPr>
                <p:spPr bwMode="auto">
                  <a:xfrm>
                    <a:off x="6351047" y="1915247"/>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14" name="Freeform 335"/>
                  <p:cNvSpPr>
                    <a:spLocks/>
                  </p:cNvSpPr>
                  <p:nvPr/>
                </p:nvSpPr>
                <p:spPr bwMode="auto">
                  <a:xfrm>
                    <a:off x="6351047" y="1948571"/>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15" name="Freeform 336"/>
                  <p:cNvSpPr>
                    <a:spLocks/>
                  </p:cNvSpPr>
                  <p:nvPr/>
                </p:nvSpPr>
                <p:spPr bwMode="auto">
                  <a:xfrm>
                    <a:off x="6278090" y="1636162"/>
                    <a:ext cx="47118" cy="66647"/>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16" name="Freeform 337"/>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17" name="Freeform 338"/>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endParaRPr lang="zh-CN" altLang="en-US" sz="800" dirty="0">
                      <a:solidFill>
                        <a:srgbClr val="000000"/>
                      </a:solidFill>
                    </a:endParaRPr>
                  </a:p>
                </p:txBody>
              </p:sp>
              <p:sp>
                <p:nvSpPr>
                  <p:cNvPr id="518" name="Freeform 339"/>
                  <p:cNvSpPr>
                    <a:spLocks/>
                  </p:cNvSpPr>
                  <p:nvPr/>
                </p:nvSpPr>
                <p:spPr bwMode="auto">
                  <a:xfrm>
                    <a:off x="6325208" y="1669485"/>
                    <a:ext cx="1520" cy="29158"/>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19" name="Freeform 340"/>
                  <p:cNvSpPr>
                    <a:spLocks/>
                  </p:cNvSpPr>
                  <p:nvPr/>
                </p:nvSpPr>
                <p:spPr bwMode="auto">
                  <a:xfrm>
                    <a:off x="6278090" y="1596590"/>
                    <a:ext cx="66878" cy="7289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520" name="Freeform 341"/>
                  <p:cNvSpPr>
                    <a:spLocks/>
                  </p:cNvSpPr>
                  <p:nvPr/>
                </p:nvSpPr>
                <p:spPr bwMode="auto">
                  <a:xfrm>
                    <a:off x="6278090" y="1629914"/>
                    <a:ext cx="66878" cy="39572"/>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21" name="Freeform 342"/>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22" name="Freeform 343"/>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523" name="Freeform 344"/>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24" name="Freeform 345"/>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endParaRPr lang="zh-CN" altLang="en-US" sz="800" dirty="0">
                      <a:solidFill>
                        <a:srgbClr val="000000"/>
                      </a:solidFill>
                    </a:endParaRPr>
                  </a:p>
                </p:txBody>
              </p:sp>
              <p:sp>
                <p:nvSpPr>
                  <p:cNvPr id="525" name="Freeform 346"/>
                  <p:cNvSpPr>
                    <a:spLocks/>
                  </p:cNvSpPr>
                  <p:nvPr/>
                </p:nvSpPr>
                <p:spPr bwMode="auto">
                  <a:xfrm>
                    <a:off x="6290249" y="1617417"/>
                    <a:ext cx="33439" cy="31241"/>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526" name="Freeform 347"/>
                  <p:cNvSpPr>
                    <a:spLocks/>
                  </p:cNvSpPr>
                  <p:nvPr/>
                </p:nvSpPr>
                <p:spPr bwMode="auto">
                  <a:xfrm>
                    <a:off x="6282649" y="1648658"/>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27" name="Freeform 348"/>
                  <p:cNvSpPr>
                    <a:spLocks/>
                  </p:cNvSpPr>
                  <p:nvPr/>
                </p:nvSpPr>
                <p:spPr bwMode="auto">
                  <a:xfrm>
                    <a:off x="6282649" y="1648658"/>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28" name="Freeform 349"/>
                  <p:cNvSpPr>
                    <a:spLocks/>
                  </p:cNvSpPr>
                  <p:nvPr/>
                </p:nvSpPr>
                <p:spPr bwMode="auto">
                  <a:xfrm>
                    <a:off x="6316088" y="1669485"/>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29" name="Freeform 350"/>
                  <p:cNvSpPr>
                    <a:spLocks/>
                  </p:cNvSpPr>
                  <p:nvPr/>
                </p:nvSpPr>
                <p:spPr bwMode="auto">
                  <a:xfrm>
                    <a:off x="6316088" y="1669485"/>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30" name="Freeform 351"/>
                  <p:cNvSpPr>
                    <a:spLocks/>
                  </p:cNvSpPr>
                  <p:nvPr/>
                </p:nvSpPr>
                <p:spPr bwMode="auto">
                  <a:xfrm>
                    <a:off x="6316088" y="1677816"/>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31" name="Freeform 352"/>
                  <p:cNvSpPr>
                    <a:spLocks/>
                  </p:cNvSpPr>
                  <p:nvPr/>
                </p:nvSpPr>
                <p:spPr bwMode="auto">
                  <a:xfrm>
                    <a:off x="6316088" y="1677816"/>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32" name="Freeform 353"/>
                  <p:cNvSpPr>
                    <a:spLocks/>
                  </p:cNvSpPr>
                  <p:nvPr/>
                </p:nvSpPr>
                <p:spPr bwMode="auto">
                  <a:xfrm>
                    <a:off x="6316088" y="168198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33" name="Freeform 354"/>
                  <p:cNvSpPr>
                    <a:spLocks/>
                  </p:cNvSpPr>
                  <p:nvPr/>
                </p:nvSpPr>
                <p:spPr bwMode="auto">
                  <a:xfrm>
                    <a:off x="6316088" y="168198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34" name="Freeform 355"/>
                  <p:cNvSpPr>
                    <a:spLocks/>
                  </p:cNvSpPr>
                  <p:nvPr/>
                </p:nvSpPr>
                <p:spPr bwMode="auto">
                  <a:xfrm>
                    <a:off x="6303929" y="1686147"/>
                    <a:ext cx="18239" cy="45820"/>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535" name="Freeform 356"/>
                  <p:cNvSpPr>
                    <a:spLocks/>
                  </p:cNvSpPr>
                  <p:nvPr/>
                </p:nvSpPr>
                <p:spPr bwMode="auto">
                  <a:xfrm>
                    <a:off x="6261370" y="1690313"/>
                    <a:ext cx="42559" cy="41655"/>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536" name="Freeform 357"/>
                  <p:cNvSpPr>
                    <a:spLocks/>
                  </p:cNvSpPr>
                  <p:nvPr/>
                </p:nvSpPr>
                <p:spPr bwMode="auto">
                  <a:xfrm>
                    <a:off x="6261370" y="1656989"/>
                    <a:ext cx="60798" cy="74978"/>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537" name="Freeform 358"/>
                  <p:cNvSpPr>
                    <a:spLocks/>
                  </p:cNvSpPr>
                  <p:nvPr/>
                </p:nvSpPr>
                <p:spPr bwMode="auto">
                  <a:xfrm>
                    <a:off x="6306969" y="1513281"/>
                    <a:ext cx="34959" cy="10830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538" name="Freeform 359"/>
                  <p:cNvSpPr>
                    <a:spLocks/>
                  </p:cNvSpPr>
                  <p:nvPr/>
                </p:nvSpPr>
                <p:spPr bwMode="auto">
                  <a:xfrm>
                    <a:off x="6305449" y="1504950"/>
                    <a:ext cx="31919" cy="24993"/>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539" name="Freeform 360"/>
                  <p:cNvSpPr>
                    <a:spLocks/>
                  </p:cNvSpPr>
                  <p:nvPr/>
                </p:nvSpPr>
                <p:spPr bwMode="auto">
                  <a:xfrm>
                    <a:off x="6288729" y="1517446"/>
                    <a:ext cx="42559" cy="131212"/>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40" name="Freeform 361"/>
                  <p:cNvSpPr>
                    <a:spLocks/>
                  </p:cNvSpPr>
                  <p:nvPr/>
                </p:nvSpPr>
                <p:spPr bwMode="auto">
                  <a:xfrm>
                    <a:off x="6287209" y="1509115"/>
                    <a:ext cx="44078" cy="127046"/>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541" name="Freeform 362"/>
                  <p:cNvSpPr>
                    <a:spLocks/>
                  </p:cNvSpPr>
                  <p:nvPr/>
                </p:nvSpPr>
                <p:spPr bwMode="auto">
                  <a:xfrm>
                    <a:off x="6325208" y="1525777"/>
                    <a:ext cx="6080" cy="1249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42" name="Freeform 363"/>
                  <p:cNvSpPr>
                    <a:spLocks/>
                  </p:cNvSpPr>
                  <p:nvPr/>
                </p:nvSpPr>
                <p:spPr bwMode="auto">
                  <a:xfrm>
                    <a:off x="6287209" y="1517446"/>
                    <a:ext cx="39519" cy="131212"/>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43" name="Freeform 364"/>
                  <p:cNvSpPr>
                    <a:spLocks/>
                  </p:cNvSpPr>
                  <p:nvPr/>
                </p:nvSpPr>
                <p:spPr bwMode="auto">
                  <a:xfrm>
                    <a:off x="6291769" y="1529943"/>
                    <a:ext cx="30399" cy="99971"/>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44" name="Freeform 365"/>
                  <p:cNvSpPr>
                    <a:spLocks/>
                  </p:cNvSpPr>
                  <p:nvPr/>
                </p:nvSpPr>
                <p:spPr bwMode="auto">
                  <a:xfrm>
                    <a:off x="6291769" y="1534108"/>
                    <a:ext cx="28879" cy="91640"/>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45" name="Freeform 366"/>
                  <p:cNvSpPr>
                    <a:spLocks noEditPoints="1"/>
                  </p:cNvSpPr>
                  <p:nvPr/>
                </p:nvSpPr>
                <p:spPr bwMode="auto">
                  <a:xfrm>
                    <a:off x="6291769" y="1534108"/>
                    <a:ext cx="28879" cy="91640"/>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546" name="Freeform 367"/>
                  <p:cNvSpPr>
                    <a:spLocks/>
                  </p:cNvSpPr>
                  <p:nvPr/>
                </p:nvSpPr>
                <p:spPr bwMode="auto">
                  <a:xfrm>
                    <a:off x="6389046" y="1690313"/>
                    <a:ext cx="48638" cy="62482"/>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47" name="Freeform 368"/>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48" name="Freeform 369"/>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endParaRPr lang="zh-CN" altLang="en-US" sz="800" dirty="0">
                      <a:solidFill>
                        <a:srgbClr val="000000"/>
                      </a:solidFill>
                    </a:endParaRPr>
                  </a:p>
                </p:txBody>
              </p:sp>
              <p:sp>
                <p:nvSpPr>
                  <p:cNvPr id="549" name="Freeform 370"/>
                  <p:cNvSpPr>
                    <a:spLocks/>
                  </p:cNvSpPr>
                  <p:nvPr/>
                </p:nvSpPr>
                <p:spPr bwMode="auto">
                  <a:xfrm>
                    <a:off x="6436164" y="1723636"/>
                    <a:ext cx="1520" cy="29158"/>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50" name="Freeform 371"/>
                  <p:cNvSpPr>
                    <a:spLocks/>
                  </p:cNvSpPr>
                  <p:nvPr/>
                </p:nvSpPr>
                <p:spPr bwMode="auto">
                  <a:xfrm>
                    <a:off x="6389046" y="1652824"/>
                    <a:ext cx="66878" cy="70813"/>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551" name="Freeform 372"/>
                  <p:cNvSpPr>
                    <a:spLocks/>
                  </p:cNvSpPr>
                  <p:nvPr/>
                </p:nvSpPr>
                <p:spPr bwMode="auto">
                  <a:xfrm>
                    <a:off x="6389046" y="1681982"/>
                    <a:ext cx="66878" cy="41655"/>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52" name="Freeform 373"/>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53" name="Freeform 374"/>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554" name="Freeform 375"/>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55" name="Freeform 376"/>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endParaRPr lang="zh-CN" altLang="en-US" sz="800" dirty="0">
                      <a:solidFill>
                        <a:srgbClr val="000000"/>
                      </a:solidFill>
                    </a:endParaRPr>
                  </a:p>
                </p:txBody>
              </p:sp>
              <p:sp>
                <p:nvSpPr>
                  <p:cNvPr id="556" name="Freeform 377"/>
                  <p:cNvSpPr>
                    <a:spLocks/>
                  </p:cNvSpPr>
                  <p:nvPr/>
                </p:nvSpPr>
                <p:spPr bwMode="auto">
                  <a:xfrm>
                    <a:off x="6402725" y="1669485"/>
                    <a:ext cx="33439" cy="29158"/>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557" name="Freeform 378"/>
                  <p:cNvSpPr>
                    <a:spLocks/>
                  </p:cNvSpPr>
                  <p:nvPr/>
                </p:nvSpPr>
                <p:spPr bwMode="auto">
                  <a:xfrm>
                    <a:off x="6395126" y="1702809"/>
                    <a:ext cx="3040" cy="8331"/>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58" name="Freeform 379"/>
                  <p:cNvSpPr>
                    <a:spLocks/>
                  </p:cNvSpPr>
                  <p:nvPr/>
                </p:nvSpPr>
                <p:spPr bwMode="auto">
                  <a:xfrm>
                    <a:off x="6393606" y="1702809"/>
                    <a:ext cx="4560" cy="8331"/>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59" name="Freeform 380"/>
                  <p:cNvSpPr>
                    <a:spLocks/>
                  </p:cNvSpPr>
                  <p:nvPr/>
                </p:nvSpPr>
                <p:spPr bwMode="auto">
                  <a:xfrm>
                    <a:off x="6427044" y="1723636"/>
                    <a:ext cx="4560" cy="8331"/>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60" name="Freeform 381"/>
                  <p:cNvSpPr>
                    <a:spLocks/>
                  </p:cNvSpPr>
                  <p:nvPr/>
                </p:nvSpPr>
                <p:spPr bwMode="auto">
                  <a:xfrm>
                    <a:off x="6427044" y="1719471"/>
                    <a:ext cx="4560" cy="1249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61" name="Freeform 382"/>
                  <p:cNvSpPr>
                    <a:spLocks/>
                  </p:cNvSpPr>
                  <p:nvPr/>
                </p:nvSpPr>
                <p:spPr bwMode="auto">
                  <a:xfrm>
                    <a:off x="6427044" y="172780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62" name="Freeform 383"/>
                  <p:cNvSpPr>
                    <a:spLocks/>
                  </p:cNvSpPr>
                  <p:nvPr/>
                </p:nvSpPr>
                <p:spPr bwMode="auto">
                  <a:xfrm>
                    <a:off x="6427044" y="172780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63" name="Freeform 384"/>
                  <p:cNvSpPr>
                    <a:spLocks/>
                  </p:cNvSpPr>
                  <p:nvPr/>
                </p:nvSpPr>
                <p:spPr bwMode="auto">
                  <a:xfrm>
                    <a:off x="6427044" y="1736133"/>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64" name="Freeform 385"/>
                  <p:cNvSpPr>
                    <a:spLocks/>
                  </p:cNvSpPr>
                  <p:nvPr/>
                </p:nvSpPr>
                <p:spPr bwMode="auto">
                  <a:xfrm>
                    <a:off x="6427044" y="1736133"/>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65" name="Freeform 386"/>
                  <p:cNvSpPr>
                    <a:spLocks/>
                  </p:cNvSpPr>
                  <p:nvPr/>
                </p:nvSpPr>
                <p:spPr bwMode="auto">
                  <a:xfrm>
                    <a:off x="6414885" y="1740298"/>
                    <a:ext cx="19759" cy="45820"/>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566" name="Freeform 387"/>
                  <p:cNvSpPr>
                    <a:spLocks/>
                  </p:cNvSpPr>
                  <p:nvPr/>
                </p:nvSpPr>
                <p:spPr bwMode="auto">
                  <a:xfrm>
                    <a:off x="6372326" y="1744463"/>
                    <a:ext cx="42559" cy="41655"/>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567" name="Freeform 388"/>
                  <p:cNvSpPr>
                    <a:spLocks/>
                  </p:cNvSpPr>
                  <p:nvPr/>
                </p:nvSpPr>
                <p:spPr bwMode="auto">
                  <a:xfrm>
                    <a:off x="6372326" y="1706974"/>
                    <a:ext cx="62318" cy="74978"/>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568" name="Freeform 389"/>
                  <p:cNvSpPr>
                    <a:spLocks/>
                  </p:cNvSpPr>
                  <p:nvPr/>
                </p:nvSpPr>
                <p:spPr bwMode="auto">
                  <a:xfrm>
                    <a:off x="6417925" y="1563266"/>
                    <a:ext cx="34959" cy="114550"/>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569" name="Freeform 390"/>
                  <p:cNvSpPr>
                    <a:spLocks/>
                  </p:cNvSpPr>
                  <p:nvPr/>
                </p:nvSpPr>
                <p:spPr bwMode="auto">
                  <a:xfrm>
                    <a:off x="6417925" y="1559101"/>
                    <a:ext cx="31919" cy="20827"/>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570" name="Freeform 391"/>
                  <p:cNvSpPr>
                    <a:spLocks/>
                  </p:cNvSpPr>
                  <p:nvPr/>
                </p:nvSpPr>
                <p:spPr bwMode="auto">
                  <a:xfrm>
                    <a:off x="6399685" y="1567432"/>
                    <a:ext cx="44078" cy="135377"/>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571" name="Freeform 392"/>
                  <p:cNvSpPr>
                    <a:spLocks/>
                  </p:cNvSpPr>
                  <p:nvPr/>
                </p:nvSpPr>
                <p:spPr bwMode="auto">
                  <a:xfrm>
                    <a:off x="6399685" y="1563266"/>
                    <a:ext cx="44078" cy="127046"/>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572" name="Freeform 393"/>
                  <p:cNvSpPr>
                    <a:spLocks/>
                  </p:cNvSpPr>
                  <p:nvPr/>
                </p:nvSpPr>
                <p:spPr bwMode="auto">
                  <a:xfrm>
                    <a:off x="6436164" y="1579928"/>
                    <a:ext cx="7600" cy="1249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73" name="Freeform 394"/>
                  <p:cNvSpPr>
                    <a:spLocks/>
                  </p:cNvSpPr>
                  <p:nvPr/>
                </p:nvSpPr>
                <p:spPr bwMode="auto">
                  <a:xfrm>
                    <a:off x="6398165" y="1571597"/>
                    <a:ext cx="39519" cy="131212"/>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574" name="Freeform 395"/>
                  <p:cNvSpPr>
                    <a:spLocks/>
                  </p:cNvSpPr>
                  <p:nvPr/>
                </p:nvSpPr>
                <p:spPr bwMode="auto">
                  <a:xfrm>
                    <a:off x="6402725" y="1584094"/>
                    <a:ext cx="30399" cy="102054"/>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575" name="Freeform 396"/>
                  <p:cNvSpPr>
                    <a:spLocks/>
                  </p:cNvSpPr>
                  <p:nvPr/>
                </p:nvSpPr>
                <p:spPr bwMode="auto">
                  <a:xfrm>
                    <a:off x="6404245" y="1584094"/>
                    <a:ext cx="27359" cy="97888"/>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576" name="Freeform 397"/>
                  <p:cNvSpPr>
                    <a:spLocks noEditPoints="1"/>
                  </p:cNvSpPr>
                  <p:nvPr/>
                </p:nvSpPr>
                <p:spPr bwMode="auto">
                  <a:xfrm>
                    <a:off x="6404245" y="1584094"/>
                    <a:ext cx="28879" cy="97888"/>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grpSp>
            <p:sp>
              <p:nvSpPr>
                <p:cNvPr id="463" name="矩形 462"/>
                <p:cNvSpPr/>
                <p:nvPr/>
              </p:nvSpPr>
              <p:spPr bwMode="auto">
                <a:xfrm>
                  <a:off x="7229476" y="2328714"/>
                  <a:ext cx="371474" cy="1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dirty="0">
                      <a:solidFill>
                        <a:srgbClr val="000000"/>
                      </a:solidFill>
                      <a:latin typeface="Arial" charset="0"/>
                    </a:rPr>
                    <a:t>OA</a:t>
                  </a:r>
                  <a:endParaRPr lang="zh-CN" altLang="en-US" sz="800" dirty="0">
                    <a:solidFill>
                      <a:srgbClr val="000000"/>
                    </a:solidFill>
                    <a:latin typeface="Arial" charset="0"/>
                  </a:endParaRPr>
                </a:p>
              </p:txBody>
            </p:sp>
          </p:grpSp>
          <p:grpSp>
            <p:nvGrpSpPr>
              <p:cNvPr id="19" name="组合 2156"/>
              <p:cNvGrpSpPr/>
              <p:nvPr/>
            </p:nvGrpSpPr>
            <p:grpSpPr>
              <a:xfrm>
                <a:off x="2314323" y="1000671"/>
                <a:ext cx="879893" cy="1228179"/>
                <a:chOff x="7105650" y="1640121"/>
                <a:chExt cx="666750" cy="941153"/>
              </a:xfrm>
            </p:grpSpPr>
            <p:sp>
              <p:nvSpPr>
                <p:cNvPr id="459" name="矩形 458"/>
                <p:cNvSpPr/>
                <p:nvPr/>
              </p:nvSpPr>
              <p:spPr bwMode="auto">
                <a:xfrm>
                  <a:off x="7105650" y="1640121"/>
                  <a:ext cx="666750" cy="941153"/>
                </a:xfrm>
                <a:prstGeom prst="rect">
                  <a:avLst/>
                </a:prstGeom>
                <a:solidFill>
                  <a:srgbClr val="00B0F0">
                    <a:alpha val="45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Clr>
                      <a:srgbClr val="CC9900"/>
                    </a:buClr>
                  </a:pPr>
                  <a:endParaRPr lang="zh-CN" altLang="en-US" sz="800" dirty="0">
                    <a:solidFill>
                      <a:srgbClr val="000000"/>
                    </a:solidFill>
                    <a:latin typeface="Arial" charset="0"/>
                  </a:endParaRPr>
                </a:p>
              </p:txBody>
            </p:sp>
            <p:grpSp>
              <p:nvGrpSpPr>
                <p:cNvPr id="20" name="组合 1581"/>
                <p:cNvGrpSpPr/>
                <p:nvPr/>
              </p:nvGrpSpPr>
              <p:grpSpPr>
                <a:xfrm>
                  <a:off x="7127436" y="1714500"/>
                  <a:ext cx="635439" cy="685800"/>
                  <a:chOff x="6098736" y="1504950"/>
                  <a:chExt cx="427105" cy="618570"/>
                </a:xfrm>
              </p:grpSpPr>
              <p:sp>
                <p:nvSpPr>
                  <p:cNvPr id="343" name="Line 286"/>
                  <p:cNvSpPr>
                    <a:spLocks noChangeShapeType="1"/>
                  </p:cNvSpPr>
                  <p:nvPr/>
                </p:nvSpPr>
                <p:spPr bwMode="auto">
                  <a:xfrm>
                    <a:off x="6191453" y="1731967"/>
                    <a:ext cx="334388" cy="158287"/>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44" name="Line 287"/>
                  <p:cNvSpPr>
                    <a:spLocks noChangeShapeType="1"/>
                  </p:cNvSpPr>
                  <p:nvPr/>
                </p:nvSpPr>
                <p:spPr bwMode="auto">
                  <a:xfrm>
                    <a:off x="6177773" y="1923578"/>
                    <a:ext cx="85117" cy="37489"/>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45" name="Freeform 288"/>
                  <p:cNvSpPr>
                    <a:spLocks/>
                  </p:cNvSpPr>
                  <p:nvPr/>
                </p:nvSpPr>
                <p:spPr bwMode="auto">
                  <a:xfrm>
                    <a:off x="6098736" y="1840269"/>
                    <a:ext cx="94237" cy="83309"/>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46" name="Freeform 289"/>
                  <p:cNvSpPr>
                    <a:spLocks/>
                  </p:cNvSpPr>
                  <p:nvPr/>
                </p:nvSpPr>
                <p:spPr bwMode="auto">
                  <a:xfrm>
                    <a:off x="6159534" y="1856931"/>
                    <a:ext cx="33439" cy="116633"/>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47" name="Freeform 290"/>
                  <p:cNvSpPr>
                    <a:spLocks/>
                  </p:cNvSpPr>
                  <p:nvPr/>
                </p:nvSpPr>
                <p:spPr bwMode="auto">
                  <a:xfrm>
                    <a:off x="6158014" y="1856931"/>
                    <a:ext cx="34959" cy="66647"/>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48" name="Freeform 291"/>
                  <p:cNvSpPr>
                    <a:spLocks/>
                  </p:cNvSpPr>
                  <p:nvPr/>
                </p:nvSpPr>
                <p:spPr bwMode="auto">
                  <a:xfrm>
                    <a:off x="6098736" y="1894420"/>
                    <a:ext cx="60798" cy="79144"/>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49" name="Freeform 292"/>
                  <p:cNvSpPr>
                    <a:spLocks noEditPoints="1"/>
                  </p:cNvSpPr>
                  <p:nvPr/>
                </p:nvSpPr>
                <p:spPr bwMode="auto">
                  <a:xfrm>
                    <a:off x="6100256" y="1898585"/>
                    <a:ext cx="56238" cy="66647"/>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50" name="Freeform 293"/>
                  <p:cNvSpPr>
                    <a:spLocks/>
                  </p:cNvSpPr>
                  <p:nvPr/>
                </p:nvSpPr>
                <p:spPr bwMode="auto">
                  <a:xfrm>
                    <a:off x="6100256" y="1902751"/>
                    <a:ext cx="56238" cy="62482"/>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51" name="Freeform 294"/>
                  <p:cNvSpPr>
                    <a:spLocks/>
                  </p:cNvSpPr>
                  <p:nvPr/>
                </p:nvSpPr>
                <p:spPr bwMode="auto">
                  <a:xfrm>
                    <a:off x="6104816" y="1911082"/>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52" name="Freeform 295"/>
                  <p:cNvSpPr>
                    <a:spLocks/>
                  </p:cNvSpPr>
                  <p:nvPr/>
                </p:nvSpPr>
                <p:spPr bwMode="auto">
                  <a:xfrm>
                    <a:off x="6130655" y="1923578"/>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53" name="Freeform 296"/>
                  <p:cNvSpPr>
                    <a:spLocks/>
                  </p:cNvSpPr>
                  <p:nvPr/>
                </p:nvSpPr>
                <p:spPr bwMode="auto">
                  <a:xfrm>
                    <a:off x="6121535" y="1861096"/>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54" name="Freeform 297"/>
                  <p:cNvSpPr>
                    <a:spLocks noEditPoints="1"/>
                  </p:cNvSpPr>
                  <p:nvPr/>
                </p:nvSpPr>
                <p:spPr bwMode="auto">
                  <a:xfrm>
                    <a:off x="6120015" y="1861096"/>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55" name="Oval 298"/>
                  <p:cNvSpPr>
                    <a:spLocks noChangeArrowheads="1"/>
                  </p:cNvSpPr>
                  <p:nvPr/>
                </p:nvSpPr>
                <p:spPr bwMode="auto">
                  <a:xfrm>
                    <a:off x="6136735" y="187359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59" name="Freeform 299"/>
                  <p:cNvSpPr>
                    <a:spLocks noEditPoints="1"/>
                  </p:cNvSpPr>
                  <p:nvPr/>
                </p:nvSpPr>
                <p:spPr bwMode="auto">
                  <a:xfrm>
                    <a:off x="6135215" y="1873592"/>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60" name="Oval 300"/>
                  <p:cNvSpPr>
                    <a:spLocks noChangeArrowheads="1"/>
                  </p:cNvSpPr>
                  <p:nvPr/>
                </p:nvSpPr>
                <p:spPr bwMode="auto">
                  <a:xfrm>
                    <a:off x="6148894" y="1877758"/>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62" name="Freeform 301"/>
                  <p:cNvSpPr>
                    <a:spLocks noEditPoints="1"/>
                  </p:cNvSpPr>
                  <p:nvPr/>
                </p:nvSpPr>
                <p:spPr bwMode="auto">
                  <a:xfrm>
                    <a:off x="6148894" y="1877758"/>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63" name="Freeform 302"/>
                  <p:cNvSpPr>
                    <a:spLocks/>
                  </p:cNvSpPr>
                  <p:nvPr/>
                </p:nvSpPr>
                <p:spPr bwMode="auto">
                  <a:xfrm>
                    <a:off x="6121535" y="1856931"/>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64" name="Freeform 303"/>
                  <p:cNvSpPr>
                    <a:spLocks noEditPoints="1"/>
                  </p:cNvSpPr>
                  <p:nvPr/>
                </p:nvSpPr>
                <p:spPr bwMode="auto">
                  <a:xfrm>
                    <a:off x="6120015" y="1852765"/>
                    <a:ext cx="53198" cy="45820"/>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65" name="Oval 304"/>
                  <p:cNvSpPr>
                    <a:spLocks noChangeArrowheads="1"/>
                  </p:cNvSpPr>
                  <p:nvPr/>
                </p:nvSpPr>
                <p:spPr bwMode="auto">
                  <a:xfrm>
                    <a:off x="6136735" y="186526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66" name="Freeform 305"/>
                  <p:cNvSpPr>
                    <a:spLocks noEditPoints="1"/>
                  </p:cNvSpPr>
                  <p:nvPr/>
                </p:nvSpPr>
                <p:spPr bwMode="auto">
                  <a:xfrm>
                    <a:off x="6135215" y="1865262"/>
                    <a:ext cx="9120" cy="16662"/>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67" name="Oval 306"/>
                  <p:cNvSpPr>
                    <a:spLocks noChangeArrowheads="1"/>
                  </p:cNvSpPr>
                  <p:nvPr/>
                </p:nvSpPr>
                <p:spPr bwMode="auto">
                  <a:xfrm>
                    <a:off x="6148894" y="187359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68" name="Freeform 307"/>
                  <p:cNvSpPr>
                    <a:spLocks noEditPoints="1"/>
                  </p:cNvSpPr>
                  <p:nvPr/>
                </p:nvSpPr>
                <p:spPr bwMode="auto">
                  <a:xfrm>
                    <a:off x="6148894" y="1873592"/>
                    <a:ext cx="9120" cy="1249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69" name="Freeform 308"/>
                  <p:cNvSpPr>
                    <a:spLocks/>
                  </p:cNvSpPr>
                  <p:nvPr/>
                </p:nvSpPr>
                <p:spPr bwMode="auto">
                  <a:xfrm>
                    <a:off x="6121535" y="1848600"/>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70" name="Freeform 309"/>
                  <p:cNvSpPr>
                    <a:spLocks noEditPoints="1"/>
                  </p:cNvSpPr>
                  <p:nvPr/>
                </p:nvSpPr>
                <p:spPr bwMode="auto">
                  <a:xfrm>
                    <a:off x="6120015" y="1848600"/>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71" name="Oval 310"/>
                  <p:cNvSpPr>
                    <a:spLocks noChangeArrowheads="1"/>
                  </p:cNvSpPr>
                  <p:nvPr/>
                </p:nvSpPr>
                <p:spPr bwMode="auto">
                  <a:xfrm>
                    <a:off x="6136735" y="1861096"/>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72" name="Freeform 311"/>
                  <p:cNvSpPr>
                    <a:spLocks noEditPoints="1"/>
                  </p:cNvSpPr>
                  <p:nvPr/>
                </p:nvSpPr>
                <p:spPr bwMode="auto">
                  <a:xfrm>
                    <a:off x="6135215" y="1861096"/>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73" name="Oval 312"/>
                  <p:cNvSpPr>
                    <a:spLocks noChangeArrowheads="1"/>
                  </p:cNvSpPr>
                  <p:nvPr/>
                </p:nvSpPr>
                <p:spPr bwMode="auto">
                  <a:xfrm>
                    <a:off x="6148894" y="186526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374" name="Freeform 313"/>
                  <p:cNvSpPr>
                    <a:spLocks noEditPoints="1"/>
                  </p:cNvSpPr>
                  <p:nvPr/>
                </p:nvSpPr>
                <p:spPr bwMode="auto">
                  <a:xfrm>
                    <a:off x="6148894" y="1865262"/>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375" name="Line 314"/>
                  <p:cNvSpPr>
                    <a:spLocks noChangeShapeType="1"/>
                  </p:cNvSpPr>
                  <p:nvPr/>
                </p:nvSpPr>
                <p:spPr bwMode="auto">
                  <a:xfrm flipV="1">
                    <a:off x="6390566" y="1848600"/>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76" name="Line 315"/>
                  <p:cNvSpPr>
                    <a:spLocks noChangeShapeType="1"/>
                  </p:cNvSpPr>
                  <p:nvPr/>
                </p:nvSpPr>
                <p:spPr bwMode="auto">
                  <a:xfrm flipV="1">
                    <a:off x="6273530" y="179444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77" name="Line 316"/>
                  <p:cNvSpPr>
                    <a:spLocks noChangeShapeType="1"/>
                  </p:cNvSpPr>
                  <p:nvPr/>
                </p:nvSpPr>
                <p:spPr bwMode="auto">
                  <a:xfrm flipV="1">
                    <a:off x="6259850" y="165698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78" name="Line 317"/>
                  <p:cNvSpPr>
                    <a:spLocks noChangeShapeType="1"/>
                  </p:cNvSpPr>
                  <p:nvPr/>
                </p:nvSpPr>
                <p:spPr bwMode="auto">
                  <a:xfrm flipV="1">
                    <a:off x="6375366" y="1706974"/>
                    <a:ext cx="5015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379" name="Freeform 318"/>
                  <p:cNvSpPr>
                    <a:spLocks/>
                  </p:cNvSpPr>
                  <p:nvPr/>
                </p:nvSpPr>
                <p:spPr bwMode="auto">
                  <a:xfrm>
                    <a:off x="6262890" y="1819442"/>
                    <a:ext cx="21279" cy="249927"/>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80" name="Freeform 319"/>
                  <p:cNvSpPr>
                    <a:spLocks/>
                  </p:cNvSpPr>
                  <p:nvPr/>
                </p:nvSpPr>
                <p:spPr bwMode="auto">
                  <a:xfrm>
                    <a:off x="6230971" y="1806945"/>
                    <a:ext cx="53198" cy="54151"/>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81" name="Freeform 320"/>
                  <p:cNvSpPr>
                    <a:spLocks/>
                  </p:cNvSpPr>
                  <p:nvPr/>
                </p:nvSpPr>
                <p:spPr bwMode="auto">
                  <a:xfrm>
                    <a:off x="6264410" y="1819442"/>
                    <a:ext cx="19759" cy="45820"/>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82" name="Freeform 321"/>
                  <p:cNvSpPr>
                    <a:spLocks/>
                  </p:cNvSpPr>
                  <p:nvPr/>
                </p:nvSpPr>
                <p:spPr bwMode="auto">
                  <a:xfrm>
                    <a:off x="6230971" y="1840269"/>
                    <a:ext cx="34959" cy="22910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83" name="Freeform 322"/>
                  <p:cNvSpPr>
                    <a:spLocks/>
                  </p:cNvSpPr>
                  <p:nvPr/>
                </p:nvSpPr>
                <p:spPr bwMode="auto">
                  <a:xfrm>
                    <a:off x="6240091" y="1856931"/>
                    <a:ext cx="24319" cy="37489"/>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84" name="Freeform 323"/>
                  <p:cNvSpPr>
                    <a:spLocks/>
                  </p:cNvSpPr>
                  <p:nvPr/>
                </p:nvSpPr>
                <p:spPr bwMode="auto">
                  <a:xfrm>
                    <a:off x="6240091" y="1890254"/>
                    <a:ext cx="24319" cy="62482"/>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85" name="Freeform 324"/>
                  <p:cNvSpPr>
                    <a:spLocks/>
                  </p:cNvSpPr>
                  <p:nvPr/>
                </p:nvSpPr>
                <p:spPr bwMode="auto">
                  <a:xfrm>
                    <a:off x="6240091" y="1948571"/>
                    <a:ext cx="24319" cy="10830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86" name="Freeform 325"/>
                  <p:cNvSpPr>
                    <a:spLocks/>
                  </p:cNvSpPr>
                  <p:nvPr/>
                </p:nvSpPr>
                <p:spPr bwMode="auto">
                  <a:xfrm>
                    <a:off x="6243131" y="1861096"/>
                    <a:ext cx="19759" cy="16662"/>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87" name="Freeform 326"/>
                  <p:cNvSpPr>
                    <a:spLocks/>
                  </p:cNvSpPr>
                  <p:nvPr/>
                </p:nvSpPr>
                <p:spPr bwMode="auto">
                  <a:xfrm>
                    <a:off x="6243131" y="1894420"/>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88" name="Freeform 327"/>
                  <p:cNvSpPr>
                    <a:spLocks/>
                  </p:cNvSpPr>
                  <p:nvPr/>
                </p:nvSpPr>
                <p:spPr bwMode="auto">
                  <a:xfrm>
                    <a:off x="6370806" y="1869427"/>
                    <a:ext cx="22799" cy="254093"/>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89" name="Freeform 328"/>
                  <p:cNvSpPr>
                    <a:spLocks/>
                  </p:cNvSpPr>
                  <p:nvPr/>
                </p:nvSpPr>
                <p:spPr bwMode="auto">
                  <a:xfrm>
                    <a:off x="6338888" y="1856931"/>
                    <a:ext cx="53198" cy="54151"/>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90" name="Freeform 329"/>
                  <p:cNvSpPr>
                    <a:spLocks/>
                  </p:cNvSpPr>
                  <p:nvPr/>
                </p:nvSpPr>
                <p:spPr bwMode="auto">
                  <a:xfrm>
                    <a:off x="6372326" y="1873592"/>
                    <a:ext cx="19759" cy="45820"/>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91" name="Freeform 330"/>
                  <p:cNvSpPr>
                    <a:spLocks/>
                  </p:cNvSpPr>
                  <p:nvPr/>
                </p:nvSpPr>
                <p:spPr bwMode="auto">
                  <a:xfrm>
                    <a:off x="6338888" y="1894420"/>
                    <a:ext cx="34959" cy="22910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92" name="Freeform 331"/>
                  <p:cNvSpPr>
                    <a:spLocks/>
                  </p:cNvSpPr>
                  <p:nvPr/>
                </p:nvSpPr>
                <p:spPr bwMode="auto">
                  <a:xfrm>
                    <a:off x="6349527" y="1906916"/>
                    <a:ext cx="22799" cy="41655"/>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93" name="Freeform 332"/>
                  <p:cNvSpPr>
                    <a:spLocks/>
                  </p:cNvSpPr>
                  <p:nvPr/>
                </p:nvSpPr>
                <p:spPr bwMode="auto">
                  <a:xfrm>
                    <a:off x="6349527" y="1940240"/>
                    <a:ext cx="22799" cy="66647"/>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94" name="Freeform 333"/>
                  <p:cNvSpPr>
                    <a:spLocks/>
                  </p:cNvSpPr>
                  <p:nvPr/>
                </p:nvSpPr>
                <p:spPr bwMode="auto">
                  <a:xfrm>
                    <a:off x="6349527" y="2002722"/>
                    <a:ext cx="22799" cy="10830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95" name="Freeform 334"/>
                  <p:cNvSpPr>
                    <a:spLocks/>
                  </p:cNvSpPr>
                  <p:nvPr/>
                </p:nvSpPr>
                <p:spPr bwMode="auto">
                  <a:xfrm>
                    <a:off x="6351047" y="1915247"/>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96" name="Freeform 335"/>
                  <p:cNvSpPr>
                    <a:spLocks/>
                  </p:cNvSpPr>
                  <p:nvPr/>
                </p:nvSpPr>
                <p:spPr bwMode="auto">
                  <a:xfrm>
                    <a:off x="6351047" y="1948571"/>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97" name="Freeform 336"/>
                  <p:cNvSpPr>
                    <a:spLocks/>
                  </p:cNvSpPr>
                  <p:nvPr/>
                </p:nvSpPr>
                <p:spPr bwMode="auto">
                  <a:xfrm>
                    <a:off x="6278090" y="1636162"/>
                    <a:ext cx="47118" cy="66647"/>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98" name="Freeform 337"/>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99" name="Freeform 338"/>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endParaRPr lang="zh-CN" altLang="en-US" sz="800" dirty="0">
                      <a:solidFill>
                        <a:srgbClr val="000000"/>
                      </a:solidFill>
                    </a:endParaRPr>
                  </a:p>
                </p:txBody>
              </p:sp>
              <p:sp>
                <p:nvSpPr>
                  <p:cNvPr id="400" name="Freeform 339"/>
                  <p:cNvSpPr>
                    <a:spLocks/>
                  </p:cNvSpPr>
                  <p:nvPr/>
                </p:nvSpPr>
                <p:spPr bwMode="auto">
                  <a:xfrm>
                    <a:off x="6325208" y="1669485"/>
                    <a:ext cx="1520" cy="29158"/>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01" name="Freeform 340"/>
                  <p:cNvSpPr>
                    <a:spLocks/>
                  </p:cNvSpPr>
                  <p:nvPr/>
                </p:nvSpPr>
                <p:spPr bwMode="auto">
                  <a:xfrm>
                    <a:off x="6278090" y="1596590"/>
                    <a:ext cx="66878" cy="7289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02" name="Freeform 341"/>
                  <p:cNvSpPr>
                    <a:spLocks/>
                  </p:cNvSpPr>
                  <p:nvPr/>
                </p:nvSpPr>
                <p:spPr bwMode="auto">
                  <a:xfrm>
                    <a:off x="6278090" y="1629914"/>
                    <a:ext cx="66878" cy="39572"/>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03" name="Freeform 342"/>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04" name="Freeform 343"/>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405" name="Freeform 344"/>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06" name="Freeform 345"/>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endParaRPr lang="zh-CN" altLang="en-US" sz="800" dirty="0">
                      <a:solidFill>
                        <a:srgbClr val="000000"/>
                      </a:solidFill>
                    </a:endParaRPr>
                  </a:p>
                </p:txBody>
              </p:sp>
              <p:sp>
                <p:nvSpPr>
                  <p:cNvPr id="407" name="Freeform 346"/>
                  <p:cNvSpPr>
                    <a:spLocks/>
                  </p:cNvSpPr>
                  <p:nvPr/>
                </p:nvSpPr>
                <p:spPr bwMode="auto">
                  <a:xfrm>
                    <a:off x="6290249" y="1617417"/>
                    <a:ext cx="33439" cy="31241"/>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408" name="Freeform 347"/>
                  <p:cNvSpPr>
                    <a:spLocks/>
                  </p:cNvSpPr>
                  <p:nvPr/>
                </p:nvSpPr>
                <p:spPr bwMode="auto">
                  <a:xfrm>
                    <a:off x="6282649" y="1648658"/>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09" name="Freeform 348"/>
                  <p:cNvSpPr>
                    <a:spLocks/>
                  </p:cNvSpPr>
                  <p:nvPr/>
                </p:nvSpPr>
                <p:spPr bwMode="auto">
                  <a:xfrm>
                    <a:off x="6282649" y="1648658"/>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10" name="Freeform 349"/>
                  <p:cNvSpPr>
                    <a:spLocks/>
                  </p:cNvSpPr>
                  <p:nvPr/>
                </p:nvSpPr>
                <p:spPr bwMode="auto">
                  <a:xfrm>
                    <a:off x="6316088" y="1669485"/>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11" name="Freeform 350"/>
                  <p:cNvSpPr>
                    <a:spLocks/>
                  </p:cNvSpPr>
                  <p:nvPr/>
                </p:nvSpPr>
                <p:spPr bwMode="auto">
                  <a:xfrm>
                    <a:off x="6316088" y="1669485"/>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12" name="Freeform 351"/>
                  <p:cNvSpPr>
                    <a:spLocks/>
                  </p:cNvSpPr>
                  <p:nvPr/>
                </p:nvSpPr>
                <p:spPr bwMode="auto">
                  <a:xfrm>
                    <a:off x="6316088" y="1677816"/>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13" name="Freeform 352"/>
                  <p:cNvSpPr>
                    <a:spLocks/>
                  </p:cNvSpPr>
                  <p:nvPr/>
                </p:nvSpPr>
                <p:spPr bwMode="auto">
                  <a:xfrm>
                    <a:off x="6316088" y="1677816"/>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14" name="Freeform 353"/>
                  <p:cNvSpPr>
                    <a:spLocks/>
                  </p:cNvSpPr>
                  <p:nvPr/>
                </p:nvSpPr>
                <p:spPr bwMode="auto">
                  <a:xfrm>
                    <a:off x="6316088" y="168198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15" name="Freeform 354"/>
                  <p:cNvSpPr>
                    <a:spLocks/>
                  </p:cNvSpPr>
                  <p:nvPr/>
                </p:nvSpPr>
                <p:spPr bwMode="auto">
                  <a:xfrm>
                    <a:off x="6316088" y="168198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16" name="Freeform 355"/>
                  <p:cNvSpPr>
                    <a:spLocks/>
                  </p:cNvSpPr>
                  <p:nvPr/>
                </p:nvSpPr>
                <p:spPr bwMode="auto">
                  <a:xfrm>
                    <a:off x="6303929" y="1686147"/>
                    <a:ext cx="18239" cy="45820"/>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417" name="Freeform 356"/>
                  <p:cNvSpPr>
                    <a:spLocks/>
                  </p:cNvSpPr>
                  <p:nvPr/>
                </p:nvSpPr>
                <p:spPr bwMode="auto">
                  <a:xfrm>
                    <a:off x="6261370" y="1690313"/>
                    <a:ext cx="42559" cy="41655"/>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418" name="Freeform 357"/>
                  <p:cNvSpPr>
                    <a:spLocks/>
                  </p:cNvSpPr>
                  <p:nvPr/>
                </p:nvSpPr>
                <p:spPr bwMode="auto">
                  <a:xfrm>
                    <a:off x="6261370" y="1656989"/>
                    <a:ext cx="60798" cy="74978"/>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19" name="Freeform 358"/>
                  <p:cNvSpPr>
                    <a:spLocks/>
                  </p:cNvSpPr>
                  <p:nvPr/>
                </p:nvSpPr>
                <p:spPr bwMode="auto">
                  <a:xfrm>
                    <a:off x="6306969" y="1513281"/>
                    <a:ext cx="34959" cy="10830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420" name="Freeform 359"/>
                  <p:cNvSpPr>
                    <a:spLocks/>
                  </p:cNvSpPr>
                  <p:nvPr/>
                </p:nvSpPr>
                <p:spPr bwMode="auto">
                  <a:xfrm>
                    <a:off x="6305449" y="1504950"/>
                    <a:ext cx="31919" cy="24993"/>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421" name="Freeform 360"/>
                  <p:cNvSpPr>
                    <a:spLocks/>
                  </p:cNvSpPr>
                  <p:nvPr/>
                </p:nvSpPr>
                <p:spPr bwMode="auto">
                  <a:xfrm>
                    <a:off x="6288729" y="1517446"/>
                    <a:ext cx="42559" cy="131212"/>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22" name="Freeform 361"/>
                  <p:cNvSpPr>
                    <a:spLocks/>
                  </p:cNvSpPr>
                  <p:nvPr/>
                </p:nvSpPr>
                <p:spPr bwMode="auto">
                  <a:xfrm>
                    <a:off x="6287209" y="1509115"/>
                    <a:ext cx="44078" cy="127046"/>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23" name="Freeform 362"/>
                  <p:cNvSpPr>
                    <a:spLocks/>
                  </p:cNvSpPr>
                  <p:nvPr/>
                </p:nvSpPr>
                <p:spPr bwMode="auto">
                  <a:xfrm>
                    <a:off x="6325208" y="1525777"/>
                    <a:ext cx="6080" cy="1249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24" name="Freeform 363"/>
                  <p:cNvSpPr>
                    <a:spLocks/>
                  </p:cNvSpPr>
                  <p:nvPr/>
                </p:nvSpPr>
                <p:spPr bwMode="auto">
                  <a:xfrm>
                    <a:off x="6287209" y="1517446"/>
                    <a:ext cx="39519" cy="131212"/>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25" name="Freeform 364"/>
                  <p:cNvSpPr>
                    <a:spLocks/>
                  </p:cNvSpPr>
                  <p:nvPr/>
                </p:nvSpPr>
                <p:spPr bwMode="auto">
                  <a:xfrm>
                    <a:off x="6291769" y="1529943"/>
                    <a:ext cx="30399" cy="99971"/>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426" name="Freeform 365"/>
                  <p:cNvSpPr>
                    <a:spLocks/>
                  </p:cNvSpPr>
                  <p:nvPr/>
                </p:nvSpPr>
                <p:spPr bwMode="auto">
                  <a:xfrm>
                    <a:off x="6291769" y="1534108"/>
                    <a:ext cx="28879" cy="91640"/>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27" name="Freeform 366"/>
                  <p:cNvSpPr>
                    <a:spLocks noEditPoints="1"/>
                  </p:cNvSpPr>
                  <p:nvPr/>
                </p:nvSpPr>
                <p:spPr bwMode="auto">
                  <a:xfrm>
                    <a:off x="6291769" y="1534108"/>
                    <a:ext cx="28879" cy="91640"/>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28" name="Freeform 367"/>
                  <p:cNvSpPr>
                    <a:spLocks/>
                  </p:cNvSpPr>
                  <p:nvPr/>
                </p:nvSpPr>
                <p:spPr bwMode="auto">
                  <a:xfrm>
                    <a:off x="6389046" y="1690313"/>
                    <a:ext cx="48638" cy="62482"/>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29" name="Freeform 368"/>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30" name="Freeform 369"/>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endParaRPr lang="zh-CN" altLang="en-US" sz="800" dirty="0">
                      <a:solidFill>
                        <a:srgbClr val="000000"/>
                      </a:solidFill>
                    </a:endParaRPr>
                  </a:p>
                </p:txBody>
              </p:sp>
              <p:sp>
                <p:nvSpPr>
                  <p:cNvPr id="431" name="Freeform 370"/>
                  <p:cNvSpPr>
                    <a:spLocks/>
                  </p:cNvSpPr>
                  <p:nvPr/>
                </p:nvSpPr>
                <p:spPr bwMode="auto">
                  <a:xfrm>
                    <a:off x="6436164" y="1723636"/>
                    <a:ext cx="1520" cy="29158"/>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32" name="Freeform 371"/>
                  <p:cNvSpPr>
                    <a:spLocks/>
                  </p:cNvSpPr>
                  <p:nvPr/>
                </p:nvSpPr>
                <p:spPr bwMode="auto">
                  <a:xfrm>
                    <a:off x="6389046" y="1652824"/>
                    <a:ext cx="66878" cy="70813"/>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33" name="Freeform 372"/>
                  <p:cNvSpPr>
                    <a:spLocks/>
                  </p:cNvSpPr>
                  <p:nvPr/>
                </p:nvSpPr>
                <p:spPr bwMode="auto">
                  <a:xfrm>
                    <a:off x="6389046" y="1681982"/>
                    <a:ext cx="66878" cy="41655"/>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34" name="Freeform 373"/>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35" name="Freeform 374"/>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436" name="Freeform 375"/>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37" name="Freeform 376"/>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endParaRPr lang="zh-CN" altLang="en-US" sz="800" dirty="0">
                      <a:solidFill>
                        <a:srgbClr val="000000"/>
                      </a:solidFill>
                    </a:endParaRPr>
                  </a:p>
                </p:txBody>
              </p:sp>
              <p:sp>
                <p:nvSpPr>
                  <p:cNvPr id="438" name="Freeform 377"/>
                  <p:cNvSpPr>
                    <a:spLocks/>
                  </p:cNvSpPr>
                  <p:nvPr/>
                </p:nvSpPr>
                <p:spPr bwMode="auto">
                  <a:xfrm>
                    <a:off x="6402725" y="1669485"/>
                    <a:ext cx="33439" cy="29158"/>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439" name="Freeform 378"/>
                  <p:cNvSpPr>
                    <a:spLocks/>
                  </p:cNvSpPr>
                  <p:nvPr/>
                </p:nvSpPr>
                <p:spPr bwMode="auto">
                  <a:xfrm>
                    <a:off x="6395126" y="1702809"/>
                    <a:ext cx="3040" cy="8331"/>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40" name="Freeform 379"/>
                  <p:cNvSpPr>
                    <a:spLocks/>
                  </p:cNvSpPr>
                  <p:nvPr/>
                </p:nvSpPr>
                <p:spPr bwMode="auto">
                  <a:xfrm>
                    <a:off x="6393606" y="1702809"/>
                    <a:ext cx="4560" cy="8331"/>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41" name="Freeform 380"/>
                  <p:cNvSpPr>
                    <a:spLocks/>
                  </p:cNvSpPr>
                  <p:nvPr/>
                </p:nvSpPr>
                <p:spPr bwMode="auto">
                  <a:xfrm>
                    <a:off x="6427044" y="1723636"/>
                    <a:ext cx="4560" cy="8331"/>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42" name="Freeform 381"/>
                  <p:cNvSpPr>
                    <a:spLocks/>
                  </p:cNvSpPr>
                  <p:nvPr/>
                </p:nvSpPr>
                <p:spPr bwMode="auto">
                  <a:xfrm>
                    <a:off x="6427044" y="1719471"/>
                    <a:ext cx="4560" cy="1249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43" name="Freeform 382"/>
                  <p:cNvSpPr>
                    <a:spLocks/>
                  </p:cNvSpPr>
                  <p:nvPr/>
                </p:nvSpPr>
                <p:spPr bwMode="auto">
                  <a:xfrm>
                    <a:off x="6427044" y="172780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44" name="Freeform 383"/>
                  <p:cNvSpPr>
                    <a:spLocks/>
                  </p:cNvSpPr>
                  <p:nvPr/>
                </p:nvSpPr>
                <p:spPr bwMode="auto">
                  <a:xfrm>
                    <a:off x="6427044" y="172780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45" name="Freeform 384"/>
                  <p:cNvSpPr>
                    <a:spLocks/>
                  </p:cNvSpPr>
                  <p:nvPr/>
                </p:nvSpPr>
                <p:spPr bwMode="auto">
                  <a:xfrm>
                    <a:off x="6427044" y="1736133"/>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46" name="Freeform 385"/>
                  <p:cNvSpPr>
                    <a:spLocks/>
                  </p:cNvSpPr>
                  <p:nvPr/>
                </p:nvSpPr>
                <p:spPr bwMode="auto">
                  <a:xfrm>
                    <a:off x="6427044" y="1736133"/>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47" name="Freeform 386"/>
                  <p:cNvSpPr>
                    <a:spLocks/>
                  </p:cNvSpPr>
                  <p:nvPr/>
                </p:nvSpPr>
                <p:spPr bwMode="auto">
                  <a:xfrm>
                    <a:off x="6414885" y="1740298"/>
                    <a:ext cx="19759" cy="45820"/>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448" name="Freeform 387"/>
                  <p:cNvSpPr>
                    <a:spLocks/>
                  </p:cNvSpPr>
                  <p:nvPr/>
                </p:nvSpPr>
                <p:spPr bwMode="auto">
                  <a:xfrm>
                    <a:off x="6372326" y="1744463"/>
                    <a:ext cx="42559" cy="41655"/>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449" name="Freeform 388"/>
                  <p:cNvSpPr>
                    <a:spLocks/>
                  </p:cNvSpPr>
                  <p:nvPr/>
                </p:nvSpPr>
                <p:spPr bwMode="auto">
                  <a:xfrm>
                    <a:off x="6372326" y="1706974"/>
                    <a:ext cx="62318" cy="74978"/>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450" name="Freeform 389"/>
                  <p:cNvSpPr>
                    <a:spLocks/>
                  </p:cNvSpPr>
                  <p:nvPr/>
                </p:nvSpPr>
                <p:spPr bwMode="auto">
                  <a:xfrm>
                    <a:off x="6417925" y="1563266"/>
                    <a:ext cx="34959" cy="114550"/>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451" name="Freeform 390"/>
                  <p:cNvSpPr>
                    <a:spLocks/>
                  </p:cNvSpPr>
                  <p:nvPr/>
                </p:nvSpPr>
                <p:spPr bwMode="auto">
                  <a:xfrm>
                    <a:off x="6417925" y="1559101"/>
                    <a:ext cx="31919" cy="20827"/>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452" name="Freeform 391"/>
                  <p:cNvSpPr>
                    <a:spLocks/>
                  </p:cNvSpPr>
                  <p:nvPr/>
                </p:nvSpPr>
                <p:spPr bwMode="auto">
                  <a:xfrm>
                    <a:off x="6399685" y="1567432"/>
                    <a:ext cx="44078" cy="135377"/>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453" name="Freeform 392"/>
                  <p:cNvSpPr>
                    <a:spLocks/>
                  </p:cNvSpPr>
                  <p:nvPr/>
                </p:nvSpPr>
                <p:spPr bwMode="auto">
                  <a:xfrm>
                    <a:off x="6399685" y="1563266"/>
                    <a:ext cx="44078" cy="127046"/>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454" name="Freeform 393"/>
                  <p:cNvSpPr>
                    <a:spLocks/>
                  </p:cNvSpPr>
                  <p:nvPr/>
                </p:nvSpPr>
                <p:spPr bwMode="auto">
                  <a:xfrm>
                    <a:off x="6436164" y="1579928"/>
                    <a:ext cx="7600" cy="1249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55" name="Freeform 394"/>
                  <p:cNvSpPr>
                    <a:spLocks/>
                  </p:cNvSpPr>
                  <p:nvPr/>
                </p:nvSpPr>
                <p:spPr bwMode="auto">
                  <a:xfrm>
                    <a:off x="6398165" y="1571597"/>
                    <a:ext cx="39519" cy="131212"/>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456" name="Freeform 395"/>
                  <p:cNvSpPr>
                    <a:spLocks/>
                  </p:cNvSpPr>
                  <p:nvPr/>
                </p:nvSpPr>
                <p:spPr bwMode="auto">
                  <a:xfrm>
                    <a:off x="6402725" y="1584094"/>
                    <a:ext cx="30399" cy="102054"/>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457" name="Freeform 396"/>
                  <p:cNvSpPr>
                    <a:spLocks/>
                  </p:cNvSpPr>
                  <p:nvPr/>
                </p:nvSpPr>
                <p:spPr bwMode="auto">
                  <a:xfrm>
                    <a:off x="6404245" y="1584094"/>
                    <a:ext cx="27359" cy="97888"/>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458" name="Freeform 397"/>
                  <p:cNvSpPr>
                    <a:spLocks noEditPoints="1"/>
                  </p:cNvSpPr>
                  <p:nvPr/>
                </p:nvSpPr>
                <p:spPr bwMode="auto">
                  <a:xfrm>
                    <a:off x="6404245" y="1584094"/>
                    <a:ext cx="28879" cy="97888"/>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grpSp>
          </p:grpSp>
          <p:grpSp>
            <p:nvGrpSpPr>
              <p:cNvPr id="21" name="组合 2275"/>
              <p:cNvGrpSpPr/>
              <p:nvPr/>
            </p:nvGrpSpPr>
            <p:grpSpPr>
              <a:xfrm>
                <a:off x="3464468" y="1000671"/>
                <a:ext cx="879893" cy="1228179"/>
                <a:chOff x="7105650" y="1640121"/>
                <a:chExt cx="666750" cy="941153"/>
              </a:xfrm>
            </p:grpSpPr>
            <p:sp>
              <p:nvSpPr>
                <p:cNvPr id="338" name="矩形 337"/>
                <p:cNvSpPr/>
                <p:nvPr/>
              </p:nvSpPr>
              <p:spPr bwMode="auto">
                <a:xfrm>
                  <a:off x="7105650" y="1640121"/>
                  <a:ext cx="666750" cy="941153"/>
                </a:xfrm>
                <a:prstGeom prst="rect">
                  <a:avLst/>
                </a:prstGeom>
                <a:solidFill>
                  <a:srgbClr val="00B0F0">
                    <a:alpha val="45000"/>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a:buClr>
                      <a:srgbClr val="CC9900"/>
                    </a:buClr>
                  </a:pPr>
                  <a:endParaRPr lang="zh-CN" altLang="en-US" sz="800" dirty="0">
                    <a:solidFill>
                      <a:srgbClr val="000000"/>
                    </a:solidFill>
                    <a:latin typeface="Arial" charset="0"/>
                  </a:endParaRPr>
                </a:p>
              </p:txBody>
            </p:sp>
            <p:grpSp>
              <p:nvGrpSpPr>
                <p:cNvPr id="22" name="组合 1581"/>
                <p:cNvGrpSpPr/>
                <p:nvPr/>
              </p:nvGrpSpPr>
              <p:grpSpPr>
                <a:xfrm>
                  <a:off x="7127436" y="1714500"/>
                  <a:ext cx="635439" cy="685800"/>
                  <a:chOff x="6098736" y="1504950"/>
                  <a:chExt cx="427105" cy="618570"/>
                </a:xfrm>
              </p:grpSpPr>
              <p:sp>
                <p:nvSpPr>
                  <p:cNvPr id="223" name="Line 286"/>
                  <p:cNvSpPr>
                    <a:spLocks noChangeShapeType="1"/>
                  </p:cNvSpPr>
                  <p:nvPr/>
                </p:nvSpPr>
                <p:spPr bwMode="auto">
                  <a:xfrm>
                    <a:off x="6191453" y="1731967"/>
                    <a:ext cx="334388" cy="158287"/>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24" name="Line 287"/>
                  <p:cNvSpPr>
                    <a:spLocks noChangeShapeType="1"/>
                  </p:cNvSpPr>
                  <p:nvPr/>
                </p:nvSpPr>
                <p:spPr bwMode="auto">
                  <a:xfrm>
                    <a:off x="6177773" y="1923578"/>
                    <a:ext cx="85117" cy="37489"/>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25" name="Freeform 288"/>
                  <p:cNvSpPr>
                    <a:spLocks/>
                  </p:cNvSpPr>
                  <p:nvPr/>
                </p:nvSpPr>
                <p:spPr bwMode="auto">
                  <a:xfrm>
                    <a:off x="6098736" y="1840269"/>
                    <a:ext cx="94237" cy="83309"/>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226" name="Freeform 289"/>
                  <p:cNvSpPr>
                    <a:spLocks/>
                  </p:cNvSpPr>
                  <p:nvPr/>
                </p:nvSpPr>
                <p:spPr bwMode="auto">
                  <a:xfrm>
                    <a:off x="6159534" y="1856931"/>
                    <a:ext cx="33439" cy="116633"/>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27" name="Freeform 290"/>
                  <p:cNvSpPr>
                    <a:spLocks/>
                  </p:cNvSpPr>
                  <p:nvPr/>
                </p:nvSpPr>
                <p:spPr bwMode="auto">
                  <a:xfrm>
                    <a:off x="6158014" y="1856931"/>
                    <a:ext cx="34959" cy="66647"/>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28" name="Freeform 291"/>
                  <p:cNvSpPr>
                    <a:spLocks/>
                  </p:cNvSpPr>
                  <p:nvPr/>
                </p:nvSpPr>
                <p:spPr bwMode="auto">
                  <a:xfrm>
                    <a:off x="6098736" y="1894420"/>
                    <a:ext cx="60798" cy="79144"/>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29" name="Freeform 292"/>
                  <p:cNvSpPr>
                    <a:spLocks noEditPoints="1"/>
                  </p:cNvSpPr>
                  <p:nvPr/>
                </p:nvSpPr>
                <p:spPr bwMode="auto">
                  <a:xfrm>
                    <a:off x="6100256" y="1898585"/>
                    <a:ext cx="56238" cy="66647"/>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30" name="Freeform 293"/>
                  <p:cNvSpPr>
                    <a:spLocks/>
                  </p:cNvSpPr>
                  <p:nvPr/>
                </p:nvSpPr>
                <p:spPr bwMode="auto">
                  <a:xfrm>
                    <a:off x="6100256" y="1902751"/>
                    <a:ext cx="56238" cy="62482"/>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31" name="Freeform 294"/>
                  <p:cNvSpPr>
                    <a:spLocks/>
                  </p:cNvSpPr>
                  <p:nvPr/>
                </p:nvSpPr>
                <p:spPr bwMode="auto">
                  <a:xfrm>
                    <a:off x="6104816" y="1911082"/>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32" name="Freeform 295"/>
                  <p:cNvSpPr>
                    <a:spLocks/>
                  </p:cNvSpPr>
                  <p:nvPr/>
                </p:nvSpPr>
                <p:spPr bwMode="auto">
                  <a:xfrm>
                    <a:off x="6130655" y="1923578"/>
                    <a:ext cx="19759" cy="29158"/>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33" name="Freeform 296"/>
                  <p:cNvSpPr>
                    <a:spLocks/>
                  </p:cNvSpPr>
                  <p:nvPr/>
                </p:nvSpPr>
                <p:spPr bwMode="auto">
                  <a:xfrm>
                    <a:off x="6121535" y="1861096"/>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34" name="Freeform 297"/>
                  <p:cNvSpPr>
                    <a:spLocks noEditPoints="1"/>
                  </p:cNvSpPr>
                  <p:nvPr/>
                </p:nvSpPr>
                <p:spPr bwMode="auto">
                  <a:xfrm>
                    <a:off x="6120015" y="1861096"/>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35" name="Oval 298"/>
                  <p:cNvSpPr>
                    <a:spLocks noChangeArrowheads="1"/>
                  </p:cNvSpPr>
                  <p:nvPr/>
                </p:nvSpPr>
                <p:spPr bwMode="auto">
                  <a:xfrm>
                    <a:off x="6136735" y="187359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36" name="Freeform 299"/>
                  <p:cNvSpPr>
                    <a:spLocks noEditPoints="1"/>
                  </p:cNvSpPr>
                  <p:nvPr/>
                </p:nvSpPr>
                <p:spPr bwMode="auto">
                  <a:xfrm>
                    <a:off x="6135215" y="1873592"/>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37" name="Oval 300"/>
                  <p:cNvSpPr>
                    <a:spLocks noChangeArrowheads="1"/>
                  </p:cNvSpPr>
                  <p:nvPr/>
                </p:nvSpPr>
                <p:spPr bwMode="auto">
                  <a:xfrm>
                    <a:off x="6148894" y="1877758"/>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38" name="Freeform 301"/>
                  <p:cNvSpPr>
                    <a:spLocks noEditPoints="1"/>
                  </p:cNvSpPr>
                  <p:nvPr/>
                </p:nvSpPr>
                <p:spPr bwMode="auto">
                  <a:xfrm>
                    <a:off x="6148894" y="1877758"/>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39" name="Freeform 302"/>
                  <p:cNvSpPr>
                    <a:spLocks/>
                  </p:cNvSpPr>
                  <p:nvPr/>
                </p:nvSpPr>
                <p:spPr bwMode="auto">
                  <a:xfrm>
                    <a:off x="6121535" y="1856931"/>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40" name="Freeform 303"/>
                  <p:cNvSpPr>
                    <a:spLocks noEditPoints="1"/>
                  </p:cNvSpPr>
                  <p:nvPr/>
                </p:nvSpPr>
                <p:spPr bwMode="auto">
                  <a:xfrm>
                    <a:off x="6120015" y="1852765"/>
                    <a:ext cx="53198" cy="45820"/>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41" name="Oval 304"/>
                  <p:cNvSpPr>
                    <a:spLocks noChangeArrowheads="1"/>
                  </p:cNvSpPr>
                  <p:nvPr/>
                </p:nvSpPr>
                <p:spPr bwMode="auto">
                  <a:xfrm>
                    <a:off x="6136735" y="1865262"/>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42" name="Freeform 305"/>
                  <p:cNvSpPr>
                    <a:spLocks noEditPoints="1"/>
                  </p:cNvSpPr>
                  <p:nvPr/>
                </p:nvSpPr>
                <p:spPr bwMode="auto">
                  <a:xfrm>
                    <a:off x="6135215" y="1865262"/>
                    <a:ext cx="9120" cy="16662"/>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43" name="Oval 306"/>
                  <p:cNvSpPr>
                    <a:spLocks noChangeArrowheads="1"/>
                  </p:cNvSpPr>
                  <p:nvPr/>
                </p:nvSpPr>
                <p:spPr bwMode="auto">
                  <a:xfrm>
                    <a:off x="6148894" y="187359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44" name="Freeform 307"/>
                  <p:cNvSpPr>
                    <a:spLocks noEditPoints="1"/>
                  </p:cNvSpPr>
                  <p:nvPr/>
                </p:nvSpPr>
                <p:spPr bwMode="auto">
                  <a:xfrm>
                    <a:off x="6148894" y="1873592"/>
                    <a:ext cx="9120" cy="1249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45" name="Freeform 308"/>
                  <p:cNvSpPr>
                    <a:spLocks/>
                  </p:cNvSpPr>
                  <p:nvPr/>
                </p:nvSpPr>
                <p:spPr bwMode="auto">
                  <a:xfrm>
                    <a:off x="6121535" y="1848600"/>
                    <a:ext cx="51678" cy="41655"/>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46" name="Freeform 309"/>
                  <p:cNvSpPr>
                    <a:spLocks noEditPoints="1"/>
                  </p:cNvSpPr>
                  <p:nvPr/>
                </p:nvSpPr>
                <p:spPr bwMode="auto">
                  <a:xfrm>
                    <a:off x="6120015" y="1848600"/>
                    <a:ext cx="53198" cy="41655"/>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47" name="Oval 310"/>
                  <p:cNvSpPr>
                    <a:spLocks noChangeArrowheads="1"/>
                  </p:cNvSpPr>
                  <p:nvPr/>
                </p:nvSpPr>
                <p:spPr bwMode="auto">
                  <a:xfrm>
                    <a:off x="6136735" y="1861096"/>
                    <a:ext cx="760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48" name="Freeform 311"/>
                  <p:cNvSpPr>
                    <a:spLocks noEditPoints="1"/>
                  </p:cNvSpPr>
                  <p:nvPr/>
                </p:nvSpPr>
                <p:spPr bwMode="auto">
                  <a:xfrm>
                    <a:off x="6135215" y="1861096"/>
                    <a:ext cx="9120" cy="1249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49" name="Oval 312"/>
                  <p:cNvSpPr>
                    <a:spLocks noChangeArrowheads="1"/>
                  </p:cNvSpPr>
                  <p:nvPr/>
                </p:nvSpPr>
                <p:spPr bwMode="auto">
                  <a:xfrm>
                    <a:off x="6148894" y="1865262"/>
                    <a:ext cx="9120" cy="12496"/>
                  </a:xfrm>
                  <a:prstGeom prst="ellipse">
                    <a:avLst/>
                  </a:prstGeom>
                  <a:solidFill>
                    <a:srgbClr val="456488"/>
                  </a:solidFill>
                  <a:ln w="9525">
                    <a:noFill/>
                    <a:round/>
                    <a:headEnd/>
                    <a:tailEnd/>
                  </a:ln>
                </p:spPr>
                <p:txBody>
                  <a:bodyPr/>
                  <a:lstStyle/>
                  <a:p>
                    <a:endParaRPr lang="zh-CN" altLang="en-US" sz="800" dirty="0">
                      <a:solidFill>
                        <a:srgbClr val="000000"/>
                      </a:solidFill>
                    </a:endParaRPr>
                  </a:p>
                </p:txBody>
              </p:sp>
              <p:sp>
                <p:nvSpPr>
                  <p:cNvPr id="250" name="Freeform 313"/>
                  <p:cNvSpPr>
                    <a:spLocks noEditPoints="1"/>
                  </p:cNvSpPr>
                  <p:nvPr/>
                </p:nvSpPr>
                <p:spPr bwMode="auto">
                  <a:xfrm>
                    <a:off x="6148894" y="1865262"/>
                    <a:ext cx="9120" cy="1249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endParaRPr lang="zh-CN" altLang="en-US" sz="800" dirty="0">
                      <a:solidFill>
                        <a:srgbClr val="000000"/>
                      </a:solidFill>
                    </a:endParaRPr>
                  </a:p>
                </p:txBody>
              </p:sp>
              <p:sp>
                <p:nvSpPr>
                  <p:cNvPr id="251" name="Line 314"/>
                  <p:cNvSpPr>
                    <a:spLocks noChangeShapeType="1"/>
                  </p:cNvSpPr>
                  <p:nvPr/>
                </p:nvSpPr>
                <p:spPr bwMode="auto">
                  <a:xfrm flipV="1">
                    <a:off x="6390566" y="1848600"/>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52" name="Line 315"/>
                  <p:cNvSpPr>
                    <a:spLocks noChangeShapeType="1"/>
                  </p:cNvSpPr>
                  <p:nvPr/>
                </p:nvSpPr>
                <p:spPr bwMode="auto">
                  <a:xfrm flipV="1">
                    <a:off x="6273530" y="179444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53" name="Line 316"/>
                  <p:cNvSpPr>
                    <a:spLocks noChangeShapeType="1"/>
                  </p:cNvSpPr>
                  <p:nvPr/>
                </p:nvSpPr>
                <p:spPr bwMode="auto">
                  <a:xfrm flipV="1">
                    <a:off x="6259850" y="1656989"/>
                    <a:ext cx="4863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54" name="Line 317"/>
                  <p:cNvSpPr>
                    <a:spLocks noChangeShapeType="1"/>
                  </p:cNvSpPr>
                  <p:nvPr/>
                </p:nvSpPr>
                <p:spPr bwMode="auto">
                  <a:xfrm flipV="1">
                    <a:off x="6375366" y="1706974"/>
                    <a:ext cx="50158" cy="108302"/>
                  </a:xfrm>
                  <a:prstGeom prst="line">
                    <a:avLst/>
                  </a:prstGeom>
                  <a:noFill/>
                  <a:ln w="9525">
                    <a:solidFill>
                      <a:srgbClr val="456488"/>
                    </a:solidFill>
                    <a:miter lim="800000"/>
                    <a:headEnd/>
                    <a:tailEnd/>
                  </a:ln>
                </p:spPr>
                <p:txBody>
                  <a:bodyPr/>
                  <a:lstStyle/>
                  <a:p>
                    <a:endParaRPr lang="zh-CN" altLang="en-US" sz="800" dirty="0">
                      <a:solidFill>
                        <a:srgbClr val="000000"/>
                      </a:solidFill>
                    </a:endParaRPr>
                  </a:p>
                </p:txBody>
              </p:sp>
              <p:sp>
                <p:nvSpPr>
                  <p:cNvPr id="255" name="Freeform 318"/>
                  <p:cNvSpPr>
                    <a:spLocks/>
                  </p:cNvSpPr>
                  <p:nvPr/>
                </p:nvSpPr>
                <p:spPr bwMode="auto">
                  <a:xfrm>
                    <a:off x="6262890" y="1819442"/>
                    <a:ext cx="21279" cy="249927"/>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56" name="Freeform 319"/>
                  <p:cNvSpPr>
                    <a:spLocks/>
                  </p:cNvSpPr>
                  <p:nvPr/>
                </p:nvSpPr>
                <p:spPr bwMode="auto">
                  <a:xfrm>
                    <a:off x="6230971" y="1806945"/>
                    <a:ext cx="53198" cy="54151"/>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257" name="Freeform 320"/>
                  <p:cNvSpPr>
                    <a:spLocks/>
                  </p:cNvSpPr>
                  <p:nvPr/>
                </p:nvSpPr>
                <p:spPr bwMode="auto">
                  <a:xfrm>
                    <a:off x="6264410" y="1819442"/>
                    <a:ext cx="19759" cy="45820"/>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58" name="Freeform 321"/>
                  <p:cNvSpPr>
                    <a:spLocks/>
                  </p:cNvSpPr>
                  <p:nvPr/>
                </p:nvSpPr>
                <p:spPr bwMode="auto">
                  <a:xfrm>
                    <a:off x="6230971" y="1840269"/>
                    <a:ext cx="34959" cy="22910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59" name="Freeform 322"/>
                  <p:cNvSpPr>
                    <a:spLocks/>
                  </p:cNvSpPr>
                  <p:nvPr/>
                </p:nvSpPr>
                <p:spPr bwMode="auto">
                  <a:xfrm>
                    <a:off x="6240091" y="1856931"/>
                    <a:ext cx="24319" cy="37489"/>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60" name="Freeform 323"/>
                  <p:cNvSpPr>
                    <a:spLocks/>
                  </p:cNvSpPr>
                  <p:nvPr/>
                </p:nvSpPr>
                <p:spPr bwMode="auto">
                  <a:xfrm>
                    <a:off x="6240091" y="1890254"/>
                    <a:ext cx="24319" cy="62482"/>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61" name="Freeform 324"/>
                  <p:cNvSpPr>
                    <a:spLocks/>
                  </p:cNvSpPr>
                  <p:nvPr/>
                </p:nvSpPr>
                <p:spPr bwMode="auto">
                  <a:xfrm>
                    <a:off x="6240091" y="1948571"/>
                    <a:ext cx="24319" cy="10830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62" name="Freeform 325"/>
                  <p:cNvSpPr>
                    <a:spLocks/>
                  </p:cNvSpPr>
                  <p:nvPr/>
                </p:nvSpPr>
                <p:spPr bwMode="auto">
                  <a:xfrm>
                    <a:off x="6243131" y="1861096"/>
                    <a:ext cx="19759" cy="16662"/>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263" name="Freeform 326"/>
                  <p:cNvSpPr>
                    <a:spLocks/>
                  </p:cNvSpPr>
                  <p:nvPr/>
                </p:nvSpPr>
                <p:spPr bwMode="auto">
                  <a:xfrm>
                    <a:off x="6243131" y="1894420"/>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264" name="Freeform 327"/>
                  <p:cNvSpPr>
                    <a:spLocks/>
                  </p:cNvSpPr>
                  <p:nvPr/>
                </p:nvSpPr>
                <p:spPr bwMode="auto">
                  <a:xfrm>
                    <a:off x="6370806" y="1869427"/>
                    <a:ext cx="22799" cy="254093"/>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65" name="Freeform 328"/>
                  <p:cNvSpPr>
                    <a:spLocks/>
                  </p:cNvSpPr>
                  <p:nvPr/>
                </p:nvSpPr>
                <p:spPr bwMode="auto">
                  <a:xfrm>
                    <a:off x="6338888" y="1856931"/>
                    <a:ext cx="53198" cy="54151"/>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266" name="Freeform 329"/>
                  <p:cNvSpPr>
                    <a:spLocks/>
                  </p:cNvSpPr>
                  <p:nvPr/>
                </p:nvSpPr>
                <p:spPr bwMode="auto">
                  <a:xfrm>
                    <a:off x="6372326" y="1873592"/>
                    <a:ext cx="19759" cy="45820"/>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67" name="Freeform 330"/>
                  <p:cNvSpPr>
                    <a:spLocks/>
                  </p:cNvSpPr>
                  <p:nvPr/>
                </p:nvSpPr>
                <p:spPr bwMode="auto">
                  <a:xfrm>
                    <a:off x="6338888" y="1894420"/>
                    <a:ext cx="34959" cy="22910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68" name="Freeform 331"/>
                  <p:cNvSpPr>
                    <a:spLocks/>
                  </p:cNvSpPr>
                  <p:nvPr/>
                </p:nvSpPr>
                <p:spPr bwMode="auto">
                  <a:xfrm>
                    <a:off x="6349527" y="1906916"/>
                    <a:ext cx="22799" cy="41655"/>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69" name="Freeform 332"/>
                  <p:cNvSpPr>
                    <a:spLocks/>
                  </p:cNvSpPr>
                  <p:nvPr/>
                </p:nvSpPr>
                <p:spPr bwMode="auto">
                  <a:xfrm>
                    <a:off x="6349527" y="1940240"/>
                    <a:ext cx="22799" cy="66647"/>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70" name="Freeform 333"/>
                  <p:cNvSpPr>
                    <a:spLocks/>
                  </p:cNvSpPr>
                  <p:nvPr/>
                </p:nvSpPr>
                <p:spPr bwMode="auto">
                  <a:xfrm>
                    <a:off x="6349527" y="2002722"/>
                    <a:ext cx="22799" cy="10830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71" name="Freeform 334"/>
                  <p:cNvSpPr>
                    <a:spLocks/>
                  </p:cNvSpPr>
                  <p:nvPr/>
                </p:nvSpPr>
                <p:spPr bwMode="auto">
                  <a:xfrm>
                    <a:off x="6351047" y="1915247"/>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272" name="Freeform 335"/>
                  <p:cNvSpPr>
                    <a:spLocks/>
                  </p:cNvSpPr>
                  <p:nvPr/>
                </p:nvSpPr>
                <p:spPr bwMode="auto">
                  <a:xfrm>
                    <a:off x="6351047" y="1948571"/>
                    <a:ext cx="19759" cy="16662"/>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273" name="Freeform 336"/>
                  <p:cNvSpPr>
                    <a:spLocks/>
                  </p:cNvSpPr>
                  <p:nvPr/>
                </p:nvSpPr>
                <p:spPr bwMode="auto">
                  <a:xfrm>
                    <a:off x="6278090" y="1636162"/>
                    <a:ext cx="47118" cy="66647"/>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74" name="Freeform 337"/>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75" name="Freeform 338"/>
                  <p:cNvSpPr>
                    <a:spLocks/>
                  </p:cNvSpPr>
                  <p:nvPr/>
                </p:nvSpPr>
                <p:spPr bwMode="auto">
                  <a:xfrm>
                    <a:off x="6325208" y="1629914"/>
                    <a:ext cx="19759" cy="68730"/>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endParaRPr lang="zh-CN" altLang="en-US" sz="800" dirty="0">
                      <a:solidFill>
                        <a:srgbClr val="000000"/>
                      </a:solidFill>
                    </a:endParaRPr>
                  </a:p>
                </p:txBody>
              </p:sp>
              <p:sp>
                <p:nvSpPr>
                  <p:cNvPr id="276" name="Freeform 339"/>
                  <p:cNvSpPr>
                    <a:spLocks/>
                  </p:cNvSpPr>
                  <p:nvPr/>
                </p:nvSpPr>
                <p:spPr bwMode="auto">
                  <a:xfrm>
                    <a:off x="6325208" y="1669485"/>
                    <a:ext cx="1520" cy="29158"/>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77" name="Freeform 340"/>
                  <p:cNvSpPr>
                    <a:spLocks/>
                  </p:cNvSpPr>
                  <p:nvPr/>
                </p:nvSpPr>
                <p:spPr bwMode="auto">
                  <a:xfrm>
                    <a:off x="6278090" y="1596590"/>
                    <a:ext cx="66878" cy="7289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278" name="Freeform 341"/>
                  <p:cNvSpPr>
                    <a:spLocks/>
                  </p:cNvSpPr>
                  <p:nvPr/>
                </p:nvSpPr>
                <p:spPr bwMode="auto">
                  <a:xfrm>
                    <a:off x="6278090" y="1629914"/>
                    <a:ext cx="66878" cy="39572"/>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79" name="Freeform 342"/>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80" name="Freeform 343"/>
                  <p:cNvSpPr>
                    <a:spLocks/>
                  </p:cNvSpPr>
                  <p:nvPr/>
                </p:nvSpPr>
                <p:spPr bwMode="auto">
                  <a:xfrm>
                    <a:off x="6320648" y="1617417"/>
                    <a:ext cx="10640" cy="39572"/>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281" name="Freeform 344"/>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282" name="Freeform 345"/>
                  <p:cNvSpPr>
                    <a:spLocks/>
                  </p:cNvSpPr>
                  <p:nvPr/>
                </p:nvSpPr>
                <p:spPr bwMode="auto">
                  <a:xfrm>
                    <a:off x="6290249" y="1621583"/>
                    <a:ext cx="30399" cy="35406"/>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endParaRPr lang="zh-CN" altLang="en-US" sz="800" dirty="0">
                      <a:solidFill>
                        <a:srgbClr val="000000"/>
                      </a:solidFill>
                    </a:endParaRPr>
                  </a:p>
                </p:txBody>
              </p:sp>
              <p:sp>
                <p:nvSpPr>
                  <p:cNvPr id="283" name="Freeform 346"/>
                  <p:cNvSpPr>
                    <a:spLocks/>
                  </p:cNvSpPr>
                  <p:nvPr/>
                </p:nvSpPr>
                <p:spPr bwMode="auto">
                  <a:xfrm>
                    <a:off x="6290249" y="1617417"/>
                    <a:ext cx="33439" cy="31241"/>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284" name="Freeform 347"/>
                  <p:cNvSpPr>
                    <a:spLocks/>
                  </p:cNvSpPr>
                  <p:nvPr/>
                </p:nvSpPr>
                <p:spPr bwMode="auto">
                  <a:xfrm>
                    <a:off x="6282649" y="1648658"/>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85" name="Freeform 348"/>
                  <p:cNvSpPr>
                    <a:spLocks/>
                  </p:cNvSpPr>
                  <p:nvPr/>
                </p:nvSpPr>
                <p:spPr bwMode="auto">
                  <a:xfrm>
                    <a:off x="6282649" y="1648658"/>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86" name="Freeform 349"/>
                  <p:cNvSpPr>
                    <a:spLocks/>
                  </p:cNvSpPr>
                  <p:nvPr/>
                </p:nvSpPr>
                <p:spPr bwMode="auto">
                  <a:xfrm>
                    <a:off x="6316088" y="1669485"/>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87" name="Freeform 350"/>
                  <p:cNvSpPr>
                    <a:spLocks/>
                  </p:cNvSpPr>
                  <p:nvPr/>
                </p:nvSpPr>
                <p:spPr bwMode="auto">
                  <a:xfrm>
                    <a:off x="6316088" y="1669485"/>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88" name="Freeform 351"/>
                  <p:cNvSpPr>
                    <a:spLocks/>
                  </p:cNvSpPr>
                  <p:nvPr/>
                </p:nvSpPr>
                <p:spPr bwMode="auto">
                  <a:xfrm>
                    <a:off x="6316088" y="1677816"/>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89" name="Freeform 352"/>
                  <p:cNvSpPr>
                    <a:spLocks/>
                  </p:cNvSpPr>
                  <p:nvPr/>
                </p:nvSpPr>
                <p:spPr bwMode="auto">
                  <a:xfrm>
                    <a:off x="6316088" y="1677816"/>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90" name="Freeform 353"/>
                  <p:cNvSpPr>
                    <a:spLocks/>
                  </p:cNvSpPr>
                  <p:nvPr/>
                </p:nvSpPr>
                <p:spPr bwMode="auto">
                  <a:xfrm>
                    <a:off x="6316088" y="168198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291" name="Freeform 354"/>
                  <p:cNvSpPr>
                    <a:spLocks/>
                  </p:cNvSpPr>
                  <p:nvPr/>
                </p:nvSpPr>
                <p:spPr bwMode="auto">
                  <a:xfrm>
                    <a:off x="6316088" y="168198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292" name="Freeform 355"/>
                  <p:cNvSpPr>
                    <a:spLocks/>
                  </p:cNvSpPr>
                  <p:nvPr/>
                </p:nvSpPr>
                <p:spPr bwMode="auto">
                  <a:xfrm>
                    <a:off x="6303929" y="1686147"/>
                    <a:ext cx="18239" cy="45820"/>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293" name="Freeform 356"/>
                  <p:cNvSpPr>
                    <a:spLocks/>
                  </p:cNvSpPr>
                  <p:nvPr/>
                </p:nvSpPr>
                <p:spPr bwMode="auto">
                  <a:xfrm>
                    <a:off x="6261370" y="1690313"/>
                    <a:ext cx="42559" cy="41655"/>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294" name="Freeform 357"/>
                  <p:cNvSpPr>
                    <a:spLocks/>
                  </p:cNvSpPr>
                  <p:nvPr/>
                </p:nvSpPr>
                <p:spPr bwMode="auto">
                  <a:xfrm>
                    <a:off x="6261370" y="1656989"/>
                    <a:ext cx="60798" cy="74978"/>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297" name="Freeform 358"/>
                  <p:cNvSpPr>
                    <a:spLocks/>
                  </p:cNvSpPr>
                  <p:nvPr/>
                </p:nvSpPr>
                <p:spPr bwMode="auto">
                  <a:xfrm>
                    <a:off x="6306969" y="1513281"/>
                    <a:ext cx="34959" cy="10830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298" name="Freeform 359"/>
                  <p:cNvSpPr>
                    <a:spLocks/>
                  </p:cNvSpPr>
                  <p:nvPr/>
                </p:nvSpPr>
                <p:spPr bwMode="auto">
                  <a:xfrm>
                    <a:off x="6305449" y="1504950"/>
                    <a:ext cx="31919" cy="24993"/>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299" name="Freeform 360"/>
                  <p:cNvSpPr>
                    <a:spLocks/>
                  </p:cNvSpPr>
                  <p:nvPr/>
                </p:nvSpPr>
                <p:spPr bwMode="auto">
                  <a:xfrm>
                    <a:off x="6288729" y="1517446"/>
                    <a:ext cx="42559" cy="131212"/>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00" name="Freeform 361"/>
                  <p:cNvSpPr>
                    <a:spLocks/>
                  </p:cNvSpPr>
                  <p:nvPr/>
                </p:nvSpPr>
                <p:spPr bwMode="auto">
                  <a:xfrm>
                    <a:off x="6287209" y="1509115"/>
                    <a:ext cx="44078" cy="127046"/>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01" name="Freeform 362"/>
                  <p:cNvSpPr>
                    <a:spLocks/>
                  </p:cNvSpPr>
                  <p:nvPr/>
                </p:nvSpPr>
                <p:spPr bwMode="auto">
                  <a:xfrm>
                    <a:off x="6325208" y="1525777"/>
                    <a:ext cx="6080" cy="1249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02" name="Freeform 363"/>
                  <p:cNvSpPr>
                    <a:spLocks/>
                  </p:cNvSpPr>
                  <p:nvPr/>
                </p:nvSpPr>
                <p:spPr bwMode="auto">
                  <a:xfrm>
                    <a:off x="6287209" y="1517446"/>
                    <a:ext cx="39519" cy="131212"/>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03" name="Freeform 364"/>
                  <p:cNvSpPr>
                    <a:spLocks/>
                  </p:cNvSpPr>
                  <p:nvPr/>
                </p:nvSpPr>
                <p:spPr bwMode="auto">
                  <a:xfrm>
                    <a:off x="6291769" y="1529943"/>
                    <a:ext cx="30399" cy="99971"/>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04" name="Freeform 365"/>
                  <p:cNvSpPr>
                    <a:spLocks/>
                  </p:cNvSpPr>
                  <p:nvPr/>
                </p:nvSpPr>
                <p:spPr bwMode="auto">
                  <a:xfrm>
                    <a:off x="6291769" y="1534108"/>
                    <a:ext cx="28879" cy="91640"/>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05" name="Freeform 366"/>
                  <p:cNvSpPr>
                    <a:spLocks noEditPoints="1"/>
                  </p:cNvSpPr>
                  <p:nvPr/>
                </p:nvSpPr>
                <p:spPr bwMode="auto">
                  <a:xfrm>
                    <a:off x="6291769" y="1534108"/>
                    <a:ext cx="28879" cy="91640"/>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06" name="Freeform 367"/>
                  <p:cNvSpPr>
                    <a:spLocks/>
                  </p:cNvSpPr>
                  <p:nvPr/>
                </p:nvSpPr>
                <p:spPr bwMode="auto">
                  <a:xfrm>
                    <a:off x="6389046" y="1690313"/>
                    <a:ext cx="48638" cy="62482"/>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07" name="Freeform 368"/>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09" name="Freeform 369"/>
                  <p:cNvSpPr>
                    <a:spLocks/>
                  </p:cNvSpPr>
                  <p:nvPr/>
                </p:nvSpPr>
                <p:spPr bwMode="auto">
                  <a:xfrm>
                    <a:off x="6437684" y="1681982"/>
                    <a:ext cx="18239" cy="70813"/>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endParaRPr lang="zh-CN" altLang="en-US" sz="800" dirty="0">
                      <a:solidFill>
                        <a:srgbClr val="000000"/>
                      </a:solidFill>
                    </a:endParaRPr>
                  </a:p>
                </p:txBody>
              </p:sp>
              <p:sp>
                <p:nvSpPr>
                  <p:cNvPr id="310" name="Freeform 370"/>
                  <p:cNvSpPr>
                    <a:spLocks/>
                  </p:cNvSpPr>
                  <p:nvPr/>
                </p:nvSpPr>
                <p:spPr bwMode="auto">
                  <a:xfrm>
                    <a:off x="6436164" y="1723636"/>
                    <a:ext cx="1520" cy="29158"/>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11" name="Freeform 371"/>
                  <p:cNvSpPr>
                    <a:spLocks/>
                  </p:cNvSpPr>
                  <p:nvPr/>
                </p:nvSpPr>
                <p:spPr bwMode="auto">
                  <a:xfrm>
                    <a:off x="6389046" y="1652824"/>
                    <a:ext cx="66878" cy="70813"/>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12" name="Freeform 372"/>
                  <p:cNvSpPr>
                    <a:spLocks/>
                  </p:cNvSpPr>
                  <p:nvPr/>
                </p:nvSpPr>
                <p:spPr bwMode="auto">
                  <a:xfrm>
                    <a:off x="6389046" y="1681982"/>
                    <a:ext cx="66878" cy="41655"/>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13" name="Freeform 373"/>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14" name="Freeform 374"/>
                  <p:cNvSpPr>
                    <a:spLocks/>
                  </p:cNvSpPr>
                  <p:nvPr/>
                </p:nvSpPr>
                <p:spPr bwMode="auto">
                  <a:xfrm>
                    <a:off x="6431604" y="1669485"/>
                    <a:ext cx="10640" cy="41655"/>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endParaRPr lang="zh-CN" altLang="en-US" sz="800" dirty="0">
                      <a:solidFill>
                        <a:srgbClr val="000000"/>
                      </a:solidFill>
                    </a:endParaRPr>
                  </a:p>
                </p:txBody>
              </p:sp>
              <p:sp>
                <p:nvSpPr>
                  <p:cNvPr id="315" name="Freeform 375"/>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16" name="Freeform 376"/>
                  <p:cNvSpPr>
                    <a:spLocks/>
                  </p:cNvSpPr>
                  <p:nvPr/>
                </p:nvSpPr>
                <p:spPr bwMode="auto">
                  <a:xfrm>
                    <a:off x="6402725" y="1677816"/>
                    <a:ext cx="28879" cy="33324"/>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endParaRPr lang="zh-CN" altLang="en-US" sz="800" dirty="0">
                      <a:solidFill>
                        <a:srgbClr val="000000"/>
                      </a:solidFill>
                    </a:endParaRPr>
                  </a:p>
                </p:txBody>
              </p:sp>
              <p:sp>
                <p:nvSpPr>
                  <p:cNvPr id="317" name="Freeform 377"/>
                  <p:cNvSpPr>
                    <a:spLocks/>
                  </p:cNvSpPr>
                  <p:nvPr/>
                </p:nvSpPr>
                <p:spPr bwMode="auto">
                  <a:xfrm>
                    <a:off x="6402725" y="1669485"/>
                    <a:ext cx="33439" cy="29158"/>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endParaRPr lang="zh-CN" altLang="en-US" sz="800" dirty="0">
                      <a:solidFill>
                        <a:srgbClr val="000000"/>
                      </a:solidFill>
                    </a:endParaRPr>
                  </a:p>
                </p:txBody>
              </p:sp>
              <p:sp>
                <p:nvSpPr>
                  <p:cNvPr id="318" name="Freeform 378"/>
                  <p:cNvSpPr>
                    <a:spLocks/>
                  </p:cNvSpPr>
                  <p:nvPr/>
                </p:nvSpPr>
                <p:spPr bwMode="auto">
                  <a:xfrm>
                    <a:off x="6395126" y="1702809"/>
                    <a:ext cx="3040" cy="8331"/>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19" name="Freeform 379"/>
                  <p:cNvSpPr>
                    <a:spLocks/>
                  </p:cNvSpPr>
                  <p:nvPr/>
                </p:nvSpPr>
                <p:spPr bwMode="auto">
                  <a:xfrm>
                    <a:off x="6393606" y="1702809"/>
                    <a:ext cx="4560" cy="8331"/>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20" name="Freeform 380"/>
                  <p:cNvSpPr>
                    <a:spLocks/>
                  </p:cNvSpPr>
                  <p:nvPr/>
                </p:nvSpPr>
                <p:spPr bwMode="auto">
                  <a:xfrm>
                    <a:off x="6427044" y="1723636"/>
                    <a:ext cx="4560" cy="8331"/>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21" name="Freeform 381"/>
                  <p:cNvSpPr>
                    <a:spLocks/>
                  </p:cNvSpPr>
                  <p:nvPr/>
                </p:nvSpPr>
                <p:spPr bwMode="auto">
                  <a:xfrm>
                    <a:off x="6427044" y="1719471"/>
                    <a:ext cx="4560" cy="1249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22" name="Freeform 382"/>
                  <p:cNvSpPr>
                    <a:spLocks/>
                  </p:cNvSpPr>
                  <p:nvPr/>
                </p:nvSpPr>
                <p:spPr bwMode="auto">
                  <a:xfrm>
                    <a:off x="6427044" y="1727802"/>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23" name="Freeform 383"/>
                  <p:cNvSpPr>
                    <a:spLocks/>
                  </p:cNvSpPr>
                  <p:nvPr/>
                </p:nvSpPr>
                <p:spPr bwMode="auto">
                  <a:xfrm>
                    <a:off x="6427044" y="1727802"/>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24" name="Freeform 384"/>
                  <p:cNvSpPr>
                    <a:spLocks/>
                  </p:cNvSpPr>
                  <p:nvPr/>
                </p:nvSpPr>
                <p:spPr bwMode="auto">
                  <a:xfrm>
                    <a:off x="6427044" y="1736133"/>
                    <a:ext cx="4560" cy="8331"/>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25" name="Freeform 385"/>
                  <p:cNvSpPr>
                    <a:spLocks/>
                  </p:cNvSpPr>
                  <p:nvPr/>
                </p:nvSpPr>
                <p:spPr bwMode="auto">
                  <a:xfrm>
                    <a:off x="6427044" y="1736133"/>
                    <a:ext cx="4560" cy="8331"/>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26" name="Freeform 386"/>
                  <p:cNvSpPr>
                    <a:spLocks/>
                  </p:cNvSpPr>
                  <p:nvPr/>
                </p:nvSpPr>
                <p:spPr bwMode="auto">
                  <a:xfrm>
                    <a:off x="6414885" y="1740298"/>
                    <a:ext cx="19759" cy="45820"/>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endParaRPr lang="zh-CN" altLang="en-US" sz="800" dirty="0">
                      <a:solidFill>
                        <a:srgbClr val="000000"/>
                      </a:solidFill>
                    </a:endParaRPr>
                  </a:p>
                </p:txBody>
              </p:sp>
              <p:sp>
                <p:nvSpPr>
                  <p:cNvPr id="327" name="Freeform 387"/>
                  <p:cNvSpPr>
                    <a:spLocks/>
                  </p:cNvSpPr>
                  <p:nvPr/>
                </p:nvSpPr>
                <p:spPr bwMode="auto">
                  <a:xfrm>
                    <a:off x="6372326" y="1744463"/>
                    <a:ext cx="42559" cy="41655"/>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endParaRPr lang="zh-CN" altLang="en-US" sz="800" dirty="0">
                      <a:solidFill>
                        <a:srgbClr val="000000"/>
                      </a:solidFill>
                    </a:endParaRPr>
                  </a:p>
                </p:txBody>
              </p:sp>
              <p:sp>
                <p:nvSpPr>
                  <p:cNvPr id="328" name="Freeform 388"/>
                  <p:cNvSpPr>
                    <a:spLocks/>
                  </p:cNvSpPr>
                  <p:nvPr/>
                </p:nvSpPr>
                <p:spPr bwMode="auto">
                  <a:xfrm>
                    <a:off x="6372326" y="1706974"/>
                    <a:ext cx="62318" cy="74978"/>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endParaRPr lang="zh-CN" altLang="en-US" sz="800" dirty="0">
                      <a:solidFill>
                        <a:srgbClr val="000000"/>
                      </a:solidFill>
                    </a:endParaRPr>
                  </a:p>
                </p:txBody>
              </p:sp>
              <p:sp>
                <p:nvSpPr>
                  <p:cNvPr id="329" name="Freeform 389"/>
                  <p:cNvSpPr>
                    <a:spLocks/>
                  </p:cNvSpPr>
                  <p:nvPr/>
                </p:nvSpPr>
                <p:spPr bwMode="auto">
                  <a:xfrm>
                    <a:off x="6417925" y="1563266"/>
                    <a:ext cx="34959" cy="114550"/>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endParaRPr lang="zh-CN" altLang="en-US" sz="800" dirty="0">
                      <a:solidFill>
                        <a:srgbClr val="000000"/>
                      </a:solidFill>
                    </a:endParaRPr>
                  </a:p>
                </p:txBody>
              </p:sp>
              <p:sp>
                <p:nvSpPr>
                  <p:cNvPr id="330" name="Freeform 390"/>
                  <p:cNvSpPr>
                    <a:spLocks/>
                  </p:cNvSpPr>
                  <p:nvPr/>
                </p:nvSpPr>
                <p:spPr bwMode="auto">
                  <a:xfrm>
                    <a:off x="6417925" y="1559101"/>
                    <a:ext cx="31919" cy="20827"/>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endParaRPr lang="zh-CN" altLang="en-US" sz="800" dirty="0">
                      <a:solidFill>
                        <a:srgbClr val="000000"/>
                      </a:solidFill>
                    </a:endParaRPr>
                  </a:p>
                </p:txBody>
              </p:sp>
              <p:sp>
                <p:nvSpPr>
                  <p:cNvPr id="331" name="Freeform 391"/>
                  <p:cNvSpPr>
                    <a:spLocks/>
                  </p:cNvSpPr>
                  <p:nvPr/>
                </p:nvSpPr>
                <p:spPr bwMode="auto">
                  <a:xfrm>
                    <a:off x="6399685" y="1567432"/>
                    <a:ext cx="44078" cy="135377"/>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endParaRPr lang="zh-CN" altLang="en-US" sz="800" dirty="0">
                      <a:solidFill>
                        <a:srgbClr val="000000"/>
                      </a:solidFill>
                    </a:endParaRPr>
                  </a:p>
                </p:txBody>
              </p:sp>
              <p:sp>
                <p:nvSpPr>
                  <p:cNvPr id="332" name="Freeform 392"/>
                  <p:cNvSpPr>
                    <a:spLocks/>
                  </p:cNvSpPr>
                  <p:nvPr/>
                </p:nvSpPr>
                <p:spPr bwMode="auto">
                  <a:xfrm>
                    <a:off x="6399685" y="1563266"/>
                    <a:ext cx="44078" cy="127046"/>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endParaRPr lang="zh-CN" altLang="en-US" sz="800" dirty="0">
                      <a:solidFill>
                        <a:srgbClr val="000000"/>
                      </a:solidFill>
                    </a:endParaRPr>
                  </a:p>
                </p:txBody>
              </p:sp>
              <p:sp>
                <p:nvSpPr>
                  <p:cNvPr id="333" name="Freeform 393"/>
                  <p:cNvSpPr>
                    <a:spLocks/>
                  </p:cNvSpPr>
                  <p:nvPr/>
                </p:nvSpPr>
                <p:spPr bwMode="auto">
                  <a:xfrm>
                    <a:off x="6436164" y="1579928"/>
                    <a:ext cx="7600" cy="1249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34" name="Freeform 394"/>
                  <p:cNvSpPr>
                    <a:spLocks/>
                  </p:cNvSpPr>
                  <p:nvPr/>
                </p:nvSpPr>
                <p:spPr bwMode="auto">
                  <a:xfrm>
                    <a:off x="6398165" y="1571597"/>
                    <a:ext cx="39519" cy="131212"/>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endParaRPr lang="zh-CN" altLang="en-US" sz="800" dirty="0">
                      <a:solidFill>
                        <a:srgbClr val="000000"/>
                      </a:solidFill>
                    </a:endParaRPr>
                  </a:p>
                </p:txBody>
              </p:sp>
              <p:sp>
                <p:nvSpPr>
                  <p:cNvPr id="335" name="Freeform 395"/>
                  <p:cNvSpPr>
                    <a:spLocks/>
                  </p:cNvSpPr>
                  <p:nvPr/>
                </p:nvSpPr>
                <p:spPr bwMode="auto">
                  <a:xfrm>
                    <a:off x="6402725" y="1584094"/>
                    <a:ext cx="30399" cy="102054"/>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endParaRPr lang="zh-CN" altLang="en-US" sz="800" dirty="0">
                      <a:solidFill>
                        <a:srgbClr val="000000"/>
                      </a:solidFill>
                    </a:endParaRPr>
                  </a:p>
                </p:txBody>
              </p:sp>
              <p:sp>
                <p:nvSpPr>
                  <p:cNvPr id="336" name="Freeform 396"/>
                  <p:cNvSpPr>
                    <a:spLocks/>
                  </p:cNvSpPr>
                  <p:nvPr/>
                </p:nvSpPr>
                <p:spPr bwMode="auto">
                  <a:xfrm>
                    <a:off x="6404245" y="1584094"/>
                    <a:ext cx="27359" cy="97888"/>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endParaRPr lang="zh-CN" altLang="en-US" sz="800" dirty="0">
                      <a:solidFill>
                        <a:srgbClr val="000000"/>
                      </a:solidFill>
                    </a:endParaRPr>
                  </a:p>
                </p:txBody>
              </p:sp>
              <p:sp>
                <p:nvSpPr>
                  <p:cNvPr id="337" name="Freeform 397"/>
                  <p:cNvSpPr>
                    <a:spLocks noEditPoints="1"/>
                  </p:cNvSpPr>
                  <p:nvPr/>
                </p:nvSpPr>
                <p:spPr bwMode="auto">
                  <a:xfrm>
                    <a:off x="6404245" y="1584094"/>
                    <a:ext cx="28879" cy="97888"/>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endParaRPr lang="zh-CN" altLang="en-US" sz="800" dirty="0">
                      <a:solidFill>
                        <a:srgbClr val="000000"/>
                      </a:solidFill>
                    </a:endParaRPr>
                  </a:p>
                </p:txBody>
              </p:sp>
            </p:grpSp>
            <p:sp>
              <p:nvSpPr>
                <p:cNvPr id="221" name="矩形 220"/>
                <p:cNvSpPr/>
                <p:nvPr/>
              </p:nvSpPr>
              <p:spPr bwMode="auto">
                <a:xfrm>
                  <a:off x="7229476" y="2328714"/>
                  <a:ext cx="371474" cy="1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buClr>
                      <a:srgbClr val="CC9900"/>
                    </a:buClr>
                  </a:pPr>
                  <a:r>
                    <a:rPr lang="en-US" altLang="zh-CN" sz="800" dirty="0">
                      <a:solidFill>
                        <a:srgbClr val="000000"/>
                      </a:solidFill>
                      <a:latin typeface="Arial" charset="0"/>
                    </a:rPr>
                    <a:t>CRM</a:t>
                  </a:r>
                  <a:endParaRPr lang="zh-CN" altLang="en-US" sz="800" dirty="0">
                    <a:solidFill>
                      <a:srgbClr val="000000"/>
                    </a:solidFill>
                    <a:latin typeface="Arial" charset="0"/>
                  </a:endParaRPr>
                </a:p>
              </p:txBody>
            </p:sp>
          </p:grpSp>
        </p:grpSp>
        <p:sp>
          <p:nvSpPr>
            <p:cNvPr id="579" name="Text Box 26"/>
            <p:cNvSpPr>
              <a:spLocks noChangeArrowheads="1"/>
            </p:cNvSpPr>
            <p:nvPr/>
          </p:nvSpPr>
          <p:spPr bwMode="auto">
            <a:xfrm>
              <a:off x="8880209" y="2717458"/>
              <a:ext cx="414765" cy="400029"/>
            </a:xfrm>
            <a:prstGeom prst="rect">
              <a:avLst/>
            </a:prstGeom>
            <a:noFill/>
            <a:ln w="9525">
              <a:noFill/>
              <a:miter lim="800000"/>
              <a:headEnd/>
              <a:tailEnd/>
            </a:ln>
          </p:spPr>
          <p:txBody>
            <a:bodyPr wrap="square" lIns="121799" tIns="60904" rIns="121799" bIns="60904">
              <a:spAutoFit/>
            </a:bodyPr>
            <a:lstStyle/>
            <a:p>
              <a:pPr eaLnBrk="0" fontAlgn="ctr" hangingPunct="0"/>
              <a:r>
                <a:rPr lang="en-US" altLang="zh-CN" dirty="0">
                  <a:solidFill>
                    <a:srgbClr val="FFFFFF"/>
                  </a:solidFill>
                  <a:latin typeface="FrutigerNext LT Medium"/>
                </a:rPr>
                <a:t>1</a:t>
              </a:r>
              <a:endParaRPr lang="zh-CN" altLang="en-US" dirty="0">
                <a:solidFill>
                  <a:srgbClr val="FFFFFF"/>
                </a:solidFill>
                <a:latin typeface="FrutigerNext LT Medium"/>
              </a:endParaRPr>
            </a:p>
          </p:txBody>
        </p:sp>
      </p:grpSp>
      <p:grpSp>
        <p:nvGrpSpPr>
          <p:cNvPr id="23" name="Group 22"/>
          <p:cNvGrpSpPr/>
          <p:nvPr/>
        </p:nvGrpSpPr>
        <p:grpSpPr>
          <a:xfrm>
            <a:off x="3599723" y="1099704"/>
            <a:ext cx="4432398" cy="5103557"/>
            <a:chOff x="3600660" y="1099097"/>
            <a:chExt cx="4433552" cy="5104886"/>
          </a:xfrm>
        </p:grpSpPr>
        <p:sp>
          <p:nvSpPr>
            <p:cNvPr id="129" name="圆角矩形 128"/>
            <p:cNvSpPr/>
            <p:nvPr/>
          </p:nvSpPr>
          <p:spPr bwMode="auto">
            <a:xfrm>
              <a:off x="4231703" y="1424603"/>
              <a:ext cx="3774148" cy="4779380"/>
            </a:xfrm>
            <a:prstGeom prst="roundRect">
              <a:avLst>
                <a:gd name="adj" fmla="val 3693"/>
              </a:avLst>
            </a:prstGeom>
            <a:solidFill>
              <a:schemeClr val="bg1"/>
            </a:solidFill>
            <a:ln>
              <a:solidFill>
                <a:schemeClr val="bg2">
                  <a:lumMod val="40000"/>
                  <a:lumOff val="60000"/>
                </a:schemeClr>
              </a:solidFill>
            </a:ln>
            <a:effectLst>
              <a:outerShdw blurRad="50800" dist="38100" dir="2700000" algn="tl" rotWithShape="0">
                <a:prstClr val="black">
                  <a:alpha val="40000"/>
                </a:prstClr>
              </a:outerShdw>
            </a:effectLst>
            <a:extLst/>
          </p:spPr>
          <p:txBody>
            <a:bodyPr vert="horz" wrap="square" lIns="121799" tIns="60904" rIns="121799" bIns="60904" numCol="1" rtlCol="0" anchor="t" anchorCtr="0" compatLnSpc="1">
              <a:prstTxWarp prst="textNoShape">
                <a:avLst/>
              </a:prstTxWarp>
            </a:bodyPr>
            <a:lstStyle/>
            <a:p>
              <a:pPr defTabSz="1217953">
                <a:buClr>
                  <a:srgbClr val="CC9900"/>
                </a:buClr>
                <a:buFont typeface="Wingdings" pitchFamily="2" charset="2"/>
                <a:buChar char="n"/>
              </a:pPr>
              <a:endParaRPr lang="zh-CN" altLang="en-US" sz="2099" dirty="0">
                <a:solidFill>
                  <a:srgbClr val="990000"/>
                </a:solidFill>
                <a:latin typeface="Arial" pitchFamily="34" charset="0"/>
                <a:ea typeface="华文细黑" pitchFamily="2" charset="-122"/>
                <a:cs typeface="Arial" pitchFamily="34" charset="0"/>
              </a:endParaRPr>
            </a:p>
          </p:txBody>
        </p:sp>
        <p:sp>
          <p:nvSpPr>
            <p:cNvPr id="131" name="Rectangle 27"/>
            <p:cNvSpPr>
              <a:spLocks noChangeArrowheads="1"/>
            </p:cNvSpPr>
            <p:nvPr/>
          </p:nvSpPr>
          <p:spPr bwMode="auto">
            <a:xfrm>
              <a:off x="4203614" y="4692623"/>
              <a:ext cx="3774149" cy="13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049" tIns="40024" rIns="80049" bIns="40024"/>
            <a:lstStyle/>
            <a:p>
              <a:pPr marL="174402" indent="-174402" algn="just" defTabSz="800655">
                <a:lnSpc>
                  <a:spcPct val="110000"/>
                </a:lnSpc>
                <a:spcAft>
                  <a:spcPts val="600"/>
                </a:spcAft>
                <a:buClr>
                  <a:srgbClr val="990000"/>
                </a:buClr>
                <a:buFont typeface="Wingdings" pitchFamily="2" charset="2"/>
                <a:buChar char="n"/>
              </a:pPr>
              <a:r>
                <a:rPr lang="zh-CN" altLang="en-US" sz="1500" dirty="0">
                  <a:solidFill>
                    <a:srgbClr val="595959"/>
                  </a:solidFill>
                  <a:latin typeface="微软雅黑" pitchFamily="34" charset="-122"/>
                  <a:ea typeface="微软雅黑" pitchFamily="34" charset="-122"/>
                </a:rPr>
                <a:t>到目前为止，约</a:t>
              </a:r>
              <a:r>
                <a:rPr lang="en-US" altLang="zh-CN" sz="1899" b="1" dirty="0">
                  <a:solidFill>
                    <a:srgbClr val="C00000"/>
                  </a:solidFill>
                  <a:latin typeface="微软雅黑" pitchFamily="34" charset="-122"/>
                  <a:ea typeface="微软雅黑" pitchFamily="34" charset="-122"/>
                </a:rPr>
                <a:t>77%</a:t>
              </a:r>
              <a:r>
                <a:rPr lang="zh-CN" altLang="en-US" sz="1500" dirty="0">
                  <a:solidFill>
                    <a:srgbClr val="595959"/>
                  </a:solidFill>
                  <a:latin typeface="微软雅黑" pitchFamily="34" charset="-122"/>
                  <a:ea typeface="微软雅黑" pitchFamily="34" charset="-122"/>
                </a:rPr>
                <a:t>的计算都在虚拟机上进行</a:t>
              </a:r>
              <a:endParaRPr lang="en-US" altLang="zh-CN" sz="1500" dirty="0">
                <a:solidFill>
                  <a:srgbClr val="595959"/>
                </a:solidFill>
                <a:latin typeface="微软雅黑" pitchFamily="34" charset="-122"/>
                <a:ea typeface="微软雅黑" pitchFamily="34" charset="-122"/>
              </a:endParaRPr>
            </a:p>
            <a:p>
              <a:pPr marL="174402" indent="-174402" algn="just" defTabSz="800655">
                <a:lnSpc>
                  <a:spcPct val="110000"/>
                </a:lnSpc>
                <a:spcAft>
                  <a:spcPts val="600"/>
                </a:spcAft>
                <a:buClr>
                  <a:srgbClr val="990000"/>
                </a:buClr>
                <a:buFont typeface="Wingdings" pitchFamily="2" charset="2"/>
                <a:buChar char="n"/>
              </a:pPr>
              <a:r>
                <a:rPr lang="zh-CN" altLang="en-US" sz="1899" b="1" dirty="0">
                  <a:solidFill>
                    <a:srgbClr val="C00000"/>
                  </a:solidFill>
                  <a:latin typeface="微软雅黑" pitchFamily="34" charset="-122"/>
                  <a:ea typeface="微软雅黑" pitchFamily="34" charset="-122"/>
                </a:rPr>
                <a:t>虚拟化烟囱</a:t>
              </a:r>
              <a:r>
                <a:rPr lang="zh-CN" altLang="en-US" sz="1500" dirty="0">
                  <a:solidFill>
                    <a:srgbClr val="595959"/>
                  </a:solidFill>
                  <a:latin typeface="微软雅黑" pitchFamily="34" charset="-122"/>
                  <a:ea typeface="微软雅黑" pitchFamily="34" charset="-122"/>
                </a:rPr>
                <a:t>情况突出，平均每个企业有</a:t>
              </a:r>
              <a:r>
                <a:rPr lang="en-US" altLang="zh-CN" b="1" dirty="0" smtClean="0">
                  <a:solidFill>
                    <a:srgbClr val="C00000"/>
                  </a:solidFill>
                  <a:latin typeface="微软雅黑" pitchFamily="34" charset="-122"/>
                  <a:ea typeface="微软雅黑" pitchFamily="34" charset="-122"/>
                </a:rPr>
                <a:t>3~10</a:t>
              </a:r>
              <a:r>
                <a:rPr lang="zh-CN" altLang="en-US" b="1" dirty="0" smtClean="0">
                  <a:solidFill>
                    <a:srgbClr val="C00000"/>
                  </a:solidFill>
                  <a:latin typeface="微软雅黑" pitchFamily="34" charset="-122"/>
                  <a:ea typeface="微软雅黑" pitchFamily="34" charset="-122"/>
                </a:rPr>
                <a:t>个</a:t>
              </a:r>
              <a:r>
                <a:rPr lang="zh-CN" altLang="en-US" sz="1500" dirty="0">
                  <a:solidFill>
                    <a:srgbClr val="595959"/>
                  </a:solidFill>
                  <a:latin typeface="微软雅黑" pitchFamily="34" charset="-122"/>
                  <a:ea typeface="微软雅黑" pitchFamily="34" charset="-122"/>
                </a:rPr>
                <a:t>独立的虚拟化资源池</a:t>
              </a:r>
              <a:endParaRPr lang="en-US" altLang="zh-CN" sz="1500" dirty="0">
                <a:solidFill>
                  <a:srgbClr val="595959"/>
                </a:solidFill>
                <a:latin typeface="微软雅黑" pitchFamily="34" charset="-122"/>
                <a:ea typeface="微软雅黑" pitchFamily="34" charset="-122"/>
              </a:endParaRPr>
            </a:p>
          </p:txBody>
        </p:sp>
        <p:sp>
          <p:nvSpPr>
            <p:cNvPr id="139" name="TextBox 138"/>
            <p:cNvSpPr txBox="1"/>
            <p:nvPr/>
          </p:nvSpPr>
          <p:spPr>
            <a:xfrm>
              <a:off x="4260064" y="1099097"/>
              <a:ext cx="3774148" cy="495171"/>
            </a:xfrm>
            <a:prstGeom prst="round2SameRect">
              <a:avLst>
                <a:gd name="adj1" fmla="val 21778"/>
                <a:gd name="adj2" fmla="val 0"/>
              </a:avLst>
            </a:prstGeom>
            <a:solidFill>
              <a:srgbClr val="0070C0"/>
            </a:solidFill>
            <a:effectLst>
              <a:outerShdw blurRad="40005" dist="22860" dir="5400000" algn="t" rotWithShape="0">
                <a:prstClr val="black">
                  <a:alpha val="35000"/>
                </a:prstClr>
              </a:outerShdw>
            </a:effectLst>
          </p:spPr>
          <p:txBody>
            <a:bodyPr wrap="square" lIns="0" tIns="0" rIns="0" bIns="0" rtlCol="0" anchor="ctr" anchorCtr="0">
              <a:noAutofit/>
            </a:bodyPr>
            <a:lstStyle>
              <a:defPPr>
                <a:defRPr lang="zh-CN"/>
              </a:defPPr>
              <a:lvl1pPr marL="0" marR="0" lvl="0" indent="0" algn="ctr" defTabSz="914400" eaLnBrk="1" fontAlgn="auto" latinLnBrk="0" hangingPunct="1">
                <a:lnSpc>
                  <a:spcPct val="100000"/>
                </a:lnSpc>
                <a:spcBef>
                  <a:spcPts val="0"/>
                </a:spcBef>
                <a:spcAft>
                  <a:spcPts val="0"/>
                </a:spcAft>
                <a:buClrTx/>
                <a:buSzTx/>
                <a:buFontTx/>
                <a:buNone/>
                <a:tabLst/>
                <a:defRPr kumimoji="0" b="1" i="0" u="none" strike="noStrike" kern="0" cap="none" spc="0" normalizeH="0" baseline="0">
                  <a:ln>
                    <a:noFill/>
                  </a:ln>
                  <a:solidFill>
                    <a:schemeClr val="bg1"/>
                  </a:solidFill>
                  <a:effectLst/>
                  <a:uLnTx/>
                  <a:uFillTx/>
                  <a:latin typeface="FrutigerNext LT Regular" pitchFamily="34" charset="0"/>
                </a:defRPr>
              </a:lvl1pPr>
            </a:lstStyle>
            <a:p>
              <a:pPr marL="342460" indent="-342460" eaLnBrk="0" hangingPunct="0">
                <a:spcBef>
                  <a:spcPct val="20000"/>
                </a:spcBef>
                <a:buClr>
                  <a:srgbClr val="990000"/>
                </a:buClr>
              </a:pPr>
              <a:r>
                <a:rPr lang="zh-CN" altLang="en-US" sz="1899" dirty="0">
                  <a:solidFill>
                    <a:srgbClr val="FFFFFF"/>
                  </a:solidFill>
                  <a:latin typeface="微软雅黑" pitchFamily="34" charset="-122"/>
                  <a:ea typeface="微软雅黑" pitchFamily="34" charset="-122"/>
                </a:rPr>
                <a:t>虚拟化已然成为事实</a:t>
              </a:r>
              <a:endParaRPr lang="en-US" altLang="zh-CN" sz="1899" dirty="0">
                <a:solidFill>
                  <a:srgbClr val="FFFFFF"/>
                </a:solidFill>
                <a:latin typeface="微软雅黑" pitchFamily="34" charset="-122"/>
                <a:ea typeface="微软雅黑" pitchFamily="34" charset="-122"/>
              </a:endParaRPr>
            </a:p>
          </p:txBody>
        </p:sp>
        <p:sp>
          <p:nvSpPr>
            <p:cNvPr id="89" name="虚尾箭头 88"/>
            <p:cNvSpPr/>
            <p:nvPr/>
          </p:nvSpPr>
          <p:spPr bwMode="auto">
            <a:xfrm>
              <a:off x="3600660" y="3211639"/>
              <a:ext cx="515230" cy="750887"/>
            </a:xfrm>
            <a:prstGeom prst="stripedRightArrow">
              <a:avLst/>
            </a:prstGeom>
            <a:solidFill>
              <a:srgbClr val="C000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121799" tIns="60904" rIns="121799" bIns="60904" numCol="1" rtlCol="0" anchor="t" anchorCtr="0" compatLnSpc="1">
              <a:prstTxWarp prst="textNoShape">
                <a:avLst/>
              </a:prstTxWarp>
            </a:bodyPr>
            <a:lstStyle/>
            <a:p>
              <a:pPr defTabSz="1217953">
                <a:buClr>
                  <a:srgbClr val="CC9900"/>
                </a:buClr>
                <a:buFont typeface="Wingdings" pitchFamily="2" charset="2"/>
                <a:buChar char="n"/>
              </a:pPr>
              <a:endParaRPr lang="zh-CN" altLang="en-US" dirty="0" smtClean="0">
                <a:solidFill>
                  <a:srgbClr val="000000"/>
                </a:solidFill>
                <a:latin typeface="Arial" charset="0"/>
                <a:ea typeface="宋体" charset="-122"/>
              </a:endParaRPr>
            </a:p>
          </p:txBody>
        </p:sp>
        <p:graphicFrame>
          <p:nvGraphicFramePr>
            <p:cNvPr id="460" name="图表 459"/>
            <p:cNvGraphicFramePr/>
            <p:nvPr>
              <p:extLst/>
            </p:nvPr>
          </p:nvGraphicFramePr>
          <p:xfrm>
            <a:off x="4476926" y="1681543"/>
            <a:ext cx="3333612" cy="2904455"/>
          </p:xfrm>
          <a:graphic>
            <a:graphicData uri="http://schemas.openxmlformats.org/drawingml/2006/chart">
              <c:chart xmlns:c="http://schemas.openxmlformats.org/drawingml/2006/chart" xmlns:r="http://schemas.openxmlformats.org/officeDocument/2006/relationships" r:id="rId8"/>
            </a:graphicData>
          </a:graphic>
        </p:graphicFrame>
        <p:sp>
          <p:nvSpPr>
            <p:cNvPr id="578" name="矩形 577"/>
            <p:cNvSpPr/>
            <p:nvPr/>
          </p:nvSpPr>
          <p:spPr>
            <a:xfrm>
              <a:off x="5441073" y="4389455"/>
              <a:ext cx="2069176" cy="328295"/>
            </a:xfrm>
            <a:prstGeom prst="rect">
              <a:avLst/>
            </a:prstGeom>
          </p:spPr>
          <p:txBody>
            <a:bodyPr wrap="square" lIns="121886" tIns="60944" rIns="121886" bIns="60944">
              <a:spAutoFit/>
            </a:bodyPr>
            <a:lstStyle/>
            <a:p>
              <a:r>
                <a:rPr lang="en-US" altLang="zh-CN" sz="1300" dirty="0">
                  <a:solidFill>
                    <a:srgbClr val="000000"/>
                  </a:solidFill>
                </a:rPr>
                <a:t>Source: Gartner</a:t>
              </a:r>
              <a:endParaRPr lang="zh-CN" altLang="en-US" sz="1300" dirty="0">
                <a:solidFill>
                  <a:srgbClr val="000000"/>
                </a:solidFill>
              </a:endParaRPr>
            </a:p>
          </p:txBody>
        </p:sp>
      </p:grpSp>
      <p:sp>
        <p:nvSpPr>
          <p:cNvPr id="461" name="标题 1"/>
          <p:cNvSpPr>
            <a:spLocks noGrp="1"/>
          </p:cNvSpPr>
          <p:nvPr>
            <p:ph type="title"/>
          </p:nvPr>
        </p:nvSpPr>
        <p:spPr>
          <a:xfrm>
            <a:off x="406719" y="179465"/>
            <a:ext cx="10947172" cy="649187"/>
          </a:xfrm>
        </p:spPr>
        <p:txBody>
          <a:bodyPr vert="horz" wrap="square" lIns="103165" tIns="51583" rIns="103165" bIns="51583" numCol="1" anchor="ctr" anchorCtr="0" compatLnSpc="1">
            <a:prstTxWarp prst="textNoShape">
              <a:avLst/>
            </a:prstTxWarp>
          </a:bodyPr>
          <a:lstStyle/>
          <a:p>
            <a:pPr eaLnBrk="1" hangingPunct="1"/>
            <a:r>
              <a:rPr kumimoji="1" lang="zh-CN" altLang="en-US" sz="2699" kern="1200" dirty="0">
                <a:solidFill>
                  <a:srgbClr val="C00000"/>
                </a:solidFill>
                <a:latin typeface="微软雅黑" pitchFamily="34" charset="-122"/>
                <a:ea typeface="微软雅黑" pitchFamily="34" charset="-122"/>
              </a:rPr>
              <a:t>云数据中心面临的问题和挑战</a:t>
            </a:r>
            <a:endParaRPr kumimoji="1" lang="en-IN" altLang="en-US" sz="2699" kern="12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13299887"/>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4943"/>
            <a:ext cx="10176933" cy="745784"/>
          </a:xfrm>
        </p:spPr>
        <p:txBody>
          <a:bodyPr/>
          <a:lstStyle/>
          <a:p>
            <a:r>
              <a:rPr lang="zh-CN" altLang="en-US" sz="3200" dirty="0" smtClean="0"/>
              <a:t>云硬盘</a:t>
            </a:r>
            <a:endParaRPr lang="zh-CN" altLang="en-US" sz="3200" dirty="0"/>
          </a:p>
        </p:txBody>
      </p:sp>
      <p:pic>
        <p:nvPicPr>
          <p:cNvPr id="4" name="图片 3"/>
          <p:cNvPicPr/>
          <p:nvPr/>
        </p:nvPicPr>
        <p:blipFill>
          <a:blip r:embed="rId2"/>
          <a:stretch>
            <a:fillRect/>
          </a:stretch>
        </p:blipFill>
        <p:spPr>
          <a:xfrm>
            <a:off x="0" y="730841"/>
            <a:ext cx="12072664" cy="5506471"/>
          </a:xfrm>
          <a:prstGeom prst="rect">
            <a:avLst/>
          </a:prstGeom>
        </p:spPr>
      </p:pic>
    </p:spTree>
    <p:extLst>
      <p:ext uri="{BB962C8B-B14F-4D97-AF65-F5344CB8AC3E}">
        <p14:creationId xmlns:p14="http://schemas.microsoft.com/office/powerpoint/2010/main" val="2451081226"/>
      </p:ext>
    </p:extLst>
  </p:cSld>
  <p:clrMapOvr>
    <a:masterClrMapping/>
  </p:clrMapOvr>
  <p:transition advClick="0" advTm="800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圆角矩形 187"/>
          <p:cNvSpPr/>
          <p:nvPr/>
        </p:nvSpPr>
        <p:spPr bwMode="auto">
          <a:xfrm>
            <a:off x="480838" y="1413302"/>
            <a:ext cx="5183226" cy="4535322"/>
          </a:xfrm>
          <a:prstGeom prst="roundRect">
            <a:avLst>
              <a:gd name="adj" fmla="val 4055"/>
            </a:avLst>
          </a:prstGeom>
          <a:solidFill>
            <a:schemeClr val="bg1"/>
          </a:solidFill>
          <a:ln w="15875"/>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pPr>
            <a:endParaRPr lang="zh-CN" altLang="en-US" dirty="0">
              <a:solidFill>
                <a:srgbClr val="000000"/>
              </a:solidFill>
              <a:latin typeface="Arial" charset="0"/>
              <a:ea typeface="宋体" charset="-122"/>
            </a:endParaRPr>
          </a:p>
        </p:txBody>
      </p:sp>
      <p:sp>
        <p:nvSpPr>
          <p:cNvPr id="4" name="圆角矩形 3"/>
          <p:cNvSpPr/>
          <p:nvPr/>
        </p:nvSpPr>
        <p:spPr bwMode="auto">
          <a:xfrm>
            <a:off x="327620" y="646756"/>
            <a:ext cx="11283503" cy="1090941"/>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342797" indent="-342797">
              <a:buClr>
                <a:srgbClr val="CC9900"/>
              </a:buClr>
              <a:buFont typeface="Arial" panose="020B0604020202020204" pitchFamily="34" charset="0"/>
              <a:buChar char="•"/>
            </a:pPr>
            <a:r>
              <a:rPr lang="zh-CN" altLang="en-US" sz="1600" dirty="0">
                <a:solidFill>
                  <a:prstClr val="black"/>
                </a:solidFill>
                <a:latin typeface="+mn-ea"/>
                <a:ea typeface="+mn-ea"/>
              </a:rPr>
              <a:t>虚拟防火墙 </a:t>
            </a:r>
            <a:r>
              <a:rPr lang="en-US" altLang="zh-CN" sz="1600" dirty="0">
                <a:solidFill>
                  <a:prstClr val="black"/>
                </a:solidFill>
                <a:latin typeface="+mn-ea"/>
                <a:ea typeface="+mn-ea"/>
              </a:rPr>
              <a:t>(Virtual Fire Wall) </a:t>
            </a:r>
            <a:r>
              <a:rPr lang="zh-CN" altLang="en-US" sz="1600" dirty="0">
                <a:solidFill>
                  <a:prstClr val="black"/>
                </a:solidFill>
                <a:latin typeface="+mn-ea"/>
                <a:ea typeface="+mn-ea"/>
              </a:rPr>
              <a:t>，将物理防火墙或者软件网元虚拟成逻辑上互相独立的多台防火墙， 为用户的网络设备和应用提供防火墙安全服务，保护了云上业务的安全；</a:t>
            </a:r>
          </a:p>
        </p:txBody>
      </p:sp>
      <p:sp>
        <p:nvSpPr>
          <p:cNvPr id="12" name="标题 11"/>
          <p:cNvSpPr>
            <a:spLocks noGrp="1"/>
          </p:cNvSpPr>
          <p:nvPr>
            <p:ph type="title"/>
          </p:nvPr>
        </p:nvSpPr>
        <p:spPr/>
        <p:txBody>
          <a:bodyPr/>
          <a:lstStyle/>
          <a:p>
            <a:r>
              <a:rPr lang="en-US" altLang="zh-CN" smtClean="0"/>
              <a:t>VFW </a:t>
            </a:r>
            <a:r>
              <a:rPr lang="zh-CN" altLang="en-US" smtClean="0"/>
              <a:t>虚拟防火墙服务</a:t>
            </a:r>
            <a:endParaRPr lang="zh-CN" altLang="en-US" dirty="0"/>
          </a:p>
        </p:txBody>
      </p:sp>
      <p:sp>
        <p:nvSpPr>
          <p:cNvPr id="104" name="同侧圆角矩形 103"/>
          <p:cNvSpPr/>
          <p:nvPr/>
        </p:nvSpPr>
        <p:spPr bwMode="auto">
          <a:xfrm rot="5400000">
            <a:off x="7931506" y="2010961"/>
            <a:ext cx="1958181"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105" name="同侧圆角矩形 104"/>
          <p:cNvSpPr/>
          <p:nvPr/>
        </p:nvSpPr>
        <p:spPr bwMode="auto">
          <a:xfrm rot="5400000">
            <a:off x="8304814" y="-434921"/>
            <a:ext cx="1211563"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106" name="矩形 105"/>
          <p:cNvSpPr/>
          <p:nvPr/>
        </p:nvSpPr>
        <p:spPr>
          <a:xfrm>
            <a:off x="6031527" y="1494559"/>
            <a:ext cx="5765651" cy="353630"/>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107" name="矩形 106"/>
          <p:cNvSpPr/>
          <p:nvPr/>
        </p:nvSpPr>
        <p:spPr>
          <a:xfrm>
            <a:off x="6192502" y="1860392"/>
            <a:ext cx="5497717" cy="953859"/>
          </a:xfrm>
          <a:prstGeom prst="rect">
            <a:avLst/>
          </a:prstGeom>
        </p:spPr>
        <p:txBody>
          <a:bodyPr wrap="square">
            <a:spAutoFit/>
          </a:bodyPr>
          <a:lstStyle/>
          <a:p>
            <a:r>
              <a:rPr lang="zh-CN" altLang="en-US" sz="1400" dirty="0">
                <a:latin typeface="+mn-ea"/>
                <a:ea typeface="+mn-ea"/>
              </a:rPr>
              <a:t>租户可根据应用的安全需要按需申请防火墙服务，防护云上的业务：</a:t>
            </a:r>
            <a:endParaRPr lang="en-US" altLang="zh-CN" sz="1400" dirty="0">
              <a:latin typeface="+mn-ea"/>
              <a:ea typeface="+mn-ea"/>
            </a:endParaRPr>
          </a:p>
          <a:p>
            <a:r>
              <a:rPr lang="en-US" altLang="zh-CN" sz="1400" dirty="0">
                <a:latin typeface="+mn-ea"/>
                <a:ea typeface="+mn-ea"/>
              </a:rPr>
              <a:t>1</a:t>
            </a:r>
            <a:r>
              <a:rPr lang="zh-CN" altLang="en-US" sz="1400" dirty="0">
                <a:latin typeface="+mn-ea"/>
                <a:ea typeface="+mn-ea"/>
              </a:rPr>
              <a:t>）应用集群</a:t>
            </a:r>
            <a:r>
              <a:rPr lang="en-US" altLang="zh-CN" sz="1400" dirty="0">
                <a:latin typeface="+mn-ea"/>
                <a:ea typeface="+mn-ea"/>
              </a:rPr>
              <a:t>A</a:t>
            </a:r>
            <a:r>
              <a:rPr lang="zh-CN" altLang="en-US" sz="1400" dirty="0">
                <a:latin typeface="+mn-ea"/>
                <a:ea typeface="+mn-ea"/>
              </a:rPr>
              <a:t>和应用集群</a:t>
            </a:r>
            <a:r>
              <a:rPr lang="en-US" altLang="zh-CN" sz="1400" dirty="0">
                <a:latin typeface="+mn-ea"/>
                <a:ea typeface="+mn-ea"/>
              </a:rPr>
              <a:t>B</a:t>
            </a:r>
            <a:r>
              <a:rPr lang="zh-CN" altLang="en-US" sz="1400" dirty="0">
                <a:latin typeface="+mn-ea"/>
                <a:ea typeface="+mn-ea"/>
              </a:rPr>
              <a:t>不需要互通，要求防火墙过滤；</a:t>
            </a:r>
            <a:endParaRPr lang="en-US" altLang="zh-CN" sz="1400" dirty="0">
              <a:latin typeface="+mn-ea"/>
              <a:ea typeface="+mn-ea"/>
            </a:endParaRPr>
          </a:p>
          <a:p>
            <a:r>
              <a:rPr lang="en-US" altLang="zh-CN" sz="1400" dirty="0">
                <a:latin typeface="+mn-ea"/>
                <a:ea typeface="+mn-ea"/>
              </a:rPr>
              <a:t>2</a:t>
            </a:r>
            <a:r>
              <a:rPr lang="zh-CN" altLang="en-US" sz="1400" dirty="0">
                <a:latin typeface="+mn-ea"/>
                <a:ea typeface="+mn-ea"/>
              </a:rPr>
              <a:t>）应用集群</a:t>
            </a:r>
            <a:r>
              <a:rPr lang="en-US" altLang="zh-CN" sz="1400" dirty="0">
                <a:latin typeface="+mn-ea"/>
                <a:ea typeface="+mn-ea"/>
              </a:rPr>
              <a:t>A</a:t>
            </a:r>
            <a:r>
              <a:rPr lang="zh-CN" altLang="en-US" sz="1400" dirty="0">
                <a:latin typeface="+mn-ea"/>
                <a:ea typeface="+mn-ea"/>
              </a:rPr>
              <a:t>要求可以访问互联网；</a:t>
            </a:r>
            <a:endParaRPr lang="en-US" altLang="zh-CN" sz="1400" dirty="0">
              <a:latin typeface="+mn-ea"/>
              <a:ea typeface="+mn-ea"/>
            </a:endParaRPr>
          </a:p>
          <a:p>
            <a:r>
              <a:rPr lang="en-US" altLang="zh-CN" sz="1400" dirty="0">
                <a:latin typeface="+mn-ea"/>
                <a:ea typeface="+mn-ea"/>
              </a:rPr>
              <a:t>3</a:t>
            </a:r>
            <a:r>
              <a:rPr lang="zh-CN" altLang="en-US" sz="1400" dirty="0">
                <a:latin typeface="+mn-ea"/>
                <a:ea typeface="+mn-ea"/>
              </a:rPr>
              <a:t>）应用集群</a:t>
            </a:r>
            <a:r>
              <a:rPr lang="en-US" altLang="zh-CN" sz="1400" dirty="0">
                <a:latin typeface="+mn-ea"/>
                <a:ea typeface="+mn-ea"/>
              </a:rPr>
              <a:t>B</a:t>
            </a:r>
            <a:r>
              <a:rPr lang="zh-CN" altLang="en-US" sz="1400" dirty="0">
                <a:latin typeface="+mn-ea"/>
                <a:ea typeface="+mn-ea"/>
              </a:rPr>
              <a:t>要求禁止访问互联网；</a:t>
            </a:r>
            <a:endParaRPr lang="en-US" altLang="zh-CN" sz="1400" dirty="0">
              <a:latin typeface="+mn-ea"/>
              <a:ea typeface="+mn-ea"/>
            </a:endParaRPr>
          </a:p>
        </p:txBody>
      </p:sp>
      <p:sp>
        <p:nvSpPr>
          <p:cNvPr id="110" name="矩形 109"/>
          <p:cNvSpPr/>
          <p:nvPr/>
        </p:nvSpPr>
        <p:spPr>
          <a:xfrm>
            <a:off x="6031527" y="3582026"/>
            <a:ext cx="5765651" cy="315077"/>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235" name="矩形 234"/>
          <p:cNvSpPr/>
          <p:nvPr/>
        </p:nvSpPr>
        <p:spPr>
          <a:xfrm>
            <a:off x="6192502" y="4091416"/>
            <a:ext cx="5497717" cy="1384634"/>
          </a:xfrm>
          <a:prstGeom prst="rect">
            <a:avLst/>
          </a:prstGeom>
        </p:spPr>
        <p:txBody>
          <a:bodyPr wrap="square">
            <a:spAutoFit/>
          </a:bodyPr>
          <a:lstStyle/>
          <a:p>
            <a:pPr>
              <a:spcBef>
                <a:spcPts val="0"/>
              </a:spcBef>
              <a:buSzPct val="70000"/>
            </a:pPr>
            <a:r>
              <a:rPr lang="en-US" altLang="zh-CN" sz="1400" b="1" dirty="0">
                <a:solidFill>
                  <a:srgbClr val="C00000"/>
                </a:solidFill>
                <a:latin typeface="+mn-ea"/>
                <a:ea typeface="+mn-ea"/>
                <a:cs typeface="Arial Unicode MS" panose="020B0604020202020204" pitchFamily="34" charset="-122"/>
              </a:rPr>
              <a:t>1</a:t>
            </a:r>
            <a:r>
              <a:rPr lang="zh-CN" altLang="en-US" sz="1400" b="1" dirty="0">
                <a:solidFill>
                  <a:srgbClr val="C00000"/>
                </a:solidFill>
                <a:latin typeface="+mn-ea"/>
                <a:ea typeface="+mn-ea"/>
                <a:cs typeface="Arial Unicode MS" panose="020B0604020202020204" pitchFamily="34" charset="-122"/>
              </a:rPr>
              <a:t>、</a:t>
            </a:r>
            <a:r>
              <a:rPr lang="en-US" altLang="zh-CN" sz="1400" b="1" dirty="0">
                <a:solidFill>
                  <a:srgbClr val="C00000"/>
                </a:solidFill>
                <a:latin typeface="+mn-ea"/>
                <a:ea typeface="+mn-ea"/>
                <a:cs typeface="Arial Unicode MS" panose="020B0604020202020204" pitchFamily="34" charset="-122"/>
              </a:rPr>
              <a:t>AC</a:t>
            </a:r>
            <a:r>
              <a:rPr lang="zh-CN" altLang="en-US" sz="1400" b="1" dirty="0">
                <a:solidFill>
                  <a:srgbClr val="C00000"/>
                </a:solidFill>
                <a:latin typeface="+mn-ea"/>
                <a:ea typeface="+mn-ea"/>
                <a:cs typeface="Arial Unicode MS" panose="020B0604020202020204" pitchFamily="34" charset="-122"/>
              </a:rPr>
              <a:t>场景：</a:t>
            </a:r>
            <a:r>
              <a:rPr lang="zh-CN" altLang="en-US" sz="1400" dirty="0">
                <a:latin typeface="+mn-ea"/>
                <a:ea typeface="+mn-ea"/>
                <a:cs typeface="Arial Unicode MS" panose="020B0604020202020204" pitchFamily="34" charset="-122"/>
              </a:rPr>
              <a:t>通过</a:t>
            </a:r>
            <a:r>
              <a:rPr lang="en-US" altLang="zh-CN" sz="1400" dirty="0">
                <a:latin typeface="+mn-ea"/>
                <a:ea typeface="+mn-ea"/>
                <a:cs typeface="Arial Unicode MS" panose="020B0604020202020204" pitchFamily="34" charset="-122"/>
              </a:rPr>
              <a:t>USG</a:t>
            </a:r>
            <a:r>
              <a:rPr lang="zh-CN" altLang="en-US" sz="1400" dirty="0">
                <a:latin typeface="+mn-ea"/>
                <a:ea typeface="+mn-ea"/>
                <a:cs typeface="Arial Unicode MS" panose="020B0604020202020204" pitchFamily="34" charset="-122"/>
              </a:rPr>
              <a:t>下一代防火墙的虚拟化实现每个租户按需提供</a:t>
            </a:r>
            <a:r>
              <a:rPr lang="en-US" altLang="zh-CN" sz="1400" dirty="0">
                <a:latin typeface="+mn-ea"/>
                <a:ea typeface="+mn-ea"/>
                <a:cs typeface="Arial Unicode MS" panose="020B0604020202020204" pitchFamily="34" charset="-122"/>
              </a:rPr>
              <a:t>VFW</a:t>
            </a:r>
            <a:r>
              <a:rPr lang="zh-CN" altLang="en-US" sz="1400" dirty="0">
                <a:latin typeface="+mn-ea"/>
                <a:ea typeface="+mn-ea"/>
                <a:cs typeface="Arial Unicode MS" panose="020B0604020202020204" pitchFamily="34" charset="-122"/>
              </a:rPr>
              <a:t>，是集中式防火墙，仅针对南北流量做安全过滤，创建防火墙可和</a:t>
            </a:r>
            <a:r>
              <a:rPr lang="en-US" altLang="zh-CN" sz="1400" dirty="0">
                <a:latin typeface="+mn-ea"/>
                <a:ea typeface="+mn-ea"/>
                <a:cs typeface="Arial Unicode MS" panose="020B0604020202020204" pitchFamily="34" charset="-122"/>
              </a:rPr>
              <a:t>VPC</a:t>
            </a:r>
            <a:r>
              <a:rPr lang="zh-CN" altLang="en-US" sz="1400" dirty="0">
                <a:latin typeface="+mn-ea"/>
                <a:ea typeface="+mn-ea"/>
                <a:cs typeface="Arial Unicode MS" panose="020B0604020202020204" pitchFamily="34" charset="-122"/>
              </a:rPr>
              <a:t>实现绑定；</a:t>
            </a:r>
            <a:endParaRPr lang="en-US" altLang="zh-CN" sz="1400" dirty="0">
              <a:latin typeface="+mn-ea"/>
              <a:ea typeface="+mn-ea"/>
              <a:cs typeface="Arial Unicode MS" panose="020B0604020202020204" pitchFamily="34" charset="-122"/>
            </a:endParaRPr>
          </a:p>
          <a:p>
            <a:endParaRPr lang="en-US" altLang="zh-CN" sz="1400" dirty="0">
              <a:latin typeface="+mn-ea"/>
              <a:ea typeface="+mn-ea"/>
              <a:cs typeface="Arial Unicode MS" panose="020B0604020202020204" pitchFamily="34" charset="-122"/>
            </a:endParaRPr>
          </a:p>
          <a:p>
            <a:r>
              <a:rPr lang="en-US" altLang="zh-CN" sz="1400" b="1" dirty="0">
                <a:solidFill>
                  <a:srgbClr val="C00000"/>
                </a:solidFill>
                <a:latin typeface="+mn-ea"/>
                <a:ea typeface="+mn-ea"/>
                <a:cs typeface="Arial Unicode MS" panose="020B0604020202020204" pitchFamily="34" charset="-122"/>
              </a:rPr>
              <a:t>2</a:t>
            </a:r>
            <a:r>
              <a:rPr lang="zh-CN" altLang="en-US" sz="1400" b="1" dirty="0">
                <a:solidFill>
                  <a:srgbClr val="C00000"/>
                </a:solidFill>
                <a:latin typeface="+mn-ea"/>
                <a:ea typeface="+mn-ea"/>
                <a:cs typeface="Arial Unicode MS" panose="020B0604020202020204" pitchFamily="34" charset="-122"/>
              </a:rPr>
              <a:t>、</a:t>
            </a:r>
            <a:r>
              <a:rPr lang="en-US" altLang="zh-CN" sz="1400" b="1" dirty="0">
                <a:solidFill>
                  <a:srgbClr val="C00000"/>
                </a:solidFill>
                <a:latin typeface="+mn-ea"/>
                <a:ea typeface="+mn-ea"/>
                <a:cs typeface="Arial Unicode MS" panose="020B0604020202020204" pitchFamily="34" charset="-122"/>
              </a:rPr>
              <a:t>Neutron+</a:t>
            </a:r>
            <a:r>
              <a:rPr lang="zh-CN" altLang="en-US" sz="1400" b="1" dirty="0">
                <a:solidFill>
                  <a:srgbClr val="C00000"/>
                </a:solidFill>
                <a:latin typeface="+mn-ea"/>
                <a:ea typeface="+mn-ea"/>
                <a:cs typeface="Arial Unicode MS" panose="020B0604020202020204" pitchFamily="34" charset="-122"/>
              </a:rPr>
              <a:t>场景：</a:t>
            </a:r>
            <a:r>
              <a:rPr lang="zh-CN" altLang="en-US" sz="1400" dirty="0">
                <a:latin typeface="+mn-ea"/>
                <a:ea typeface="+mn-ea"/>
                <a:cs typeface="Arial Unicode MS" panose="020B0604020202020204" pitchFamily="34" charset="-122"/>
              </a:rPr>
              <a:t>通过服务器的</a:t>
            </a:r>
            <a:r>
              <a:rPr lang="en-US" altLang="zh-CN" sz="1400" dirty="0" err="1">
                <a:latin typeface="+mn-ea"/>
                <a:ea typeface="+mn-ea"/>
                <a:cs typeface="Arial Unicode MS" panose="020B0604020202020204" pitchFamily="34" charset="-122"/>
              </a:rPr>
              <a:t>iptables</a:t>
            </a:r>
            <a:r>
              <a:rPr lang="zh-CN" altLang="en-US" sz="1400" dirty="0">
                <a:latin typeface="+mn-ea"/>
                <a:ea typeface="+mn-ea"/>
                <a:cs typeface="Arial Unicode MS" panose="020B0604020202020204" pitchFamily="34" charset="-122"/>
              </a:rPr>
              <a:t>实现的分布式虚拟防火墙，针对东西和南北流量的全防护；</a:t>
            </a:r>
            <a:endParaRPr lang="en-US" altLang="zh-CN" sz="1400" dirty="0">
              <a:latin typeface="+mn-ea"/>
              <a:ea typeface="+mn-ea"/>
              <a:cs typeface="Arial Unicode MS" panose="020B0604020202020204" pitchFamily="34" charset="-122"/>
            </a:endParaRPr>
          </a:p>
        </p:txBody>
      </p:sp>
      <p:pic>
        <p:nvPicPr>
          <p:cNvPr id="173" name="图片 172"/>
          <p:cNvPicPr/>
          <p:nvPr/>
        </p:nvPicPr>
        <p:blipFill>
          <a:blip r:embed="rId3" cstate="print"/>
          <a:srcRect/>
          <a:stretch>
            <a:fillRect/>
          </a:stretch>
        </p:blipFill>
        <p:spPr bwMode="auto">
          <a:xfrm>
            <a:off x="552827" y="1526336"/>
            <a:ext cx="4895270" cy="1507746"/>
          </a:xfrm>
          <a:prstGeom prst="rect">
            <a:avLst/>
          </a:prstGeom>
          <a:noFill/>
          <a:ln w="9525">
            <a:noFill/>
            <a:miter lim="800000"/>
            <a:headEnd/>
            <a:tailEnd/>
          </a:ln>
        </p:spPr>
      </p:pic>
      <p:grpSp>
        <p:nvGrpSpPr>
          <p:cNvPr id="3" name="组合 323"/>
          <p:cNvGrpSpPr/>
          <p:nvPr/>
        </p:nvGrpSpPr>
        <p:grpSpPr>
          <a:xfrm>
            <a:off x="633907" y="3062067"/>
            <a:ext cx="4714036" cy="2815437"/>
            <a:chOff x="552971" y="2951917"/>
            <a:chExt cx="4535314" cy="3285395"/>
          </a:xfrm>
        </p:grpSpPr>
        <p:sp>
          <p:nvSpPr>
            <p:cNvPr id="195" name="圆角矩形 194"/>
            <p:cNvSpPr/>
            <p:nvPr/>
          </p:nvSpPr>
          <p:spPr>
            <a:xfrm>
              <a:off x="588949" y="3399157"/>
              <a:ext cx="4499336" cy="447608"/>
            </a:xfrm>
            <a:prstGeom prst="roundRect">
              <a:avLst/>
            </a:prstGeom>
            <a:solidFill>
              <a:srgbClr val="0070C0"/>
            </a:solidFill>
            <a:ln w="25400" cap="flat" cmpd="sng" algn="ctr">
              <a:noFill/>
              <a:prstDash val="solid"/>
            </a:ln>
            <a:effectLst>
              <a:innerShdw blurRad="114300">
                <a:prstClr val="black"/>
              </a:innerShdw>
            </a:effectLst>
          </p:spPr>
          <p:txBody>
            <a:bodyPr lIns="91377" tIns="0" rIns="91377" bIns="143963" rtlCol="0" anchor="ctr"/>
            <a:lstStyle/>
            <a:p>
              <a:pPr algn="ctr" defTabSz="913737" fontAlgn="auto">
                <a:spcBef>
                  <a:spcPts val="0"/>
                </a:spcBef>
                <a:spcAft>
                  <a:spcPts val="0"/>
                </a:spcAft>
                <a:defRPr/>
              </a:pPr>
              <a:r>
                <a:rPr lang="en-US" altLang="zh-CN" sz="900" b="1" kern="0" dirty="0">
                  <a:solidFill>
                    <a:srgbClr val="FFFFFF"/>
                  </a:solidFill>
                  <a:latin typeface="微软雅黑" pitchFamily="34" charset="-122"/>
                  <a:ea typeface="微软雅黑" pitchFamily="34" charset="-122"/>
                </a:rPr>
                <a:t>ManageOne </a:t>
              </a:r>
              <a:r>
                <a:rPr lang="en-US" altLang="zh-CN" sz="900" b="1" kern="0" dirty="0" err="1">
                  <a:solidFill>
                    <a:srgbClr val="FFFFFF"/>
                  </a:solidFill>
                  <a:latin typeface="微软雅黑" pitchFamily="34" charset="-122"/>
                  <a:ea typeface="微软雅黑" pitchFamily="34" charset="-122"/>
                </a:rPr>
                <a:t>ServiceCenter</a:t>
              </a:r>
              <a:endParaRPr lang="zh-CN" altLang="en-US" sz="900" b="1" kern="0" dirty="0">
                <a:solidFill>
                  <a:srgbClr val="FFFFFF"/>
                </a:solidFill>
                <a:latin typeface="微软雅黑" pitchFamily="34" charset="-122"/>
                <a:ea typeface="微软雅黑" pitchFamily="34" charset="-122"/>
              </a:endParaRPr>
            </a:p>
          </p:txBody>
        </p:sp>
        <p:sp>
          <p:nvSpPr>
            <p:cNvPr id="242" name="圆角矩形 241"/>
            <p:cNvSpPr/>
            <p:nvPr/>
          </p:nvSpPr>
          <p:spPr>
            <a:xfrm>
              <a:off x="588949" y="3673388"/>
              <a:ext cx="2464823" cy="339780"/>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FusionSphere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246" name="圆角矩形 245"/>
            <p:cNvSpPr/>
            <p:nvPr/>
          </p:nvSpPr>
          <p:spPr>
            <a:xfrm>
              <a:off x="3052539" y="3634167"/>
              <a:ext cx="2035746" cy="294519"/>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FusionSphere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247" name="圆角矩形 246"/>
            <p:cNvSpPr/>
            <p:nvPr/>
          </p:nvSpPr>
          <p:spPr>
            <a:xfrm>
              <a:off x="588949" y="4015083"/>
              <a:ext cx="1311461" cy="309380"/>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cascaded </a:t>
              </a:r>
            </a:p>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OpenStack</a:t>
              </a:r>
              <a:endParaRPr lang="zh-CN" altLang="en-US" sz="900" b="1" kern="0" dirty="0">
                <a:solidFill>
                  <a:sysClr val="windowText" lastClr="000000"/>
                </a:solidFill>
                <a:latin typeface="微软雅黑" pitchFamily="34" charset="-122"/>
                <a:ea typeface="微软雅黑" pitchFamily="34" charset="-122"/>
              </a:endParaRPr>
            </a:p>
          </p:txBody>
        </p:sp>
        <p:grpSp>
          <p:nvGrpSpPr>
            <p:cNvPr id="5" name="组合 247"/>
            <p:cNvGrpSpPr/>
            <p:nvPr/>
          </p:nvGrpSpPr>
          <p:grpSpPr>
            <a:xfrm>
              <a:off x="618157" y="2951917"/>
              <a:ext cx="4463553" cy="434722"/>
              <a:chOff x="12488931" y="3093262"/>
              <a:chExt cx="5178649" cy="702581"/>
            </a:xfrm>
          </p:grpSpPr>
          <p:sp>
            <p:nvSpPr>
              <p:cNvPr id="249" name="矩形 248"/>
              <p:cNvSpPr/>
              <p:nvPr/>
            </p:nvSpPr>
            <p:spPr bwMode="auto">
              <a:xfrm>
                <a:off x="12488931" y="3093262"/>
                <a:ext cx="5178649" cy="637117"/>
              </a:xfrm>
              <a:prstGeom prst="rec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dirty="0">
                  <a:solidFill>
                    <a:prstClr val="black">
                      <a:lumMod val="75000"/>
                      <a:lumOff val="25000"/>
                    </a:prstClr>
                  </a:solidFill>
                  <a:latin typeface="微软雅黑" panose="020B0503020204020204" pitchFamily="34" charset="-122"/>
                </a:endParaRPr>
              </a:p>
            </p:txBody>
          </p:sp>
          <p:sp>
            <p:nvSpPr>
              <p:cNvPr id="254" name="TextBox 253"/>
              <p:cNvSpPr txBox="1"/>
              <p:nvPr/>
            </p:nvSpPr>
            <p:spPr>
              <a:xfrm>
                <a:off x="13391803" y="3099306"/>
                <a:ext cx="3425313" cy="696537"/>
              </a:xfrm>
              <a:prstGeom prst="rect">
                <a:avLst/>
              </a:prstGeom>
              <a:noFill/>
            </p:spPr>
            <p:txBody>
              <a:bodyPr wrap="square" rtlCol="0">
                <a:spAutoFit/>
              </a:bodyPr>
              <a:lstStyle/>
              <a:p>
                <a:pPr algn="ctr"/>
                <a:r>
                  <a:rPr lang="en-US" altLang="zh-CN" b="1" dirty="0" smtClean="0">
                    <a:solidFill>
                      <a:prstClr val="black">
                        <a:lumMod val="75000"/>
                        <a:lumOff val="25000"/>
                      </a:prstClr>
                    </a:solidFill>
                    <a:latin typeface="微软雅黑" panose="020B0503020204020204" pitchFamily="34" charset="-122"/>
                    <a:ea typeface="微软雅黑" panose="020B0503020204020204" pitchFamily="34" charset="-122"/>
                  </a:rPr>
                  <a:t>VFW</a:t>
                </a:r>
                <a:r>
                  <a:rPr lang="zh-CN" altLang="en-US" b="1" dirty="0" smtClean="0">
                    <a:solidFill>
                      <a:prstClr val="black">
                        <a:lumMod val="75000"/>
                        <a:lumOff val="25000"/>
                      </a:prstClr>
                    </a:solidFill>
                    <a:latin typeface="微软雅黑" panose="020B0503020204020204" pitchFamily="34" charset="-122"/>
                    <a:ea typeface="微软雅黑" panose="020B0503020204020204" pitchFamily="34" charset="-122"/>
                  </a:rPr>
                  <a:t>虚拟防火墙服务</a:t>
                </a:r>
                <a:endParaRPr lang="zh-CN" altLang="en-US"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sp>
          <p:nvSpPr>
            <p:cNvPr id="273" name="圆角矩形 272"/>
            <p:cNvSpPr/>
            <p:nvPr/>
          </p:nvSpPr>
          <p:spPr>
            <a:xfrm>
              <a:off x="1885466" y="4016908"/>
              <a:ext cx="1150376" cy="307555"/>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cascaded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309" name="圆角矩形 308"/>
            <p:cNvSpPr/>
            <p:nvPr/>
          </p:nvSpPr>
          <p:spPr bwMode="auto">
            <a:xfrm>
              <a:off x="3887879" y="4542927"/>
              <a:ext cx="933294" cy="398068"/>
            </a:xfrm>
            <a:prstGeom prst="roundRect">
              <a:avLst/>
            </a:prstGeom>
            <a:solidFill>
              <a:schemeClr val="accent6">
                <a:lumMod val="75000"/>
              </a:schemeClr>
            </a:solidFill>
            <a:ln w="9525" cap="flat" cmpd="sng" algn="ctr">
              <a:noFill/>
              <a:prstDash val="solid"/>
              <a:round/>
              <a:headEnd type="none" w="med" len="med"/>
              <a:tailEnd type="none" w="med" len="med"/>
            </a:ln>
            <a:effectLst/>
          </p:spPr>
          <p:txBody>
            <a:bodyPr vert="horz" lIns="17995" tIns="34259" rIns="17995"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AC</a:t>
              </a:r>
              <a:endParaRPr lang="zh-CN" altLang="en-US" sz="1200" kern="0" dirty="0">
                <a:solidFill>
                  <a:schemeClr val="bg1"/>
                </a:solidFill>
                <a:latin typeface="微软雅黑" pitchFamily="34" charset="-122"/>
                <a:ea typeface="微软雅黑" pitchFamily="34" charset="-122"/>
              </a:endParaRPr>
            </a:p>
          </p:txBody>
        </p:sp>
        <p:sp>
          <p:nvSpPr>
            <p:cNvPr id="310" name="圆角矩形 309"/>
            <p:cNvSpPr/>
            <p:nvPr/>
          </p:nvSpPr>
          <p:spPr bwMode="auto">
            <a:xfrm>
              <a:off x="2569195" y="4542927"/>
              <a:ext cx="933294" cy="398068"/>
            </a:xfrm>
            <a:prstGeom prst="roundRect">
              <a:avLst/>
            </a:prstGeom>
            <a:solidFill>
              <a:schemeClr val="accent6">
                <a:lumMod val="75000"/>
              </a:schemeClr>
            </a:solidFill>
            <a:ln w="9525" cap="flat" cmpd="sng" algn="ctr">
              <a:noFill/>
              <a:prstDash val="solid"/>
              <a:round/>
              <a:headEnd type="none" w="med" len="med"/>
              <a:tailEnd type="none" w="med" len="med"/>
            </a:ln>
            <a:effectLst/>
          </p:spPr>
          <p:txBody>
            <a:bodyPr vert="horz" lIns="17995" tIns="34259" rIns="17995"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Neutron+</a:t>
              </a:r>
              <a:endParaRPr lang="zh-CN" altLang="en-US" sz="1200" kern="0" dirty="0">
                <a:solidFill>
                  <a:schemeClr val="bg1"/>
                </a:solidFill>
                <a:latin typeface="微软雅黑" pitchFamily="34" charset="-122"/>
                <a:ea typeface="微软雅黑" pitchFamily="34" charset="-122"/>
              </a:endParaRPr>
            </a:p>
          </p:txBody>
        </p:sp>
        <p:sp>
          <p:nvSpPr>
            <p:cNvPr id="311" name="圆角矩形 310"/>
            <p:cNvSpPr/>
            <p:nvPr/>
          </p:nvSpPr>
          <p:spPr bwMode="auto">
            <a:xfrm>
              <a:off x="3887879" y="5059931"/>
              <a:ext cx="933294" cy="313112"/>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900" kern="0" dirty="0">
                  <a:solidFill>
                    <a:schemeClr val="bg1"/>
                  </a:solidFill>
                  <a:latin typeface="微软雅黑" pitchFamily="34" charset="-122"/>
                  <a:ea typeface="微软雅黑" pitchFamily="34" charset="-122"/>
                </a:rPr>
                <a:t>USG</a:t>
              </a:r>
              <a:r>
                <a:rPr lang="zh-CN" altLang="en-US" sz="900" kern="0" dirty="0">
                  <a:solidFill>
                    <a:schemeClr val="bg1"/>
                  </a:solidFill>
                  <a:latin typeface="微软雅黑" pitchFamily="34" charset="-122"/>
                  <a:ea typeface="微软雅黑" pitchFamily="34" charset="-122"/>
                </a:rPr>
                <a:t>系列防火墙</a:t>
              </a:r>
            </a:p>
          </p:txBody>
        </p:sp>
        <p:sp>
          <p:nvSpPr>
            <p:cNvPr id="312" name="圆角矩形 311"/>
            <p:cNvSpPr/>
            <p:nvPr/>
          </p:nvSpPr>
          <p:spPr bwMode="auto">
            <a:xfrm>
              <a:off x="2569195" y="5059931"/>
              <a:ext cx="933294" cy="313112"/>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zh-CN" altLang="en-US" sz="900" kern="0" dirty="0">
                  <a:solidFill>
                    <a:schemeClr val="bg1"/>
                  </a:solidFill>
                  <a:latin typeface="微软雅黑" pitchFamily="34" charset="-122"/>
                  <a:ea typeface="微软雅黑" pitchFamily="34" charset="-122"/>
                </a:rPr>
                <a:t>服务器</a:t>
              </a:r>
              <a:endParaRPr lang="en-US" altLang="zh-CN" sz="9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r>
                <a:rPr lang="en-US" altLang="zh-CN" sz="900" kern="0" dirty="0">
                  <a:solidFill>
                    <a:schemeClr val="bg1"/>
                  </a:solidFill>
                  <a:latin typeface="微软雅黑" pitchFamily="34" charset="-122"/>
                  <a:ea typeface="微软雅黑" pitchFamily="34" charset="-122"/>
                </a:rPr>
                <a:t>IP Table </a:t>
              </a:r>
              <a:endParaRPr lang="zh-CN" altLang="en-US" sz="900" kern="0" dirty="0">
                <a:solidFill>
                  <a:schemeClr val="bg1"/>
                </a:solidFill>
                <a:latin typeface="微软雅黑" pitchFamily="34" charset="-122"/>
                <a:ea typeface="微软雅黑" pitchFamily="34" charset="-122"/>
              </a:endParaRPr>
            </a:p>
          </p:txBody>
        </p:sp>
        <p:sp>
          <p:nvSpPr>
            <p:cNvPr id="313" name="圆角矩形 312"/>
            <p:cNvSpPr/>
            <p:nvPr/>
          </p:nvSpPr>
          <p:spPr>
            <a:xfrm>
              <a:off x="2497187" y="4495103"/>
              <a:ext cx="1052528" cy="1080000"/>
            </a:xfrm>
            <a:prstGeom prst="roundRect">
              <a:avLst>
                <a:gd name="adj" fmla="val 332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14" name="圆角矩形 313"/>
            <p:cNvSpPr/>
            <p:nvPr/>
          </p:nvSpPr>
          <p:spPr>
            <a:xfrm>
              <a:off x="3820923" y="4495103"/>
              <a:ext cx="1052528" cy="1093964"/>
            </a:xfrm>
            <a:prstGeom prst="roundRect">
              <a:avLst>
                <a:gd name="adj" fmla="val 332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15" name="矩形 314"/>
            <p:cNvSpPr/>
            <p:nvPr/>
          </p:nvSpPr>
          <p:spPr bwMode="auto">
            <a:xfrm>
              <a:off x="1775811" y="4437112"/>
              <a:ext cx="596776" cy="1405506"/>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a:buFontTx/>
                <a:buNone/>
              </a:pPr>
              <a:endParaRPr lang="zh-CN" altLang="en-US" sz="1200" dirty="0">
                <a:latin typeface="微软雅黑" pitchFamily="34" charset="-122"/>
                <a:ea typeface="微软雅黑" pitchFamily="34" charset="-122"/>
              </a:endParaRPr>
            </a:p>
          </p:txBody>
        </p:sp>
        <p:sp>
          <p:nvSpPr>
            <p:cNvPr id="316" name="圆角矩形 315"/>
            <p:cNvSpPr/>
            <p:nvPr/>
          </p:nvSpPr>
          <p:spPr bwMode="auto">
            <a:xfrm>
              <a:off x="1904898" y="4735371"/>
              <a:ext cx="349456" cy="938555"/>
            </a:xfrm>
            <a:prstGeom prst="roundRect">
              <a:avLst>
                <a:gd name="adj" fmla="val 10870"/>
              </a:avLst>
            </a:prstGeom>
            <a:solidFill>
              <a:srgbClr val="E46C0A"/>
            </a:solidFill>
            <a:ln w="9525" cap="flat" cmpd="sng" algn="ctr">
              <a:noFill/>
              <a:prstDash val="solid"/>
              <a:round/>
              <a:headEnd type="none" w="med" len="med"/>
              <a:tailEnd type="none" w="med" len="med"/>
            </a:ln>
            <a:effectLst/>
          </p:spPr>
          <p:txBody>
            <a:bodyPr vert="eaVert"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FC SAN</a:t>
              </a:r>
              <a:endParaRPr lang="zh-CN" altLang="en-US" sz="1200" kern="0" dirty="0">
                <a:solidFill>
                  <a:schemeClr val="bg1"/>
                </a:solidFill>
                <a:latin typeface="微软雅黑" pitchFamily="34" charset="-122"/>
                <a:ea typeface="微软雅黑" pitchFamily="34" charset="-122"/>
              </a:endParaRPr>
            </a:p>
          </p:txBody>
        </p:sp>
        <p:sp>
          <p:nvSpPr>
            <p:cNvPr id="317" name="矩形 316"/>
            <p:cNvSpPr/>
            <p:nvPr/>
          </p:nvSpPr>
          <p:spPr bwMode="auto">
            <a:xfrm>
              <a:off x="552971" y="4414164"/>
              <a:ext cx="1044988" cy="1428453"/>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marL="0" lvl="1" algn="ctr"/>
              <a:endParaRPr lang="zh-CN" altLang="en-US" sz="1200" dirty="0">
                <a:latin typeface="微软雅黑" pitchFamily="34" charset="-122"/>
                <a:ea typeface="微软雅黑" pitchFamily="34" charset="-122"/>
              </a:endParaRPr>
            </a:p>
          </p:txBody>
        </p:sp>
        <p:sp>
          <p:nvSpPr>
            <p:cNvPr id="318" name="圆角矩形 317"/>
            <p:cNvSpPr/>
            <p:nvPr/>
          </p:nvSpPr>
          <p:spPr bwMode="auto">
            <a:xfrm>
              <a:off x="618155" y="4672916"/>
              <a:ext cx="770713" cy="1080000"/>
            </a:xfrm>
            <a:prstGeom prst="roundRect">
              <a:avLst>
                <a:gd name="adj" fmla="val 10870"/>
              </a:avLst>
            </a:prstGeom>
            <a:solidFill>
              <a:schemeClr val="accent6">
                <a:lumMod val="75000"/>
              </a:schemeClr>
            </a:solidFill>
            <a:ln w="9525" cap="flat" cmpd="sng" algn="ctr">
              <a:noFill/>
              <a:prstDash val="solid"/>
              <a:round/>
              <a:headEnd type="none" w="med" len="med"/>
              <a:tailEnd type="none" w="med" len="med"/>
            </a:ln>
            <a:effectLst/>
          </p:spPr>
          <p:txBody>
            <a:bodyPr vert="horz"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r>
                <a:rPr lang="zh-CN" altLang="en-US" sz="1200" kern="0" dirty="0">
                  <a:solidFill>
                    <a:schemeClr val="bg1"/>
                  </a:solidFill>
                  <a:latin typeface="微软雅黑" pitchFamily="34" charset="-122"/>
                  <a:ea typeface="微软雅黑" pitchFamily="34" charset="-122"/>
                </a:rPr>
                <a:t>服务器</a:t>
              </a:r>
            </a:p>
          </p:txBody>
        </p:sp>
        <p:sp>
          <p:nvSpPr>
            <p:cNvPr id="319" name="圆角矩形 318"/>
            <p:cNvSpPr/>
            <p:nvPr/>
          </p:nvSpPr>
          <p:spPr bwMode="auto">
            <a:xfrm>
              <a:off x="660973" y="4968299"/>
              <a:ext cx="685077" cy="197957"/>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100" kern="0" dirty="0">
                  <a:solidFill>
                    <a:schemeClr val="bg1"/>
                  </a:solidFill>
                  <a:latin typeface="微软雅黑" pitchFamily="34" charset="-122"/>
                  <a:ea typeface="微软雅黑" pitchFamily="34" charset="-122"/>
                </a:rPr>
                <a:t>OS</a:t>
              </a:r>
              <a:endParaRPr lang="zh-CN" altLang="en-US" sz="1100" kern="0" dirty="0">
                <a:solidFill>
                  <a:schemeClr val="bg1"/>
                </a:solidFill>
                <a:latin typeface="微软雅黑" pitchFamily="34" charset="-122"/>
                <a:ea typeface="微软雅黑" pitchFamily="34" charset="-122"/>
              </a:endParaRPr>
            </a:p>
          </p:txBody>
        </p:sp>
        <p:sp>
          <p:nvSpPr>
            <p:cNvPr id="320" name="圆角矩形 319"/>
            <p:cNvSpPr/>
            <p:nvPr/>
          </p:nvSpPr>
          <p:spPr bwMode="auto">
            <a:xfrm>
              <a:off x="552971" y="5930413"/>
              <a:ext cx="1006816" cy="306899"/>
            </a:xfrm>
            <a:prstGeom prst="roundRect">
              <a:avLst>
                <a:gd name="adj" fmla="val 7781"/>
              </a:avLst>
            </a:prstGeom>
            <a:solidFill>
              <a:sysClr val="window" lastClr="FFFFFF">
                <a:lumMod val="50000"/>
              </a:sysClr>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计算</a:t>
              </a:r>
            </a:p>
          </p:txBody>
        </p:sp>
        <p:sp>
          <p:nvSpPr>
            <p:cNvPr id="321" name="圆角矩形 320"/>
            <p:cNvSpPr/>
            <p:nvPr/>
          </p:nvSpPr>
          <p:spPr bwMode="auto">
            <a:xfrm>
              <a:off x="1778798" y="5930413"/>
              <a:ext cx="593789" cy="306899"/>
            </a:xfrm>
            <a:prstGeom prst="roundRect">
              <a:avLst>
                <a:gd name="adj" fmla="val 7781"/>
              </a:avLst>
            </a:prstGeom>
            <a:solidFill>
              <a:sysClr val="window" lastClr="FFFFFF">
                <a:lumMod val="50000"/>
              </a:sysClr>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存储</a:t>
              </a:r>
            </a:p>
          </p:txBody>
        </p:sp>
        <p:sp>
          <p:nvSpPr>
            <p:cNvPr id="322" name="圆角矩形 321"/>
            <p:cNvSpPr/>
            <p:nvPr/>
          </p:nvSpPr>
          <p:spPr bwMode="auto">
            <a:xfrm>
              <a:off x="2497187" y="5930413"/>
              <a:ext cx="2520280" cy="306899"/>
            </a:xfrm>
            <a:prstGeom prst="roundRect">
              <a:avLst>
                <a:gd name="adj" fmla="val 7781"/>
              </a:avLst>
            </a:prstGeom>
            <a:solidFill>
              <a:srgbClr val="C00000"/>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网络</a:t>
              </a:r>
            </a:p>
          </p:txBody>
        </p:sp>
        <p:sp>
          <p:nvSpPr>
            <p:cNvPr id="323" name="矩形 322"/>
            <p:cNvSpPr/>
            <p:nvPr/>
          </p:nvSpPr>
          <p:spPr bwMode="auto">
            <a:xfrm>
              <a:off x="2497187" y="4429066"/>
              <a:ext cx="2520280" cy="1413551"/>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a:buFontTx/>
                <a:buNone/>
              </a:pPr>
              <a:endParaRPr lang="zh-CN" altLang="en-US" sz="1200" dirty="0">
                <a:latin typeface="微软雅黑" pitchFamily="34" charset="-122"/>
                <a:ea typeface="微软雅黑" pitchFamily="34" charset="-122"/>
              </a:endParaRPr>
            </a:p>
          </p:txBody>
        </p:sp>
      </p:grpSp>
      <p:sp>
        <p:nvSpPr>
          <p:cNvPr id="44" name="五边形 43"/>
          <p:cNvSpPr/>
          <p:nvPr/>
        </p:nvSpPr>
        <p:spPr bwMode="auto">
          <a:xfrm>
            <a:off x="11127471" y="33744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zh-CN" altLang="en-US" sz="1200" b="1" dirty="0">
                <a:solidFill>
                  <a:prstClr val="white">
                    <a:lumMod val="50000"/>
                  </a:prstClr>
                </a:solidFill>
                <a:latin typeface="微软雅黑" pitchFamily="34" charset="-122"/>
                <a:ea typeface="微软雅黑" pitchFamily="34" charset="-122"/>
              </a:rPr>
              <a:t>管理</a:t>
            </a:r>
          </a:p>
        </p:txBody>
      </p:sp>
      <p:sp>
        <p:nvSpPr>
          <p:cNvPr id="45" name="五边形 44"/>
          <p:cNvSpPr/>
          <p:nvPr/>
        </p:nvSpPr>
        <p:spPr bwMode="auto">
          <a:xfrm>
            <a:off x="10371243" y="335306"/>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安全</a:t>
            </a:r>
          </a:p>
        </p:txBody>
      </p:sp>
      <p:sp>
        <p:nvSpPr>
          <p:cNvPr id="46" name="五边形 45"/>
          <p:cNvSpPr/>
          <p:nvPr/>
        </p:nvSpPr>
        <p:spPr bwMode="auto">
          <a:xfrm>
            <a:off x="9704265" y="33727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融合数据</a:t>
            </a:r>
          </a:p>
        </p:txBody>
      </p:sp>
      <p:sp>
        <p:nvSpPr>
          <p:cNvPr id="47" name="五边形 46"/>
          <p:cNvSpPr/>
          <p:nvPr/>
        </p:nvSpPr>
        <p:spPr bwMode="auto">
          <a:xfrm>
            <a:off x="8883414" y="33723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灾备</a:t>
            </a:r>
          </a:p>
        </p:txBody>
      </p:sp>
      <p:sp>
        <p:nvSpPr>
          <p:cNvPr id="48" name="五边形 47"/>
          <p:cNvSpPr/>
          <p:nvPr/>
        </p:nvSpPr>
        <p:spPr bwMode="auto">
          <a:xfrm>
            <a:off x="8139576" y="337279"/>
            <a:ext cx="878788" cy="212152"/>
          </a:xfrm>
          <a:prstGeom prst="homePlate">
            <a:avLst>
              <a:gd name="adj" fmla="val 37242"/>
            </a:avLst>
          </a:prstGeom>
          <a:solidFill>
            <a:srgbClr val="00B0F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solidFill>
                <a:latin typeface="微软雅黑" pitchFamily="34" charset="-122"/>
                <a:ea typeface="微软雅黑" pitchFamily="34" charset="-122"/>
              </a:rPr>
              <a:t>IaaS</a:t>
            </a:r>
            <a:endParaRPr lang="zh-CN" altLang="en-US" sz="1200" b="1" dirty="0">
              <a:solidFill>
                <a:prstClr val="white"/>
              </a:solidFill>
              <a:latin typeface="微软雅黑" pitchFamily="34" charset="-122"/>
              <a:ea typeface="微软雅黑" pitchFamily="34" charset="-122"/>
            </a:endParaRPr>
          </a:p>
        </p:txBody>
      </p:sp>
      <p:sp>
        <p:nvSpPr>
          <p:cNvPr id="49" name="五边形 48"/>
          <p:cNvSpPr/>
          <p:nvPr/>
        </p:nvSpPr>
        <p:spPr bwMode="auto">
          <a:xfrm>
            <a:off x="9704265" y="4932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运营运维</a:t>
            </a:r>
          </a:p>
        </p:txBody>
      </p:sp>
      <p:sp>
        <p:nvSpPr>
          <p:cNvPr id="50" name="五边形 49"/>
          <p:cNvSpPr/>
          <p:nvPr/>
        </p:nvSpPr>
        <p:spPr bwMode="auto">
          <a:xfrm>
            <a:off x="8883414" y="4928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r" defTabSz="801215"/>
            <a:r>
              <a:rPr lang="zh-CN" altLang="en-US" sz="1200" b="1" dirty="0">
                <a:solidFill>
                  <a:prstClr val="white">
                    <a:lumMod val="50000"/>
                  </a:prstClr>
                </a:solidFill>
                <a:latin typeface="微软雅黑" pitchFamily="34" charset="-122"/>
                <a:ea typeface="微软雅黑" pitchFamily="34" charset="-122"/>
              </a:rPr>
              <a:t>混合云</a:t>
            </a:r>
          </a:p>
        </p:txBody>
      </p:sp>
      <p:sp>
        <p:nvSpPr>
          <p:cNvPr id="51" name="五边形 50"/>
          <p:cNvSpPr/>
          <p:nvPr/>
        </p:nvSpPr>
        <p:spPr bwMode="auto">
          <a:xfrm>
            <a:off x="8139576" y="49322"/>
            <a:ext cx="878788" cy="212152"/>
          </a:xfrm>
          <a:prstGeom prst="homePlate">
            <a:avLst>
              <a:gd name="adj" fmla="val 37242"/>
            </a:avLst>
          </a:prstGeom>
          <a:solidFill>
            <a:srgbClr val="FF000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schemeClr val="bg1"/>
                </a:solidFill>
                <a:latin typeface="微软雅黑" pitchFamily="34" charset="-122"/>
                <a:ea typeface="微软雅黑" pitchFamily="34" charset="-122"/>
              </a:rPr>
              <a:t>云服务</a:t>
            </a:r>
          </a:p>
        </p:txBody>
      </p:sp>
    </p:spTree>
    <p:extLst>
      <p:ext uri="{BB962C8B-B14F-4D97-AF65-F5344CB8AC3E}">
        <p14:creationId xmlns:p14="http://schemas.microsoft.com/office/powerpoint/2010/main" val="320725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63352" y="1052736"/>
            <a:ext cx="11157269" cy="4680520"/>
          </a:xfrm>
          <a:prstGeom prst="rect">
            <a:avLst/>
          </a:prstGeom>
        </p:spPr>
      </p:pic>
      <p:sp>
        <p:nvSpPr>
          <p:cNvPr id="7" name="矩形 6"/>
          <p:cNvSpPr/>
          <p:nvPr/>
        </p:nvSpPr>
        <p:spPr>
          <a:xfrm>
            <a:off x="130830" y="260648"/>
            <a:ext cx="2244525" cy="584775"/>
          </a:xfrm>
          <a:prstGeom prst="rect">
            <a:avLst/>
          </a:prstGeom>
        </p:spPr>
        <p:txBody>
          <a:bodyPr wrap="none">
            <a:spAutoFit/>
          </a:bodyPr>
          <a:lstStyle/>
          <a:p>
            <a:r>
              <a:rPr lang="zh-CN" altLang="en-US" sz="3200" b="1" kern="0" dirty="0" smtClean="0">
                <a:solidFill>
                  <a:srgbClr val="C00000"/>
                </a:solidFill>
                <a:latin typeface="Arial" pitchFamily="34" charset="0"/>
                <a:ea typeface="黑体" pitchFamily="49" charset="-122"/>
                <a:cs typeface="Arial" pitchFamily="34" charset="0"/>
              </a:rPr>
              <a:t>虚拟防火墙</a:t>
            </a:r>
            <a:endParaRPr lang="zh-CN" altLang="en-US" dirty="0"/>
          </a:p>
        </p:txBody>
      </p:sp>
    </p:spTree>
    <p:extLst>
      <p:ext uri="{BB962C8B-B14F-4D97-AF65-F5344CB8AC3E}">
        <p14:creationId xmlns:p14="http://schemas.microsoft.com/office/powerpoint/2010/main" val="823024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圆角矩形 187"/>
          <p:cNvSpPr/>
          <p:nvPr/>
        </p:nvSpPr>
        <p:spPr bwMode="auto">
          <a:xfrm>
            <a:off x="754163" y="1799180"/>
            <a:ext cx="5557805" cy="4437402"/>
          </a:xfrm>
          <a:prstGeom prst="roundRect">
            <a:avLst>
              <a:gd name="adj" fmla="val 2831"/>
            </a:avLst>
          </a:prstGeom>
          <a:solidFill>
            <a:schemeClr val="bg1"/>
          </a:solidFill>
          <a:ln w="15875"/>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377" tIns="45690" rIns="91377" bIns="45690" numCol="1" rtlCol="0" anchor="t" anchorCtr="0" compatLnSpc="1">
            <a:prstTxWarp prst="textNoShape">
              <a:avLst/>
            </a:prstTxWarp>
          </a:bodyPr>
          <a:lstStyle/>
          <a:p>
            <a:pPr defTabSz="913737">
              <a:buClr>
                <a:srgbClr val="CC9900"/>
              </a:buClr>
              <a:buFont typeface="Wingdings" pitchFamily="2" charset="2"/>
              <a:buChar char="n"/>
            </a:pPr>
            <a:endParaRPr lang="zh-CN" altLang="en-US" dirty="0">
              <a:solidFill>
                <a:srgbClr val="000000"/>
              </a:solidFill>
              <a:latin typeface="Arial" charset="0"/>
              <a:ea typeface="宋体" charset="-122"/>
            </a:endParaRPr>
          </a:p>
        </p:txBody>
      </p:sp>
      <p:sp>
        <p:nvSpPr>
          <p:cNvPr id="4" name="圆角矩形 3"/>
          <p:cNvSpPr/>
          <p:nvPr/>
        </p:nvSpPr>
        <p:spPr bwMode="auto">
          <a:xfrm>
            <a:off x="327620" y="646756"/>
            <a:ext cx="11283503" cy="1090941"/>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285664" indent="-285664">
              <a:buClr>
                <a:srgbClr val="CC9900"/>
              </a:buClr>
              <a:buFont typeface="Arial" panose="020B0604020202020204" pitchFamily="34" charset="0"/>
              <a:buChar char="•"/>
            </a:pP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12" name="标题 11"/>
          <p:cNvSpPr>
            <a:spLocks noGrp="1"/>
          </p:cNvSpPr>
          <p:nvPr>
            <p:ph type="title"/>
          </p:nvPr>
        </p:nvSpPr>
        <p:spPr/>
        <p:txBody>
          <a:bodyPr/>
          <a:lstStyle/>
          <a:p>
            <a:r>
              <a:rPr lang="en-US" altLang="zh-CN" dirty="0" smtClean="0"/>
              <a:t>EIP </a:t>
            </a:r>
            <a:r>
              <a:rPr lang="zh-CN" altLang="en-US" dirty="0" smtClean="0"/>
              <a:t>弹性</a:t>
            </a:r>
            <a:r>
              <a:rPr lang="en-US" altLang="zh-CN" dirty="0" smtClean="0"/>
              <a:t>IP</a:t>
            </a:r>
            <a:r>
              <a:rPr lang="zh-CN" altLang="en-US" dirty="0" smtClean="0"/>
              <a:t>服务</a:t>
            </a:r>
            <a:endParaRPr lang="zh-CN" altLang="en-US" dirty="0"/>
          </a:p>
        </p:txBody>
      </p:sp>
      <p:sp>
        <p:nvSpPr>
          <p:cNvPr id="43" name="矩形 42"/>
          <p:cNvSpPr/>
          <p:nvPr/>
        </p:nvSpPr>
        <p:spPr>
          <a:xfrm>
            <a:off x="588638" y="757390"/>
            <a:ext cx="11030001" cy="615393"/>
          </a:xfrm>
          <a:prstGeom prst="rect">
            <a:avLst/>
          </a:prstGeom>
        </p:spPr>
        <p:txBody>
          <a:bodyPr wrap="square">
            <a:spAutoFit/>
          </a:bodyPr>
          <a:lstStyle/>
          <a:p>
            <a:pPr marL="342797" indent="-342797">
              <a:buClr>
                <a:srgbClr val="CC9900"/>
              </a:buClr>
              <a:buFont typeface="Arial" panose="020B0604020202020204" pitchFamily="34" charset="0"/>
              <a:buChar char="•"/>
            </a:pPr>
            <a:r>
              <a:rPr lang="zh-CN" altLang="en-US" sz="1600" dirty="0">
                <a:solidFill>
                  <a:prstClr val="black"/>
                </a:solidFill>
                <a:latin typeface="+mn-ea"/>
                <a:ea typeface="+mn-ea"/>
              </a:rPr>
              <a:t>弹性</a:t>
            </a:r>
            <a:r>
              <a:rPr lang="en-US" altLang="zh-CN" sz="1600" dirty="0">
                <a:solidFill>
                  <a:prstClr val="black"/>
                </a:solidFill>
                <a:latin typeface="+mn-ea"/>
                <a:ea typeface="+mn-ea"/>
              </a:rPr>
              <a:t>IP</a:t>
            </a:r>
            <a:r>
              <a:rPr lang="zh-CN" altLang="en-US" sz="1600" dirty="0">
                <a:solidFill>
                  <a:prstClr val="black"/>
                </a:solidFill>
                <a:latin typeface="+mn-ea"/>
                <a:ea typeface="+mn-ea"/>
              </a:rPr>
              <a:t>（</a:t>
            </a:r>
            <a:r>
              <a:rPr lang="en-US" altLang="zh-CN" sz="1600" dirty="0">
                <a:solidFill>
                  <a:prstClr val="black"/>
                </a:solidFill>
                <a:latin typeface="+mn-ea"/>
                <a:ea typeface="+mn-ea"/>
              </a:rPr>
              <a:t>Elastic IP</a:t>
            </a:r>
            <a:r>
              <a:rPr lang="zh-CN" altLang="en-US" sz="1600" dirty="0">
                <a:solidFill>
                  <a:prstClr val="black"/>
                </a:solidFill>
                <a:latin typeface="+mn-ea"/>
                <a:ea typeface="+mn-ea"/>
              </a:rPr>
              <a:t>），提供了用户从公网访问云数据中心内虚拟机的能力，</a:t>
            </a:r>
            <a:r>
              <a:rPr lang="zh-CN" altLang="en-US" sz="1600" dirty="0">
                <a:latin typeface="+mn-ea"/>
                <a:ea typeface="+mn-ea"/>
              </a:rPr>
              <a:t>弹性</a:t>
            </a:r>
            <a:r>
              <a:rPr lang="en-US" altLang="zh-CN" sz="1600" dirty="0">
                <a:solidFill>
                  <a:prstClr val="black"/>
                </a:solidFill>
                <a:latin typeface="+mn-ea"/>
                <a:ea typeface="+mn-ea"/>
              </a:rPr>
              <a:t>IP</a:t>
            </a:r>
            <a:r>
              <a:rPr lang="zh-CN" altLang="en-US" sz="1600" dirty="0">
                <a:solidFill>
                  <a:prstClr val="black"/>
                </a:solidFill>
                <a:latin typeface="+mn-ea"/>
                <a:ea typeface="+mn-ea"/>
              </a:rPr>
              <a:t>业务需结合虚拟机或负载均衡业务使用，用户可以自主将申请的公网</a:t>
            </a:r>
            <a:r>
              <a:rPr lang="en-US" altLang="zh-CN" sz="1600" dirty="0">
                <a:solidFill>
                  <a:prstClr val="black"/>
                </a:solidFill>
                <a:latin typeface="+mn-ea"/>
                <a:ea typeface="+mn-ea"/>
              </a:rPr>
              <a:t>IP</a:t>
            </a:r>
            <a:r>
              <a:rPr lang="zh-CN" altLang="en-US" sz="1600" dirty="0">
                <a:solidFill>
                  <a:prstClr val="black"/>
                </a:solidFill>
                <a:latin typeface="+mn-ea"/>
                <a:ea typeface="+mn-ea"/>
              </a:rPr>
              <a:t>绑定到虚拟机或者负载均衡器上，从而实现将云数据中心的业务开放到公网上面</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582026" y="1985093"/>
            <a:ext cx="3369995" cy="1674814"/>
            <a:chOff x="2582698" y="1984717"/>
            <a:chExt cx="3063040" cy="1459961"/>
          </a:xfrm>
        </p:grpSpPr>
        <p:pic>
          <p:nvPicPr>
            <p:cNvPr id="45" name="Picture 30" descr="防火墙"/>
            <p:cNvPicPr>
              <a:picLocks noChangeAspect="1" noChangeArrowheads="1"/>
            </p:cNvPicPr>
            <p:nvPr/>
          </p:nvPicPr>
          <p:blipFill>
            <a:blip r:embed="rId3" cstate="print"/>
            <a:srcRect/>
            <a:stretch>
              <a:fillRect/>
            </a:stretch>
          </p:blipFill>
          <p:spPr bwMode="auto">
            <a:xfrm>
              <a:off x="2813761" y="2033727"/>
              <a:ext cx="410552" cy="417507"/>
            </a:xfrm>
            <a:prstGeom prst="rect">
              <a:avLst/>
            </a:prstGeom>
            <a:noFill/>
            <a:ln w="9525">
              <a:noFill/>
              <a:miter lim="800000"/>
              <a:headEnd/>
              <a:tailEnd/>
            </a:ln>
          </p:spPr>
        </p:pic>
        <p:sp>
          <p:nvSpPr>
            <p:cNvPr id="46" name="TextBox 45"/>
            <p:cNvSpPr txBox="1"/>
            <p:nvPr/>
          </p:nvSpPr>
          <p:spPr>
            <a:xfrm>
              <a:off x="2582698" y="2451234"/>
              <a:ext cx="989392" cy="221285"/>
            </a:xfrm>
            <a:prstGeom prst="rect">
              <a:avLst/>
            </a:prstGeom>
            <a:noFill/>
          </p:spPr>
          <p:txBody>
            <a:bodyPr wrap="square" rtlCol="0">
              <a:spAutoFit/>
            </a:bodyPr>
            <a:lstStyle/>
            <a:p>
              <a:r>
                <a:rPr lang="zh-CN" altLang="en-US" sz="1050" b="1" dirty="0">
                  <a:latin typeface="+mn-ea"/>
                  <a:ea typeface="+mn-ea"/>
                </a:rPr>
                <a:t>地址转换</a:t>
              </a:r>
            </a:p>
          </p:txBody>
        </p:sp>
        <p:sp>
          <p:nvSpPr>
            <p:cNvPr id="47" name="Rectangle 8"/>
            <p:cNvSpPr>
              <a:spLocks noChangeArrowheads="1"/>
            </p:cNvSpPr>
            <p:nvPr/>
          </p:nvSpPr>
          <p:spPr bwMode="auto">
            <a:xfrm>
              <a:off x="3308457" y="2789562"/>
              <a:ext cx="423250" cy="655116"/>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67" tIns="45686" rIns="91367" bIns="45686"/>
            <a:lstStyle/>
            <a:p>
              <a:endParaRPr lang="zh-CN" altLang="en-US" sz="1200" dirty="0">
                <a:solidFill>
                  <a:srgbClr val="B2B2B2"/>
                </a:solidFill>
                <a:latin typeface="微软雅黑" pitchFamily="34" charset="-122"/>
                <a:ea typeface="微软雅黑" pitchFamily="34" charset="-122"/>
                <a:cs typeface="Arial" pitchFamily="34" charset="0"/>
              </a:endParaRPr>
            </a:p>
          </p:txBody>
        </p:sp>
        <p:pic>
          <p:nvPicPr>
            <p:cNvPr id="48" name="Picture 5"/>
            <p:cNvPicPr>
              <a:picLocks noChangeAspect="1" noChangeArrowheads="1"/>
            </p:cNvPicPr>
            <p:nvPr/>
          </p:nvPicPr>
          <p:blipFill>
            <a:blip r:embed="rId4" cstate="print"/>
            <a:srcRect/>
            <a:stretch>
              <a:fillRect/>
            </a:stretch>
          </p:blipFill>
          <p:spPr bwMode="auto">
            <a:xfrm>
              <a:off x="3349953" y="3080441"/>
              <a:ext cx="349742" cy="318308"/>
            </a:xfrm>
            <a:prstGeom prst="rect">
              <a:avLst/>
            </a:prstGeom>
            <a:noFill/>
            <a:ln w="9525">
              <a:noFill/>
              <a:miter lim="800000"/>
              <a:headEnd/>
              <a:tailEnd/>
            </a:ln>
          </p:spPr>
        </p:pic>
        <p:sp>
          <p:nvSpPr>
            <p:cNvPr id="49" name="TextBox 170"/>
            <p:cNvSpPr txBox="1">
              <a:spLocks noChangeArrowheads="1"/>
            </p:cNvSpPr>
            <p:nvPr/>
          </p:nvSpPr>
          <p:spPr bwMode="auto">
            <a:xfrm>
              <a:off x="3308457" y="2850802"/>
              <a:ext cx="423250" cy="187752"/>
            </a:xfrm>
            <a:prstGeom prst="rect">
              <a:avLst/>
            </a:prstGeom>
            <a:solidFill>
              <a:srgbClr val="0000CC"/>
            </a:solidFill>
            <a:ln w="9525">
              <a:noFill/>
              <a:miter lim="800000"/>
              <a:headEnd/>
              <a:tailEnd/>
            </a:ln>
          </p:spPr>
          <p:txBody>
            <a:bodyPr lIns="91409" tIns="45705" rIns="91409" bIns="45705">
              <a:spAutoFit/>
            </a:bodyPr>
            <a:lstStyle/>
            <a:p>
              <a:pPr algn="ctr"/>
              <a:r>
                <a:rPr lang="en-US" altLang="zh-CN" sz="800" dirty="0">
                  <a:solidFill>
                    <a:srgbClr val="FFFFFF"/>
                  </a:solidFill>
                  <a:latin typeface="微软雅黑" pitchFamily="34" charset="-122"/>
                  <a:ea typeface="微软雅黑" pitchFamily="34" charset="-122"/>
                  <a:cs typeface="Arial" pitchFamily="34" charset="0"/>
                </a:rPr>
                <a:t>VM1</a:t>
              </a:r>
              <a:endParaRPr lang="zh-CN" altLang="en-US" sz="800" dirty="0">
                <a:solidFill>
                  <a:srgbClr val="FFFFFF"/>
                </a:solidFill>
                <a:latin typeface="微软雅黑" pitchFamily="34" charset="-122"/>
                <a:ea typeface="微软雅黑" pitchFamily="34" charset="-122"/>
                <a:cs typeface="Arial" pitchFamily="34" charset="0"/>
              </a:endParaRPr>
            </a:p>
          </p:txBody>
        </p:sp>
        <p:sp>
          <p:nvSpPr>
            <p:cNvPr id="50" name="Rectangle 8"/>
            <p:cNvSpPr>
              <a:spLocks noChangeArrowheads="1"/>
            </p:cNvSpPr>
            <p:nvPr/>
          </p:nvSpPr>
          <p:spPr bwMode="auto">
            <a:xfrm>
              <a:off x="5222488" y="2789562"/>
              <a:ext cx="423250" cy="655116"/>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67" tIns="45686" rIns="91367" bIns="45686"/>
            <a:lstStyle/>
            <a:p>
              <a:endParaRPr lang="zh-CN" altLang="en-US" sz="1200" dirty="0">
                <a:solidFill>
                  <a:srgbClr val="B2B2B2"/>
                </a:solidFill>
                <a:latin typeface="微软雅黑" pitchFamily="34" charset="-122"/>
                <a:ea typeface="微软雅黑" pitchFamily="34" charset="-122"/>
                <a:cs typeface="Arial" pitchFamily="34" charset="0"/>
              </a:endParaRPr>
            </a:p>
          </p:txBody>
        </p:sp>
        <p:pic>
          <p:nvPicPr>
            <p:cNvPr id="51" name="Picture 5"/>
            <p:cNvPicPr>
              <a:picLocks noChangeAspect="1" noChangeArrowheads="1"/>
            </p:cNvPicPr>
            <p:nvPr/>
          </p:nvPicPr>
          <p:blipFill>
            <a:blip r:embed="rId4" cstate="print"/>
            <a:srcRect/>
            <a:stretch>
              <a:fillRect/>
            </a:stretch>
          </p:blipFill>
          <p:spPr bwMode="auto">
            <a:xfrm>
              <a:off x="5263984" y="3080441"/>
              <a:ext cx="349742" cy="318308"/>
            </a:xfrm>
            <a:prstGeom prst="rect">
              <a:avLst/>
            </a:prstGeom>
            <a:noFill/>
            <a:ln w="9525">
              <a:noFill/>
              <a:miter lim="800000"/>
              <a:headEnd/>
              <a:tailEnd/>
            </a:ln>
          </p:spPr>
        </p:pic>
        <p:sp>
          <p:nvSpPr>
            <p:cNvPr id="52" name="TextBox 170"/>
            <p:cNvSpPr txBox="1">
              <a:spLocks noChangeArrowheads="1"/>
            </p:cNvSpPr>
            <p:nvPr/>
          </p:nvSpPr>
          <p:spPr bwMode="auto">
            <a:xfrm>
              <a:off x="5222488" y="2850802"/>
              <a:ext cx="423250" cy="187752"/>
            </a:xfrm>
            <a:prstGeom prst="rect">
              <a:avLst/>
            </a:prstGeom>
            <a:solidFill>
              <a:srgbClr val="009900"/>
            </a:solidFill>
            <a:ln w="9525">
              <a:noFill/>
              <a:miter lim="800000"/>
              <a:headEnd/>
              <a:tailEnd/>
            </a:ln>
          </p:spPr>
          <p:txBody>
            <a:bodyPr lIns="91409" tIns="45705" rIns="91409" bIns="45705">
              <a:spAutoFit/>
            </a:bodyPr>
            <a:lstStyle/>
            <a:p>
              <a:pPr algn="ctr"/>
              <a:r>
                <a:rPr lang="en-US" altLang="zh-CN" sz="800" dirty="0">
                  <a:solidFill>
                    <a:srgbClr val="FFFFFF"/>
                  </a:solidFill>
                  <a:latin typeface="微软雅黑" pitchFamily="34" charset="-122"/>
                  <a:ea typeface="微软雅黑" pitchFamily="34" charset="-122"/>
                  <a:cs typeface="Arial" pitchFamily="34" charset="0"/>
                </a:rPr>
                <a:t>VM6</a:t>
              </a:r>
              <a:endParaRPr lang="zh-CN" altLang="en-US" sz="800" dirty="0">
                <a:solidFill>
                  <a:srgbClr val="FFFFFF"/>
                </a:solidFill>
                <a:latin typeface="微软雅黑" pitchFamily="34" charset="-122"/>
                <a:ea typeface="微软雅黑" pitchFamily="34" charset="-122"/>
                <a:cs typeface="Arial" pitchFamily="34" charset="0"/>
              </a:endParaRPr>
            </a:p>
          </p:txBody>
        </p:sp>
        <p:sp>
          <p:nvSpPr>
            <p:cNvPr id="53" name="Rectangle 8"/>
            <p:cNvSpPr>
              <a:spLocks noChangeArrowheads="1"/>
            </p:cNvSpPr>
            <p:nvPr/>
          </p:nvSpPr>
          <p:spPr bwMode="auto">
            <a:xfrm>
              <a:off x="3908179" y="2782560"/>
              <a:ext cx="423250" cy="655116"/>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67" tIns="45686" rIns="91367" bIns="45686"/>
            <a:lstStyle/>
            <a:p>
              <a:endParaRPr lang="zh-CN" altLang="en-US" sz="1200" dirty="0">
                <a:solidFill>
                  <a:srgbClr val="B2B2B2"/>
                </a:solidFill>
                <a:latin typeface="微软雅黑" pitchFamily="34" charset="-122"/>
                <a:ea typeface="微软雅黑" pitchFamily="34" charset="-122"/>
                <a:cs typeface="Arial" pitchFamily="34" charset="0"/>
              </a:endParaRPr>
            </a:p>
          </p:txBody>
        </p:sp>
        <p:sp>
          <p:nvSpPr>
            <p:cNvPr id="54" name="TextBox 170"/>
            <p:cNvSpPr txBox="1">
              <a:spLocks noChangeArrowheads="1"/>
            </p:cNvSpPr>
            <p:nvPr/>
          </p:nvSpPr>
          <p:spPr bwMode="auto">
            <a:xfrm>
              <a:off x="3908180" y="2843800"/>
              <a:ext cx="423250" cy="187752"/>
            </a:xfrm>
            <a:prstGeom prst="rect">
              <a:avLst/>
            </a:prstGeom>
            <a:solidFill>
              <a:srgbClr val="99CCFF"/>
            </a:solidFill>
            <a:ln w="9525">
              <a:noFill/>
              <a:miter lim="800000"/>
              <a:headEnd/>
              <a:tailEnd/>
            </a:ln>
          </p:spPr>
          <p:txBody>
            <a:bodyPr lIns="91409" tIns="45705" rIns="91409" bIns="45705">
              <a:spAutoFit/>
            </a:bodyPr>
            <a:lstStyle/>
            <a:p>
              <a:pPr algn="ctr"/>
              <a:r>
                <a:rPr lang="en-US" altLang="zh-CN" sz="800" dirty="0">
                  <a:solidFill>
                    <a:srgbClr val="FFFFFF"/>
                  </a:solidFill>
                  <a:latin typeface="微软雅黑" pitchFamily="34" charset="-122"/>
                  <a:ea typeface="微软雅黑" pitchFamily="34" charset="-122"/>
                  <a:cs typeface="Arial" pitchFamily="34" charset="0"/>
                </a:rPr>
                <a:t>VM2</a:t>
              </a:r>
              <a:endParaRPr lang="zh-CN" altLang="en-US" sz="800" dirty="0">
                <a:solidFill>
                  <a:srgbClr val="FFFFFF"/>
                </a:solidFill>
                <a:latin typeface="微软雅黑" pitchFamily="34" charset="-122"/>
                <a:ea typeface="微软雅黑" pitchFamily="34" charset="-122"/>
                <a:cs typeface="Arial" pitchFamily="34" charset="0"/>
              </a:endParaRPr>
            </a:p>
          </p:txBody>
        </p:sp>
        <p:pic>
          <p:nvPicPr>
            <p:cNvPr id="55" name="图片 104" descr="22222.jpg"/>
            <p:cNvPicPr>
              <a:picLocks/>
            </p:cNvPicPr>
            <p:nvPr/>
          </p:nvPicPr>
          <p:blipFill>
            <a:blip r:embed="rId5" cstate="print"/>
            <a:srcRect/>
            <a:stretch>
              <a:fillRect/>
            </a:stretch>
          </p:blipFill>
          <p:spPr bwMode="auto">
            <a:xfrm>
              <a:off x="3949674" y="3082029"/>
              <a:ext cx="351303" cy="318244"/>
            </a:xfrm>
            <a:prstGeom prst="rect">
              <a:avLst/>
            </a:prstGeom>
            <a:noFill/>
            <a:ln w="9525">
              <a:noFill/>
              <a:miter lim="800000"/>
              <a:headEnd/>
              <a:tailEnd/>
            </a:ln>
          </p:spPr>
        </p:pic>
        <p:sp>
          <p:nvSpPr>
            <p:cNvPr id="56" name="Rectangle 8"/>
            <p:cNvSpPr>
              <a:spLocks noChangeArrowheads="1"/>
            </p:cNvSpPr>
            <p:nvPr/>
          </p:nvSpPr>
          <p:spPr bwMode="auto">
            <a:xfrm>
              <a:off x="4644344" y="2789562"/>
              <a:ext cx="423250" cy="655116"/>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67" tIns="45686" rIns="91367" bIns="45686"/>
            <a:lstStyle/>
            <a:p>
              <a:endParaRPr lang="zh-CN" altLang="en-US" sz="1200" dirty="0">
                <a:solidFill>
                  <a:srgbClr val="B2B2B2"/>
                </a:solidFill>
                <a:latin typeface="微软雅黑" pitchFamily="34" charset="-122"/>
                <a:ea typeface="微软雅黑" pitchFamily="34" charset="-122"/>
                <a:cs typeface="Arial" pitchFamily="34" charset="0"/>
              </a:endParaRPr>
            </a:p>
          </p:txBody>
        </p:sp>
        <p:sp>
          <p:nvSpPr>
            <p:cNvPr id="57" name="TextBox 170"/>
            <p:cNvSpPr txBox="1">
              <a:spLocks noChangeArrowheads="1"/>
            </p:cNvSpPr>
            <p:nvPr/>
          </p:nvSpPr>
          <p:spPr bwMode="auto">
            <a:xfrm>
              <a:off x="4644344" y="2850802"/>
              <a:ext cx="423250" cy="187752"/>
            </a:xfrm>
            <a:prstGeom prst="rect">
              <a:avLst/>
            </a:prstGeom>
            <a:solidFill>
              <a:srgbClr val="99CCFF"/>
            </a:solidFill>
            <a:ln w="9525">
              <a:noFill/>
              <a:miter lim="800000"/>
              <a:headEnd/>
              <a:tailEnd/>
            </a:ln>
          </p:spPr>
          <p:txBody>
            <a:bodyPr lIns="91409" tIns="45705" rIns="91409" bIns="45705">
              <a:spAutoFit/>
            </a:bodyPr>
            <a:lstStyle/>
            <a:p>
              <a:pPr algn="ctr"/>
              <a:r>
                <a:rPr lang="en-US" altLang="zh-CN" sz="800" dirty="0">
                  <a:solidFill>
                    <a:srgbClr val="FFFFFF"/>
                  </a:solidFill>
                  <a:latin typeface="微软雅黑" pitchFamily="34" charset="-122"/>
                  <a:ea typeface="微软雅黑" pitchFamily="34" charset="-122"/>
                  <a:cs typeface="Arial" pitchFamily="34" charset="0"/>
                </a:rPr>
                <a:t>VM5</a:t>
              </a:r>
              <a:endParaRPr lang="zh-CN" altLang="en-US" sz="800" dirty="0">
                <a:solidFill>
                  <a:srgbClr val="FFFFFF"/>
                </a:solidFill>
                <a:latin typeface="微软雅黑" pitchFamily="34" charset="-122"/>
                <a:ea typeface="微软雅黑" pitchFamily="34" charset="-122"/>
                <a:cs typeface="Arial" pitchFamily="34" charset="0"/>
              </a:endParaRPr>
            </a:p>
          </p:txBody>
        </p:sp>
        <p:pic>
          <p:nvPicPr>
            <p:cNvPr id="58" name="图片 104" descr="22222.jpg"/>
            <p:cNvPicPr>
              <a:picLocks/>
            </p:cNvPicPr>
            <p:nvPr/>
          </p:nvPicPr>
          <p:blipFill>
            <a:blip r:embed="rId5" cstate="print"/>
            <a:srcRect/>
            <a:stretch>
              <a:fillRect/>
            </a:stretch>
          </p:blipFill>
          <p:spPr bwMode="auto">
            <a:xfrm>
              <a:off x="4685839" y="3089031"/>
              <a:ext cx="351303" cy="318244"/>
            </a:xfrm>
            <a:prstGeom prst="rect">
              <a:avLst/>
            </a:prstGeom>
            <a:noFill/>
            <a:ln w="9525">
              <a:noFill/>
              <a:miter lim="800000"/>
              <a:headEnd/>
              <a:tailEnd/>
            </a:ln>
          </p:spPr>
        </p:pic>
        <p:cxnSp>
          <p:nvCxnSpPr>
            <p:cNvPr id="59" name="直接箭头连接符 58"/>
            <p:cNvCxnSpPr>
              <a:endCxn id="53" idx="0"/>
            </p:cNvCxnSpPr>
            <p:nvPr/>
          </p:nvCxnSpPr>
          <p:spPr bwMode="auto">
            <a:xfrm flipH="1">
              <a:off x="4119806" y="2477722"/>
              <a:ext cx="351914" cy="304837"/>
            </a:xfrm>
            <a:prstGeom prst="straightConnector1">
              <a:avLst/>
            </a:prstGeom>
            <a:ln w="38100">
              <a:solidFill>
                <a:srgbClr val="00B05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0" name="直接箭头连接符 59"/>
            <p:cNvCxnSpPr>
              <a:endCxn id="56" idx="0"/>
            </p:cNvCxnSpPr>
            <p:nvPr/>
          </p:nvCxnSpPr>
          <p:spPr bwMode="auto">
            <a:xfrm>
              <a:off x="4471718" y="2477722"/>
              <a:ext cx="384250" cy="311838"/>
            </a:xfrm>
            <a:prstGeom prst="straightConnector1">
              <a:avLst/>
            </a:prstGeom>
            <a:ln w="38100">
              <a:solidFill>
                <a:srgbClr val="00B05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61" name="Picture 738" descr="17"/>
            <p:cNvPicPr>
              <a:picLocks noChangeAspect="1" noChangeArrowheads="1"/>
            </p:cNvPicPr>
            <p:nvPr/>
          </p:nvPicPr>
          <p:blipFill>
            <a:blip r:embed="rId6" cstate="print"/>
            <a:srcRect/>
            <a:stretch>
              <a:fillRect/>
            </a:stretch>
          </p:blipFill>
          <p:spPr bwMode="auto">
            <a:xfrm>
              <a:off x="4162532" y="2124860"/>
              <a:ext cx="618370" cy="257263"/>
            </a:xfrm>
            <a:prstGeom prst="rect">
              <a:avLst/>
            </a:prstGeom>
            <a:noFill/>
            <a:ln w="9525" algn="ctr">
              <a:noFill/>
              <a:miter lim="800000"/>
              <a:headEnd/>
              <a:tailEnd/>
            </a:ln>
            <a:effectLst/>
          </p:spPr>
        </p:pic>
        <p:sp>
          <p:nvSpPr>
            <p:cNvPr id="62" name="TextBox 101"/>
            <p:cNvSpPr txBox="1"/>
            <p:nvPr/>
          </p:nvSpPr>
          <p:spPr>
            <a:xfrm>
              <a:off x="4224370" y="2301292"/>
              <a:ext cx="556534" cy="221285"/>
            </a:xfrm>
            <a:prstGeom prst="rect">
              <a:avLst/>
            </a:prstGeom>
            <a:noFill/>
          </p:spPr>
          <p:txBody>
            <a:bodyPr wrap="square" rtlCol="0">
              <a:spAutoFit/>
            </a:bodyPr>
            <a:lstStyle/>
            <a:p>
              <a:pPr algn="ctr"/>
              <a:r>
                <a:rPr lang="en-US" altLang="zh-CN" sz="1050" dirty="0">
                  <a:solidFill>
                    <a:prstClr val="black"/>
                  </a:solidFill>
                </a:rPr>
                <a:t>VLB</a:t>
              </a:r>
              <a:endParaRPr lang="zh-CN" altLang="en-US" sz="1050" dirty="0">
                <a:solidFill>
                  <a:prstClr val="black"/>
                </a:solidFill>
              </a:endParaRPr>
            </a:p>
          </p:txBody>
        </p:sp>
        <p:sp>
          <p:nvSpPr>
            <p:cNvPr id="63" name="Freeform 47"/>
            <p:cNvSpPr>
              <a:spLocks/>
            </p:cNvSpPr>
            <p:nvPr/>
          </p:nvSpPr>
          <p:spPr bwMode="auto">
            <a:xfrm rot="10800000" flipV="1">
              <a:off x="3301481" y="1984717"/>
              <a:ext cx="1170236" cy="140143"/>
            </a:xfrm>
            <a:custGeom>
              <a:avLst/>
              <a:gdLst>
                <a:gd name="T0" fmla="*/ 2147483647 w 1225"/>
                <a:gd name="T1" fmla="*/ 2147483647 h 506"/>
                <a:gd name="T2" fmla="*/ 2147483647 w 1225"/>
                <a:gd name="T3" fmla="*/ 2147483647 h 506"/>
                <a:gd name="T4" fmla="*/ 0 w 1225"/>
                <a:gd name="T5" fmla="*/ 2147483647 h 506"/>
                <a:gd name="T6" fmla="*/ 0 60000 65536"/>
                <a:gd name="T7" fmla="*/ 0 60000 65536"/>
                <a:gd name="T8" fmla="*/ 0 60000 65536"/>
                <a:gd name="T9" fmla="*/ 0 w 1225"/>
                <a:gd name="T10" fmla="*/ 0 h 506"/>
                <a:gd name="T11" fmla="*/ 1225 w 1225"/>
                <a:gd name="T12" fmla="*/ 506 h 506"/>
              </a:gdLst>
              <a:ahLst/>
              <a:cxnLst>
                <a:cxn ang="T6">
                  <a:pos x="T0" y="T1"/>
                </a:cxn>
                <a:cxn ang="T7">
                  <a:pos x="T2" y="T3"/>
                </a:cxn>
                <a:cxn ang="T8">
                  <a:pos x="T4" y="T5"/>
                </a:cxn>
              </a:cxnLst>
              <a:rect l="T9" t="T10" r="T11" b="T12"/>
              <a:pathLst>
                <a:path w="1225" h="506">
                  <a:moveTo>
                    <a:pt x="1225" y="506"/>
                  </a:moveTo>
                  <a:cubicBezTo>
                    <a:pt x="1032" y="260"/>
                    <a:pt x="839" y="14"/>
                    <a:pt x="635" y="7"/>
                  </a:cubicBezTo>
                  <a:cubicBezTo>
                    <a:pt x="431" y="0"/>
                    <a:pt x="215" y="230"/>
                    <a:pt x="0" y="461"/>
                  </a:cubicBezTo>
                </a:path>
              </a:pathLst>
            </a:custGeom>
            <a:noFill/>
            <a:ln w="38100" cap="flat" cmpd="sng">
              <a:solidFill>
                <a:srgbClr val="00B050"/>
              </a:solidFill>
              <a:prstDash val="solid"/>
              <a:round/>
              <a:headEnd type="none" w="med" len="med"/>
              <a:tailEnd type="triangle" w="med" len="med"/>
            </a:ln>
          </p:spPr>
          <p:txBody>
            <a:bodyPr lIns="87887" tIns="43944" rIns="87887" bIns="43944"/>
            <a:lstStyle/>
            <a:p>
              <a:endParaRPr lang="zh-CN" altLang="en-US" sz="1400">
                <a:solidFill>
                  <a:prstClr val="black"/>
                </a:solidFill>
                <a:latin typeface="微软雅黑" pitchFamily="34" charset="-122"/>
                <a:ea typeface="微软雅黑" pitchFamily="34" charset="-122"/>
              </a:endParaRPr>
            </a:p>
          </p:txBody>
        </p:sp>
        <p:sp>
          <p:nvSpPr>
            <p:cNvPr id="64" name="任意多边形 63"/>
            <p:cNvSpPr/>
            <p:nvPr/>
          </p:nvSpPr>
          <p:spPr>
            <a:xfrm>
              <a:off x="3105522" y="2440995"/>
              <a:ext cx="425340" cy="318951"/>
            </a:xfrm>
            <a:custGeom>
              <a:avLst/>
              <a:gdLst>
                <a:gd name="connsiteX0" fmla="*/ 0 w 495300"/>
                <a:gd name="connsiteY0" fmla="*/ 0 h 390525"/>
                <a:gd name="connsiteX1" fmla="*/ 400050 w 495300"/>
                <a:gd name="connsiteY1" fmla="*/ 104775 h 390525"/>
                <a:gd name="connsiteX2" fmla="*/ 495300 w 495300"/>
                <a:gd name="connsiteY2" fmla="*/ 390525 h 390525"/>
              </a:gdLst>
              <a:ahLst/>
              <a:cxnLst>
                <a:cxn ang="0">
                  <a:pos x="connsiteX0" y="connsiteY0"/>
                </a:cxn>
                <a:cxn ang="0">
                  <a:pos x="connsiteX1" y="connsiteY1"/>
                </a:cxn>
                <a:cxn ang="0">
                  <a:pos x="connsiteX2" y="connsiteY2"/>
                </a:cxn>
              </a:cxnLst>
              <a:rect l="l" t="t" r="r" b="b"/>
              <a:pathLst>
                <a:path w="495300" h="390525">
                  <a:moveTo>
                    <a:pt x="0" y="0"/>
                  </a:moveTo>
                  <a:cubicBezTo>
                    <a:pt x="158750" y="19844"/>
                    <a:pt x="317500" y="39688"/>
                    <a:pt x="400050" y="104775"/>
                  </a:cubicBezTo>
                  <a:cubicBezTo>
                    <a:pt x="482600" y="169862"/>
                    <a:pt x="495300" y="390525"/>
                    <a:pt x="495300" y="390525"/>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graphicFrame>
        <p:nvGraphicFramePr>
          <p:cNvPr id="66" name="表格 65"/>
          <p:cNvGraphicFramePr>
            <a:graphicFrameLocks noGrp="1"/>
          </p:cNvGraphicFramePr>
          <p:nvPr>
            <p:extLst/>
          </p:nvPr>
        </p:nvGraphicFramePr>
        <p:xfrm>
          <a:off x="1772195" y="2964627"/>
          <a:ext cx="981792" cy="700968"/>
        </p:xfrm>
        <a:graphic>
          <a:graphicData uri="http://schemas.openxmlformats.org/drawingml/2006/table">
            <a:tbl>
              <a:tblPr firstRow="1" bandRow="1">
                <a:tableStyleId>{5C22544A-7EE6-4342-B048-85BDC9FD1C3A}</a:tableStyleId>
              </a:tblPr>
              <a:tblGrid>
                <a:gridCol w="490896"/>
                <a:gridCol w="490896"/>
              </a:tblGrid>
              <a:tr h="304721">
                <a:tc>
                  <a:txBody>
                    <a:bodyPr/>
                    <a:lstStyle/>
                    <a:p>
                      <a:pPr algn="ctr"/>
                      <a:r>
                        <a:rPr lang="zh-CN" altLang="en-US" sz="700" dirty="0" smtClean="0"/>
                        <a:t>弹性</a:t>
                      </a:r>
                      <a:r>
                        <a:rPr lang="en-US" altLang="zh-CN" sz="700" dirty="0" err="1" smtClean="0"/>
                        <a:t>iP</a:t>
                      </a:r>
                      <a:endParaRPr lang="zh-CN" altLang="en-US" sz="700" dirty="0"/>
                    </a:p>
                  </a:txBody>
                  <a:tcPr marL="91416" marR="91416" marT="45708" marB="45708"/>
                </a:tc>
                <a:tc>
                  <a:txBody>
                    <a:bodyPr/>
                    <a:lstStyle/>
                    <a:p>
                      <a:pPr algn="ctr"/>
                      <a:r>
                        <a:rPr lang="zh-CN" altLang="en-US" sz="700" dirty="0" smtClean="0"/>
                        <a:t>绑定节点</a:t>
                      </a:r>
                      <a:endParaRPr lang="zh-CN" altLang="en-US" sz="700" dirty="0"/>
                    </a:p>
                  </a:txBody>
                  <a:tcPr marL="91416" marR="91416" marT="45708" marB="45708"/>
                </a:tc>
              </a:tr>
              <a:tr h="198068">
                <a:tc>
                  <a:txBody>
                    <a:bodyPr/>
                    <a:lstStyle/>
                    <a:p>
                      <a:pPr algn="ctr"/>
                      <a:r>
                        <a:rPr lang="en-US" altLang="zh-CN" sz="700" dirty="0" smtClean="0"/>
                        <a:t>E IP1</a:t>
                      </a:r>
                      <a:endParaRPr lang="zh-CN" altLang="en-US" sz="700" dirty="0"/>
                    </a:p>
                  </a:txBody>
                  <a:tcPr marL="91416" marR="91416" marT="45708" marB="45708"/>
                </a:tc>
                <a:tc>
                  <a:txBody>
                    <a:bodyPr/>
                    <a:lstStyle/>
                    <a:p>
                      <a:pPr algn="ctr"/>
                      <a:r>
                        <a:rPr lang="en-US" altLang="zh-CN" sz="700" dirty="0" smtClean="0"/>
                        <a:t>VM1</a:t>
                      </a:r>
                      <a:endParaRPr lang="zh-CN" altLang="en-US" sz="700" dirty="0"/>
                    </a:p>
                  </a:txBody>
                  <a:tcPr marL="91416" marR="91416" marT="45708" marB="45708"/>
                </a:tc>
              </a:tr>
              <a:tr h="198068">
                <a:tc>
                  <a:txBody>
                    <a:bodyPr/>
                    <a:lstStyle/>
                    <a:p>
                      <a:pPr algn="ctr"/>
                      <a:r>
                        <a:rPr lang="en-US" altLang="zh-CN" sz="700" dirty="0" smtClean="0"/>
                        <a:t>EIP2</a:t>
                      </a:r>
                      <a:endParaRPr lang="zh-CN" altLang="en-US" sz="700" dirty="0"/>
                    </a:p>
                  </a:txBody>
                  <a:tcPr marL="91416" marR="91416" marT="45708" marB="45708"/>
                </a:tc>
                <a:tc>
                  <a:txBody>
                    <a:bodyPr/>
                    <a:lstStyle/>
                    <a:p>
                      <a:pPr algn="ctr"/>
                      <a:r>
                        <a:rPr lang="en-US" altLang="zh-CN" sz="700" dirty="0" smtClean="0"/>
                        <a:t>VLB1</a:t>
                      </a:r>
                      <a:endParaRPr lang="zh-CN" altLang="en-US" sz="700" dirty="0"/>
                    </a:p>
                  </a:txBody>
                  <a:tcPr marL="91416" marR="91416" marT="45708" marB="45708"/>
                </a:tc>
              </a:tr>
            </a:tbl>
          </a:graphicData>
        </a:graphic>
      </p:graphicFrame>
      <p:sp>
        <p:nvSpPr>
          <p:cNvPr id="72" name="Rectangle 54"/>
          <p:cNvSpPr>
            <a:spLocks noChangeArrowheads="1"/>
          </p:cNvSpPr>
          <p:nvPr/>
        </p:nvSpPr>
        <p:spPr bwMode="auto">
          <a:xfrm>
            <a:off x="3492785" y="2413094"/>
            <a:ext cx="754422" cy="227209"/>
          </a:xfrm>
          <a:prstGeom prst="rect">
            <a:avLst/>
          </a:prstGeom>
          <a:noFill/>
          <a:ln w="9525">
            <a:noFill/>
            <a:miter lim="800000"/>
            <a:headEnd/>
            <a:tailEnd/>
          </a:ln>
        </p:spPr>
        <p:txBody>
          <a:bodyPr wrap="none" lIns="87887" tIns="43944" rIns="87887" bIns="43944">
            <a:spAutoFit/>
          </a:bodyPr>
          <a:lstStyle/>
          <a:p>
            <a:pPr algn="ctr" fontAlgn="t"/>
            <a:r>
              <a:rPr lang="zh-CN" altLang="en-US" sz="900" dirty="0">
                <a:solidFill>
                  <a:srgbClr val="0000CC"/>
                </a:solidFill>
                <a:latin typeface="微软雅黑" pitchFamily="34" charset="-122"/>
                <a:ea typeface="微软雅黑" pitchFamily="34" charset="-122"/>
              </a:rPr>
              <a:t>捆绑虚拟机</a:t>
            </a:r>
          </a:p>
        </p:txBody>
      </p:sp>
      <p:sp>
        <p:nvSpPr>
          <p:cNvPr id="73" name="Rectangle 54"/>
          <p:cNvSpPr>
            <a:spLocks noChangeArrowheads="1"/>
          </p:cNvSpPr>
          <p:nvPr/>
        </p:nvSpPr>
        <p:spPr bwMode="auto">
          <a:xfrm>
            <a:off x="4676264" y="1983483"/>
            <a:ext cx="985193" cy="227209"/>
          </a:xfrm>
          <a:prstGeom prst="rect">
            <a:avLst/>
          </a:prstGeom>
          <a:noFill/>
          <a:ln w="9525">
            <a:noFill/>
            <a:miter lim="800000"/>
            <a:headEnd/>
            <a:tailEnd/>
          </a:ln>
        </p:spPr>
        <p:txBody>
          <a:bodyPr wrap="none" lIns="87887" tIns="43944" rIns="87887" bIns="43944">
            <a:spAutoFit/>
          </a:bodyPr>
          <a:lstStyle/>
          <a:p>
            <a:pPr algn="ctr" fontAlgn="t"/>
            <a:r>
              <a:rPr lang="zh-CN" altLang="en-US" sz="900" dirty="0">
                <a:solidFill>
                  <a:srgbClr val="009900"/>
                </a:solidFill>
                <a:latin typeface="微软雅黑" pitchFamily="34" charset="-122"/>
                <a:ea typeface="微软雅黑" pitchFamily="34" charset="-122"/>
              </a:rPr>
              <a:t>捆绑负载均衡器</a:t>
            </a:r>
          </a:p>
        </p:txBody>
      </p:sp>
      <p:sp>
        <p:nvSpPr>
          <p:cNvPr id="74" name="云形 73"/>
          <p:cNvSpPr/>
          <p:nvPr/>
        </p:nvSpPr>
        <p:spPr>
          <a:xfrm>
            <a:off x="907557" y="1913104"/>
            <a:ext cx="822985" cy="343064"/>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中国</a:t>
            </a:r>
            <a:endParaRPr lang="en-US" altLang="zh-CN" sz="800" b="1" dirty="0"/>
          </a:p>
          <a:p>
            <a:pPr algn="ctr"/>
            <a:r>
              <a:rPr lang="zh-CN" altLang="en-US" sz="800" b="1" dirty="0"/>
              <a:t>移动</a:t>
            </a:r>
          </a:p>
        </p:txBody>
      </p:sp>
      <p:sp>
        <p:nvSpPr>
          <p:cNvPr id="75" name="云形 74"/>
          <p:cNvSpPr/>
          <p:nvPr/>
        </p:nvSpPr>
        <p:spPr>
          <a:xfrm>
            <a:off x="907557" y="2577890"/>
            <a:ext cx="822985" cy="343064"/>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中国</a:t>
            </a:r>
            <a:endParaRPr lang="en-US" altLang="zh-CN" sz="800" b="1" dirty="0"/>
          </a:p>
          <a:p>
            <a:pPr algn="ctr"/>
            <a:r>
              <a:rPr lang="zh-CN" altLang="en-US" sz="800" b="1" dirty="0"/>
              <a:t>联通</a:t>
            </a:r>
          </a:p>
        </p:txBody>
      </p:sp>
      <p:cxnSp>
        <p:nvCxnSpPr>
          <p:cNvPr id="77" name="直接连接符 76"/>
          <p:cNvCxnSpPr>
            <a:stCxn id="74" idx="0"/>
            <a:endCxn id="45" idx="1"/>
          </p:cNvCxnSpPr>
          <p:nvPr/>
        </p:nvCxnSpPr>
        <p:spPr>
          <a:xfrm>
            <a:off x="1729856" y="2084637"/>
            <a:ext cx="1106388" cy="196154"/>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5" idx="0"/>
            <a:endCxn id="45" idx="1"/>
          </p:cNvCxnSpPr>
          <p:nvPr/>
        </p:nvCxnSpPr>
        <p:spPr>
          <a:xfrm flipV="1">
            <a:off x="1729856" y="2280790"/>
            <a:ext cx="1106388" cy="468632"/>
          </a:xfrm>
          <a:prstGeom prst="line">
            <a:avLst/>
          </a:prstGeom>
          <a:ln w="25400">
            <a:solidFill>
              <a:srgbClr val="2507FF"/>
            </a:solidFill>
            <a:prstDash val="sysDash"/>
          </a:ln>
        </p:spPr>
        <p:style>
          <a:lnRef idx="1">
            <a:schemeClr val="accent1"/>
          </a:lnRef>
          <a:fillRef idx="0">
            <a:schemeClr val="accent1"/>
          </a:fillRef>
          <a:effectRef idx="0">
            <a:schemeClr val="accent1"/>
          </a:effectRef>
          <a:fontRef idx="minor">
            <a:schemeClr val="tx1"/>
          </a:fontRef>
        </p:style>
      </p:cxnSp>
      <p:pic>
        <p:nvPicPr>
          <p:cNvPr id="82" name="Picture 27" descr="地球"/>
          <p:cNvPicPr>
            <a:picLocks noChangeAspect="1" noChangeArrowheads="1"/>
          </p:cNvPicPr>
          <p:nvPr/>
        </p:nvPicPr>
        <p:blipFill>
          <a:blip r:embed="rId7" cstate="print"/>
          <a:srcRect/>
          <a:stretch>
            <a:fillRect/>
          </a:stretch>
        </p:blipFill>
        <p:spPr bwMode="auto">
          <a:xfrm>
            <a:off x="2223026" y="2099792"/>
            <a:ext cx="457868" cy="426908"/>
          </a:xfrm>
          <a:prstGeom prst="rect">
            <a:avLst/>
          </a:prstGeom>
          <a:noFill/>
          <a:ln w="9525">
            <a:noFill/>
            <a:miter lim="800000"/>
            <a:headEnd/>
            <a:tailEnd/>
          </a:ln>
        </p:spPr>
      </p:pic>
      <p:grpSp>
        <p:nvGrpSpPr>
          <p:cNvPr id="8" name="组合 7"/>
          <p:cNvGrpSpPr/>
          <p:nvPr/>
        </p:nvGrpSpPr>
        <p:grpSpPr>
          <a:xfrm>
            <a:off x="6525219" y="1913104"/>
            <a:ext cx="5258716" cy="4135159"/>
            <a:chOff x="6028488" y="1921978"/>
            <a:chExt cx="5779280" cy="4136236"/>
          </a:xfrm>
        </p:grpSpPr>
        <p:sp>
          <p:nvSpPr>
            <p:cNvPr id="104" name="同侧圆角矩形 103"/>
            <p:cNvSpPr/>
            <p:nvPr/>
          </p:nvSpPr>
          <p:spPr bwMode="auto">
            <a:xfrm rot="5400000">
              <a:off x="7896341" y="2146787"/>
              <a:ext cx="2048184" cy="577467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400" kern="0" dirty="0">
                <a:solidFill>
                  <a:srgbClr val="5F5F5F"/>
                </a:solidFill>
                <a:cs typeface="Arial" pitchFamily="34" charset="0"/>
              </a:endParaRPr>
            </a:p>
          </p:txBody>
        </p:sp>
        <p:sp>
          <p:nvSpPr>
            <p:cNvPr id="105" name="同侧圆角矩形 104"/>
            <p:cNvSpPr/>
            <p:nvPr/>
          </p:nvSpPr>
          <p:spPr bwMode="auto">
            <a:xfrm rot="5400000">
              <a:off x="8314493" y="-8005"/>
              <a:ext cx="1211879" cy="577467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106" name="矩形 105"/>
            <p:cNvSpPr/>
            <p:nvPr/>
          </p:nvSpPr>
          <p:spPr>
            <a:xfrm>
              <a:off x="6040615" y="1921978"/>
              <a:ext cx="5767152" cy="353722"/>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应用场景</a:t>
              </a:r>
            </a:p>
          </p:txBody>
        </p:sp>
        <p:sp>
          <p:nvSpPr>
            <p:cNvPr id="110" name="矩形 109"/>
            <p:cNvSpPr/>
            <p:nvPr/>
          </p:nvSpPr>
          <p:spPr>
            <a:xfrm>
              <a:off x="6028488" y="3717806"/>
              <a:ext cx="5767152" cy="315159"/>
            </a:xfrm>
            <a:prstGeom prst="rect">
              <a:avLst/>
            </a:prstGeom>
            <a:solidFill>
              <a:srgbClr val="C00000"/>
            </a:solidFill>
          </p:spPr>
          <p:txBody>
            <a:bodyPr wrap="square" lIns="35991" tIns="60904" rIns="35991" bIns="60904" anchor="ctr">
              <a:noAutofit/>
            </a:bodyPr>
            <a:lstStyle/>
            <a:p>
              <a:pPr marL="243584" lvl="1" indent="-243584" algn="ctr" defTabSz="913197" eaLnBrk="0" hangingPunct="0">
                <a:lnSpc>
                  <a:spcPct val="150000"/>
                </a:lnSpc>
                <a:spcAft>
                  <a:spcPts val="533"/>
                </a:spcAft>
                <a:buClr>
                  <a:srgbClr val="FFFFFF">
                    <a:lumMod val="50000"/>
                  </a:srgbClr>
                </a:buClr>
                <a:buSzPct val="100000"/>
                <a:defRPr/>
              </a:pPr>
              <a:r>
                <a:rPr lang="zh-CN" altLang="en-US" sz="1865" b="1" kern="0" dirty="0">
                  <a:solidFill>
                    <a:srgbClr val="FFFFFF"/>
                  </a:solidFill>
                  <a:latin typeface="+mn-ea"/>
                  <a:ea typeface="+mn-ea"/>
                  <a:cs typeface="Arial" pitchFamily="34" charset="0"/>
                </a:rPr>
                <a:t>关键技术与规格</a:t>
              </a:r>
            </a:p>
          </p:txBody>
        </p:sp>
        <p:sp>
          <p:nvSpPr>
            <p:cNvPr id="235" name="矩形 234"/>
            <p:cNvSpPr/>
            <p:nvPr/>
          </p:nvSpPr>
          <p:spPr>
            <a:xfrm>
              <a:off x="6075212" y="4265502"/>
              <a:ext cx="5660164" cy="1600438"/>
            </a:xfrm>
            <a:prstGeom prst="rect">
              <a:avLst/>
            </a:prstGeom>
          </p:spPr>
          <p:txBody>
            <a:bodyPr wrap="square">
              <a:spAutoFit/>
            </a:bodyPr>
            <a:lstStyle/>
            <a:p>
              <a:pPr marL="285664" indent="-285664"/>
              <a:r>
                <a:rPr lang="en-US" altLang="zh-CN" sz="1400" dirty="0">
                  <a:solidFill>
                    <a:prstClr val="black"/>
                  </a:solidFill>
                  <a:latin typeface="微软雅黑" pitchFamily="34" charset="-122"/>
                  <a:ea typeface="微软雅黑" pitchFamily="34" charset="-122"/>
                </a:rPr>
                <a:t>1</a:t>
              </a:r>
              <a:r>
                <a:rPr lang="zh-CN" altLang="en-US" sz="1400" dirty="0">
                  <a:solidFill>
                    <a:prstClr val="black"/>
                  </a:solidFill>
                  <a:latin typeface="微软雅黑" pitchFamily="34" charset="-122"/>
                  <a:ea typeface="微软雅黑" pitchFamily="34" charset="-122"/>
                </a:rPr>
                <a:t>、弹性</a:t>
              </a:r>
              <a:r>
                <a:rPr lang="en-US" altLang="zh-CN" sz="1400" dirty="0">
                  <a:solidFill>
                    <a:prstClr val="black"/>
                  </a:solidFill>
                  <a:latin typeface="微软雅黑" pitchFamily="34" charset="-122"/>
                  <a:ea typeface="微软雅黑" pitchFamily="34" charset="-122"/>
                </a:rPr>
                <a:t>IP</a:t>
              </a:r>
              <a:r>
                <a:rPr lang="zh-CN" altLang="en-US" sz="1400" dirty="0">
                  <a:solidFill>
                    <a:prstClr val="black"/>
                  </a:solidFill>
                  <a:latin typeface="微软雅黑" pitchFamily="34" charset="-122"/>
                  <a:ea typeface="微软雅黑" pitchFamily="34" charset="-122"/>
                </a:rPr>
                <a:t>可绑定虚拟机或者绑定负载均衡的</a:t>
              </a:r>
              <a:r>
                <a:rPr lang="en-US" altLang="zh-CN" sz="1400" dirty="0">
                  <a:solidFill>
                    <a:prstClr val="black"/>
                  </a:solidFill>
                  <a:latin typeface="微软雅黑" pitchFamily="34" charset="-122"/>
                  <a:ea typeface="微软雅黑" pitchFamily="34" charset="-122"/>
                </a:rPr>
                <a:t>VIP</a:t>
              </a:r>
              <a:r>
                <a:rPr lang="zh-CN" altLang="en-US" sz="1400" dirty="0">
                  <a:solidFill>
                    <a:prstClr val="black"/>
                  </a:solidFill>
                  <a:latin typeface="微软雅黑" pitchFamily="34" charset="-122"/>
                  <a:ea typeface="微软雅黑" pitchFamily="34" charset="-122"/>
                </a:rPr>
                <a:t>地址；</a:t>
              </a:r>
              <a:endParaRPr lang="en-US" altLang="zh-CN" sz="1400" dirty="0">
                <a:solidFill>
                  <a:prstClr val="black"/>
                </a:solidFill>
                <a:latin typeface="微软雅黑" pitchFamily="34" charset="-122"/>
                <a:ea typeface="微软雅黑" pitchFamily="34" charset="-122"/>
              </a:endParaRPr>
            </a:p>
            <a:p>
              <a:pPr marL="285664" indent="-285664"/>
              <a:r>
                <a:rPr lang="en-US" altLang="zh-CN" sz="1400" dirty="0">
                  <a:solidFill>
                    <a:prstClr val="black"/>
                  </a:solidFill>
                  <a:latin typeface="微软雅黑" pitchFamily="34" charset="-122"/>
                  <a:ea typeface="微软雅黑" pitchFamily="34" charset="-122"/>
                </a:rPr>
                <a:t>2</a:t>
              </a:r>
              <a:r>
                <a:rPr lang="zh-CN" altLang="en-US" sz="1400" dirty="0">
                  <a:solidFill>
                    <a:prstClr val="black"/>
                  </a:solidFill>
                  <a:latin typeface="微软雅黑" pitchFamily="34" charset="-122"/>
                  <a:ea typeface="微软雅黑" pitchFamily="34" charset="-122"/>
                </a:rPr>
                <a:t>、弹性</a:t>
              </a:r>
              <a:r>
                <a:rPr lang="en-US" altLang="zh-CN" sz="1400" dirty="0">
                  <a:solidFill>
                    <a:prstClr val="black"/>
                  </a:solidFill>
                  <a:latin typeface="微软雅黑" pitchFamily="34" charset="-122"/>
                  <a:ea typeface="微软雅黑" pitchFamily="34" charset="-122"/>
                </a:rPr>
                <a:t>IP</a:t>
              </a:r>
              <a:r>
                <a:rPr lang="zh-CN" altLang="en-US" sz="1400" dirty="0">
                  <a:solidFill>
                    <a:prstClr val="black"/>
                  </a:solidFill>
                  <a:latin typeface="微软雅黑" pitchFamily="34" charset="-122"/>
                  <a:ea typeface="微软雅黑" pitchFamily="34" charset="-122"/>
                </a:rPr>
                <a:t>还提供了带宽限制能力，可以为不同的用户提供不同的带宽能力；</a:t>
              </a:r>
            </a:p>
            <a:p>
              <a:pPr marL="285664" indent="-285664"/>
              <a:r>
                <a:rPr lang="en-US" altLang="zh-CN" sz="1400" dirty="0">
                  <a:solidFill>
                    <a:prstClr val="black"/>
                  </a:solidFill>
                  <a:latin typeface="微软雅黑" pitchFamily="34" charset="-122"/>
                  <a:ea typeface="微软雅黑" pitchFamily="34" charset="-122"/>
                </a:rPr>
                <a:t>3</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AC</a:t>
              </a:r>
              <a:r>
                <a:rPr lang="zh-CN" altLang="en-US" sz="1400" dirty="0">
                  <a:solidFill>
                    <a:prstClr val="black"/>
                  </a:solidFill>
                  <a:latin typeface="微软雅黑" pitchFamily="34" charset="-122"/>
                  <a:ea typeface="微软雅黑" pitchFamily="34" charset="-122"/>
                </a:rPr>
                <a:t>控制器场景：</a:t>
              </a:r>
              <a:endParaRPr lang="en-US" altLang="zh-CN" sz="1400" dirty="0">
                <a:solidFill>
                  <a:prstClr val="black"/>
                </a:solidFill>
                <a:latin typeface="微软雅黑" pitchFamily="34" charset="-122"/>
                <a:ea typeface="微软雅黑" pitchFamily="34" charset="-122"/>
              </a:endParaRPr>
            </a:p>
            <a:p>
              <a:pPr marL="285664" indent="-285664"/>
              <a:r>
                <a:rPr lang="en-US" altLang="zh-CN" sz="1400" dirty="0">
                  <a:solidFill>
                    <a:prstClr val="black"/>
                  </a:solidFill>
                  <a:latin typeface="微软雅黑" pitchFamily="34" charset="-122"/>
                  <a:ea typeface="微软雅黑" pitchFamily="34" charset="-122"/>
                </a:rPr>
                <a:t>     </a:t>
              </a:r>
              <a:r>
                <a:rPr lang="zh-CN" altLang="en-US" sz="1400" dirty="0">
                  <a:solidFill>
                    <a:prstClr val="black"/>
                  </a:solidFill>
                  <a:latin typeface="微软雅黑" pitchFamily="34" charset="-122"/>
                  <a:ea typeface="微软雅黑" pitchFamily="34" charset="-122"/>
                </a:rPr>
                <a:t>通过对防火墙的自动化配置实现公网和私网的地址转换；</a:t>
              </a:r>
              <a:r>
                <a:rPr lang="en-US" altLang="zh-CN" sz="1400" dirty="0">
                  <a:latin typeface="+mn-ea"/>
                  <a:ea typeface="+mn-ea"/>
                  <a:cs typeface="Arial Unicode MS" panose="020B0604020202020204" pitchFamily="34" charset="-122"/>
                </a:rPr>
                <a:t>   </a:t>
              </a:r>
            </a:p>
            <a:p>
              <a:r>
                <a:rPr lang="en-US" altLang="zh-CN" sz="1400" dirty="0">
                  <a:latin typeface="+mn-ea"/>
                  <a:ea typeface="+mn-ea"/>
                  <a:cs typeface="Arial Unicode MS" panose="020B0604020202020204" pitchFamily="34" charset="-122"/>
                </a:rPr>
                <a:t>4</a:t>
              </a:r>
              <a:r>
                <a:rPr lang="zh-CN" altLang="en-US" sz="1400" dirty="0">
                  <a:latin typeface="+mn-ea"/>
                  <a:ea typeface="+mn-ea"/>
                  <a:cs typeface="Arial Unicode MS" panose="020B0604020202020204" pitchFamily="34" charset="-122"/>
                </a:rPr>
                <a:t>、</a:t>
              </a:r>
              <a:r>
                <a:rPr lang="en-US" altLang="zh-CN" sz="1400" dirty="0">
                  <a:latin typeface="+mn-ea"/>
                  <a:ea typeface="+mn-ea"/>
                  <a:cs typeface="Arial Unicode MS" panose="020B0604020202020204" pitchFamily="34" charset="-122"/>
                </a:rPr>
                <a:t>Neutron+</a:t>
              </a:r>
              <a:r>
                <a:rPr lang="zh-CN" altLang="en-US" sz="1400" dirty="0">
                  <a:latin typeface="+mn-ea"/>
                  <a:ea typeface="+mn-ea"/>
                  <a:cs typeface="Arial Unicode MS" panose="020B0604020202020204" pitchFamily="34" charset="-122"/>
                </a:rPr>
                <a:t>场景：</a:t>
              </a:r>
              <a:endParaRPr lang="en-US" altLang="zh-CN" sz="1400" dirty="0">
                <a:latin typeface="+mn-ea"/>
                <a:ea typeface="+mn-ea"/>
                <a:cs typeface="Arial Unicode MS" panose="020B0604020202020204" pitchFamily="34" charset="-122"/>
              </a:endParaRPr>
            </a:p>
            <a:p>
              <a:r>
                <a:rPr lang="en-US" altLang="zh-CN" sz="1400" dirty="0">
                  <a:latin typeface="+mn-ea"/>
                  <a:ea typeface="+mn-ea"/>
                  <a:cs typeface="Arial Unicode MS" panose="020B0604020202020204" pitchFamily="34" charset="-122"/>
                </a:rPr>
                <a:t>     </a:t>
              </a:r>
              <a:r>
                <a:rPr lang="zh-CN" altLang="en-US" sz="1400" dirty="0">
                  <a:latin typeface="+mn-ea"/>
                  <a:ea typeface="+mn-ea"/>
                  <a:cs typeface="Arial Unicode MS" panose="020B0604020202020204" pitchFamily="34" charset="-122"/>
                </a:rPr>
                <a:t>通过服务器集群的方式实现公网和私网的转换；</a:t>
              </a:r>
              <a:endParaRPr lang="en-US" altLang="zh-CN" sz="1400" dirty="0">
                <a:latin typeface="+mn-ea"/>
                <a:ea typeface="+mn-ea"/>
                <a:cs typeface="Arial Unicode MS" panose="020B0604020202020204" pitchFamily="34" charset="-122"/>
              </a:endParaRPr>
            </a:p>
          </p:txBody>
        </p:sp>
        <p:sp>
          <p:nvSpPr>
            <p:cNvPr id="83" name="TextBox 82"/>
            <p:cNvSpPr txBox="1"/>
            <p:nvPr/>
          </p:nvSpPr>
          <p:spPr>
            <a:xfrm>
              <a:off x="6040616" y="2380606"/>
              <a:ext cx="5581048" cy="1169551"/>
            </a:xfrm>
            <a:prstGeom prst="rect">
              <a:avLst/>
            </a:prstGeom>
            <a:noFill/>
          </p:spPr>
          <p:txBody>
            <a:bodyPr wrap="square" rtlCol="0">
              <a:spAutoFit/>
            </a:bodyPr>
            <a:lstStyle/>
            <a:p>
              <a:pPr marL="285664" indent="-285664"/>
              <a:r>
                <a:rPr lang="en-US" altLang="zh-CN" sz="1400" dirty="0">
                  <a:solidFill>
                    <a:prstClr val="black"/>
                  </a:solidFill>
                  <a:latin typeface="微软雅黑" pitchFamily="34" charset="-122"/>
                  <a:ea typeface="微软雅黑" pitchFamily="34" charset="-122"/>
                </a:rPr>
                <a:t>1</a:t>
              </a:r>
              <a:r>
                <a:rPr lang="zh-CN" altLang="en-US" sz="1400" dirty="0">
                  <a:solidFill>
                    <a:prstClr val="black"/>
                  </a:solidFill>
                  <a:latin typeface="微软雅黑" pitchFamily="34" charset="-122"/>
                  <a:ea typeface="微软雅黑" pitchFamily="34" charset="-122"/>
                </a:rPr>
                <a:t>、云内的资源需要访问</a:t>
              </a:r>
              <a:r>
                <a:rPr lang="en-US" altLang="zh-CN" sz="1400" dirty="0">
                  <a:solidFill>
                    <a:prstClr val="black"/>
                  </a:solidFill>
                  <a:latin typeface="微软雅黑" pitchFamily="34" charset="-122"/>
                  <a:ea typeface="微软雅黑" pitchFamily="34" charset="-122"/>
                </a:rPr>
                <a:t>Internet</a:t>
              </a:r>
              <a:r>
                <a:rPr lang="zh-CN" altLang="en-US" sz="1400" dirty="0">
                  <a:solidFill>
                    <a:prstClr val="black"/>
                  </a:solidFill>
                  <a:latin typeface="微软雅黑" pitchFamily="34" charset="-122"/>
                  <a:ea typeface="微软雅黑" pitchFamily="34" charset="-122"/>
                </a:rPr>
                <a:t>资源，要求将地址转换为公网</a:t>
              </a:r>
              <a:r>
                <a:rPr lang="en-US" altLang="zh-CN" sz="1400" dirty="0">
                  <a:solidFill>
                    <a:prstClr val="black"/>
                  </a:solidFill>
                  <a:latin typeface="微软雅黑" pitchFamily="34" charset="-122"/>
                  <a:ea typeface="微软雅黑" pitchFamily="34" charset="-122"/>
                </a:rPr>
                <a:t>EIP</a:t>
              </a:r>
              <a:r>
                <a:rPr lang="zh-CN" altLang="en-US" sz="1400" dirty="0">
                  <a:solidFill>
                    <a:prstClr val="black"/>
                  </a:solidFill>
                  <a:latin typeface="微软雅黑" pitchFamily="34" charset="-122"/>
                  <a:ea typeface="微软雅黑" pitchFamily="34" charset="-122"/>
                </a:rPr>
                <a:t>；</a:t>
              </a:r>
              <a:endParaRPr lang="en-US" altLang="zh-CN" sz="1400" dirty="0">
                <a:solidFill>
                  <a:prstClr val="black"/>
                </a:solidFill>
                <a:latin typeface="微软雅黑" pitchFamily="34" charset="-122"/>
                <a:ea typeface="微软雅黑" pitchFamily="34" charset="-122"/>
              </a:endParaRPr>
            </a:p>
            <a:p>
              <a:pPr marL="285664" indent="-285664"/>
              <a:r>
                <a:rPr lang="en-US" altLang="zh-CN" sz="1400" dirty="0">
                  <a:solidFill>
                    <a:prstClr val="black"/>
                  </a:solidFill>
                  <a:latin typeface="微软雅黑" pitchFamily="34" charset="-122"/>
                  <a:ea typeface="微软雅黑" pitchFamily="34" charset="-122"/>
                </a:rPr>
                <a:t>2</a:t>
              </a:r>
              <a:r>
                <a:rPr lang="zh-CN" altLang="en-US" sz="1400" dirty="0">
                  <a:solidFill>
                    <a:prstClr val="black"/>
                  </a:solidFill>
                  <a:latin typeface="微软雅黑" pitchFamily="34" charset="-122"/>
                  <a:ea typeface="微软雅黑" pitchFamily="34" charset="-122"/>
                </a:rPr>
                <a:t>、可支持多运营商的</a:t>
              </a:r>
              <a:r>
                <a:rPr lang="en-US" altLang="zh-CN" sz="1400" dirty="0">
                  <a:solidFill>
                    <a:prstClr val="black"/>
                  </a:solidFill>
                  <a:latin typeface="微软雅黑" pitchFamily="34" charset="-122"/>
                  <a:ea typeface="微软雅黑" pitchFamily="34" charset="-122"/>
                </a:rPr>
                <a:t>EIP</a:t>
              </a:r>
              <a:r>
                <a:rPr lang="zh-CN" altLang="en-US" sz="1400" dirty="0">
                  <a:solidFill>
                    <a:prstClr val="black"/>
                  </a:solidFill>
                  <a:latin typeface="微软雅黑" pitchFamily="34" charset="-122"/>
                  <a:ea typeface="微软雅黑" pitchFamily="34" charset="-122"/>
                </a:rPr>
                <a:t>选择，用户可以根据自己的业务需要，选择合适的运营商提供的</a:t>
              </a:r>
              <a:r>
                <a:rPr lang="en-US" altLang="zh-CN" sz="1400" dirty="0">
                  <a:solidFill>
                    <a:prstClr val="black"/>
                  </a:solidFill>
                  <a:latin typeface="微软雅黑" pitchFamily="34" charset="-122"/>
                  <a:ea typeface="微软雅黑" pitchFamily="34" charset="-122"/>
                </a:rPr>
                <a:t>IP</a:t>
              </a:r>
              <a:r>
                <a:rPr lang="zh-CN" altLang="en-US" sz="1400" dirty="0">
                  <a:solidFill>
                    <a:prstClr val="black"/>
                  </a:solidFill>
                  <a:latin typeface="微软雅黑" pitchFamily="34" charset="-122"/>
                  <a:ea typeface="微软雅黑" pitchFamily="34" charset="-122"/>
                </a:rPr>
                <a:t>，满足不同服务的要求；</a:t>
              </a:r>
              <a:endParaRPr lang="en-US" altLang="zh-CN" sz="1400" dirty="0">
                <a:solidFill>
                  <a:prstClr val="black"/>
                </a:solidFill>
                <a:latin typeface="微软雅黑" pitchFamily="34" charset="-122"/>
                <a:ea typeface="微软雅黑" pitchFamily="34" charset="-122"/>
              </a:endParaRPr>
            </a:p>
            <a:p>
              <a:endParaRPr lang="zh-CN" altLang="en-US" sz="1400" dirty="0"/>
            </a:p>
          </p:txBody>
        </p:sp>
      </p:grpSp>
      <p:grpSp>
        <p:nvGrpSpPr>
          <p:cNvPr id="76" name="组合 323"/>
          <p:cNvGrpSpPr/>
          <p:nvPr/>
        </p:nvGrpSpPr>
        <p:grpSpPr>
          <a:xfrm>
            <a:off x="907557" y="3765669"/>
            <a:ext cx="5116454" cy="2384077"/>
            <a:chOff x="552971" y="2951921"/>
            <a:chExt cx="4535314" cy="3285391"/>
          </a:xfrm>
        </p:grpSpPr>
        <p:sp>
          <p:nvSpPr>
            <p:cNvPr id="79" name="圆角矩形 78"/>
            <p:cNvSpPr/>
            <p:nvPr/>
          </p:nvSpPr>
          <p:spPr>
            <a:xfrm>
              <a:off x="588949" y="3399157"/>
              <a:ext cx="4499336" cy="447608"/>
            </a:xfrm>
            <a:prstGeom prst="roundRect">
              <a:avLst/>
            </a:prstGeom>
            <a:solidFill>
              <a:srgbClr val="0070C0"/>
            </a:solidFill>
            <a:ln w="25400" cap="flat" cmpd="sng" algn="ctr">
              <a:noFill/>
              <a:prstDash val="solid"/>
            </a:ln>
            <a:effectLst>
              <a:innerShdw blurRad="114300">
                <a:prstClr val="black"/>
              </a:innerShdw>
            </a:effectLst>
          </p:spPr>
          <p:txBody>
            <a:bodyPr lIns="91377" tIns="0" rIns="91377" bIns="143963" rtlCol="0" anchor="ctr"/>
            <a:lstStyle/>
            <a:p>
              <a:pPr algn="ctr" defTabSz="913737" fontAlgn="auto">
                <a:spcBef>
                  <a:spcPts val="0"/>
                </a:spcBef>
                <a:spcAft>
                  <a:spcPts val="0"/>
                </a:spcAft>
                <a:defRPr/>
              </a:pPr>
              <a:r>
                <a:rPr lang="en-US" altLang="zh-CN" sz="900" b="1" kern="0" dirty="0">
                  <a:solidFill>
                    <a:srgbClr val="FFFFFF"/>
                  </a:solidFill>
                  <a:latin typeface="微软雅黑" pitchFamily="34" charset="-122"/>
                  <a:ea typeface="微软雅黑" pitchFamily="34" charset="-122"/>
                </a:rPr>
                <a:t>ManageOne </a:t>
              </a:r>
              <a:r>
                <a:rPr lang="en-US" altLang="zh-CN" sz="900" b="1" kern="0" dirty="0" err="1">
                  <a:solidFill>
                    <a:srgbClr val="FFFFFF"/>
                  </a:solidFill>
                  <a:latin typeface="微软雅黑" pitchFamily="34" charset="-122"/>
                  <a:ea typeface="微软雅黑" pitchFamily="34" charset="-122"/>
                </a:rPr>
                <a:t>ServiceCenter</a:t>
              </a:r>
              <a:endParaRPr lang="zh-CN" altLang="en-US" sz="900" b="1" kern="0" dirty="0">
                <a:solidFill>
                  <a:srgbClr val="FFFFFF"/>
                </a:solidFill>
                <a:latin typeface="微软雅黑" pitchFamily="34" charset="-122"/>
                <a:ea typeface="微软雅黑" pitchFamily="34" charset="-122"/>
              </a:endParaRPr>
            </a:p>
          </p:txBody>
        </p:sp>
        <p:sp>
          <p:nvSpPr>
            <p:cNvPr id="80" name="圆角矩形 79"/>
            <p:cNvSpPr/>
            <p:nvPr/>
          </p:nvSpPr>
          <p:spPr>
            <a:xfrm>
              <a:off x="588949" y="3673388"/>
              <a:ext cx="2464823" cy="339780"/>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FusionSphere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81" name="圆角矩形 80"/>
            <p:cNvSpPr/>
            <p:nvPr/>
          </p:nvSpPr>
          <p:spPr>
            <a:xfrm>
              <a:off x="3052539" y="3634167"/>
              <a:ext cx="2035746" cy="294519"/>
            </a:xfrm>
            <a:prstGeom prst="roundRect">
              <a:avLst/>
            </a:prstGeom>
            <a:solidFill>
              <a:srgbClr val="66CCFF"/>
            </a:solidFill>
            <a:ln w="25400" cap="flat" cmpd="sng" algn="ctr">
              <a:noFill/>
              <a:prstDash val="solid"/>
            </a:ln>
            <a:effectLst>
              <a:innerShdw blurRad="114300">
                <a:prstClr val="black"/>
              </a:innerShdw>
            </a:effectLst>
          </p:spPr>
          <p:txBody>
            <a:bodyPr lIns="91377" tIns="4569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FusionSphere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84" name="圆角矩形 83"/>
            <p:cNvSpPr/>
            <p:nvPr/>
          </p:nvSpPr>
          <p:spPr>
            <a:xfrm>
              <a:off x="588949" y="4015083"/>
              <a:ext cx="1311461" cy="309380"/>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cascaded </a:t>
              </a:r>
            </a:p>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OpenStack</a:t>
              </a:r>
              <a:endParaRPr lang="zh-CN" altLang="en-US" sz="900" b="1" kern="0" dirty="0">
                <a:solidFill>
                  <a:sysClr val="windowText" lastClr="000000"/>
                </a:solidFill>
                <a:latin typeface="微软雅黑" pitchFamily="34" charset="-122"/>
                <a:ea typeface="微软雅黑" pitchFamily="34" charset="-122"/>
              </a:endParaRPr>
            </a:p>
          </p:txBody>
        </p:sp>
        <p:grpSp>
          <p:nvGrpSpPr>
            <p:cNvPr id="85" name="组合 247"/>
            <p:cNvGrpSpPr/>
            <p:nvPr/>
          </p:nvGrpSpPr>
          <p:grpSpPr>
            <a:xfrm>
              <a:off x="618157" y="2951921"/>
              <a:ext cx="4463553" cy="512701"/>
              <a:chOff x="12488931" y="3093262"/>
              <a:chExt cx="5178649" cy="828606"/>
            </a:xfrm>
          </p:grpSpPr>
          <p:sp>
            <p:nvSpPr>
              <p:cNvPr id="107" name="矩形 106"/>
              <p:cNvSpPr/>
              <p:nvPr/>
            </p:nvSpPr>
            <p:spPr bwMode="auto">
              <a:xfrm>
                <a:off x="12488931" y="3093262"/>
                <a:ext cx="5178649" cy="637117"/>
              </a:xfrm>
              <a:prstGeom prst="rect">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121888" tIns="60944" rIns="121888" bIns="60944" numCol="1" rtlCol="0" anchor="t" anchorCtr="0" compatLnSpc="1">
                <a:prstTxWarp prst="textNoShape">
                  <a:avLst/>
                </a:prstTxWarp>
              </a:bodyPr>
              <a:lstStyle/>
              <a:p>
                <a:pPr>
                  <a:buClr>
                    <a:srgbClr val="CC9900"/>
                  </a:buClr>
                </a:pPr>
                <a:endParaRPr lang="zh-CN" altLang="en-US" dirty="0">
                  <a:solidFill>
                    <a:prstClr val="black">
                      <a:lumMod val="75000"/>
                      <a:lumOff val="25000"/>
                    </a:prstClr>
                  </a:solidFill>
                  <a:latin typeface="微软雅黑" panose="020B0503020204020204" pitchFamily="34" charset="-122"/>
                </a:endParaRPr>
              </a:p>
            </p:txBody>
          </p:sp>
          <p:sp>
            <p:nvSpPr>
              <p:cNvPr id="112" name="TextBox 253"/>
              <p:cNvSpPr txBox="1"/>
              <p:nvPr/>
            </p:nvSpPr>
            <p:spPr>
              <a:xfrm>
                <a:off x="13391803" y="3099307"/>
                <a:ext cx="3425313" cy="822561"/>
              </a:xfrm>
              <a:prstGeom prst="rect">
                <a:avLst/>
              </a:prstGeom>
              <a:noFill/>
            </p:spPr>
            <p:txBody>
              <a:bodyPr wrap="square" rtlCol="0">
                <a:spAutoFit/>
              </a:bodyPr>
              <a:lstStyle/>
              <a:p>
                <a:pPr algn="ctr"/>
                <a:r>
                  <a:rPr lang="en-US" altLang="zh-CN" b="1" dirty="0">
                    <a:solidFill>
                      <a:prstClr val="black">
                        <a:lumMod val="75000"/>
                        <a:lumOff val="25000"/>
                      </a:prstClr>
                    </a:solidFill>
                    <a:latin typeface="微软雅黑" panose="020B0503020204020204" pitchFamily="34" charset="-122"/>
                    <a:ea typeface="微软雅黑" panose="020B0503020204020204" pitchFamily="34" charset="-122"/>
                  </a:rPr>
                  <a:t>EIP </a:t>
                </a:r>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弹性</a:t>
                </a:r>
                <a:r>
                  <a:rPr lang="en-US" altLang="zh-CN" b="1" dirty="0">
                    <a:solidFill>
                      <a:prstClr val="black">
                        <a:lumMod val="75000"/>
                        <a:lumOff val="25000"/>
                      </a:prstClr>
                    </a:solidFill>
                    <a:latin typeface="微软雅黑" panose="020B0503020204020204" pitchFamily="34" charset="-122"/>
                    <a:ea typeface="微软雅黑" panose="020B0503020204020204" pitchFamily="34" charset="-122"/>
                  </a:rPr>
                  <a:t>IP</a:t>
                </a:r>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服务</a:t>
                </a:r>
              </a:p>
            </p:txBody>
          </p:sp>
        </p:grpSp>
        <p:sp>
          <p:nvSpPr>
            <p:cNvPr id="86" name="圆角矩形 85"/>
            <p:cNvSpPr/>
            <p:nvPr/>
          </p:nvSpPr>
          <p:spPr>
            <a:xfrm>
              <a:off x="1885466" y="4016908"/>
              <a:ext cx="1150376" cy="307555"/>
            </a:xfrm>
            <a:prstGeom prst="roundRect">
              <a:avLst/>
            </a:prstGeom>
            <a:solidFill>
              <a:srgbClr val="66CCFF"/>
            </a:solidFill>
            <a:ln w="25400" cap="flat" cmpd="sng" algn="ctr">
              <a:noFill/>
              <a:prstDash val="solid"/>
            </a:ln>
            <a:effectLst>
              <a:innerShdw blurRad="114300">
                <a:prstClr val="black"/>
              </a:innerShdw>
            </a:effectLst>
          </p:spPr>
          <p:txBody>
            <a:bodyPr lIns="91377" tIns="0" rIns="91377" bIns="45690" rtlCol="0" anchor="t" anchorCtr="0"/>
            <a:lstStyle/>
            <a:p>
              <a:pPr algn="ctr" defTabSz="913737" fontAlgn="auto">
                <a:spcBef>
                  <a:spcPts val="0"/>
                </a:spcBef>
                <a:spcAft>
                  <a:spcPts val="0"/>
                </a:spcAft>
                <a:defRPr/>
              </a:pPr>
              <a:r>
                <a:rPr lang="en-US" altLang="zh-CN" sz="900" b="1" kern="0" dirty="0">
                  <a:solidFill>
                    <a:sysClr val="windowText" lastClr="000000"/>
                  </a:solidFill>
                  <a:latin typeface="微软雅黑" pitchFamily="34" charset="-122"/>
                  <a:ea typeface="微软雅黑" pitchFamily="34" charset="-122"/>
                </a:rPr>
                <a:t>cascaded OpenStack</a:t>
              </a:r>
              <a:endParaRPr lang="zh-CN" altLang="en-US" sz="900" b="1" kern="0" dirty="0">
                <a:solidFill>
                  <a:sysClr val="windowText" lastClr="000000"/>
                </a:solidFill>
                <a:latin typeface="微软雅黑" pitchFamily="34" charset="-122"/>
                <a:ea typeface="微软雅黑" pitchFamily="34" charset="-122"/>
              </a:endParaRPr>
            </a:p>
          </p:txBody>
        </p:sp>
        <p:sp>
          <p:nvSpPr>
            <p:cNvPr id="87" name="圆角矩形 86"/>
            <p:cNvSpPr/>
            <p:nvPr/>
          </p:nvSpPr>
          <p:spPr bwMode="auto">
            <a:xfrm>
              <a:off x="3887879" y="4542927"/>
              <a:ext cx="933294" cy="398068"/>
            </a:xfrm>
            <a:prstGeom prst="roundRect">
              <a:avLst/>
            </a:prstGeom>
            <a:solidFill>
              <a:schemeClr val="accent6">
                <a:lumMod val="75000"/>
              </a:schemeClr>
            </a:solidFill>
            <a:ln w="9525" cap="flat" cmpd="sng" algn="ctr">
              <a:noFill/>
              <a:prstDash val="solid"/>
              <a:round/>
              <a:headEnd type="none" w="med" len="med"/>
              <a:tailEnd type="none" w="med" len="med"/>
            </a:ln>
            <a:effectLst/>
          </p:spPr>
          <p:txBody>
            <a:bodyPr vert="horz" lIns="17995" tIns="34259" rIns="17995"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AC</a:t>
              </a:r>
              <a:endParaRPr lang="zh-CN" altLang="en-US" sz="1200" kern="0" dirty="0">
                <a:solidFill>
                  <a:schemeClr val="bg1"/>
                </a:solidFill>
                <a:latin typeface="微软雅黑" pitchFamily="34" charset="-122"/>
                <a:ea typeface="微软雅黑" pitchFamily="34" charset="-122"/>
              </a:endParaRPr>
            </a:p>
          </p:txBody>
        </p:sp>
        <p:sp>
          <p:nvSpPr>
            <p:cNvPr id="88" name="圆角矩形 87"/>
            <p:cNvSpPr/>
            <p:nvPr/>
          </p:nvSpPr>
          <p:spPr bwMode="auto">
            <a:xfrm>
              <a:off x="2569195" y="4542927"/>
              <a:ext cx="933294" cy="398068"/>
            </a:xfrm>
            <a:prstGeom prst="roundRect">
              <a:avLst/>
            </a:prstGeom>
            <a:solidFill>
              <a:schemeClr val="accent6">
                <a:lumMod val="75000"/>
              </a:schemeClr>
            </a:solidFill>
            <a:ln w="9525" cap="flat" cmpd="sng" algn="ctr">
              <a:noFill/>
              <a:prstDash val="solid"/>
              <a:round/>
              <a:headEnd type="none" w="med" len="med"/>
              <a:tailEnd type="none" w="med" len="med"/>
            </a:ln>
            <a:effectLst/>
          </p:spPr>
          <p:txBody>
            <a:bodyPr vert="horz" lIns="17995" tIns="34259" rIns="17995"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Neutron+</a:t>
              </a:r>
              <a:endParaRPr lang="zh-CN" altLang="en-US" sz="1200" kern="0" dirty="0">
                <a:solidFill>
                  <a:schemeClr val="bg1"/>
                </a:solidFill>
                <a:latin typeface="微软雅黑" pitchFamily="34" charset="-122"/>
                <a:ea typeface="微软雅黑" pitchFamily="34" charset="-122"/>
              </a:endParaRPr>
            </a:p>
          </p:txBody>
        </p:sp>
        <p:sp>
          <p:nvSpPr>
            <p:cNvPr id="89" name="圆角矩形 88"/>
            <p:cNvSpPr/>
            <p:nvPr/>
          </p:nvSpPr>
          <p:spPr bwMode="auto">
            <a:xfrm>
              <a:off x="3887879" y="5059931"/>
              <a:ext cx="933294" cy="313112"/>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900" kern="0" dirty="0">
                  <a:solidFill>
                    <a:schemeClr val="bg1"/>
                  </a:solidFill>
                  <a:latin typeface="微软雅黑" pitchFamily="34" charset="-122"/>
                  <a:ea typeface="微软雅黑" pitchFamily="34" charset="-122"/>
                </a:rPr>
                <a:t>USG</a:t>
              </a:r>
              <a:r>
                <a:rPr lang="zh-CN" altLang="en-US" sz="900" kern="0" dirty="0">
                  <a:solidFill>
                    <a:schemeClr val="bg1"/>
                  </a:solidFill>
                  <a:latin typeface="微软雅黑" pitchFamily="34" charset="-122"/>
                  <a:ea typeface="微软雅黑" pitchFamily="34" charset="-122"/>
                </a:rPr>
                <a:t>系列防火墙</a:t>
              </a:r>
            </a:p>
          </p:txBody>
        </p:sp>
        <p:sp>
          <p:nvSpPr>
            <p:cNvPr id="90" name="圆角矩形 89"/>
            <p:cNvSpPr/>
            <p:nvPr/>
          </p:nvSpPr>
          <p:spPr bwMode="auto">
            <a:xfrm>
              <a:off x="2569195" y="5059931"/>
              <a:ext cx="933294" cy="313112"/>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900" kern="0" dirty="0">
                  <a:solidFill>
                    <a:schemeClr val="bg1"/>
                  </a:solidFill>
                  <a:latin typeface="微软雅黑" pitchFamily="34" charset="-122"/>
                  <a:ea typeface="微软雅黑" pitchFamily="34" charset="-122"/>
                </a:rPr>
                <a:t>NAT</a:t>
              </a:r>
              <a:r>
                <a:rPr lang="zh-CN" altLang="en-US" sz="900" kern="0" dirty="0">
                  <a:solidFill>
                    <a:schemeClr val="bg1"/>
                  </a:solidFill>
                  <a:latin typeface="微软雅黑" pitchFamily="34" charset="-122"/>
                  <a:ea typeface="微软雅黑" pitchFamily="34" charset="-122"/>
                </a:rPr>
                <a:t>集群</a:t>
              </a:r>
              <a:r>
                <a:rPr lang="en-US" altLang="zh-CN" sz="900" kern="0" dirty="0">
                  <a:solidFill>
                    <a:schemeClr val="bg1"/>
                  </a:solidFill>
                  <a:latin typeface="微软雅黑" pitchFamily="34" charset="-122"/>
                  <a:ea typeface="微软雅黑" pitchFamily="34" charset="-122"/>
                </a:rPr>
                <a:t> </a:t>
              </a:r>
              <a:endParaRPr lang="zh-CN" altLang="en-US" sz="900" kern="0" dirty="0">
                <a:solidFill>
                  <a:schemeClr val="bg1"/>
                </a:solidFill>
                <a:latin typeface="微软雅黑" pitchFamily="34" charset="-122"/>
                <a:ea typeface="微软雅黑" pitchFamily="34" charset="-122"/>
              </a:endParaRPr>
            </a:p>
          </p:txBody>
        </p:sp>
        <p:sp>
          <p:nvSpPr>
            <p:cNvPr id="91" name="圆角矩形 90"/>
            <p:cNvSpPr/>
            <p:nvPr/>
          </p:nvSpPr>
          <p:spPr>
            <a:xfrm>
              <a:off x="2497187" y="4495103"/>
              <a:ext cx="1052528" cy="1080000"/>
            </a:xfrm>
            <a:prstGeom prst="roundRect">
              <a:avLst>
                <a:gd name="adj" fmla="val 332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92" name="圆角矩形 91"/>
            <p:cNvSpPr/>
            <p:nvPr/>
          </p:nvSpPr>
          <p:spPr>
            <a:xfrm>
              <a:off x="3820923" y="4495103"/>
              <a:ext cx="1052528" cy="1093964"/>
            </a:xfrm>
            <a:prstGeom prst="roundRect">
              <a:avLst>
                <a:gd name="adj" fmla="val 332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93" name="矩形 92"/>
            <p:cNvSpPr/>
            <p:nvPr/>
          </p:nvSpPr>
          <p:spPr bwMode="auto">
            <a:xfrm>
              <a:off x="1775811" y="4437112"/>
              <a:ext cx="596776" cy="1405506"/>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a:buFontTx/>
                <a:buNone/>
              </a:pPr>
              <a:endParaRPr lang="zh-CN" altLang="en-US" sz="1200" dirty="0">
                <a:latin typeface="微软雅黑" pitchFamily="34" charset="-122"/>
                <a:ea typeface="微软雅黑" pitchFamily="34" charset="-122"/>
              </a:endParaRPr>
            </a:p>
          </p:txBody>
        </p:sp>
        <p:sp>
          <p:nvSpPr>
            <p:cNvPr id="94" name="圆角矩形 93"/>
            <p:cNvSpPr/>
            <p:nvPr/>
          </p:nvSpPr>
          <p:spPr bwMode="auto">
            <a:xfrm>
              <a:off x="1904898" y="4735371"/>
              <a:ext cx="349456" cy="938555"/>
            </a:xfrm>
            <a:prstGeom prst="roundRect">
              <a:avLst>
                <a:gd name="adj" fmla="val 10870"/>
              </a:avLst>
            </a:prstGeom>
            <a:solidFill>
              <a:srgbClr val="E46C0A"/>
            </a:solidFill>
            <a:ln w="9525" cap="flat" cmpd="sng" algn="ctr">
              <a:noFill/>
              <a:prstDash val="solid"/>
              <a:round/>
              <a:headEnd type="none" w="med" len="med"/>
              <a:tailEnd type="none" w="med" len="med"/>
            </a:ln>
            <a:effectLst/>
          </p:spPr>
          <p:txBody>
            <a:bodyPr vert="eaVert"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200" kern="0" dirty="0">
                  <a:solidFill>
                    <a:schemeClr val="bg1"/>
                  </a:solidFill>
                  <a:latin typeface="微软雅黑" pitchFamily="34" charset="-122"/>
                  <a:ea typeface="微软雅黑" pitchFamily="34" charset="-122"/>
                </a:rPr>
                <a:t>FC SAN</a:t>
              </a:r>
              <a:endParaRPr lang="zh-CN" altLang="en-US" sz="1200" kern="0" dirty="0">
                <a:solidFill>
                  <a:schemeClr val="bg1"/>
                </a:solidFill>
                <a:latin typeface="微软雅黑" pitchFamily="34" charset="-122"/>
                <a:ea typeface="微软雅黑" pitchFamily="34" charset="-122"/>
              </a:endParaRPr>
            </a:p>
          </p:txBody>
        </p:sp>
        <p:sp>
          <p:nvSpPr>
            <p:cNvPr id="95" name="矩形 94"/>
            <p:cNvSpPr/>
            <p:nvPr/>
          </p:nvSpPr>
          <p:spPr bwMode="auto">
            <a:xfrm>
              <a:off x="552971" y="4414164"/>
              <a:ext cx="1044988" cy="1428453"/>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marL="0" lvl="1" algn="ctr"/>
              <a:endParaRPr lang="zh-CN" altLang="en-US" sz="1200" dirty="0">
                <a:latin typeface="微软雅黑" pitchFamily="34" charset="-122"/>
                <a:ea typeface="微软雅黑" pitchFamily="34" charset="-122"/>
              </a:endParaRPr>
            </a:p>
          </p:txBody>
        </p:sp>
        <p:sp>
          <p:nvSpPr>
            <p:cNvPr id="96" name="圆角矩形 95"/>
            <p:cNvSpPr/>
            <p:nvPr/>
          </p:nvSpPr>
          <p:spPr bwMode="auto">
            <a:xfrm>
              <a:off x="618155" y="4672916"/>
              <a:ext cx="770713" cy="1080000"/>
            </a:xfrm>
            <a:prstGeom prst="roundRect">
              <a:avLst>
                <a:gd name="adj" fmla="val 10870"/>
              </a:avLst>
            </a:prstGeom>
            <a:solidFill>
              <a:schemeClr val="accent6">
                <a:lumMod val="75000"/>
              </a:schemeClr>
            </a:solidFill>
            <a:ln w="9525" cap="flat" cmpd="sng" algn="ctr">
              <a:noFill/>
              <a:prstDash val="solid"/>
              <a:round/>
              <a:headEnd type="none" w="med" len="med"/>
              <a:tailEnd type="none" w="med" len="med"/>
            </a:ln>
            <a:effectLst/>
          </p:spPr>
          <p:txBody>
            <a:bodyPr vert="horz"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endParaRPr lang="en-US" altLang="zh-CN" sz="1200" kern="0" dirty="0">
                <a:solidFill>
                  <a:schemeClr val="bg1"/>
                </a:solidFill>
                <a:latin typeface="微软雅黑" pitchFamily="34" charset="-122"/>
                <a:ea typeface="微软雅黑" pitchFamily="34" charset="-122"/>
              </a:endParaRPr>
            </a:p>
            <a:p>
              <a:pPr algn="ctr" defTabSz="767322" fontAlgn="auto">
                <a:spcBef>
                  <a:spcPts val="0"/>
                </a:spcBef>
                <a:spcAft>
                  <a:spcPts val="0"/>
                </a:spcAft>
                <a:defRPr/>
              </a:pPr>
              <a:r>
                <a:rPr lang="zh-CN" altLang="en-US" sz="1200" kern="0" dirty="0">
                  <a:solidFill>
                    <a:schemeClr val="bg1"/>
                  </a:solidFill>
                  <a:latin typeface="微软雅黑" pitchFamily="34" charset="-122"/>
                  <a:ea typeface="微软雅黑" pitchFamily="34" charset="-122"/>
                </a:rPr>
                <a:t>服务器</a:t>
              </a:r>
            </a:p>
          </p:txBody>
        </p:sp>
        <p:sp>
          <p:nvSpPr>
            <p:cNvPr id="97" name="圆角矩形 96"/>
            <p:cNvSpPr/>
            <p:nvPr/>
          </p:nvSpPr>
          <p:spPr bwMode="auto">
            <a:xfrm>
              <a:off x="660973" y="4968299"/>
              <a:ext cx="685077" cy="197957"/>
            </a:xfrm>
            <a:prstGeom prst="roundRect">
              <a:avLst/>
            </a:prstGeom>
            <a:solidFill>
              <a:srgbClr val="0070C0"/>
            </a:solidFill>
            <a:ln w="9525" cap="flat" cmpd="sng" algn="ctr">
              <a:noFill/>
              <a:prstDash val="solid"/>
              <a:round/>
              <a:headEnd type="none" w="med" len="med"/>
              <a:tailEnd type="none" w="med" len="med"/>
            </a:ln>
            <a:effectLst/>
          </p:spPr>
          <p:txBody>
            <a:bodyPr lIns="68516" tIns="34259" rIns="68516" bIns="34259" anchor="ct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767322" fontAlgn="auto">
                <a:spcBef>
                  <a:spcPts val="0"/>
                </a:spcBef>
                <a:spcAft>
                  <a:spcPts val="0"/>
                </a:spcAft>
                <a:defRPr/>
              </a:pPr>
              <a:r>
                <a:rPr lang="en-US" altLang="zh-CN" sz="1100" kern="0" dirty="0">
                  <a:solidFill>
                    <a:schemeClr val="bg1"/>
                  </a:solidFill>
                  <a:latin typeface="微软雅黑" pitchFamily="34" charset="-122"/>
                  <a:ea typeface="微软雅黑" pitchFamily="34" charset="-122"/>
                </a:rPr>
                <a:t>OS</a:t>
              </a:r>
              <a:endParaRPr lang="zh-CN" altLang="en-US" sz="1100" kern="0" dirty="0">
                <a:solidFill>
                  <a:schemeClr val="bg1"/>
                </a:solidFill>
                <a:latin typeface="微软雅黑" pitchFamily="34" charset="-122"/>
                <a:ea typeface="微软雅黑" pitchFamily="34" charset="-122"/>
              </a:endParaRPr>
            </a:p>
          </p:txBody>
        </p:sp>
        <p:sp>
          <p:nvSpPr>
            <p:cNvPr id="98" name="圆角矩形 97"/>
            <p:cNvSpPr/>
            <p:nvPr/>
          </p:nvSpPr>
          <p:spPr bwMode="auto">
            <a:xfrm>
              <a:off x="552971" y="5930413"/>
              <a:ext cx="1006816" cy="306899"/>
            </a:xfrm>
            <a:prstGeom prst="roundRect">
              <a:avLst>
                <a:gd name="adj" fmla="val 7781"/>
              </a:avLst>
            </a:prstGeom>
            <a:solidFill>
              <a:sysClr val="window" lastClr="FFFFFF">
                <a:lumMod val="50000"/>
              </a:sysClr>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计算</a:t>
              </a:r>
            </a:p>
          </p:txBody>
        </p:sp>
        <p:sp>
          <p:nvSpPr>
            <p:cNvPr id="99" name="圆角矩形 98"/>
            <p:cNvSpPr/>
            <p:nvPr/>
          </p:nvSpPr>
          <p:spPr bwMode="auto">
            <a:xfrm>
              <a:off x="1778798" y="5930413"/>
              <a:ext cx="593789" cy="306899"/>
            </a:xfrm>
            <a:prstGeom prst="roundRect">
              <a:avLst>
                <a:gd name="adj" fmla="val 7781"/>
              </a:avLst>
            </a:prstGeom>
            <a:solidFill>
              <a:sysClr val="window" lastClr="FFFFFF">
                <a:lumMod val="50000"/>
              </a:sysClr>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存储</a:t>
              </a:r>
            </a:p>
          </p:txBody>
        </p:sp>
        <p:sp>
          <p:nvSpPr>
            <p:cNvPr id="100" name="圆角矩形 99"/>
            <p:cNvSpPr/>
            <p:nvPr/>
          </p:nvSpPr>
          <p:spPr bwMode="auto">
            <a:xfrm>
              <a:off x="2497187" y="5930413"/>
              <a:ext cx="2520280" cy="306899"/>
            </a:xfrm>
            <a:prstGeom prst="roundRect">
              <a:avLst>
                <a:gd name="adj" fmla="val 7781"/>
              </a:avLst>
            </a:prstGeom>
            <a:solidFill>
              <a:srgbClr val="C00000"/>
            </a:solidFill>
            <a:ln>
              <a:solidFill>
                <a:sysClr val="window" lastClr="FFFFFF">
                  <a:lumMod val="50000"/>
                </a:sysClr>
              </a:solidFill>
            </a:ln>
            <a:effectLst/>
          </p:spPr>
          <p:txBody>
            <a:bodyPr vert="horz" wrap="square" lIns="0" tIns="48373" rIns="0" bIns="48373" numCol="1" rtlCol="0" anchor="ctr"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defTabSz="967146" fontAlgn="auto">
                <a:spcBef>
                  <a:spcPts val="0"/>
                </a:spcBef>
                <a:spcAft>
                  <a:spcPts val="0"/>
                </a:spcAft>
                <a:defRPr/>
              </a:pPr>
              <a:r>
                <a:rPr lang="zh-CN" altLang="en-US" sz="1200" kern="0" dirty="0">
                  <a:solidFill>
                    <a:prstClr val="white"/>
                  </a:solidFill>
                  <a:latin typeface="微软雅黑" panose="020B0503020204020204" pitchFamily="34" charset="-122"/>
                  <a:ea typeface="微软雅黑" panose="020B0503020204020204" pitchFamily="34" charset="-122"/>
                </a:rPr>
                <a:t>网络</a:t>
              </a:r>
            </a:p>
          </p:txBody>
        </p:sp>
        <p:sp>
          <p:nvSpPr>
            <p:cNvPr id="102" name="矩形 101"/>
            <p:cNvSpPr/>
            <p:nvPr/>
          </p:nvSpPr>
          <p:spPr bwMode="auto">
            <a:xfrm>
              <a:off x="2497187" y="4429066"/>
              <a:ext cx="2520280" cy="1413551"/>
            </a:xfrm>
            <a:prstGeom prst="rect">
              <a:avLst/>
            </a:prstGeom>
            <a:noFill/>
            <a:ln w="19050">
              <a:solidFill>
                <a:schemeClr val="bg1">
                  <a:lumMod val="50000"/>
                </a:schemeClr>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08" rIns="0" bIns="45708" numCol="1" rtlCol="0" anchor="t" anchorCtr="0" compatLnSpc="1">
              <a:prstTxWarp prst="textNoShape">
                <a:avLst/>
              </a:prstTxWarp>
            </a:bodyPr>
            <a:lstStyle>
              <a:defPPr>
                <a:defRPr lang="en-US"/>
              </a:defPPr>
              <a:lvl1pPr marL="0" algn="l" defTabSz="1023821" rtl="0" eaLnBrk="1" latinLnBrk="0" hangingPunct="1">
                <a:defRPr sz="2000" kern="1200">
                  <a:solidFill>
                    <a:schemeClr val="tx1"/>
                  </a:solidFill>
                  <a:latin typeface="+mn-lt"/>
                  <a:ea typeface="+mn-ea"/>
                  <a:cs typeface="+mn-cs"/>
                </a:defRPr>
              </a:lvl1pPr>
              <a:lvl2pPr marL="511912" algn="l" defTabSz="1023821" rtl="0" eaLnBrk="1" latinLnBrk="0" hangingPunct="1">
                <a:defRPr sz="2000" kern="1200">
                  <a:solidFill>
                    <a:schemeClr val="tx1"/>
                  </a:solidFill>
                  <a:latin typeface="+mn-lt"/>
                  <a:ea typeface="+mn-ea"/>
                  <a:cs typeface="+mn-cs"/>
                </a:defRPr>
              </a:lvl2pPr>
              <a:lvl3pPr marL="1023821" algn="l" defTabSz="1023821" rtl="0" eaLnBrk="1" latinLnBrk="0" hangingPunct="1">
                <a:defRPr sz="2000" kern="1200">
                  <a:solidFill>
                    <a:schemeClr val="tx1"/>
                  </a:solidFill>
                  <a:latin typeface="+mn-lt"/>
                  <a:ea typeface="+mn-ea"/>
                  <a:cs typeface="+mn-cs"/>
                </a:defRPr>
              </a:lvl3pPr>
              <a:lvl4pPr marL="1535733" algn="l" defTabSz="1023821" rtl="0" eaLnBrk="1" latinLnBrk="0" hangingPunct="1">
                <a:defRPr sz="2000" kern="1200">
                  <a:solidFill>
                    <a:schemeClr val="tx1"/>
                  </a:solidFill>
                  <a:latin typeface="+mn-lt"/>
                  <a:ea typeface="+mn-ea"/>
                  <a:cs typeface="+mn-cs"/>
                </a:defRPr>
              </a:lvl4pPr>
              <a:lvl5pPr marL="2047644" algn="l" defTabSz="1023821" rtl="0" eaLnBrk="1" latinLnBrk="0" hangingPunct="1">
                <a:defRPr sz="2000" kern="1200">
                  <a:solidFill>
                    <a:schemeClr val="tx1"/>
                  </a:solidFill>
                  <a:latin typeface="+mn-lt"/>
                  <a:ea typeface="+mn-ea"/>
                  <a:cs typeface="+mn-cs"/>
                </a:defRPr>
              </a:lvl5pPr>
              <a:lvl6pPr marL="2559556" algn="l" defTabSz="1023821" rtl="0" eaLnBrk="1" latinLnBrk="0" hangingPunct="1">
                <a:defRPr sz="2000" kern="1200">
                  <a:solidFill>
                    <a:schemeClr val="tx1"/>
                  </a:solidFill>
                  <a:latin typeface="+mn-lt"/>
                  <a:ea typeface="+mn-ea"/>
                  <a:cs typeface="+mn-cs"/>
                </a:defRPr>
              </a:lvl6pPr>
              <a:lvl7pPr marL="3071465" algn="l" defTabSz="1023821" rtl="0" eaLnBrk="1" latinLnBrk="0" hangingPunct="1">
                <a:defRPr sz="2000" kern="1200">
                  <a:solidFill>
                    <a:schemeClr val="tx1"/>
                  </a:solidFill>
                  <a:latin typeface="+mn-lt"/>
                  <a:ea typeface="+mn-ea"/>
                  <a:cs typeface="+mn-cs"/>
                </a:defRPr>
              </a:lvl7pPr>
              <a:lvl8pPr marL="3583376" algn="l" defTabSz="1023821" rtl="0" eaLnBrk="1" latinLnBrk="0" hangingPunct="1">
                <a:defRPr sz="2000" kern="1200">
                  <a:solidFill>
                    <a:schemeClr val="tx1"/>
                  </a:solidFill>
                  <a:latin typeface="+mn-lt"/>
                  <a:ea typeface="+mn-ea"/>
                  <a:cs typeface="+mn-cs"/>
                </a:defRPr>
              </a:lvl8pPr>
              <a:lvl9pPr marL="4095288" algn="l" defTabSz="1023821" rtl="0" eaLnBrk="1" latinLnBrk="0" hangingPunct="1">
                <a:defRPr sz="2000" kern="1200">
                  <a:solidFill>
                    <a:schemeClr val="tx1"/>
                  </a:solidFill>
                  <a:latin typeface="+mn-lt"/>
                  <a:ea typeface="+mn-ea"/>
                  <a:cs typeface="+mn-cs"/>
                </a:defRPr>
              </a:lvl9pPr>
            </a:lstStyle>
            <a:p>
              <a:pPr algn="ctr">
                <a:buFontTx/>
                <a:buNone/>
              </a:pPr>
              <a:endParaRPr lang="zh-CN" altLang="en-US" sz="1200" dirty="0">
                <a:latin typeface="微软雅黑" pitchFamily="34" charset="-122"/>
                <a:ea typeface="微软雅黑" pitchFamily="34" charset="-122"/>
              </a:endParaRPr>
            </a:p>
          </p:txBody>
        </p:sp>
      </p:grpSp>
      <p:sp>
        <p:nvSpPr>
          <p:cNvPr id="115" name="五边形 114"/>
          <p:cNvSpPr/>
          <p:nvPr/>
        </p:nvSpPr>
        <p:spPr bwMode="auto">
          <a:xfrm>
            <a:off x="11127471" y="33744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zh-CN" altLang="en-US" sz="1200" b="1" dirty="0">
                <a:solidFill>
                  <a:prstClr val="white">
                    <a:lumMod val="50000"/>
                  </a:prstClr>
                </a:solidFill>
                <a:latin typeface="微软雅黑" pitchFamily="34" charset="-122"/>
                <a:ea typeface="微软雅黑" pitchFamily="34" charset="-122"/>
              </a:rPr>
              <a:t>管理</a:t>
            </a:r>
          </a:p>
        </p:txBody>
      </p:sp>
      <p:sp>
        <p:nvSpPr>
          <p:cNvPr id="116" name="五边形 115"/>
          <p:cNvSpPr/>
          <p:nvPr/>
        </p:nvSpPr>
        <p:spPr bwMode="auto">
          <a:xfrm>
            <a:off x="10371243" y="335306"/>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安全</a:t>
            </a:r>
          </a:p>
        </p:txBody>
      </p:sp>
      <p:sp>
        <p:nvSpPr>
          <p:cNvPr id="117" name="五边形 116"/>
          <p:cNvSpPr/>
          <p:nvPr/>
        </p:nvSpPr>
        <p:spPr bwMode="auto">
          <a:xfrm>
            <a:off x="9704265" y="33727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融合数据</a:t>
            </a:r>
          </a:p>
        </p:txBody>
      </p:sp>
      <p:sp>
        <p:nvSpPr>
          <p:cNvPr id="118" name="五边形 117"/>
          <p:cNvSpPr/>
          <p:nvPr/>
        </p:nvSpPr>
        <p:spPr bwMode="auto">
          <a:xfrm>
            <a:off x="8883414" y="337238"/>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ctr" defTabSz="801215"/>
            <a:r>
              <a:rPr lang="en-US" altLang="zh-CN" sz="1200" b="1" dirty="0">
                <a:solidFill>
                  <a:prstClr val="white">
                    <a:lumMod val="50000"/>
                  </a:prstClr>
                </a:solidFill>
                <a:latin typeface="微软雅黑" pitchFamily="34" charset="-122"/>
                <a:ea typeface="微软雅黑" pitchFamily="34" charset="-122"/>
              </a:rPr>
              <a:t>    </a:t>
            </a:r>
            <a:r>
              <a:rPr lang="zh-CN" altLang="en-US" sz="1200" b="1" dirty="0">
                <a:solidFill>
                  <a:prstClr val="white">
                    <a:lumMod val="50000"/>
                  </a:prstClr>
                </a:solidFill>
                <a:latin typeface="微软雅黑" pitchFamily="34" charset="-122"/>
                <a:ea typeface="微软雅黑" pitchFamily="34" charset="-122"/>
              </a:rPr>
              <a:t>灾备</a:t>
            </a:r>
          </a:p>
        </p:txBody>
      </p:sp>
      <p:sp>
        <p:nvSpPr>
          <p:cNvPr id="119" name="五边形 118"/>
          <p:cNvSpPr/>
          <p:nvPr/>
        </p:nvSpPr>
        <p:spPr bwMode="auto">
          <a:xfrm>
            <a:off x="8139576" y="337279"/>
            <a:ext cx="878788" cy="212152"/>
          </a:xfrm>
          <a:prstGeom prst="homePlate">
            <a:avLst>
              <a:gd name="adj" fmla="val 37242"/>
            </a:avLst>
          </a:prstGeom>
          <a:solidFill>
            <a:srgbClr val="00B0F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en-US" altLang="zh-CN" sz="1200" b="1" dirty="0">
                <a:solidFill>
                  <a:prstClr val="white"/>
                </a:solidFill>
                <a:latin typeface="微软雅黑" pitchFamily="34" charset="-122"/>
                <a:ea typeface="微软雅黑" pitchFamily="34" charset="-122"/>
              </a:rPr>
              <a:t>IaaS</a:t>
            </a:r>
            <a:endParaRPr lang="zh-CN" altLang="en-US" sz="1200" b="1" dirty="0">
              <a:solidFill>
                <a:prstClr val="white"/>
              </a:solidFill>
              <a:latin typeface="微软雅黑" pitchFamily="34" charset="-122"/>
              <a:ea typeface="微软雅黑" pitchFamily="34" charset="-122"/>
            </a:endParaRPr>
          </a:p>
        </p:txBody>
      </p:sp>
      <p:sp>
        <p:nvSpPr>
          <p:cNvPr id="120" name="五边形 119"/>
          <p:cNvSpPr/>
          <p:nvPr/>
        </p:nvSpPr>
        <p:spPr bwMode="auto">
          <a:xfrm>
            <a:off x="9704265" y="4932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prstClr val="white">
                    <a:lumMod val="50000"/>
                  </a:prstClr>
                </a:solidFill>
                <a:latin typeface="微软雅黑" pitchFamily="34" charset="-122"/>
                <a:ea typeface="微软雅黑" pitchFamily="34" charset="-122"/>
              </a:rPr>
              <a:t>运营运维</a:t>
            </a:r>
          </a:p>
        </p:txBody>
      </p:sp>
      <p:sp>
        <p:nvSpPr>
          <p:cNvPr id="121" name="五边形 120"/>
          <p:cNvSpPr/>
          <p:nvPr/>
        </p:nvSpPr>
        <p:spPr bwMode="auto">
          <a:xfrm>
            <a:off x="8883414" y="49281"/>
            <a:ext cx="871648" cy="197326"/>
          </a:xfrm>
          <a:prstGeom prst="homePlate">
            <a:avLst>
              <a:gd name="adj" fmla="val 37242"/>
            </a:avLst>
          </a:prstGeom>
          <a:solidFill>
            <a:srgbClr val="D9D9D9"/>
          </a:solidFill>
          <a:ln w="19050" cap="flat" cmpd="sng" algn="ctr">
            <a:solidFill>
              <a:schemeClr val="bg1"/>
            </a:solidFill>
            <a:prstDash val="solid"/>
            <a:round/>
            <a:headEnd type="none" w="med" len="med"/>
            <a:tailEnd type="none" w="med" len="med"/>
          </a:ln>
          <a:effectLst/>
        </p:spPr>
        <p:txBody>
          <a:bodyPr lIns="35982" tIns="17990" rIns="71962" bIns="17990"/>
          <a:lstStyle/>
          <a:p>
            <a:pPr algn="r" defTabSz="801215"/>
            <a:r>
              <a:rPr lang="zh-CN" altLang="en-US" sz="1200" b="1" dirty="0">
                <a:solidFill>
                  <a:prstClr val="white">
                    <a:lumMod val="50000"/>
                  </a:prstClr>
                </a:solidFill>
                <a:latin typeface="微软雅黑" pitchFamily="34" charset="-122"/>
                <a:ea typeface="微软雅黑" pitchFamily="34" charset="-122"/>
              </a:rPr>
              <a:t>混合云</a:t>
            </a:r>
          </a:p>
        </p:txBody>
      </p:sp>
      <p:sp>
        <p:nvSpPr>
          <p:cNvPr id="122" name="五边形 121"/>
          <p:cNvSpPr/>
          <p:nvPr/>
        </p:nvSpPr>
        <p:spPr bwMode="auto">
          <a:xfrm>
            <a:off x="8139576" y="49322"/>
            <a:ext cx="878788" cy="212152"/>
          </a:xfrm>
          <a:prstGeom prst="homePlate">
            <a:avLst>
              <a:gd name="adj" fmla="val 37242"/>
            </a:avLst>
          </a:prstGeom>
          <a:solidFill>
            <a:srgbClr val="FF0000"/>
          </a:solidFill>
          <a:ln w="19050" cap="flat" cmpd="sng" algn="ctr">
            <a:solidFill>
              <a:schemeClr val="bg1"/>
            </a:solidFill>
            <a:prstDash val="solid"/>
            <a:round/>
            <a:headEnd type="none" w="med" len="med"/>
            <a:tailEnd type="none" w="med" len="med"/>
          </a:ln>
          <a:effectLst/>
        </p:spPr>
        <p:txBody>
          <a:bodyPr lIns="35982" tIns="17990" rIns="71962" bIns="1799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36" algn="l" rtl="0" fontAlgn="base">
              <a:spcBef>
                <a:spcPct val="0"/>
              </a:spcBef>
              <a:spcAft>
                <a:spcPct val="0"/>
              </a:spcAft>
              <a:defRPr kern="1200">
                <a:solidFill>
                  <a:schemeClr val="tx1"/>
                </a:solidFill>
                <a:latin typeface="Calibri" pitchFamily="34" charset="0"/>
                <a:ea typeface="宋体" charset="-122"/>
                <a:cs typeface="+mn-cs"/>
              </a:defRPr>
            </a:lvl2pPr>
            <a:lvl3pPr marL="914270" algn="l" rtl="0" fontAlgn="base">
              <a:spcBef>
                <a:spcPct val="0"/>
              </a:spcBef>
              <a:spcAft>
                <a:spcPct val="0"/>
              </a:spcAft>
              <a:defRPr kern="1200">
                <a:solidFill>
                  <a:schemeClr val="tx1"/>
                </a:solidFill>
                <a:latin typeface="Calibri" pitchFamily="34" charset="0"/>
                <a:ea typeface="宋体" charset="-122"/>
                <a:cs typeface="+mn-cs"/>
              </a:defRPr>
            </a:lvl3pPr>
            <a:lvl4pPr marL="1371406" algn="l" rtl="0" fontAlgn="base">
              <a:spcBef>
                <a:spcPct val="0"/>
              </a:spcBef>
              <a:spcAft>
                <a:spcPct val="0"/>
              </a:spcAft>
              <a:defRPr kern="1200">
                <a:solidFill>
                  <a:schemeClr val="tx1"/>
                </a:solidFill>
                <a:latin typeface="Calibri" pitchFamily="34" charset="0"/>
                <a:ea typeface="宋体" charset="-122"/>
                <a:cs typeface="+mn-cs"/>
              </a:defRPr>
            </a:lvl4pPr>
            <a:lvl5pPr marL="1828541" algn="l" rtl="0" fontAlgn="base">
              <a:spcBef>
                <a:spcPct val="0"/>
              </a:spcBef>
              <a:spcAft>
                <a:spcPct val="0"/>
              </a:spcAft>
              <a:defRPr kern="1200">
                <a:solidFill>
                  <a:schemeClr val="tx1"/>
                </a:solidFill>
                <a:latin typeface="Calibri" pitchFamily="34" charset="0"/>
                <a:ea typeface="宋体" charset="-122"/>
                <a:cs typeface="+mn-cs"/>
              </a:defRPr>
            </a:lvl5pPr>
            <a:lvl6pPr marL="2285676" algn="l" defTabSz="914270" rtl="0" eaLnBrk="1" latinLnBrk="0" hangingPunct="1">
              <a:defRPr kern="1200">
                <a:solidFill>
                  <a:schemeClr val="tx1"/>
                </a:solidFill>
                <a:latin typeface="Calibri" pitchFamily="34" charset="0"/>
                <a:ea typeface="宋体" charset="-122"/>
                <a:cs typeface="+mn-cs"/>
              </a:defRPr>
            </a:lvl6pPr>
            <a:lvl7pPr marL="2742811" algn="l" defTabSz="914270" rtl="0" eaLnBrk="1" latinLnBrk="0" hangingPunct="1">
              <a:defRPr kern="1200">
                <a:solidFill>
                  <a:schemeClr val="tx1"/>
                </a:solidFill>
                <a:latin typeface="Calibri" pitchFamily="34" charset="0"/>
                <a:ea typeface="宋体" charset="-122"/>
                <a:cs typeface="+mn-cs"/>
              </a:defRPr>
            </a:lvl7pPr>
            <a:lvl8pPr marL="3199947" algn="l" defTabSz="914270" rtl="0" eaLnBrk="1" latinLnBrk="0" hangingPunct="1">
              <a:defRPr kern="1200">
                <a:solidFill>
                  <a:schemeClr val="tx1"/>
                </a:solidFill>
                <a:latin typeface="Calibri" pitchFamily="34" charset="0"/>
                <a:ea typeface="宋体" charset="-122"/>
                <a:cs typeface="+mn-cs"/>
              </a:defRPr>
            </a:lvl8pPr>
            <a:lvl9pPr marL="3657081" algn="l" defTabSz="914270" rtl="0" eaLnBrk="1" latinLnBrk="0" hangingPunct="1">
              <a:defRPr kern="1200">
                <a:solidFill>
                  <a:schemeClr val="tx1"/>
                </a:solidFill>
                <a:latin typeface="Calibri" pitchFamily="34" charset="0"/>
                <a:ea typeface="宋体" charset="-122"/>
                <a:cs typeface="+mn-cs"/>
              </a:defRPr>
            </a:lvl9pPr>
          </a:lstStyle>
          <a:p>
            <a:pPr algn="ctr" defTabSz="801215"/>
            <a:r>
              <a:rPr lang="zh-CN" altLang="en-US" sz="1200" b="1" dirty="0">
                <a:solidFill>
                  <a:schemeClr val="bg1"/>
                </a:solidFill>
                <a:latin typeface="微软雅黑" pitchFamily="34" charset="-122"/>
                <a:ea typeface="微软雅黑" pitchFamily="34" charset="-122"/>
              </a:rPr>
              <a:t>云服务</a:t>
            </a:r>
          </a:p>
        </p:txBody>
      </p:sp>
    </p:spTree>
    <p:extLst>
      <p:ext uri="{BB962C8B-B14F-4D97-AF65-F5344CB8AC3E}">
        <p14:creationId xmlns:p14="http://schemas.microsoft.com/office/powerpoint/2010/main" val="59600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16632"/>
            <a:ext cx="10176934" cy="871537"/>
          </a:xfrm>
        </p:spPr>
        <p:txBody>
          <a:bodyPr>
            <a:normAutofit/>
          </a:bodyPr>
          <a:lstStyle/>
          <a:p>
            <a:r>
              <a:rPr lang="zh-CN" altLang="en-US" sz="3200" kern="0" dirty="0">
                <a:solidFill>
                  <a:srgbClr val="C00000"/>
                </a:solidFill>
                <a:latin typeface="Arial" pitchFamily="34" charset="0"/>
                <a:ea typeface="黑体" pitchFamily="49" charset="-122"/>
                <a:cs typeface="Arial" pitchFamily="34" charset="0"/>
              </a:rPr>
              <a:t>弹性</a:t>
            </a:r>
            <a:r>
              <a:rPr lang="en-US" altLang="zh-CN" sz="3200" kern="0" dirty="0">
                <a:solidFill>
                  <a:srgbClr val="C00000"/>
                </a:solidFill>
                <a:latin typeface="Arial" pitchFamily="34" charset="0"/>
                <a:ea typeface="黑体" pitchFamily="49" charset="-122"/>
                <a:cs typeface="Arial" pitchFamily="34" charset="0"/>
              </a:rPr>
              <a:t>IP</a:t>
            </a:r>
            <a:endParaRPr lang="zh-CN" altLang="en-US" sz="3200" kern="0" dirty="0">
              <a:solidFill>
                <a:srgbClr val="C00000"/>
              </a:solidFill>
              <a:latin typeface="Arial" pitchFamily="34" charset="0"/>
              <a:ea typeface="黑体" pitchFamily="49" charset="-122"/>
              <a:cs typeface="Arial" pitchFamily="34" charset="0"/>
            </a:endParaRPr>
          </a:p>
        </p:txBody>
      </p:sp>
      <p:pic>
        <p:nvPicPr>
          <p:cNvPr id="3" name="图片 2"/>
          <p:cNvPicPr>
            <a:picLocks noChangeAspect="1"/>
          </p:cNvPicPr>
          <p:nvPr/>
        </p:nvPicPr>
        <p:blipFill>
          <a:blip r:embed="rId2"/>
          <a:stretch>
            <a:fillRect/>
          </a:stretch>
        </p:blipFill>
        <p:spPr>
          <a:xfrm>
            <a:off x="119336" y="1196752"/>
            <a:ext cx="11661783" cy="4896544"/>
          </a:xfrm>
          <a:prstGeom prst="rect">
            <a:avLst/>
          </a:prstGeom>
        </p:spPr>
      </p:pic>
    </p:spTree>
    <p:extLst>
      <p:ext uri="{BB962C8B-B14F-4D97-AF65-F5344CB8AC3E}">
        <p14:creationId xmlns:p14="http://schemas.microsoft.com/office/powerpoint/2010/main" val="3093030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575157" y="668952"/>
            <a:ext cx="11283503" cy="576047"/>
          </a:xfrm>
          <a:prstGeom prst="roundRect">
            <a:avLst>
              <a:gd name="adj" fmla="val 7028"/>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marL="342797" indent="-342797">
              <a:buClr>
                <a:srgbClr val="CC9900"/>
              </a:buClr>
              <a:buFont typeface="Arial" panose="020B0604020202020204" pitchFamily="34" charset="0"/>
              <a:buChar char="•"/>
            </a:pPr>
            <a:r>
              <a:rPr lang="zh-CN" altLang="en-US" sz="1600" dirty="0">
                <a:solidFill>
                  <a:prstClr val="black"/>
                </a:solidFill>
                <a:latin typeface="+mn-ea"/>
                <a:ea typeface="+mn-ea"/>
              </a:rPr>
              <a:t>虚拟私有云（</a:t>
            </a:r>
            <a:r>
              <a:rPr lang="en-US" altLang="zh-CN" sz="1600" dirty="0">
                <a:solidFill>
                  <a:prstClr val="black"/>
                </a:solidFill>
                <a:latin typeface="+mn-ea"/>
                <a:ea typeface="+mn-ea"/>
              </a:rPr>
              <a:t>Virtual Private Cloud</a:t>
            </a:r>
            <a:r>
              <a:rPr lang="zh-CN" altLang="en-US" sz="1600" dirty="0">
                <a:solidFill>
                  <a:prstClr val="black"/>
                </a:solidFill>
                <a:latin typeface="+mn-ea"/>
                <a:ea typeface="+mn-ea"/>
              </a:rPr>
              <a:t>）允许您完全掌控自己的虚拟网络，并通过安全组功能提高网络安全性。您可以在</a:t>
            </a:r>
            <a:r>
              <a:rPr lang="en-US" altLang="zh-CN" sz="1600" dirty="0">
                <a:solidFill>
                  <a:prstClr val="black"/>
                </a:solidFill>
                <a:latin typeface="+mn-ea"/>
                <a:ea typeface="+mn-ea"/>
              </a:rPr>
              <a:t>VPC</a:t>
            </a:r>
            <a:r>
              <a:rPr lang="zh-CN" altLang="en-US" sz="1600" dirty="0">
                <a:solidFill>
                  <a:prstClr val="black"/>
                </a:solidFill>
                <a:latin typeface="+mn-ea"/>
                <a:ea typeface="+mn-ea"/>
              </a:rPr>
              <a:t>中</a:t>
            </a:r>
            <a:r>
              <a:rPr lang="zh-CN" altLang="en-US" sz="1600" dirty="0">
                <a:latin typeface="+mn-ea"/>
                <a:ea typeface="+mn-ea"/>
              </a:rPr>
              <a:t>申请公网</a:t>
            </a:r>
            <a:r>
              <a:rPr lang="en-US" altLang="zh-CN" sz="1600" dirty="0">
                <a:latin typeface="+mn-ea"/>
                <a:ea typeface="+mn-ea"/>
              </a:rPr>
              <a:t>IP</a:t>
            </a:r>
            <a:r>
              <a:rPr lang="zh-CN" altLang="en-US" sz="1600" dirty="0">
                <a:solidFill>
                  <a:prstClr val="black"/>
                </a:solidFill>
                <a:latin typeface="+mn-ea"/>
                <a:ea typeface="+mn-ea"/>
              </a:rPr>
              <a:t>，将</a:t>
            </a:r>
            <a:r>
              <a:rPr lang="en-US" altLang="zh-CN" sz="1600" dirty="0">
                <a:solidFill>
                  <a:prstClr val="black"/>
                </a:solidFill>
                <a:latin typeface="+mn-ea"/>
                <a:ea typeface="+mn-ea"/>
              </a:rPr>
              <a:t>VPC</a:t>
            </a:r>
            <a:r>
              <a:rPr lang="zh-CN" altLang="en-US" sz="1600" dirty="0">
                <a:solidFill>
                  <a:prstClr val="black"/>
                </a:solidFill>
                <a:latin typeface="+mn-ea"/>
                <a:ea typeface="+mn-ea"/>
              </a:rPr>
              <a:t>连接到公网上；也可以通过</a:t>
            </a:r>
            <a:r>
              <a:rPr lang="en-US" altLang="zh-CN" sz="1600" dirty="0">
                <a:solidFill>
                  <a:prstClr val="black"/>
                </a:solidFill>
                <a:latin typeface="+mn-ea"/>
                <a:ea typeface="+mn-ea"/>
              </a:rPr>
              <a:t>VPN</a:t>
            </a:r>
            <a:r>
              <a:rPr lang="zh-CN" altLang="en-US" sz="1600" dirty="0">
                <a:solidFill>
                  <a:prstClr val="black"/>
                </a:solidFill>
                <a:latin typeface="+mn-ea"/>
                <a:ea typeface="+mn-ea"/>
              </a:rPr>
              <a:t>将</a:t>
            </a:r>
            <a:r>
              <a:rPr lang="en-US" altLang="zh-CN" sz="1600" dirty="0">
                <a:solidFill>
                  <a:prstClr val="black"/>
                </a:solidFill>
                <a:latin typeface="+mn-ea"/>
                <a:ea typeface="+mn-ea"/>
              </a:rPr>
              <a:t>VPC</a:t>
            </a:r>
            <a:r>
              <a:rPr lang="zh-CN" altLang="en-US" sz="1600" dirty="0">
                <a:solidFill>
                  <a:prstClr val="black"/>
                </a:solidFill>
                <a:latin typeface="+mn-ea"/>
                <a:ea typeface="+mn-ea"/>
              </a:rPr>
              <a:t>与传统数据中心互联，实现应用向云上的平滑迁移</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smtClean="0"/>
              <a:t>VPC</a:t>
            </a:r>
            <a:r>
              <a:rPr lang="zh-CN" altLang="en-US" dirty="0" smtClean="0"/>
              <a:t>虚拟私有云</a:t>
            </a:r>
            <a:endParaRPr lang="zh-CN" altLang="en-US" dirty="0"/>
          </a:p>
        </p:txBody>
      </p:sp>
      <p:sp>
        <p:nvSpPr>
          <p:cNvPr id="244" name="同侧圆角矩形 243"/>
          <p:cNvSpPr/>
          <p:nvPr/>
        </p:nvSpPr>
        <p:spPr bwMode="auto">
          <a:xfrm rot="5400000">
            <a:off x="8360314" y="814092"/>
            <a:ext cx="1913902" cy="519466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245" name="矩形 244"/>
          <p:cNvSpPr/>
          <p:nvPr/>
        </p:nvSpPr>
        <p:spPr>
          <a:xfrm>
            <a:off x="6719935" y="2103241"/>
            <a:ext cx="5194662" cy="353538"/>
          </a:xfrm>
          <a:prstGeom prst="rect">
            <a:avLst/>
          </a:prstGeom>
          <a:solidFill>
            <a:srgbClr val="C00000"/>
          </a:solidFill>
        </p:spPr>
        <p:txBody>
          <a:bodyPr wrap="square" lIns="35982" tIns="60888" rIns="35982" bIns="60888" anchor="ctr">
            <a:noAutofit/>
          </a:bodyPr>
          <a:lstStyle/>
          <a:p>
            <a:pPr marL="243511" lvl="1" indent="-243511" algn="ctr" defTabSz="912923" eaLnBrk="0" hangingPunct="0">
              <a:lnSpc>
                <a:spcPct val="150000"/>
              </a:lnSpc>
              <a:spcAft>
                <a:spcPts val="533"/>
              </a:spcAft>
              <a:buClr>
                <a:srgbClr val="FFFFFF">
                  <a:lumMod val="50000"/>
                </a:srgbClr>
              </a:buClr>
              <a:buSzPct val="100000"/>
              <a:defRPr/>
            </a:pPr>
            <a:r>
              <a:rPr lang="zh-CN" altLang="en-US" sz="1864" b="1" kern="0" dirty="0">
                <a:solidFill>
                  <a:srgbClr val="FFFFFF"/>
                </a:solidFill>
                <a:latin typeface="+mn-ea"/>
                <a:cs typeface="Arial" pitchFamily="34" charset="0"/>
              </a:rPr>
              <a:t>应用场景</a:t>
            </a:r>
          </a:p>
        </p:txBody>
      </p:sp>
      <p:sp>
        <p:nvSpPr>
          <p:cNvPr id="246" name="矩形 245"/>
          <p:cNvSpPr/>
          <p:nvPr/>
        </p:nvSpPr>
        <p:spPr>
          <a:xfrm>
            <a:off x="6831986" y="2468979"/>
            <a:ext cx="4975679" cy="1815409"/>
          </a:xfrm>
          <a:prstGeom prst="rect">
            <a:avLst/>
          </a:prstGeom>
        </p:spPr>
        <p:txBody>
          <a:bodyPr wrap="square">
            <a:spAutoFit/>
          </a:bodyPr>
          <a:lstStyle/>
          <a:p>
            <a:r>
              <a:rPr lang="zh-CN" altLang="en-US" sz="1400" dirty="0">
                <a:latin typeface="+mn-ea"/>
                <a:ea typeface="+mn-ea"/>
              </a:rPr>
              <a:t>通过创建</a:t>
            </a:r>
            <a:r>
              <a:rPr lang="en-US" altLang="zh-CN" sz="1400" dirty="0">
                <a:latin typeface="+mn-ea"/>
                <a:ea typeface="+mn-ea"/>
              </a:rPr>
              <a:t>VPC</a:t>
            </a:r>
            <a:r>
              <a:rPr lang="zh-CN" altLang="en-US" sz="1400" dirty="0">
                <a:latin typeface="+mn-ea"/>
                <a:ea typeface="+mn-ea"/>
              </a:rPr>
              <a:t>服务实例配置</a:t>
            </a:r>
            <a:r>
              <a:rPr lang="en-US" altLang="zh-CN" sz="1400" dirty="0">
                <a:latin typeface="+mn-ea"/>
                <a:ea typeface="+mn-ea"/>
              </a:rPr>
              <a:t>VPC</a:t>
            </a:r>
            <a:r>
              <a:rPr lang="zh-CN" altLang="en-US" sz="1400" dirty="0">
                <a:latin typeface="+mn-ea"/>
                <a:ea typeface="+mn-ea"/>
              </a:rPr>
              <a:t>服务实例中的网络服务满足不同业务应用的需求：</a:t>
            </a:r>
            <a:endParaRPr lang="en-US" altLang="zh-CN" sz="1400" dirty="0">
              <a:latin typeface="+mn-ea"/>
              <a:ea typeface="+mn-ea"/>
            </a:endParaRPr>
          </a:p>
          <a:p>
            <a:r>
              <a:rPr lang="en-US" altLang="zh-CN" sz="1400" dirty="0">
                <a:latin typeface="+mn-ea"/>
                <a:ea typeface="+mn-ea"/>
              </a:rPr>
              <a:t>A&gt;</a:t>
            </a:r>
            <a:r>
              <a:rPr lang="zh-CN" altLang="en-US" sz="1400" dirty="0">
                <a:latin typeface="+mn-ea"/>
                <a:ea typeface="+mn-ea"/>
              </a:rPr>
              <a:t>提供安全、隔离的网络环境，在各个</a:t>
            </a:r>
            <a:r>
              <a:rPr lang="en-US" altLang="zh-CN" sz="1400" dirty="0">
                <a:latin typeface="+mn-ea"/>
                <a:ea typeface="+mn-ea"/>
              </a:rPr>
              <a:t>VPC</a:t>
            </a:r>
            <a:r>
              <a:rPr lang="zh-CN" altLang="en-US" sz="1400" dirty="0">
                <a:latin typeface="+mn-ea"/>
                <a:ea typeface="+mn-ea"/>
              </a:rPr>
              <a:t>服务实例中创建子网；</a:t>
            </a:r>
            <a:endParaRPr lang="en-US" altLang="zh-CN" sz="1400" dirty="0">
              <a:latin typeface="+mn-ea"/>
              <a:ea typeface="+mn-ea"/>
            </a:endParaRPr>
          </a:p>
          <a:p>
            <a:r>
              <a:rPr lang="en-US" altLang="zh-CN" sz="1400" dirty="0">
                <a:latin typeface="+mn-ea"/>
                <a:ea typeface="+mn-ea"/>
              </a:rPr>
              <a:t>B&gt;</a:t>
            </a:r>
            <a:r>
              <a:rPr lang="en-US" sz="1400" dirty="0">
                <a:latin typeface="+mn-ea"/>
                <a:ea typeface="+mn-ea"/>
              </a:rPr>
              <a:t>SNAT</a:t>
            </a:r>
            <a:r>
              <a:rPr lang="zh-CN" altLang="en-US" sz="1400" dirty="0">
                <a:latin typeface="+mn-ea"/>
                <a:ea typeface="+mn-ea"/>
              </a:rPr>
              <a:t>（</a:t>
            </a:r>
            <a:r>
              <a:rPr lang="en-US" sz="1400" dirty="0">
                <a:latin typeface="+mn-ea"/>
                <a:ea typeface="+mn-ea"/>
              </a:rPr>
              <a:t>Source Network Address Translation</a:t>
            </a:r>
            <a:r>
              <a:rPr lang="zh-CN" altLang="en-US" sz="1400" dirty="0">
                <a:latin typeface="+mn-ea"/>
                <a:ea typeface="+mn-ea"/>
              </a:rPr>
              <a:t>）网络服务满足使用少量公网</a:t>
            </a:r>
            <a:r>
              <a:rPr lang="en-US" altLang="zh-CN" sz="1400" dirty="0">
                <a:latin typeface="+mn-ea"/>
                <a:ea typeface="+mn-ea"/>
              </a:rPr>
              <a:t>IP</a:t>
            </a:r>
            <a:r>
              <a:rPr lang="zh-CN" altLang="en-US" sz="1400" dirty="0">
                <a:latin typeface="+mn-ea"/>
                <a:ea typeface="+mn-ea"/>
              </a:rPr>
              <a:t>访问外网；</a:t>
            </a:r>
            <a:endParaRPr lang="en-US" altLang="zh-CN" sz="1400" dirty="0">
              <a:latin typeface="+mn-ea"/>
              <a:ea typeface="+mn-ea"/>
            </a:endParaRPr>
          </a:p>
          <a:p>
            <a:r>
              <a:rPr lang="en-US" altLang="zh-CN" sz="1400" dirty="0">
                <a:latin typeface="+mn-ea"/>
                <a:ea typeface="+mn-ea"/>
              </a:rPr>
              <a:t>C&gt;</a:t>
            </a:r>
            <a:r>
              <a:rPr lang="zh-CN" altLang="en-US" sz="1400" dirty="0">
                <a:latin typeface="+mn-ea"/>
                <a:ea typeface="+mn-ea"/>
              </a:rPr>
              <a:t>通过</a:t>
            </a:r>
            <a:r>
              <a:rPr lang="en-US" altLang="zh-CN" sz="1400" dirty="0">
                <a:latin typeface="+mn-ea"/>
                <a:ea typeface="+mn-ea"/>
              </a:rPr>
              <a:t>VPC Peering</a:t>
            </a:r>
            <a:r>
              <a:rPr lang="zh-CN" altLang="en-US" sz="1400" dirty="0">
                <a:latin typeface="+mn-ea"/>
                <a:ea typeface="+mn-ea"/>
              </a:rPr>
              <a:t>实现</a:t>
            </a:r>
            <a:r>
              <a:rPr lang="en-US" altLang="zh-CN" sz="1400" dirty="0">
                <a:latin typeface="+mn-ea"/>
                <a:ea typeface="+mn-ea"/>
              </a:rPr>
              <a:t>Web</a:t>
            </a:r>
            <a:r>
              <a:rPr lang="zh-CN" altLang="en-US" sz="1400" dirty="0">
                <a:latin typeface="+mn-ea"/>
                <a:ea typeface="+mn-ea"/>
              </a:rPr>
              <a:t>、</a:t>
            </a:r>
            <a:r>
              <a:rPr lang="en-US" altLang="zh-CN" sz="1400" dirty="0">
                <a:latin typeface="+mn-ea"/>
                <a:ea typeface="+mn-ea"/>
              </a:rPr>
              <a:t>APP</a:t>
            </a:r>
            <a:r>
              <a:rPr lang="zh-CN" altLang="en-US" sz="1400" dirty="0">
                <a:latin typeface="+mn-ea"/>
                <a:ea typeface="+mn-ea"/>
              </a:rPr>
              <a:t>、</a:t>
            </a:r>
            <a:r>
              <a:rPr lang="en-US" altLang="zh-CN" sz="1400" dirty="0">
                <a:latin typeface="+mn-ea"/>
                <a:ea typeface="+mn-ea"/>
              </a:rPr>
              <a:t>DB</a:t>
            </a:r>
            <a:r>
              <a:rPr lang="zh-CN" altLang="en-US" sz="1400" dirty="0">
                <a:latin typeface="+mn-ea"/>
                <a:ea typeface="+mn-ea"/>
              </a:rPr>
              <a:t>等不同隔离域之间三层互通。</a:t>
            </a:r>
            <a:endParaRPr lang="en-US" altLang="zh-CN" sz="1400" dirty="0">
              <a:latin typeface="+mn-ea"/>
              <a:ea typeface="+mn-ea"/>
            </a:endParaRPr>
          </a:p>
        </p:txBody>
      </p:sp>
      <p:grpSp>
        <p:nvGrpSpPr>
          <p:cNvPr id="5" name="组合 4"/>
          <p:cNvGrpSpPr/>
          <p:nvPr/>
        </p:nvGrpSpPr>
        <p:grpSpPr>
          <a:xfrm>
            <a:off x="6700069" y="4517911"/>
            <a:ext cx="5214158" cy="1659318"/>
            <a:chOff x="6010784" y="4301780"/>
            <a:chExt cx="5794835" cy="2032211"/>
          </a:xfrm>
        </p:grpSpPr>
        <p:sp>
          <p:nvSpPr>
            <p:cNvPr id="248" name="同侧圆角矩形 247"/>
            <p:cNvSpPr/>
            <p:nvPr/>
          </p:nvSpPr>
          <p:spPr bwMode="auto">
            <a:xfrm rot="5400000">
              <a:off x="8052986" y="2603025"/>
              <a:ext cx="1688764" cy="5773167"/>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a:lnSpc>
                  <a:spcPct val="150000"/>
                </a:lnSpc>
                <a:defRPr/>
              </a:pPr>
              <a:endParaRPr lang="zh-CN" altLang="en-US" sz="1600" kern="0" dirty="0">
                <a:solidFill>
                  <a:srgbClr val="5F5F5F"/>
                </a:solidFill>
                <a:cs typeface="Arial" pitchFamily="34" charset="0"/>
              </a:endParaRPr>
            </a:p>
          </p:txBody>
        </p:sp>
        <p:sp>
          <p:nvSpPr>
            <p:cNvPr id="249" name="矩形 248"/>
            <p:cNvSpPr/>
            <p:nvPr/>
          </p:nvSpPr>
          <p:spPr>
            <a:xfrm>
              <a:off x="6039968" y="4301780"/>
              <a:ext cx="5765651" cy="365290"/>
            </a:xfrm>
            <a:prstGeom prst="rect">
              <a:avLst/>
            </a:prstGeom>
            <a:solidFill>
              <a:srgbClr val="C00000"/>
            </a:solidFill>
          </p:spPr>
          <p:txBody>
            <a:bodyPr wrap="square" lIns="35982" tIns="60888" rIns="35982" bIns="60888" anchor="ctr">
              <a:noAutofit/>
            </a:bodyPr>
            <a:lstStyle/>
            <a:p>
              <a:pPr marL="243511" lvl="1" indent="-243511" algn="ctr" defTabSz="912923" eaLnBrk="0" hangingPunct="0">
                <a:lnSpc>
                  <a:spcPct val="150000"/>
                </a:lnSpc>
                <a:spcAft>
                  <a:spcPts val="533"/>
                </a:spcAft>
                <a:buClr>
                  <a:srgbClr val="FFFFFF">
                    <a:lumMod val="50000"/>
                  </a:srgbClr>
                </a:buClr>
                <a:buSzPct val="100000"/>
                <a:defRPr/>
              </a:pPr>
              <a:r>
                <a:rPr lang="zh-CN" altLang="en-US" sz="1864" b="1" kern="0" dirty="0">
                  <a:solidFill>
                    <a:srgbClr val="FFFFFF"/>
                  </a:solidFill>
                  <a:latin typeface="+mn-ea"/>
                  <a:cs typeface="Arial" pitchFamily="34" charset="0"/>
                </a:rPr>
                <a:t>关键技术与规格</a:t>
              </a:r>
            </a:p>
          </p:txBody>
        </p:sp>
      </p:grpSp>
      <p:sp>
        <p:nvSpPr>
          <p:cNvPr id="250" name="矩形 249"/>
          <p:cNvSpPr/>
          <p:nvPr/>
        </p:nvSpPr>
        <p:spPr>
          <a:xfrm>
            <a:off x="6866065" y="4922107"/>
            <a:ext cx="4879722" cy="1169247"/>
          </a:xfrm>
          <a:prstGeom prst="rect">
            <a:avLst/>
          </a:prstGeom>
        </p:spPr>
        <p:txBody>
          <a:bodyPr wrap="square">
            <a:spAutoFit/>
          </a:bodyPr>
          <a:lstStyle/>
          <a:p>
            <a:pPr>
              <a:buSzPct val="70000"/>
              <a:buFont typeface="Wingdings" panose="05000000000000000000" pitchFamily="2" charset="2"/>
              <a:buChar char="Ø"/>
            </a:pPr>
            <a:r>
              <a:rPr lang="en-US" altLang="zh-CN" sz="1400" b="1" dirty="0">
                <a:solidFill>
                  <a:srgbClr val="C00000"/>
                </a:solidFill>
                <a:latin typeface="+mn-ea"/>
                <a:ea typeface="+mn-ea"/>
                <a:cs typeface="Arial Unicode MS" panose="020B0604020202020204" pitchFamily="34" charset="-122"/>
              </a:rPr>
              <a:t>VPC</a:t>
            </a:r>
            <a:r>
              <a:rPr lang="zh-CN" altLang="en-US" sz="1400" b="1" dirty="0">
                <a:solidFill>
                  <a:srgbClr val="C00000"/>
                </a:solidFill>
                <a:latin typeface="+mn-ea"/>
                <a:ea typeface="+mn-ea"/>
                <a:cs typeface="Arial Unicode MS" panose="020B0604020202020204" pitchFamily="34" charset="-122"/>
              </a:rPr>
              <a:t>：</a:t>
            </a:r>
            <a:r>
              <a:rPr lang="zh-CN" altLang="en-US" sz="1400" dirty="0">
                <a:latin typeface="+mn-ea"/>
                <a:ea typeface="+mn-ea"/>
              </a:rPr>
              <a:t>支持安全、隔离的网络环境</a:t>
            </a:r>
            <a:r>
              <a:rPr lang="zh-CN" altLang="en-US" sz="1400" dirty="0">
                <a:latin typeface="+mn-ea"/>
                <a:ea typeface="+mn-ea"/>
                <a:cs typeface="Arial Unicode MS" panose="020B0604020202020204" pitchFamily="34" charset="-122"/>
              </a:rPr>
              <a:t>；</a:t>
            </a:r>
            <a:endParaRPr lang="en-US" altLang="zh-CN" sz="1400" dirty="0">
              <a:latin typeface="+mn-ea"/>
              <a:ea typeface="+mn-ea"/>
              <a:cs typeface="Arial Unicode MS" panose="020B0604020202020204" pitchFamily="34" charset="-122"/>
            </a:endParaRPr>
          </a:p>
          <a:p>
            <a:pPr>
              <a:buSzPct val="70000"/>
              <a:buFont typeface="Wingdings" panose="05000000000000000000" pitchFamily="2" charset="2"/>
              <a:buChar char="Ø"/>
            </a:pPr>
            <a:r>
              <a:rPr lang="zh-CN" altLang="en-US" sz="1400" b="1" dirty="0">
                <a:solidFill>
                  <a:srgbClr val="C00000"/>
                </a:solidFill>
                <a:latin typeface="+mn-ea"/>
                <a:ea typeface="+mn-ea"/>
                <a:cs typeface="Arial Unicode MS" panose="020B0604020202020204" pitchFamily="34" charset="-122"/>
              </a:rPr>
              <a:t>子网：</a:t>
            </a:r>
            <a:r>
              <a:rPr lang="zh-CN" altLang="en-US" sz="1400" dirty="0">
                <a:latin typeface="+mn-ea"/>
                <a:ea typeface="+mn-ea"/>
                <a:cs typeface="Arial Unicode MS" panose="020B0604020202020204" pitchFamily="34" charset="-122"/>
              </a:rPr>
              <a:t>支持</a:t>
            </a:r>
            <a:r>
              <a:rPr lang="en-US" altLang="zh-CN" sz="1400" dirty="0" err="1">
                <a:latin typeface="+mn-ea"/>
                <a:ea typeface="+mn-ea"/>
                <a:cs typeface="Arial Unicode MS" panose="020B0604020202020204" pitchFamily="34" charset="-122"/>
              </a:rPr>
              <a:t>VxLan</a:t>
            </a:r>
            <a:r>
              <a:rPr lang="zh-CN" altLang="en-US" sz="1400" dirty="0">
                <a:latin typeface="+mn-ea"/>
                <a:ea typeface="+mn-ea"/>
                <a:cs typeface="Arial Unicode MS" panose="020B0604020202020204" pitchFamily="34" charset="-122"/>
              </a:rPr>
              <a:t>类型网络发放云主机；</a:t>
            </a:r>
            <a:endParaRPr lang="en-US" altLang="zh-CN" sz="1400" dirty="0">
              <a:latin typeface="+mn-ea"/>
              <a:ea typeface="+mn-ea"/>
              <a:cs typeface="Arial Unicode MS" panose="020B0604020202020204" pitchFamily="34" charset="-122"/>
            </a:endParaRPr>
          </a:p>
          <a:p>
            <a:pPr>
              <a:buSzPct val="70000"/>
              <a:buFont typeface="Wingdings" panose="05000000000000000000" pitchFamily="2" charset="2"/>
              <a:buChar char="Ø"/>
            </a:pPr>
            <a:r>
              <a:rPr lang="en-US" altLang="zh-CN" sz="1400" b="1" dirty="0">
                <a:solidFill>
                  <a:srgbClr val="C00000"/>
                </a:solidFill>
                <a:latin typeface="+mn-ea"/>
                <a:ea typeface="+mn-ea"/>
                <a:cs typeface="Arial Unicode MS" panose="020B0604020202020204" pitchFamily="34" charset="-122"/>
              </a:rPr>
              <a:t>SNAT</a:t>
            </a:r>
            <a:r>
              <a:rPr lang="zh-CN" altLang="en-US" sz="1400" b="1" dirty="0">
                <a:solidFill>
                  <a:srgbClr val="C00000"/>
                </a:solidFill>
                <a:latin typeface="+mn-ea"/>
                <a:ea typeface="+mn-ea"/>
                <a:cs typeface="Arial Unicode MS" panose="020B0604020202020204" pitchFamily="34" charset="-122"/>
              </a:rPr>
              <a:t>：</a:t>
            </a:r>
            <a:r>
              <a:rPr lang="zh-CN" altLang="en-US" sz="1400" dirty="0">
                <a:latin typeface="+mn-ea"/>
                <a:ea typeface="+mn-ea"/>
              </a:rPr>
              <a:t>支持源地址转换，提供子网内的云主机访问外网；</a:t>
            </a:r>
            <a:endParaRPr lang="en-US" altLang="zh-CN" sz="1400" dirty="0">
              <a:latin typeface="+mn-ea"/>
              <a:ea typeface="+mn-ea"/>
            </a:endParaRPr>
          </a:p>
          <a:p>
            <a:pPr>
              <a:buSzPct val="70000"/>
              <a:buFont typeface="Wingdings" panose="05000000000000000000" pitchFamily="2" charset="2"/>
              <a:buChar char="Ø"/>
            </a:pPr>
            <a:r>
              <a:rPr lang="en-US" altLang="zh-CN" sz="1400" b="1" dirty="0">
                <a:solidFill>
                  <a:srgbClr val="C00000"/>
                </a:solidFill>
                <a:latin typeface="+mn-ea"/>
                <a:ea typeface="+mn-ea"/>
                <a:cs typeface="Arial Unicode MS" panose="020B0604020202020204" pitchFamily="34" charset="-122"/>
              </a:rPr>
              <a:t>VPC Peering</a:t>
            </a:r>
            <a:r>
              <a:rPr lang="zh-CN" altLang="en-US" sz="1400" b="1" dirty="0">
                <a:solidFill>
                  <a:srgbClr val="C00000"/>
                </a:solidFill>
                <a:latin typeface="+mn-ea"/>
                <a:ea typeface="+mn-ea"/>
                <a:cs typeface="Arial Unicode MS" panose="020B0604020202020204" pitchFamily="34" charset="-122"/>
              </a:rPr>
              <a:t>：</a:t>
            </a:r>
            <a:r>
              <a:rPr lang="zh-CN" altLang="en-US" sz="1400" dirty="0">
                <a:latin typeface="+mn-ea"/>
                <a:ea typeface="+mn-ea"/>
              </a:rPr>
              <a:t>支持用户可以使用私有业务</a:t>
            </a:r>
            <a:r>
              <a:rPr lang="en-US" sz="1400" dirty="0">
                <a:latin typeface="+mn-ea"/>
                <a:ea typeface="+mn-ea"/>
              </a:rPr>
              <a:t> IP </a:t>
            </a:r>
            <a:r>
              <a:rPr lang="zh-CN" altLang="en-US" sz="1400" dirty="0">
                <a:latin typeface="+mn-ea"/>
                <a:ea typeface="+mn-ea"/>
              </a:rPr>
              <a:t>地址在安全隔离的</a:t>
            </a:r>
            <a:r>
              <a:rPr lang="en-US" sz="1400" dirty="0">
                <a:latin typeface="+mn-ea"/>
                <a:ea typeface="+mn-ea"/>
              </a:rPr>
              <a:t>VPC </a:t>
            </a:r>
            <a:r>
              <a:rPr lang="zh-CN" altLang="en-US" sz="1400" dirty="0">
                <a:latin typeface="+mn-ea"/>
                <a:ea typeface="+mn-ea"/>
              </a:rPr>
              <a:t>之间实现三册路由互通。</a:t>
            </a:r>
            <a:endParaRPr lang="en-US" altLang="zh-CN" sz="1400" dirty="0">
              <a:latin typeface="+mn-ea"/>
              <a:ea typeface="+mn-ea"/>
              <a:cs typeface="Arial Unicode MS" panose="020B0604020202020204" pitchFamily="34" charset="-122"/>
            </a:endParaRPr>
          </a:p>
        </p:txBody>
      </p:sp>
      <p:grpSp>
        <p:nvGrpSpPr>
          <p:cNvPr id="6" name="组合 104"/>
          <p:cNvGrpSpPr/>
          <p:nvPr/>
        </p:nvGrpSpPr>
        <p:grpSpPr>
          <a:xfrm>
            <a:off x="335181" y="1848244"/>
            <a:ext cx="6048775" cy="4243110"/>
            <a:chOff x="3000178" y="3949391"/>
            <a:chExt cx="3889497" cy="2630326"/>
          </a:xfrm>
        </p:grpSpPr>
        <p:sp>
          <p:nvSpPr>
            <p:cNvPr id="106" name="任意多边形 105"/>
            <p:cNvSpPr/>
            <p:nvPr/>
          </p:nvSpPr>
          <p:spPr>
            <a:xfrm>
              <a:off x="4917000" y="4935481"/>
              <a:ext cx="1048474" cy="435530"/>
            </a:xfrm>
            <a:custGeom>
              <a:avLst/>
              <a:gdLst>
                <a:gd name="connsiteX0" fmla="*/ 64303 w 1048474"/>
                <a:gd name="connsiteY0" fmla="*/ 435530 h 435530"/>
                <a:gd name="connsiteX1" fmla="*/ 3343 w 1048474"/>
                <a:gd name="connsiteY1" fmla="*/ 113313 h 435530"/>
                <a:gd name="connsiteX2" fmla="*/ 73011 w 1048474"/>
                <a:gd name="connsiteY2" fmla="*/ 102 h 435530"/>
                <a:gd name="connsiteX3" fmla="*/ 595526 w 1048474"/>
                <a:gd name="connsiteY3" fmla="*/ 95896 h 435530"/>
                <a:gd name="connsiteX4" fmla="*/ 978703 w 1048474"/>
                <a:gd name="connsiteY4" fmla="*/ 235233 h 435530"/>
                <a:gd name="connsiteX5" fmla="*/ 1048371 w 1048474"/>
                <a:gd name="connsiteY5" fmla="*/ 400696 h 43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474" h="435530">
                  <a:moveTo>
                    <a:pt x="64303" y="435530"/>
                  </a:moveTo>
                  <a:cubicBezTo>
                    <a:pt x="33097" y="310707"/>
                    <a:pt x="1892" y="185884"/>
                    <a:pt x="3343" y="113313"/>
                  </a:cubicBezTo>
                  <a:cubicBezTo>
                    <a:pt x="4794" y="40742"/>
                    <a:pt x="-25686" y="3005"/>
                    <a:pt x="73011" y="102"/>
                  </a:cubicBezTo>
                  <a:cubicBezTo>
                    <a:pt x="171708" y="-2801"/>
                    <a:pt x="444577" y="56708"/>
                    <a:pt x="595526" y="95896"/>
                  </a:cubicBezTo>
                  <a:cubicBezTo>
                    <a:pt x="746475" y="135084"/>
                    <a:pt x="903229" y="184433"/>
                    <a:pt x="978703" y="235233"/>
                  </a:cubicBezTo>
                  <a:cubicBezTo>
                    <a:pt x="1054177" y="286033"/>
                    <a:pt x="1048371" y="400696"/>
                    <a:pt x="1048371" y="400696"/>
                  </a:cubicBezTo>
                </a:path>
              </a:pathLst>
            </a:custGeom>
            <a:noFill/>
            <a:ln>
              <a:solidFill>
                <a:schemeClr val="accent5"/>
              </a:solidFill>
              <a:headEnd type="stealt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a:latin typeface="+mn-ea"/>
              </a:endParaRPr>
            </a:p>
          </p:txBody>
        </p:sp>
        <p:grpSp>
          <p:nvGrpSpPr>
            <p:cNvPr id="7" name="组合 106"/>
            <p:cNvGrpSpPr/>
            <p:nvPr/>
          </p:nvGrpSpPr>
          <p:grpSpPr>
            <a:xfrm>
              <a:off x="3000178" y="3949391"/>
              <a:ext cx="3889497" cy="2630326"/>
              <a:chOff x="2999572" y="1878519"/>
              <a:chExt cx="6103271" cy="4694533"/>
            </a:xfrm>
          </p:grpSpPr>
          <p:sp>
            <p:nvSpPr>
              <p:cNvPr id="108" name="圆角矩形 107"/>
              <p:cNvSpPr/>
              <p:nvPr/>
            </p:nvSpPr>
            <p:spPr bwMode="auto">
              <a:xfrm>
                <a:off x="3001243" y="3949391"/>
                <a:ext cx="3816424" cy="2623661"/>
              </a:xfrm>
              <a:prstGeom prst="roundRect">
                <a:avLst>
                  <a:gd name="adj" fmla="val 9409"/>
                </a:avLst>
              </a:prstGeom>
              <a:noFill/>
              <a:ln w="25400" cap="flat" cmpd="sng" algn="ctr">
                <a:solidFill>
                  <a:srgbClr val="FFFFFF">
                    <a:shade val="50000"/>
                  </a:srgbClr>
                </a:solidFill>
                <a:prstDash val="solid"/>
              </a:ln>
              <a:effectLs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sz="3999" kern="0" dirty="0">
                  <a:solidFill>
                    <a:srgbClr val="000000"/>
                  </a:solidFill>
                  <a:latin typeface="+mn-ea"/>
                  <a:ea typeface="+mn-ea"/>
                </a:endParaRPr>
              </a:p>
            </p:txBody>
          </p:sp>
          <p:sp>
            <p:nvSpPr>
              <p:cNvPr id="109" name="圆角矩形 108"/>
              <p:cNvSpPr/>
              <p:nvPr/>
            </p:nvSpPr>
            <p:spPr bwMode="auto">
              <a:xfrm>
                <a:off x="3089099" y="4165478"/>
                <a:ext cx="1784352" cy="2000431"/>
              </a:xfrm>
              <a:prstGeom prst="roundRect">
                <a:avLst>
                  <a:gd name="adj" fmla="val 9684"/>
                </a:avLst>
              </a:prstGeom>
              <a:noFill/>
              <a:ln w="25400" cap="flat" cmpd="sng" algn="ctr">
                <a:solidFill>
                  <a:schemeClr val="tx1">
                    <a:lumMod val="65000"/>
                    <a:lumOff val="35000"/>
                  </a:schemeClr>
                </a:solidFill>
                <a:prstDash val="solid"/>
              </a:ln>
              <a:effectLs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sz="3999" kern="0">
                  <a:solidFill>
                    <a:srgbClr val="000000"/>
                  </a:solidFill>
                  <a:latin typeface="+mn-ea"/>
                  <a:ea typeface="+mn-ea"/>
                </a:endParaRPr>
              </a:p>
            </p:txBody>
          </p:sp>
          <p:grpSp>
            <p:nvGrpSpPr>
              <p:cNvPr id="8" name="组合 22"/>
              <p:cNvGrpSpPr/>
              <p:nvPr/>
            </p:nvGrpSpPr>
            <p:grpSpPr>
              <a:xfrm>
                <a:off x="2999572" y="3650682"/>
                <a:ext cx="865567" cy="482598"/>
                <a:chOff x="2148871" y="1828801"/>
                <a:chExt cx="1161208" cy="647434"/>
              </a:xfrm>
            </p:grpSpPr>
            <p:sp>
              <p:nvSpPr>
                <p:cNvPr id="174" name="Freeform 27"/>
                <p:cNvSpPr>
                  <a:spLocks noEditPoints="1"/>
                </p:cNvSpPr>
                <p:nvPr/>
              </p:nvSpPr>
              <p:spPr bwMode="auto">
                <a:xfrm>
                  <a:off x="2190820" y="1828801"/>
                  <a:ext cx="1111179" cy="647434"/>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FFC000"/>
                </a:solid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dirty="0">
                    <a:solidFill>
                      <a:prstClr val="black"/>
                    </a:solidFill>
                    <a:latin typeface="+mn-ea"/>
                    <a:ea typeface="+mn-ea"/>
                    <a:cs typeface="Arial" pitchFamily="34" charset="0"/>
                  </a:endParaRPr>
                </a:p>
              </p:txBody>
            </p:sp>
            <p:sp>
              <p:nvSpPr>
                <p:cNvPr id="175" name="TextBox 39"/>
                <p:cNvSpPr txBox="1"/>
                <p:nvPr/>
              </p:nvSpPr>
              <p:spPr>
                <a:xfrm>
                  <a:off x="2148871" y="1835979"/>
                  <a:ext cx="1161208" cy="365368"/>
                </a:xfrm>
                <a:prstGeom prst="rect">
                  <a:avLst/>
                </a:prstGeom>
                <a:noFill/>
              </p:spPr>
              <p:txBody>
                <a:bodyPr wrap="square" rtlCol="0">
                  <a:spAutoFit/>
                </a:bodyPr>
                <a:lstStyle/>
                <a:p>
                  <a:pPr algn="ctr"/>
                  <a:r>
                    <a:rPr lang="en-US" altLang="zh-CN" sz="1000" b="1" dirty="0">
                      <a:solidFill>
                        <a:prstClr val="white"/>
                      </a:solidFill>
                      <a:latin typeface="+mn-ea"/>
                      <a:ea typeface="+mn-ea"/>
                    </a:rPr>
                    <a:t>VPC1</a:t>
                  </a:r>
                  <a:endParaRPr lang="zh-CN" altLang="en-US" sz="1000" b="1" dirty="0">
                    <a:solidFill>
                      <a:prstClr val="white"/>
                    </a:solidFill>
                    <a:latin typeface="+mn-ea"/>
                    <a:ea typeface="+mn-ea"/>
                  </a:endParaRPr>
                </a:p>
              </p:txBody>
            </p:sp>
          </p:grpSp>
          <p:sp>
            <p:nvSpPr>
              <p:cNvPr id="111" name="圆角矩形 110"/>
              <p:cNvSpPr/>
              <p:nvPr/>
            </p:nvSpPr>
            <p:spPr bwMode="auto">
              <a:xfrm>
                <a:off x="5017483" y="4165478"/>
                <a:ext cx="1728176" cy="2000431"/>
              </a:xfrm>
              <a:prstGeom prst="roundRect">
                <a:avLst>
                  <a:gd name="adj" fmla="val 9049"/>
                </a:avLst>
              </a:prstGeom>
              <a:noFill/>
              <a:ln w="25400" cap="flat" cmpd="sng" algn="ctr">
                <a:solidFill>
                  <a:schemeClr val="tx1">
                    <a:lumMod val="65000"/>
                    <a:lumOff val="35000"/>
                  </a:schemeClr>
                </a:solidFill>
                <a:prstDash val="solid"/>
              </a:ln>
              <a:effectLs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sz="3999" kern="0">
                  <a:solidFill>
                    <a:srgbClr val="000000"/>
                  </a:solidFill>
                  <a:latin typeface="+mn-ea"/>
                  <a:ea typeface="+mn-ea"/>
                </a:endParaRPr>
              </a:p>
            </p:txBody>
          </p:sp>
          <p:grpSp>
            <p:nvGrpSpPr>
              <p:cNvPr id="9" name="组合 152"/>
              <p:cNvGrpSpPr/>
              <p:nvPr/>
            </p:nvGrpSpPr>
            <p:grpSpPr>
              <a:xfrm>
                <a:off x="4569938" y="5940600"/>
                <a:ext cx="244297" cy="304685"/>
                <a:chOff x="10201275" y="5540375"/>
                <a:chExt cx="282575" cy="352425"/>
              </a:xfrm>
              <a:solidFill>
                <a:srgbClr val="FFC000"/>
              </a:solidFill>
            </p:grpSpPr>
            <p:sp>
              <p:nvSpPr>
                <p:cNvPr id="172" name="Freeform 65"/>
                <p:cNvSpPr>
                  <a:spLocks noEditPoints="1"/>
                </p:cNvSpPr>
                <p:nvPr/>
              </p:nvSpPr>
              <p:spPr bwMode="auto">
                <a:xfrm>
                  <a:off x="10201275" y="5673725"/>
                  <a:ext cx="282575" cy="219075"/>
                </a:xfrm>
                <a:custGeom>
                  <a:avLst/>
                  <a:gdLst/>
                  <a:ahLst/>
                  <a:cxnLst>
                    <a:cxn ang="0">
                      <a:pos x="178" y="22"/>
                    </a:cxn>
                    <a:cxn ang="0">
                      <a:pos x="176" y="14"/>
                    </a:cxn>
                    <a:cxn ang="0">
                      <a:pos x="164" y="2"/>
                    </a:cxn>
                    <a:cxn ang="0">
                      <a:pos x="22" y="0"/>
                    </a:cxn>
                    <a:cxn ang="0">
                      <a:pos x="14" y="2"/>
                    </a:cxn>
                    <a:cxn ang="0">
                      <a:pos x="2" y="14"/>
                    </a:cxn>
                    <a:cxn ang="0">
                      <a:pos x="0" y="118"/>
                    </a:cxn>
                    <a:cxn ang="0">
                      <a:pos x="2" y="126"/>
                    </a:cxn>
                    <a:cxn ang="0">
                      <a:pos x="14" y="138"/>
                    </a:cxn>
                    <a:cxn ang="0">
                      <a:pos x="156" y="138"/>
                    </a:cxn>
                    <a:cxn ang="0">
                      <a:pos x="164" y="138"/>
                    </a:cxn>
                    <a:cxn ang="0">
                      <a:pos x="176" y="126"/>
                    </a:cxn>
                    <a:cxn ang="0">
                      <a:pos x="178" y="112"/>
                    </a:cxn>
                    <a:cxn ang="0">
                      <a:pos x="150" y="100"/>
                    </a:cxn>
                    <a:cxn ang="0">
                      <a:pos x="178" y="84"/>
                    </a:cxn>
                    <a:cxn ang="0">
                      <a:pos x="150" y="72"/>
                    </a:cxn>
                    <a:cxn ang="0">
                      <a:pos x="178" y="54"/>
                    </a:cxn>
                    <a:cxn ang="0">
                      <a:pos x="150" y="44"/>
                    </a:cxn>
                    <a:cxn ang="0">
                      <a:pos x="96" y="80"/>
                    </a:cxn>
                    <a:cxn ang="0">
                      <a:pos x="96" y="96"/>
                    </a:cxn>
                    <a:cxn ang="0">
                      <a:pos x="90" y="102"/>
                    </a:cxn>
                    <a:cxn ang="0">
                      <a:pos x="84" y="100"/>
                    </a:cxn>
                    <a:cxn ang="0">
                      <a:pos x="82" y="80"/>
                    </a:cxn>
                    <a:cxn ang="0">
                      <a:pos x="78" y="78"/>
                    </a:cxn>
                    <a:cxn ang="0">
                      <a:pos x="72" y="70"/>
                    </a:cxn>
                    <a:cxn ang="0">
                      <a:pos x="72" y="64"/>
                    </a:cxn>
                    <a:cxn ang="0">
                      <a:pos x="76" y="52"/>
                    </a:cxn>
                    <a:cxn ang="0">
                      <a:pos x="90" y="46"/>
                    </a:cxn>
                    <a:cxn ang="0">
                      <a:pos x="96" y="48"/>
                    </a:cxn>
                    <a:cxn ang="0">
                      <a:pos x="106" y="58"/>
                    </a:cxn>
                    <a:cxn ang="0">
                      <a:pos x="108" y="64"/>
                    </a:cxn>
                    <a:cxn ang="0">
                      <a:pos x="104" y="74"/>
                    </a:cxn>
                    <a:cxn ang="0">
                      <a:pos x="96" y="80"/>
                    </a:cxn>
                  </a:cxnLst>
                  <a:rect l="0" t="0" r="r" b="b"/>
                  <a:pathLst>
                    <a:path w="178" h="138">
                      <a:moveTo>
                        <a:pt x="178" y="44"/>
                      </a:moveTo>
                      <a:lnTo>
                        <a:pt x="178" y="22"/>
                      </a:lnTo>
                      <a:lnTo>
                        <a:pt x="178" y="22"/>
                      </a:lnTo>
                      <a:lnTo>
                        <a:pt x="176" y="14"/>
                      </a:lnTo>
                      <a:lnTo>
                        <a:pt x="172" y="6"/>
                      </a:lnTo>
                      <a:lnTo>
                        <a:pt x="164" y="2"/>
                      </a:lnTo>
                      <a:lnTo>
                        <a:pt x="156" y="0"/>
                      </a:lnTo>
                      <a:lnTo>
                        <a:pt x="22" y="0"/>
                      </a:lnTo>
                      <a:lnTo>
                        <a:pt x="22" y="0"/>
                      </a:lnTo>
                      <a:lnTo>
                        <a:pt x="14" y="2"/>
                      </a:lnTo>
                      <a:lnTo>
                        <a:pt x="6" y="6"/>
                      </a:lnTo>
                      <a:lnTo>
                        <a:pt x="2" y="14"/>
                      </a:lnTo>
                      <a:lnTo>
                        <a:pt x="0" y="22"/>
                      </a:lnTo>
                      <a:lnTo>
                        <a:pt x="0" y="118"/>
                      </a:lnTo>
                      <a:lnTo>
                        <a:pt x="0" y="118"/>
                      </a:lnTo>
                      <a:lnTo>
                        <a:pt x="2" y="126"/>
                      </a:lnTo>
                      <a:lnTo>
                        <a:pt x="6" y="132"/>
                      </a:lnTo>
                      <a:lnTo>
                        <a:pt x="14" y="138"/>
                      </a:lnTo>
                      <a:lnTo>
                        <a:pt x="22" y="138"/>
                      </a:lnTo>
                      <a:lnTo>
                        <a:pt x="156" y="138"/>
                      </a:lnTo>
                      <a:lnTo>
                        <a:pt x="156" y="138"/>
                      </a:lnTo>
                      <a:lnTo>
                        <a:pt x="164" y="138"/>
                      </a:lnTo>
                      <a:lnTo>
                        <a:pt x="172" y="132"/>
                      </a:lnTo>
                      <a:lnTo>
                        <a:pt x="176" y="126"/>
                      </a:lnTo>
                      <a:lnTo>
                        <a:pt x="178" y="118"/>
                      </a:lnTo>
                      <a:lnTo>
                        <a:pt x="178" y="112"/>
                      </a:lnTo>
                      <a:lnTo>
                        <a:pt x="150" y="112"/>
                      </a:lnTo>
                      <a:lnTo>
                        <a:pt x="150" y="100"/>
                      </a:lnTo>
                      <a:lnTo>
                        <a:pt x="178" y="100"/>
                      </a:lnTo>
                      <a:lnTo>
                        <a:pt x="178" y="84"/>
                      </a:lnTo>
                      <a:lnTo>
                        <a:pt x="150" y="84"/>
                      </a:lnTo>
                      <a:lnTo>
                        <a:pt x="150" y="72"/>
                      </a:lnTo>
                      <a:lnTo>
                        <a:pt x="178" y="72"/>
                      </a:lnTo>
                      <a:lnTo>
                        <a:pt x="178" y="54"/>
                      </a:lnTo>
                      <a:lnTo>
                        <a:pt x="150" y="54"/>
                      </a:lnTo>
                      <a:lnTo>
                        <a:pt x="150" y="44"/>
                      </a:lnTo>
                      <a:lnTo>
                        <a:pt x="178" y="44"/>
                      </a:lnTo>
                      <a:close/>
                      <a:moveTo>
                        <a:pt x="96" y="80"/>
                      </a:moveTo>
                      <a:lnTo>
                        <a:pt x="96" y="96"/>
                      </a:lnTo>
                      <a:lnTo>
                        <a:pt x="96" y="96"/>
                      </a:lnTo>
                      <a:lnTo>
                        <a:pt x="94" y="100"/>
                      </a:lnTo>
                      <a:lnTo>
                        <a:pt x="90" y="102"/>
                      </a:lnTo>
                      <a:lnTo>
                        <a:pt x="90" y="102"/>
                      </a:lnTo>
                      <a:lnTo>
                        <a:pt x="84" y="100"/>
                      </a:lnTo>
                      <a:lnTo>
                        <a:pt x="82" y="96"/>
                      </a:lnTo>
                      <a:lnTo>
                        <a:pt x="82" y="80"/>
                      </a:lnTo>
                      <a:lnTo>
                        <a:pt x="82" y="80"/>
                      </a:lnTo>
                      <a:lnTo>
                        <a:pt x="78" y="78"/>
                      </a:lnTo>
                      <a:lnTo>
                        <a:pt x="74" y="74"/>
                      </a:lnTo>
                      <a:lnTo>
                        <a:pt x="72" y="70"/>
                      </a:lnTo>
                      <a:lnTo>
                        <a:pt x="72" y="64"/>
                      </a:lnTo>
                      <a:lnTo>
                        <a:pt x="72" y="64"/>
                      </a:lnTo>
                      <a:lnTo>
                        <a:pt x="72" y="58"/>
                      </a:lnTo>
                      <a:lnTo>
                        <a:pt x="76" y="52"/>
                      </a:lnTo>
                      <a:lnTo>
                        <a:pt x="82" y="48"/>
                      </a:lnTo>
                      <a:lnTo>
                        <a:pt x="90" y="46"/>
                      </a:lnTo>
                      <a:lnTo>
                        <a:pt x="90" y="46"/>
                      </a:lnTo>
                      <a:lnTo>
                        <a:pt x="96" y="48"/>
                      </a:lnTo>
                      <a:lnTo>
                        <a:pt x="102" y="52"/>
                      </a:lnTo>
                      <a:lnTo>
                        <a:pt x="106" y="58"/>
                      </a:lnTo>
                      <a:lnTo>
                        <a:pt x="108" y="64"/>
                      </a:lnTo>
                      <a:lnTo>
                        <a:pt x="108" y="64"/>
                      </a:lnTo>
                      <a:lnTo>
                        <a:pt x="106" y="70"/>
                      </a:lnTo>
                      <a:lnTo>
                        <a:pt x="104" y="74"/>
                      </a:lnTo>
                      <a:lnTo>
                        <a:pt x="102" y="78"/>
                      </a:lnTo>
                      <a:lnTo>
                        <a:pt x="96" y="80"/>
                      </a:lnTo>
                      <a:lnTo>
                        <a:pt x="96" y="8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sp>
              <p:nvSpPr>
                <p:cNvPr id="173" name="Freeform 66"/>
                <p:cNvSpPr>
                  <a:spLocks/>
                </p:cNvSpPr>
                <p:nvPr/>
              </p:nvSpPr>
              <p:spPr bwMode="auto">
                <a:xfrm>
                  <a:off x="10229850" y="5540375"/>
                  <a:ext cx="225425" cy="127000"/>
                </a:xfrm>
                <a:custGeom>
                  <a:avLst/>
                  <a:gdLst/>
                  <a:ahLst/>
                  <a:cxnLst>
                    <a:cxn ang="0">
                      <a:pos x="24" y="54"/>
                    </a:cxn>
                    <a:cxn ang="0">
                      <a:pos x="24" y="54"/>
                    </a:cxn>
                    <a:cxn ang="0">
                      <a:pos x="26" y="48"/>
                    </a:cxn>
                    <a:cxn ang="0">
                      <a:pos x="28" y="42"/>
                    </a:cxn>
                    <a:cxn ang="0">
                      <a:pos x="30" y="36"/>
                    </a:cxn>
                    <a:cxn ang="0">
                      <a:pos x="36" y="30"/>
                    </a:cxn>
                    <a:cxn ang="0">
                      <a:pos x="40" y="26"/>
                    </a:cxn>
                    <a:cxn ang="0">
                      <a:pos x="46" y="22"/>
                    </a:cxn>
                    <a:cxn ang="0">
                      <a:pos x="52" y="20"/>
                    </a:cxn>
                    <a:cxn ang="0">
                      <a:pos x="60" y="20"/>
                    </a:cxn>
                    <a:cxn ang="0">
                      <a:pos x="82" y="20"/>
                    </a:cxn>
                    <a:cxn ang="0">
                      <a:pos x="82" y="20"/>
                    </a:cxn>
                    <a:cxn ang="0">
                      <a:pos x="90" y="20"/>
                    </a:cxn>
                    <a:cxn ang="0">
                      <a:pos x="96" y="22"/>
                    </a:cxn>
                    <a:cxn ang="0">
                      <a:pos x="102" y="26"/>
                    </a:cxn>
                    <a:cxn ang="0">
                      <a:pos x="108" y="30"/>
                    </a:cxn>
                    <a:cxn ang="0">
                      <a:pos x="112" y="36"/>
                    </a:cxn>
                    <a:cxn ang="0">
                      <a:pos x="114" y="42"/>
                    </a:cxn>
                    <a:cxn ang="0">
                      <a:pos x="116" y="48"/>
                    </a:cxn>
                    <a:cxn ang="0">
                      <a:pos x="118" y="54"/>
                    </a:cxn>
                    <a:cxn ang="0">
                      <a:pos x="118" y="80"/>
                    </a:cxn>
                    <a:cxn ang="0">
                      <a:pos x="142" y="80"/>
                    </a:cxn>
                    <a:cxn ang="0">
                      <a:pos x="142" y="48"/>
                    </a:cxn>
                    <a:cxn ang="0">
                      <a:pos x="142" y="48"/>
                    </a:cxn>
                    <a:cxn ang="0">
                      <a:pos x="142" y="38"/>
                    </a:cxn>
                    <a:cxn ang="0">
                      <a:pos x="138" y="28"/>
                    </a:cxn>
                    <a:cxn ang="0">
                      <a:pos x="134" y="20"/>
                    </a:cxn>
                    <a:cxn ang="0">
                      <a:pos x="128" y="14"/>
                    </a:cxn>
                    <a:cxn ang="0">
                      <a:pos x="122" y="8"/>
                    </a:cxn>
                    <a:cxn ang="0">
                      <a:pos x="114" y="4"/>
                    </a:cxn>
                    <a:cxn ang="0">
                      <a:pos x="104" y="0"/>
                    </a:cxn>
                    <a:cxn ang="0">
                      <a:pos x="94" y="0"/>
                    </a:cxn>
                    <a:cxn ang="0">
                      <a:pos x="48" y="0"/>
                    </a:cxn>
                    <a:cxn ang="0">
                      <a:pos x="48" y="0"/>
                    </a:cxn>
                    <a:cxn ang="0">
                      <a:pos x="38" y="0"/>
                    </a:cxn>
                    <a:cxn ang="0">
                      <a:pos x="30" y="4"/>
                    </a:cxn>
                    <a:cxn ang="0">
                      <a:pos x="22" y="8"/>
                    </a:cxn>
                    <a:cxn ang="0">
                      <a:pos x="14" y="14"/>
                    </a:cxn>
                    <a:cxn ang="0">
                      <a:pos x="8" y="20"/>
                    </a:cxn>
                    <a:cxn ang="0">
                      <a:pos x="4" y="28"/>
                    </a:cxn>
                    <a:cxn ang="0">
                      <a:pos x="2" y="38"/>
                    </a:cxn>
                    <a:cxn ang="0">
                      <a:pos x="0" y="48"/>
                    </a:cxn>
                    <a:cxn ang="0">
                      <a:pos x="0" y="80"/>
                    </a:cxn>
                    <a:cxn ang="0">
                      <a:pos x="24" y="80"/>
                    </a:cxn>
                    <a:cxn ang="0">
                      <a:pos x="24" y="54"/>
                    </a:cxn>
                  </a:cxnLst>
                  <a:rect l="0" t="0" r="r" b="b"/>
                  <a:pathLst>
                    <a:path w="142" h="80">
                      <a:moveTo>
                        <a:pt x="24" y="54"/>
                      </a:moveTo>
                      <a:lnTo>
                        <a:pt x="24" y="54"/>
                      </a:lnTo>
                      <a:lnTo>
                        <a:pt x="26" y="48"/>
                      </a:lnTo>
                      <a:lnTo>
                        <a:pt x="28" y="42"/>
                      </a:lnTo>
                      <a:lnTo>
                        <a:pt x="30" y="36"/>
                      </a:lnTo>
                      <a:lnTo>
                        <a:pt x="36" y="30"/>
                      </a:lnTo>
                      <a:lnTo>
                        <a:pt x="40" y="26"/>
                      </a:lnTo>
                      <a:lnTo>
                        <a:pt x="46" y="22"/>
                      </a:lnTo>
                      <a:lnTo>
                        <a:pt x="52" y="20"/>
                      </a:lnTo>
                      <a:lnTo>
                        <a:pt x="60" y="20"/>
                      </a:lnTo>
                      <a:lnTo>
                        <a:pt x="82" y="20"/>
                      </a:lnTo>
                      <a:lnTo>
                        <a:pt x="82" y="20"/>
                      </a:lnTo>
                      <a:lnTo>
                        <a:pt x="90" y="20"/>
                      </a:lnTo>
                      <a:lnTo>
                        <a:pt x="96" y="22"/>
                      </a:lnTo>
                      <a:lnTo>
                        <a:pt x="102" y="26"/>
                      </a:lnTo>
                      <a:lnTo>
                        <a:pt x="108" y="30"/>
                      </a:lnTo>
                      <a:lnTo>
                        <a:pt x="112" y="36"/>
                      </a:lnTo>
                      <a:lnTo>
                        <a:pt x="114" y="42"/>
                      </a:lnTo>
                      <a:lnTo>
                        <a:pt x="116" y="48"/>
                      </a:lnTo>
                      <a:lnTo>
                        <a:pt x="118" y="54"/>
                      </a:lnTo>
                      <a:lnTo>
                        <a:pt x="118" y="80"/>
                      </a:lnTo>
                      <a:lnTo>
                        <a:pt x="142" y="80"/>
                      </a:lnTo>
                      <a:lnTo>
                        <a:pt x="142" y="48"/>
                      </a:lnTo>
                      <a:lnTo>
                        <a:pt x="142" y="48"/>
                      </a:lnTo>
                      <a:lnTo>
                        <a:pt x="142" y="38"/>
                      </a:lnTo>
                      <a:lnTo>
                        <a:pt x="138" y="28"/>
                      </a:lnTo>
                      <a:lnTo>
                        <a:pt x="134" y="20"/>
                      </a:lnTo>
                      <a:lnTo>
                        <a:pt x="128" y="14"/>
                      </a:lnTo>
                      <a:lnTo>
                        <a:pt x="122" y="8"/>
                      </a:lnTo>
                      <a:lnTo>
                        <a:pt x="114" y="4"/>
                      </a:lnTo>
                      <a:lnTo>
                        <a:pt x="104" y="0"/>
                      </a:lnTo>
                      <a:lnTo>
                        <a:pt x="94" y="0"/>
                      </a:lnTo>
                      <a:lnTo>
                        <a:pt x="48" y="0"/>
                      </a:lnTo>
                      <a:lnTo>
                        <a:pt x="48" y="0"/>
                      </a:lnTo>
                      <a:lnTo>
                        <a:pt x="38" y="0"/>
                      </a:lnTo>
                      <a:lnTo>
                        <a:pt x="30" y="4"/>
                      </a:lnTo>
                      <a:lnTo>
                        <a:pt x="22" y="8"/>
                      </a:lnTo>
                      <a:lnTo>
                        <a:pt x="14" y="14"/>
                      </a:lnTo>
                      <a:lnTo>
                        <a:pt x="8" y="20"/>
                      </a:lnTo>
                      <a:lnTo>
                        <a:pt x="4" y="28"/>
                      </a:lnTo>
                      <a:lnTo>
                        <a:pt x="2" y="38"/>
                      </a:lnTo>
                      <a:lnTo>
                        <a:pt x="0" y="48"/>
                      </a:lnTo>
                      <a:lnTo>
                        <a:pt x="0" y="80"/>
                      </a:lnTo>
                      <a:lnTo>
                        <a:pt x="24" y="80"/>
                      </a:lnTo>
                      <a:lnTo>
                        <a:pt x="24" y="54"/>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grpSp>
          <p:sp>
            <p:nvSpPr>
              <p:cNvPr id="116" name="TextBox 44"/>
              <p:cNvSpPr txBox="1"/>
              <p:nvPr/>
            </p:nvSpPr>
            <p:spPr>
              <a:xfrm>
                <a:off x="3088694" y="5782303"/>
                <a:ext cx="1706239" cy="255324"/>
              </a:xfrm>
              <a:prstGeom prst="rect">
                <a:avLst/>
              </a:prstGeom>
              <a:noFill/>
            </p:spPr>
            <p:txBody>
              <a:bodyPr wrap="square" rtlCol="0">
                <a:spAutoFit/>
              </a:bodyPr>
              <a:lstStyle/>
              <a:p>
                <a:pPr algn="ctr"/>
                <a:r>
                  <a:rPr lang="en-US" altLang="zh-CN" sz="900" b="1" dirty="0">
                    <a:solidFill>
                      <a:prstClr val="black"/>
                    </a:solidFill>
                    <a:latin typeface="+mn-ea"/>
                    <a:ea typeface="+mn-ea"/>
                    <a:cs typeface="Arial" pitchFamily="34" charset="0"/>
                  </a:rPr>
                  <a:t>Subnet 10.1.1.0/24</a:t>
                </a:r>
                <a:endParaRPr lang="zh-CN" altLang="en-US" sz="900" b="1" dirty="0">
                  <a:solidFill>
                    <a:prstClr val="black"/>
                  </a:solidFill>
                  <a:latin typeface="+mn-ea"/>
                  <a:ea typeface="+mn-ea"/>
                  <a:cs typeface="Arial" pitchFamily="34" charset="0"/>
                </a:endParaRPr>
              </a:p>
            </p:txBody>
          </p:sp>
          <p:grpSp>
            <p:nvGrpSpPr>
              <p:cNvPr id="10" name="组合 152"/>
              <p:cNvGrpSpPr/>
              <p:nvPr/>
            </p:nvGrpSpPr>
            <p:grpSpPr>
              <a:xfrm>
                <a:off x="5109346" y="5952745"/>
                <a:ext cx="244297" cy="304685"/>
                <a:chOff x="10201275" y="5540375"/>
                <a:chExt cx="282575" cy="352425"/>
              </a:xfrm>
              <a:solidFill>
                <a:srgbClr val="FFC000"/>
              </a:solidFill>
            </p:grpSpPr>
            <p:sp>
              <p:nvSpPr>
                <p:cNvPr id="170" name="Freeform 65"/>
                <p:cNvSpPr>
                  <a:spLocks noEditPoints="1"/>
                </p:cNvSpPr>
                <p:nvPr/>
              </p:nvSpPr>
              <p:spPr bwMode="auto">
                <a:xfrm>
                  <a:off x="10201275" y="5673725"/>
                  <a:ext cx="282575" cy="219075"/>
                </a:xfrm>
                <a:custGeom>
                  <a:avLst/>
                  <a:gdLst/>
                  <a:ahLst/>
                  <a:cxnLst>
                    <a:cxn ang="0">
                      <a:pos x="178" y="22"/>
                    </a:cxn>
                    <a:cxn ang="0">
                      <a:pos x="176" y="14"/>
                    </a:cxn>
                    <a:cxn ang="0">
                      <a:pos x="164" y="2"/>
                    </a:cxn>
                    <a:cxn ang="0">
                      <a:pos x="22" y="0"/>
                    </a:cxn>
                    <a:cxn ang="0">
                      <a:pos x="14" y="2"/>
                    </a:cxn>
                    <a:cxn ang="0">
                      <a:pos x="2" y="14"/>
                    </a:cxn>
                    <a:cxn ang="0">
                      <a:pos x="0" y="118"/>
                    </a:cxn>
                    <a:cxn ang="0">
                      <a:pos x="2" y="126"/>
                    </a:cxn>
                    <a:cxn ang="0">
                      <a:pos x="14" y="138"/>
                    </a:cxn>
                    <a:cxn ang="0">
                      <a:pos x="156" y="138"/>
                    </a:cxn>
                    <a:cxn ang="0">
                      <a:pos x="164" y="138"/>
                    </a:cxn>
                    <a:cxn ang="0">
                      <a:pos x="176" y="126"/>
                    </a:cxn>
                    <a:cxn ang="0">
                      <a:pos x="178" y="112"/>
                    </a:cxn>
                    <a:cxn ang="0">
                      <a:pos x="150" y="100"/>
                    </a:cxn>
                    <a:cxn ang="0">
                      <a:pos x="178" y="84"/>
                    </a:cxn>
                    <a:cxn ang="0">
                      <a:pos x="150" y="72"/>
                    </a:cxn>
                    <a:cxn ang="0">
                      <a:pos x="178" y="54"/>
                    </a:cxn>
                    <a:cxn ang="0">
                      <a:pos x="150" y="44"/>
                    </a:cxn>
                    <a:cxn ang="0">
                      <a:pos x="96" y="80"/>
                    </a:cxn>
                    <a:cxn ang="0">
                      <a:pos x="96" y="96"/>
                    </a:cxn>
                    <a:cxn ang="0">
                      <a:pos x="90" y="102"/>
                    </a:cxn>
                    <a:cxn ang="0">
                      <a:pos x="84" y="100"/>
                    </a:cxn>
                    <a:cxn ang="0">
                      <a:pos x="82" y="80"/>
                    </a:cxn>
                    <a:cxn ang="0">
                      <a:pos x="78" y="78"/>
                    </a:cxn>
                    <a:cxn ang="0">
                      <a:pos x="72" y="70"/>
                    </a:cxn>
                    <a:cxn ang="0">
                      <a:pos x="72" y="64"/>
                    </a:cxn>
                    <a:cxn ang="0">
                      <a:pos x="76" y="52"/>
                    </a:cxn>
                    <a:cxn ang="0">
                      <a:pos x="90" y="46"/>
                    </a:cxn>
                    <a:cxn ang="0">
                      <a:pos x="96" y="48"/>
                    </a:cxn>
                    <a:cxn ang="0">
                      <a:pos x="106" y="58"/>
                    </a:cxn>
                    <a:cxn ang="0">
                      <a:pos x="108" y="64"/>
                    </a:cxn>
                    <a:cxn ang="0">
                      <a:pos x="104" y="74"/>
                    </a:cxn>
                    <a:cxn ang="0">
                      <a:pos x="96" y="80"/>
                    </a:cxn>
                  </a:cxnLst>
                  <a:rect l="0" t="0" r="r" b="b"/>
                  <a:pathLst>
                    <a:path w="178" h="138">
                      <a:moveTo>
                        <a:pt x="178" y="44"/>
                      </a:moveTo>
                      <a:lnTo>
                        <a:pt x="178" y="22"/>
                      </a:lnTo>
                      <a:lnTo>
                        <a:pt x="178" y="22"/>
                      </a:lnTo>
                      <a:lnTo>
                        <a:pt x="176" y="14"/>
                      </a:lnTo>
                      <a:lnTo>
                        <a:pt x="172" y="6"/>
                      </a:lnTo>
                      <a:lnTo>
                        <a:pt x="164" y="2"/>
                      </a:lnTo>
                      <a:lnTo>
                        <a:pt x="156" y="0"/>
                      </a:lnTo>
                      <a:lnTo>
                        <a:pt x="22" y="0"/>
                      </a:lnTo>
                      <a:lnTo>
                        <a:pt x="22" y="0"/>
                      </a:lnTo>
                      <a:lnTo>
                        <a:pt x="14" y="2"/>
                      </a:lnTo>
                      <a:lnTo>
                        <a:pt x="6" y="6"/>
                      </a:lnTo>
                      <a:lnTo>
                        <a:pt x="2" y="14"/>
                      </a:lnTo>
                      <a:lnTo>
                        <a:pt x="0" y="22"/>
                      </a:lnTo>
                      <a:lnTo>
                        <a:pt x="0" y="118"/>
                      </a:lnTo>
                      <a:lnTo>
                        <a:pt x="0" y="118"/>
                      </a:lnTo>
                      <a:lnTo>
                        <a:pt x="2" y="126"/>
                      </a:lnTo>
                      <a:lnTo>
                        <a:pt x="6" y="132"/>
                      </a:lnTo>
                      <a:lnTo>
                        <a:pt x="14" y="138"/>
                      </a:lnTo>
                      <a:lnTo>
                        <a:pt x="22" y="138"/>
                      </a:lnTo>
                      <a:lnTo>
                        <a:pt x="156" y="138"/>
                      </a:lnTo>
                      <a:lnTo>
                        <a:pt x="156" y="138"/>
                      </a:lnTo>
                      <a:lnTo>
                        <a:pt x="164" y="138"/>
                      </a:lnTo>
                      <a:lnTo>
                        <a:pt x="172" y="132"/>
                      </a:lnTo>
                      <a:lnTo>
                        <a:pt x="176" y="126"/>
                      </a:lnTo>
                      <a:lnTo>
                        <a:pt x="178" y="118"/>
                      </a:lnTo>
                      <a:lnTo>
                        <a:pt x="178" y="112"/>
                      </a:lnTo>
                      <a:lnTo>
                        <a:pt x="150" y="112"/>
                      </a:lnTo>
                      <a:lnTo>
                        <a:pt x="150" y="100"/>
                      </a:lnTo>
                      <a:lnTo>
                        <a:pt x="178" y="100"/>
                      </a:lnTo>
                      <a:lnTo>
                        <a:pt x="178" y="84"/>
                      </a:lnTo>
                      <a:lnTo>
                        <a:pt x="150" y="84"/>
                      </a:lnTo>
                      <a:lnTo>
                        <a:pt x="150" y="72"/>
                      </a:lnTo>
                      <a:lnTo>
                        <a:pt x="178" y="72"/>
                      </a:lnTo>
                      <a:lnTo>
                        <a:pt x="178" y="54"/>
                      </a:lnTo>
                      <a:lnTo>
                        <a:pt x="150" y="54"/>
                      </a:lnTo>
                      <a:lnTo>
                        <a:pt x="150" y="44"/>
                      </a:lnTo>
                      <a:lnTo>
                        <a:pt x="178" y="44"/>
                      </a:lnTo>
                      <a:close/>
                      <a:moveTo>
                        <a:pt x="96" y="80"/>
                      </a:moveTo>
                      <a:lnTo>
                        <a:pt x="96" y="96"/>
                      </a:lnTo>
                      <a:lnTo>
                        <a:pt x="96" y="96"/>
                      </a:lnTo>
                      <a:lnTo>
                        <a:pt x="94" y="100"/>
                      </a:lnTo>
                      <a:lnTo>
                        <a:pt x="90" y="102"/>
                      </a:lnTo>
                      <a:lnTo>
                        <a:pt x="90" y="102"/>
                      </a:lnTo>
                      <a:lnTo>
                        <a:pt x="84" y="100"/>
                      </a:lnTo>
                      <a:lnTo>
                        <a:pt x="82" y="96"/>
                      </a:lnTo>
                      <a:lnTo>
                        <a:pt x="82" y="80"/>
                      </a:lnTo>
                      <a:lnTo>
                        <a:pt x="82" y="80"/>
                      </a:lnTo>
                      <a:lnTo>
                        <a:pt x="78" y="78"/>
                      </a:lnTo>
                      <a:lnTo>
                        <a:pt x="74" y="74"/>
                      </a:lnTo>
                      <a:lnTo>
                        <a:pt x="72" y="70"/>
                      </a:lnTo>
                      <a:lnTo>
                        <a:pt x="72" y="64"/>
                      </a:lnTo>
                      <a:lnTo>
                        <a:pt x="72" y="64"/>
                      </a:lnTo>
                      <a:lnTo>
                        <a:pt x="72" y="58"/>
                      </a:lnTo>
                      <a:lnTo>
                        <a:pt x="76" y="52"/>
                      </a:lnTo>
                      <a:lnTo>
                        <a:pt x="82" y="48"/>
                      </a:lnTo>
                      <a:lnTo>
                        <a:pt x="90" y="46"/>
                      </a:lnTo>
                      <a:lnTo>
                        <a:pt x="90" y="46"/>
                      </a:lnTo>
                      <a:lnTo>
                        <a:pt x="96" y="48"/>
                      </a:lnTo>
                      <a:lnTo>
                        <a:pt x="102" y="52"/>
                      </a:lnTo>
                      <a:lnTo>
                        <a:pt x="106" y="58"/>
                      </a:lnTo>
                      <a:lnTo>
                        <a:pt x="108" y="64"/>
                      </a:lnTo>
                      <a:lnTo>
                        <a:pt x="108" y="64"/>
                      </a:lnTo>
                      <a:lnTo>
                        <a:pt x="106" y="70"/>
                      </a:lnTo>
                      <a:lnTo>
                        <a:pt x="104" y="74"/>
                      </a:lnTo>
                      <a:lnTo>
                        <a:pt x="102" y="78"/>
                      </a:lnTo>
                      <a:lnTo>
                        <a:pt x="96" y="80"/>
                      </a:lnTo>
                      <a:lnTo>
                        <a:pt x="96" y="8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sp>
              <p:nvSpPr>
                <p:cNvPr id="171" name="Freeform 66"/>
                <p:cNvSpPr>
                  <a:spLocks/>
                </p:cNvSpPr>
                <p:nvPr/>
              </p:nvSpPr>
              <p:spPr bwMode="auto">
                <a:xfrm>
                  <a:off x="10229850" y="5540375"/>
                  <a:ext cx="225425" cy="127000"/>
                </a:xfrm>
                <a:custGeom>
                  <a:avLst/>
                  <a:gdLst/>
                  <a:ahLst/>
                  <a:cxnLst>
                    <a:cxn ang="0">
                      <a:pos x="24" y="54"/>
                    </a:cxn>
                    <a:cxn ang="0">
                      <a:pos x="24" y="54"/>
                    </a:cxn>
                    <a:cxn ang="0">
                      <a:pos x="26" y="48"/>
                    </a:cxn>
                    <a:cxn ang="0">
                      <a:pos x="28" y="42"/>
                    </a:cxn>
                    <a:cxn ang="0">
                      <a:pos x="30" y="36"/>
                    </a:cxn>
                    <a:cxn ang="0">
                      <a:pos x="36" y="30"/>
                    </a:cxn>
                    <a:cxn ang="0">
                      <a:pos x="40" y="26"/>
                    </a:cxn>
                    <a:cxn ang="0">
                      <a:pos x="46" y="22"/>
                    </a:cxn>
                    <a:cxn ang="0">
                      <a:pos x="52" y="20"/>
                    </a:cxn>
                    <a:cxn ang="0">
                      <a:pos x="60" y="20"/>
                    </a:cxn>
                    <a:cxn ang="0">
                      <a:pos x="82" y="20"/>
                    </a:cxn>
                    <a:cxn ang="0">
                      <a:pos x="82" y="20"/>
                    </a:cxn>
                    <a:cxn ang="0">
                      <a:pos x="90" y="20"/>
                    </a:cxn>
                    <a:cxn ang="0">
                      <a:pos x="96" y="22"/>
                    </a:cxn>
                    <a:cxn ang="0">
                      <a:pos x="102" y="26"/>
                    </a:cxn>
                    <a:cxn ang="0">
                      <a:pos x="108" y="30"/>
                    </a:cxn>
                    <a:cxn ang="0">
                      <a:pos x="112" y="36"/>
                    </a:cxn>
                    <a:cxn ang="0">
                      <a:pos x="114" y="42"/>
                    </a:cxn>
                    <a:cxn ang="0">
                      <a:pos x="116" y="48"/>
                    </a:cxn>
                    <a:cxn ang="0">
                      <a:pos x="118" y="54"/>
                    </a:cxn>
                    <a:cxn ang="0">
                      <a:pos x="118" y="80"/>
                    </a:cxn>
                    <a:cxn ang="0">
                      <a:pos x="142" y="80"/>
                    </a:cxn>
                    <a:cxn ang="0">
                      <a:pos x="142" y="48"/>
                    </a:cxn>
                    <a:cxn ang="0">
                      <a:pos x="142" y="48"/>
                    </a:cxn>
                    <a:cxn ang="0">
                      <a:pos x="142" y="38"/>
                    </a:cxn>
                    <a:cxn ang="0">
                      <a:pos x="138" y="28"/>
                    </a:cxn>
                    <a:cxn ang="0">
                      <a:pos x="134" y="20"/>
                    </a:cxn>
                    <a:cxn ang="0">
                      <a:pos x="128" y="14"/>
                    </a:cxn>
                    <a:cxn ang="0">
                      <a:pos x="122" y="8"/>
                    </a:cxn>
                    <a:cxn ang="0">
                      <a:pos x="114" y="4"/>
                    </a:cxn>
                    <a:cxn ang="0">
                      <a:pos x="104" y="0"/>
                    </a:cxn>
                    <a:cxn ang="0">
                      <a:pos x="94" y="0"/>
                    </a:cxn>
                    <a:cxn ang="0">
                      <a:pos x="48" y="0"/>
                    </a:cxn>
                    <a:cxn ang="0">
                      <a:pos x="48" y="0"/>
                    </a:cxn>
                    <a:cxn ang="0">
                      <a:pos x="38" y="0"/>
                    </a:cxn>
                    <a:cxn ang="0">
                      <a:pos x="30" y="4"/>
                    </a:cxn>
                    <a:cxn ang="0">
                      <a:pos x="22" y="8"/>
                    </a:cxn>
                    <a:cxn ang="0">
                      <a:pos x="14" y="14"/>
                    </a:cxn>
                    <a:cxn ang="0">
                      <a:pos x="8" y="20"/>
                    </a:cxn>
                    <a:cxn ang="0">
                      <a:pos x="4" y="28"/>
                    </a:cxn>
                    <a:cxn ang="0">
                      <a:pos x="2" y="38"/>
                    </a:cxn>
                    <a:cxn ang="0">
                      <a:pos x="0" y="48"/>
                    </a:cxn>
                    <a:cxn ang="0">
                      <a:pos x="0" y="80"/>
                    </a:cxn>
                    <a:cxn ang="0">
                      <a:pos x="24" y="80"/>
                    </a:cxn>
                    <a:cxn ang="0">
                      <a:pos x="24" y="54"/>
                    </a:cxn>
                  </a:cxnLst>
                  <a:rect l="0" t="0" r="r" b="b"/>
                  <a:pathLst>
                    <a:path w="142" h="80">
                      <a:moveTo>
                        <a:pt x="24" y="54"/>
                      </a:moveTo>
                      <a:lnTo>
                        <a:pt x="24" y="54"/>
                      </a:lnTo>
                      <a:lnTo>
                        <a:pt x="26" y="48"/>
                      </a:lnTo>
                      <a:lnTo>
                        <a:pt x="28" y="42"/>
                      </a:lnTo>
                      <a:lnTo>
                        <a:pt x="30" y="36"/>
                      </a:lnTo>
                      <a:lnTo>
                        <a:pt x="36" y="30"/>
                      </a:lnTo>
                      <a:lnTo>
                        <a:pt x="40" y="26"/>
                      </a:lnTo>
                      <a:lnTo>
                        <a:pt x="46" y="22"/>
                      </a:lnTo>
                      <a:lnTo>
                        <a:pt x="52" y="20"/>
                      </a:lnTo>
                      <a:lnTo>
                        <a:pt x="60" y="20"/>
                      </a:lnTo>
                      <a:lnTo>
                        <a:pt x="82" y="20"/>
                      </a:lnTo>
                      <a:lnTo>
                        <a:pt x="82" y="20"/>
                      </a:lnTo>
                      <a:lnTo>
                        <a:pt x="90" y="20"/>
                      </a:lnTo>
                      <a:lnTo>
                        <a:pt x="96" y="22"/>
                      </a:lnTo>
                      <a:lnTo>
                        <a:pt x="102" y="26"/>
                      </a:lnTo>
                      <a:lnTo>
                        <a:pt x="108" y="30"/>
                      </a:lnTo>
                      <a:lnTo>
                        <a:pt x="112" y="36"/>
                      </a:lnTo>
                      <a:lnTo>
                        <a:pt x="114" y="42"/>
                      </a:lnTo>
                      <a:lnTo>
                        <a:pt x="116" y="48"/>
                      </a:lnTo>
                      <a:lnTo>
                        <a:pt x="118" y="54"/>
                      </a:lnTo>
                      <a:lnTo>
                        <a:pt x="118" y="80"/>
                      </a:lnTo>
                      <a:lnTo>
                        <a:pt x="142" y="80"/>
                      </a:lnTo>
                      <a:lnTo>
                        <a:pt x="142" y="48"/>
                      </a:lnTo>
                      <a:lnTo>
                        <a:pt x="142" y="48"/>
                      </a:lnTo>
                      <a:lnTo>
                        <a:pt x="142" y="38"/>
                      </a:lnTo>
                      <a:lnTo>
                        <a:pt x="138" y="28"/>
                      </a:lnTo>
                      <a:lnTo>
                        <a:pt x="134" y="20"/>
                      </a:lnTo>
                      <a:lnTo>
                        <a:pt x="128" y="14"/>
                      </a:lnTo>
                      <a:lnTo>
                        <a:pt x="122" y="8"/>
                      </a:lnTo>
                      <a:lnTo>
                        <a:pt x="114" y="4"/>
                      </a:lnTo>
                      <a:lnTo>
                        <a:pt x="104" y="0"/>
                      </a:lnTo>
                      <a:lnTo>
                        <a:pt x="94" y="0"/>
                      </a:lnTo>
                      <a:lnTo>
                        <a:pt x="48" y="0"/>
                      </a:lnTo>
                      <a:lnTo>
                        <a:pt x="48" y="0"/>
                      </a:lnTo>
                      <a:lnTo>
                        <a:pt x="38" y="0"/>
                      </a:lnTo>
                      <a:lnTo>
                        <a:pt x="30" y="4"/>
                      </a:lnTo>
                      <a:lnTo>
                        <a:pt x="22" y="8"/>
                      </a:lnTo>
                      <a:lnTo>
                        <a:pt x="14" y="14"/>
                      </a:lnTo>
                      <a:lnTo>
                        <a:pt x="8" y="20"/>
                      </a:lnTo>
                      <a:lnTo>
                        <a:pt x="4" y="28"/>
                      </a:lnTo>
                      <a:lnTo>
                        <a:pt x="2" y="38"/>
                      </a:lnTo>
                      <a:lnTo>
                        <a:pt x="0" y="48"/>
                      </a:lnTo>
                      <a:lnTo>
                        <a:pt x="0" y="80"/>
                      </a:lnTo>
                      <a:lnTo>
                        <a:pt x="24" y="80"/>
                      </a:lnTo>
                      <a:lnTo>
                        <a:pt x="24" y="54"/>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grpSp>
          <p:sp>
            <p:nvSpPr>
              <p:cNvPr id="120" name="TextBox 49"/>
              <p:cNvSpPr txBox="1"/>
              <p:nvPr/>
            </p:nvSpPr>
            <p:spPr>
              <a:xfrm>
                <a:off x="3289601" y="6197164"/>
                <a:ext cx="1130300" cy="272345"/>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zh-CN" altLang="en-US" sz="1000" dirty="0">
                    <a:latin typeface="+mn-ea"/>
                    <a:ea typeface="+mn-ea"/>
                  </a:rPr>
                  <a:t>可用区</a:t>
                </a:r>
                <a:r>
                  <a:rPr lang="en-US" altLang="zh-CN" sz="1000" dirty="0">
                    <a:latin typeface="+mn-ea"/>
                    <a:ea typeface="+mn-ea"/>
                  </a:rPr>
                  <a:t>1</a:t>
                </a:r>
                <a:endParaRPr lang="zh-CN" altLang="en-US" sz="1000" dirty="0">
                  <a:latin typeface="+mn-ea"/>
                  <a:ea typeface="+mn-ea"/>
                </a:endParaRPr>
              </a:p>
            </p:txBody>
          </p:sp>
          <p:sp>
            <p:nvSpPr>
              <p:cNvPr id="121" name="TextBox 50"/>
              <p:cNvSpPr txBox="1"/>
              <p:nvPr/>
            </p:nvSpPr>
            <p:spPr>
              <a:xfrm>
                <a:off x="5371098" y="6183792"/>
                <a:ext cx="1130300" cy="272345"/>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zh-CN" altLang="en-US" sz="1000" dirty="0">
                    <a:latin typeface="+mn-ea"/>
                    <a:ea typeface="+mn-ea"/>
                  </a:rPr>
                  <a:t>可用区</a:t>
                </a:r>
                <a:r>
                  <a:rPr lang="en-US" altLang="zh-CN" sz="1000" dirty="0">
                    <a:latin typeface="+mn-ea"/>
                    <a:ea typeface="+mn-ea"/>
                  </a:rPr>
                  <a:t>2</a:t>
                </a:r>
                <a:endParaRPr lang="zh-CN" altLang="en-US" sz="1000" dirty="0">
                  <a:latin typeface="+mn-ea"/>
                  <a:ea typeface="+mn-ea"/>
                </a:endParaRPr>
              </a:p>
            </p:txBody>
          </p:sp>
          <p:grpSp>
            <p:nvGrpSpPr>
              <p:cNvPr id="11" name="组合 121"/>
              <p:cNvGrpSpPr/>
              <p:nvPr/>
            </p:nvGrpSpPr>
            <p:grpSpPr>
              <a:xfrm>
                <a:off x="3315811" y="4406780"/>
                <a:ext cx="1299632" cy="577956"/>
                <a:chOff x="1454151" y="2981327"/>
                <a:chExt cx="974724" cy="433467"/>
              </a:xfrm>
            </p:grpSpPr>
            <p:pic>
              <p:nvPicPr>
                <p:cNvPr id="168"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pic>
              <p:nvPicPr>
                <p:cNvPr id="169"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grpSp>
          <p:grpSp>
            <p:nvGrpSpPr>
              <p:cNvPr id="12" name="组合 122"/>
              <p:cNvGrpSpPr/>
              <p:nvPr/>
            </p:nvGrpSpPr>
            <p:grpSpPr>
              <a:xfrm>
                <a:off x="3315811" y="5143380"/>
                <a:ext cx="1299632" cy="577956"/>
                <a:chOff x="1454151" y="2981327"/>
                <a:chExt cx="974724" cy="433467"/>
              </a:xfrm>
            </p:grpSpPr>
            <p:pic>
              <p:nvPicPr>
                <p:cNvPr id="166"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pic>
              <p:nvPicPr>
                <p:cNvPr id="167"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grpSp>
          <p:sp>
            <p:nvSpPr>
              <p:cNvPr id="124" name="矩形 123"/>
              <p:cNvSpPr/>
              <p:nvPr/>
            </p:nvSpPr>
            <p:spPr bwMode="auto">
              <a:xfrm>
                <a:off x="3256543" y="4279778"/>
                <a:ext cx="1422400" cy="1498600"/>
              </a:xfrm>
              <a:prstGeom prst="rect">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pPr>
                <a:endParaRPr lang="zh-CN" altLang="en-US" sz="3599" dirty="0">
                  <a:solidFill>
                    <a:prstClr val="black"/>
                  </a:solidFill>
                  <a:latin typeface="+mn-ea"/>
                  <a:ea typeface="+mn-ea"/>
                </a:endParaRPr>
              </a:p>
            </p:txBody>
          </p:sp>
          <p:grpSp>
            <p:nvGrpSpPr>
              <p:cNvPr id="13" name="组合 124"/>
              <p:cNvGrpSpPr/>
              <p:nvPr/>
            </p:nvGrpSpPr>
            <p:grpSpPr>
              <a:xfrm>
                <a:off x="5231495" y="4406780"/>
                <a:ext cx="1299632" cy="577956"/>
                <a:chOff x="1454151" y="2981327"/>
                <a:chExt cx="974724" cy="433467"/>
              </a:xfrm>
            </p:grpSpPr>
            <p:pic>
              <p:nvPicPr>
                <p:cNvPr id="164"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pic>
              <p:nvPicPr>
                <p:cNvPr id="165"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grpSp>
          <p:grpSp>
            <p:nvGrpSpPr>
              <p:cNvPr id="14" name="组合 125"/>
              <p:cNvGrpSpPr/>
              <p:nvPr/>
            </p:nvGrpSpPr>
            <p:grpSpPr>
              <a:xfrm>
                <a:off x="5231495" y="5143380"/>
                <a:ext cx="1299632" cy="577956"/>
                <a:chOff x="1454151" y="2981327"/>
                <a:chExt cx="974724" cy="433467"/>
              </a:xfrm>
            </p:grpSpPr>
            <p:pic>
              <p:nvPicPr>
                <p:cNvPr id="162"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pic>
              <p:nvPicPr>
                <p:cNvPr id="163"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grpSp>
          <p:sp>
            <p:nvSpPr>
              <p:cNvPr id="127" name="矩形 126"/>
              <p:cNvSpPr/>
              <p:nvPr/>
            </p:nvSpPr>
            <p:spPr bwMode="auto">
              <a:xfrm>
                <a:off x="5172227" y="4279778"/>
                <a:ext cx="1422400" cy="1498600"/>
              </a:xfrm>
              <a:prstGeom prst="rect">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pPr>
                <a:endParaRPr lang="zh-CN" altLang="en-US" sz="3599" dirty="0">
                  <a:solidFill>
                    <a:prstClr val="black"/>
                  </a:solidFill>
                  <a:latin typeface="+mn-ea"/>
                  <a:ea typeface="+mn-ea"/>
                </a:endParaRPr>
              </a:p>
            </p:txBody>
          </p:sp>
          <p:sp>
            <p:nvSpPr>
              <p:cNvPr id="129" name="TextBox 105"/>
              <p:cNvSpPr txBox="1"/>
              <p:nvPr/>
            </p:nvSpPr>
            <p:spPr>
              <a:xfrm>
                <a:off x="5045900" y="5818691"/>
                <a:ext cx="1724463" cy="255324"/>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en-US" altLang="zh-CN" sz="900" dirty="0">
                    <a:latin typeface="+mn-ea"/>
                    <a:ea typeface="+mn-ea"/>
                  </a:rPr>
                  <a:t>Subnet 10.1.2.0/24</a:t>
                </a:r>
                <a:endParaRPr lang="zh-CN" altLang="en-US" sz="900" dirty="0">
                  <a:latin typeface="+mn-ea"/>
                  <a:ea typeface="+mn-ea"/>
                </a:endParaRPr>
              </a:p>
            </p:txBody>
          </p:sp>
          <p:sp>
            <p:nvSpPr>
              <p:cNvPr id="130" name="Freeform 27"/>
              <p:cNvSpPr>
                <a:spLocks noEditPoints="1"/>
              </p:cNvSpPr>
              <p:nvPr/>
            </p:nvSpPr>
            <p:spPr bwMode="auto">
              <a:xfrm>
                <a:off x="5271515" y="1878519"/>
                <a:ext cx="1258120" cy="830401"/>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lumMod val="8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dirty="0">
                  <a:solidFill>
                    <a:prstClr val="black"/>
                  </a:solidFill>
                  <a:latin typeface="+mn-ea"/>
                  <a:ea typeface="+mn-ea"/>
                  <a:cs typeface="Arial" pitchFamily="34" charset="0"/>
                </a:endParaRPr>
              </a:p>
            </p:txBody>
          </p:sp>
          <p:sp>
            <p:nvSpPr>
              <p:cNvPr id="131" name="TextBox 110"/>
              <p:cNvSpPr txBox="1"/>
              <p:nvPr/>
            </p:nvSpPr>
            <p:spPr>
              <a:xfrm>
                <a:off x="5301572" y="2171639"/>
                <a:ext cx="1152130" cy="280857"/>
              </a:xfrm>
              <a:prstGeom prst="rect">
                <a:avLst/>
              </a:prstGeom>
              <a:noFill/>
            </p:spPr>
            <p:txBody>
              <a:bodyPr wrap="square" rtlCol="0">
                <a:spAutoFit/>
              </a:bodyPr>
              <a:lstStyle/>
              <a:p>
                <a:pPr algn="ctr"/>
                <a:r>
                  <a:rPr lang="en-US" altLang="zh-CN" sz="1050" b="1" dirty="0">
                    <a:solidFill>
                      <a:prstClr val="black"/>
                    </a:solidFill>
                    <a:latin typeface="+mn-ea"/>
                    <a:ea typeface="+mn-ea"/>
                  </a:rPr>
                  <a:t>Internet</a:t>
                </a:r>
                <a:endParaRPr lang="zh-CN" altLang="en-US" sz="1050" b="1" dirty="0">
                  <a:solidFill>
                    <a:prstClr val="black"/>
                  </a:solidFill>
                  <a:latin typeface="+mn-ea"/>
                  <a:ea typeface="+mn-ea"/>
                </a:endParaRPr>
              </a:p>
            </p:txBody>
          </p:sp>
          <p:cxnSp>
            <p:nvCxnSpPr>
              <p:cNvPr id="132" name="直接箭头连接符 131"/>
              <p:cNvCxnSpPr>
                <a:stCxn id="156" idx="6"/>
              </p:cNvCxnSpPr>
              <p:nvPr/>
            </p:nvCxnSpPr>
            <p:spPr bwMode="auto">
              <a:xfrm flipH="1" flipV="1">
                <a:off x="5827366" y="2673987"/>
                <a:ext cx="6" cy="371366"/>
              </a:xfrm>
              <a:prstGeom prst="straightConnector1">
                <a:avLst/>
              </a:prstGeom>
              <a:noFill/>
              <a:ln w="15875">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TextBox 113"/>
              <p:cNvSpPr txBox="1"/>
              <p:nvPr/>
            </p:nvSpPr>
            <p:spPr>
              <a:xfrm>
                <a:off x="6294468" y="2734319"/>
                <a:ext cx="1079501" cy="280857"/>
              </a:xfrm>
              <a:prstGeom prst="rect">
                <a:avLst/>
              </a:prstGeom>
              <a:noFill/>
            </p:spPr>
            <p:txBody>
              <a:bodyPr wrap="square" rtlCol="0">
                <a:spAutoFit/>
              </a:bodyPr>
              <a:lstStyle/>
              <a:p>
                <a:pPr algn="ctr"/>
                <a:r>
                  <a:rPr lang="en-US" altLang="zh-CN" sz="1050" b="1" dirty="0">
                    <a:solidFill>
                      <a:prstClr val="black"/>
                    </a:solidFill>
                    <a:latin typeface="+mn-ea"/>
                    <a:ea typeface="+mn-ea"/>
                  </a:rPr>
                  <a:t>SNAT</a:t>
                </a:r>
                <a:endParaRPr lang="zh-CN" altLang="en-US" sz="1050" b="1" dirty="0">
                  <a:solidFill>
                    <a:prstClr val="black"/>
                  </a:solidFill>
                  <a:latin typeface="+mn-ea"/>
                  <a:ea typeface="+mn-ea"/>
                </a:endParaRPr>
              </a:p>
            </p:txBody>
          </p:sp>
          <p:cxnSp>
            <p:nvCxnSpPr>
              <p:cNvPr id="134" name="直接箭头连接符 133"/>
              <p:cNvCxnSpPr/>
              <p:nvPr/>
            </p:nvCxnSpPr>
            <p:spPr bwMode="auto">
              <a:xfrm flipV="1">
                <a:off x="4069845" y="3573017"/>
                <a:ext cx="1419097" cy="500940"/>
              </a:xfrm>
              <a:prstGeom prst="straightConnector1">
                <a:avLst/>
              </a:prstGeom>
              <a:noFill/>
              <a:ln w="15875">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箭头连接符 134"/>
              <p:cNvCxnSpPr/>
              <p:nvPr/>
            </p:nvCxnSpPr>
            <p:spPr bwMode="auto">
              <a:xfrm>
                <a:off x="5853189" y="3656394"/>
                <a:ext cx="0" cy="407483"/>
              </a:xfrm>
              <a:prstGeom prst="straightConnector1">
                <a:avLst/>
              </a:prstGeom>
              <a:noFill/>
              <a:ln w="15875">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组合 135"/>
              <p:cNvGrpSpPr/>
              <p:nvPr/>
            </p:nvGrpSpPr>
            <p:grpSpPr>
              <a:xfrm>
                <a:off x="5488942" y="3045353"/>
                <a:ext cx="921264" cy="611043"/>
                <a:chOff x="515066" y="5247192"/>
                <a:chExt cx="795326" cy="527513"/>
              </a:xfrm>
            </p:grpSpPr>
            <p:sp>
              <p:nvSpPr>
                <p:cNvPr id="156" name="Freeform 40"/>
                <p:cNvSpPr>
                  <a:spLocks/>
                </p:cNvSpPr>
                <p:nvPr/>
              </p:nvSpPr>
              <p:spPr bwMode="auto">
                <a:xfrm>
                  <a:off x="807227" y="524719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solidFill>
                  <a:srgbClr val="000000">
                    <a:lumMod val="50000"/>
                    <a:lumOff val="50000"/>
                  </a:srgbClr>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sp>
              <p:nvSpPr>
                <p:cNvPr id="157" name="Freeform 41"/>
                <p:cNvSpPr>
                  <a:spLocks/>
                </p:cNvSpPr>
                <p:nvPr/>
              </p:nvSpPr>
              <p:spPr bwMode="auto">
                <a:xfrm>
                  <a:off x="523182" y="524719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solidFill>
                  <a:srgbClr val="000000">
                    <a:lumMod val="50000"/>
                    <a:lumOff val="50000"/>
                  </a:srgbClr>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sp>
              <p:nvSpPr>
                <p:cNvPr id="158" name="Freeform 42"/>
                <p:cNvSpPr>
                  <a:spLocks/>
                </p:cNvSpPr>
                <p:nvPr/>
              </p:nvSpPr>
              <p:spPr bwMode="auto">
                <a:xfrm>
                  <a:off x="515066" y="543385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solidFill>
                  <a:srgbClr val="000000">
                    <a:lumMod val="50000"/>
                    <a:lumOff val="50000"/>
                  </a:srgbClr>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sp>
              <p:nvSpPr>
                <p:cNvPr id="159" name="Freeform 43"/>
                <p:cNvSpPr>
                  <a:spLocks/>
                </p:cNvSpPr>
                <p:nvPr/>
              </p:nvSpPr>
              <p:spPr bwMode="auto">
                <a:xfrm>
                  <a:off x="523182" y="562050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solidFill>
                  <a:srgbClr val="000000">
                    <a:lumMod val="50000"/>
                    <a:lumOff val="50000"/>
                  </a:srgbClr>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sp>
              <p:nvSpPr>
                <p:cNvPr id="160" name="Freeform 44"/>
                <p:cNvSpPr>
                  <a:spLocks/>
                </p:cNvSpPr>
                <p:nvPr/>
              </p:nvSpPr>
              <p:spPr bwMode="auto">
                <a:xfrm>
                  <a:off x="807227" y="562050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solidFill>
                  <a:srgbClr val="000000">
                    <a:lumMod val="50000"/>
                    <a:lumOff val="50000"/>
                  </a:srgbClr>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sp>
              <p:nvSpPr>
                <p:cNvPr id="161" name="Freeform 45"/>
                <p:cNvSpPr>
                  <a:spLocks/>
                </p:cNvSpPr>
                <p:nvPr/>
              </p:nvSpPr>
              <p:spPr bwMode="auto">
                <a:xfrm>
                  <a:off x="916787" y="525530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solidFill>
                  <a:srgbClr val="0099CC"/>
                </a:solidFill>
                <a:ln w="9525">
                  <a:noFill/>
                  <a:round/>
                  <a:headEnd/>
                  <a:tailEnd/>
                </a:ln>
              </p:spPr>
              <p:txBody>
                <a:bodyPr vert="horz" wrap="square" lIns="121888" tIns="60944" rIns="121888" bIns="60944" numCol="1" anchor="t" anchorCtr="0" compatLnSpc="1">
                  <a:prstTxWarp prst="textNoShape">
                    <a:avLst/>
                  </a:prstTxWarp>
                </a:bodyPr>
                <a:lstStyle/>
                <a:p>
                  <a:pPr>
                    <a:defRPr/>
                  </a:pPr>
                  <a:endParaRPr lang="zh-CN" altLang="en-US" sz="3999" kern="0">
                    <a:solidFill>
                      <a:sysClr val="windowText" lastClr="000000"/>
                    </a:solidFill>
                    <a:latin typeface="+mn-ea"/>
                    <a:ea typeface="+mn-ea"/>
                  </a:endParaRPr>
                </a:p>
              </p:txBody>
            </p:sp>
          </p:grpSp>
          <p:sp>
            <p:nvSpPr>
              <p:cNvPr id="137" name="圆角矩形 136"/>
              <p:cNvSpPr/>
              <p:nvPr/>
            </p:nvSpPr>
            <p:spPr bwMode="auto">
              <a:xfrm>
                <a:off x="7124278" y="3949391"/>
                <a:ext cx="1978565" cy="2623661"/>
              </a:xfrm>
              <a:prstGeom prst="roundRect">
                <a:avLst>
                  <a:gd name="adj" fmla="val 9409"/>
                </a:avLst>
              </a:prstGeom>
              <a:noFill/>
              <a:ln w="25400" cap="flat" cmpd="sng" algn="ctr">
                <a:solidFill>
                  <a:srgbClr val="FFFFFF">
                    <a:shade val="50000"/>
                  </a:srgbClr>
                </a:solidFill>
                <a:prstDash val="solid"/>
              </a:ln>
              <a:effectLs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sz="3999" kern="0" dirty="0">
                  <a:solidFill>
                    <a:srgbClr val="000000"/>
                  </a:solidFill>
                  <a:latin typeface="+mn-ea"/>
                  <a:ea typeface="+mn-ea"/>
                </a:endParaRPr>
              </a:p>
            </p:txBody>
          </p:sp>
          <p:sp>
            <p:nvSpPr>
              <p:cNvPr id="138" name="圆角矩形 137"/>
              <p:cNvSpPr/>
              <p:nvPr/>
            </p:nvSpPr>
            <p:spPr bwMode="auto">
              <a:xfrm>
                <a:off x="7212134" y="4165478"/>
                <a:ext cx="1784352" cy="2000431"/>
              </a:xfrm>
              <a:prstGeom prst="roundRect">
                <a:avLst>
                  <a:gd name="adj" fmla="val 9684"/>
                </a:avLst>
              </a:prstGeom>
              <a:noFill/>
              <a:ln w="25400" cap="flat" cmpd="sng" algn="ctr">
                <a:solidFill>
                  <a:schemeClr val="tx1">
                    <a:lumMod val="65000"/>
                    <a:lumOff val="35000"/>
                  </a:schemeClr>
                </a:solidFill>
                <a:prstDash val="solid"/>
              </a:ln>
              <a:effectLst/>
              <a:extLst/>
            </p:spPr>
            <p:txBody>
              <a:bodyPr vert="horz" wrap="square" lIns="121888" tIns="60944" rIns="121888" bIns="60944" numCol="1" rtlCol="0" anchor="t" anchorCtr="0" compatLnSpc="1">
                <a:prstTxWarp prst="textNoShape">
                  <a:avLst/>
                </a:prstTxWarp>
              </a:bodyPr>
              <a:lstStyle/>
              <a:p>
                <a:pPr>
                  <a:buClr>
                    <a:srgbClr val="CC9900"/>
                  </a:buClr>
                  <a:buFont typeface="Wingdings" pitchFamily="2" charset="2"/>
                  <a:buChar char="n"/>
                  <a:defRPr/>
                </a:pPr>
                <a:endParaRPr lang="zh-CN" altLang="en-US" sz="3999" kern="0">
                  <a:solidFill>
                    <a:srgbClr val="000000"/>
                  </a:solidFill>
                  <a:latin typeface="+mn-ea"/>
                  <a:ea typeface="+mn-ea"/>
                </a:endParaRPr>
              </a:p>
            </p:txBody>
          </p:sp>
          <p:grpSp>
            <p:nvGrpSpPr>
              <p:cNvPr id="16" name="组合 152"/>
              <p:cNvGrpSpPr/>
              <p:nvPr/>
            </p:nvGrpSpPr>
            <p:grpSpPr>
              <a:xfrm>
                <a:off x="8692973" y="5940600"/>
                <a:ext cx="244297" cy="304685"/>
                <a:chOff x="10201275" y="5540375"/>
                <a:chExt cx="282575" cy="352425"/>
              </a:xfrm>
              <a:solidFill>
                <a:srgbClr val="FFC000"/>
              </a:solidFill>
            </p:grpSpPr>
            <p:sp>
              <p:nvSpPr>
                <p:cNvPr id="154" name="Freeform 65"/>
                <p:cNvSpPr>
                  <a:spLocks noEditPoints="1"/>
                </p:cNvSpPr>
                <p:nvPr/>
              </p:nvSpPr>
              <p:spPr bwMode="auto">
                <a:xfrm>
                  <a:off x="10201275" y="5673725"/>
                  <a:ext cx="282575" cy="219075"/>
                </a:xfrm>
                <a:custGeom>
                  <a:avLst/>
                  <a:gdLst/>
                  <a:ahLst/>
                  <a:cxnLst>
                    <a:cxn ang="0">
                      <a:pos x="178" y="22"/>
                    </a:cxn>
                    <a:cxn ang="0">
                      <a:pos x="176" y="14"/>
                    </a:cxn>
                    <a:cxn ang="0">
                      <a:pos x="164" y="2"/>
                    </a:cxn>
                    <a:cxn ang="0">
                      <a:pos x="22" y="0"/>
                    </a:cxn>
                    <a:cxn ang="0">
                      <a:pos x="14" y="2"/>
                    </a:cxn>
                    <a:cxn ang="0">
                      <a:pos x="2" y="14"/>
                    </a:cxn>
                    <a:cxn ang="0">
                      <a:pos x="0" y="118"/>
                    </a:cxn>
                    <a:cxn ang="0">
                      <a:pos x="2" y="126"/>
                    </a:cxn>
                    <a:cxn ang="0">
                      <a:pos x="14" y="138"/>
                    </a:cxn>
                    <a:cxn ang="0">
                      <a:pos x="156" y="138"/>
                    </a:cxn>
                    <a:cxn ang="0">
                      <a:pos x="164" y="138"/>
                    </a:cxn>
                    <a:cxn ang="0">
                      <a:pos x="176" y="126"/>
                    </a:cxn>
                    <a:cxn ang="0">
                      <a:pos x="178" y="112"/>
                    </a:cxn>
                    <a:cxn ang="0">
                      <a:pos x="150" y="100"/>
                    </a:cxn>
                    <a:cxn ang="0">
                      <a:pos x="178" y="84"/>
                    </a:cxn>
                    <a:cxn ang="0">
                      <a:pos x="150" y="72"/>
                    </a:cxn>
                    <a:cxn ang="0">
                      <a:pos x="178" y="54"/>
                    </a:cxn>
                    <a:cxn ang="0">
                      <a:pos x="150" y="44"/>
                    </a:cxn>
                    <a:cxn ang="0">
                      <a:pos x="96" y="80"/>
                    </a:cxn>
                    <a:cxn ang="0">
                      <a:pos x="96" y="96"/>
                    </a:cxn>
                    <a:cxn ang="0">
                      <a:pos x="90" y="102"/>
                    </a:cxn>
                    <a:cxn ang="0">
                      <a:pos x="84" y="100"/>
                    </a:cxn>
                    <a:cxn ang="0">
                      <a:pos x="82" y="80"/>
                    </a:cxn>
                    <a:cxn ang="0">
                      <a:pos x="78" y="78"/>
                    </a:cxn>
                    <a:cxn ang="0">
                      <a:pos x="72" y="70"/>
                    </a:cxn>
                    <a:cxn ang="0">
                      <a:pos x="72" y="64"/>
                    </a:cxn>
                    <a:cxn ang="0">
                      <a:pos x="76" y="52"/>
                    </a:cxn>
                    <a:cxn ang="0">
                      <a:pos x="90" y="46"/>
                    </a:cxn>
                    <a:cxn ang="0">
                      <a:pos x="96" y="48"/>
                    </a:cxn>
                    <a:cxn ang="0">
                      <a:pos x="106" y="58"/>
                    </a:cxn>
                    <a:cxn ang="0">
                      <a:pos x="108" y="64"/>
                    </a:cxn>
                    <a:cxn ang="0">
                      <a:pos x="104" y="74"/>
                    </a:cxn>
                    <a:cxn ang="0">
                      <a:pos x="96" y="80"/>
                    </a:cxn>
                  </a:cxnLst>
                  <a:rect l="0" t="0" r="r" b="b"/>
                  <a:pathLst>
                    <a:path w="178" h="138">
                      <a:moveTo>
                        <a:pt x="178" y="44"/>
                      </a:moveTo>
                      <a:lnTo>
                        <a:pt x="178" y="22"/>
                      </a:lnTo>
                      <a:lnTo>
                        <a:pt x="178" y="22"/>
                      </a:lnTo>
                      <a:lnTo>
                        <a:pt x="176" y="14"/>
                      </a:lnTo>
                      <a:lnTo>
                        <a:pt x="172" y="6"/>
                      </a:lnTo>
                      <a:lnTo>
                        <a:pt x="164" y="2"/>
                      </a:lnTo>
                      <a:lnTo>
                        <a:pt x="156" y="0"/>
                      </a:lnTo>
                      <a:lnTo>
                        <a:pt x="22" y="0"/>
                      </a:lnTo>
                      <a:lnTo>
                        <a:pt x="22" y="0"/>
                      </a:lnTo>
                      <a:lnTo>
                        <a:pt x="14" y="2"/>
                      </a:lnTo>
                      <a:lnTo>
                        <a:pt x="6" y="6"/>
                      </a:lnTo>
                      <a:lnTo>
                        <a:pt x="2" y="14"/>
                      </a:lnTo>
                      <a:lnTo>
                        <a:pt x="0" y="22"/>
                      </a:lnTo>
                      <a:lnTo>
                        <a:pt x="0" y="118"/>
                      </a:lnTo>
                      <a:lnTo>
                        <a:pt x="0" y="118"/>
                      </a:lnTo>
                      <a:lnTo>
                        <a:pt x="2" y="126"/>
                      </a:lnTo>
                      <a:lnTo>
                        <a:pt x="6" y="132"/>
                      </a:lnTo>
                      <a:lnTo>
                        <a:pt x="14" y="138"/>
                      </a:lnTo>
                      <a:lnTo>
                        <a:pt x="22" y="138"/>
                      </a:lnTo>
                      <a:lnTo>
                        <a:pt x="156" y="138"/>
                      </a:lnTo>
                      <a:lnTo>
                        <a:pt x="156" y="138"/>
                      </a:lnTo>
                      <a:lnTo>
                        <a:pt x="164" y="138"/>
                      </a:lnTo>
                      <a:lnTo>
                        <a:pt x="172" y="132"/>
                      </a:lnTo>
                      <a:lnTo>
                        <a:pt x="176" y="126"/>
                      </a:lnTo>
                      <a:lnTo>
                        <a:pt x="178" y="118"/>
                      </a:lnTo>
                      <a:lnTo>
                        <a:pt x="178" y="112"/>
                      </a:lnTo>
                      <a:lnTo>
                        <a:pt x="150" y="112"/>
                      </a:lnTo>
                      <a:lnTo>
                        <a:pt x="150" y="100"/>
                      </a:lnTo>
                      <a:lnTo>
                        <a:pt x="178" y="100"/>
                      </a:lnTo>
                      <a:lnTo>
                        <a:pt x="178" y="84"/>
                      </a:lnTo>
                      <a:lnTo>
                        <a:pt x="150" y="84"/>
                      </a:lnTo>
                      <a:lnTo>
                        <a:pt x="150" y="72"/>
                      </a:lnTo>
                      <a:lnTo>
                        <a:pt x="178" y="72"/>
                      </a:lnTo>
                      <a:lnTo>
                        <a:pt x="178" y="54"/>
                      </a:lnTo>
                      <a:lnTo>
                        <a:pt x="150" y="54"/>
                      </a:lnTo>
                      <a:lnTo>
                        <a:pt x="150" y="44"/>
                      </a:lnTo>
                      <a:lnTo>
                        <a:pt x="178" y="44"/>
                      </a:lnTo>
                      <a:close/>
                      <a:moveTo>
                        <a:pt x="96" y="80"/>
                      </a:moveTo>
                      <a:lnTo>
                        <a:pt x="96" y="96"/>
                      </a:lnTo>
                      <a:lnTo>
                        <a:pt x="96" y="96"/>
                      </a:lnTo>
                      <a:lnTo>
                        <a:pt x="94" y="100"/>
                      </a:lnTo>
                      <a:lnTo>
                        <a:pt x="90" y="102"/>
                      </a:lnTo>
                      <a:lnTo>
                        <a:pt x="90" y="102"/>
                      </a:lnTo>
                      <a:lnTo>
                        <a:pt x="84" y="100"/>
                      </a:lnTo>
                      <a:lnTo>
                        <a:pt x="82" y="96"/>
                      </a:lnTo>
                      <a:lnTo>
                        <a:pt x="82" y="80"/>
                      </a:lnTo>
                      <a:lnTo>
                        <a:pt x="82" y="80"/>
                      </a:lnTo>
                      <a:lnTo>
                        <a:pt x="78" y="78"/>
                      </a:lnTo>
                      <a:lnTo>
                        <a:pt x="74" y="74"/>
                      </a:lnTo>
                      <a:lnTo>
                        <a:pt x="72" y="70"/>
                      </a:lnTo>
                      <a:lnTo>
                        <a:pt x="72" y="64"/>
                      </a:lnTo>
                      <a:lnTo>
                        <a:pt x="72" y="64"/>
                      </a:lnTo>
                      <a:lnTo>
                        <a:pt x="72" y="58"/>
                      </a:lnTo>
                      <a:lnTo>
                        <a:pt x="76" y="52"/>
                      </a:lnTo>
                      <a:lnTo>
                        <a:pt x="82" y="48"/>
                      </a:lnTo>
                      <a:lnTo>
                        <a:pt x="90" y="46"/>
                      </a:lnTo>
                      <a:lnTo>
                        <a:pt x="90" y="46"/>
                      </a:lnTo>
                      <a:lnTo>
                        <a:pt x="96" y="48"/>
                      </a:lnTo>
                      <a:lnTo>
                        <a:pt x="102" y="52"/>
                      </a:lnTo>
                      <a:lnTo>
                        <a:pt x="106" y="58"/>
                      </a:lnTo>
                      <a:lnTo>
                        <a:pt x="108" y="64"/>
                      </a:lnTo>
                      <a:lnTo>
                        <a:pt x="108" y="64"/>
                      </a:lnTo>
                      <a:lnTo>
                        <a:pt x="106" y="70"/>
                      </a:lnTo>
                      <a:lnTo>
                        <a:pt x="104" y="74"/>
                      </a:lnTo>
                      <a:lnTo>
                        <a:pt x="102" y="78"/>
                      </a:lnTo>
                      <a:lnTo>
                        <a:pt x="96" y="80"/>
                      </a:lnTo>
                      <a:lnTo>
                        <a:pt x="96" y="8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sp>
              <p:nvSpPr>
                <p:cNvPr id="155" name="Freeform 66"/>
                <p:cNvSpPr>
                  <a:spLocks/>
                </p:cNvSpPr>
                <p:nvPr/>
              </p:nvSpPr>
              <p:spPr bwMode="auto">
                <a:xfrm>
                  <a:off x="10229850" y="5540375"/>
                  <a:ext cx="225425" cy="127000"/>
                </a:xfrm>
                <a:custGeom>
                  <a:avLst/>
                  <a:gdLst/>
                  <a:ahLst/>
                  <a:cxnLst>
                    <a:cxn ang="0">
                      <a:pos x="24" y="54"/>
                    </a:cxn>
                    <a:cxn ang="0">
                      <a:pos x="24" y="54"/>
                    </a:cxn>
                    <a:cxn ang="0">
                      <a:pos x="26" y="48"/>
                    </a:cxn>
                    <a:cxn ang="0">
                      <a:pos x="28" y="42"/>
                    </a:cxn>
                    <a:cxn ang="0">
                      <a:pos x="30" y="36"/>
                    </a:cxn>
                    <a:cxn ang="0">
                      <a:pos x="36" y="30"/>
                    </a:cxn>
                    <a:cxn ang="0">
                      <a:pos x="40" y="26"/>
                    </a:cxn>
                    <a:cxn ang="0">
                      <a:pos x="46" y="22"/>
                    </a:cxn>
                    <a:cxn ang="0">
                      <a:pos x="52" y="20"/>
                    </a:cxn>
                    <a:cxn ang="0">
                      <a:pos x="60" y="20"/>
                    </a:cxn>
                    <a:cxn ang="0">
                      <a:pos x="82" y="20"/>
                    </a:cxn>
                    <a:cxn ang="0">
                      <a:pos x="82" y="20"/>
                    </a:cxn>
                    <a:cxn ang="0">
                      <a:pos x="90" y="20"/>
                    </a:cxn>
                    <a:cxn ang="0">
                      <a:pos x="96" y="22"/>
                    </a:cxn>
                    <a:cxn ang="0">
                      <a:pos x="102" y="26"/>
                    </a:cxn>
                    <a:cxn ang="0">
                      <a:pos x="108" y="30"/>
                    </a:cxn>
                    <a:cxn ang="0">
                      <a:pos x="112" y="36"/>
                    </a:cxn>
                    <a:cxn ang="0">
                      <a:pos x="114" y="42"/>
                    </a:cxn>
                    <a:cxn ang="0">
                      <a:pos x="116" y="48"/>
                    </a:cxn>
                    <a:cxn ang="0">
                      <a:pos x="118" y="54"/>
                    </a:cxn>
                    <a:cxn ang="0">
                      <a:pos x="118" y="80"/>
                    </a:cxn>
                    <a:cxn ang="0">
                      <a:pos x="142" y="80"/>
                    </a:cxn>
                    <a:cxn ang="0">
                      <a:pos x="142" y="48"/>
                    </a:cxn>
                    <a:cxn ang="0">
                      <a:pos x="142" y="48"/>
                    </a:cxn>
                    <a:cxn ang="0">
                      <a:pos x="142" y="38"/>
                    </a:cxn>
                    <a:cxn ang="0">
                      <a:pos x="138" y="28"/>
                    </a:cxn>
                    <a:cxn ang="0">
                      <a:pos x="134" y="20"/>
                    </a:cxn>
                    <a:cxn ang="0">
                      <a:pos x="128" y="14"/>
                    </a:cxn>
                    <a:cxn ang="0">
                      <a:pos x="122" y="8"/>
                    </a:cxn>
                    <a:cxn ang="0">
                      <a:pos x="114" y="4"/>
                    </a:cxn>
                    <a:cxn ang="0">
                      <a:pos x="104" y="0"/>
                    </a:cxn>
                    <a:cxn ang="0">
                      <a:pos x="94" y="0"/>
                    </a:cxn>
                    <a:cxn ang="0">
                      <a:pos x="48" y="0"/>
                    </a:cxn>
                    <a:cxn ang="0">
                      <a:pos x="48" y="0"/>
                    </a:cxn>
                    <a:cxn ang="0">
                      <a:pos x="38" y="0"/>
                    </a:cxn>
                    <a:cxn ang="0">
                      <a:pos x="30" y="4"/>
                    </a:cxn>
                    <a:cxn ang="0">
                      <a:pos x="22" y="8"/>
                    </a:cxn>
                    <a:cxn ang="0">
                      <a:pos x="14" y="14"/>
                    </a:cxn>
                    <a:cxn ang="0">
                      <a:pos x="8" y="20"/>
                    </a:cxn>
                    <a:cxn ang="0">
                      <a:pos x="4" y="28"/>
                    </a:cxn>
                    <a:cxn ang="0">
                      <a:pos x="2" y="38"/>
                    </a:cxn>
                    <a:cxn ang="0">
                      <a:pos x="0" y="48"/>
                    </a:cxn>
                    <a:cxn ang="0">
                      <a:pos x="0" y="80"/>
                    </a:cxn>
                    <a:cxn ang="0">
                      <a:pos x="24" y="80"/>
                    </a:cxn>
                    <a:cxn ang="0">
                      <a:pos x="24" y="54"/>
                    </a:cxn>
                  </a:cxnLst>
                  <a:rect l="0" t="0" r="r" b="b"/>
                  <a:pathLst>
                    <a:path w="142" h="80">
                      <a:moveTo>
                        <a:pt x="24" y="54"/>
                      </a:moveTo>
                      <a:lnTo>
                        <a:pt x="24" y="54"/>
                      </a:lnTo>
                      <a:lnTo>
                        <a:pt x="26" y="48"/>
                      </a:lnTo>
                      <a:lnTo>
                        <a:pt x="28" y="42"/>
                      </a:lnTo>
                      <a:lnTo>
                        <a:pt x="30" y="36"/>
                      </a:lnTo>
                      <a:lnTo>
                        <a:pt x="36" y="30"/>
                      </a:lnTo>
                      <a:lnTo>
                        <a:pt x="40" y="26"/>
                      </a:lnTo>
                      <a:lnTo>
                        <a:pt x="46" y="22"/>
                      </a:lnTo>
                      <a:lnTo>
                        <a:pt x="52" y="20"/>
                      </a:lnTo>
                      <a:lnTo>
                        <a:pt x="60" y="20"/>
                      </a:lnTo>
                      <a:lnTo>
                        <a:pt x="82" y="20"/>
                      </a:lnTo>
                      <a:lnTo>
                        <a:pt x="82" y="20"/>
                      </a:lnTo>
                      <a:lnTo>
                        <a:pt x="90" y="20"/>
                      </a:lnTo>
                      <a:lnTo>
                        <a:pt x="96" y="22"/>
                      </a:lnTo>
                      <a:lnTo>
                        <a:pt x="102" y="26"/>
                      </a:lnTo>
                      <a:lnTo>
                        <a:pt x="108" y="30"/>
                      </a:lnTo>
                      <a:lnTo>
                        <a:pt x="112" y="36"/>
                      </a:lnTo>
                      <a:lnTo>
                        <a:pt x="114" y="42"/>
                      </a:lnTo>
                      <a:lnTo>
                        <a:pt x="116" y="48"/>
                      </a:lnTo>
                      <a:lnTo>
                        <a:pt x="118" y="54"/>
                      </a:lnTo>
                      <a:lnTo>
                        <a:pt x="118" y="80"/>
                      </a:lnTo>
                      <a:lnTo>
                        <a:pt x="142" y="80"/>
                      </a:lnTo>
                      <a:lnTo>
                        <a:pt x="142" y="48"/>
                      </a:lnTo>
                      <a:lnTo>
                        <a:pt x="142" y="48"/>
                      </a:lnTo>
                      <a:lnTo>
                        <a:pt x="142" y="38"/>
                      </a:lnTo>
                      <a:lnTo>
                        <a:pt x="138" y="28"/>
                      </a:lnTo>
                      <a:lnTo>
                        <a:pt x="134" y="20"/>
                      </a:lnTo>
                      <a:lnTo>
                        <a:pt x="128" y="14"/>
                      </a:lnTo>
                      <a:lnTo>
                        <a:pt x="122" y="8"/>
                      </a:lnTo>
                      <a:lnTo>
                        <a:pt x="114" y="4"/>
                      </a:lnTo>
                      <a:lnTo>
                        <a:pt x="104" y="0"/>
                      </a:lnTo>
                      <a:lnTo>
                        <a:pt x="94" y="0"/>
                      </a:lnTo>
                      <a:lnTo>
                        <a:pt x="48" y="0"/>
                      </a:lnTo>
                      <a:lnTo>
                        <a:pt x="48" y="0"/>
                      </a:lnTo>
                      <a:lnTo>
                        <a:pt x="38" y="0"/>
                      </a:lnTo>
                      <a:lnTo>
                        <a:pt x="30" y="4"/>
                      </a:lnTo>
                      <a:lnTo>
                        <a:pt x="22" y="8"/>
                      </a:lnTo>
                      <a:lnTo>
                        <a:pt x="14" y="14"/>
                      </a:lnTo>
                      <a:lnTo>
                        <a:pt x="8" y="20"/>
                      </a:lnTo>
                      <a:lnTo>
                        <a:pt x="4" y="28"/>
                      </a:lnTo>
                      <a:lnTo>
                        <a:pt x="2" y="38"/>
                      </a:lnTo>
                      <a:lnTo>
                        <a:pt x="0" y="48"/>
                      </a:lnTo>
                      <a:lnTo>
                        <a:pt x="0" y="80"/>
                      </a:lnTo>
                      <a:lnTo>
                        <a:pt x="24" y="80"/>
                      </a:lnTo>
                      <a:lnTo>
                        <a:pt x="24" y="54"/>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a:solidFill>
                      <a:prstClr val="black"/>
                    </a:solidFill>
                    <a:latin typeface="+mn-ea"/>
                    <a:ea typeface="+mn-ea"/>
                    <a:cs typeface="Arial" pitchFamily="34" charset="0"/>
                  </a:endParaRPr>
                </a:p>
              </p:txBody>
            </p:sp>
          </p:grpSp>
          <p:sp>
            <p:nvSpPr>
              <p:cNvPr id="140" name="TextBox 44"/>
              <p:cNvSpPr txBox="1"/>
              <p:nvPr/>
            </p:nvSpPr>
            <p:spPr>
              <a:xfrm>
                <a:off x="7222524" y="5763360"/>
                <a:ext cx="1706239" cy="255324"/>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en-US" altLang="zh-CN" sz="900" dirty="0">
                    <a:latin typeface="+mn-ea"/>
                    <a:ea typeface="+mn-ea"/>
                  </a:rPr>
                  <a:t>Subnet 20.1.1.0/24</a:t>
                </a:r>
                <a:endParaRPr lang="zh-CN" altLang="en-US" sz="900" dirty="0">
                  <a:latin typeface="+mn-ea"/>
                  <a:ea typeface="+mn-ea"/>
                </a:endParaRPr>
              </a:p>
            </p:txBody>
          </p:sp>
          <p:sp>
            <p:nvSpPr>
              <p:cNvPr id="141" name="TextBox 45"/>
              <p:cNvSpPr txBox="1"/>
              <p:nvPr/>
            </p:nvSpPr>
            <p:spPr>
              <a:xfrm>
                <a:off x="7154342" y="6212618"/>
                <a:ext cx="1790700" cy="272345"/>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zh-CN" altLang="en-US" sz="1000" dirty="0">
                    <a:latin typeface="+mn-ea"/>
                    <a:ea typeface="+mn-ea"/>
                  </a:rPr>
                  <a:t>可用区</a:t>
                </a:r>
                <a:endParaRPr lang="en-US" altLang="zh-CN" sz="1000" dirty="0">
                  <a:latin typeface="+mn-ea"/>
                  <a:ea typeface="+mn-ea"/>
                </a:endParaRPr>
              </a:p>
            </p:txBody>
          </p:sp>
          <p:grpSp>
            <p:nvGrpSpPr>
              <p:cNvPr id="17" name="组合 141"/>
              <p:cNvGrpSpPr/>
              <p:nvPr/>
            </p:nvGrpSpPr>
            <p:grpSpPr>
              <a:xfrm>
                <a:off x="7438846" y="4406780"/>
                <a:ext cx="1299632" cy="577956"/>
                <a:chOff x="1454151" y="2981327"/>
                <a:chExt cx="974724" cy="433467"/>
              </a:xfrm>
            </p:grpSpPr>
            <p:pic>
              <p:nvPicPr>
                <p:cNvPr id="152"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pic>
              <p:nvPicPr>
                <p:cNvPr id="153"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grpSp>
          <p:grpSp>
            <p:nvGrpSpPr>
              <p:cNvPr id="18" name="组合 142"/>
              <p:cNvGrpSpPr/>
              <p:nvPr/>
            </p:nvGrpSpPr>
            <p:grpSpPr>
              <a:xfrm>
                <a:off x="7438846" y="5143380"/>
                <a:ext cx="1299632" cy="577956"/>
                <a:chOff x="1454151" y="2981327"/>
                <a:chExt cx="974724" cy="433467"/>
              </a:xfrm>
            </p:grpSpPr>
            <p:pic>
              <p:nvPicPr>
                <p:cNvPr id="150" name="Picture 17" descr="ICON_VM_basic_flat_R2_Q408_Comm.png"/>
                <p:cNvPicPr>
                  <a:picLocks noChangeAspect="1"/>
                </p:cNvPicPr>
                <p:nvPr/>
              </p:nvPicPr>
              <p:blipFill>
                <a:blip r:embed="rId2" cstate="print"/>
                <a:srcRect b="10202"/>
                <a:stretch>
                  <a:fillRect/>
                </a:stretch>
              </p:blipFill>
              <p:spPr bwMode="auto">
                <a:xfrm>
                  <a:off x="1454151" y="2981327"/>
                  <a:ext cx="422274" cy="433467"/>
                </a:xfrm>
                <a:prstGeom prst="rect">
                  <a:avLst/>
                </a:prstGeom>
                <a:noFill/>
                <a:ln w="9525">
                  <a:noFill/>
                  <a:miter lim="800000"/>
                  <a:headEnd/>
                  <a:tailEnd/>
                </a:ln>
              </p:spPr>
            </p:pic>
            <p:pic>
              <p:nvPicPr>
                <p:cNvPr id="151" name="Picture 17" descr="ICON_VM_basic_flat_R2_Q408_Comm.png"/>
                <p:cNvPicPr>
                  <a:picLocks noChangeAspect="1"/>
                </p:cNvPicPr>
                <p:nvPr/>
              </p:nvPicPr>
              <p:blipFill>
                <a:blip r:embed="rId2" cstate="print"/>
                <a:srcRect b="10202"/>
                <a:stretch>
                  <a:fillRect/>
                </a:stretch>
              </p:blipFill>
              <p:spPr bwMode="auto">
                <a:xfrm>
                  <a:off x="2006601" y="2981327"/>
                  <a:ext cx="422274" cy="433467"/>
                </a:xfrm>
                <a:prstGeom prst="rect">
                  <a:avLst/>
                </a:prstGeom>
                <a:noFill/>
                <a:ln w="9525">
                  <a:noFill/>
                  <a:miter lim="800000"/>
                  <a:headEnd/>
                  <a:tailEnd/>
                </a:ln>
              </p:spPr>
            </p:pic>
          </p:grpSp>
          <p:sp>
            <p:nvSpPr>
              <p:cNvPr id="144" name="矩形 143"/>
              <p:cNvSpPr/>
              <p:nvPr/>
            </p:nvSpPr>
            <p:spPr bwMode="auto">
              <a:xfrm>
                <a:off x="7379578" y="4279778"/>
                <a:ext cx="1422400" cy="1498600"/>
              </a:xfrm>
              <a:prstGeom prst="rect">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rtlCol="0" anchor="t" anchorCtr="0" compatLnSpc="1">
                <a:prstTxWarp prst="textNoShape">
                  <a:avLst/>
                </a:prstTxWarp>
              </a:bodyPr>
              <a:lstStyle/>
              <a:p>
                <a:pPr>
                  <a:buClr>
                    <a:srgbClr val="CC9900"/>
                  </a:buClr>
                </a:pPr>
                <a:endParaRPr lang="zh-CN" altLang="en-US" sz="3599" dirty="0">
                  <a:solidFill>
                    <a:prstClr val="black"/>
                  </a:solidFill>
                  <a:latin typeface="+mn-ea"/>
                  <a:ea typeface="+mn-ea"/>
                </a:endParaRPr>
              </a:p>
            </p:txBody>
          </p:sp>
          <p:cxnSp>
            <p:nvCxnSpPr>
              <p:cNvPr id="146" name="直接箭头连接符 145"/>
              <p:cNvCxnSpPr/>
              <p:nvPr/>
            </p:nvCxnSpPr>
            <p:spPr bwMode="auto">
              <a:xfrm flipH="1" flipV="1">
                <a:off x="6249611" y="3574063"/>
                <a:ext cx="1752267" cy="499894"/>
              </a:xfrm>
              <a:prstGeom prst="straightConnector1">
                <a:avLst/>
              </a:prstGeom>
              <a:noFill/>
              <a:ln w="15875">
                <a:solidFill>
                  <a:srgbClr val="00B0F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Freeform 27"/>
              <p:cNvSpPr>
                <a:spLocks noEditPoints="1"/>
              </p:cNvSpPr>
              <p:nvPr/>
            </p:nvSpPr>
            <p:spPr bwMode="auto">
              <a:xfrm>
                <a:off x="8195744" y="3631634"/>
                <a:ext cx="828275" cy="482598"/>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FFC000"/>
              </a:solidFill>
              <a:ln w="9525">
                <a:noFill/>
                <a:round/>
                <a:headEnd/>
                <a:tailEnd/>
              </a:ln>
            </p:spPr>
            <p:txBody>
              <a:bodyPr vert="horz" wrap="square" lIns="121888" tIns="60944" rIns="121888" bIns="60944" numCol="1" anchor="t" anchorCtr="0" compatLnSpc="1">
                <a:prstTxWarp prst="textNoShape">
                  <a:avLst/>
                </a:prstTxWarp>
              </a:bodyPr>
              <a:lstStyle/>
              <a:p>
                <a:endParaRPr lang="zh-CN" altLang="en-US" sz="3999" b="1" dirty="0">
                  <a:solidFill>
                    <a:prstClr val="black"/>
                  </a:solidFill>
                  <a:latin typeface="+mn-ea"/>
                  <a:ea typeface="+mn-ea"/>
                  <a:cs typeface="Arial" pitchFamily="34" charset="0"/>
                </a:endParaRPr>
              </a:p>
            </p:txBody>
          </p:sp>
          <p:sp>
            <p:nvSpPr>
              <p:cNvPr id="148" name="TextBox 39"/>
              <p:cNvSpPr txBox="1"/>
              <p:nvPr/>
            </p:nvSpPr>
            <p:spPr>
              <a:xfrm>
                <a:off x="8138285" y="3640430"/>
                <a:ext cx="934285" cy="272345"/>
              </a:xfrm>
              <a:prstGeom prst="rect">
                <a:avLst/>
              </a:prstGeom>
              <a:noFill/>
            </p:spPr>
            <p:txBody>
              <a:bodyPr wrap="square" rtlCol="0">
                <a:spAutoFit/>
              </a:bodyPr>
              <a:lstStyle/>
              <a:p>
                <a:pPr algn="ctr"/>
                <a:r>
                  <a:rPr lang="en-US" altLang="zh-CN" sz="1000" b="1" dirty="0">
                    <a:solidFill>
                      <a:prstClr val="white"/>
                    </a:solidFill>
                    <a:latin typeface="+mn-ea"/>
                    <a:ea typeface="+mn-ea"/>
                  </a:rPr>
                  <a:t>VPC2</a:t>
                </a:r>
                <a:endParaRPr lang="zh-CN" altLang="en-US" sz="1000" b="1" dirty="0">
                  <a:solidFill>
                    <a:prstClr val="white"/>
                  </a:solidFill>
                  <a:latin typeface="+mn-ea"/>
                  <a:ea typeface="+mn-ea"/>
                </a:endParaRPr>
              </a:p>
            </p:txBody>
          </p:sp>
          <p:sp>
            <p:nvSpPr>
              <p:cNvPr id="149" name="TextBox 44"/>
              <p:cNvSpPr txBox="1"/>
              <p:nvPr/>
            </p:nvSpPr>
            <p:spPr>
              <a:xfrm>
                <a:off x="6040693" y="3805634"/>
                <a:ext cx="1706239" cy="280857"/>
              </a:xfrm>
              <a:prstGeom prst="rect">
                <a:avLst/>
              </a:prstGeom>
              <a:noFill/>
            </p:spPr>
            <p:txBody>
              <a:bodyPr wrap="square" rtlCol="0">
                <a:spAutoFit/>
              </a:bodyPr>
              <a:lstStyle>
                <a:defPPr>
                  <a:defRPr lang="zh-CN"/>
                </a:defPPr>
                <a:lvl1pPr algn="ctr">
                  <a:defRPr sz="700" b="1">
                    <a:solidFill>
                      <a:prstClr val="black"/>
                    </a:solidFill>
                    <a:latin typeface="Arial" pitchFamily="34" charset="0"/>
                    <a:ea typeface="微软雅黑" pitchFamily="34" charset="-122"/>
                    <a:cs typeface="Arial" pitchFamily="34" charset="0"/>
                  </a:defRPr>
                </a:lvl1pPr>
              </a:lstStyle>
              <a:p>
                <a:r>
                  <a:rPr lang="en-US" altLang="zh-CN" sz="1050" dirty="0">
                    <a:latin typeface="+mn-ea"/>
                    <a:ea typeface="+mn-ea"/>
                  </a:rPr>
                  <a:t>VPC Peering</a:t>
                </a:r>
                <a:endParaRPr lang="zh-CN" altLang="en-US" sz="1050" dirty="0">
                  <a:latin typeface="+mn-ea"/>
                  <a:ea typeface="+mn-ea"/>
                </a:endParaRPr>
              </a:p>
            </p:txBody>
          </p:sp>
        </p:grpSp>
      </p:grpSp>
    </p:spTree>
    <p:extLst>
      <p:ext uri="{BB962C8B-B14F-4D97-AF65-F5344CB8AC3E}">
        <p14:creationId xmlns:p14="http://schemas.microsoft.com/office/powerpoint/2010/main" val="404125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526" y="332656"/>
            <a:ext cx="10176933" cy="745784"/>
          </a:xfrm>
        </p:spPr>
        <p:txBody>
          <a:bodyPr/>
          <a:lstStyle/>
          <a:p>
            <a:r>
              <a:rPr lang="zh-CN" altLang="en-US" sz="3200" dirty="0"/>
              <a:t>虚拟私有云</a:t>
            </a:r>
            <a:r>
              <a:rPr lang="zh-CN" altLang="en-US" sz="3200" dirty="0" smtClean="0"/>
              <a:t>（</a:t>
            </a:r>
            <a:r>
              <a:rPr lang="en-US" altLang="zh-CN" sz="3200" dirty="0" smtClean="0"/>
              <a:t>VPC</a:t>
            </a:r>
            <a:r>
              <a:rPr lang="zh-CN" altLang="en-US" sz="3200" dirty="0" smtClean="0"/>
              <a:t>）</a:t>
            </a:r>
            <a:endParaRPr lang="zh-CN" altLang="en-US" sz="3200" dirty="0"/>
          </a:p>
        </p:txBody>
      </p:sp>
      <p:pic>
        <p:nvPicPr>
          <p:cNvPr id="3" name="图片 2"/>
          <p:cNvPicPr/>
          <p:nvPr/>
        </p:nvPicPr>
        <p:blipFill>
          <a:blip r:embed="rId2"/>
          <a:stretch>
            <a:fillRect/>
          </a:stretch>
        </p:blipFill>
        <p:spPr>
          <a:xfrm>
            <a:off x="99526" y="1196752"/>
            <a:ext cx="12000656" cy="4968552"/>
          </a:xfrm>
          <a:prstGeom prst="rect">
            <a:avLst/>
          </a:prstGeom>
        </p:spPr>
      </p:pic>
    </p:spTree>
    <p:extLst>
      <p:ext uri="{BB962C8B-B14F-4D97-AF65-F5344CB8AC3E}">
        <p14:creationId xmlns:p14="http://schemas.microsoft.com/office/powerpoint/2010/main" val="1414190858"/>
      </p:ext>
    </p:extLst>
  </p:cSld>
  <p:clrMapOvr>
    <a:masterClrMapping/>
  </p:clrMapOvr>
  <p:transition advClick="0" advTm="8000">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1895" y="-13829"/>
            <a:ext cx="7713662" cy="868363"/>
          </a:xfrm>
        </p:spPr>
        <p:txBody>
          <a:bodyPr/>
          <a:lstStyle/>
          <a:p>
            <a:pPr defTabSz="1218144" fontAlgn="auto">
              <a:spcAft>
                <a:spcPts val="0"/>
              </a:spcAft>
            </a:pPr>
            <a:r>
              <a:rPr lang="zh-CN" altLang="en-US" sz="2799" kern="1200" dirty="0">
                <a:solidFill>
                  <a:schemeClr val="tx1"/>
                </a:solidFill>
                <a:latin typeface="+mj-ea"/>
                <a:ea typeface="+mj-ea"/>
                <a:cs typeface="+mn-cs"/>
              </a:rPr>
              <a:t>网络服务</a:t>
            </a:r>
            <a:r>
              <a:rPr lang="en-US" altLang="zh-CN" sz="2799" kern="1200" dirty="0">
                <a:solidFill>
                  <a:schemeClr val="tx1"/>
                </a:solidFill>
                <a:latin typeface="+mj-ea"/>
                <a:ea typeface="+mj-ea"/>
                <a:cs typeface="+mn-cs"/>
              </a:rPr>
              <a:t>-</a:t>
            </a:r>
            <a:r>
              <a:rPr lang="zh-CN" altLang="en-US" sz="2799" kern="1200" dirty="0">
                <a:solidFill>
                  <a:schemeClr val="tx1"/>
                </a:solidFill>
                <a:latin typeface="+mj-ea"/>
                <a:ea typeface="+mj-ea"/>
                <a:cs typeface="+mn-cs"/>
              </a:rPr>
              <a:t>安全组</a:t>
            </a:r>
          </a:p>
        </p:txBody>
      </p:sp>
      <p:sp>
        <p:nvSpPr>
          <p:cNvPr id="3" name="内容占位符 2"/>
          <p:cNvSpPr>
            <a:spLocks noGrp="1"/>
          </p:cNvSpPr>
          <p:nvPr>
            <p:ph type="body" sz="quarter" idx="10"/>
          </p:nvPr>
        </p:nvSpPr>
        <p:spPr>
          <a:xfrm>
            <a:off x="507491" y="718492"/>
            <a:ext cx="7920037" cy="1351519"/>
          </a:xfrm>
        </p:spPr>
        <p:txBody>
          <a:bodyPr/>
          <a:lstStyle/>
          <a:p>
            <a:r>
              <a:rPr lang="zh-CN" altLang="en-US" dirty="0" smtClean="0"/>
              <a:t>功能介绍</a:t>
            </a:r>
            <a:endParaRPr lang="en-US" altLang="zh-CN" dirty="0" smtClean="0"/>
          </a:p>
          <a:p>
            <a:pPr>
              <a:buNone/>
            </a:pPr>
            <a:r>
              <a:rPr lang="en-US" altLang="zh-CN" sz="1800" dirty="0"/>
              <a:t>	</a:t>
            </a:r>
            <a:r>
              <a:rPr lang="zh-CN" altLang="zh-CN" sz="1400" dirty="0"/>
              <a:t>充当云主机的虚拟防火墙以控制网络消息的流入流出，只</a:t>
            </a:r>
            <a:r>
              <a:rPr lang="zh-CN" altLang="en-US" sz="1400" dirty="0"/>
              <a:t>允许</a:t>
            </a:r>
            <a:r>
              <a:rPr lang="zh-CN" altLang="zh-CN" sz="1400" dirty="0"/>
              <a:t>授权的消息通过</a:t>
            </a:r>
            <a:r>
              <a:rPr lang="zh-CN" altLang="en-US" sz="1400" dirty="0"/>
              <a:t>。</a:t>
            </a:r>
            <a:endParaRPr lang="en-US" altLang="zh-CN" sz="1400" dirty="0"/>
          </a:p>
        </p:txBody>
      </p:sp>
      <p:sp>
        <p:nvSpPr>
          <p:cNvPr id="117" name="矩形 116"/>
          <p:cNvSpPr/>
          <p:nvPr/>
        </p:nvSpPr>
        <p:spPr>
          <a:xfrm>
            <a:off x="932390" y="4117792"/>
            <a:ext cx="7812360" cy="738664"/>
          </a:xfrm>
          <a:prstGeom prst="rect">
            <a:avLst/>
          </a:prstGeom>
        </p:spPr>
        <p:txBody>
          <a:bodyPr wrap="square">
            <a:spAutoFit/>
          </a:bodyPr>
          <a:lstStyle/>
          <a:p>
            <a:r>
              <a:rPr lang="zh-CN" altLang="zh-CN" sz="1400" dirty="0">
                <a:latin typeface="+mn-lt"/>
                <a:ea typeface="+mn-ea"/>
              </a:rPr>
              <a:t>同一个安全组中的虚拟机可能分布在多个物理位置分散的物理机上，一个安全组内的虚拟机之间是可以相互通信，不同的安全组之间的虚拟机默认是不允许进行通信的，可</a:t>
            </a:r>
            <a:r>
              <a:rPr lang="zh-CN" altLang="en-US" sz="1400" dirty="0">
                <a:latin typeface="+mn-lt"/>
                <a:ea typeface="+mn-ea"/>
              </a:rPr>
              <a:t>通过配置安全组规则</a:t>
            </a:r>
            <a:r>
              <a:rPr lang="zh-CN" altLang="zh-CN" sz="1400" dirty="0">
                <a:latin typeface="+mn-lt"/>
                <a:ea typeface="+mn-ea"/>
              </a:rPr>
              <a:t>为允许通信</a:t>
            </a:r>
            <a:endParaRPr lang="zh-CN" altLang="en-US" sz="1400" dirty="0">
              <a:latin typeface="+mn-lt"/>
              <a:ea typeface="+mn-ea"/>
            </a:endParaRPr>
          </a:p>
        </p:txBody>
      </p:sp>
      <p:grpSp>
        <p:nvGrpSpPr>
          <p:cNvPr id="6" name="组合 5"/>
          <p:cNvGrpSpPr/>
          <p:nvPr/>
        </p:nvGrpSpPr>
        <p:grpSpPr>
          <a:xfrm>
            <a:off x="1559496" y="1830963"/>
            <a:ext cx="7593153" cy="1942738"/>
            <a:chOff x="399227" y="2780258"/>
            <a:chExt cx="7593153" cy="1942738"/>
          </a:xfrm>
        </p:grpSpPr>
        <p:sp>
          <p:nvSpPr>
            <p:cNvPr id="34" name="矩形 33"/>
            <p:cNvSpPr/>
            <p:nvPr/>
          </p:nvSpPr>
          <p:spPr bwMode="auto">
            <a:xfrm>
              <a:off x="662762" y="4112527"/>
              <a:ext cx="4161235" cy="38781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35" name="矩形 34"/>
            <p:cNvSpPr>
              <a:spLocks noChangeArrowheads="1"/>
            </p:cNvSpPr>
            <p:nvPr/>
          </p:nvSpPr>
          <p:spPr bwMode="auto">
            <a:xfrm>
              <a:off x="4956492" y="3280624"/>
              <a:ext cx="1253613" cy="1219716"/>
            </a:xfrm>
            <a:prstGeom prst="rect">
              <a:avLst/>
            </a:prstGeom>
            <a:solidFill>
              <a:srgbClr val="FFC00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37" name="矩形 36"/>
            <p:cNvSpPr>
              <a:spLocks noChangeArrowheads="1"/>
            </p:cNvSpPr>
            <p:nvPr/>
          </p:nvSpPr>
          <p:spPr bwMode="auto">
            <a:xfrm>
              <a:off x="662762" y="3280624"/>
              <a:ext cx="4161235" cy="831903"/>
            </a:xfrm>
            <a:prstGeom prst="rect">
              <a:avLst/>
            </a:prstGeom>
            <a:solidFill>
              <a:srgbClr val="ABDCA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40" name="Rounded Rectangle 17"/>
            <p:cNvSpPr>
              <a:spLocks noChangeArrowheads="1"/>
            </p:cNvSpPr>
            <p:nvPr/>
          </p:nvSpPr>
          <p:spPr bwMode="auto">
            <a:xfrm>
              <a:off x="399227" y="2780258"/>
              <a:ext cx="2906167" cy="1942738"/>
            </a:xfrm>
            <a:prstGeom prst="roundRect">
              <a:avLst>
                <a:gd name="adj" fmla="val 0"/>
              </a:avLst>
            </a:prstGeom>
            <a:noFill/>
            <a:ln w="12700" algn="ctr">
              <a:solidFill>
                <a:schemeClr val="tx1"/>
              </a:solidFill>
              <a:round/>
              <a:headEnd/>
              <a:tailEnd/>
            </a:ln>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r>
                <a:rPr lang="en-US" altLang="zh-CN" sz="1400">
                  <a:solidFill>
                    <a:srgbClr val="000000"/>
                  </a:solidFill>
                </a:rPr>
                <a:t>Host 2</a:t>
              </a:r>
            </a:p>
          </p:txBody>
        </p:sp>
        <p:sp>
          <p:nvSpPr>
            <p:cNvPr id="41" name="Rounded Rectangle 34"/>
            <p:cNvSpPr>
              <a:spLocks noChangeArrowheads="1"/>
            </p:cNvSpPr>
            <p:nvPr/>
          </p:nvSpPr>
          <p:spPr bwMode="auto">
            <a:xfrm>
              <a:off x="3964960" y="2780258"/>
              <a:ext cx="2510136" cy="1942738"/>
            </a:xfrm>
            <a:prstGeom prst="roundRect">
              <a:avLst>
                <a:gd name="adj" fmla="val 856"/>
              </a:avLst>
            </a:prstGeom>
            <a:noFill/>
            <a:ln w="12700" algn="ctr">
              <a:solidFill>
                <a:schemeClr val="tx1"/>
              </a:solidFill>
              <a:round/>
              <a:headEnd/>
              <a:tailEnd/>
            </a:ln>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r>
                <a:rPr lang="en-US" altLang="zh-CN" sz="1400">
                  <a:solidFill>
                    <a:srgbClr val="000000"/>
                  </a:solidFill>
                </a:rPr>
                <a:t>Host 3</a:t>
              </a:r>
            </a:p>
          </p:txBody>
        </p:sp>
        <p:grpSp>
          <p:nvGrpSpPr>
            <p:cNvPr id="42" name="Group 14"/>
            <p:cNvGrpSpPr>
              <a:grpSpLocks/>
            </p:cNvGrpSpPr>
            <p:nvPr/>
          </p:nvGrpSpPr>
          <p:grpSpPr bwMode="auto">
            <a:xfrm>
              <a:off x="702074" y="3458014"/>
              <a:ext cx="1150236" cy="288719"/>
              <a:chOff x="4701152" y="3212976"/>
              <a:chExt cx="1253864" cy="374904"/>
            </a:xfrm>
          </p:grpSpPr>
          <p:sp>
            <p:nvSpPr>
              <p:cNvPr id="114" name="矩形 113"/>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15" name="矩形 114"/>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16" name="矩形 115"/>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46" name="Group 15"/>
            <p:cNvGrpSpPr>
              <a:grpSpLocks/>
            </p:cNvGrpSpPr>
            <p:nvPr/>
          </p:nvGrpSpPr>
          <p:grpSpPr bwMode="auto">
            <a:xfrm>
              <a:off x="702074" y="3790776"/>
              <a:ext cx="1150236" cy="288719"/>
              <a:chOff x="4701152" y="3212976"/>
              <a:chExt cx="1253864" cy="374904"/>
            </a:xfrm>
          </p:grpSpPr>
          <p:sp>
            <p:nvSpPr>
              <p:cNvPr id="111" name="矩形 110"/>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12" name="矩形 111"/>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13" name="矩形 112"/>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47" name="Group 19"/>
            <p:cNvGrpSpPr>
              <a:grpSpLocks/>
            </p:cNvGrpSpPr>
            <p:nvPr/>
          </p:nvGrpSpPr>
          <p:grpSpPr bwMode="auto">
            <a:xfrm>
              <a:off x="702074" y="4167579"/>
              <a:ext cx="1150236" cy="288719"/>
              <a:chOff x="4701152" y="3212976"/>
              <a:chExt cx="1253864" cy="374904"/>
            </a:xfrm>
          </p:grpSpPr>
          <p:sp>
            <p:nvSpPr>
              <p:cNvPr id="108" name="矩形 107"/>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9" name="矩形 108"/>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10" name="矩形 109"/>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48" name="Group 14"/>
            <p:cNvGrpSpPr>
              <a:grpSpLocks/>
            </p:cNvGrpSpPr>
            <p:nvPr/>
          </p:nvGrpSpPr>
          <p:grpSpPr bwMode="auto">
            <a:xfrm>
              <a:off x="2115846" y="3458014"/>
              <a:ext cx="1150236" cy="288719"/>
              <a:chOff x="4701152" y="3212976"/>
              <a:chExt cx="1253864" cy="374904"/>
            </a:xfrm>
          </p:grpSpPr>
          <p:sp>
            <p:nvSpPr>
              <p:cNvPr id="105" name="矩形 104"/>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6" name="矩形 105"/>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7" name="矩形 106"/>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50" name="Group 15"/>
            <p:cNvGrpSpPr>
              <a:grpSpLocks/>
            </p:cNvGrpSpPr>
            <p:nvPr/>
          </p:nvGrpSpPr>
          <p:grpSpPr bwMode="auto">
            <a:xfrm>
              <a:off x="2115846" y="3790776"/>
              <a:ext cx="1150236" cy="288719"/>
              <a:chOff x="4701152" y="3212976"/>
              <a:chExt cx="1253864" cy="374904"/>
            </a:xfrm>
          </p:grpSpPr>
          <p:sp>
            <p:nvSpPr>
              <p:cNvPr id="102" name="矩形 101"/>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3" name="矩形 102"/>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4" name="矩形 103"/>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52" name="Group 19"/>
            <p:cNvGrpSpPr>
              <a:grpSpLocks/>
            </p:cNvGrpSpPr>
            <p:nvPr/>
          </p:nvGrpSpPr>
          <p:grpSpPr bwMode="auto">
            <a:xfrm>
              <a:off x="2115846" y="4167579"/>
              <a:ext cx="1150236" cy="288719"/>
              <a:chOff x="4701152" y="3212976"/>
              <a:chExt cx="1253864" cy="374904"/>
            </a:xfrm>
          </p:grpSpPr>
          <p:sp>
            <p:nvSpPr>
              <p:cNvPr id="99" name="矩形 98"/>
              <p:cNvSpPr>
                <a:spLocks noChangeArrowheads="1"/>
              </p:cNvSpPr>
              <p:nvPr/>
            </p:nvSpPr>
            <p:spPr bwMode="auto">
              <a:xfrm>
                <a:off x="4701152"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0" name="矩形 99"/>
              <p:cNvSpPr>
                <a:spLocks noChangeArrowheads="1"/>
              </p:cNvSpPr>
              <p:nvPr/>
            </p:nvSpPr>
            <p:spPr bwMode="auto">
              <a:xfrm>
                <a:off x="514873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101" name="矩形 100"/>
              <p:cNvSpPr>
                <a:spLocks noChangeArrowheads="1"/>
              </p:cNvSpPr>
              <p:nvPr/>
            </p:nvSpPr>
            <p:spPr bwMode="auto">
              <a:xfrm>
                <a:off x="5580444" y="3212976"/>
                <a:ext cx="374572" cy="374904"/>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sp>
          <p:nvSpPr>
            <p:cNvPr id="53" name="矩形 52"/>
            <p:cNvSpPr>
              <a:spLocks noChangeArrowheads="1"/>
            </p:cNvSpPr>
            <p:nvPr/>
          </p:nvSpPr>
          <p:spPr bwMode="auto">
            <a:xfrm>
              <a:off x="4031936" y="3458014"/>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54" name="矩形 53"/>
            <p:cNvSpPr>
              <a:spLocks noChangeArrowheads="1"/>
            </p:cNvSpPr>
            <p:nvPr/>
          </p:nvSpPr>
          <p:spPr bwMode="auto">
            <a:xfrm>
              <a:off x="4441070" y="3458014"/>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55" name="矩形 54"/>
            <p:cNvSpPr>
              <a:spLocks noChangeArrowheads="1"/>
            </p:cNvSpPr>
            <p:nvPr/>
          </p:nvSpPr>
          <p:spPr bwMode="auto">
            <a:xfrm>
              <a:off x="4031936" y="3790776"/>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56" name="矩形 55"/>
            <p:cNvSpPr>
              <a:spLocks noChangeArrowheads="1"/>
            </p:cNvSpPr>
            <p:nvPr/>
          </p:nvSpPr>
          <p:spPr bwMode="auto">
            <a:xfrm>
              <a:off x="4441070" y="3790776"/>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57" name="矩形 56"/>
            <p:cNvSpPr>
              <a:spLocks noChangeArrowheads="1"/>
            </p:cNvSpPr>
            <p:nvPr/>
          </p:nvSpPr>
          <p:spPr bwMode="auto">
            <a:xfrm>
              <a:off x="4031936" y="4167579"/>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58" name="矩形 57"/>
            <p:cNvSpPr>
              <a:spLocks noChangeArrowheads="1"/>
            </p:cNvSpPr>
            <p:nvPr/>
          </p:nvSpPr>
          <p:spPr bwMode="auto">
            <a:xfrm>
              <a:off x="4441070" y="4167579"/>
              <a:ext cx="343615" cy="288719"/>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nvGrpSpPr>
            <p:cNvPr id="59" name="Group 93"/>
            <p:cNvGrpSpPr>
              <a:grpSpLocks/>
            </p:cNvGrpSpPr>
            <p:nvPr/>
          </p:nvGrpSpPr>
          <p:grpSpPr bwMode="auto">
            <a:xfrm>
              <a:off x="5022013" y="3458018"/>
              <a:ext cx="1150236" cy="955467"/>
              <a:chOff x="4710442" y="3212976"/>
              <a:chExt cx="1253864" cy="1239000"/>
            </a:xfrm>
          </p:grpSpPr>
          <p:grpSp>
            <p:nvGrpSpPr>
              <p:cNvPr id="76" name="Group 14"/>
              <p:cNvGrpSpPr>
                <a:grpSpLocks/>
              </p:cNvGrpSpPr>
              <p:nvPr/>
            </p:nvGrpSpPr>
            <p:grpSpPr bwMode="auto">
              <a:xfrm>
                <a:off x="4710442" y="3212976"/>
                <a:ext cx="1253864" cy="374396"/>
                <a:chOff x="4701152" y="3212976"/>
                <a:chExt cx="1253864" cy="374396"/>
              </a:xfrm>
            </p:grpSpPr>
            <p:sp>
              <p:nvSpPr>
                <p:cNvPr id="93" name="矩形 92"/>
                <p:cNvSpPr>
                  <a:spLocks noChangeArrowheads="1"/>
                </p:cNvSpPr>
                <p:nvPr/>
              </p:nvSpPr>
              <p:spPr bwMode="auto">
                <a:xfrm>
                  <a:off x="4701152" y="3212976"/>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95" name="矩形 94"/>
                <p:cNvSpPr>
                  <a:spLocks noChangeArrowheads="1"/>
                </p:cNvSpPr>
                <p:nvPr/>
              </p:nvSpPr>
              <p:spPr bwMode="auto">
                <a:xfrm>
                  <a:off x="5148734" y="3212976"/>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98" name="矩形 97"/>
                <p:cNvSpPr>
                  <a:spLocks noChangeArrowheads="1"/>
                </p:cNvSpPr>
                <p:nvPr/>
              </p:nvSpPr>
              <p:spPr bwMode="auto">
                <a:xfrm>
                  <a:off x="5580444" y="3212976"/>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77" name="Group 15"/>
              <p:cNvGrpSpPr>
                <a:grpSpLocks/>
              </p:cNvGrpSpPr>
              <p:nvPr/>
            </p:nvGrpSpPr>
            <p:grpSpPr bwMode="auto">
              <a:xfrm>
                <a:off x="4710442" y="3644484"/>
                <a:ext cx="1253864" cy="375983"/>
                <a:chOff x="4701152" y="3212436"/>
                <a:chExt cx="1253864" cy="375983"/>
              </a:xfrm>
            </p:grpSpPr>
            <p:sp>
              <p:nvSpPr>
                <p:cNvPr id="84" name="矩形 83"/>
                <p:cNvSpPr>
                  <a:spLocks noChangeArrowheads="1"/>
                </p:cNvSpPr>
                <p:nvPr/>
              </p:nvSpPr>
              <p:spPr bwMode="auto">
                <a:xfrm>
                  <a:off x="4701152"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91" name="矩形 90"/>
                <p:cNvSpPr>
                  <a:spLocks noChangeArrowheads="1"/>
                </p:cNvSpPr>
                <p:nvPr/>
              </p:nvSpPr>
              <p:spPr bwMode="auto">
                <a:xfrm>
                  <a:off x="5148734"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92" name="矩形 91"/>
                <p:cNvSpPr>
                  <a:spLocks noChangeArrowheads="1"/>
                </p:cNvSpPr>
                <p:nvPr/>
              </p:nvSpPr>
              <p:spPr bwMode="auto">
                <a:xfrm>
                  <a:off x="5580444" y="3212436"/>
                  <a:ext cx="374572" cy="375983"/>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nvGrpSpPr>
              <p:cNvPr id="78" name="Group 19"/>
              <p:cNvGrpSpPr>
                <a:grpSpLocks/>
              </p:cNvGrpSpPr>
              <p:nvPr/>
            </p:nvGrpSpPr>
            <p:grpSpPr bwMode="auto">
              <a:xfrm>
                <a:off x="4710442" y="4077580"/>
                <a:ext cx="1253864" cy="374396"/>
                <a:chOff x="4701152" y="3213484"/>
                <a:chExt cx="1253864" cy="374396"/>
              </a:xfrm>
            </p:grpSpPr>
            <p:sp>
              <p:nvSpPr>
                <p:cNvPr id="79" name="矩形 78"/>
                <p:cNvSpPr>
                  <a:spLocks noChangeArrowheads="1"/>
                </p:cNvSpPr>
                <p:nvPr/>
              </p:nvSpPr>
              <p:spPr bwMode="auto">
                <a:xfrm>
                  <a:off x="4701152" y="3213484"/>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80" name="矩形 79"/>
                <p:cNvSpPr>
                  <a:spLocks noChangeArrowheads="1"/>
                </p:cNvSpPr>
                <p:nvPr/>
              </p:nvSpPr>
              <p:spPr bwMode="auto">
                <a:xfrm>
                  <a:off x="5148734" y="3213484"/>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sp>
              <p:nvSpPr>
                <p:cNvPr id="83" name="矩形 82"/>
                <p:cNvSpPr>
                  <a:spLocks noChangeArrowheads="1"/>
                </p:cNvSpPr>
                <p:nvPr/>
              </p:nvSpPr>
              <p:spPr bwMode="auto">
                <a:xfrm>
                  <a:off x="5580444" y="3213484"/>
                  <a:ext cx="374572" cy="374396"/>
                </a:xfrm>
                <a:prstGeom prst="rect">
                  <a:avLst/>
                </a:prstGeom>
                <a:gradFill flip="none" rotWithShape="1">
                  <a:gsLst>
                    <a:gs pos="0">
                      <a:srgbClr val="CCECFF"/>
                    </a:gs>
                    <a:gs pos="53000">
                      <a:srgbClr val="D4DEFF"/>
                    </a:gs>
                    <a:gs pos="83000">
                      <a:srgbClr val="D4DEFF"/>
                    </a:gs>
                    <a:gs pos="100000">
                      <a:srgbClr val="96AB94"/>
                    </a:gs>
                  </a:gsLst>
                  <a:lin ang="5400000" scaled="1"/>
                  <a:tileRect/>
                </a:gradFill>
                <a:ln w="9525" algn="ctr">
                  <a:solidFill>
                    <a:srgbClr val="99CCFF"/>
                  </a:solidFill>
                  <a:round/>
                  <a:headEnd/>
                  <a:tailEnd/>
                </a:ln>
              </p:spPr>
              <p:txBody>
                <a:bodyPr lIns="79200" tIns="39600" rIns="79200" bIns="39600" anchor="ct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defRPr/>
                  </a:pPr>
                  <a:r>
                    <a:rPr lang="en-US" altLang="zh-CN" sz="1050" b="1" dirty="0">
                      <a:solidFill>
                        <a:srgbClr val="C00000"/>
                      </a:solidFill>
                      <a:ea typeface="ＭＳ Ｐゴシック" pitchFamily="34" charset="-128"/>
                    </a:rPr>
                    <a:t>VM</a:t>
                  </a:r>
                </a:p>
              </p:txBody>
            </p:sp>
          </p:grpSp>
        </p:grpSp>
        <p:sp>
          <p:nvSpPr>
            <p:cNvPr id="60" name="矩形 59"/>
            <p:cNvSpPr>
              <a:spLocks noChangeArrowheads="1"/>
            </p:cNvSpPr>
            <p:nvPr/>
          </p:nvSpPr>
          <p:spPr bwMode="auto">
            <a:xfrm>
              <a:off x="662762" y="3280624"/>
              <a:ext cx="2642631" cy="499142"/>
            </a:xfrm>
            <a:prstGeom prst="rect">
              <a:avLst/>
            </a:prstGeom>
            <a:noFill/>
            <a:ln w="28575" algn="ctr">
              <a:solidFill>
                <a:schemeClr val="tx1"/>
              </a:solidFill>
              <a:prstDash val="sysDash"/>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61" name="TextBox 144"/>
            <p:cNvSpPr txBox="1">
              <a:spLocks noChangeArrowheads="1"/>
            </p:cNvSpPr>
            <p:nvPr/>
          </p:nvSpPr>
          <p:spPr bwMode="auto">
            <a:xfrm>
              <a:off x="1000553" y="3280624"/>
              <a:ext cx="1380284" cy="2616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100">
                  <a:solidFill>
                    <a:srgbClr val="000000"/>
                  </a:solidFill>
                </a:rPr>
                <a:t>Security Group A</a:t>
              </a:r>
              <a:endParaRPr lang="zh-CN" altLang="en-US" sz="1100">
                <a:solidFill>
                  <a:srgbClr val="000000"/>
                </a:solidFill>
              </a:endParaRPr>
            </a:p>
          </p:txBody>
        </p:sp>
        <p:sp>
          <p:nvSpPr>
            <p:cNvPr id="62" name="矩形 61"/>
            <p:cNvSpPr>
              <a:spLocks noChangeArrowheads="1"/>
            </p:cNvSpPr>
            <p:nvPr/>
          </p:nvSpPr>
          <p:spPr bwMode="auto">
            <a:xfrm>
              <a:off x="4956492" y="3280624"/>
              <a:ext cx="1253613" cy="1219716"/>
            </a:xfrm>
            <a:prstGeom prst="rect">
              <a:avLst/>
            </a:prstGeom>
            <a:noFill/>
            <a:ln w="28575" algn="ctr">
              <a:solidFill>
                <a:schemeClr val="tx1"/>
              </a:solidFill>
              <a:prstDash val="sysDash"/>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63" name="矩形 62"/>
            <p:cNvSpPr>
              <a:spLocks noChangeArrowheads="1"/>
            </p:cNvSpPr>
            <p:nvPr/>
          </p:nvSpPr>
          <p:spPr bwMode="auto">
            <a:xfrm>
              <a:off x="2907907" y="3447004"/>
              <a:ext cx="1453083" cy="610470"/>
            </a:xfrm>
            <a:prstGeom prst="rect">
              <a:avLst/>
            </a:prstGeom>
            <a:noFill/>
            <a:ln w="28575" algn="ctr">
              <a:solidFill>
                <a:schemeClr val="tx1"/>
              </a:solidFill>
              <a:prstDash val="sysDash"/>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64" name="TextBox 152"/>
            <p:cNvSpPr txBox="1">
              <a:spLocks noChangeArrowheads="1"/>
            </p:cNvSpPr>
            <p:nvPr/>
          </p:nvSpPr>
          <p:spPr bwMode="auto">
            <a:xfrm>
              <a:off x="3172898" y="3723490"/>
              <a:ext cx="990077" cy="43088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100">
                  <a:solidFill>
                    <a:srgbClr val="000000"/>
                  </a:solidFill>
                </a:rPr>
                <a:t>Security Group B</a:t>
              </a:r>
              <a:endParaRPr lang="zh-CN" altLang="en-US" sz="1100">
                <a:solidFill>
                  <a:srgbClr val="000000"/>
                </a:solidFill>
              </a:endParaRPr>
            </a:p>
          </p:txBody>
        </p:sp>
        <p:sp>
          <p:nvSpPr>
            <p:cNvPr id="65" name="TextBox 154"/>
            <p:cNvSpPr txBox="1">
              <a:spLocks noChangeArrowheads="1"/>
            </p:cNvSpPr>
            <p:nvPr/>
          </p:nvSpPr>
          <p:spPr bwMode="auto">
            <a:xfrm>
              <a:off x="4889517" y="3280624"/>
              <a:ext cx="1387564" cy="2616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100">
                  <a:solidFill>
                    <a:srgbClr val="000000"/>
                  </a:solidFill>
                </a:rPr>
                <a:t>Security Group C</a:t>
              </a:r>
              <a:endParaRPr lang="zh-CN" altLang="en-US" sz="1100">
                <a:solidFill>
                  <a:srgbClr val="000000"/>
                </a:solidFill>
              </a:endParaRPr>
            </a:p>
          </p:txBody>
        </p:sp>
        <p:sp>
          <p:nvSpPr>
            <p:cNvPr id="66" name="Rounded Rectangle 32"/>
            <p:cNvSpPr>
              <a:spLocks noChangeArrowheads="1"/>
            </p:cNvSpPr>
            <p:nvPr/>
          </p:nvSpPr>
          <p:spPr bwMode="auto">
            <a:xfrm>
              <a:off x="531723" y="3057967"/>
              <a:ext cx="5810877" cy="1553701"/>
            </a:xfrm>
            <a:prstGeom prst="roundRect">
              <a:avLst>
                <a:gd name="adj" fmla="val 8343"/>
              </a:avLst>
            </a:prstGeom>
            <a:noFill/>
            <a:ln w="28575" algn="ctr">
              <a:solidFill>
                <a:srgbClr val="FF0000"/>
              </a:solidFill>
              <a:prstDash val="dash"/>
              <a:round/>
              <a:headEnd/>
              <a:tailEnd/>
            </a:ln>
          </p:spPr>
          <p:txBody>
            <a:bodyPr lIns="79200" tIns="39600" rIns="79200" bIns="396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688"/>
              <a:endParaRPr lang="zh-CN" altLang="zh-CN" sz="1000">
                <a:solidFill>
                  <a:srgbClr val="C00000"/>
                </a:solidFill>
              </a:endParaRPr>
            </a:p>
          </p:txBody>
        </p:sp>
        <p:sp>
          <p:nvSpPr>
            <p:cNvPr id="67" name="矩形 66"/>
            <p:cNvSpPr>
              <a:spLocks noChangeArrowheads="1"/>
            </p:cNvSpPr>
            <p:nvPr/>
          </p:nvSpPr>
          <p:spPr bwMode="auto">
            <a:xfrm>
              <a:off x="6606272" y="2852438"/>
              <a:ext cx="263535" cy="111328"/>
            </a:xfrm>
            <a:prstGeom prst="rect">
              <a:avLst/>
            </a:prstGeom>
            <a:solidFill>
              <a:srgbClr val="ABDCA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68" name="TextBox 124"/>
            <p:cNvSpPr txBox="1">
              <a:spLocks noChangeArrowheads="1"/>
            </p:cNvSpPr>
            <p:nvPr/>
          </p:nvSpPr>
          <p:spPr bwMode="auto">
            <a:xfrm>
              <a:off x="6869807" y="2797385"/>
              <a:ext cx="1122573" cy="2769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a:solidFill>
                    <a:srgbClr val="000000"/>
                  </a:solidFill>
                </a:rPr>
                <a:t>Tenant A</a:t>
              </a:r>
              <a:endParaRPr lang="zh-CN" altLang="en-US">
                <a:solidFill>
                  <a:srgbClr val="000000"/>
                </a:solidFill>
              </a:endParaRPr>
            </a:p>
          </p:txBody>
        </p:sp>
        <p:sp>
          <p:nvSpPr>
            <p:cNvPr id="69" name="矩形 68"/>
            <p:cNvSpPr>
              <a:spLocks noChangeArrowheads="1"/>
            </p:cNvSpPr>
            <p:nvPr/>
          </p:nvSpPr>
          <p:spPr bwMode="auto">
            <a:xfrm>
              <a:off x="6606272" y="3018819"/>
              <a:ext cx="263535" cy="111328"/>
            </a:xfrm>
            <a:prstGeom prst="rect">
              <a:avLst/>
            </a:prstGeom>
            <a:solidFill>
              <a:srgbClr val="FFC00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70" name="TextBox 130"/>
            <p:cNvSpPr txBox="1">
              <a:spLocks noChangeArrowheads="1"/>
            </p:cNvSpPr>
            <p:nvPr/>
          </p:nvSpPr>
          <p:spPr bwMode="auto">
            <a:xfrm>
              <a:off x="6869807" y="2963766"/>
              <a:ext cx="1122573" cy="2769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a:solidFill>
                    <a:srgbClr val="000000"/>
                  </a:solidFill>
                </a:rPr>
                <a:t>Tenant B</a:t>
              </a:r>
              <a:endParaRPr lang="zh-CN" altLang="en-US">
                <a:solidFill>
                  <a:srgbClr val="000000"/>
                </a:solidFill>
              </a:endParaRPr>
            </a:p>
          </p:txBody>
        </p:sp>
        <p:sp>
          <p:nvSpPr>
            <p:cNvPr id="71" name="TextBox 93"/>
            <p:cNvSpPr txBox="1">
              <a:spLocks noChangeArrowheads="1"/>
            </p:cNvSpPr>
            <p:nvPr/>
          </p:nvSpPr>
          <p:spPr bwMode="auto">
            <a:xfrm>
              <a:off x="2380837" y="3057967"/>
              <a:ext cx="2047130" cy="2769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dirty="0">
                  <a:solidFill>
                    <a:srgbClr val="000000"/>
                  </a:solidFill>
                </a:rPr>
                <a:t>EC2  Data Center</a:t>
              </a:r>
              <a:endParaRPr lang="zh-CN" altLang="en-US" dirty="0">
                <a:solidFill>
                  <a:srgbClr val="000000"/>
                </a:solidFill>
              </a:endParaRPr>
            </a:p>
          </p:txBody>
        </p:sp>
        <p:sp>
          <p:nvSpPr>
            <p:cNvPr id="72" name="矩形 71"/>
            <p:cNvSpPr/>
            <p:nvPr/>
          </p:nvSpPr>
          <p:spPr bwMode="auto">
            <a:xfrm>
              <a:off x="6606272" y="3185199"/>
              <a:ext cx="263535" cy="111328"/>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73" name="TextBox 74"/>
            <p:cNvSpPr txBox="1">
              <a:spLocks noChangeArrowheads="1"/>
            </p:cNvSpPr>
            <p:nvPr/>
          </p:nvSpPr>
          <p:spPr bwMode="auto">
            <a:xfrm>
              <a:off x="6869807" y="3130147"/>
              <a:ext cx="1122573" cy="2769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a:solidFill>
                    <a:srgbClr val="000000"/>
                  </a:solidFill>
                </a:rPr>
                <a:t>Tenant C</a:t>
              </a:r>
              <a:endParaRPr lang="zh-CN" altLang="en-US">
                <a:solidFill>
                  <a:srgbClr val="000000"/>
                </a:solidFill>
              </a:endParaRPr>
            </a:p>
          </p:txBody>
        </p:sp>
        <p:sp>
          <p:nvSpPr>
            <p:cNvPr id="74" name="矩形 73"/>
            <p:cNvSpPr>
              <a:spLocks noChangeArrowheads="1"/>
            </p:cNvSpPr>
            <p:nvPr/>
          </p:nvSpPr>
          <p:spPr bwMode="auto">
            <a:xfrm>
              <a:off x="662762" y="4112527"/>
              <a:ext cx="4161235" cy="387813"/>
            </a:xfrm>
            <a:prstGeom prst="rect">
              <a:avLst/>
            </a:prstGeom>
            <a:noFill/>
            <a:ln w="28575" algn="ctr">
              <a:solidFill>
                <a:schemeClr val="tx1"/>
              </a:solidFill>
              <a:prstDash val="sysDash"/>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eaLnBrk="0" hangingPunct="0"/>
              <a:endParaRPr lang="zh-CN" altLang="en-US" sz="2500">
                <a:solidFill>
                  <a:srgbClr val="000000"/>
                </a:solidFill>
                <a:latin typeface="FrutigerNext LT BlackCn"/>
              </a:endParaRPr>
            </a:p>
          </p:txBody>
        </p:sp>
        <p:sp>
          <p:nvSpPr>
            <p:cNvPr id="75" name="TextBox 86"/>
            <p:cNvSpPr txBox="1">
              <a:spLocks noChangeArrowheads="1"/>
            </p:cNvSpPr>
            <p:nvPr/>
          </p:nvSpPr>
          <p:spPr bwMode="auto">
            <a:xfrm>
              <a:off x="3172898" y="4168803"/>
              <a:ext cx="990077" cy="43088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100">
                  <a:solidFill>
                    <a:srgbClr val="000000"/>
                  </a:solidFill>
                </a:rPr>
                <a:t>Default </a:t>
              </a:r>
            </a:p>
            <a:p>
              <a:pPr algn="ctr"/>
              <a:r>
                <a:rPr lang="en-US" altLang="zh-CN" sz="1100">
                  <a:solidFill>
                    <a:srgbClr val="000000"/>
                  </a:solidFill>
                </a:rPr>
                <a:t>SG</a:t>
              </a:r>
              <a:endParaRPr lang="zh-CN" altLang="en-US" sz="1100">
                <a:solidFill>
                  <a:srgbClr val="000000"/>
                </a:solidFill>
              </a:endParaRPr>
            </a:p>
          </p:txBody>
        </p:sp>
      </p:grpSp>
      <p:sp>
        <p:nvSpPr>
          <p:cNvPr id="4" name="矩形 3"/>
          <p:cNvSpPr/>
          <p:nvPr/>
        </p:nvSpPr>
        <p:spPr>
          <a:xfrm>
            <a:off x="632223" y="4887303"/>
            <a:ext cx="8387869" cy="1098762"/>
          </a:xfrm>
          <a:prstGeom prst="rect">
            <a:avLst/>
          </a:prstGeom>
        </p:spPr>
        <p:txBody>
          <a:bodyPr wrap="square">
            <a:spAutoFit/>
          </a:bodyPr>
          <a:lstStyle/>
          <a:p>
            <a:r>
              <a:rPr lang="zh-CN" altLang="en-US" sz="2200" dirty="0">
                <a:latin typeface="+mn-lt"/>
                <a:ea typeface="+mn-ea"/>
              </a:rPr>
              <a:t>应用场景</a:t>
            </a:r>
            <a:endParaRPr lang="en-US" altLang="zh-CN" sz="2200" dirty="0">
              <a:latin typeface="+mn-lt"/>
              <a:ea typeface="+mn-ea"/>
            </a:endParaRPr>
          </a:p>
          <a:p>
            <a:pPr marL="301625" indent="-301625" defTabSz="801688" eaLnBrk="0" hangingPunct="0">
              <a:lnSpc>
                <a:spcPct val="140000"/>
              </a:lnSpc>
              <a:spcBef>
                <a:spcPct val="30000"/>
              </a:spcBef>
              <a:buClr>
                <a:srgbClr val="808080"/>
              </a:buClr>
              <a:buSzPct val="60000"/>
            </a:pPr>
            <a:r>
              <a:rPr lang="zh-CN" altLang="en-US" sz="1400" dirty="0">
                <a:latin typeface="+mn-lt"/>
                <a:ea typeface="+mn-ea"/>
              </a:rPr>
              <a:t>      安全组用来实现安全组内和组间虚拟机的访问控制，加强虚拟机的安全保护。安全组创建后，</a:t>
            </a:r>
            <a:r>
              <a:rPr lang="en-US" altLang="zh-CN" sz="1400" dirty="0">
                <a:latin typeface="+mn-lt"/>
                <a:ea typeface="+mn-ea"/>
              </a:rPr>
              <a:t>VDC</a:t>
            </a:r>
            <a:r>
              <a:rPr lang="zh-CN" altLang="en-US" sz="1400" dirty="0">
                <a:latin typeface="+mn-lt"/>
                <a:ea typeface="+mn-ea"/>
              </a:rPr>
              <a:t>管理员可以在安全组中定义各种访问规则，当虚拟机加入该安全组后，即受到这些访问规则的保护。</a:t>
            </a:r>
            <a:endParaRPr lang="en-US" altLang="zh-CN" sz="1400" dirty="0">
              <a:latin typeface="+mn-lt"/>
              <a:ea typeface="+mn-ea"/>
            </a:endParaRPr>
          </a:p>
        </p:txBody>
      </p:sp>
    </p:spTree>
    <p:extLst>
      <p:ext uri="{BB962C8B-B14F-4D97-AF65-F5344CB8AC3E}">
        <p14:creationId xmlns:p14="http://schemas.microsoft.com/office/powerpoint/2010/main" val="2477717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336" y="980728"/>
            <a:ext cx="11881320" cy="5283324"/>
          </a:xfrm>
          <a:prstGeom prst="rect">
            <a:avLst/>
          </a:prstGeom>
        </p:spPr>
      </p:pic>
      <p:sp>
        <p:nvSpPr>
          <p:cNvPr id="5" name="文本框 4"/>
          <p:cNvSpPr txBox="1"/>
          <p:nvPr/>
        </p:nvSpPr>
        <p:spPr>
          <a:xfrm>
            <a:off x="335360" y="188640"/>
            <a:ext cx="1420582" cy="584775"/>
          </a:xfrm>
          <a:prstGeom prst="rect">
            <a:avLst/>
          </a:prstGeom>
          <a:noFill/>
        </p:spPr>
        <p:txBody>
          <a:bodyPr wrap="none" rtlCol="0">
            <a:spAutoFit/>
          </a:bodyPr>
          <a:lstStyle/>
          <a:p>
            <a:r>
              <a:rPr lang="zh-CN" altLang="en-US" sz="3200" b="1" dirty="0">
                <a:solidFill>
                  <a:srgbClr val="C00000"/>
                </a:solidFill>
                <a:latin typeface="Arial" pitchFamily="34" charset="0"/>
                <a:ea typeface="黑体" pitchFamily="49" charset="-122"/>
                <a:cs typeface="Arial" pitchFamily="34" charset="0"/>
              </a:rPr>
              <a:t>安全组</a:t>
            </a:r>
          </a:p>
        </p:txBody>
      </p:sp>
    </p:spTree>
    <p:extLst>
      <p:ext uri="{BB962C8B-B14F-4D97-AF65-F5344CB8AC3E}">
        <p14:creationId xmlns:p14="http://schemas.microsoft.com/office/powerpoint/2010/main" val="370618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椭圆 293"/>
          <p:cNvSpPr/>
          <p:nvPr/>
        </p:nvSpPr>
        <p:spPr bwMode="auto">
          <a:xfrm>
            <a:off x="8331488" y="2931138"/>
            <a:ext cx="87492" cy="63904"/>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sp>
        <p:nvSpPr>
          <p:cNvPr id="297" name="椭圆 296"/>
          <p:cNvSpPr/>
          <p:nvPr/>
        </p:nvSpPr>
        <p:spPr bwMode="auto">
          <a:xfrm>
            <a:off x="8767238" y="2931138"/>
            <a:ext cx="87492" cy="63904"/>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sp>
        <p:nvSpPr>
          <p:cNvPr id="303" name="椭圆 302"/>
          <p:cNvSpPr/>
          <p:nvPr/>
        </p:nvSpPr>
        <p:spPr bwMode="auto">
          <a:xfrm>
            <a:off x="9202987" y="2931138"/>
            <a:ext cx="87492" cy="63904"/>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sp>
        <p:nvSpPr>
          <p:cNvPr id="306" name="椭圆 305"/>
          <p:cNvSpPr/>
          <p:nvPr/>
        </p:nvSpPr>
        <p:spPr bwMode="auto">
          <a:xfrm>
            <a:off x="9638739" y="2931138"/>
            <a:ext cx="87492" cy="63904"/>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sp>
        <p:nvSpPr>
          <p:cNvPr id="289" name="椭圆 288"/>
          <p:cNvSpPr/>
          <p:nvPr/>
        </p:nvSpPr>
        <p:spPr bwMode="auto">
          <a:xfrm>
            <a:off x="7895739" y="2931138"/>
            <a:ext cx="87492" cy="63904"/>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sp>
        <p:nvSpPr>
          <p:cNvPr id="239" name="圆角矩形 74"/>
          <p:cNvSpPr/>
          <p:nvPr/>
        </p:nvSpPr>
        <p:spPr bwMode="auto">
          <a:xfrm>
            <a:off x="624818" y="2908233"/>
            <a:ext cx="1494560" cy="2097249"/>
          </a:xfrm>
          <a:prstGeom prst="roundRect">
            <a:avLst>
              <a:gd name="adj" fmla="val 4551"/>
            </a:avLst>
          </a:prstGeom>
          <a:solidFill>
            <a:schemeClr val="bg1">
              <a:lumMod val="65000"/>
            </a:schemeClr>
          </a:solidFill>
          <a:ln>
            <a:noFill/>
          </a:ln>
          <a:effectLst/>
          <a:extLst/>
        </p:spPr>
        <p:txBody>
          <a:bodyPr vert="horz" wrap="square" lIns="91350" tIns="45675" rIns="91350" bIns="45675" numCol="1" rtlCol="0" anchor="b" anchorCtr="0" compatLnSpc="1">
            <a:prstTxWarp prst="textNoShape">
              <a:avLst/>
            </a:prstTxWarp>
          </a:bodyPr>
          <a:lstStyle/>
          <a:p>
            <a:pPr algn="ctr">
              <a:buClr>
                <a:srgbClr val="CC9900"/>
              </a:buClr>
            </a:pPr>
            <a:r>
              <a:rPr lang="zh-CN" altLang="en-US" sz="1200" dirty="0">
                <a:solidFill>
                  <a:schemeClr val="bg1"/>
                </a:solidFill>
                <a:latin typeface="微软雅黑" panose="020B0503020204020204" pitchFamily="34" charset="-122"/>
                <a:ea typeface="微软雅黑" panose="020B0503020204020204" pitchFamily="34" charset="-122"/>
              </a:rPr>
              <a:t>（机房</a:t>
            </a: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241" name="圆角矩形 74"/>
          <p:cNvSpPr/>
          <p:nvPr/>
        </p:nvSpPr>
        <p:spPr bwMode="auto">
          <a:xfrm>
            <a:off x="2208581" y="2908233"/>
            <a:ext cx="3992581" cy="2097249"/>
          </a:xfrm>
          <a:prstGeom prst="roundRect">
            <a:avLst>
              <a:gd name="adj" fmla="val 4551"/>
            </a:avLst>
          </a:prstGeom>
          <a:solidFill>
            <a:schemeClr val="bg1">
              <a:lumMod val="65000"/>
            </a:schemeClr>
          </a:solidFill>
          <a:ln>
            <a:noFill/>
          </a:ln>
          <a:effectLst/>
          <a:extLst/>
        </p:spPr>
        <p:txBody>
          <a:bodyPr vert="horz" wrap="square" lIns="91350" tIns="45675" rIns="91350" bIns="45675" numCol="1" rtlCol="0" anchor="b" anchorCtr="0" compatLnSpc="1">
            <a:prstTxWarp prst="textNoShape">
              <a:avLst/>
            </a:prstTxWarp>
          </a:bodyPr>
          <a:lstStyle/>
          <a:p>
            <a:pPr algn="ctr">
              <a:buClr>
                <a:srgbClr val="CC9900"/>
              </a:buClr>
            </a:pPr>
            <a:r>
              <a:rPr lang="zh-CN" altLang="en-US" sz="1200" dirty="0">
                <a:solidFill>
                  <a:schemeClr val="bg1"/>
                </a:solidFill>
                <a:latin typeface="微软雅黑" panose="020B0503020204020204" pitchFamily="34" charset="-122"/>
                <a:ea typeface="微软雅黑" panose="020B0503020204020204" pitchFamily="34" charset="-122"/>
              </a:rPr>
              <a:t>（机房</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253" name="圆角矩形 74"/>
          <p:cNvSpPr/>
          <p:nvPr/>
        </p:nvSpPr>
        <p:spPr bwMode="auto">
          <a:xfrm>
            <a:off x="6255948" y="2908233"/>
            <a:ext cx="1494560" cy="2097249"/>
          </a:xfrm>
          <a:prstGeom prst="roundRect">
            <a:avLst>
              <a:gd name="adj" fmla="val 4551"/>
            </a:avLst>
          </a:prstGeom>
          <a:solidFill>
            <a:schemeClr val="bg2">
              <a:lumMod val="75000"/>
            </a:schemeClr>
          </a:solidFill>
          <a:ln>
            <a:noFill/>
          </a:ln>
          <a:effectLst/>
          <a:extLst/>
        </p:spPr>
        <p:txBody>
          <a:bodyPr vert="horz" wrap="square" lIns="91350" tIns="45675" rIns="91350" bIns="45675" numCol="1" rtlCol="0" anchor="b" anchorCtr="0" compatLnSpc="1">
            <a:prstTxWarp prst="textNoShape">
              <a:avLst/>
            </a:prstTxWarp>
          </a:bodyPr>
          <a:lstStyle/>
          <a:p>
            <a:pPr algn="ctr">
              <a:buClr>
                <a:srgbClr val="CC9900"/>
              </a:buClr>
            </a:pPr>
            <a:r>
              <a:rPr lang="zh-CN" altLang="en-US" sz="1300" dirty="0">
                <a:solidFill>
                  <a:schemeClr val="bg1"/>
                </a:solidFill>
                <a:latin typeface="微软雅黑" panose="020B0503020204020204" pitchFamily="34" charset="-122"/>
                <a:ea typeface="微软雅黑" panose="020B0503020204020204" pitchFamily="34" charset="-122"/>
              </a:rPr>
              <a:t>物理机资源池</a:t>
            </a:r>
          </a:p>
        </p:txBody>
      </p:sp>
      <p:cxnSp>
        <p:nvCxnSpPr>
          <p:cNvPr id="51" name="肘形连接符 50"/>
          <p:cNvCxnSpPr>
            <a:stCxn id="59" idx="0"/>
            <a:endCxn id="289" idx="0"/>
          </p:cNvCxnSpPr>
          <p:nvPr/>
        </p:nvCxnSpPr>
        <p:spPr bwMode="auto">
          <a:xfrm rot="5400000" flipH="1" flipV="1">
            <a:off x="7172574" y="2524175"/>
            <a:ext cx="359946" cy="1173861"/>
          </a:xfrm>
          <a:prstGeom prst="bentConnector3">
            <a:avLst>
              <a:gd name="adj1" fmla="val 163493"/>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椭圆 58"/>
          <p:cNvSpPr/>
          <p:nvPr/>
        </p:nvSpPr>
        <p:spPr bwMode="auto">
          <a:xfrm>
            <a:off x="6485289" y="3291080"/>
            <a:ext cx="560656" cy="139025"/>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cxnSp>
        <p:nvCxnSpPr>
          <p:cNvPr id="292" name="肘形连接符 291"/>
          <p:cNvCxnSpPr>
            <a:stCxn id="293" idx="0"/>
            <a:endCxn id="294" idx="0"/>
          </p:cNvCxnSpPr>
          <p:nvPr/>
        </p:nvCxnSpPr>
        <p:spPr bwMode="auto">
          <a:xfrm rot="5400000" flipH="1" flipV="1">
            <a:off x="6624367" y="1530971"/>
            <a:ext cx="350698" cy="3151024"/>
          </a:xfrm>
          <a:prstGeom prst="bentConnector3">
            <a:avLst>
              <a:gd name="adj1" fmla="val 165167"/>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3" name="椭圆 292"/>
          <p:cNvSpPr/>
          <p:nvPr/>
        </p:nvSpPr>
        <p:spPr bwMode="auto">
          <a:xfrm>
            <a:off x="4943875" y="3281831"/>
            <a:ext cx="560656" cy="139025"/>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cxnSp>
        <p:nvCxnSpPr>
          <p:cNvPr id="295" name="肘形连接符 294"/>
          <p:cNvCxnSpPr>
            <a:stCxn id="296" idx="0"/>
            <a:endCxn id="297" idx="0"/>
          </p:cNvCxnSpPr>
          <p:nvPr/>
        </p:nvCxnSpPr>
        <p:spPr bwMode="auto">
          <a:xfrm rot="5400000" flipH="1" flipV="1">
            <a:off x="6245561" y="725661"/>
            <a:ext cx="359946" cy="4770886"/>
          </a:xfrm>
          <a:prstGeom prst="bentConnector3">
            <a:avLst>
              <a:gd name="adj1" fmla="val 163493"/>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6" name="椭圆 295"/>
          <p:cNvSpPr/>
          <p:nvPr/>
        </p:nvSpPr>
        <p:spPr bwMode="auto">
          <a:xfrm>
            <a:off x="3759763" y="3291080"/>
            <a:ext cx="560656" cy="139025"/>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cxnSp>
        <p:nvCxnSpPr>
          <p:cNvPr id="301" name="肘形连接符 300"/>
          <p:cNvCxnSpPr>
            <a:stCxn id="302" idx="0"/>
            <a:endCxn id="303" idx="0"/>
          </p:cNvCxnSpPr>
          <p:nvPr/>
        </p:nvCxnSpPr>
        <p:spPr bwMode="auto">
          <a:xfrm rot="5400000" flipH="1" flipV="1">
            <a:off x="5787167" y="-168481"/>
            <a:ext cx="359946" cy="6559173"/>
          </a:xfrm>
          <a:prstGeom prst="bentConnector3">
            <a:avLst>
              <a:gd name="adj1" fmla="val 163493"/>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2" name="椭圆 301"/>
          <p:cNvSpPr/>
          <p:nvPr/>
        </p:nvSpPr>
        <p:spPr bwMode="auto">
          <a:xfrm>
            <a:off x="2407226" y="3291080"/>
            <a:ext cx="560656" cy="139025"/>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cxnSp>
        <p:nvCxnSpPr>
          <p:cNvPr id="304" name="肘形连接符 303"/>
          <p:cNvCxnSpPr>
            <a:stCxn id="305" idx="0"/>
            <a:endCxn id="306" idx="0"/>
          </p:cNvCxnSpPr>
          <p:nvPr/>
        </p:nvCxnSpPr>
        <p:spPr bwMode="auto">
          <a:xfrm rot="5400000" flipH="1" flipV="1">
            <a:off x="5230948" y="-1160450"/>
            <a:ext cx="359946" cy="8543112"/>
          </a:xfrm>
          <a:prstGeom prst="bentConnector3">
            <a:avLst>
              <a:gd name="adj1" fmla="val 163493"/>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 name="椭圆 304"/>
          <p:cNvSpPr/>
          <p:nvPr/>
        </p:nvSpPr>
        <p:spPr bwMode="auto">
          <a:xfrm>
            <a:off x="859038" y="3291080"/>
            <a:ext cx="560656" cy="139025"/>
          </a:xfrm>
          <a:prstGeom prst="ellipse">
            <a:avLst/>
          </a:prstGeom>
          <a:solidFill>
            <a:schemeClr val="bg2">
              <a:lumMod val="75000"/>
            </a:schemeClr>
          </a:solidFill>
          <a:ln>
            <a:noFill/>
          </a:ln>
          <a:effectLst/>
          <a:extLst/>
        </p:spPr>
        <p:txBody>
          <a:bodyPr vert="horz" wrap="square" lIns="91350" tIns="45675" rIns="91350" bIns="45675" numCol="1" rtlCol="0" anchor="t" anchorCtr="0" compatLnSpc="1">
            <a:prstTxWarp prst="textNoShape">
              <a:avLst/>
            </a:prstTxWarp>
          </a:bodyPr>
          <a:lstStyle/>
          <a:p>
            <a:pPr defTabSz="913479">
              <a:buClr>
                <a:srgbClr val="CC9900"/>
              </a:buClr>
              <a:buFont typeface="Wingdings" pitchFamily="2" charset="2"/>
              <a:buChar char="n"/>
            </a:pPr>
            <a:endParaRPr lang="zh-CN" altLang="en-US" sz="1699" dirty="0">
              <a:latin typeface="Arial" charset="0"/>
            </a:endParaRPr>
          </a:p>
        </p:txBody>
      </p:sp>
      <p:grpSp>
        <p:nvGrpSpPr>
          <p:cNvPr id="2" name="组合 3"/>
          <p:cNvGrpSpPr/>
          <p:nvPr/>
        </p:nvGrpSpPr>
        <p:grpSpPr>
          <a:xfrm>
            <a:off x="794195" y="3196189"/>
            <a:ext cx="1136015" cy="1249144"/>
            <a:chOff x="5387613" y="3173601"/>
            <a:chExt cx="1136310" cy="1249469"/>
          </a:xfrm>
        </p:grpSpPr>
        <p:sp>
          <p:nvSpPr>
            <p:cNvPr id="243" name="圆角矩形 74"/>
            <p:cNvSpPr/>
            <p:nvPr/>
          </p:nvSpPr>
          <p:spPr bwMode="auto">
            <a:xfrm>
              <a:off x="5387613" y="3173601"/>
              <a:ext cx="1136310" cy="1249469"/>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708" rIns="0" bIns="45708" numCol="1" rtlCol="0" anchor="b" anchorCtr="0" compatLnSpc="1">
              <a:prstTxWarp prst="textNoShape">
                <a:avLst/>
              </a:prstTxWarp>
            </a:bodyPr>
            <a:lstStyle/>
            <a:p>
              <a:pPr algn="ctr">
                <a:buClr>
                  <a:srgbClr val="CC9900"/>
                </a:buCl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虚拟化资源池</a:t>
              </a:r>
            </a:p>
          </p:txBody>
        </p:sp>
        <p:pic>
          <p:nvPicPr>
            <p:cNvPr id="238" name="图片 23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3282" y="3478482"/>
              <a:ext cx="1104973" cy="419890"/>
            </a:xfrm>
            <a:prstGeom prst="rect">
              <a:avLst/>
            </a:prstGeom>
          </p:spPr>
        </p:pic>
      </p:grpSp>
      <p:grpSp>
        <p:nvGrpSpPr>
          <p:cNvPr id="3" name="组合 259"/>
          <p:cNvGrpSpPr/>
          <p:nvPr/>
        </p:nvGrpSpPr>
        <p:grpSpPr>
          <a:xfrm>
            <a:off x="2321709" y="3196189"/>
            <a:ext cx="1136015" cy="1249144"/>
            <a:chOff x="5387613" y="3173601"/>
            <a:chExt cx="1136310" cy="1249469"/>
          </a:xfrm>
        </p:grpSpPr>
        <p:sp>
          <p:nvSpPr>
            <p:cNvPr id="261" name="圆角矩形 74"/>
            <p:cNvSpPr/>
            <p:nvPr/>
          </p:nvSpPr>
          <p:spPr bwMode="auto">
            <a:xfrm>
              <a:off x="5387613" y="3173601"/>
              <a:ext cx="1136310" cy="1249469"/>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708" rIns="0" bIns="45708" numCol="1" rtlCol="0" anchor="b" anchorCtr="0" compatLnSpc="1">
              <a:prstTxWarp prst="textNoShape">
                <a:avLst/>
              </a:prstTxWarp>
            </a:bodyPr>
            <a:lstStyle/>
            <a:p>
              <a:pPr algn="ctr">
                <a:buClr>
                  <a:srgbClr val="CC9900"/>
                </a:buClr>
              </a:pPr>
              <a:endParaRPr lang="en-US" altLang="zh-CN" sz="700" dirty="0">
                <a:solidFill>
                  <a:schemeClr val="bg1">
                    <a:lumMod val="50000"/>
                  </a:schemeClr>
                </a:solidFill>
                <a:latin typeface="微软雅黑" panose="020B0503020204020204" pitchFamily="34" charset="-122"/>
                <a:ea typeface="微软雅黑" panose="020B0503020204020204" pitchFamily="34" charset="-122"/>
              </a:endParaRPr>
            </a:p>
            <a:p>
              <a:pPr algn="ctr">
                <a:buClr>
                  <a:srgbClr val="CC9900"/>
                </a:buCl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虚拟化资源池</a:t>
              </a:r>
            </a:p>
          </p:txBody>
        </p:sp>
        <p:pic>
          <p:nvPicPr>
            <p:cNvPr id="262" name="图片 26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3282" y="3478482"/>
              <a:ext cx="1104973" cy="419890"/>
            </a:xfrm>
            <a:prstGeom prst="rect">
              <a:avLst/>
            </a:prstGeom>
          </p:spPr>
        </p:pic>
      </p:grpSp>
      <p:grpSp>
        <p:nvGrpSpPr>
          <p:cNvPr id="4" name="组合 264"/>
          <p:cNvGrpSpPr/>
          <p:nvPr/>
        </p:nvGrpSpPr>
        <p:grpSpPr>
          <a:xfrm>
            <a:off x="3628488" y="3196189"/>
            <a:ext cx="1136015" cy="1249144"/>
            <a:chOff x="5387613" y="3173601"/>
            <a:chExt cx="1136310" cy="1249469"/>
          </a:xfrm>
        </p:grpSpPr>
        <p:sp>
          <p:nvSpPr>
            <p:cNvPr id="266" name="圆角矩形 74"/>
            <p:cNvSpPr/>
            <p:nvPr/>
          </p:nvSpPr>
          <p:spPr bwMode="auto">
            <a:xfrm>
              <a:off x="5387613" y="3173601"/>
              <a:ext cx="1136310" cy="1249469"/>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708" rIns="0" bIns="45708" numCol="1" rtlCol="0" anchor="b" anchorCtr="0" compatLnSpc="1">
              <a:prstTxWarp prst="textNoShape">
                <a:avLst/>
              </a:prstTxWarp>
            </a:bodyPr>
            <a:lstStyle/>
            <a:p>
              <a:pPr algn="ctr">
                <a:buClr>
                  <a:srgbClr val="CC9900"/>
                </a:buClr>
              </a:pPr>
              <a:endParaRPr lang="en-US" altLang="zh-CN" sz="700" dirty="0">
                <a:solidFill>
                  <a:schemeClr val="bg1">
                    <a:lumMod val="50000"/>
                  </a:schemeClr>
                </a:solidFill>
                <a:latin typeface="微软雅黑" panose="020B0503020204020204" pitchFamily="34" charset="-122"/>
                <a:ea typeface="微软雅黑" panose="020B0503020204020204" pitchFamily="34" charset="-122"/>
              </a:endParaRPr>
            </a:p>
            <a:p>
              <a:pPr algn="ctr">
                <a:buClr>
                  <a:srgbClr val="CC9900"/>
                </a:buCl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虚拟化资源池</a:t>
              </a:r>
            </a:p>
          </p:txBody>
        </p:sp>
        <p:pic>
          <p:nvPicPr>
            <p:cNvPr id="267" name="图片 26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3282" y="3490640"/>
              <a:ext cx="1104973" cy="419890"/>
            </a:xfrm>
            <a:prstGeom prst="rect">
              <a:avLst/>
            </a:prstGeom>
          </p:spPr>
        </p:pic>
      </p:grpSp>
      <p:sp>
        <p:nvSpPr>
          <p:cNvPr id="269" name="圆角矩形 74"/>
          <p:cNvSpPr/>
          <p:nvPr/>
        </p:nvSpPr>
        <p:spPr bwMode="auto">
          <a:xfrm>
            <a:off x="4892968" y="3196189"/>
            <a:ext cx="1136015" cy="1249144"/>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675" rIns="0" bIns="45675" numCol="1" rtlCol="0" anchor="b" anchorCtr="0" compatLnSpc="1">
            <a:prstTxWarp prst="textNoShape">
              <a:avLst/>
            </a:prstTxWarp>
          </a:bodyPr>
          <a:lstStyle/>
          <a:p>
            <a:pPr algn="ctr">
              <a:buClr>
                <a:srgbClr val="CC9900"/>
              </a:buClr>
            </a:pPr>
            <a:endParaRPr lang="en-US" altLang="zh-CN" sz="700" dirty="0">
              <a:solidFill>
                <a:schemeClr val="bg1">
                  <a:lumMod val="50000"/>
                </a:schemeClr>
              </a:solidFill>
              <a:latin typeface="微软雅黑" panose="020B0503020204020204" pitchFamily="34" charset="-122"/>
              <a:ea typeface="微软雅黑" panose="020B0503020204020204" pitchFamily="34" charset="-122"/>
            </a:endParaRPr>
          </a:p>
          <a:p>
            <a:pPr algn="ctr">
              <a:buClr>
                <a:srgbClr val="CC9900"/>
              </a:buCl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虚拟化资源池</a:t>
            </a:r>
          </a:p>
        </p:txBody>
      </p:sp>
      <p:sp>
        <p:nvSpPr>
          <p:cNvPr id="272" name="圆角矩形 74"/>
          <p:cNvSpPr/>
          <p:nvPr/>
        </p:nvSpPr>
        <p:spPr bwMode="auto">
          <a:xfrm>
            <a:off x="6428115" y="3196189"/>
            <a:ext cx="1136015" cy="1249144"/>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702" rIns="0" bIns="45702" numCol="1" rtlCol="0" anchor="b" anchorCtr="0" compatLnSpc="1">
            <a:prstTxWarp prst="textNoShape">
              <a:avLst/>
            </a:prstTxWarp>
          </a:bodyPr>
          <a:lstStyle/>
          <a:p>
            <a:pPr algn="ctr">
              <a:buClr>
                <a:srgbClr val="CC9900"/>
              </a:buCl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物理资源池</a:t>
            </a:r>
          </a:p>
        </p:txBody>
      </p:sp>
      <p:sp>
        <p:nvSpPr>
          <p:cNvPr id="276" name="圆角矩形 74"/>
          <p:cNvSpPr/>
          <p:nvPr/>
        </p:nvSpPr>
        <p:spPr bwMode="auto">
          <a:xfrm>
            <a:off x="7823743" y="2908233"/>
            <a:ext cx="2055110" cy="2097249"/>
          </a:xfrm>
          <a:prstGeom prst="roundRect">
            <a:avLst>
              <a:gd name="adj" fmla="val 4551"/>
            </a:avLst>
          </a:prstGeom>
          <a:solidFill>
            <a:schemeClr val="bg2">
              <a:lumMod val="75000"/>
            </a:schemeClr>
          </a:solidFill>
          <a:ln>
            <a:noFill/>
          </a:ln>
          <a:effectLst/>
          <a:extLst/>
        </p:spPr>
        <p:txBody>
          <a:bodyPr vert="horz" wrap="square" lIns="91350" tIns="45675" rIns="91350" bIns="45675" numCol="1" rtlCol="0" anchor="b" anchorCtr="0" compatLnSpc="1">
            <a:prstTxWarp prst="textNoShape">
              <a:avLst/>
            </a:prstTxWarp>
          </a:bodyPr>
          <a:lstStyle/>
          <a:p>
            <a:pPr algn="ctr">
              <a:buClr>
                <a:srgbClr val="CC9900"/>
              </a:buClr>
            </a:pPr>
            <a:r>
              <a:rPr lang="zh-CN" altLang="en-US" sz="1300" dirty="0">
                <a:solidFill>
                  <a:schemeClr val="bg1"/>
                </a:solidFill>
                <a:latin typeface="微软雅黑" panose="020B0503020204020204" pitchFamily="34" charset="-122"/>
                <a:ea typeface="微软雅黑" panose="020B0503020204020204" pitchFamily="34" charset="-122"/>
              </a:rPr>
              <a:t>新建虚拟化资源池</a:t>
            </a:r>
          </a:p>
        </p:txBody>
      </p:sp>
      <p:sp>
        <p:nvSpPr>
          <p:cNvPr id="284" name="圆角矩形 74"/>
          <p:cNvSpPr/>
          <p:nvPr/>
        </p:nvSpPr>
        <p:spPr bwMode="auto">
          <a:xfrm>
            <a:off x="8077878" y="4065030"/>
            <a:ext cx="1573346" cy="380308"/>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675" rIns="0" bIns="45675" numCol="1" rtlCol="0" anchor="ctr" anchorCtr="0" compatLnSpc="1">
            <a:prstTxWarp prst="textNoShape">
              <a:avLst/>
            </a:prstTxWarp>
          </a:bodyPr>
          <a:lstStyle/>
          <a:p>
            <a:pPr algn="ctr">
              <a:buClr>
                <a:srgbClr val="CC9900"/>
              </a:buCl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存储</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 </a:t>
            </a:r>
          </a:p>
        </p:txBody>
      </p:sp>
      <p:sp>
        <p:nvSpPr>
          <p:cNvPr id="286" name="圆角矩形 74"/>
          <p:cNvSpPr/>
          <p:nvPr/>
        </p:nvSpPr>
        <p:spPr bwMode="auto">
          <a:xfrm>
            <a:off x="8077878" y="3199727"/>
            <a:ext cx="1573346" cy="380308"/>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675" rIns="0" bIns="45675" numCol="1" rtlCol="0" anchor="ctr" anchorCtr="0" compatLnSpc="1">
            <a:prstTxWarp prst="textNoShape">
              <a:avLst/>
            </a:prstTxWarp>
          </a:bodyPr>
          <a:lstStyle/>
          <a:p>
            <a:pPr algn="ctr">
              <a:buClr>
                <a:srgbClr val="CC9900"/>
              </a:buCl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虚拟化</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8" name="圆角矩形 74"/>
          <p:cNvSpPr/>
          <p:nvPr/>
        </p:nvSpPr>
        <p:spPr bwMode="auto">
          <a:xfrm>
            <a:off x="8077878" y="3632379"/>
            <a:ext cx="1573346" cy="380308"/>
          </a:xfrm>
          <a:prstGeom prst="roundRect">
            <a:avLst>
              <a:gd name="adj" fmla="val 4551"/>
            </a:avLst>
          </a:prstGeom>
          <a:solidFill>
            <a:schemeClr val="bg1"/>
          </a:solidFill>
          <a:ln>
            <a:solidFill>
              <a:schemeClr val="tx1">
                <a:lumMod val="50000"/>
                <a:lumOff val="50000"/>
              </a:schemeClr>
            </a:solidFill>
          </a:ln>
          <a:effectLst/>
          <a:extLst/>
        </p:spPr>
        <p:txBody>
          <a:bodyPr vert="horz" wrap="square" lIns="0" tIns="45675" rIns="0" bIns="45675" numCol="1" rtlCol="0" anchor="ctr" anchorCtr="0" compatLnSpc="1">
            <a:prstTxWarp prst="textNoShape">
              <a:avLst/>
            </a:prstTxWarp>
          </a:bodyPr>
          <a:lstStyle/>
          <a:p>
            <a:pPr algn="ctr">
              <a:buClr>
                <a:srgbClr val="CC9900"/>
              </a:buCl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服务器</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2" name="圆角矩形 74"/>
          <p:cNvSpPr/>
          <p:nvPr/>
        </p:nvSpPr>
        <p:spPr bwMode="auto">
          <a:xfrm>
            <a:off x="7751755" y="1822707"/>
            <a:ext cx="2037528" cy="626930"/>
          </a:xfrm>
          <a:prstGeom prst="roundRect">
            <a:avLst>
              <a:gd name="adj" fmla="val 4551"/>
            </a:avLst>
          </a:prstGeom>
          <a:solidFill>
            <a:srgbClr val="92D050"/>
          </a:solidFill>
          <a:ln>
            <a:noFill/>
          </a:ln>
          <a:effectLst/>
          <a:extLst/>
        </p:spPr>
        <p:txBody>
          <a:bodyPr vert="horz" wrap="square" lIns="91350" tIns="45675" rIns="91350" bIns="45675" numCol="1" rtlCol="0" anchor="ctr" anchorCtr="0" compatLnSpc="1">
            <a:prstTxWarp prst="textNoShape">
              <a:avLst/>
            </a:prstTxWarp>
          </a:bodyPr>
          <a:lstStyle/>
          <a:p>
            <a:pPr algn="ctr">
              <a:buClr>
                <a:srgbClr val="CC9900"/>
              </a:buClr>
            </a:pPr>
            <a:r>
              <a:rPr lang="zh-CN" altLang="en-US" sz="1600" dirty="0">
                <a:solidFill>
                  <a:schemeClr val="bg1"/>
                </a:solidFill>
                <a:latin typeface="微软雅黑" panose="020B0503020204020204" pitchFamily="34" charset="-122"/>
                <a:ea typeface="微软雅黑" panose="020B0503020204020204" pitchFamily="34" charset="-122"/>
              </a:rPr>
              <a:t>统一运维平台</a:t>
            </a:r>
          </a:p>
        </p:txBody>
      </p:sp>
      <p:grpSp>
        <p:nvGrpSpPr>
          <p:cNvPr id="7" name="Group 6"/>
          <p:cNvGrpSpPr/>
          <p:nvPr/>
        </p:nvGrpSpPr>
        <p:grpSpPr>
          <a:xfrm>
            <a:off x="10055416" y="3710554"/>
            <a:ext cx="2190269" cy="915786"/>
            <a:chOff x="10058034" y="3710628"/>
            <a:chExt cx="2190839" cy="916024"/>
          </a:xfrm>
        </p:grpSpPr>
        <p:sp>
          <p:nvSpPr>
            <p:cNvPr id="314" name="矩形 313"/>
            <p:cNvSpPr/>
            <p:nvPr/>
          </p:nvSpPr>
          <p:spPr>
            <a:xfrm>
              <a:off x="10058034" y="4165054"/>
              <a:ext cx="2050941" cy="461598"/>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分层分批采购：异构服务器、存储和网络设备的接入使用</a:t>
              </a:r>
              <a:endParaRPr lang="en-US" altLang="zh-CN" sz="1200" dirty="0">
                <a:latin typeface="微软雅黑" panose="020B0503020204020204" pitchFamily="34" charset="-122"/>
                <a:ea typeface="微软雅黑" panose="020B0503020204020204" pitchFamily="34" charset="-122"/>
              </a:endParaRPr>
            </a:p>
          </p:txBody>
        </p:sp>
        <p:sp>
          <p:nvSpPr>
            <p:cNvPr id="315" name="线形标注 2(带强调线) 314"/>
            <p:cNvSpPr/>
            <p:nvPr/>
          </p:nvSpPr>
          <p:spPr bwMode="auto">
            <a:xfrm>
              <a:off x="10418068" y="3710628"/>
              <a:ext cx="1830805" cy="367549"/>
            </a:xfrm>
            <a:prstGeom prst="accentCallout2">
              <a:avLst>
                <a:gd name="adj1" fmla="val 18750"/>
                <a:gd name="adj2" fmla="val -8333"/>
                <a:gd name="adj3" fmla="val 18750"/>
                <a:gd name="adj4" fmla="val -16667"/>
                <a:gd name="adj5" fmla="val -60862"/>
                <a:gd name="adj6" fmla="val -54075"/>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C00000"/>
                  </a:solidFill>
                  <a:latin typeface="微软雅黑" panose="020B0503020204020204" pitchFamily="34" charset="-122"/>
                  <a:ea typeface="微软雅黑" panose="020B0503020204020204" pitchFamily="34" charset="-122"/>
                </a:rPr>
                <a:t>③ 建：异构接入</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grpSp>
      <p:cxnSp>
        <p:nvCxnSpPr>
          <p:cNvPr id="317" name="肘形连接符 316"/>
          <p:cNvCxnSpPr>
            <a:stCxn id="239" idx="0"/>
            <a:endCxn id="312" idx="1"/>
          </p:cNvCxnSpPr>
          <p:nvPr/>
        </p:nvCxnSpPr>
        <p:spPr bwMode="auto">
          <a:xfrm rot="5400000" flipH="1" flipV="1">
            <a:off x="4175895" y="-667624"/>
            <a:ext cx="772062" cy="6379655"/>
          </a:xfrm>
          <a:prstGeom prst="bentConnector2">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 name="肘形连接符 320"/>
          <p:cNvCxnSpPr>
            <a:stCxn id="241" idx="0"/>
            <a:endCxn id="312" idx="1"/>
          </p:cNvCxnSpPr>
          <p:nvPr/>
        </p:nvCxnSpPr>
        <p:spPr bwMode="auto">
          <a:xfrm rot="5400000" flipH="1" flipV="1">
            <a:off x="5592282" y="748765"/>
            <a:ext cx="772062" cy="3546881"/>
          </a:xfrm>
          <a:prstGeom prst="bentConnector2">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3" name="肘形连接符 332"/>
          <p:cNvCxnSpPr>
            <a:stCxn id="253" idx="0"/>
            <a:endCxn id="312" idx="1"/>
          </p:cNvCxnSpPr>
          <p:nvPr/>
        </p:nvCxnSpPr>
        <p:spPr bwMode="auto">
          <a:xfrm rot="5400000" flipH="1" flipV="1">
            <a:off x="6991460" y="2147941"/>
            <a:ext cx="772062" cy="748525"/>
          </a:xfrm>
          <a:prstGeom prst="bentConnector2">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 name="肘形连接符 340"/>
          <p:cNvCxnSpPr>
            <a:stCxn id="276" idx="3"/>
            <a:endCxn id="312" idx="3"/>
          </p:cNvCxnSpPr>
          <p:nvPr/>
        </p:nvCxnSpPr>
        <p:spPr bwMode="auto">
          <a:xfrm flipH="1" flipV="1">
            <a:off x="9789283" y="2136172"/>
            <a:ext cx="89572" cy="1820686"/>
          </a:xfrm>
          <a:prstGeom prst="bentConnector3">
            <a:avLst>
              <a:gd name="adj1" fmla="val -255148"/>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5074" y="5198487"/>
            <a:ext cx="3369350" cy="822113"/>
            <a:chOff x="-95100" y="5198947"/>
            <a:chExt cx="3370227" cy="822327"/>
          </a:xfrm>
        </p:grpSpPr>
        <p:sp>
          <p:nvSpPr>
            <p:cNvPr id="345" name="矩形 344"/>
            <p:cNvSpPr/>
            <p:nvPr/>
          </p:nvSpPr>
          <p:spPr>
            <a:xfrm>
              <a:off x="129868" y="5559676"/>
              <a:ext cx="3145259" cy="461598"/>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新建资源池与现有资源池对接，业务在新资源扩容，安全隔离，与老业务网络互通</a:t>
              </a:r>
              <a:endParaRPr lang="zh-CN" altLang="en-US" sz="1100" dirty="0"/>
            </a:p>
          </p:txBody>
        </p:sp>
        <p:sp>
          <p:nvSpPr>
            <p:cNvPr id="346" name="线形标注 2(带强调线) 345"/>
            <p:cNvSpPr/>
            <p:nvPr/>
          </p:nvSpPr>
          <p:spPr bwMode="auto">
            <a:xfrm flipH="1">
              <a:off x="-95100" y="5198947"/>
              <a:ext cx="3010188" cy="367549"/>
            </a:xfrm>
            <a:prstGeom prst="accentCallout2">
              <a:avLst>
                <a:gd name="adj1" fmla="val 18750"/>
                <a:gd name="adj2" fmla="val -8333"/>
                <a:gd name="adj3" fmla="val 18750"/>
                <a:gd name="adj4" fmla="val -16667"/>
                <a:gd name="adj5" fmla="val -78090"/>
                <a:gd name="adj6" fmla="val -32227"/>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lgn="r">
                <a:buClr>
                  <a:srgbClr val="CC9900"/>
                </a:buClr>
              </a:pPr>
              <a:r>
                <a:rPr lang="zh-CN" altLang="en-US" sz="1600" b="1" dirty="0">
                  <a:solidFill>
                    <a:srgbClr val="C00000"/>
                  </a:solidFill>
                  <a:latin typeface="微软雅黑" panose="020B0503020204020204" pitchFamily="34" charset="-122"/>
                  <a:ea typeface="微软雅黑" panose="020B0503020204020204" pitchFamily="34" charset="-122"/>
                </a:rPr>
                <a:t>① 建：现有虚拟化资源池对接</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grpSp>
      <p:pic>
        <p:nvPicPr>
          <p:cNvPr id="69" name="图片 6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7337" y="3500991"/>
            <a:ext cx="1104685" cy="419782"/>
          </a:xfrm>
          <a:prstGeom prst="rect">
            <a:avLst/>
          </a:prstGeom>
        </p:spPr>
      </p:pic>
      <p:pic>
        <p:nvPicPr>
          <p:cNvPr id="57" name="图片 5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27938" y="3747212"/>
            <a:ext cx="466370" cy="242697"/>
          </a:xfrm>
          <a:prstGeom prst="rect">
            <a:avLst/>
          </a:prstGeom>
        </p:spPr>
      </p:pic>
      <p:pic>
        <p:nvPicPr>
          <p:cNvPr id="58" name="图片 57"/>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142750" y="3747220"/>
            <a:ext cx="350546" cy="282365"/>
          </a:xfrm>
          <a:prstGeom prst="rect">
            <a:avLst/>
          </a:prstGeom>
        </p:spPr>
      </p:pic>
      <p:pic>
        <p:nvPicPr>
          <p:cNvPr id="60" name="Picture 2" descr="E:\01 日常工作\03 品牌规范设计\企业业务视觉规范\投标标书规范\设计文档\大平台相关资料整理\Template A\源文件\HW LOGO副本.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3721" y="3357012"/>
            <a:ext cx="309232" cy="295895"/>
          </a:xfrm>
          <a:prstGeom prst="rect">
            <a:avLst/>
          </a:prstGeom>
          <a:noFill/>
        </p:spPr>
      </p:pic>
      <p:grpSp>
        <p:nvGrpSpPr>
          <p:cNvPr id="6" name="Group 5"/>
          <p:cNvGrpSpPr/>
          <p:nvPr/>
        </p:nvGrpSpPr>
        <p:grpSpPr>
          <a:xfrm>
            <a:off x="4724209" y="5228732"/>
            <a:ext cx="3694771" cy="644303"/>
            <a:chOff x="4725438" y="5229200"/>
            <a:chExt cx="3695733" cy="644471"/>
          </a:xfrm>
        </p:grpSpPr>
        <p:sp>
          <p:nvSpPr>
            <p:cNvPr id="63" name="线形标注 2(带强调线) 62"/>
            <p:cNvSpPr/>
            <p:nvPr/>
          </p:nvSpPr>
          <p:spPr bwMode="auto">
            <a:xfrm>
              <a:off x="4725438" y="5229200"/>
              <a:ext cx="3695733" cy="367549"/>
            </a:xfrm>
            <a:prstGeom prst="accentCallout2">
              <a:avLst>
                <a:gd name="adj1" fmla="val 18750"/>
                <a:gd name="adj2" fmla="val -8333"/>
                <a:gd name="adj3" fmla="val 18750"/>
                <a:gd name="adj4" fmla="val -16667"/>
                <a:gd name="adj5" fmla="val -78220"/>
                <a:gd name="adj6" fmla="val -21309"/>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C00000"/>
                  </a:solidFill>
                  <a:latin typeface="微软雅黑" panose="020B0503020204020204" pitchFamily="34" charset="-122"/>
                  <a:ea typeface="微软雅黑" panose="020B0503020204020204" pitchFamily="34" charset="-122"/>
                </a:rPr>
                <a:t>② 建：跨地域、机房、网络资源共享</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a:xfrm>
              <a:off x="4725441" y="5596750"/>
              <a:ext cx="3388371" cy="276921"/>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支持多地域、多机房、多网络资源池化共享</a:t>
              </a:r>
              <a:endParaRPr lang="en-US" altLang="zh-CN" sz="1200" dirty="0">
                <a:latin typeface="微软雅黑" panose="020B0503020204020204" pitchFamily="34" charset="-122"/>
                <a:ea typeface="微软雅黑" panose="020B0503020204020204" pitchFamily="34" charset="-122"/>
              </a:endParaRPr>
            </a:p>
          </p:txBody>
        </p:sp>
      </p:grpSp>
      <p:sp>
        <p:nvSpPr>
          <p:cNvPr id="65" name="标题 1"/>
          <p:cNvSpPr>
            <a:spLocks noGrp="1"/>
          </p:cNvSpPr>
          <p:nvPr>
            <p:ph type="title"/>
          </p:nvPr>
        </p:nvSpPr>
        <p:spPr>
          <a:xfrm>
            <a:off x="332057" y="179465"/>
            <a:ext cx="10947172" cy="649187"/>
          </a:xfrm>
        </p:spPr>
        <p:txBody>
          <a:bodyPr vert="horz" wrap="square" lIns="103165" tIns="51583" rIns="103165" bIns="51583" numCol="1" anchor="ctr" anchorCtr="0" compatLnSpc="1">
            <a:prstTxWarp prst="textNoShape">
              <a:avLst/>
            </a:prstTxWarp>
          </a:bodyPr>
          <a:lstStyle/>
          <a:p>
            <a:pPr eaLnBrk="1" hangingPunct="1"/>
            <a:r>
              <a:rPr kumimoji="1" lang="zh-CN" altLang="en-US" sz="2699" kern="1200" dirty="0">
                <a:solidFill>
                  <a:srgbClr val="C00000"/>
                </a:solidFill>
                <a:latin typeface="微软雅黑" pitchFamily="34" charset="-122"/>
                <a:ea typeface="微软雅黑" pitchFamily="34" charset="-122"/>
              </a:rPr>
              <a:t>云数据中心的需求汇总</a:t>
            </a:r>
            <a:endParaRPr kumimoji="1" lang="en-IN" altLang="en-US" sz="2699" kern="1200" dirty="0">
              <a:solidFill>
                <a:srgbClr val="C00000"/>
              </a:solidFill>
              <a:latin typeface="微软雅黑" pitchFamily="34" charset="-122"/>
              <a:ea typeface="微软雅黑" pitchFamily="34" charset="-122"/>
            </a:endParaRPr>
          </a:p>
        </p:txBody>
      </p:sp>
      <p:grpSp>
        <p:nvGrpSpPr>
          <p:cNvPr id="8" name="Group 7"/>
          <p:cNvGrpSpPr/>
          <p:nvPr/>
        </p:nvGrpSpPr>
        <p:grpSpPr>
          <a:xfrm>
            <a:off x="8497178" y="5188006"/>
            <a:ext cx="2116432" cy="828920"/>
            <a:chOff x="8499390" y="5188464"/>
            <a:chExt cx="2116983" cy="829136"/>
          </a:xfrm>
        </p:grpSpPr>
        <p:sp>
          <p:nvSpPr>
            <p:cNvPr id="66" name="矩形 65"/>
            <p:cNvSpPr/>
            <p:nvPr/>
          </p:nvSpPr>
          <p:spPr>
            <a:xfrm>
              <a:off x="8565432" y="5556013"/>
              <a:ext cx="2050941" cy="461587"/>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对一些重载应用和不宜虚拟化的应用提供物理机服务</a:t>
              </a:r>
              <a:endParaRPr lang="en-US" altLang="zh-CN" sz="1200" dirty="0">
                <a:latin typeface="微软雅黑" panose="020B0503020204020204" pitchFamily="34" charset="-122"/>
                <a:ea typeface="微软雅黑" panose="020B0503020204020204" pitchFamily="34" charset="-122"/>
              </a:endParaRPr>
            </a:p>
          </p:txBody>
        </p:sp>
        <p:sp>
          <p:nvSpPr>
            <p:cNvPr id="67" name="线形标注 2(带强调线) 66"/>
            <p:cNvSpPr/>
            <p:nvPr/>
          </p:nvSpPr>
          <p:spPr bwMode="auto">
            <a:xfrm>
              <a:off x="8499390" y="5188464"/>
              <a:ext cx="2116980" cy="367549"/>
            </a:xfrm>
            <a:prstGeom prst="accentCallout2">
              <a:avLst>
                <a:gd name="adj1" fmla="val 18750"/>
                <a:gd name="adj2" fmla="val -8333"/>
                <a:gd name="adj3" fmla="val 18750"/>
                <a:gd name="adj4" fmla="val -16667"/>
                <a:gd name="adj5" fmla="val -78219"/>
                <a:gd name="adj6" fmla="val -50057"/>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C00000"/>
                  </a:solidFill>
                  <a:latin typeface="微软雅黑" panose="020B0503020204020204" pitchFamily="34" charset="-122"/>
                  <a:ea typeface="微软雅黑" panose="020B0503020204020204" pitchFamily="34" charset="-122"/>
                </a:rPr>
                <a:t>④ 建：物理机资源池</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grpSp>
      <p:sp>
        <p:nvSpPr>
          <p:cNvPr id="73" name="圆角矩形 74"/>
          <p:cNvSpPr/>
          <p:nvPr/>
        </p:nvSpPr>
        <p:spPr bwMode="auto">
          <a:xfrm>
            <a:off x="4634386" y="1822705"/>
            <a:ext cx="2037528" cy="626930"/>
          </a:xfrm>
          <a:prstGeom prst="roundRect">
            <a:avLst>
              <a:gd name="adj" fmla="val 4551"/>
            </a:avLst>
          </a:prstGeom>
          <a:solidFill>
            <a:srgbClr val="00B0F0"/>
          </a:solidFill>
          <a:ln>
            <a:noFill/>
          </a:ln>
          <a:effectLst/>
          <a:extLst/>
        </p:spPr>
        <p:txBody>
          <a:bodyPr vert="horz" wrap="square" lIns="91350" tIns="45675" rIns="91350" bIns="45675" numCol="1" rtlCol="0" anchor="ctr" anchorCtr="0" compatLnSpc="1">
            <a:prstTxWarp prst="textNoShape">
              <a:avLst/>
            </a:prstTxWarp>
          </a:bodyPr>
          <a:lstStyle/>
          <a:p>
            <a:pPr algn="ctr">
              <a:buClr>
                <a:srgbClr val="CC9900"/>
              </a:buClr>
            </a:pPr>
            <a:r>
              <a:rPr lang="zh-CN" altLang="en-US" sz="1600" dirty="0">
                <a:solidFill>
                  <a:schemeClr val="bg1"/>
                </a:solidFill>
                <a:latin typeface="微软雅黑" panose="020B0503020204020204" pitchFamily="34" charset="-122"/>
                <a:ea typeface="微软雅黑" panose="020B0503020204020204" pitchFamily="34" charset="-122"/>
              </a:rPr>
              <a:t>统一运营平台</a:t>
            </a:r>
          </a:p>
        </p:txBody>
      </p:sp>
      <p:grpSp>
        <p:nvGrpSpPr>
          <p:cNvPr id="9" name="Group 8"/>
          <p:cNvGrpSpPr/>
          <p:nvPr/>
        </p:nvGrpSpPr>
        <p:grpSpPr>
          <a:xfrm>
            <a:off x="5232129" y="613937"/>
            <a:ext cx="2050408" cy="1375279"/>
            <a:chOff x="5233491" y="613203"/>
            <a:chExt cx="2050942" cy="1375637"/>
          </a:xfrm>
        </p:grpSpPr>
        <p:sp>
          <p:nvSpPr>
            <p:cNvPr id="74" name="矩形 73"/>
            <p:cNvSpPr/>
            <p:nvPr/>
          </p:nvSpPr>
          <p:spPr>
            <a:xfrm>
              <a:off x="5233492" y="973244"/>
              <a:ext cx="2050941" cy="1015596"/>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对应用提供</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自助服务，满足不同应用的资源供给、快速上线和弹性伸缩，对资源使用的计量统计</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75" name="线形标注 2(带强调线) 74"/>
            <p:cNvSpPr/>
            <p:nvPr/>
          </p:nvSpPr>
          <p:spPr bwMode="auto">
            <a:xfrm>
              <a:off x="5233491" y="613203"/>
              <a:ext cx="2050941" cy="367549"/>
            </a:xfrm>
            <a:prstGeom prst="accentCallout2">
              <a:avLst>
                <a:gd name="adj1" fmla="val 18750"/>
                <a:gd name="adj2" fmla="val -8333"/>
                <a:gd name="adj3" fmla="val 18750"/>
                <a:gd name="adj4" fmla="val -16667"/>
                <a:gd name="adj5" fmla="val 407173"/>
                <a:gd name="adj6" fmla="val -22996"/>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00B0F0"/>
                  </a:solidFill>
                  <a:latin typeface="微软雅黑" panose="020B0503020204020204" pitchFamily="34" charset="-122"/>
                  <a:ea typeface="微软雅黑" panose="020B0503020204020204" pitchFamily="34" charset="-122"/>
                </a:rPr>
                <a:t>⑥ 用：资源服务化</a:t>
              </a:r>
              <a:endParaRPr lang="en-US" altLang="zh-CN" sz="1600" b="1" dirty="0">
                <a:solidFill>
                  <a:srgbClr val="00B0F0"/>
                </a:solidFill>
                <a:latin typeface="微软雅黑" panose="020B0503020204020204" pitchFamily="34" charset="-122"/>
                <a:ea typeface="微软雅黑" panose="020B0503020204020204" pitchFamily="34" charset="-122"/>
              </a:endParaRPr>
            </a:p>
          </p:txBody>
        </p:sp>
      </p:grpSp>
      <p:grpSp>
        <p:nvGrpSpPr>
          <p:cNvPr id="10" name="Group 9"/>
          <p:cNvGrpSpPr/>
          <p:nvPr/>
        </p:nvGrpSpPr>
        <p:grpSpPr>
          <a:xfrm>
            <a:off x="8418980" y="621419"/>
            <a:ext cx="2716268" cy="1190660"/>
            <a:chOff x="8421172" y="620688"/>
            <a:chExt cx="2716975" cy="1190970"/>
          </a:xfrm>
        </p:grpSpPr>
        <p:sp>
          <p:nvSpPr>
            <p:cNvPr id="76" name="矩形 75"/>
            <p:cNvSpPr/>
            <p:nvPr/>
          </p:nvSpPr>
          <p:spPr>
            <a:xfrm>
              <a:off x="8421172" y="980728"/>
              <a:ext cx="2716975" cy="830930"/>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对跨地域、跨机房、跨网络的异构资源（物理设备和虚机）统一拓扑呈现、告警监控、运维报表</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77" name="线形标注 2(带强调线) 76"/>
            <p:cNvSpPr/>
            <p:nvPr/>
          </p:nvSpPr>
          <p:spPr bwMode="auto">
            <a:xfrm>
              <a:off x="8421172" y="620688"/>
              <a:ext cx="2195200" cy="367549"/>
            </a:xfrm>
            <a:prstGeom prst="accentCallout2">
              <a:avLst>
                <a:gd name="adj1" fmla="val 18750"/>
                <a:gd name="adj2" fmla="val -8333"/>
                <a:gd name="adj3" fmla="val 18750"/>
                <a:gd name="adj4" fmla="val -16667"/>
                <a:gd name="adj5" fmla="val 401990"/>
                <a:gd name="adj6" fmla="val -27176"/>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92D050"/>
                  </a:solidFill>
                  <a:latin typeface="微软雅黑" panose="020B0503020204020204" pitchFamily="34" charset="-122"/>
                  <a:ea typeface="微软雅黑" panose="020B0503020204020204" pitchFamily="34" charset="-122"/>
                </a:rPr>
                <a:t>⑤ 管： 统一运维管理</a:t>
              </a:r>
              <a:endParaRPr lang="en-US" altLang="zh-CN" sz="1600" b="1" dirty="0">
                <a:solidFill>
                  <a:srgbClr val="92D050"/>
                </a:solidFill>
                <a:latin typeface="微软雅黑" panose="020B0503020204020204" pitchFamily="34" charset="-122"/>
                <a:ea typeface="微软雅黑" panose="020B0503020204020204" pitchFamily="34" charset="-122"/>
              </a:endParaRPr>
            </a:p>
          </p:txBody>
        </p:sp>
      </p:grpSp>
      <p:grpSp>
        <p:nvGrpSpPr>
          <p:cNvPr id="11" name="Group 10"/>
          <p:cNvGrpSpPr/>
          <p:nvPr/>
        </p:nvGrpSpPr>
        <p:grpSpPr>
          <a:xfrm>
            <a:off x="2119379" y="917758"/>
            <a:ext cx="2050407" cy="1006058"/>
            <a:chOff x="2119930" y="917104"/>
            <a:chExt cx="2050941" cy="1006320"/>
          </a:xfrm>
        </p:grpSpPr>
        <p:sp>
          <p:nvSpPr>
            <p:cNvPr id="79" name="矩形 78"/>
            <p:cNvSpPr/>
            <p:nvPr/>
          </p:nvSpPr>
          <p:spPr>
            <a:xfrm>
              <a:off x="2119930" y="1277145"/>
              <a:ext cx="2050941" cy="646279"/>
            </a:xfrm>
            <a:prstGeom prst="rect">
              <a:avLst/>
            </a:prstGeom>
          </p:spPr>
          <p:txBody>
            <a:bodyPr wrap="square" lIns="91350" tIns="45675" rIns="91350" bIns="45675">
              <a:spAutoFit/>
            </a:bodyPr>
            <a:lstStyle/>
            <a:p>
              <a:r>
                <a:rPr lang="zh-CN" altLang="en-US" sz="1200" dirty="0">
                  <a:latin typeface="微软雅黑" panose="020B0503020204020204" pitchFamily="34" charset="-122"/>
                  <a:ea typeface="微软雅黑" panose="020B0503020204020204" pitchFamily="34" charset="-122"/>
                </a:rPr>
                <a:t>对于不同组织和不同安全级别的业务进行资源隔离和可控的网络互访机制</a:t>
              </a:r>
              <a:endParaRPr lang="en-US" altLang="zh-CN" sz="1200" dirty="0">
                <a:latin typeface="微软雅黑" panose="020B0503020204020204" pitchFamily="34" charset="-122"/>
                <a:ea typeface="微软雅黑" panose="020B0503020204020204" pitchFamily="34" charset="-122"/>
              </a:endParaRPr>
            </a:p>
          </p:txBody>
        </p:sp>
        <p:sp>
          <p:nvSpPr>
            <p:cNvPr id="80" name="线形标注 2(带强调线) 79"/>
            <p:cNvSpPr/>
            <p:nvPr/>
          </p:nvSpPr>
          <p:spPr bwMode="auto">
            <a:xfrm>
              <a:off x="2119930" y="917104"/>
              <a:ext cx="1778776" cy="367549"/>
            </a:xfrm>
            <a:prstGeom prst="accentCallout2">
              <a:avLst>
                <a:gd name="adj1" fmla="val 18750"/>
                <a:gd name="adj2" fmla="val -8333"/>
                <a:gd name="adj3" fmla="val 18750"/>
                <a:gd name="adj4" fmla="val -16667"/>
                <a:gd name="adj5" fmla="val 401990"/>
                <a:gd name="adj6" fmla="val -27176"/>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0" tIns="45675" rIns="91350" bIns="45675" numCol="1" rtlCol="0" anchor="ctr" anchorCtr="0" compatLnSpc="1">
              <a:prstTxWarp prst="textNoShape">
                <a:avLst/>
              </a:prstTxWarp>
            </a:bodyPr>
            <a:lstStyle/>
            <a:p>
              <a:pPr>
                <a:buClr>
                  <a:srgbClr val="CC9900"/>
                </a:buClr>
              </a:pPr>
              <a:r>
                <a:rPr lang="zh-CN" altLang="en-US" sz="1600" b="1" dirty="0">
                  <a:solidFill>
                    <a:srgbClr val="00B0F0"/>
                  </a:solidFill>
                  <a:latin typeface="微软雅黑" panose="020B0503020204020204" pitchFamily="34" charset="-122"/>
                  <a:ea typeface="微软雅黑" panose="020B0503020204020204" pitchFamily="34" charset="-122"/>
                </a:rPr>
                <a:t>⑦ 用：资源隔离</a:t>
              </a:r>
              <a:endParaRPr lang="en-US" altLang="zh-CN" sz="1600" b="1" dirty="0">
                <a:solidFill>
                  <a:srgbClr val="00B0F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43581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5400" y="188640"/>
            <a:ext cx="5760640" cy="52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eaLnBrk="0" fontAlgn="base" hangingPunct="0">
              <a:defRPr sz="2400" b="1">
                <a:solidFill>
                  <a:srgbClr val="990000"/>
                </a:solidFill>
                <a:latin typeface="Arial" pitchFamily="34" charset="0"/>
                <a:ea typeface="黑体" pitchFamily="49" charset="-122"/>
                <a:cs typeface="Arial" pitchFamily="34" charset="0"/>
              </a:defRPr>
            </a:lvl1pPr>
            <a:lvl2pPr eaLnBrk="0" fontAlgn="base" hangingPunct="0">
              <a:defRPr sz="2400" b="1">
                <a:solidFill>
                  <a:srgbClr val="990000"/>
                </a:solidFill>
                <a:latin typeface="黑体" pitchFamily="49" charset="-122"/>
                <a:ea typeface="黑体" pitchFamily="49" charset="-122"/>
                <a:cs typeface="宋体" charset="-122"/>
              </a:defRPr>
            </a:lvl2pPr>
            <a:lvl3pPr eaLnBrk="0" fontAlgn="base" hangingPunct="0">
              <a:defRPr sz="2400" b="1">
                <a:solidFill>
                  <a:srgbClr val="990000"/>
                </a:solidFill>
                <a:latin typeface="黑体" pitchFamily="49" charset="-122"/>
                <a:ea typeface="黑体" pitchFamily="49" charset="-122"/>
                <a:cs typeface="宋体" charset="-122"/>
              </a:defRPr>
            </a:lvl3pPr>
            <a:lvl4pPr eaLnBrk="0" fontAlgn="base" hangingPunct="0">
              <a:defRPr sz="2400" b="1">
                <a:solidFill>
                  <a:srgbClr val="990000"/>
                </a:solidFill>
                <a:latin typeface="黑体" pitchFamily="49" charset="-122"/>
                <a:ea typeface="黑体" pitchFamily="49" charset="-122"/>
                <a:cs typeface="宋体" charset="-122"/>
              </a:defRPr>
            </a:lvl4pPr>
            <a:lvl5pPr eaLnBrk="0" fontAlgn="base" hangingPunct="0">
              <a:defRPr sz="2400" b="1">
                <a:solidFill>
                  <a:srgbClr val="990000"/>
                </a:solidFill>
                <a:latin typeface="黑体" pitchFamily="49" charset="-122"/>
                <a:ea typeface="黑体" pitchFamily="49" charset="-122"/>
                <a:cs typeface="宋体" charset="-122"/>
              </a:defRPr>
            </a:lvl5pPr>
            <a:lvl6pPr marL="342900" fontAlgn="base">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fontAlgn="base">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fontAlgn="base">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fontAlgn="base">
              <a:spcBef>
                <a:spcPct val="0"/>
              </a:spcBef>
              <a:spcAft>
                <a:spcPct val="0"/>
              </a:spcAft>
              <a:defRPr sz="2400" b="1">
                <a:solidFill>
                  <a:srgbClr val="990000"/>
                </a:solidFill>
                <a:latin typeface="FrutigerNext LT Medium" pitchFamily="34" charset="0"/>
                <a:ea typeface="华文细黑" pitchFamily="2" charset="-122"/>
                <a:cs typeface="宋体" charset="-122"/>
              </a:defRPr>
            </a:lvl9pPr>
          </a:lstStyle>
          <a:p>
            <a:r>
              <a:rPr lang="en-US" altLang="zh-CN" dirty="0" err="1" smtClean="0"/>
              <a:t>FusionCloud</a:t>
            </a:r>
            <a:r>
              <a:rPr lang="zh-CN" altLang="en-US" dirty="0" smtClean="0"/>
              <a:t>总体</a:t>
            </a:r>
            <a:r>
              <a:rPr lang="zh-CN" altLang="en-US" dirty="0"/>
              <a:t>架构</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055440" y="861809"/>
            <a:ext cx="9865096" cy="5312623"/>
          </a:xfrm>
          <a:prstGeom prst="rect">
            <a:avLst/>
          </a:prstGeom>
          <a:noFill/>
          <a:ln>
            <a:noFill/>
          </a:ln>
        </p:spPr>
      </p:pic>
    </p:spTree>
    <p:extLst>
      <p:ext uri="{BB962C8B-B14F-4D97-AF65-F5344CB8AC3E}">
        <p14:creationId xmlns:p14="http://schemas.microsoft.com/office/powerpoint/2010/main" val="2866097730"/>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1"/>
          <p:cNvSpPr txBox="1">
            <a:spLocks/>
          </p:cNvSpPr>
          <p:nvPr/>
        </p:nvSpPr>
        <p:spPr>
          <a:xfrm>
            <a:off x="120893" y="227627"/>
            <a:ext cx="10944005" cy="514179"/>
          </a:xfrm>
          <a:prstGeom prst="rect">
            <a:avLst/>
          </a:prstGeom>
        </p:spPr>
        <p:txBody>
          <a:bodyPr lIns="103133" tIns="51568" rIns="103133" bIns="51568"/>
          <a:lstStyle/>
          <a:p>
            <a:pPr defTabSz="913668"/>
            <a:endParaRPr lang="en-IN" altLang="en-US" sz="2799" b="1" dirty="0">
              <a:solidFill>
                <a:srgbClr val="C00000"/>
              </a:solidFill>
              <a:latin typeface="Times New Roman" pitchFamily="18" charset="0"/>
              <a:ea typeface="微软雅黑" pitchFamily="34" charset="-122"/>
              <a:cs typeface="Times New Roman" pitchFamily="18" charset="0"/>
            </a:endParaRPr>
          </a:p>
        </p:txBody>
      </p:sp>
      <p:sp>
        <p:nvSpPr>
          <p:cNvPr id="42" name="AutoShape 19"/>
          <p:cNvSpPr>
            <a:spLocks noChangeArrowheads="1"/>
          </p:cNvSpPr>
          <p:nvPr/>
        </p:nvSpPr>
        <p:spPr bwMode="gray">
          <a:xfrm>
            <a:off x="556897" y="814155"/>
            <a:ext cx="10887482" cy="1313247"/>
          </a:xfrm>
          <a:prstGeom prst="upArrow">
            <a:avLst>
              <a:gd name="adj1" fmla="val 100000"/>
              <a:gd name="adj2" fmla="val 50930"/>
            </a:avLst>
          </a:prstGeom>
          <a:solidFill>
            <a:srgbClr val="C00000"/>
          </a:solidFill>
          <a:ln>
            <a:noFill/>
          </a:ln>
          <a:effectLst/>
        </p:spPr>
        <p:txBody>
          <a:bodyPr vert="horz" wrap="square" lIns="121784" tIns="60893" rIns="121784" bIns="60893" numCol="1" rtlCol="0" anchor="t" anchorCtr="0" compatLnSpc="1">
            <a:prstTxWarp prst="textNoShape">
              <a:avLst/>
            </a:prstTxWarp>
          </a:bodyPr>
          <a:lstStyle/>
          <a:p>
            <a:pPr defTabSz="1217754"/>
            <a:endParaRPr lang="zh-CN" altLang="en-US" sz="1333" dirty="0">
              <a:solidFill>
                <a:srgbClr val="000000"/>
              </a:solidFill>
              <a:latin typeface="微软雅黑" pitchFamily="34" charset="-122"/>
              <a:ea typeface="微软雅黑" pitchFamily="34" charset="-122"/>
              <a:cs typeface="Times New Roman" pitchFamily="18" charset="0"/>
            </a:endParaRPr>
          </a:p>
        </p:txBody>
      </p:sp>
      <p:sp>
        <p:nvSpPr>
          <p:cNvPr id="47" name="矩形 46"/>
          <p:cNvSpPr/>
          <p:nvPr/>
        </p:nvSpPr>
        <p:spPr>
          <a:xfrm>
            <a:off x="2272171" y="1500409"/>
            <a:ext cx="6991356" cy="369230"/>
          </a:xfrm>
          <a:prstGeom prst="rect">
            <a:avLst/>
          </a:prstGeom>
          <a:ln>
            <a:noFill/>
          </a:ln>
        </p:spPr>
        <p:txBody>
          <a:bodyPr wrap="square" lIns="91409" tIns="45705" rIns="91409" bIns="45705">
            <a:spAutoFit/>
          </a:bodyPr>
          <a:lstStyle/>
          <a:p>
            <a:pPr algn="ctr">
              <a:buNone/>
            </a:pPr>
            <a:r>
              <a:rPr lang="zh-CN" altLang="en-US" b="1" dirty="0" smtClean="0">
                <a:solidFill>
                  <a:schemeClr val="bg1"/>
                </a:solidFill>
                <a:latin typeface="微软雅黑" pitchFamily="34" charset="-122"/>
                <a:ea typeface="微软雅黑" pitchFamily="34" charset="-122"/>
                <a:cs typeface="Times New Roman" pitchFamily="18" charset="0"/>
              </a:rPr>
              <a:t>四大核心亮点</a:t>
            </a:r>
            <a:endParaRPr lang="zh-CN" altLang="en-US" b="1" dirty="0">
              <a:solidFill>
                <a:schemeClr val="bg1"/>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a:xfrm>
            <a:off x="0" y="150204"/>
            <a:ext cx="10438270" cy="871310"/>
          </a:xfrm>
        </p:spPr>
        <p:txBody>
          <a:bodyPr vert="horz" wrap="square" lIns="103165" tIns="51583" rIns="103165" bIns="51583" numCol="1" anchor="ctr" anchorCtr="0" compatLnSpc="1">
            <a:prstTxWarp prst="textNoShape">
              <a:avLst/>
            </a:prstTxWarp>
            <a:normAutofit/>
          </a:bodyPr>
          <a:lstStyle/>
          <a:p>
            <a:pPr defTabSz="913996"/>
            <a:r>
              <a:rPr kumimoji="1" lang="en-US" altLang="zh-CN" sz="2699" dirty="0" err="1" smtClean="0">
                <a:solidFill>
                  <a:srgbClr val="C00000"/>
                </a:solidFill>
                <a:latin typeface="微软雅黑" pitchFamily="34" charset="-122"/>
                <a:ea typeface="微软雅黑" pitchFamily="34" charset="-122"/>
                <a:cs typeface="Arial" pitchFamily="34" charset="0"/>
              </a:rPr>
              <a:t>FusionCloud</a:t>
            </a:r>
            <a:r>
              <a:rPr kumimoji="1" lang="zh-CN" altLang="en-US" sz="2699" dirty="0" smtClean="0">
                <a:solidFill>
                  <a:srgbClr val="C00000"/>
                </a:solidFill>
                <a:latin typeface="微软雅黑" pitchFamily="34" charset="-122"/>
                <a:ea typeface="微软雅黑" pitchFamily="34" charset="-122"/>
                <a:cs typeface="Arial" pitchFamily="34" charset="0"/>
              </a:rPr>
              <a:t>解决</a:t>
            </a:r>
            <a:r>
              <a:rPr kumimoji="1" lang="zh-CN" altLang="en-US" sz="2699" dirty="0">
                <a:solidFill>
                  <a:srgbClr val="C00000"/>
                </a:solidFill>
                <a:latin typeface="微软雅黑" pitchFamily="34" charset="-122"/>
                <a:ea typeface="微软雅黑" pitchFamily="34" charset="-122"/>
                <a:cs typeface="Arial" pitchFamily="34" charset="0"/>
              </a:rPr>
              <a:t>方案</a:t>
            </a:r>
            <a:r>
              <a:rPr kumimoji="1" lang="zh-CN" altLang="en-US" sz="2699" dirty="0" smtClean="0">
                <a:solidFill>
                  <a:srgbClr val="C00000"/>
                </a:solidFill>
                <a:latin typeface="微软雅黑" pitchFamily="34" charset="-122"/>
                <a:ea typeface="微软雅黑" pitchFamily="34" charset="-122"/>
                <a:cs typeface="Arial" pitchFamily="34" charset="0"/>
              </a:rPr>
              <a:t>亮点</a:t>
            </a:r>
            <a:endParaRPr kumimoji="1" lang="zh-CN" altLang="en-US" sz="2699" dirty="0">
              <a:solidFill>
                <a:srgbClr val="C00000"/>
              </a:solidFill>
              <a:latin typeface="微软雅黑" pitchFamily="34" charset="-122"/>
              <a:ea typeface="微软雅黑" pitchFamily="34" charset="-122"/>
              <a:cs typeface="Arial" pitchFamily="34" charset="0"/>
            </a:endParaRPr>
          </a:p>
        </p:txBody>
      </p:sp>
      <p:grpSp>
        <p:nvGrpSpPr>
          <p:cNvPr id="7" name="Group 6"/>
          <p:cNvGrpSpPr/>
          <p:nvPr/>
        </p:nvGrpSpPr>
        <p:grpSpPr>
          <a:xfrm>
            <a:off x="468127" y="2204868"/>
            <a:ext cx="2904947" cy="3723439"/>
            <a:chOff x="468248" y="2204549"/>
            <a:chExt cx="2905703" cy="3724409"/>
          </a:xfrm>
        </p:grpSpPr>
        <p:sp>
          <p:nvSpPr>
            <p:cNvPr id="17" name="AutoShape 13"/>
            <p:cNvSpPr>
              <a:spLocks noChangeAspect="1" noChangeArrowheads="1"/>
            </p:cNvSpPr>
            <p:nvPr/>
          </p:nvSpPr>
          <p:spPr bwMode="gray">
            <a:xfrm>
              <a:off x="641264" y="2204549"/>
              <a:ext cx="2475187" cy="3724409"/>
            </a:xfrm>
            <a:prstGeom prst="roundRect">
              <a:avLst>
                <a:gd name="adj" fmla="val 4639"/>
              </a:avLst>
            </a:prstGeom>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sz="1600" dirty="0">
                <a:solidFill>
                  <a:prstClr val="black"/>
                </a:solidFill>
                <a:latin typeface="微软雅黑" pitchFamily="34" charset="-122"/>
                <a:ea typeface="微软雅黑" pitchFamily="34" charset="-122"/>
                <a:cs typeface="Times New Roman" pitchFamily="18" charset="0"/>
              </a:endParaRPr>
            </a:p>
          </p:txBody>
        </p:sp>
        <p:sp>
          <p:nvSpPr>
            <p:cNvPr id="19" name="TextBox 18"/>
            <p:cNvSpPr txBox="1"/>
            <p:nvPr/>
          </p:nvSpPr>
          <p:spPr>
            <a:xfrm>
              <a:off x="625964" y="2525153"/>
              <a:ext cx="2467087" cy="2862491"/>
            </a:xfrm>
            <a:prstGeom prst="rect">
              <a:avLst/>
            </a:prstGeom>
            <a:noFill/>
          </p:spPr>
          <p:txBody>
            <a:bodyPr wrap="square" rtlCol="0">
              <a:spAutoFit/>
            </a:bodyPr>
            <a:lstStyle/>
            <a:p>
              <a:pPr>
                <a:lnSpc>
                  <a:spcPct val="150000"/>
                </a:lnSpc>
              </a:pPr>
              <a:r>
                <a:rPr lang="zh-CN" altLang="en-US" sz="1333" b="1" dirty="0">
                  <a:latin typeface="微软雅黑" pitchFamily="34" charset="-122"/>
                  <a:ea typeface="微软雅黑" pitchFamily="34" charset="-122"/>
                  <a:cs typeface="Times New Roman" pitchFamily="18" charset="0"/>
                </a:rPr>
                <a:t>跨池统一管理</a:t>
              </a:r>
              <a:endParaRPr lang="en-US" altLang="zh-CN" sz="1333" b="1" dirty="0">
                <a:latin typeface="微软雅黑" pitchFamily="34" charset="-122"/>
                <a:ea typeface="微软雅黑" pitchFamily="34" charset="-122"/>
                <a:cs typeface="Times New Roman" pitchFamily="18" charset="0"/>
              </a:endParaRPr>
            </a:p>
            <a:p>
              <a:pPr>
                <a:lnSpc>
                  <a:spcPct val="150000"/>
                </a:lnSpc>
              </a:pPr>
              <a:r>
                <a:rPr lang="zh-CN" altLang="en-US" sz="1333" dirty="0">
                  <a:solidFill>
                    <a:prstClr val="black"/>
                  </a:solidFill>
                  <a:latin typeface="微软雅黑" pitchFamily="34" charset="-122"/>
                  <a:ea typeface="微软雅黑" pitchFamily="34" charset="-122"/>
                  <a:cs typeface="Times New Roman" pitchFamily="18" charset="0"/>
                </a:rPr>
                <a:t>针对上层业务提供不同的资源池能力。</a:t>
              </a:r>
              <a:r>
                <a:rPr lang="en-US" altLang="zh-CN" sz="1333" dirty="0" err="1">
                  <a:solidFill>
                    <a:prstClr val="black"/>
                  </a:solidFill>
                  <a:latin typeface="微软雅黑" pitchFamily="34" charset="-122"/>
                  <a:ea typeface="微软雅黑" pitchFamily="34" charset="-122"/>
                  <a:cs typeface="Times New Roman" pitchFamily="18" charset="0"/>
                </a:rPr>
                <a:t>VMWare</a:t>
              </a:r>
              <a:r>
                <a:rPr lang="en-US" altLang="zh-CN" sz="1333" dirty="0">
                  <a:solidFill>
                    <a:prstClr val="black"/>
                  </a:solidFill>
                  <a:latin typeface="微软雅黑" pitchFamily="34" charset="-122"/>
                  <a:ea typeface="微软雅黑" pitchFamily="34" charset="-122"/>
                  <a:cs typeface="Times New Roman" pitchFamily="18" charset="0"/>
                </a:rPr>
                <a:t>/FusionSphere/</a:t>
              </a:r>
              <a:r>
                <a:rPr lang="zh-CN" altLang="en-US" sz="1333" dirty="0">
                  <a:solidFill>
                    <a:prstClr val="black"/>
                  </a:solidFill>
                  <a:latin typeface="微软雅黑" pitchFamily="34" charset="-122"/>
                  <a:ea typeface="微软雅黑" pitchFamily="34" charset="-122"/>
                  <a:cs typeface="Times New Roman" pitchFamily="18" charset="0"/>
                </a:rPr>
                <a:t>物理机</a:t>
              </a:r>
              <a:r>
                <a:rPr lang="en-US" altLang="zh-CN" sz="1333" dirty="0">
                  <a:solidFill>
                    <a:prstClr val="black"/>
                  </a:solidFill>
                  <a:latin typeface="微软雅黑" pitchFamily="34" charset="-122"/>
                  <a:ea typeface="微软雅黑" pitchFamily="34" charset="-122"/>
                  <a:cs typeface="Times New Roman" pitchFamily="18" charset="0"/>
                </a:rPr>
                <a:t>/KVM(</a:t>
              </a:r>
              <a:r>
                <a:rPr lang="zh-CN" altLang="en-US" sz="1333" dirty="0">
                  <a:solidFill>
                    <a:prstClr val="black"/>
                  </a:solidFill>
                  <a:latin typeface="微软雅黑" pitchFamily="34" charset="-122"/>
                  <a:ea typeface="微软雅黑" pitchFamily="34" charset="-122"/>
                  <a:cs typeface="Times New Roman" pitchFamily="18" charset="0"/>
                </a:rPr>
                <a:t>规划</a:t>
              </a:r>
              <a:r>
                <a:rPr lang="en-US" altLang="zh-CN" sz="1333" dirty="0" smtClean="0">
                  <a:solidFill>
                    <a:prstClr val="black"/>
                  </a:solidFill>
                  <a:latin typeface="微软雅黑" pitchFamily="34" charset="-122"/>
                  <a:ea typeface="微软雅黑" pitchFamily="34" charset="-122"/>
                  <a:cs typeface="Times New Roman" pitchFamily="18" charset="0"/>
                </a:rPr>
                <a:t>)/</a:t>
              </a:r>
            </a:p>
            <a:p>
              <a:pPr>
                <a:lnSpc>
                  <a:spcPct val="150000"/>
                </a:lnSpc>
              </a:pPr>
              <a:r>
                <a:rPr lang="zh-CN" altLang="en-US" sz="1333" b="1" dirty="0" smtClean="0">
                  <a:latin typeface="微软雅黑" pitchFamily="34" charset="-122"/>
                  <a:ea typeface="微软雅黑" pitchFamily="34" charset="-122"/>
                  <a:cs typeface="Times New Roman" pitchFamily="18" charset="0"/>
                </a:rPr>
                <a:t>跨</a:t>
              </a:r>
              <a:r>
                <a:rPr lang="zh-CN" altLang="en-US" sz="1333" b="1" dirty="0">
                  <a:latin typeface="微软雅黑" pitchFamily="34" charset="-122"/>
                  <a:ea typeface="微软雅黑" pitchFamily="34" charset="-122"/>
                  <a:cs typeface="Times New Roman" pitchFamily="18" charset="0"/>
                </a:rPr>
                <a:t>域统一管理</a:t>
              </a:r>
              <a:endParaRPr lang="en-US" altLang="zh-CN" sz="1333" b="1" dirty="0">
                <a:latin typeface="微软雅黑" pitchFamily="34" charset="-122"/>
                <a:ea typeface="微软雅黑" pitchFamily="34" charset="-122"/>
                <a:cs typeface="Times New Roman" pitchFamily="18" charset="0"/>
              </a:endParaRPr>
            </a:p>
            <a:p>
              <a:pPr>
                <a:lnSpc>
                  <a:spcPct val="150000"/>
                </a:lnSpc>
              </a:pPr>
              <a:r>
                <a:rPr lang="zh-CN" altLang="en-US" sz="1333" dirty="0">
                  <a:latin typeface="微软雅黑" pitchFamily="34" charset="-122"/>
                  <a:ea typeface="微软雅黑" pitchFamily="34" charset="-122"/>
                  <a:cs typeface="Times New Roman" pitchFamily="18" charset="0"/>
                </a:rPr>
                <a:t>实现多数据中心站点统一管理，在架构上提升数据中心性能，可靠性和</a:t>
              </a:r>
              <a:r>
                <a:rPr lang="zh-CN" altLang="en-US" sz="1333" dirty="0" smtClean="0">
                  <a:latin typeface="微软雅黑" pitchFamily="34" charset="-122"/>
                  <a:ea typeface="微软雅黑" pitchFamily="34" charset="-122"/>
                  <a:cs typeface="Times New Roman" pitchFamily="18" charset="0"/>
                </a:rPr>
                <a:t>扩展性</a:t>
              </a:r>
              <a:endParaRPr lang="en-US" altLang="zh-CN" sz="1333" dirty="0">
                <a:solidFill>
                  <a:prstClr val="black"/>
                </a:solidFill>
                <a:latin typeface="微软雅黑" pitchFamily="34" charset="-122"/>
                <a:ea typeface="微软雅黑" pitchFamily="34" charset="-122"/>
                <a:cs typeface="Times New Roman" pitchFamily="18" charset="0"/>
              </a:endParaRPr>
            </a:p>
          </p:txBody>
        </p:sp>
        <p:sp>
          <p:nvSpPr>
            <p:cNvPr id="18" name="TextBox 17"/>
            <p:cNvSpPr txBox="1"/>
            <p:nvPr/>
          </p:nvSpPr>
          <p:spPr>
            <a:xfrm>
              <a:off x="468248" y="2276917"/>
              <a:ext cx="2905703" cy="379656"/>
            </a:xfrm>
            <a:prstGeom prst="rect">
              <a:avLst/>
            </a:prstGeom>
            <a:noFill/>
          </p:spPr>
          <p:txBody>
            <a:bodyPr wrap="square" rtlCol="0">
              <a:spAutoFit/>
            </a:bodyPr>
            <a:lstStyle/>
            <a:p>
              <a:pPr algn="ctr"/>
              <a:r>
                <a:rPr lang="zh-CN" altLang="en-US" sz="1866" b="1" dirty="0">
                  <a:solidFill>
                    <a:srgbClr val="C00000"/>
                  </a:solidFill>
                  <a:latin typeface="微软雅黑" pitchFamily="34" charset="-122"/>
                  <a:ea typeface="微软雅黑" pitchFamily="34" charset="-122"/>
                  <a:cs typeface="Times New Roman" pitchFamily="18" charset="0"/>
                </a:rPr>
                <a:t>多数据中心融合</a:t>
              </a:r>
              <a:endParaRPr lang="en-US" altLang="zh-CN" sz="1866" b="1" dirty="0">
                <a:solidFill>
                  <a:srgbClr val="C00000"/>
                </a:solidFill>
                <a:latin typeface="微软雅黑" pitchFamily="34" charset="-122"/>
                <a:ea typeface="微软雅黑" pitchFamily="34" charset="-122"/>
                <a:cs typeface="Times New Roman" pitchFamily="18" charset="0"/>
              </a:endParaRPr>
            </a:p>
          </p:txBody>
        </p:sp>
      </p:grpSp>
      <p:grpSp>
        <p:nvGrpSpPr>
          <p:cNvPr id="8" name="Group 7"/>
          <p:cNvGrpSpPr/>
          <p:nvPr/>
        </p:nvGrpSpPr>
        <p:grpSpPr>
          <a:xfrm>
            <a:off x="3244634" y="2197007"/>
            <a:ext cx="2904947" cy="3723439"/>
            <a:chOff x="3245478" y="2196685"/>
            <a:chExt cx="2905703" cy="3724409"/>
          </a:xfrm>
        </p:grpSpPr>
        <p:sp>
          <p:nvSpPr>
            <p:cNvPr id="59" name="AutoShape 13"/>
            <p:cNvSpPr>
              <a:spLocks noChangeAspect="1" noChangeArrowheads="1"/>
            </p:cNvSpPr>
            <p:nvPr/>
          </p:nvSpPr>
          <p:spPr bwMode="gray">
            <a:xfrm>
              <a:off x="3418495" y="2196685"/>
              <a:ext cx="2475187" cy="3724409"/>
            </a:xfrm>
            <a:prstGeom prst="roundRect">
              <a:avLst>
                <a:gd name="adj" fmla="val 4639"/>
              </a:avLst>
            </a:prstGeom>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sz="1600" dirty="0">
                <a:solidFill>
                  <a:prstClr val="black"/>
                </a:solidFill>
                <a:latin typeface="微软雅黑" pitchFamily="34" charset="-122"/>
                <a:ea typeface="微软雅黑" pitchFamily="34" charset="-122"/>
                <a:cs typeface="Times New Roman" pitchFamily="18" charset="0"/>
              </a:endParaRPr>
            </a:p>
          </p:txBody>
        </p:sp>
        <p:sp>
          <p:nvSpPr>
            <p:cNvPr id="22" name="TextBox 21"/>
            <p:cNvSpPr txBox="1"/>
            <p:nvPr/>
          </p:nvSpPr>
          <p:spPr>
            <a:xfrm>
              <a:off x="3410371" y="2710926"/>
              <a:ext cx="2452744" cy="3016339"/>
            </a:xfrm>
            <a:prstGeom prst="rect">
              <a:avLst/>
            </a:prstGeom>
            <a:noFill/>
          </p:spPr>
          <p:txBody>
            <a:bodyPr wrap="square" rtlCol="0">
              <a:spAutoFit/>
            </a:bodyPr>
            <a:lstStyle/>
            <a:p>
              <a:pPr>
                <a:lnSpc>
                  <a:spcPct val="150000"/>
                </a:lnSpc>
                <a:buFont typeface="Arial" pitchFamily="34" charset="0"/>
                <a:buChar char="•"/>
              </a:pPr>
              <a:r>
                <a:rPr lang="en-US" altLang="zh-CN" sz="1400" b="1" dirty="0">
                  <a:solidFill>
                    <a:prstClr val="black"/>
                  </a:solidFill>
                  <a:latin typeface="微软雅黑" pitchFamily="34" charset="-122"/>
                  <a:ea typeface="微软雅黑" pitchFamily="34" charset="-122"/>
                  <a:cs typeface="Times New Roman" pitchFamily="18" charset="0"/>
                </a:rPr>
                <a:t>VMware</a:t>
              </a:r>
              <a:r>
                <a:rPr lang="zh-CN" altLang="en-US" sz="1400" b="1" dirty="0">
                  <a:solidFill>
                    <a:prstClr val="black"/>
                  </a:solidFill>
                  <a:latin typeface="微软雅黑" pitchFamily="34" charset="-122"/>
                  <a:ea typeface="微软雅黑" pitchFamily="34" charset="-122"/>
                  <a:cs typeface="Times New Roman" pitchFamily="18" charset="0"/>
                </a:rPr>
                <a:t>平台纳管</a:t>
              </a:r>
              <a:endParaRPr lang="en-US" altLang="zh-CN" sz="1400" dirty="0">
                <a:solidFill>
                  <a:prstClr val="black"/>
                </a:solidFill>
                <a:latin typeface="微软雅黑" pitchFamily="34" charset="-122"/>
                <a:ea typeface="微软雅黑" pitchFamily="34" charset="-122"/>
                <a:cs typeface="Times New Roman" pitchFamily="18" charset="0"/>
              </a:endParaRPr>
            </a:p>
            <a:p>
              <a:pPr>
                <a:lnSpc>
                  <a:spcPct val="150000"/>
                </a:lnSpc>
              </a:pPr>
              <a:r>
                <a:rPr lang="zh-CN" altLang="en-US" sz="1400" dirty="0">
                  <a:solidFill>
                    <a:prstClr val="black"/>
                  </a:solidFill>
                  <a:latin typeface="微软雅黑" pitchFamily="34" charset="-122"/>
                  <a:ea typeface="微软雅黑" pitchFamily="34" charset="-122"/>
                  <a:cs typeface="Times New Roman" pitchFamily="18" charset="0"/>
                </a:rPr>
                <a:t> 率先支持</a:t>
              </a:r>
              <a:r>
                <a:rPr lang="en-US" altLang="zh-CN" sz="1400" dirty="0" err="1">
                  <a:solidFill>
                    <a:prstClr val="black"/>
                  </a:solidFill>
                  <a:latin typeface="微软雅黑" pitchFamily="34" charset="-122"/>
                  <a:ea typeface="微软雅黑" pitchFamily="34" charset="-122"/>
                  <a:cs typeface="Times New Roman" pitchFamily="18" charset="0"/>
                </a:rPr>
                <a:t>OpenStack</a:t>
              </a:r>
              <a:r>
                <a:rPr lang="zh-CN" altLang="en-US" sz="1400" dirty="0">
                  <a:solidFill>
                    <a:prstClr val="black"/>
                  </a:solidFill>
                  <a:latin typeface="微软雅黑" pitchFamily="34" charset="-122"/>
                  <a:ea typeface="微软雅黑" pitchFamily="34" charset="-122"/>
                  <a:cs typeface="Times New Roman" pitchFamily="18" charset="0"/>
                </a:rPr>
                <a:t>对已有</a:t>
              </a:r>
              <a:r>
                <a:rPr lang="en-US" altLang="zh-CN" sz="1400" dirty="0">
                  <a:solidFill>
                    <a:prstClr val="black"/>
                  </a:solidFill>
                  <a:latin typeface="微软雅黑" pitchFamily="34" charset="-122"/>
                  <a:ea typeface="微软雅黑" pitchFamily="34" charset="-122"/>
                  <a:cs typeface="Times New Roman" pitchFamily="18" charset="0"/>
                </a:rPr>
                <a:t>VMware</a:t>
              </a:r>
              <a:r>
                <a:rPr lang="zh-CN" altLang="en-US" sz="1400" dirty="0">
                  <a:solidFill>
                    <a:prstClr val="black"/>
                  </a:solidFill>
                  <a:latin typeface="微软雅黑" pitchFamily="34" charset="-122"/>
                  <a:ea typeface="微软雅黑" pitchFamily="34" charset="-122"/>
                  <a:cs typeface="Times New Roman" pitchFamily="18" charset="0"/>
                </a:rPr>
                <a:t>平台纳管实现和</a:t>
              </a:r>
              <a:r>
                <a:rPr lang="en-US" altLang="zh-CN" sz="1400" dirty="0">
                  <a:solidFill>
                    <a:prstClr val="black"/>
                  </a:solidFill>
                  <a:latin typeface="微软雅黑" pitchFamily="34" charset="-122"/>
                  <a:ea typeface="微软雅黑" pitchFamily="34" charset="-122"/>
                  <a:cs typeface="Times New Roman" pitchFamily="18" charset="0"/>
                </a:rPr>
                <a:t>VMware</a:t>
              </a:r>
              <a:r>
                <a:rPr lang="zh-CN" altLang="en-US" sz="1400" dirty="0">
                  <a:solidFill>
                    <a:prstClr val="black"/>
                  </a:solidFill>
                  <a:latin typeface="微软雅黑" pitchFamily="34" charset="-122"/>
                  <a:ea typeface="微软雅黑" pitchFamily="34" charset="-122"/>
                  <a:cs typeface="Times New Roman" pitchFamily="18" charset="0"/>
                </a:rPr>
                <a:t>异构资源池的统一管理</a:t>
              </a:r>
              <a:r>
                <a:rPr lang="zh-CN" altLang="en-US" sz="1400" b="1" dirty="0">
                  <a:solidFill>
                    <a:prstClr val="black"/>
                  </a:solidFill>
                  <a:latin typeface="微软雅黑" pitchFamily="34" charset="-122"/>
                  <a:ea typeface="微软雅黑" pitchFamily="34" charset="-122"/>
                  <a:cs typeface="Times New Roman" pitchFamily="18" charset="0"/>
                </a:rPr>
                <a:t> </a:t>
              </a:r>
              <a:endParaRPr lang="en-US" altLang="zh-CN" sz="1400" b="1" dirty="0">
                <a:solidFill>
                  <a:prstClr val="black"/>
                </a:solidFill>
                <a:latin typeface="微软雅黑" pitchFamily="34" charset="-122"/>
                <a:ea typeface="微软雅黑" pitchFamily="34" charset="-122"/>
                <a:cs typeface="Times New Roman" pitchFamily="18" charset="0"/>
              </a:endParaRPr>
            </a:p>
            <a:p>
              <a:pPr>
                <a:lnSpc>
                  <a:spcPct val="150000"/>
                </a:lnSpc>
                <a:buFont typeface="Arial" pitchFamily="34" charset="0"/>
                <a:buChar char="•"/>
              </a:pPr>
              <a:r>
                <a:rPr lang="en-US" altLang="zh-CN" sz="1400" b="1" dirty="0">
                  <a:solidFill>
                    <a:prstClr val="black"/>
                  </a:solidFill>
                  <a:latin typeface="微软雅黑" pitchFamily="34" charset="-122"/>
                  <a:ea typeface="微软雅黑" pitchFamily="34" charset="-122"/>
                  <a:cs typeface="Times New Roman" pitchFamily="18" charset="0"/>
                </a:rPr>
                <a:t> </a:t>
              </a:r>
              <a:r>
                <a:rPr lang="zh-CN" altLang="en-US" sz="1400" b="1" dirty="0">
                  <a:solidFill>
                    <a:prstClr val="black"/>
                  </a:solidFill>
                  <a:latin typeface="微软雅黑" pitchFamily="34" charset="-122"/>
                  <a:ea typeface="微软雅黑" pitchFamily="34" charset="-122"/>
                  <a:cs typeface="Times New Roman" pitchFamily="18" charset="0"/>
                </a:rPr>
                <a:t>华为虚拟化纳管</a:t>
              </a:r>
              <a:endParaRPr lang="en-US" altLang="zh-CN" sz="1400" b="1" dirty="0">
                <a:solidFill>
                  <a:prstClr val="black"/>
                </a:solidFill>
                <a:latin typeface="微软雅黑" pitchFamily="34" charset="-122"/>
                <a:ea typeface="微软雅黑" pitchFamily="34" charset="-122"/>
                <a:cs typeface="Times New Roman" pitchFamily="18" charset="0"/>
              </a:endParaRPr>
            </a:p>
            <a:p>
              <a:pPr>
                <a:lnSpc>
                  <a:spcPct val="150000"/>
                </a:lnSpc>
              </a:pPr>
              <a:r>
                <a:rPr lang="zh-CN" altLang="en-US" sz="1400" dirty="0">
                  <a:solidFill>
                    <a:prstClr val="black"/>
                  </a:solidFill>
                  <a:latin typeface="微软雅黑" pitchFamily="34" charset="-122"/>
                  <a:ea typeface="微软雅黑" pitchFamily="34" charset="-122"/>
                  <a:cs typeface="Times New Roman" pitchFamily="18" charset="0"/>
                </a:rPr>
                <a:t>实现对华为已有虚拟化平台向</a:t>
              </a:r>
              <a:r>
                <a:rPr lang="en-US" altLang="zh-CN" sz="1400" dirty="0" err="1">
                  <a:solidFill>
                    <a:prstClr val="black"/>
                  </a:solidFill>
                  <a:latin typeface="微软雅黑" pitchFamily="34" charset="-122"/>
                  <a:ea typeface="微软雅黑" pitchFamily="34" charset="-122"/>
                  <a:cs typeface="Times New Roman" pitchFamily="18" charset="0"/>
                </a:rPr>
                <a:t>OpenStack</a:t>
              </a:r>
              <a:r>
                <a:rPr lang="zh-CN" altLang="en-US" sz="1400" dirty="0">
                  <a:solidFill>
                    <a:prstClr val="black"/>
                  </a:solidFill>
                  <a:latin typeface="微软雅黑" pitchFamily="34" charset="-122"/>
                  <a:ea typeface="微软雅黑" pitchFamily="34" charset="-122"/>
                  <a:cs typeface="Times New Roman" pitchFamily="18" charset="0"/>
                </a:rPr>
                <a:t>的迁移和演进。</a:t>
              </a:r>
              <a:endParaRPr lang="en-US" altLang="zh-CN" sz="1400" dirty="0">
                <a:solidFill>
                  <a:prstClr val="black"/>
                </a:solidFill>
                <a:latin typeface="微软雅黑" pitchFamily="34" charset="-122"/>
                <a:ea typeface="微软雅黑" pitchFamily="34" charset="-122"/>
                <a:cs typeface="Times New Roman" pitchFamily="18" charset="0"/>
              </a:endParaRPr>
            </a:p>
            <a:p>
              <a:pPr>
                <a:lnSpc>
                  <a:spcPct val="150000"/>
                </a:lnSpc>
              </a:pPr>
              <a:endParaRPr lang="zh-CN" altLang="en-US" sz="1467" dirty="0">
                <a:latin typeface="微软雅黑" pitchFamily="34" charset="-122"/>
                <a:ea typeface="微软雅黑" pitchFamily="34" charset="-122"/>
                <a:cs typeface="Times New Roman" pitchFamily="18" charset="0"/>
              </a:endParaRPr>
            </a:p>
          </p:txBody>
        </p:sp>
        <p:sp>
          <p:nvSpPr>
            <p:cNvPr id="61" name="TextBox 60"/>
            <p:cNvSpPr txBox="1"/>
            <p:nvPr/>
          </p:nvSpPr>
          <p:spPr>
            <a:xfrm>
              <a:off x="3245478" y="2269053"/>
              <a:ext cx="2905703" cy="379656"/>
            </a:xfrm>
            <a:prstGeom prst="rect">
              <a:avLst/>
            </a:prstGeom>
            <a:noFill/>
          </p:spPr>
          <p:txBody>
            <a:bodyPr wrap="square" rtlCol="0">
              <a:spAutoFit/>
            </a:bodyPr>
            <a:lstStyle/>
            <a:p>
              <a:pPr algn="ctr"/>
              <a:r>
                <a:rPr lang="zh-CN" altLang="en-US" sz="1866" b="1" dirty="0">
                  <a:solidFill>
                    <a:srgbClr val="C00000"/>
                  </a:solidFill>
                  <a:latin typeface="微软雅黑" pitchFamily="34" charset="-122"/>
                  <a:ea typeface="微软雅黑" pitchFamily="34" charset="-122"/>
                  <a:cs typeface="Times New Roman" pitchFamily="18" charset="0"/>
                </a:rPr>
                <a:t>虚拟化到云化</a:t>
              </a:r>
              <a:endParaRPr lang="en-US" altLang="zh-CN" sz="1866" b="1" dirty="0">
                <a:solidFill>
                  <a:srgbClr val="C00000"/>
                </a:solidFill>
                <a:latin typeface="微软雅黑" pitchFamily="34" charset="-122"/>
                <a:ea typeface="微软雅黑" pitchFamily="34" charset="-122"/>
                <a:cs typeface="Times New Roman" pitchFamily="18" charset="0"/>
              </a:endParaRPr>
            </a:p>
          </p:txBody>
        </p:sp>
      </p:grpSp>
      <p:grpSp>
        <p:nvGrpSpPr>
          <p:cNvPr id="9" name="Group 8"/>
          <p:cNvGrpSpPr/>
          <p:nvPr/>
        </p:nvGrpSpPr>
        <p:grpSpPr>
          <a:xfrm>
            <a:off x="6187583" y="2185057"/>
            <a:ext cx="2474543" cy="3723439"/>
            <a:chOff x="6189194" y="2184732"/>
            <a:chExt cx="2475187" cy="3724409"/>
          </a:xfrm>
        </p:grpSpPr>
        <p:sp>
          <p:nvSpPr>
            <p:cNvPr id="24" name="AutoShape 13"/>
            <p:cNvSpPr>
              <a:spLocks noChangeAspect="1" noChangeArrowheads="1"/>
            </p:cNvSpPr>
            <p:nvPr/>
          </p:nvSpPr>
          <p:spPr bwMode="gray">
            <a:xfrm>
              <a:off x="6189194" y="2184732"/>
              <a:ext cx="2475187" cy="3724409"/>
            </a:xfrm>
            <a:prstGeom prst="roundRect">
              <a:avLst>
                <a:gd name="adj" fmla="val 4639"/>
              </a:avLst>
            </a:prstGeom>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sz="1600" dirty="0">
                <a:solidFill>
                  <a:prstClr val="black"/>
                </a:solidFill>
                <a:latin typeface="微软雅黑" pitchFamily="34" charset="-122"/>
                <a:ea typeface="微软雅黑" pitchFamily="34" charset="-122"/>
                <a:cs typeface="Times New Roman" pitchFamily="18" charset="0"/>
              </a:endParaRPr>
            </a:p>
          </p:txBody>
        </p:sp>
        <p:sp>
          <p:nvSpPr>
            <p:cNvPr id="26" name="TextBox 25"/>
            <p:cNvSpPr txBox="1"/>
            <p:nvPr/>
          </p:nvSpPr>
          <p:spPr>
            <a:xfrm>
              <a:off x="6193015" y="2538805"/>
              <a:ext cx="2452744" cy="2246321"/>
            </a:xfrm>
            <a:prstGeom prst="rect">
              <a:avLst/>
            </a:prstGeom>
            <a:noFill/>
          </p:spPr>
          <p:txBody>
            <a:bodyPr wrap="square" rtlCol="0">
              <a:spAutoFit/>
            </a:bodyPr>
            <a:lstStyle/>
            <a:p>
              <a:pPr>
                <a:lnSpc>
                  <a:spcPct val="150000"/>
                </a:lnSpc>
                <a:buFont typeface="Arial" pitchFamily="34" charset="0"/>
                <a:buChar char="•"/>
              </a:pPr>
              <a:r>
                <a:rPr lang="zh-CN" altLang="en-US" sz="1333" b="1" dirty="0">
                  <a:solidFill>
                    <a:prstClr val="black"/>
                  </a:solidFill>
                  <a:latin typeface="微软雅黑" pitchFamily="34" charset="-122"/>
                  <a:ea typeface="微软雅黑" pitchFamily="34" charset="-122"/>
                  <a:cs typeface="Times New Roman" pitchFamily="18" charset="0"/>
                </a:rPr>
                <a:t>物理机即服务</a:t>
              </a:r>
              <a:endParaRPr lang="en-US" altLang="zh-CN" sz="1333" b="1" dirty="0">
                <a:solidFill>
                  <a:prstClr val="black"/>
                </a:solidFill>
                <a:latin typeface="微软雅黑" pitchFamily="34" charset="-122"/>
                <a:ea typeface="微软雅黑" pitchFamily="34" charset="-122"/>
                <a:cs typeface="Times New Roman" pitchFamily="18" charset="0"/>
              </a:endParaRPr>
            </a:p>
            <a:p>
              <a:pPr>
                <a:lnSpc>
                  <a:spcPct val="150000"/>
                </a:lnSpc>
              </a:pPr>
              <a:r>
                <a:rPr lang="zh-CN" altLang="en-US" sz="1333" dirty="0">
                  <a:solidFill>
                    <a:prstClr val="black"/>
                  </a:solidFill>
                  <a:latin typeface="微软雅黑" pitchFamily="34" charset="-122"/>
                  <a:ea typeface="微软雅黑" pitchFamily="34" charset="-122"/>
                  <a:cs typeface="Times New Roman" pitchFamily="18" charset="0"/>
                </a:rPr>
                <a:t>通过物理机服务支撑重要业务系统，比如</a:t>
              </a:r>
              <a:r>
                <a:rPr lang="en-US" altLang="zh-CN" sz="1333" dirty="0">
                  <a:solidFill>
                    <a:prstClr val="black"/>
                  </a:solidFill>
                  <a:latin typeface="微软雅黑" pitchFamily="34" charset="-122"/>
                  <a:ea typeface="微软雅黑" pitchFamily="34" charset="-122"/>
                  <a:cs typeface="Times New Roman" pitchFamily="18" charset="0"/>
                </a:rPr>
                <a:t>Oracle</a:t>
              </a:r>
              <a:r>
                <a:rPr lang="zh-CN" altLang="en-US" sz="1333" dirty="0">
                  <a:solidFill>
                    <a:prstClr val="black"/>
                  </a:solidFill>
                  <a:latin typeface="微软雅黑" pitchFamily="34" charset="-122"/>
                  <a:ea typeface="微软雅黑" pitchFamily="34" charset="-122"/>
                  <a:cs typeface="Times New Roman" pitchFamily="18" charset="0"/>
                </a:rPr>
                <a:t>数据库。</a:t>
              </a:r>
              <a:endParaRPr lang="en-US" altLang="zh-CN" sz="1333" dirty="0">
                <a:solidFill>
                  <a:prstClr val="black"/>
                </a:solidFill>
                <a:latin typeface="微软雅黑" pitchFamily="34" charset="-122"/>
                <a:ea typeface="微软雅黑" pitchFamily="34" charset="-122"/>
                <a:cs typeface="Times New Roman" pitchFamily="18" charset="0"/>
              </a:endParaRPr>
            </a:p>
            <a:p>
              <a:pPr>
                <a:lnSpc>
                  <a:spcPct val="150000"/>
                </a:lnSpc>
              </a:pPr>
              <a:r>
                <a:rPr lang="zh-CN" altLang="en-US" sz="1333" b="1" dirty="0">
                  <a:solidFill>
                    <a:prstClr val="black"/>
                  </a:solidFill>
                  <a:latin typeface="微软雅黑" pitchFamily="34" charset="-122"/>
                  <a:ea typeface="微软雅黑" pitchFamily="34" charset="-122"/>
                  <a:cs typeface="Times New Roman" pitchFamily="18" charset="0"/>
                </a:rPr>
                <a:t>备份即服务</a:t>
              </a:r>
              <a:endParaRPr lang="en-US" altLang="zh-CN" sz="1333" b="1" dirty="0">
                <a:solidFill>
                  <a:prstClr val="black"/>
                </a:solidFill>
                <a:latin typeface="微软雅黑" pitchFamily="34" charset="-122"/>
                <a:ea typeface="微软雅黑" pitchFamily="34" charset="-122"/>
                <a:cs typeface="Times New Roman" pitchFamily="18" charset="0"/>
              </a:endParaRPr>
            </a:p>
            <a:p>
              <a:pPr>
                <a:lnSpc>
                  <a:spcPct val="150000"/>
                </a:lnSpc>
              </a:pPr>
              <a:r>
                <a:rPr lang="zh-CN" altLang="en-US" sz="1333" dirty="0">
                  <a:solidFill>
                    <a:prstClr val="black"/>
                  </a:solidFill>
                  <a:latin typeface="微软雅黑" pitchFamily="34" charset="-122"/>
                  <a:ea typeface="微软雅黑" pitchFamily="34" charset="-122"/>
                  <a:cs typeface="Times New Roman" pitchFamily="18" charset="0"/>
                </a:rPr>
                <a:t>业内首家提出基于</a:t>
              </a:r>
              <a:r>
                <a:rPr lang="en-US" altLang="zh-CN" sz="1333" dirty="0" err="1">
                  <a:solidFill>
                    <a:prstClr val="black"/>
                  </a:solidFill>
                  <a:latin typeface="微软雅黑" pitchFamily="34" charset="-122"/>
                  <a:ea typeface="微软雅黑" pitchFamily="34" charset="-122"/>
                  <a:cs typeface="Times New Roman" pitchFamily="18" charset="0"/>
                </a:rPr>
                <a:t>OpenStack</a:t>
              </a:r>
              <a:r>
                <a:rPr lang="zh-CN" altLang="en-US" sz="1333" dirty="0">
                  <a:solidFill>
                    <a:prstClr val="black"/>
                  </a:solidFill>
                  <a:latin typeface="微软雅黑" pitchFamily="34" charset="-122"/>
                  <a:ea typeface="微软雅黑" pitchFamily="34" charset="-122"/>
                  <a:cs typeface="Times New Roman" pitchFamily="18" charset="0"/>
                </a:rPr>
                <a:t>的备份方案，引领社区，为核心业务提供数据可靠性保障。</a:t>
              </a:r>
              <a:endParaRPr lang="zh-CN" altLang="en-US" sz="1333" dirty="0">
                <a:latin typeface="微软雅黑" pitchFamily="34" charset="-122"/>
                <a:ea typeface="微软雅黑" pitchFamily="34" charset="-122"/>
                <a:cs typeface="Times New Roman" pitchFamily="18" charset="0"/>
              </a:endParaRPr>
            </a:p>
          </p:txBody>
        </p:sp>
        <p:sp>
          <p:nvSpPr>
            <p:cNvPr id="25" name="TextBox 24"/>
            <p:cNvSpPr txBox="1"/>
            <p:nvPr/>
          </p:nvSpPr>
          <p:spPr>
            <a:xfrm>
              <a:off x="6193013" y="2257100"/>
              <a:ext cx="2467089" cy="379656"/>
            </a:xfrm>
            <a:prstGeom prst="rect">
              <a:avLst/>
            </a:prstGeom>
            <a:noFill/>
          </p:spPr>
          <p:txBody>
            <a:bodyPr wrap="square" rtlCol="0">
              <a:spAutoFit/>
            </a:bodyPr>
            <a:lstStyle/>
            <a:p>
              <a:pPr algn="ctr"/>
              <a:r>
                <a:rPr lang="zh-CN" altLang="en-US" sz="1866" b="1" dirty="0">
                  <a:solidFill>
                    <a:srgbClr val="C00000"/>
                  </a:solidFill>
                  <a:latin typeface="微软雅黑" pitchFamily="34" charset="-122"/>
                  <a:ea typeface="微软雅黑" pitchFamily="34" charset="-122"/>
                  <a:cs typeface="Times New Roman" pitchFamily="18" charset="0"/>
                </a:rPr>
                <a:t>关键业务上云</a:t>
              </a:r>
              <a:endParaRPr lang="en-US" altLang="zh-CN" sz="1866" b="1" dirty="0">
                <a:solidFill>
                  <a:srgbClr val="C00000"/>
                </a:solidFill>
                <a:latin typeface="微软雅黑" pitchFamily="34" charset="-122"/>
                <a:ea typeface="微软雅黑" pitchFamily="34" charset="-122"/>
                <a:cs typeface="Times New Roman" pitchFamily="18" charset="0"/>
              </a:endParaRPr>
            </a:p>
          </p:txBody>
        </p:sp>
      </p:grpSp>
      <p:grpSp>
        <p:nvGrpSpPr>
          <p:cNvPr id="10" name="Group 9"/>
          <p:cNvGrpSpPr/>
          <p:nvPr/>
        </p:nvGrpSpPr>
        <p:grpSpPr>
          <a:xfrm>
            <a:off x="8741561" y="2187445"/>
            <a:ext cx="2904947" cy="3723439"/>
            <a:chOff x="8743837" y="2187121"/>
            <a:chExt cx="2905703" cy="3724409"/>
          </a:xfrm>
        </p:grpSpPr>
        <p:sp>
          <p:nvSpPr>
            <p:cNvPr id="28" name="AutoShape 13"/>
            <p:cNvSpPr>
              <a:spLocks noChangeAspect="1" noChangeArrowheads="1"/>
            </p:cNvSpPr>
            <p:nvPr/>
          </p:nvSpPr>
          <p:spPr bwMode="gray">
            <a:xfrm>
              <a:off x="8916854" y="2187121"/>
              <a:ext cx="2475187" cy="3724409"/>
            </a:xfrm>
            <a:prstGeom prst="roundRect">
              <a:avLst>
                <a:gd name="adj" fmla="val 4639"/>
              </a:avLst>
            </a:prstGeom>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sz="1600" dirty="0">
                <a:solidFill>
                  <a:prstClr val="black"/>
                </a:solidFill>
                <a:latin typeface="微软雅黑" pitchFamily="34" charset="-122"/>
                <a:ea typeface="微软雅黑" pitchFamily="34" charset="-122"/>
                <a:cs typeface="Times New Roman" pitchFamily="18" charset="0"/>
              </a:endParaRPr>
            </a:p>
          </p:txBody>
        </p:sp>
        <p:sp>
          <p:nvSpPr>
            <p:cNvPr id="30" name="矩形 29"/>
            <p:cNvSpPr/>
            <p:nvPr/>
          </p:nvSpPr>
          <p:spPr>
            <a:xfrm>
              <a:off x="8918285" y="2634182"/>
              <a:ext cx="2467087" cy="2554033"/>
            </a:xfrm>
            <a:prstGeom prst="rect">
              <a:avLst/>
            </a:prstGeom>
          </p:spPr>
          <p:txBody>
            <a:bodyPr wrap="square">
              <a:spAutoFit/>
            </a:bodyPr>
            <a:lstStyle/>
            <a:p>
              <a:pPr>
                <a:lnSpc>
                  <a:spcPct val="150000"/>
                </a:lnSpc>
              </a:pPr>
              <a:r>
                <a:rPr lang="zh-CN" altLang="en-US" sz="1333" b="1" dirty="0">
                  <a:latin typeface="微软雅黑" pitchFamily="34" charset="-122"/>
                  <a:ea typeface="微软雅黑" pitchFamily="34" charset="-122"/>
                  <a:cs typeface="Times New Roman" pitchFamily="18" charset="0"/>
                </a:rPr>
                <a:t>大数据存储与分析服务</a:t>
              </a:r>
              <a:endParaRPr lang="en-US" altLang="zh-CN" sz="1333" b="1" dirty="0">
                <a:latin typeface="微软雅黑" pitchFamily="34" charset="-122"/>
                <a:ea typeface="微软雅黑" pitchFamily="34" charset="-122"/>
                <a:cs typeface="Times New Roman" pitchFamily="18" charset="0"/>
              </a:endParaRPr>
            </a:p>
            <a:p>
              <a:pPr>
                <a:lnSpc>
                  <a:spcPct val="150000"/>
                </a:lnSpc>
              </a:pPr>
              <a:r>
                <a:rPr lang="zh-CN" altLang="en-US" sz="1333" dirty="0">
                  <a:latin typeface="微软雅黑" pitchFamily="34" charset="-122"/>
                  <a:ea typeface="微软雅黑" pitchFamily="34" charset="-122"/>
                  <a:cs typeface="Times New Roman" pitchFamily="18" charset="0"/>
                </a:rPr>
                <a:t>支持多租户资源共享，提供大数据存储服务和大数据处理服务</a:t>
              </a:r>
              <a:endParaRPr lang="en-US" altLang="zh-CN" sz="1333" dirty="0">
                <a:latin typeface="微软雅黑" pitchFamily="34" charset="-122"/>
                <a:ea typeface="微软雅黑" pitchFamily="34" charset="-122"/>
                <a:cs typeface="Times New Roman" pitchFamily="18" charset="0"/>
              </a:endParaRPr>
            </a:p>
            <a:p>
              <a:pPr>
                <a:lnSpc>
                  <a:spcPct val="150000"/>
                </a:lnSpc>
              </a:pPr>
              <a:r>
                <a:rPr lang="en-US" altLang="zh-CN" sz="1333" b="1" dirty="0" err="1">
                  <a:latin typeface="微软雅黑" pitchFamily="34" charset="-122"/>
                  <a:ea typeface="微软雅黑" pitchFamily="34" charset="-122"/>
                  <a:cs typeface="Times New Roman" pitchFamily="18" charset="0"/>
                </a:rPr>
                <a:t>IaaS</a:t>
              </a:r>
              <a:r>
                <a:rPr lang="zh-CN" altLang="en-US" sz="1333" b="1" dirty="0">
                  <a:latin typeface="微软雅黑" pitchFamily="34" charset="-122"/>
                  <a:ea typeface="微软雅黑" pitchFamily="34" charset="-122"/>
                  <a:cs typeface="Times New Roman" pitchFamily="18" charset="0"/>
                </a:rPr>
                <a:t>和</a:t>
              </a:r>
              <a:r>
                <a:rPr lang="en-US" altLang="zh-CN" sz="1333" b="1" dirty="0" err="1">
                  <a:latin typeface="微软雅黑" pitchFamily="34" charset="-122"/>
                  <a:ea typeface="微软雅黑" pitchFamily="34" charset="-122"/>
                  <a:cs typeface="Times New Roman" pitchFamily="18" charset="0"/>
                </a:rPr>
                <a:t>DaaS</a:t>
              </a:r>
              <a:r>
                <a:rPr lang="zh-CN" altLang="en-US" sz="1333" b="1" dirty="0">
                  <a:latin typeface="微软雅黑" pitchFamily="34" charset="-122"/>
                  <a:ea typeface="微软雅黑" pitchFamily="34" charset="-122"/>
                  <a:cs typeface="Times New Roman" pitchFamily="18" charset="0"/>
                </a:rPr>
                <a:t>统一管理</a:t>
              </a:r>
              <a:endParaRPr lang="en-US" altLang="zh-CN" sz="1333" b="1" dirty="0">
                <a:latin typeface="微软雅黑" pitchFamily="34" charset="-122"/>
                <a:ea typeface="微软雅黑" pitchFamily="34" charset="-122"/>
                <a:cs typeface="Times New Roman" pitchFamily="18" charset="0"/>
              </a:endParaRPr>
            </a:p>
            <a:p>
              <a:pPr>
                <a:lnSpc>
                  <a:spcPct val="150000"/>
                </a:lnSpc>
              </a:pPr>
              <a:r>
                <a:rPr lang="zh-CN" altLang="en-US" sz="1333" dirty="0">
                  <a:latin typeface="微软雅黑" pitchFamily="34" charset="-122"/>
                  <a:ea typeface="微软雅黑" pitchFamily="34" charset="-122"/>
                  <a:cs typeface="Times New Roman" pitchFamily="18" charset="0"/>
                </a:rPr>
                <a:t>实现对大数据平台和</a:t>
              </a:r>
              <a:r>
                <a:rPr lang="en-US" altLang="zh-CN" sz="1333" dirty="0" err="1">
                  <a:latin typeface="微软雅黑" pitchFamily="34" charset="-122"/>
                  <a:ea typeface="微软雅黑" pitchFamily="34" charset="-122"/>
                  <a:cs typeface="Times New Roman" pitchFamily="18" charset="0"/>
                </a:rPr>
                <a:t>IaaS</a:t>
              </a:r>
              <a:r>
                <a:rPr lang="zh-CN" altLang="en-US" sz="1333" dirty="0">
                  <a:latin typeface="微软雅黑" pitchFamily="34" charset="-122"/>
                  <a:ea typeface="微软雅黑" pitchFamily="34" charset="-122"/>
                  <a:cs typeface="Times New Roman" pitchFamily="18" charset="0"/>
                </a:rPr>
                <a:t>平台的统一服务管理和运维监控，提升管理效率</a:t>
              </a:r>
              <a:endParaRPr lang="en-US" altLang="zh-CN" sz="1333" dirty="0">
                <a:latin typeface="微软雅黑" pitchFamily="34" charset="-122"/>
                <a:ea typeface="微软雅黑" pitchFamily="34" charset="-122"/>
                <a:cs typeface="Times New Roman" pitchFamily="18" charset="0"/>
              </a:endParaRPr>
            </a:p>
          </p:txBody>
        </p:sp>
        <p:sp>
          <p:nvSpPr>
            <p:cNvPr id="29" name="TextBox 28"/>
            <p:cNvSpPr txBox="1"/>
            <p:nvPr/>
          </p:nvSpPr>
          <p:spPr>
            <a:xfrm>
              <a:off x="8743837" y="2259490"/>
              <a:ext cx="2905703" cy="379656"/>
            </a:xfrm>
            <a:prstGeom prst="rect">
              <a:avLst/>
            </a:prstGeom>
            <a:noFill/>
          </p:spPr>
          <p:txBody>
            <a:bodyPr wrap="square" rtlCol="0">
              <a:spAutoFit/>
            </a:bodyPr>
            <a:lstStyle/>
            <a:p>
              <a:pPr algn="ctr"/>
              <a:r>
                <a:rPr lang="zh-CN" altLang="en-US" sz="1866" b="1" dirty="0">
                  <a:solidFill>
                    <a:srgbClr val="C00000"/>
                  </a:solidFill>
                  <a:latin typeface="微软雅黑" pitchFamily="34" charset="-122"/>
                  <a:ea typeface="微软雅黑" pitchFamily="34" charset="-122"/>
                  <a:cs typeface="Times New Roman" pitchFamily="18" charset="0"/>
                </a:rPr>
                <a:t>云和大数据统一管理</a:t>
              </a:r>
              <a:endParaRPr lang="en-US" altLang="zh-CN" sz="1866" b="1" dirty="0">
                <a:solidFill>
                  <a:srgbClr val="C00000"/>
                </a:solidFill>
                <a:latin typeface="微软雅黑" pitchFamily="34" charset="-122"/>
                <a:ea typeface="微软雅黑" pitchFamily="34" charset="-122"/>
                <a:cs typeface="Times New Roman" pitchFamily="18" charset="0"/>
              </a:endParaRPr>
            </a:p>
          </p:txBody>
        </p:sp>
      </p:grpSp>
    </p:spTree>
    <p:extLst>
      <p:ext uri="{BB962C8B-B14F-4D97-AF65-F5344CB8AC3E}">
        <p14:creationId xmlns:p14="http://schemas.microsoft.com/office/powerpoint/2010/main" val="1839662150"/>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199456" y="548680"/>
            <a:ext cx="1464082" cy="745784"/>
          </a:xfrm>
        </p:spPr>
        <p:txBody>
          <a:bodyPr/>
          <a:lstStyle/>
          <a:p>
            <a:r>
              <a:rPr lang="zh-CN" altLang="en-US" sz="2400" dirty="0">
                <a:latin typeface="微软雅黑" pitchFamily="34" charset="-122"/>
                <a:ea typeface="微软雅黑" pitchFamily="34" charset="-122"/>
              </a:rPr>
              <a:t>目录</a:t>
            </a:r>
          </a:p>
        </p:txBody>
      </p:sp>
      <p:sp>
        <p:nvSpPr>
          <p:cNvPr id="29" name="Freeform 11"/>
          <p:cNvSpPr>
            <a:spLocks/>
          </p:cNvSpPr>
          <p:nvPr/>
        </p:nvSpPr>
        <p:spPr bwMode="gray">
          <a:xfrm>
            <a:off x="4001210" y="1676421"/>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30" name="Freeform 12"/>
          <p:cNvSpPr>
            <a:spLocks/>
          </p:cNvSpPr>
          <p:nvPr/>
        </p:nvSpPr>
        <p:spPr bwMode="gray">
          <a:xfrm>
            <a:off x="3299535" y="1676421"/>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endParaRPr lang="zh-CN" altLang="en-US" sz="1350">
              <a:solidFill>
                <a:srgbClr val="000000"/>
              </a:solidFill>
            </a:endParaRPr>
          </a:p>
        </p:txBody>
      </p:sp>
      <p:sp>
        <p:nvSpPr>
          <p:cNvPr id="31" name="Text Box 13"/>
          <p:cNvSpPr txBox="1">
            <a:spLocks noChangeArrowheads="1"/>
          </p:cNvSpPr>
          <p:nvPr/>
        </p:nvSpPr>
        <p:spPr bwMode="gray">
          <a:xfrm>
            <a:off x="4079776" y="1755442"/>
            <a:ext cx="4284476"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r>
              <a:rPr lang="zh-CN" altLang="en-US" sz="2025" dirty="0">
                <a:solidFill>
                  <a:srgbClr val="FFFFFF"/>
                </a:solidFill>
                <a:latin typeface="微软雅黑" pitchFamily="34" charset="-122"/>
                <a:ea typeface="微软雅黑" pitchFamily="34" charset="-122"/>
              </a:rPr>
              <a:t>华为</a:t>
            </a:r>
            <a:r>
              <a:rPr lang="en-US" altLang="zh-CN" sz="2025" dirty="0" err="1">
                <a:solidFill>
                  <a:srgbClr val="FFFFFF"/>
                </a:solidFill>
                <a:latin typeface="微软雅黑" pitchFamily="34" charset="-122"/>
                <a:ea typeface="微软雅黑" pitchFamily="34" charset="-122"/>
              </a:rPr>
              <a:t>FusionCloud</a:t>
            </a:r>
            <a:r>
              <a:rPr lang="zh-CN" altLang="en-US" sz="2025" dirty="0">
                <a:solidFill>
                  <a:srgbClr val="FFFFFF"/>
                </a:solidFill>
                <a:latin typeface="微软雅黑" pitchFamily="34" charset="-122"/>
                <a:ea typeface="微软雅黑" pitchFamily="34" charset="-122"/>
              </a:rPr>
              <a:t>简介</a:t>
            </a:r>
          </a:p>
        </p:txBody>
      </p:sp>
      <p:sp>
        <p:nvSpPr>
          <p:cNvPr id="34" name="Text Box 16"/>
          <p:cNvSpPr txBox="1">
            <a:spLocks noChangeArrowheads="1"/>
          </p:cNvSpPr>
          <p:nvPr/>
        </p:nvSpPr>
        <p:spPr bwMode="gray">
          <a:xfrm>
            <a:off x="3503712" y="1628800"/>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1</a:t>
            </a:r>
          </a:p>
        </p:txBody>
      </p:sp>
      <p:sp>
        <p:nvSpPr>
          <p:cNvPr id="26" name="Freeform 9"/>
          <p:cNvSpPr>
            <a:spLocks/>
          </p:cNvSpPr>
          <p:nvPr/>
        </p:nvSpPr>
        <p:spPr bwMode="gray">
          <a:xfrm>
            <a:off x="4001210" y="4221088"/>
            <a:ext cx="495763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pPr fontAlgn="base">
              <a:defRPr/>
            </a:pPr>
            <a:endParaRPr lang="zh-CN" altLang="en-US" sz="1350">
              <a:solidFill>
                <a:srgbClr val="000000"/>
              </a:solidFill>
            </a:endParaRPr>
          </a:p>
        </p:txBody>
      </p:sp>
      <p:sp>
        <p:nvSpPr>
          <p:cNvPr id="28" name="Freeform 10"/>
          <p:cNvSpPr>
            <a:spLocks/>
          </p:cNvSpPr>
          <p:nvPr/>
        </p:nvSpPr>
        <p:spPr bwMode="gray">
          <a:xfrm>
            <a:off x="3299535" y="4221088"/>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91412" tIns="45707" rIns="91412" bIns="45707" anchor="ctr"/>
          <a:lstStyle/>
          <a:p>
            <a:pPr fontAlgn="base">
              <a:defRPr/>
            </a:pPr>
            <a:endParaRPr lang="zh-CN" altLang="en-US" sz="1350">
              <a:solidFill>
                <a:srgbClr val="000000"/>
              </a:solidFill>
            </a:endParaRPr>
          </a:p>
        </p:txBody>
      </p:sp>
      <p:sp>
        <p:nvSpPr>
          <p:cNvPr id="32" name="Text Box 14"/>
          <p:cNvSpPr txBox="1">
            <a:spLocks noChangeArrowheads="1"/>
          </p:cNvSpPr>
          <p:nvPr/>
        </p:nvSpPr>
        <p:spPr bwMode="gray">
          <a:xfrm>
            <a:off x="4081446" y="4347576"/>
            <a:ext cx="4750858" cy="403930"/>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p>
            <a:pPr fontAlgn="base"/>
            <a:r>
              <a:rPr lang="en-US" altLang="zh-CN" sz="2025" dirty="0" smtClean="0">
                <a:solidFill>
                  <a:srgbClr val="FFFFFF"/>
                </a:solidFill>
                <a:latin typeface="微软雅黑" pitchFamily="34" charset="-122"/>
                <a:ea typeface="微软雅黑" pitchFamily="34" charset="-122"/>
              </a:rPr>
              <a:t>SC</a:t>
            </a:r>
            <a:r>
              <a:rPr lang="zh-CN" altLang="en-US" sz="2025" dirty="0" smtClean="0">
                <a:solidFill>
                  <a:srgbClr val="FFFFFF"/>
                </a:solidFill>
                <a:latin typeface="微软雅黑" pitchFamily="34" charset="-122"/>
                <a:ea typeface="微软雅黑" pitchFamily="34" charset="-122"/>
              </a:rPr>
              <a:t>资源申请与业务发放</a:t>
            </a:r>
            <a:endParaRPr lang="zh-CN" altLang="en-US" sz="2025" dirty="0">
              <a:solidFill>
                <a:srgbClr val="FFFFFF"/>
              </a:solidFill>
              <a:latin typeface="微软雅黑" pitchFamily="34" charset="-122"/>
              <a:ea typeface="微软雅黑" pitchFamily="34" charset="-122"/>
            </a:endParaRPr>
          </a:p>
        </p:txBody>
      </p:sp>
      <p:sp>
        <p:nvSpPr>
          <p:cNvPr id="35" name="Text Box 17"/>
          <p:cNvSpPr txBox="1">
            <a:spLocks noChangeArrowheads="1"/>
          </p:cNvSpPr>
          <p:nvPr/>
        </p:nvSpPr>
        <p:spPr bwMode="gray">
          <a:xfrm>
            <a:off x="3503712" y="4227786"/>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a:solidFill>
                  <a:srgbClr val="FFFFFF"/>
                </a:solidFill>
                <a:latin typeface="FrutigerNext LT Medium"/>
              </a:rPr>
              <a:t>3</a:t>
            </a:r>
          </a:p>
        </p:txBody>
      </p:sp>
      <p:grpSp>
        <p:nvGrpSpPr>
          <p:cNvPr id="3" name="组合 2"/>
          <p:cNvGrpSpPr/>
          <p:nvPr/>
        </p:nvGrpSpPr>
        <p:grpSpPr>
          <a:xfrm>
            <a:off x="3287688" y="2919983"/>
            <a:ext cx="5659306" cy="568325"/>
            <a:chOff x="3287688" y="2856898"/>
            <a:chExt cx="5659306" cy="568325"/>
          </a:xfrm>
        </p:grpSpPr>
        <p:sp>
          <p:nvSpPr>
            <p:cNvPr id="16" name="Freeform 9"/>
            <p:cNvSpPr>
              <a:spLocks/>
            </p:cNvSpPr>
            <p:nvPr/>
          </p:nvSpPr>
          <p:spPr bwMode="gray">
            <a:xfrm>
              <a:off x="3989363" y="2856898"/>
              <a:ext cx="4957631"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anchor="ctr"/>
            <a:lstStyle/>
            <a:p>
              <a:endParaRPr lang="zh-CN" altLang="en-US" sz="1350">
                <a:solidFill>
                  <a:srgbClr val="000000"/>
                </a:solidFill>
              </a:endParaRPr>
            </a:p>
          </p:txBody>
        </p:sp>
        <p:sp>
          <p:nvSpPr>
            <p:cNvPr id="17" name="Freeform 10"/>
            <p:cNvSpPr>
              <a:spLocks/>
            </p:cNvSpPr>
            <p:nvPr/>
          </p:nvSpPr>
          <p:spPr bwMode="gray">
            <a:xfrm>
              <a:off x="3287688" y="2856898"/>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anchor="ctr"/>
            <a:lstStyle/>
            <a:p>
              <a:endParaRPr lang="zh-CN" altLang="en-US" sz="1350">
                <a:solidFill>
                  <a:srgbClr val="000000"/>
                </a:solidFill>
              </a:endParaRPr>
            </a:p>
          </p:txBody>
        </p:sp>
        <p:sp>
          <p:nvSpPr>
            <p:cNvPr id="18" name="Text Box 14"/>
            <p:cNvSpPr txBox="1">
              <a:spLocks noChangeArrowheads="1"/>
            </p:cNvSpPr>
            <p:nvPr/>
          </p:nvSpPr>
          <p:spPr bwMode="gray">
            <a:xfrm>
              <a:off x="4081447" y="2960844"/>
              <a:ext cx="4750859" cy="403957"/>
            </a:xfrm>
            <a:prstGeom prst="rect">
              <a:avLst/>
            </a:prstGeom>
            <a:noFill/>
            <a:ln w="9525">
              <a:noFill/>
              <a:miter lim="800000"/>
              <a:headEnd/>
              <a:tailEnd/>
            </a:ln>
            <a:effectLst>
              <a:outerShdw dist="17961" dir="2700000" algn="ctr" rotWithShape="0">
                <a:srgbClr val="333333">
                  <a:alpha val="50000"/>
                </a:srgbClr>
              </a:outerShdw>
            </a:effectLst>
          </p:spPr>
          <p:txBody>
            <a:bodyPr wrap="square" lIns="91412" tIns="45707" rIns="91412" bIns="45707">
              <a:spAutoFit/>
            </a:bodyPr>
            <a:lstStyle>
              <a:defPPr>
                <a:defRPr lang="zh-CN"/>
              </a:defPPr>
              <a:lvl1pPr>
                <a:defRPr sz="2025">
                  <a:solidFill>
                    <a:srgbClr val="FFFFFF"/>
                  </a:solidFill>
                  <a:latin typeface="微软雅黑" pitchFamily="34" charset="-122"/>
                  <a:ea typeface="微软雅黑" pitchFamily="34" charset="-122"/>
                </a:defRPr>
              </a:lvl1pPr>
            </a:lstStyle>
            <a:p>
              <a:r>
                <a:rPr lang="zh-CN" altLang="en-US" dirty="0"/>
                <a:t>义数</a:t>
              </a:r>
              <a:r>
                <a:rPr lang="zh-CN" altLang="en-US" dirty="0" smtClean="0"/>
                <a:t>云</a:t>
              </a:r>
              <a:r>
                <a:rPr lang="zh-CN" altLang="en-US" dirty="0"/>
                <a:t>整体</a:t>
              </a:r>
              <a:r>
                <a:rPr lang="zh-CN" altLang="en-US" dirty="0" smtClean="0"/>
                <a:t>架构</a:t>
              </a:r>
              <a:r>
                <a:rPr lang="zh-CN" altLang="en-US" dirty="0"/>
                <a:t>方案</a:t>
              </a:r>
            </a:p>
          </p:txBody>
        </p:sp>
      </p:grpSp>
      <p:sp>
        <p:nvSpPr>
          <p:cNvPr id="20" name="Text Box 16"/>
          <p:cNvSpPr txBox="1">
            <a:spLocks noChangeArrowheads="1"/>
          </p:cNvSpPr>
          <p:nvPr/>
        </p:nvSpPr>
        <p:spPr bwMode="gray">
          <a:xfrm>
            <a:off x="3486121" y="2879000"/>
            <a:ext cx="304800" cy="646305"/>
          </a:xfrm>
          <a:prstGeom prst="rect">
            <a:avLst/>
          </a:prstGeom>
          <a:noFill/>
          <a:ln w="9525">
            <a:noFill/>
            <a:miter lim="800000"/>
            <a:headEnd/>
            <a:tailEnd/>
          </a:ln>
          <a:effectLst>
            <a:outerShdw dist="28398" dir="1593903" algn="ctr" rotWithShape="0">
              <a:srgbClr val="333333">
                <a:alpha val="50000"/>
              </a:srgbClr>
            </a:outerShdw>
          </a:effectLst>
        </p:spPr>
        <p:txBody>
          <a:bodyPr lIns="91412" tIns="45707" rIns="91412" bIns="45707">
            <a:spAutoFit/>
          </a:bodyPr>
          <a:lstStyle/>
          <a:p>
            <a:pPr algn="ctr" fontAlgn="base">
              <a:spcBef>
                <a:spcPct val="50000"/>
              </a:spcBef>
            </a:pPr>
            <a:r>
              <a:rPr lang="en-US" altLang="zh-CN" sz="3600" b="1" dirty="0" smtClean="0">
                <a:solidFill>
                  <a:srgbClr val="FFFFFF"/>
                </a:solidFill>
                <a:latin typeface="FrutigerNext LT Medium"/>
              </a:rPr>
              <a:t>2</a:t>
            </a:r>
            <a:endParaRPr lang="en-US" altLang="zh-CN" sz="3600" b="1" dirty="0">
              <a:solidFill>
                <a:srgbClr val="FFFFFF"/>
              </a:solidFill>
              <a:latin typeface="FrutigerNext LT Medium"/>
            </a:endParaRPr>
          </a:p>
        </p:txBody>
      </p:sp>
    </p:spTree>
    <p:extLst>
      <p:ext uri="{BB962C8B-B14F-4D97-AF65-F5344CB8AC3E}">
        <p14:creationId xmlns:p14="http://schemas.microsoft.com/office/powerpoint/2010/main" val="1432973392"/>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328" y="-253"/>
            <a:ext cx="2986715" cy="476925"/>
          </a:xfrm>
          <a:prstGeom prst="rect">
            <a:avLst/>
          </a:prstGeom>
          <a:noFill/>
        </p:spPr>
        <p:txBody>
          <a:bodyPr wrap="none" rtlCol="0">
            <a:spAutoFit/>
          </a:bodyPr>
          <a:lstStyle/>
          <a:p>
            <a:r>
              <a:rPr lang="zh-CN" altLang="en-US" sz="2499" b="1" dirty="0" smtClean="0">
                <a:solidFill>
                  <a:srgbClr val="C00000"/>
                </a:solidFill>
                <a:latin typeface="微软雅黑" pitchFamily="34" charset="-122"/>
                <a:ea typeface="微软雅黑" pitchFamily="34" charset="-122"/>
                <a:cs typeface="+mj-cs"/>
              </a:rPr>
              <a:t>义数云</a:t>
            </a:r>
            <a:r>
              <a:rPr lang="en-US" altLang="zh-CN" sz="2499" b="1" dirty="0" smtClean="0">
                <a:solidFill>
                  <a:srgbClr val="C00000"/>
                </a:solidFill>
                <a:latin typeface="微软雅黑" pitchFamily="34" charset="-122"/>
                <a:ea typeface="微软雅黑" pitchFamily="34" charset="-122"/>
                <a:cs typeface="+mj-cs"/>
              </a:rPr>
              <a:t>----</a:t>
            </a:r>
            <a:r>
              <a:rPr lang="zh-CN" altLang="en-US" sz="2499" b="1" dirty="0" smtClean="0">
                <a:solidFill>
                  <a:srgbClr val="C00000"/>
                </a:solidFill>
                <a:latin typeface="微软雅黑" pitchFamily="34" charset="-122"/>
                <a:ea typeface="微软雅黑" pitchFamily="34" charset="-122"/>
                <a:cs typeface="+mj-cs"/>
              </a:rPr>
              <a:t>总体规划</a:t>
            </a:r>
            <a:endParaRPr lang="zh-CN" altLang="en-US" sz="2499" b="1" dirty="0">
              <a:solidFill>
                <a:srgbClr val="C00000"/>
              </a:solidFill>
              <a:latin typeface="微软雅黑" pitchFamily="34" charset="-122"/>
              <a:ea typeface="微软雅黑" pitchFamily="34" charset="-122"/>
              <a:cs typeface="+mj-cs"/>
            </a:endParaRPr>
          </a:p>
        </p:txBody>
      </p:sp>
      <p:grpSp>
        <p:nvGrpSpPr>
          <p:cNvPr id="349" name="组合 348"/>
          <p:cNvGrpSpPr/>
          <p:nvPr/>
        </p:nvGrpSpPr>
        <p:grpSpPr>
          <a:xfrm>
            <a:off x="184427" y="453473"/>
            <a:ext cx="9667968" cy="5751587"/>
            <a:chOff x="236667" y="0"/>
            <a:chExt cx="12071972" cy="5831990"/>
          </a:xfrm>
        </p:grpSpPr>
        <p:sp>
          <p:nvSpPr>
            <p:cNvPr id="350" name="圆角矩形 349"/>
            <p:cNvSpPr/>
            <p:nvPr/>
          </p:nvSpPr>
          <p:spPr bwMode="auto">
            <a:xfrm>
              <a:off x="4597268" y="3959259"/>
              <a:ext cx="2665807" cy="1855709"/>
            </a:xfrm>
            <a:prstGeom prst="roundRect">
              <a:avLst>
                <a:gd name="adj" fmla="val 6216"/>
              </a:avLst>
            </a:prstGeom>
            <a:solidFill>
              <a:schemeClr val="bg2">
                <a:lumMod val="40000"/>
                <a:lumOff val="60000"/>
              </a:schemeClr>
            </a:solidFill>
            <a:ln>
              <a:solidFill>
                <a:schemeClr val="tx1"/>
              </a:solidFill>
            </a:ln>
            <a:effectLs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51" name="圆角矩形 350"/>
            <p:cNvSpPr/>
            <p:nvPr/>
          </p:nvSpPr>
          <p:spPr bwMode="auto">
            <a:xfrm>
              <a:off x="3253124" y="0"/>
              <a:ext cx="2518116" cy="1567186"/>
            </a:xfrm>
            <a:prstGeom prst="roundRect">
              <a:avLst>
                <a:gd name="adj" fmla="val 8282"/>
              </a:avLst>
            </a:prstGeom>
            <a:solidFill>
              <a:schemeClr val="bg2">
                <a:lumMod val="40000"/>
                <a:lumOff val="60000"/>
              </a:schemeClr>
            </a:solidFill>
            <a:ln>
              <a:solidFill>
                <a:schemeClr val="tx1"/>
              </a:solidFill>
            </a:ln>
            <a:effectLst/>
            <a:extLst/>
          </p:spPr>
          <p:txBody>
            <a:bodyPr vert="horz" wrap="square" lIns="121884" tIns="60942" rIns="121884" bIns="60942"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52" name="圆角矩形 351"/>
            <p:cNvSpPr/>
            <p:nvPr/>
          </p:nvSpPr>
          <p:spPr bwMode="auto">
            <a:xfrm>
              <a:off x="236667" y="3970683"/>
              <a:ext cx="4308007" cy="1861307"/>
            </a:xfrm>
            <a:prstGeom prst="roundRect">
              <a:avLst>
                <a:gd name="adj" fmla="val 6216"/>
              </a:avLst>
            </a:prstGeom>
            <a:solidFill>
              <a:schemeClr val="bg2">
                <a:lumMod val="40000"/>
                <a:lumOff val="60000"/>
              </a:schemeClr>
            </a:solidFill>
            <a:ln>
              <a:solidFill>
                <a:schemeClr val="tx1"/>
              </a:solidFill>
            </a:ln>
            <a:effectLs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pic>
          <p:nvPicPr>
            <p:cNvPr id="353" name="Picture 1430" descr="图片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7529" y="2401286"/>
              <a:ext cx="313482" cy="321657"/>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1430" descr="图片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29" y="1864618"/>
              <a:ext cx="313482" cy="321657"/>
            </a:xfrm>
            <a:prstGeom prst="rect">
              <a:avLst/>
            </a:prstGeom>
            <a:noFill/>
            <a:extLst>
              <a:ext uri="{909E8E84-426E-40DD-AFC4-6F175D3DCCD1}">
                <a14:hiddenFill xmlns:a14="http://schemas.microsoft.com/office/drawing/2010/main">
                  <a:solidFill>
                    <a:srgbClr val="FFFFFF"/>
                  </a:solidFill>
                </a14:hiddenFill>
              </a:ext>
            </a:extLst>
          </p:spPr>
        </p:pic>
        <p:sp>
          <p:nvSpPr>
            <p:cNvPr id="355" name="圆角矩形 354"/>
            <p:cNvSpPr/>
            <p:nvPr/>
          </p:nvSpPr>
          <p:spPr bwMode="auto">
            <a:xfrm>
              <a:off x="7346181" y="3952819"/>
              <a:ext cx="4721945" cy="1862792"/>
            </a:xfrm>
            <a:prstGeom prst="roundRect">
              <a:avLst>
                <a:gd name="adj" fmla="val 7663"/>
              </a:avLst>
            </a:prstGeom>
            <a:solidFill>
              <a:schemeClr val="bg2">
                <a:lumMod val="40000"/>
                <a:lumOff val="60000"/>
              </a:schemeClr>
            </a:solidFill>
            <a:ln>
              <a:solidFill>
                <a:schemeClr val="tx1"/>
              </a:solidFill>
            </a:ln>
            <a:effectLs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pic>
          <p:nvPicPr>
            <p:cNvPr id="356" name="Picture 7" descr="图片7"/>
            <p:cNvPicPr>
              <a:picLocks noChangeAspect="1" noChangeArrowheads="1"/>
            </p:cNvPicPr>
            <p:nvPr/>
          </p:nvPicPr>
          <p:blipFill>
            <a:blip r:embed="rId4" cstate="print"/>
            <a:srcRect/>
            <a:stretch>
              <a:fillRect/>
            </a:stretch>
          </p:blipFill>
          <p:spPr bwMode="auto">
            <a:xfrm>
              <a:off x="7620371" y="5068170"/>
              <a:ext cx="378376" cy="159102"/>
            </a:xfrm>
            <a:prstGeom prst="rect">
              <a:avLst/>
            </a:prstGeom>
            <a:noFill/>
          </p:spPr>
        </p:pic>
        <p:pic>
          <p:nvPicPr>
            <p:cNvPr id="357" name="Picture 7" descr="图片7"/>
            <p:cNvPicPr>
              <a:picLocks noChangeAspect="1" noChangeArrowheads="1"/>
            </p:cNvPicPr>
            <p:nvPr/>
          </p:nvPicPr>
          <p:blipFill>
            <a:blip r:embed="rId4" cstate="print"/>
            <a:srcRect/>
            <a:stretch>
              <a:fillRect/>
            </a:stretch>
          </p:blipFill>
          <p:spPr bwMode="auto">
            <a:xfrm>
              <a:off x="8123334" y="5068170"/>
              <a:ext cx="378376" cy="159102"/>
            </a:xfrm>
            <a:prstGeom prst="rect">
              <a:avLst/>
            </a:prstGeom>
            <a:noFill/>
          </p:spPr>
        </p:pic>
        <p:pic>
          <p:nvPicPr>
            <p:cNvPr id="358" name="Picture 461" descr="图片2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1576" y="4242738"/>
              <a:ext cx="257358" cy="294869"/>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461" descr="图片2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6799" y="4242738"/>
              <a:ext cx="257358" cy="294869"/>
            </a:xfrm>
            <a:prstGeom prst="rect">
              <a:avLst/>
            </a:prstGeom>
            <a:noFill/>
            <a:extLst>
              <a:ext uri="{909E8E84-426E-40DD-AFC4-6F175D3DCCD1}">
                <a14:hiddenFill xmlns:a14="http://schemas.microsoft.com/office/drawing/2010/main">
                  <a:solidFill>
                    <a:srgbClr val="FFFFFF"/>
                  </a:solidFill>
                </a14:hiddenFill>
              </a:ext>
            </a:extLst>
          </p:spPr>
        </p:pic>
        <p:cxnSp>
          <p:nvCxnSpPr>
            <p:cNvPr id="360" name="直接连接符 359"/>
            <p:cNvCxnSpPr>
              <a:stCxn id="359" idx="2"/>
              <a:endCxn id="356" idx="0"/>
            </p:cNvCxnSpPr>
            <p:nvPr/>
          </p:nvCxnSpPr>
          <p:spPr bwMode="auto">
            <a:xfrm flipH="1">
              <a:off x="7809561" y="4537608"/>
              <a:ext cx="1535919" cy="5305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1" name="直接连接符 360"/>
            <p:cNvCxnSpPr>
              <a:stCxn id="358" idx="2"/>
              <a:endCxn id="356" idx="0"/>
            </p:cNvCxnSpPr>
            <p:nvPr/>
          </p:nvCxnSpPr>
          <p:spPr bwMode="auto">
            <a:xfrm flipH="1">
              <a:off x="7809561" y="4537608"/>
              <a:ext cx="1160695" cy="5305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2" name="直接连接符 361"/>
            <p:cNvCxnSpPr>
              <a:stCxn id="359" idx="2"/>
              <a:endCxn id="357" idx="0"/>
            </p:cNvCxnSpPr>
            <p:nvPr/>
          </p:nvCxnSpPr>
          <p:spPr bwMode="auto">
            <a:xfrm flipH="1">
              <a:off x="8312523" y="4537608"/>
              <a:ext cx="1032957" cy="5305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3" name="直接连接符 362"/>
            <p:cNvCxnSpPr>
              <a:stCxn id="358" idx="2"/>
              <a:endCxn id="357" idx="0"/>
            </p:cNvCxnSpPr>
            <p:nvPr/>
          </p:nvCxnSpPr>
          <p:spPr bwMode="auto">
            <a:xfrm flipH="1">
              <a:off x="8312523" y="4537608"/>
              <a:ext cx="657732" cy="5305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4" name="直接连接符 363"/>
            <p:cNvCxnSpPr/>
            <p:nvPr/>
          </p:nvCxnSpPr>
          <p:spPr bwMode="auto">
            <a:xfrm>
              <a:off x="7998744" y="5147721"/>
              <a:ext cx="96100" cy="0"/>
            </a:xfrm>
            <a:prstGeom prst="line">
              <a:avLst/>
            </a:prstGeom>
            <a:ln w="19050" cap="flat" cmpd="sng" algn="ctr">
              <a:solidFill>
                <a:schemeClr val="tx1"/>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5" name="文本框 428"/>
            <p:cNvSpPr txBox="1"/>
            <p:nvPr/>
          </p:nvSpPr>
          <p:spPr>
            <a:xfrm>
              <a:off x="7396241" y="5313891"/>
              <a:ext cx="1379917" cy="318267"/>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a:latin typeface="Arial" charset="0"/>
                  <a:ea typeface="宋体" charset="-122"/>
                </a:rPr>
                <a:t>计算服务器*</a:t>
              </a:r>
              <a:r>
                <a:rPr lang="en-US" altLang="zh-CN" sz="1200">
                  <a:latin typeface="Arial" charset="0"/>
                  <a:ea typeface="宋体" charset="-122"/>
                </a:rPr>
                <a:t>6</a:t>
              </a:r>
              <a:endParaRPr lang="zh-CN" altLang="en-US" sz="1200">
                <a:latin typeface="Arial" charset="0"/>
                <a:ea typeface="宋体" charset="-122"/>
              </a:endParaRPr>
            </a:p>
          </p:txBody>
        </p:sp>
        <p:sp>
          <p:nvSpPr>
            <p:cNvPr id="366" name="圆角矩形 365"/>
            <p:cNvSpPr/>
            <p:nvPr/>
          </p:nvSpPr>
          <p:spPr bwMode="auto">
            <a:xfrm>
              <a:off x="8841577" y="4242738"/>
              <a:ext cx="646771" cy="294869"/>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367" name="文本框 938"/>
            <p:cNvSpPr txBox="1"/>
            <p:nvPr/>
          </p:nvSpPr>
          <p:spPr>
            <a:xfrm>
              <a:off x="4094958" y="2163123"/>
              <a:ext cx="776176" cy="243874"/>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933" dirty="0">
                  <a:solidFill>
                    <a:srgbClr val="0070C0"/>
                  </a:solidFill>
                  <a:latin typeface="微软雅黑" panose="020B0503020204020204" pitchFamily="34" charset="-122"/>
                  <a:ea typeface="微软雅黑" panose="020B0503020204020204" pitchFamily="34" charset="-122"/>
                </a:rPr>
                <a:t>边界墙</a:t>
              </a:r>
            </a:p>
          </p:txBody>
        </p:sp>
        <p:pic>
          <p:nvPicPr>
            <p:cNvPr id="368"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2203" y="4252191"/>
              <a:ext cx="257358" cy="275964"/>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7" descr="图片7"/>
            <p:cNvPicPr>
              <a:picLocks noChangeAspect="1" noChangeArrowheads="1"/>
            </p:cNvPicPr>
            <p:nvPr/>
          </p:nvPicPr>
          <p:blipFill>
            <a:blip r:embed="rId4" cstate="print"/>
            <a:srcRect/>
            <a:stretch>
              <a:fillRect/>
            </a:stretch>
          </p:blipFill>
          <p:spPr bwMode="auto">
            <a:xfrm>
              <a:off x="9108096" y="5073271"/>
              <a:ext cx="378376" cy="148901"/>
            </a:xfrm>
            <a:prstGeom prst="rect">
              <a:avLst/>
            </a:prstGeom>
            <a:noFill/>
          </p:spPr>
        </p:pic>
        <p:pic>
          <p:nvPicPr>
            <p:cNvPr id="370"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2674" y="4252191"/>
              <a:ext cx="257358" cy="275964"/>
            </a:xfrm>
            <a:prstGeom prst="rect">
              <a:avLst/>
            </a:prstGeom>
            <a:noFill/>
            <a:extLst>
              <a:ext uri="{909E8E84-426E-40DD-AFC4-6F175D3DCCD1}">
                <a14:hiddenFill xmlns:a14="http://schemas.microsoft.com/office/drawing/2010/main">
                  <a:solidFill>
                    <a:srgbClr val="FFFFFF"/>
                  </a:solidFill>
                </a14:hiddenFill>
              </a:ext>
            </a:extLst>
          </p:spPr>
        </p:pic>
        <p:cxnSp>
          <p:nvCxnSpPr>
            <p:cNvPr id="371" name="直接连接符 370"/>
            <p:cNvCxnSpPr>
              <a:stCxn id="397" idx="2"/>
              <a:endCxn id="368" idx="0"/>
            </p:cNvCxnSpPr>
            <p:nvPr/>
          </p:nvCxnSpPr>
          <p:spPr bwMode="auto">
            <a:xfrm>
              <a:off x="6680339" y="2619760"/>
              <a:ext cx="1180544" cy="1632431"/>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2" name="直接连接符 371"/>
            <p:cNvCxnSpPr>
              <a:stCxn id="397" idx="2"/>
              <a:endCxn id="370" idx="0"/>
            </p:cNvCxnSpPr>
            <p:nvPr/>
          </p:nvCxnSpPr>
          <p:spPr bwMode="auto">
            <a:xfrm>
              <a:off x="6680339" y="2619760"/>
              <a:ext cx="1601016" cy="1632431"/>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3" name="直接连接符 372"/>
            <p:cNvCxnSpPr>
              <a:stCxn id="396" idx="2"/>
              <a:endCxn id="368" idx="0"/>
            </p:cNvCxnSpPr>
            <p:nvPr/>
          </p:nvCxnSpPr>
          <p:spPr bwMode="auto">
            <a:xfrm>
              <a:off x="5783699" y="2614848"/>
              <a:ext cx="2077183" cy="163734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4" name="直接连接符 373"/>
            <p:cNvCxnSpPr>
              <a:stCxn id="396" idx="2"/>
              <a:endCxn id="370" idx="0"/>
            </p:cNvCxnSpPr>
            <p:nvPr/>
          </p:nvCxnSpPr>
          <p:spPr bwMode="auto">
            <a:xfrm>
              <a:off x="5783699" y="2614848"/>
              <a:ext cx="2497654" cy="163734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5" name="直接连接符 374"/>
            <p:cNvCxnSpPr>
              <a:stCxn id="358" idx="2"/>
              <a:endCxn id="369" idx="0"/>
            </p:cNvCxnSpPr>
            <p:nvPr/>
          </p:nvCxnSpPr>
          <p:spPr bwMode="auto">
            <a:xfrm>
              <a:off x="8970256" y="4537608"/>
              <a:ext cx="327029" cy="5356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6" name="直接连接符 375"/>
            <p:cNvCxnSpPr>
              <a:stCxn id="359" idx="2"/>
              <a:endCxn id="369" idx="0"/>
            </p:cNvCxnSpPr>
            <p:nvPr/>
          </p:nvCxnSpPr>
          <p:spPr bwMode="auto">
            <a:xfrm flipH="1">
              <a:off x="9297285" y="4537608"/>
              <a:ext cx="48195" cy="535663"/>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7" name="文本框 282"/>
            <p:cNvSpPr txBox="1"/>
            <p:nvPr/>
          </p:nvSpPr>
          <p:spPr>
            <a:xfrm>
              <a:off x="8938026" y="5327713"/>
              <a:ext cx="1470598" cy="298390"/>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a:latin typeface="Arial" charset="0"/>
                  <a:ea typeface="宋体" charset="-122"/>
                </a:rPr>
                <a:t>存储服务器*</a:t>
              </a:r>
              <a:r>
                <a:rPr lang="en-US" altLang="zh-CN" sz="1200">
                  <a:latin typeface="Arial" charset="0"/>
                  <a:ea typeface="宋体" charset="-122"/>
                </a:rPr>
                <a:t>12</a:t>
              </a:r>
              <a:endParaRPr lang="zh-CN" altLang="en-US" sz="1200">
                <a:latin typeface="Arial" charset="0"/>
                <a:ea typeface="宋体" charset="-122"/>
              </a:endParaRPr>
            </a:p>
          </p:txBody>
        </p:sp>
        <p:sp>
          <p:nvSpPr>
            <p:cNvPr id="378" name="圆角矩形 377"/>
            <p:cNvSpPr/>
            <p:nvPr/>
          </p:nvSpPr>
          <p:spPr bwMode="auto">
            <a:xfrm>
              <a:off x="7732203" y="4245360"/>
              <a:ext cx="677829" cy="289624"/>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grpSp>
          <p:nvGrpSpPr>
            <p:cNvPr id="379" name="组合 378"/>
            <p:cNvGrpSpPr/>
            <p:nvPr/>
          </p:nvGrpSpPr>
          <p:grpSpPr>
            <a:xfrm>
              <a:off x="6855920" y="198535"/>
              <a:ext cx="2130319" cy="1013867"/>
              <a:chOff x="6855920" y="198535"/>
              <a:chExt cx="1584176" cy="735456"/>
            </a:xfrm>
          </p:grpSpPr>
          <p:sp>
            <p:nvSpPr>
              <p:cNvPr id="569" name="圆角矩形 568"/>
              <p:cNvSpPr/>
              <p:nvPr/>
            </p:nvSpPr>
            <p:spPr bwMode="auto">
              <a:xfrm>
                <a:off x="6855920" y="198535"/>
                <a:ext cx="1512168" cy="735456"/>
              </a:xfrm>
              <a:prstGeom prst="roundRect">
                <a:avLst>
                  <a:gd name="adj" fmla="val 5878"/>
                </a:avLst>
              </a:prstGeom>
              <a:solidFill>
                <a:schemeClr val="bg1">
                  <a:lumMod val="85000"/>
                </a:schemeClr>
              </a:solidFill>
              <a:ln>
                <a:solidFill>
                  <a:schemeClr val="tx1"/>
                </a:solidFill>
              </a:ln>
              <a:effectLst/>
              <a:extLst/>
            </p:spPr>
            <p:txBody>
              <a:bodyPr vert="horz" wrap="square" lIns="121884" tIns="60942" rIns="121884" bIns="60942"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cxnSp>
            <p:nvCxnSpPr>
              <p:cNvPr id="570" name="直接连接符 569"/>
              <p:cNvCxnSpPr>
                <a:stCxn id="574" idx="3"/>
                <a:endCxn id="577" idx="1"/>
              </p:cNvCxnSpPr>
              <p:nvPr/>
            </p:nvCxnSpPr>
            <p:spPr bwMode="auto">
              <a:xfrm>
                <a:off x="7381647" y="765640"/>
                <a:ext cx="194354" cy="0"/>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1" name="云形 570"/>
              <p:cNvSpPr/>
              <p:nvPr/>
            </p:nvSpPr>
            <p:spPr bwMode="auto">
              <a:xfrm>
                <a:off x="6927928" y="270543"/>
                <a:ext cx="1023070" cy="238233"/>
              </a:xfrm>
              <a:prstGeom prst="cloud">
                <a:avLst/>
              </a:prstGeom>
              <a:solidFill>
                <a:schemeClr val="bg1"/>
              </a:solidFill>
              <a:ln>
                <a:solidFill>
                  <a:schemeClr val="tx1"/>
                </a:solidFill>
              </a:ln>
              <a:effectLst/>
              <a:extLst/>
            </p:spPr>
            <p:txBody>
              <a:bodyPr vert="horz" wrap="square" lIns="121884" tIns="60942" rIns="121884" bIns="60942"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572" name="文本框 212"/>
              <p:cNvSpPr txBox="1"/>
              <p:nvPr/>
            </p:nvSpPr>
            <p:spPr>
              <a:xfrm>
                <a:off x="7786389" y="558575"/>
                <a:ext cx="653707" cy="34624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1200" dirty="0">
                    <a:solidFill>
                      <a:srgbClr val="FF0000"/>
                    </a:solidFill>
                    <a:latin typeface="微软雅黑" panose="020B0503020204020204" pitchFamily="34" charset="-122"/>
                    <a:ea typeface="微软雅黑" panose="020B0503020204020204" pitchFamily="34" charset="-122"/>
                  </a:rPr>
                  <a:t>外网出口区</a:t>
                </a:r>
              </a:p>
            </p:txBody>
          </p:sp>
          <p:sp>
            <p:nvSpPr>
              <p:cNvPr id="573" name="文本框 214"/>
              <p:cNvSpPr txBox="1"/>
              <p:nvPr/>
            </p:nvSpPr>
            <p:spPr>
              <a:xfrm>
                <a:off x="6939686" y="270543"/>
                <a:ext cx="829581" cy="22309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en-US" altLang="zh-CN" sz="1333" dirty="0">
                    <a:solidFill>
                      <a:srgbClr val="0070C0"/>
                    </a:solidFill>
                    <a:latin typeface="微软雅黑" panose="020B0503020204020204" pitchFamily="34" charset="-122"/>
                    <a:ea typeface="微软雅黑" panose="020B0503020204020204" pitchFamily="34" charset="-122"/>
                  </a:rPr>
                  <a:t>Internet</a:t>
                </a:r>
                <a:endParaRPr lang="zh-CN" altLang="en-US" sz="1333" dirty="0">
                  <a:solidFill>
                    <a:srgbClr val="0070C0"/>
                  </a:solidFill>
                  <a:latin typeface="微软雅黑" panose="020B0503020204020204" pitchFamily="34" charset="-122"/>
                  <a:ea typeface="微软雅黑" panose="020B0503020204020204" pitchFamily="34" charset="-122"/>
                </a:endParaRPr>
              </a:p>
            </p:txBody>
          </p:sp>
          <p:pic>
            <p:nvPicPr>
              <p:cNvPr id="574" name="Picture 457" descr="图片2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3952" y="630583"/>
                <a:ext cx="237695" cy="270114"/>
              </a:xfrm>
              <a:prstGeom prst="rect">
                <a:avLst/>
              </a:prstGeom>
              <a:noFill/>
              <a:extLst>
                <a:ext uri="{909E8E84-426E-40DD-AFC4-6F175D3DCCD1}">
                  <a14:hiddenFill xmlns:a14="http://schemas.microsoft.com/office/drawing/2010/main">
                    <a:solidFill>
                      <a:srgbClr val="FFFFFF"/>
                    </a:solidFill>
                  </a14:hiddenFill>
                </a:ext>
              </a:extLst>
            </p:spPr>
          </p:pic>
          <p:cxnSp>
            <p:nvCxnSpPr>
              <p:cNvPr id="575" name="直接连接符 574"/>
              <p:cNvCxnSpPr>
                <a:endCxn id="574" idx="0"/>
              </p:cNvCxnSpPr>
              <p:nvPr/>
            </p:nvCxnSpPr>
            <p:spPr bwMode="auto">
              <a:xfrm flipH="1">
                <a:off x="7262799" y="486567"/>
                <a:ext cx="25169" cy="1440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6" name="直接连接符 575"/>
              <p:cNvCxnSpPr>
                <a:endCxn id="577" idx="0"/>
              </p:cNvCxnSpPr>
              <p:nvPr/>
            </p:nvCxnSpPr>
            <p:spPr bwMode="auto">
              <a:xfrm>
                <a:off x="7648008" y="486567"/>
                <a:ext cx="46839" cy="1440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77" name="Picture 457" descr="图片2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76000" y="630583"/>
                <a:ext cx="237695" cy="270114"/>
              </a:xfrm>
              <a:prstGeom prst="rect">
                <a:avLst/>
              </a:prstGeom>
              <a:noFill/>
              <a:extLst>
                <a:ext uri="{909E8E84-426E-40DD-AFC4-6F175D3DCCD1}">
                  <a14:hiddenFill xmlns:a14="http://schemas.microsoft.com/office/drawing/2010/main">
                    <a:solidFill>
                      <a:srgbClr val="FFFFFF"/>
                    </a:solidFill>
                  </a14:hiddenFill>
                </a:ext>
              </a:extLst>
            </p:spPr>
          </p:pic>
        </p:grpSp>
        <p:sp>
          <p:nvSpPr>
            <p:cNvPr id="380" name="圆角矩形 379"/>
            <p:cNvSpPr/>
            <p:nvPr/>
          </p:nvSpPr>
          <p:spPr bwMode="auto">
            <a:xfrm>
              <a:off x="2207953" y="55957"/>
              <a:ext cx="195271" cy="253309"/>
            </a:xfrm>
            <a:prstGeom prst="roundRect">
              <a:avLst>
                <a:gd name="adj" fmla="val 8282"/>
              </a:avLst>
            </a:prstGeom>
            <a:noFill/>
            <a:extLst/>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sz="933" b="1">
                <a:solidFill>
                  <a:srgbClr val="0070C0"/>
                </a:solidFill>
                <a:latin typeface="微软雅黑" panose="020B0503020204020204" pitchFamily="34" charset="-122"/>
                <a:ea typeface="微软雅黑" panose="020B0503020204020204" pitchFamily="34" charset="-122"/>
              </a:endParaRPr>
            </a:p>
          </p:txBody>
        </p:sp>
        <p:pic>
          <p:nvPicPr>
            <p:cNvPr id="381" name="Picture 459" descr="图片2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7260" y="1155721"/>
              <a:ext cx="316584" cy="342193"/>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459" descr="图片2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016" y="1155721"/>
              <a:ext cx="316584" cy="342193"/>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7" descr="图片7"/>
            <p:cNvPicPr>
              <a:picLocks noChangeAspect="1" noChangeArrowheads="1"/>
            </p:cNvPicPr>
            <p:nvPr/>
          </p:nvPicPr>
          <p:blipFill>
            <a:blip r:embed="rId4" cstate="print"/>
            <a:srcRect/>
            <a:stretch>
              <a:fillRect/>
            </a:stretch>
          </p:blipFill>
          <p:spPr bwMode="auto">
            <a:xfrm>
              <a:off x="3685158" y="296948"/>
              <a:ext cx="378376" cy="142018"/>
            </a:xfrm>
            <a:prstGeom prst="rect">
              <a:avLst/>
            </a:prstGeom>
            <a:noFill/>
          </p:spPr>
        </p:pic>
        <p:pic>
          <p:nvPicPr>
            <p:cNvPr id="384" name="Picture 7" descr="图片7"/>
            <p:cNvPicPr>
              <a:picLocks noChangeAspect="1" noChangeArrowheads="1"/>
            </p:cNvPicPr>
            <p:nvPr/>
          </p:nvPicPr>
          <p:blipFill>
            <a:blip r:embed="rId4" cstate="print"/>
            <a:srcRect/>
            <a:stretch>
              <a:fillRect/>
            </a:stretch>
          </p:blipFill>
          <p:spPr bwMode="auto">
            <a:xfrm>
              <a:off x="4107330" y="305149"/>
              <a:ext cx="378376" cy="142018"/>
            </a:xfrm>
            <a:prstGeom prst="rect">
              <a:avLst/>
            </a:prstGeom>
            <a:noFill/>
          </p:spPr>
        </p:pic>
        <p:cxnSp>
          <p:nvCxnSpPr>
            <p:cNvPr id="385" name="直接连接符 384"/>
            <p:cNvCxnSpPr>
              <a:stCxn id="383" idx="2"/>
              <a:endCxn id="382" idx="0"/>
            </p:cNvCxnSpPr>
            <p:nvPr/>
          </p:nvCxnSpPr>
          <p:spPr bwMode="auto">
            <a:xfrm>
              <a:off x="3874346" y="438966"/>
              <a:ext cx="593962" cy="71675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6" name="直接连接符 385"/>
            <p:cNvCxnSpPr>
              <a:stCxn id="383" idx="2"/>
              <a:endCxn id="381" idx="0"/>
            </p:cNvCxnSpPr>
            <p:nvPr/>
          </p:nvCxnSpPr>
          <p:spPr bwMode="auto">
            <a:xfrm>
              <a:off x="3874346" y="438966"/>
              <a:ext cx="1061205" cy="71675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7" name="直接连接符 386"/>
            <p:cNvCxnSpPr>
              <a:stCxn id="384" idx="2"/>
              <a:endCxn id="382" idx="0"/>
            </p:cNvCxnSpPr>
            <p:nvPr/>
          </p:nvCxnSpPr>
          <p:spPr bwMode="auto">
            <a:xfrm>
              <a:off x="4296519" y="447166"/>
              <a:ext cx="171790" cy="70855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8" name="直接连接符 387"/>
            <p:cNvCxnSpPr>
              <a:stCxn id="384" idx="2"/>
              <a:endCxn id="381" idx="0"/>
            </p:cNvCxnSpPr>
            <p:nvPr/>
          </p:nvCxnSpPr>
          <p:spPr bwMode="auto">
            <a:xfrm>
              <a:off x="4296519" y="447166"/>
              <a:ext cx="639033" cy="70855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9" name="文本框 938"/>
            <p:cNvSpPr txBox="1"/>
            <p:nvPr/>
          </p:nvSpPr>
          <p:spPr>
            <a:xfrm>
              <a:off x="1766325" y="1166506"/>
              <a:ext cx="1447048" cy="342900"/>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1200" dirty="0">
                  <a:solidFill>
                    <a:srgbClr val="FF0000"/>
                  </a:solidFill>
                  <a:latin typeface="微软雅黑" panose="020B0503020204020204" pitchFamily="34" charset="-122"/>
                  <a:ea typeface="微软雅黑" panose="020B0503020204020204" pitchFamily="34" charset="-122"/>
                </a:rPr>
                <a:t>网络服务区</a:t>
              </a:r>
            </a:p>
          </p:txBody>
        </p:sp>
        <p:sp>
          <p:nvSpPr>
            <p:cNvPr id="390" name="圆角矩形 389"/>
            <p:cNvSpPr/>
            <p:nvPr/>
          </p:nvSpPr>
          <p:spPr bwMode="auto">
            <a:xfrm>
              <a:off x="4282330" y="1155721"/>
              <a:ext cx="836517" cy="342193"/>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4" tIns="60942" rIns="121884" bIns="60942"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391" name="文本框 414"/>
            <p:cNvSpPr txBox="1"/>
            <p:nvPr/>
          </p:nvSpPr>
          <p:spPr>
            <a:xfrm>
              <a:off x="3199618" y="0"/>
              <a:ext cx="1665364" cy="251516"/>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en-US" altLang="zh-CN" sz="933" dirty="0" err="1">
                  <a:solidFill>
                    <a:srgbClr val="0070C0"/>
                  </a:solidFill>
                  <a:latin typeface="微软雅黑" panose="020B0503020204020204" pitchFamily="34" charset="-122"/>
                  <a:ea typeface="微软雅黑" panose="020B0503020204020204" pitchFamily="34" charset="-122"/>
                </a:rPr>
                <a:t>vRouter</a:t>
              </a:r>
              <a:r>
                <a:rPr lang="en-US" altLang="zh-CN" sz="933" dirty="0">
                  <a:solidFill>
                    <a:srgbClr val="0070C0"/>
                  </a:solidFill>
                  <a:latin typeface="微软雅黑" panose="020B0503020204020204" pitchFamily="34" charset="-122"/>
                  <a:ea typeface="微软雅黑" panose="020B0503020204020204" pitchFamily="34" charset="-122"/>
                </a:rPr>
                <a:t>/NAT/ELB</a:t>
              </a:r>
              <a:endParaRPr lang="zh-CN" altLang="en-US" sz="933" dirty="0">
                <a:solidFill>
                  <a:srgbClr val="0070C0"/>
                </a:solidFill>
                <a:latin typeface="微软雅黑" panose="020B0503020204020204" pitchFamily="34" charset="-122"/>
                <a:ea typeface="微软雅黑" panose="020B0503020204020204" pitchFamily="34" charset="-122"/>
              </a:endParaRPr>
            </a:p>
          </p:txBody>
        </p:sp>
        <p:cxnSp>
          <p:nvCxnSpPr>
            <p:cNvPr id="392" name="直接连接符 391"/>
            <p:cNvCxnSpPr>
              <a:stCxn id="382" idx="2"/>
              <a:endCxn id="396" idx="0"/>
            </p:cNvCxnSpPr>
            <p:nvPr/>
          </p:nvCxnSpPr>
          <p:spPr bwMode="auto">
            <a:xfrm>
              <a:off x="4468308" y="1497915"/>
              <a:ext cx="1315391" cy="69992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3" name="直接连接符 392"/>
            <p:cNvCxnSpPr>
              <a:stCxn id="382" idx="2"/>
              <a:endCxn id="397" idx="0"/>
            </p:cNvCxnSpPr>
            <p:nvPr/>
          </p:nvCxnSpPr>
          <p:spPr bwMode="auto">
            <a:xfrm>
              <a:off x="4468308" y="1497915"/>
              <a:ext cx="2212030" cy="70483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4" name="直接连接符 393"/>
            <p:cNvCxnSpPr>
              <a:stCxn id="381" idx="2"/>
              <a:endCxn id="396" idx="0"/>
            </p:cNvCxnSpPr>
            <p:nvPr/>
          </p:nvCxnSpPr>
          <p:spPr bwMode="auto">
            <a:xfrm>
              <a:off x="4935551" y="1497915"/>
              <a:ext cx="848148" cy="69992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5" name="直接连接符 394"/>
            <p:cNvCxnSpPr>
              <a:stCxn id="381" idx="2"/>
              <a:endCxn id="397" idx="0"/>
            </p:cNvCxnSpPr>
            <p:nvPr/>
          </p:nvCxnSpPr>
          <p:spPr bwMode="auto">
            <a:xfrm>
              <a:off x="4935551" y="1497915"/>
              <a:ext cx="1744787" cy="70483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96" name="Picture 460" descr="图片2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87763" y="2197838"/>
              <a:ext cx="391874" cy="417009"/>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460" descr="图片2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84401" y="2202751"/>
              <a:ext cx="391874" cy="417009"/>
            </a:xfrm>
            <a:prstGeom prst="rect">
              <a:avLst/>
            </a:prstGeom>
            <a:noFill/>
            <a:extLst>
              <a:ext uri="{909E8E84-426E-40DD-AFC4-6F175D3DCCD1}">
                <a14:hiddenFill xmlns:a14="http://schemas.microsoft.com/office/drawing/2010/main">
                  <a:solidFill>
                    <a:srgbClr val="FFFFFF"/>
                  </a:solidFill>
                </a14:hiddenFill>
              </a:ext>
            </a:extLst>
          </p:spPr>
        </p:pic>
        <p:cxnSp>
          <p:nvCxnSpPr>
            <p:cNvPr id="398" name="直接连接符 397"/>
            <p:cNvCxnSpPr>
              <a:stCxn id="574" idx="2"/>
              <a:endCxn id="396" idx="0"/>
            </p:cNvCxnSpPr>
            <p:nvPr/>
          </p:nvCxnSpPr>
          <p:spPr bwMode="auto">
            <a:xfrm flipH="1">
              <a:off x="5783699" y="1166503"/>
              <a:ext cx="1619371" cy="1031335"/>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9" name="直接连接符 398"/>
            <p:cNvCxnSpPr>
              <a:stCxn id="577" idx="2"/>
              <a:endCxn id="397" idx="0"/>
            </p:cNvCxnSpPr>
            <p:nvPr/>
          </p:nvCxnSpPr>
          <p:spPr bwMode="auto">
            <a:xfrm flipH="1">
              <a:off x="6680339" y="1166503"/>
              <a:ext cx="1303729" cy="103624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00" name="文本框 298"/>
            <p:cNvSpPr txBox="1"/>
            <p:nvPr/>
          </p:nvSpPr>
          <p:spPr>
            <a:xfrm>
              <a:off x="9108095" y="3970684"/>
              <a:ext cx="1161175" cy="242830"/>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b="1" dirty="0">
                  <a:solidFill>
                    <a:srgbClr val="FF0000"/>
                  </a:solidFill>
                </a:rPr>
                <a:t>计算存储区</a:t>
              </a:r>
            </a:p>
          </p:txBody>
        </p:sp>
        <p:pic>
          <p:nvPicPr>
            <p:cNvPr id="401"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7172" y="3331505"/>
              <a:ext cx="257358" cy="275964"/>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48205" y="3339953"/>
              <a:ext cx="257358" cy="275964"/>
            </a:xfrm>
            <a:prstGeom prst="rect">
              <a:avLst/>
            </a:prstGeom>
            <a:noFill/>
            <a:extLst>
              <a:ext uri="{909E8E84-426E-40DD-AFC4-6F175D3DCCD1}">
                <a14:hiddenFill xmlns:a14="http://schemas.microsoft.com/office/drawing/2010/main">
                  <a:solidFill>
                    <a:srgbClr val="FFFFFF"/>
                  </a:solidFill>
                </a14:hiddenFill>
              </a:ext>
            </a:extLst>
          </p:spPr>
        </p:pic>
        <p:sp>
          <p:nvSpPr>
            <p:cNvPr id="403" name="圆角矩形 402"/>
            <p:cNvSpPr/>
            <p:nvPr/>
          </p:nvSpPr>
          <p:spPr bwMode="auto">
            <a:xfrm>
              <a:off x="2658202" y="3286282"/>
              <a:ext cx="1855059" cy="297801"/>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cxnSp>
          <p:nvCxnSpPr>
            <p:cNvPr id="404" name="直接连接符 403"/>
            <p:cNvCxnSpPr>
              <a:stCxn id="402" idx="0"/>
              <a:endCxn id="397" idx="2"/>
            </p:cNvCxnSpPr>
            <p:nvPr/>
          </p:nvCxnSpPr>
          <p:spPr bwMode="auto">
            <a:xfrm flipV="1">
              <a:off x="4176884" y="2619759"/>
              <a:ext cx="2503455" cy="72019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5" name="直接连接符 404"/>
            <p:cNvCxnSpPr>
              <a:stCxn id="401" idx="0"/>
              <a:endCxn id="396" idx="2"/>
            </p:cNvCxnSpPr>
            <p:nvPr/>
          </p:nvCxnSpPr>
          <p:spPr bwMode="auto">
            <a:xfrm flipV="1">
              <a:off x="2915851" y="2614846"/>
              <a:ext cx="2867849" cy="716659"/>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6" name="直接连接符 405"/>
            <p:cNvCxnSpPr>
              <a:stCxn id="401" idx="0"/>
              <a:endCxn id="397" idx="2"/>
            </p:cNvCxnSpPr>
            <p:nvPr/>
          </p:nvCxnSpPr>
          <p:spPr bwMode="auto">
            <a:xfrm flipV="1">
              <a:off x="2915851" y="2619759"/>
              <a:ext cx="3764487" cy="711746"/>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7" name="直接连接符 406"/>
            <p:cNvCxnSpPr>
              <a:stCxn id="402" idx="0"/>
              <a:endCxn id="396" idx="2"/>
            </p:cNvCxnSpPr>
            <p:nvPr/>
          </p:nvCxnSpPr>
          <p:spPr bwMode="auto">
            <a:xfrm flipV="1">
              <a:off x="4176884" y="2614846"/>
              <a:ext cx="1606817" cy="72510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408" name="Picture 1939" descr="图片682"/>
            <p:cNvPicPr>
              <a:picLocks noChangeAspect="1" noChangeArrowheads="1"/>
            </p:cNvPicPr>
            <p:nvPr/>
          </p:nvPicPr>
          <p:blipFill>
            <a:blip r:embed="rId10" cstate="print"/>
            <a:srcRect/>
            <a:stretch>
              <a:fillRect/>
            </a:stretch>
          </p:blipFill>
          <p:spPr bwMode="auto">
            <a:xfrm>
              <a:off x="2062703" y="4583023"/>
              <a:ext cx="357890" cy="479424"/>
            </a:xfrm>
            <a:prstGeom prst="rect">
              <a:avLst/>
            </a:prstGeom>
            <a:noFill/>
          </p:spPr>
        </p:pic>
        <p:pic>
          <p:nvPicPr>
            <p:cNvPr id="409" name="Picture 1939" descr="图片682"/>
            <p:cNvPicPr>
              <a:picLocks noChangeAspect="1" noChangeArrowheads="1"/>
            </p:cNvPicPr>
            <p:nvPr/>
          </p:nvPicPr>
          <p:blipFill>
            <a:blip r:embed="rId10" cstate="print"/>
            <a:srcRect/>
            <a:stretch>
              <a:fillRect/>
            </a:stretch>
          </p:blipFill>
          <p:spPr bwMode="auto">
            <a:xfrm>
              <a:off x="2400273" y="4566285"/>
              <a:ext cx="357890" cy="479424"/>
            </a:xfrm>
            <a:prstGeom prst="rect">
              <a:avLst/>
            </a:prstGeom>
            <a:noFill/>
          </p:spPr>
        </p:pic>
        <p:pic>
          <p:nvPicPr>
            <p:cNvPr id="410" name="Picture 1939" descr="图片682"/>
            <p:cNvPicPr>
              <a:picLocks noChangeAspect="1" noChangeArrowheads="1"/>
            </p:cNvPicPr>
            <p:nvPr/>
          </p:nvPicPr>
          <p:blipFill>
            <a:blip r:embed="rId10" cstate="print"/>
            <a:srcRect/>
            <a:stretch>
              <a:fillRect/>
            </a:stretch>
          </p:blipFill>
          <p:spPr bwMode="auto">
            <a:xfrm>
              <a:off x="2703253" y="4568530"/>
              <a:ext cx="357890" cy="479424"/>
            </a:xfrm>
            <a:prstGeom prst="rect">
              <a:avLst/>
            </a:prstGeom>
            <a:noFill/>
          </p:spPr>
        </p:pic>
        <p:pic>
          <p:nvPicPr>
            <p:cNvPr id="411" name="Picture 1939" descr="图片682"/>
            <p:cNvPicPr>
              <a:picLocks noChangeAspect="1" noChangeArrowheads="1"/>
            </p:cNvPicPr>
            <p:nvPr/>
          </p:nvPicPr>
          <p:blipFill>
            <a:blip r:embed="rId10" cstate="print"/>
            <a:srcRect/>
            <a:stretch>
              <a:fillRect/>
            </a:stretch>
          </p:blipFill>
          <p:spPr bwMode="auto">
            <a:xfrm>
              <a:off x="3146460" y="4596488"/>
              <a:ext cx="357890" cy="479424"/>
            </a:xfrm>
            <a:prstGeom prst="rect">
              <a:avLst/>
            </a:prstGeom>
            <a:noFill/>
          </p:spPr>
        </p:pic>
        <p:pic>
          <p:nvPicPr>
            <p:cNvPr id="412" name="Picture 1939" descr="图片682"/>
            <p:cNvPicPr>
              <a:picLocks noChangeAspect="1" noChangeArrowheads="1"/>
            </p:cNvPicPr>
            <p:nvPr/>
          </p:nvPicPr>
          <p:blipFill>
            <a:blip r:embed="rId10" cstate="print"/>
            <a:srcRect/>
            <a:stretch>
              <a:fillRect/>
            </a:stretch>
          </p:blipFill>
          <p:spPr bwMode="auto">
            <a:xfrm>
              <a:off x="3429119" y="4609132"/>
              <a:ext cx="357890" cy="479424"/>
            </a:xfrm>
            <a:prstGeom prst="rect">
              <a:avLst/>
            </a:prstGeom>
            <a:noFill/>
          </p:spPr>
        </p:pic>
        <p:pic>
          <p:nvPicPr>
            <p:cNvPr id="413" name="Picture 1939" descr="图片682"/>
            <p:cNvPicPr>
              <a:picLocks noChangeAspect="1" noChangeArrowheads="1"/>
            </p:cNvPicPr>
            <p:nvPr/>
          </p:nvPicPr>
          <p:blipFill>
            <a:blip r:embed="rId10" cstate="print"/>
            <a:srcRect/>
            <a:stretch>
              <a:fillRect/>
            </a:stretch>
          </p:blipFill>
          <p:spPr bwMode="auto">
            <a:xfrm>
              <a:off x="3709799" y="4596488"/>
              <a:ext cx="357890" cy="479424"/>
            </a:xfrm>
            <a:prstGeom prst="rect">
              <a:avLst/>
            </a:prstGeom>
            <a:noFill/>
          </p:spPr>
        </p:pic>
        <p:pic>
          <p:nvPicPr>
            <p:cNvPr id="414" name="Picture 1939" descr="图片682"/>
            <p:cNvPicPr>
              <a:picLocks noChangeAspect="1" noChangeArrowheads="1"/>
            </p:cNvPicPr>
            <p:nvPr/>
          </p:nvPicPr>
          <p:blipFill>
            <a:blip r:embed="rId10" cstate="print"/>
            <a:srcRect/>
            <a:stretch>
              <a:fillRect/>
            </a:stretch>
          </p:blipFill>
          <p:spPr bwMode="auto">
            <a:xfrm>
              <a:off x="3949000" y="4609131"/>
              <a:ext cx="357890" cy="479424"/>
            </a:xfrm>
            <a:prstGeom prst="rect">
              <a:avLst/>
            </a:prstGeom>
            <a:noFill/>
          </p:spPr>
        </p:pic>
        <p:cxnSp>
          <p:nvCxnSpPr>
            <p:cNvPr id="415" name="直接连接符 414"/>
            <p:cNvCxnSpPr>
              <a:stCxn id="408" idx="0"/>
              <a:endCxn id="401" idx="2"/>
            </p:cNvCxnSpPr>
            <p:nvPr/>
          </p:nvCxnSpPr>
          <p:spPr bwMode="auto">
            <a:xfrm flipV="1">
              <a:off x="2241648" y="3607469"/>
              <a:ext cx="674203" cy="97555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6" name="直接连接符 415"/>
            <p:cNvCxnSpPr>
              <a:stCxn id="409" idx="0"/>
              <a:endCxn id="401" idx="2"/>
            </p:cNvCxnSpPr>
            <p:nvPr/>
          </p:nvCxnSpPr>
          <p:spPr bwMode="auto">
            <a:xfrm flipV="1">
              <a:off x="2579219" y="3607469"/>
              <a:ext cx="336633" cy="9588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7" name="直接连接符 416"/>
            <p:cNvCxnSpPr>
              <a:stCxn id="410" idx="0"/>
              <a:endCxn id="401" idx="2"/>
            </p:cNvCxnSpPr>
            <p:nvPr/>
          </p:nvCxnSpPr>
          <p:spPr bwMode="auto">
            <a:xfrm flipV="1">
              <a:off x="2882198" y="3607469"/>
              <a:ext cx="33654" cy="96106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8" name="直接连接符 417"/>
            <p:cNvCxnSpPr>
              <a:stCxn id="411" idx="0"/>
              <a:endCxn id="401" idx="2"/>
            </p:cNvCxnSpPr>
            <p:nvPr/>
          </p:nvCxnSpPr>
          <p:spPr bwMode="auto">
            <a:xfrm flipH="1" flipV="1">
              <a:off x="2915851" y="3607469"/>
              <a:ext cx="409555" cy="989021"/>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9" name="直接连接符 418"/>
            <p:cNvCxnSpPr>
              <a:stCxn id="412" idx="0"/>
              <a:endCxn id="401" idx="2"/>
            </p:cNvCxnSpPr>
            <p:nvPr/>
          </p:nvCxnSpPr>
          <p:spPr bwMode="auto">
            <a:xfrm flipH="1" flipV="1">
              <a:off x="2915851" y="3607469"/>
              <a:ext cx="692213" cy="100166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0" name="直接连接符 419"/>
            <p:cNvCxnSpPr>
              <a:stCxn id="414" idx="0"/>
              <a:endCxn id="402" idx="2"/>
            </p:cNvCxnSpPr>
            <p:nvPr/>
          </p:nvCxnSpPr>
          <p:spPr bwMode="auto">
            <a:xfrm flipV="1">
              <a:off x="4127946" y="3615917"/>
              <a:ext cx="48938" cy="99321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1" name="直接连接符 420"/>
            <p:cNvCxnSpPr>
              <a:stCxn id="414" idx="0"/>
              <a:endCxn id="401" idx="2"/>
            </p:cNvCxnSpPr>
            <p:nvPr/>
          </p:nvCxnSpPr>
          <p:spPr bwMode="auto">
            <a:xfrm flipH="1" flipV="1">
              <a:off x="2915851" y="3607469"/>
              <a:ext cx="1212094" cy="100166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2" name="直接连接符 421"/>
            <p:cNvCxnSpPr>
              <a:stCxn id="413" idx="0"/>
              <a:endCxn id="401" idx="2"/>
            </p:cNvCxnSpPr>
            <p:nvPr/>
          </p:nvCxnSpPr>
          <p:spPr bwMode="auto">
            <a:xfrm flipH="1" flipV="1">
              <a:off x="2915851" y="3607469"/>
              <a:ext cx="972893" cy="989021"/>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3" name="直接连接符 422"/>
            <p:cNvCxnSpPr>
              <a:stCxn id="413" idx="0"/>
              <a:endCxn id="402" idx="2"/>
            </p:cNvCxnSpPr>
            <p:nvPr/>
          </p:nvCxnSpPr>
          <p:spPr bwMode="auto">
            <a:xfrm flipV="1">
              <a:off x="3888744" y="3615917"/>
              <a:ext cx="288140" cy="98057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4" name="直接连接符 423"/>
            <p:cNvCxnSpPr>
              <a:stCxn id="412" idx="0"/>
              <a:endCxn id="402" idx="2"/>
            </p:cNvCxnSpPr>
            <p:nvPr/>
          </p:nvCxnSpPr>
          <p:spPr bwMode="auto">
            <a:xfrm flipV="1">
              <a:off x="3608064" y="3615917"/>
              <a:ext cx="568820" cy="9932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5" name="直接连接符 424"/>
            <p:cNvCxnSpPr>
              <a:stCxn id="411" idx="0"/>
              <a:endCxn id="402" idx="2"/>
            </p:cNvCxnSpPr>
            <p:nvPr/>
          </p:nvCxnSpPr>
          <p:spPr bwMode="auto">
            <a:xfrm flipV="1">
              <a:off x="3325406" y="3615917"/>
              <a:ext cx="851478" cy="98057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6" name="直接连接符 425"/>
            <p:cNvCxnSpPr>
              <a:stCxn id="410" idx="0"/>
              <a:endCxn id="402" idx="2"/>
            </p:cNvCxnSpPr>
            <p:nvPr/>
          </p:nvCxnSpPr>
          <p:spPr bwMode="auto">
            <a:xfrm flipV="1">
              <a:off x="2882198" y="3615917"/>
              <a:ext cx="1294686" cy="95261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7" name="直接连接符 426"/>
            <p:cNvCxnSpPr>
              <a:stCxn id="409" idx="0"/>
              <a:endCxn id="402" idx="2"/>
            </p:cNvCxnSpPr>
            <p:nvPr/>
          </p:nvCxnSpPr>
          <p:spPr bwMode="auto">
            <a:xfrm flipV="1">
              <a:off x="2579219" y="3615917"/>
              <a:ext cx="1597665" cy="950367"/>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8" name="直接连接符 427"/>
            <p:cNvCxnSpPr>
              <a:stCxn id="408" idx="0"/>
              <a:endCxn id="402" idx="2"/>
            </p:cNvCxnSpPr>
            <p:nvPr/>
          </p:nvCxnSpPr>
          <p:spPr bwMode="auto">
            <a:xfrm flipV="1">
              <a:off x="2241648" y="3615917"/>
              <a:ext cx="1935236" cy="96710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29" name="矩形 428"/>
            <p:cNvSpPr/>
            <p:nvPr/>
          </p:nvSpPr>
          <p:spPr bwMode="auto">
            <a:xfrm>
              <a:off x="1942867" y="5161886"/>
              <a:ext cx="1178916" cy="361539"/>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a:latin typeface="Arial" charset="0"/>
                  <a:ea typeface="宋体" charset="-122"/>
                </a:rPr>
                <a:t>控制节点*</a:t>
              </a:r>
              <a:r>
                <a:rPr lang="en-US" altLang="zh-CN" sz="1200">
                  <a:latin typeface="Arial" charset="0"/>
                  <a:ea typeface="宋体" charset="-122"/>
                </a:rPr>
                <a:t>3</a:t>
              </a:r>
              <a:endParaRPr lang="zh-CN" altLang="en-US" sz="1200">
                <a:latin typeface="Arial" charset="0"/>
                <a:ea typeface="宋体" charset="-122"/>
              </a:endParaRPr>
            </a:p>
          </p:txBody>
        </p:sp>
        <p:sp>
          <p:nvSpPr>
            <p:cNvPr id="430" name="矩形 429"/>
            <p:cNvSpPr/>
            <p:nvPr/>
          </p:nvSpPr>
          <p:spPr bwMode="auto">
            <a:xfrm>
              <a:off x="1922878" y="4451314"/>
              <a:ext cx="2593109" cy="1293612"/>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buFont typeface="Wingdings" pitchFamily="2" charset="2"/>
                <a:buChar char="n"/>
              </a:pPr>
              <a:endParaRPr lang="zh-CN" altLang="en-US" sz="1731">
                <a:latin typeface="Arial" charset="0"/>
                <a:ea typeface="宋体" charset="-122"/>
              </a:endParaRPr>
            </a:p>
          </p:txBody>
        </p:sp>
        <p:sp>
          <p:nvSpPr>
            <p:cNvPr id="431" name="矩形 430"/>
            <p:cNvSpPr/>
            <p:nvPr/>
          </p:nvSpPr>
          <p:spPr bwMode="auto">
            <a:xfrm>
              <a:off x="3160089" y="5161886"/>
              <a:ext cx="1364439" cy="361539"/>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dirty="0">
                  <a:latin typeface="Arial" charset="0"/>
                  <a:ea typeface="宋体" charset="-122"/>
                </a:rPr>
                <a:t>云服务节点*</a:t>
              </a:r>
              <a:r>
                <a:rPr lang="en-US" altLang="zh-CN" sz="1200" dirty="0">
                  <a:latin typeface="Arial" charset="0"/>
                  <a:ea typeface="宋体" charset="-122"/>
                </a:rPr>
                <a:t>4</a:t>
              </a:r>
              <a:endParaRPr lang="zh-CN" altLang="en-US" sz="1200" dirty="0">
                <a:latin typeface="Arial" charset="0"/>
                <a:ea typeface="宋体" charset="-122"/>
              </a:endParaRPr>
            </a:p>
          </p:txBody>
        </p:sp>
        <p:cxnSp>
          <p:nvCxnSpPr>
            <p:cNvPr id="432" name="直接连接符 431"/>
            <p:cNvCxnSpPr>
              <a:stCxn id="401" idx="3"/>
              <a:endCxn id="402" idx="1"/>
            </p:cNvCxnSpPr>
            <p:nvPr/>
          </p:nvCxnSpPr>
          <p:spPr bwMode="auto">
            <a:xfrm>
              <a:off x="3044530" y="3469487"/>
              <a:ext cx="1003675" cy="8449"/>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3" name="直接连接符 432"/>
            <p:cNvCxnSpPr>
              <a:stCxn id="358" idx="3"/>
              <a:endCxn id="359" idx="1"/>
            </p:cNvCxnSpPr>
            <p:nvPr/>
          </p:nvCxnSpPr>
          <p:spPr bwMode="auto">
            <a:xfrm>
              <a:off x="9098934" y="4390174"/>
              <a:ext cx="117867" cy="0"/>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4" name="直接连接符 433"/>
            <p:cNvCxnSpPr>
              <a:stCxn id="368" idx="3"/>
              <a:endCxn id="370" idx="1"/>
            </p:cNvCxnSpPr>
            <p:nvPr/>
          </p:nvCxnSpPr>
          <p:spPr bwMode="auto">
            <a:xfrm>
              <a:off x="7989561" y="4390172"/>
              <a:ext cx="163114" cy="0"/>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5" name="直接连接符 434"/>
            <p:cNvCxnSpPr>
              <a:stCxn id="396" idx="3"/>
              <a:endCxn id="397" idx="1"/>
            </p:cNvCxnSpPr>
            <p:nvPr/>
          </p:nvCxnSpPr>
          <p:spPr bwMode="auto">
            <a:xfrm>
              <a:off x="5979636" y="2406344"/>
              <a:ext cx="504766" cy="4912"/>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6" name="直接连接符 435"/>
            <p:cNvCxnSpPr>
              <a:stCxn id="382" idx="3"/>
              <a:endCxn id="381" idx="1"/>
            </p:cNvCxnSpPr>
            <p:nvPr/>
          </p:nvCxnSpPr>
          <p:spPr bwMode="auto">
            <a:xfrm>
              <a:off x="4626601" y="1326819"/>
              <a:ext cx="150659" cy="0"/>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37" name="文本框 459"/>
            <p:cNvSpPr txBox="1"/>
            <p:nvPr/>
          </p:nvSpPr>
          <p:spPr>
            <a:xfrm>
              <a:off x="3238665" y="1191205"/>
              <a:ext cx="1075398" cy="243874"/>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a:solidFill>
                    <a:srgbClr val="0070C0"/>
                  </a:solidFill>
                  <a:latin typeface="微软雅黑" panose="020B0503020204020204" pitchFamily="34" charset="-122"/>
                  <a:ea typeface="微软雅黑" panose="020B0503020204020204" pitchFamily="34" charset="-122"/>
                </a:rPr>
                <a:t>网络服务区</a:t>
              </a:r>
              <a:r>
                <a:rPr lang="en-US" altLang="zh-CN" sz="933">
                  <a:solidFill>
                    <a:srgbClr val="0070C0"/>
                  </a:solidFill>
                  <a:latin typeface="微软雅黑" panose="020B0503020204020204" pitchFamily="34" charset="-122"/>
                  <a:ea typeface="微软雅黑" panose="020B0503020204020204" pitchFamily="34" charset="-122"/>
                </a:rPr>
                <a:t>TOR</a:t>
              </a:r>
              <a:endParaRPr lang="zh-CN" altLang="en-US" sz="933">
                <a:solidFill>
                  <a:srgbClr val="0070C0"/>
                </a:solidFill>
                <a:latin typeface="微软雅黑" panose="020B0503020204020204" pitchFamily="34" charset="-122"/>
                <a:ea typeface="微软雅黑" panose="020B0503020204020204" pitchFamily="34" charset="-122"/>
              </a:endParaRPr>
            </a:p>
          </p:txBody>
        </p:sp>
        <p:sp>
          <p:nvSpPr>
            <p:cNvPr id="438" name="文本框 459"/>
            <p:cNvSpPr txBox="1"/>
            <p:nvPr/>
          </p:nvSpPr>
          <p:spPr>
            <a:xfrm>
              <a:off x="4628770" y="4467017"/>
              <a:ext cx="397989" cy="309226"/>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endParaRPr lang="zh-CN" altLang="en-US" sz="933">
                <a:solidFill>
                  <a:srgbClr val="0070C0"/>
                </a:solidFill>
                <a:latin typeface="微软雅黑" panose="020B0503020204020204" pitchFamily="34" charset="-122"/>
                <a:ea typeface="微软雅黑" panose="020B0503020204020204" pitchFamily="34" charset="-122"/>
              </a:endParaRPr>
            </a:p>
          </p:txBody>
        </p:sp>
        <p:cxnSp>
          <p:nvCxnSpPr>
            <p:cNvPr id="439" name="直接连接符 438"/>
            <p:cNvCxnSpPr>
              <a:stCxn id="370" idx="2"/>
              <a:endCxn id="356" idx="0"/>
            </p:cNvCxnSpPr>
            <p:nvPr/>
          </p:nvCxnSpPr>
          <p:spPr bwMode="auto">
            <a:xfrm flipH="1">
              <a:off x="7809561" y="4528154"/>
              <a:ext cx="471794" cy="5400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0" name="直接连接符 439"/>
            <p:cNvCxnSpPr>
              <a:stCxn id="370" idx="2"/>
              <a:endCxn id="357" idx="0"/>
            </p:cNvCxnSpPr>
            <p:nvPr/>
          </p:nvCxnSpPr>
          <p:spPr bwMode="auto">
            <a:xfrm>
              <a:off x="8281355" y="4528154"/>
              <a:ext cx="31169" cy="5400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1" name="直接连接符 440"/>
            <p:cNvCxnSpPr>
              <a:stCxn id="370" idx="2"/>
              <a:endCxn id="369" idx="0"/>
            </p:cNvCxnSpPr>
            <p:nvPr/>
          </p:nvCxnSpPr>
          <p:spPr bwMode="auto">
            <a:xfrm>
              <a:off x="8281355" y="4528154"/>
              <a:ext cx="1015930" cy="545117"/>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2" name="直接连接符 441"/>
            <p:cNvCxnSpPr>
              <a:stCxn id="368" idx="2"/>
              <a:endCxn id="369" idx="0"/>
            </p:cNvCxnSpPr>
            <p:nvPr/>
          </p:nvCxnSpPr>
          <p:spPr bwMode="auto">
            <a:xfrm>
              <a:off x="7860882" y="4528154"/>
              <a:ext cx="1436402" cy="545117"/>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3" name="直接连接符 442"/>
            <p:cNvCxnSpPr>
              <a:stCxn id="368" idx="2"/>
              <a:endCxn id="357" idx="0"/>
            </p:cNvCxnSpPr>
            <p:nvPr/>
          </p:nvCxnSpPr>
          <p:spPr bwMode="auto">
            <a:xfrm>
              <a:off x="7860882" y="4528154"/>
              <a:ext cx="451641" cy="5400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4" name="直接连接符 443"/>
            <p:cNvCxnSpPr>
              <a:stCxn id="368" idx="2"/>
              <a:endCxn id="356" idx="0"/>
            </p:cNvCxnSpPr>
            <p:nvPr/>
          </p:nvCxnSpPr>
          <p:spPr bwMode="auto">
            <a:xfrm flipH="1">
              <a:off x="7809561" y="4528154"/>
              <a:ext cx="51322" cy="54001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5" name="圆角矩形 444"/>
            <p:cNvSpPr/>
            <p:nvPr/>
          </p:nvSpPr>
          <p:spPr bwMode="auto">
            <a:xfrm>
              <a:off x="5516074" y="2168121"/>
              <a:ext cx="1452490" cy="496335"/>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cxnSp>
          <p:nvCxnSpPr>
            <p:cNvPr id="446" name="直接连接符 445"/>
            <p:cNvCxnSpPr>
              <a:stCxn id="354" idx="3"/>
              <a:endCxn id="445" idx="1"/>
            </p:cNvCxnSpPr>
            <p:nvPr/>
          </p:nvCxnSpPr>
          <p:spPr bwMode="auto">
            <a:xfrm>
              <a:off x="4733112" y="2025447"/>
              <a:ext cx="782963" cy="390842"/>
            </a:xfrm>
            <a:prstGeom prst="line">
              <a:avLst/>
            </a:prstGeom>
            <a:ln w="19050"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7" name="直接连接符 446"/>
            <p:cNvCxnSpPr>
              <a:stCxn id="353" idx="3"/>
              <a:endCxn id="445" idx="1"/>
            </p:cNvCxnSpPr>
            <p:nvPr/>
          </p:nvCxnSpPr>
          <p:spPr bwMode="auto">
            <a:xfrm flipV="1">
              <a:off x="4761012" y="2416289"/>
              <a:ext cx="755064" cy="145826"/>
            </a:xfrm>
            <a:prstGeom prst="line">
              <a:avLst/>
            </a:prstGeom>
            <a:ln w="19050"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8" name="圆角矩形 447"/>
            <p:cNvSpPr/>
            <p:nvPr/>
          </p:nvSpPr>
          <p:spPr bwMode="auto">
            <a:xfrm>
              <a:off x="2568260" y="3149457"/>
              <a:ext cx="2397429" cy="605122"/>
            </a:xfrm>
            <a:prstGeom prst="round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449" name="文本框 350"/>
            <p:cNvSpPr txBox="1"/>
            <p:nvPr/>
          </p:nvSpPr>
          <p:spPr>
            <a:xfrm>
              <a:off x="317878" y="4035319"/>
              <a:ext cx="1007620" cy="218435"/>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b="1" dirty="0">
                  <a:solidFill>
                    <a:srgbClr val="FF0000"/>
                  </a:solidFill>
                </a:rPr>
                <a:t>管理区</a:t>
              </a:r>
            </a:p>
          </p:txBody>
        </p:sp>
        <p:sp>
          <p:nvSpPr>
            <p:cNvPr id="450" name="文本框 459"/>
            <p:cNvSpPr txBox="1"/>
            <p:nvPr/>
          </p:nvSpPr>
          <p:spPr>
            <a:xfrm>
              <a:off x="2894299" y="3211532"/>
              <a:ext cx="2698271" cy="303559"/>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0070C0"/>
                  </a:solidFill>
                  <a:latin typeface="微软雅黑" panose="020B0503020204020204" pitchFamily="34" charset="-122"/>
                  <a:ea typeface="微软雅黑" panose="020B0503020204020204" pitchFamily="34" charset="-122"/>
                </a:rPr>
                <a:t>管理</a:t>
              </a:r>
              <a:r>
                <a:rPr lang="en-US" altLang="zh-CN" sz="933" dirty="0">
                  <a:solidFill>
                    <a:srgbClr val="0070C0"/>
                  </a:solidFill>
                  <a:latin typeface="微软雅黑" panose="020B0503020204020204" pitchFamily="34" charset="-122"/>
                  <a:ea typeface="微软雅黑" panose="020B0503020204020204" pitchFamily="34" charset="-122"/>
                </a:rPr>
                <a:t>/</a:t>
              </a:r>
              <a:r>
                <a:rPr lang="zh-CN" altLang="en-US" sz="933" dirty="0">
                  <a:solidFill>
                    <a:srgbClr val="0070C0"/>
                  </a:solidFill>
                  <a:latin typeface="微软雅黑" panose="020B0503020204020204" pitchFamily="34" charset="-122"/>
                  <a:ea typeface="微软雅黑" panose="020B0503020204020204" pitchFamily="34" charset="-122"/>
                </a:rPr>
                <a:t>业务</a:t>
              </a:r>
              <a:r>
                <a:rPr lang="en-US" altLang="zh-CN" sz="933" dirty="0">
                  <a:solidFill>
                    <a:srgbClr val="0070C0"/>
                  </a:solidFill>
                  <a:latin typeface="微软雅黑" panose="020B0503020204020204" pitchFamily="34" charset="-122"/>
                  <a:ea typeface="微软雅黑" panose="020B0503020204020204" pitchFamily="34" charset="-122"/>
                </a:rPr>
                <a:t>/</a:t>
              </a:r>
              <a:r>
                <a:rPr lang="zh-CN" altLang="en-US" sz="933" dirty="0">
                  <a:solidFill>
                    <a:srgbClr val="0070C0"/>
                  </a:solidFill>
                  <a:latin typeface="微软雅黑" panose="020B0503020204020204" pitchFamily="34" charset="-122"/>
                  <a:ea typeface="微软雅黑" panose="020B0503020204020204" pitchFamily="34" charset="-122"/>
                </a:rPr>
                <a:t>存储</a:t>
              </a:r>
              <a:r>
                <a:rPr lang="en-US" altLang="zh-CN" sz="933" dirty="0">
                  <a:solidFill>
                    <a:srgbClr val="0070C0"/>
                  </a:solidFill>
                  <a:latin typeface="微软雅黑" panose="020B0503020204020204" pitchFamily="34" charset="-122"/>
                  <a:ea typeface="微软雅黑" panose="020B0503020204020204" pitchFamily="34" charset="-122"/>
                </a:rPr>
                <a:t>TOR</a:t>
              </a:r>
              <a:endParaRPr lang="zh-CN" altLang="en-US" sz="933" dirty="0">
                <a:solidFill>
                  <a:srgbClr val="0070C0"/>
                </a:solidFill>
                <a:latin typeface="微软雅黑" panose="020B0503020204020204" pitchFamily="34" charset="-122"/>
                <a:ea typeface="微软雅黑" panose="020B0503020204020204" pitchFamily="34" charset="-122"/>
              </a:endParaRPr>
            </a:p>
          </p:txBody>
        </p:sp>
        <p:sp>
          <p:nvSpPr>
            <p:cNvPr id="451" name="文本框 459"/>
            <p:cNvSpPr txBox="1"/>
            <p:nvPr/>
          </p:nvSpPr>
          <p:spPr>
            <a:xfrm>
              <a:off x="7198119" y="4068124"/>
              <a:ext cx="798870" cy="512927"/>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0070C0"/>
                  </a:solidFill>
                  <a:latin typeface="微软雅黑" panose="020B0503020204020204" pitchFamily="34" charset="-122"/>
                  <a:ea typeface="微软雅黑" panose="020B0503020204020204" pitchFamily="34" charset="-122"/>
                </a:rPr>
                <a:t>管理</a:t>
              </a:r>
              <a:r>
                <a:rPr lang="en-US" altLang="zh-CN" sz="933" dirty="0">
                  <a:solidFill>
                    <a:srgbClr val="0070C0"/>
                  </a:solidFill>
                  <a:latin typeface="微软雅黑" panose="020B0503020204020204" pitchFamily="34" charset="-122"/>
                  <a:ea typeface="微软雅黑" panose="020B0503020204020204" pitchFamily="34" charset="-122"/>
                </a:rPr>
                <a:t>/</a:t>
              </a:r>
              <a:r>
                <a:rPr lang="zh-CN" altLang="en-US" sz="933" dirty="0">
                  <a:solidFill>
                    <a:srgbClr val="0070C0"/>
                  </a:solidFill>
                  <a:latin typeface="微软雅黑" panose="020B0503020204020204" pitchFamily="34" charset="-122"/>
                  <a:ea typeface="微软雅黑" panose="020B0503020204020204" pitchFamily="34" charset="-122"/>
                </a:rPr>
                <a:t>业务</a:t>
              </a:r>
              <a:r>
                <a:rPr lang="en-US" altLang="zh-CN" sz="933" dirty="0">
                  <a:solidFill>
                    <a:srgbClr val="0070C0"/>
                  </a:solidFill>
                  <a:latin typeface="微软雅黑" panose="020B0503020204020204" pitchFamily="34" charset="-122"/>
                  <a:ea typeface="微软雅黑" panose="020B0503020204020204" pitchFamily="34" charset="-122"/>
                </a:rPr>
                <a:t>TOR2</a:t>
              </a:r>
              <a:endParaRPr lang="zh-CN" altLang="en-US" sz="933" dirty="0">
                <a:solidFill>
                  <a:srgbClr val="0070C0"/>
                </a:solidFill>
                <a:latin typeface="微软雅黑" panose="020B0503020204020204" pitchFamily="34" charset="-122"/>
                <a:ea typeface="微软雅黑" panose="020B0503020204020204" pitchFamily="34" charset="-122"/>
              </a:endParaRPr>
            </a:p>
          </p:txBody>
        </p:sp>
        <p:sp>
          <p:nvSpPr>
            <p:cNvPr id="452" name="文本框 459"/>
            <p:cNvSpPr txBox="1"/>
            <p:nvPr/>
          </p:nvSpPr>
          <p:spPr>
            <a:xfrm>
              <a:off x="9365329" y="4356247"/>
              <a:ext cx="961805" cy="278979"/>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FFC000"/>
                  </a:solidFill>
                  <a:latin typeface="微软雅黑" panose="020B0503020204020204" pitchFamily="34" charset="-122"/>
                  <a:ea typeface="微软雅黑" panose="020B0503020204020204" pitchFamily="34" charset="-122"/>
                </a:rPr>
                <a:t>存储</a:t>
              </a:r>
              <a:r>
                <a:rPr lang="en-US" altLang="zh-CN" sz="933" dirty="0">
                  <a:solidFill>
                    <a:srgbClr val="FFC000"/>
                  </a:solidFill>
                  <a:latin typeface="微软雅黑" panose="020B0503020204020204" pitchFamily="34" charset="-122"/>
                  <a:ea typeface="微软雅黑" panose="020B0503020204020204" pitchFamily="34" charset="-122"/>
                </a:rPr>
                <a:t>TOR2</a:t>
              </a:r>
              <a:endParaRPr lang="zh-CN" altLang="en-US" sz="933" dirty="0">
                <a:solidFill>
                  <a:srgbClr val="FFC000"/>
                </a:solidFill>
                <a:latin typeface="微软雅黑" panose="020B0503020204020204" pitchFamily="34" charset="-122"/>
                <a:ea typeface="微软雅黑" panose="020B0503020204020204" pitchFamily="34" charset="-122"/>
              </a:endParaRPr>
            </a:p>
          </p:txBody>
        </p:sp>
        <p:sp>
          <p:nvSpPr>
            <p:cNvPr id="453" name="文本框 459"/>
            <p:cNvSpPr txBox="1"/>
            <p:nvPr/>
          </p:nvSpPr>
          <p:spPr>
            <a:xfrm>
              <a:off x="7027407" y="2205579"/>
              <a:ext cx="1008178" cy="392308"/>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0070C0"/>
                  </a:solidFill>
                  <a:latin typeface="微软雅黑" panose="020B0503020204020204" pitchFamily="34" charset="-122"/>
                  <a:ea typeface="微软雅黑" panose="020B0503020204020204" pitchFamily="34" charset="-122"/>
                </a:rPr>
                <a:t>核心</a:t>
              </a:r>
              <a:r>
                <a:rPr lang="en-US" altLang="zh-CN" sz="933" dirty="0">
                  <a:solidFill>
                    <a:srgbClr val="0070C0"/>
                  </a:solidFill>
                  <a:latin typeface="微软雅黑" panose="020B0503020204020204" pitchFamily="34" charset="-122"/>
                  <a:ea typeface="微软雅黑" panose="020B0503020204020204" pitchFamily="34" charset="-122"/>
                </a:rPr>
                <a:t>/</a:t>
              </a:r>
              <a:r>
                <a:rPr lang="zh-CN" altLang="en-US" sz="933" dirty="0">
                  <a:solidFill>
                    <a:srgbClr val="0070C0"/>
                  </a:solidFill>
                  <a:latin typeface="微软雅黑" panose="020B0503020204020204" pitchFamily="34" charset="-122"/>
                  <a:ea typeface="微软雅黑" panose="020B0503020204020204" pitchFamily="34" charset="-122"/>
                </a:rPr>
                <a:t>汇聚交换机</a:t>
              </a:r>
            </a:p>
          </p:txBody>
        </p:sp>
        <p:pic>
          <p:nvPicPr>
            <p:cNvPr id="454" name="Picture 7" descr="图片7"/>
            <p:cNvPicPr>
              <a:picLocks noChangeAspect="1" noChangeArrowheads="1"/>
            </p:cNvPicPr>
            <p:nvPr/>
          </p:nvPicPr>
          <p:blipFill>
            <a:blip r:embed="rId4" cstate="print"/>
            <a:srcRect/>
            <a:stretch>
              <a:fillRect/>
            </a:stretch>
          </p:blipFill>
          <p:spPr bwMode="auto">
            <a:xfrm>
              <a:off x="9566658" y="5057776"/>
              <a:ext cx="379934" cy="152043"/>
            </a:xfrm>
            <a:prstGeom prst="rect">
              <a:avLst/>
            </a:prstGeom>
            <a:noFill/>
          </p:spPr>
        </p:pic>
        <p:cxnSp>
          <p:nvCxnSpPr>
            <p:cNvPr id="455" name="直接连接符 454"/>
            <p:cNvCxnSpPr/>
            <p:nvPr/>
          </p:nvCxnSpPr>
          <p:spPr bwMode="auto">
            <a:xfrm>
              <a:off x="9478735" y="5118587"/>
              <a:ext cx="96495" cy="0"/>
            </a:xfrm>
            <a:prstGeom prst="line">
              <a:avLst/>
            </a:prstGeom>
            <a:ln w="19050" cap="flat" cmpd="sng" algn="ctr">
              <a:solidFill>
                <a:schemeClr val="tx1"/>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456"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3647" y="3267807"/>
              <a:ext cx="258417" cy="274285"/>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2838" y="3275933"/>
              <a:ext cx="258417" cy="274285"/>
            </a:xfrm>
            <a:prstGeom prst="rect">
              <a:avLst/>
            </a:prstGeom>
            <a:noFill/>
            <a:extLst>
              <a:ext uri="{909E8E84-426E-40DD-AFC4-6F175D3DCCD1}">
                <a14:hiddenFill xmlns:a14="http://schemas.microsoft.com/office/drawing/2010/main">
                  <a:solidFill>
                    <a:srgbClr val="FFFFFF"/>
                  </a:solidFill>
                </a14:hiddenFill>
              </a:ext>
            </a:extLst>
          </p:spPr>
        </p:pic>
        <p:cxnSp>
          <p:nvCxnSpPr>
            <p:cNvPr id="458" name="直接连接符 457"/>
            <p:cNvCxnSpPr>
              <a:stCxn id="456" idx="3"/>
              <a:endCxn id="457" idx="1"/>
            </p:cNvCxnSpPr>
            <p:nvPr/>
          </p:nvCxnSpPr>
          <p:spPr bwMode="auto">
            <a:xfrm>
              <a:off x="5952064" y="3400553"/>
              <a:ext cx="180774" cy="8127"/>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9" name="圆角矩形 458"/>
            <p:cNvSpPr/>
            <p:nvPr/>
          </p:nvSpPr>
          <p:spPr bwMode="auto">
            <a:xfrm>
              <a:off x="5664339" y="3253153"/>
              <a:ext cx="750440" cy="295294"/>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460" name="圆角矩形 459"/>
            <p:cNvSpPr/>
            <p:nvPr/>
          </p:nvSpPr>
          <p:spPr bwMode="auto">
            <a:xfrm>
              <a:off x="5525127" y="3149110"/>
              <a:ext cx="1000858" cy="504498"/>
            </a:xfrm>
            <a:prstGeom prst="round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461" name="文本框 459"/>
            <p:cNvSpPr txBox="1"/>
            <p:nvPr/>
          </p:nvSpPr>
          <p:spPr>
            <a:xfrm>
              <a:off x="6350871" y="3355730"/>
              <a:ext cx="1178467" cy="315077"/>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en-US" altLang="zh-CN" sz="933">
                  <a:solidFill>
                    <a:srgbClr val="0070C0"/>
                  </a:solidFill>
                  <a:latin typeface="微软雅黑" panose="020B0503020204020204" pitchFamily="34" charset="-122"/>
                  <a:ea typeface="微软雅黑" panose="020B0503020204020204" pitchFamily="34" charset="-122"/>
                </a:rPr>
                <a:t>BMC</a:t>
              </a:r>
              <a:r>
                <a:rPr lang="zh-CN" altLang="en-US" sz="933">
                  <a:solidFill>
                    <a:srgbClr val="0070C0"/>
                  </a:solidFill>
                  <a:latin typeface="微软雅黑" panose="020B0503020204020204" pitchFamily="34" charset="-122"/>
                  <a:ea typeface="微软雅黑" panose="020B0503020204020204" pitchFamily="34" charset="-122"/>
                </a:rPr>
                <a:t>交换机</a:t>
              </a:r>
            </a:p>
          </p:txBody>
        </p:sp>
        <p:pic>
          <p:nvPicPr>
            <p:cNvPr id="462" name="Picture 1939" descr="图片682"/>
            <p:cNvPicPr>
              <a:picLocks noChangeAspect="1" noChangeArrowheads="1"/>
            </p:cNvPicPr>
            <p:nvPr/>
          </p:nvPicPr>
          <p:blipFill>
            <a:blip r:embed="rId10" cstate="print"/>
            <a:srcRect/>
            <a:stretch>
              <a:fillRect/>
            </a:stretch>
          </p:blipFill>
          <p:spPr bwMode="auto">
            <a:xfrm>
              <a:off x="5065771" y="4799765"/>
              <a:ext cx="356433" cy="478818"/>
            </a:xfrm>
            <a:prstGeom prst="rect">
              <a:avLst/>
            </a:prstGeom>
            <a:noFill/>
          </p:spPr>
        </p:pic>
        <p:pic>
          <p:nvPicPr>
            <p:cNvPr id="463" name="Picture 1939" descr="图片682"/>
            <p:cNvPicPr>
              <a:picLocks noChangeAspect="1" noChangeArrowheads="1"/>
            </p:cNvPicPr>
            <p:nvPr/>
          </p:nvPicPr>
          <p:blipFill>
            <a:blip r:embed="rId10" cstate="print"/>
            <a:srcRect/>
            <a:stretch>
              <a:fillRect/>
            </a:stretch>
          </p:blipFill>
          <p:spPr bwMode="auto">
            <a:xfrm>
              <a:off x="5401799" y="4783662"/>
              <a:ext cx="359364" cy="478818"/>
            </a:xfrm>
            <a:prstGeom prst="rect">
              <a:avLst/>
            </a:prstGeom>
            <a:noFill/>
          </p:spPr>
        </p:pic>
        <p:sp>
          <p:nvSpPr>
            <p:cNvPr id="464" name="矩形 463"/>
            <p:cNvSpPr/>
            <p:nvPr/>
          </p:nvSpPr>
          <p:spPr bwMode="auto">
            <a:xfrm>
              <a:off x="4728976" y="5353734"/>
              <a:ext cx="1195977" cy="304115"/>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dirty="0">
                  <a:latin typeface="Arial" charset="0"/>
                  <a:ea typeface="宋体" charset="-122"/>
                </a:rPr>
                <a:t>备份节点*</a:t>
              </a:r>
              <a:r>
                <a:rPr lang="en-US" altLang="zh-CN" sz="1200" dirty="0">
                  <a:latin typeface="Arial" charset="0"/>
                  <a:ea typeface="宋体" charset="-122"/>
                </a:rPr>
                <a:t>2</a:t>
              </a:r>
              <a:endParaRPr lang="zh-CN" altLang="en-US" sz="1200" dirty="0">
                <a:latin typeface="Arial" charset="0"/>
                <a:ea typeface="宋体" charset="-122"/>
              </a:endParaRPr>
            </a:p>
          </p:txBody>
        </p:sp>
        <p:sp>
          <p:nvSpPr>
            <p:cNvPr id="465" name="文本框 350"/>
            <p:cNvSpPr txBox="1"/>
            <p:nvPr/>
          </p:nvSpPr>
          <p:spPr>
            <a:xfrm>
              <a:off x="4912596" y="4050909"/>
              <a:ext cx="879962" cy="267589"/>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b="1" dirty="0">
                  <a:solidFill>
                    <a:srgbClr val="FF0000"/>
                  </a:solidFill>
                </a:rPr>
                <a:t>备份区</a:t>
              </a:r>
            </a:p>
          </p:txBody>
        </p:sp>
        <p:pic>
          <p:nvPicPr>
            <p:cNvPr id="466" name="Picture 2357" descr="图片223"/>
            <p:cNvPicPr>
              <a:picLocks noChangeAspect="1" noChangeArrowheads="1"/>
            </p:cNvPicPr>
            <p:nvPr/>
          </p:nvPicPr>
          <p:blipFill>
            <a:blip r:embed="rId11" cstate="print"/>
            <a:srcRect/>
            <a:stretch>
              <a:fillRect/>
            </a:stretch>
          </p:blipFill>
          <p:spPr bwMode="auto">
            <a:xfrm>
              <a:off x="6262216" y="4800600"/>
              <a:ext cx="491107" cy="392931"/>
            </a:xfrm>
            <a:prstGeom prst="rect">
              <a:avLst/>
            </a:prstGeom>
            <a:noFill/>
            <a:ln w="9525">
              <a:noFill/>
              <a:miter lim="800000"/>
              <a:headEnd/>
              <a:tailEnd/>
            </a:ln>
          </p:spPr>
        </p:pic>
        <p:sp>
          <p:nvSpPr>
            <p:cNvPr id="467" name="矩形 466"/>
            <p:cNvSpPr/>
            <p:nvPr/>
          </p:nvSpPr>
          <p:spPr bwMode="auto">
            <a:xfrm>
              <a:off x="5860594" y="5363934"/>
              <a:ext cx="1242123" cy="284390"/>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a:latin typeface="Arial" charset="0"/>
                  <a:ea typeface="宋体" charset="-122"/>
                </a:rPr>
                <a:t>备份存储</a:t>
              </a:r>
              <a:r>
                <a:rPr lang="en-US" altLang="zh-CN" sz="1200">
                  <a:latin typeface="Arial" charset="0"/>
                  <a:ea typeface="宋体" charset="-122"/>
                </a:rPr>
                <a:t>V3</a:t>
              </a:r>
              <a:endParaRPr lang="zh-CN" altLang="en-US" sz="1200">
                <a:latin typeface="Arial" charset="0"/>
                <a:ea typeface="宋体" charset="-122"/>
              </a:endParaRPr>
            </a:p>
          </p:txBody>
        </p:sp>
        <p:sp>
          <p:nvSpPr>
            <p:cNvPr id="468" name="矩形 467"/>
            <p:cNvSpPr/>
            <p:nvPr/>
          </p:nvSpPr>
          <p:spPr bwMode="auto">
            <a:xfrm>
              <a:off x="4700849" y="4447867"/>
              <a:ext cx="2497270" cy="1297284"/>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buFont typeface="Wingdings" pitchFamily="2" charset="2"/>
                <a:buChar char="n"/>
              </a:pPr>
              <a:endParaRPr lang="zh-CN" altLang="en-US" sz="1731">
                <a:latin typeface="Arial" charset="0"/>
                <a:ea typeface="宋体" charset="-122"/>
              </a:endParaRPr>
            </a:p>
          </p:txBody>
        </p:sp>
        <p:cxnSp>
          <p:nvCxnSpPr>
            <p:cNvPr id="469" name="直接连接符 468"/>
            <p:cNvCxnSpPr/>
            <p:nvPr/>
          </p:nvCxnSpPr>
          <p:spPr>
            <a:xfrm flipV="1">
              <a:off x="5227654" y="4542690"/>
              <a:ext cx="3697165" cy="257909"/>
            </a:xfrm>
            <a:prstGeom prst="line">
              <a:avLst/>
            </a:prstGeom>
          </p:spPr>
          <p:style>
            <a:lnRef idx="1">
              <a:schemeClr val="accent6"/>
            </a:lnRef>
            <a:fillRef idx="0">
              <a:schemeClr val="accent6"/>
            </a:fillRef>
            <a:effectRef idx="0">
              <a:schemeClr val="accent6"/>
            </a:effectRef>
            <a:fontRef idx="minor">
              <a:schemeClr val="tx1"/>
            </a:fontRef>
          </p:style>
        </p:cxnSp>
        <p:cxnSp>
          <p:nvCxnSpPr>
            <p:cNvPr id="470" name="直接连接符 469"/>
            <p:cNvCxnSpPr/>
            <p:nvPr/>
          </p:nvCxnSpPr>
          <p:spPr>
            <a:xfrm flipV="1">
              <a:off x="5249635" y="4520711"/>
              <a:ext cx="4092819" cy="265235"/>
            </a:xfrm>
            <a:prstGeom prst="line">
              <a:avLst/>
            </a:prstGeom>
          </p:spPr>
          <p:style>
            <a:lnRef idx="1">
              <a:schemeClr val="accent6"/>
            </a:lnRef>
            <a:fillRef idx="0">
              <a:schemeClr val="accent6"/>
            </a:fillRef>
            <a:effectRef idx="0">
              <a:schemeClr val="accent6"/>
            </a:effectRef>
            <a:fontRef idx="minor">
              <a:schemeClr val="tx1"/>
            </a:fontRef>
          </p:style>
        </p:cxnSp>
        <p:cxnSp>
          <p:nvCxnSpPr>
            <p:cNvPr id="471" name="直接连接符 470"/>
            <p:cNvCxnSpPr/>
            <p:nvPr/>
          </p:nvCxnSpPr>
          <p:spPr>
            <a:xfrm flipV="1">
              <a:off x="5613050" y="4513383"/>
              <a:ext cx="3363058" cy="265236"/>
            </a:xfrm>
            <a:prstGeom prst="line">
              <a:avLst/>
            </a:prstGeom>
          </p:spPr>
          <p:style>
            <a:lnRef idx="1">
              <a:schemeClr val="accent6"/>
            </a:lnRef>
            <a:fillRef idx="0">
              <a:schemeClr val="accent6"/>
            </a:fillRef>
            <a:effectRef idx="0">
              <a:schemeClr val="accent6"/>
            </a:effectRef>
            <a:fontRef idx="minor">
              <a:schemeClr val="tx1"/>
            </a:fontRef>
          </p:style>
        </p:cxnSp>
        <p:cxnSp>
          <p:nvCxnSpPr>
            <p:cNvPr id="472" name="直接连接符 471"/>
            <p:cNvCxnSpPr/>
            <p:nvPr/>
          </p:nvCxnSpPr>
          <p:spPr>
            <a:xfrm flipV="1">
              <a:off x="5657012" y="4528037"/>
              <a:ext cx="3678115" cy="243255"/>
            </a:xfrm>
            <a:prstGeom prst="line">
              <a:avLst/>
            </a:prstGeom>
          </p:spPr>
          <p:style>
            <a:lnRef idx="1">
              <a:schemeClr val="accent6"/>
            </a:lnRef>
            <a:fillRef idx="0">
              <a:schemeClr val="accent6"/>
            </a:fillRef>
            <a:effectRef idx="0">
              <a:schemeClr val="accent6"/>
            </a:effectRef>
            <a:fontRef idx="minor">
              <a:schemeClr val="tx1"/>
            </a:fontRef>
          </p:style>
        </p:cxnSp>
        <p:cxnSp>
          <p:nvCxnSpPr>
            <p:cNvPr id="473" name="直接连接符 472"/>
            <p:cNvCxnSpPr>
              <a:stCxn id="466" idx="0"/>
            </p:cNvCxnSpPr>
            <p:nvPr/>
          </p:nvCxnSpPr>
          <p:spPr>
            <a:xfrm flipV="1">
              <a:off x="6509235" y="4520710"/>
              <a:ext cx="2415584" cy="279890"/>
            </a:xfrm>
            <a:prstGeom prst="line">
              <a:avLst/>
            </a:prstGeom>
          </p:spPr>
          <p:style>
            <a:lnRef idx="1">
              <a:schemeClr val="accent6"/>
            </a:lnRef>
            <a:fillRef idx="0">
              <a:schemeClr val="accent6"/>
            </a:fillRef>
            <a:effectRef idx="0">
              <a:schemeClr val="accent6"/>
            </a:effectRef>
            <a:fontRef idx="minor">
              <a:schemeClr val="tx1"/>
            </a:fontRef>
          </p:style>
        </p:cxnSp>
        <p:cxnSp>
          <p:nvCxnSpPr>
            <p:cNvPr id="474" name="直接连接符 473"/>
            <p:cNvCxnSpPr/>
            <p:nvPr/>
          </p:nvCxnSpPr>
          <p:spPr>
            <a:xfrm flipV="1">
              <a:off x="6525985" y="4528037"/>
              <a:ext cx="2794488" cy="265236"/>
            </a:xfrm>
            <a:prstGeom prst="line">
              <a:avLst/>
            </a:prstGeom>
          </p:spPr>
          <p:style>
            <a:lnRef idx="1">
              <a:schemeClr val="accent6"/>
            </a:lnRef>
            <a:fillRef idx="0">
              <a:schemeClr val="accent6"/>
            </a:fillRef>
            <a:effectRef idx="0">
              <a:schemeClr val="accent6"/>
            </a:effectRef>
            <a:fontRef idx="minor">
              <a:schemeClr val="tx1"/>
            </a:fontRef>
          </p:style>
        </p:cxnSp>
        <p:pic>
          <p:nvPicPr>
            <p:cNvPr id="475" name="Picture 1430" descr="图片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26234" y="486508"/>
              <a:ext cx="261907" cy="25923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1430" descr="图片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46372" y="481437"/>
              <a:ext cx="258977" cy="259239"/>
            </a:xfrm>
            <a:prstGeom prst="rect">
              <a:avLst/>
            </a:prstGeom>
            <a:noFill/>
            <a:extLst>
              <a:ext uri="{909E8E84-426E-40DD-AFC4-6F175D3DCCD1}">
                <a14:hiddenFill xmlns:a14="http://schemas.microsoft.com/office/drawing/2010/main">
                  <a:solidFill>
                    <a:srgbClr val="FFFFFF"/>
                  </a:solidFill>
                </a14:hiddenFill>
              </a:ext>
            </a:extLst>
          </p:spPr>
        </p:pic>
        <p:cxnSp>
          <p:nvCxnSpPr>
            <p:cNvPr id="477" name="直接连接符 476"/>
            <p:cNvCxnSpPr>
              <a:endCxn id="476" idx="2"/>
            </p:cNvCxnSpPr>
            <p:nvPr/>
          </p:nvCxnSpPr>
          <p:spPr bwMode="auto">
            <a:xfrm flipV="1">
              <a:off x="4919924" y="740676"/>
              <a:ext cx="454471" cy="40965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8" name="直接连接符 477"/>
            <p:cNvCxnSpPr>
              <a:stCxn id="382" idx="0"/>
              <a:endCxn id="476" idx="2"/>
            </p:cNvCxnSpPr>
            <p:nvPr/>
          </p:nvCxnSpPr>
          <p:spPr bwMode="auto">
            <a:xfrm flipV="1">
              <a:off x="4469172" y="740676"/>
              <a:ext cx="905223" cy="41482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9" name="直接连接符 478"/>
            <p:cNvCxnSpPr/>
            <p:nvPr/>
          </p:nvCxnSpPr>
          <p:spPr bwMode="auto">
            <a:xfrm flipV="1">
              <a:off x="4469172" y="714973"/>
              <a:ext cx="588016" cy="46250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0" name="直接连接符 479"/>
            <p:cNvCxnSpPr>
              <a:endCxn id="475" idx="2"/>
            </p:cNvCxnSpPr>
            <p:nvPr/>
          </p:nvCxnSpPr>
          <p:spPr bwMode="auto">
            <a:xfrm flipV="1">
              <a:off x="4912597" y="745747"/>
              <a:ext cx="144591" cy="42656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1" name="直接连接符 480"/>
            <p:cNvCxnSpPr>
              <a:endCxn id="476" idx="1"/>
            </p:cNvCxnSpPr>
            <p:nvPr/>
          </p:nvCxnSpPr>
          <p:spPr bwMode="auto">
            <a:xfrm flipV="1">
              <a:off x="5161712" y="611056"/>
              <a:ext cx="84660" cy="147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2" name="文本框 938"/>
            <p:cNvSpPr txBox="1"/>
            <p:nvPr/>
          </p:nvSpPr>
          <p:spPr>
            <a:xfrm>
              <a:off x="4927250" y="184637"/>
              <a:ext cx="865309" cy="243414"/>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933">
                  <a:solidFill>
                    <a:srgbClr val="0070C0"/>
                  </a:solidFill>
                  <a:latin typeface="微软雅黑" panose="020B0503020204020204" pitchFamily="34" charset="-122"/>
                  <a:ea typeface="微软雅黑" panose="020B0503020204020204" pitchFamily="34" charset="-122"/>
                </a:rPr>
                <a:t>VPN</a:t>
              </a:r>
              <a:r>
                <a:rPr lang="zh-CN" altLang="en-US" sz="933">
                  <a:solidFill>
                    <a:srgbClr val="0070C0"/>
                  </a:solidFill>
                  <a:latin typeface="微软雅黑" panose="020B0503020204020204" pitchFamily="34" charset="-122"/>
                  <a:ea typeface="微软雅黑" panose="020B0503020204020204" pitchFamily="34" charset="-122"/>
                </a:rPr>
                <a:t>墙</a:t>
              </a:r>
              <a:endParaRPr lang="en-US" altLang="zh-CN" sz="933">
                <a:solidFill>
                  <a:srgbClr val="0070C0"/>
                </a:solidFill>
                <a:latin typeface="微软雅黑" panose="020B0503020204020204" pitchFamily="34" charset="-122"/>
                <a:ea typeface="微软雅黑" panose="020B0503020204020204" pitchFamily="34" charset="-122"/>
              </a:endParaRPr>
            </a:p>
            <a:p>
              <a:endParaRPr lang="zh-CN" altLang="en-US" sz="933">
                <a:solidFill>
                  <a:srgbClr val="0070C0"/>
                </a:solidFill>
                <a:latin typeface="微软雅黑" panose="020B0503020204020204" pitchFamily="34" charset="-122"/>
                <a:ea typeface="微软雅黑" panose="020B0503020204020204" pitchFamily="34" charset="-122"/>
              </a:endParaRPr>
            </a:p>
          </p:txBody>
        </p:sp>
        <p:cxnSp>
          <p:nvCxnSpPr>
            <p:cNvPr id="483" name="直接连接符 482"/>
            <p:cNvCxnSpPr>
              <a:stCxn id="408" idx="0"/>
            </p:cNvCxnSpPr>
            <p:nvPr/>
          </p:nvCxnSpPr>
          <p:spPr>
            <a:xfrm flipV="1">
              <a:off x="2243802" y="3591831"/>
              <a:ext cx="600852" cy="99119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4" name="直接连接符 483"/>
            <p:cNvCxnSpPr>
              <a:endCxn id="402" idx="2"/>
            </p:cNvCxnSpPr>
            <p:nvPr/>
          </p:nvCxnSpPr>
          <p:spPr>
            <a:xfrm flipV="1">
              <a:off x="2249260" y="3615378"/>
              <a:ext cx="1928875" cy="972871"/>
            </a:xfrm>
            <a:prstGeom prst="line">
              <a:avLst/>
            </a:prstGeom>
          </p:spPr>
          <p:style>
            <a:lnRef idx="1">
              <a:schemeClr val="accent6"/>
            </a:lnRef>
            <a:fillRef idx="0">
              <a:schemeClr val="accent6"/>
            </a:fillRef>
            <a:effectRef idx="0">
              <a:schemeClr val="accent6"/>
            </a:effectRef>
            <a:fontRef idx="minor">
              <a:schemeClr val="tx1"/>
            </a:fontRef>
          </p:style>
        </p:cxnSp>
        <p:cxnSp>
          <p:nvCxnSpPr>
            <p:cNvPr id="485" name="直接连接符 484"/>
            <p:cNvCxnSpPr/>
            <p:nvPr/>
          </p:nvCxnSpPr>
          <p:spPr>
            <a:xfrm flipV="1">
              <a:off x="2638260" y="3591832"/>
              <a:ext cx="206394" cy="968962"/>
            </a:xfrm>
            <a:prstGeom prst="line">
              <a:avLst/>
            </a:prstGeom>
          </p:spPr>
          <p:style>
            <a:lnRef idx="1">
              <a:schemeClr val="accent6"/>
            </a:lnRef>
            <a:fillRef idx="0">
              <a:schemeClr val="accent6"/>
            </a:fillRef>
            <a:effectRef idx="0">
              <a:schemeClr val="accent6"/>
            </a:effectRef>
            <a:fontRef idx="minor">
              <a:schemeClr val="tx1"/>
            </a:fontRef>
          </p:style>
        </p:cxnSp>
        <p:cxnSp>
          <p:nvCxnSpPr>
            <p:cNvPr id="486" name="直接连接符 485"/>
            <p:cNvCxnSpPr>
              <a:endCxn id="402" idx="2"/>
            </p:cNvCxnSpPr>
            <p:nvPr/>
          </p:nvCxnSpPr>
          <p:spPr>
            <a:xfrm flipV="1">
              <a:off x="2620735" y="3615378"/>
              <a:ext cx="1557400" cy="982395"/>
            </a:xfrm>
            <a:prstGeom prst="line">
              <a:avLst/>
            </a:prstGeom>
          </p:spPr>
          <p:style>
            <a:lnRef idx="1">
              <a:schemeClr val="accent6"/>
            </a:lnRef>
            <a:fillRef idx="0">
              <a:schemeClr val="accent6"/>
            </a:fillRef>
            <a:effectRef idx="0">
              <a:schemeClr val="accent6"/>
            </a:effectRef>
            <a:fontRef idx="minor">
              <a:schemeClr val="tx1"/>
            </a:fontRef>
          </p:style>
        </p:cxnSp>
        <p:cxnSp>
          <p:nvCxnSpPr>
            <p:cNvPr id="487" name="直接连接符 486"/>
            <p:cNvCxnSpPr/>
            <p:nvPr/>
          </p:nvCxnSpPr>
          <p:spPr>
            <a:xfrm flipH="1" flipV="1">
              <a:off x="2844655" y="3591831"/>
              <a:ext cx="159374" cy="952954"/>
            </a:xfrm>
            <a:prstGeom prst="line">
              <a:avLst/>
            </a:prstGeom>
          </p:spPr>
          <p:style>
            <a:lnRef idx="1">
              <a:schemeClr val="accent6"/>
            </a:lnRef>
            <a:fillRef idx="0">
              <a:schemeClr val="accent6"/>
            </a:fillRef>
            <a:effectRef idx="0">
              <a:schemeClr val="accent6"/>
            </a:effectRef>
            <a:fontRef idx="minor">
              <a:schemeClr val="tx1"/>
            </a:fontRef>
          </p:style>
        </p:cxnSp>
        <p:cxnSp>
          <p:nvCxnSpPr>
            <p:cNvPr id="488" name="直接连接符 487"/>
            <p:cNvCxnSpPr/>
            <p:nvPr/>
          </p:nvCxnSpPr>
          <p:spPr>
            <a:xfrm flipV="1">
              <a:off x="2994098" y="3599129"/>
              <a:ext cx="1138301" cy="972871"/>
            </a:xfrm>
            <a:prstGeom prst="line">
              <a:avLst/>
            </a:prstGeom>
          </p:spPr>
          <p:style>
            <a:lnRef idx="1">
              <a:schemeClr val="accent6"/>
            </a:lnRef>
            <a:fillRef idx="0">
              <a:schemeClr val="accent6"/>
            </a:fillRef>
            <a:effectRef idx="0">
              <a:schemeClr val="accent6"/>
            </a:effectRef>
            <a:fontRef idx="minor">
              <a:schemeClr val="tx1"/>
            </a:fontRef>
          </p:style>
        </p:cxnSp>
        <p:cxnSp>
          <p:nvCxnSpPr>
            <p:cNvPr id="489" name="直接连接符 488"/>
            <p:cNvCxnSpPr/>
            <p:nvPr/>
          </p:nvCxnSpPr>
          <p:spPr>
            <a:xfrm flipH="1" flipV="1">
              <a:off x="2844655" y="3591833"/>
              <a:ext cx="584463" cy="1052360"/>
            </a:xfrm>
            <a:prstGeom prst="line">
              <a:avLst/>
            </a:prstGeom>
          </p:spPr>
          <p:style>
            <a:lnRef idx="1">
              <a:schemeClr val="accent6"/>
            </a:lnRef>
            <a:fillRef idx="0">
              <a:schemeClr val="accent6"/>
            </a:fillRef>
            <a:effectRef idx="0">
              <a:schemeClr val="accent6"/>
            </a:effectRef>
            <a:fontRef idx="minor">
              <a:schemeClr val="tx1"/>
            </a:fontRef>
          </p:style>
        </p:cxnSp>
        <p:cxnSp>
          <p:nvCxnSpPr>
            <p:cNvPr id="490" name="直接连接符 489"/>
            <p:cNvCxnSpPr/>
            <p:nvPr/>
          </p:nvCxnSpPr>
          <p:spPr>
            <a:xfrm flipV="1">
              <a:off x="3454707" y="3567953"/>
              <a:ext cx="677701" cy="1044647"/>
            </a:xfrm>
            <a:prstGeom prst="line">
              <a:avLst/>
            </a:prstGeom>
          </p:spPr>
          <p:style>
            <a:lnRef idx="1">
              <a:schemeClr val="accent6"/>
            </a:lnRef>
            <a:fillRef idx="0">
              <a:schemeClr val="accent6"/>
            </a:fillRef>
            <a:effectRef idx="0">
              <a:schemeClr val="accent6"/>
            </a:effectRef>
            <a:fontRef idx="minor">
              <a:schemeClr val="tx1"/>
            </a:fontRef>
          </p:style>
        </p:cxnSp>
        <p:cxnSp>
          <p:nvCxnSpPr>
            <p:cNvPr id="491" name="直接连接符 490"/>
            <p:cNvCxnSpPr/>
            <p:nvPr/>
          </p:nvCxnSpPr>
          <p:spPr>
            <a:xfrm flipH="1" flipV="1">
              <a:off x="2844654" y="3591831"/>
              <a:ext cx="872321" cy="1020768"/>
            </a:xfrm>
            <a:prstGeom prst="line">
              <a:avLst/>
            </a:prstGeom>
          </p:spPr>
          <p:style>
            <a:lnRef idx="1">
              <a:schemeClr val="accent6"/>
            </a:lnRef>
            <a:fillRef idx="0">
              <a:schemeClr val="accent6"/>
            </a:fillRef>
            <a:effectRef idx="0">
              <a:schemeClr val="accent6"/>
            </a:effectRef>
            <a:fontRef idx="minor">
              <a:schemeClr val="tx1"/>
            </a:fontRef>
          </p:style>
        </p:cxnSp>
        <p:cxnSp>
          <p:nvCxnSpPr>
            <p:cNvPr id="492" name="直接连接符 491"/>
            <p:cNvCxnSpPr>
              <a:endCxn id="402" idx="2"/>
            </p:cNvCxnSpPr>
            <p:nvPr/>
          </p:nvCxnSpPr>
          <p:spPr>
            <a:xfrm flipV="1">
              <a:off x="3709799" y="3615917"/>
              <a:ext cx="467086" cy="1018202"/>
            </a:xfrm>
            <a:prstGeom prst="line">
              <a:avLst/>
            </a:prstGeom>
          </p:spPr>
          <p:style>
            <a:lnRef idx="1">
              <a:schemeClr val="accent6"/>
            </a:lnRef>
            <a:fillRef idx="0">
              <a:schemeClr val="accent6"/>
            </a:fillRef>
            <a:effectRef idx="0">
              <a:schemeClr val="accent6"/>
            </a:effectRef>
            <a:fontRef idx="minor">
              <a:schemeClr val="tx1"/>
            </a:fontRef>
          </p:style>
        </p:cxnSp>
        <p:cxnSp>
          <p:nvCxnSpPr>
            <p:cNvPr id="493" name="直接连接符 492"/>
            <p:cNvCxnSpPr/>
            <p:nvPr/>
          </p:nvCxnSpPr>
          <p:spPr>
            <a:xfrm flipH="1" flipV="1">
              <a:off x="2844655" y="3591833"/>
              <a:ext cx="1133213" cy="1022220"/>
            </a:xfrm>
            <a:prstGeom prst="line">
              <a:avLst/>
            </a:prstGeom>
          </p:spPr>
          <p:style>
            <a:lnRef idx="1">
              <a:schemeClr val="accent6"/>
            </a:lnRef>
            <a:fillRef idx="0">
              <a:schemeClr val="accent6"/>
            </a:fillRef>
            <a:effectRef idx="0">
              <a:schemeClr val="accent6"/>
            </a:effectRef>
            <a:fontRef idx="minor">
              <a:schemeClr val="tx1"/>
            </a:fontRef>
          </p:style>
        </p:cxnSp>
        <p:cxnSp>
          <p:nvCxnSpPr>
            <p:cNvPr id="494" name="直接连接符 493"/>
            <p:cNvCxnSpPr>
              <a:endCxn id="402" idx="2"/>
            </p:cNvCxnSpPr>
            <p:nvPr/>
          </p:nvCxnSpPr>
          <p:spPr>
            <a:xfrm flipV="1">
              <a:off x="3977868" y="3615917"/>
              <a:ext cx="199017" cy="998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495" name="直接连接符 494"/>
            <p:cNvCxnSpPr/>
            <p:nvPr/>
          </p:nvCxnSpPr>
          <p:spPr>
            <a:xfrm flipH="1" flipV="1">
              <a:off x="2844655" y="3591833"/>
              <a:ext cx="1435214" cy="1031530"/>
            </a:xfrm>
            <a:prstGeom prst="line">
              <a:avLst/>
            </a:prstGeom>
          </p:spPr>
          <p:style>
            <a:lnRef idx="1">
              <a:schemeClr val="accent6"/>
            </a:lnRef>
            <a:fillRef idx="0">
              <a:schemeClr val="accent6"/>
            </a:fillRef>
            <a:effectRef idx="0">
              <a:schemeClr val="accent6"/>
            </a:effectRef>
            <a:fontRef idx="minor">
              <a:schemeClr val="tx1"/>
            </a:fontRef>
          </p:style>
        </p:cxnSp>
        <p:cxnSp>
          <p:nvCxnSpPr>
            <p:cNvPr id="496" name="直接连接符 495"/>
            <p:cNvCxnSpPr>
              <a:endCxn id="402" idx="2"/>
            </p:cNvCxnSpPr>
            <p:nvPr/>
          </p:nvCxnSpPr>
          <p:spPr>
            <a:xfrm flipH="1" flipV="1">
              <a:off x="4176885" y="3615917"/>
              <a:ext cx="94270" cy="998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497" name="直接连接符 496"/>
            <p:cNvCxnSpPr>
              <a:stCxn id="350" idx="0"/>
            </p:cNvCxnSpPr>
            <p:nvPr/>
          </p:nvCxnSpPr>
          <p:spPr>
            <a:xfrm flipV="1">
              <a:off x="5930172" y="3548447"/>
              <a:ext cx="118913" cy="410812"/>
            </a:xfrm>
            <a:prstGeom prst="line">
              <a:avLst/>
            </a:prstGeom>
            <a:ln w="38100"/>
          </p:spPr>
          <p:style>
            <a:lnRef idx="1">
              <a:schemeClr val="dk1"/>
            </a:lnRef>
            <a:fillRef idx="0">
              <a:schemeClr val="dk1"/>
            </a:fillRef>
            <a:effectRef idx="0">
              <a:schemeClr val="dk1"/>
            </a:effectRef>
            <a:fontRef idx="minor">
              <a:schemeClr val="tx1"/>
            </a:fontRef>
          </p:style>
        </p:cxnSp>
        <p:cxnSp>
          <p:nvCxnSpPr>
            <p:cNvPr id="498" name="直接连接符 497"/>
            <p:cNvCxnSpPr>
              <a:stCxn id="355" idx="0"/>
              <a:endCxn id="459" idx="2"/>
            </p:cNvCxnSpPr>
            <p:nvPr/>
          </p:nvCxnSpPr>
          <p:spPr>
            <a:xfrm flipH="1" flipV="1">
              <a:off x="6039559" y="3548447"/>
              <a:ext cx="3667595" cy="404372"/>
            </a:xfrm>
            <a:prstGeom prst="line">
              <a:avLst/>
            </a:prstGeom>
            <a:ln w="38100"/>
          </p:spPr>
          <p:style>
            <a:lnRef idx="1">
              <a:schemeClr val="dk1"/>
            </a:lnRef>
            <a:fillRef idx="0">
              <a:schemeClr val="dk1"/>
            </a:fillRef>
            <a:effectRef idx="0">
              <a:schemeClr val="dk1"/>
            </a:effectRef>
            <a:fontRef idx="minor">
              <a:schemeClr val="tx1"/>
            </a:fontRef>
          </p:style>
        </p:cxnSp>
        <p:cxnSp>
          <p:nvCxnSpPr>
            <p:cNvPr id="499" name="直接连接符 498"/>
            <p:cNvCxnSpPr>
              <a:endCxn id="459" idx="2"/>
            </p:cNvCxnSpPr>
            <p:nvPr/>
          </p:nvCxnSpPr>
          <p:spPr>
            <a:xfrm flipV="1">
              <a:off x="3377396" y="3548447"/>
              <a:ext cx="2662163" cy="401154"/>
            </a:xfrm>
            <a:prstGeom prst="line">
              <a:avLst/>
            </a:prstGeom>
            <a:ln w="38100"/>
          </p:spPr>
          <p:style>
            <a:lnRef idx="1">
              <a:schemeClr val="dk1"/>
            </a:lnRef>
            <a:fillRef idx="0">
              <a:schemeClr val="dk1"/>
            </a:fillRef>
            <a:effectRef idx="0">
              <a:schemeClr val="dk1"/>
            </a:effectRef>
            <a:fontRef idx="minor">
              <a:schemeClr val="tx1"/>
            </a:fontRef>
          </p:style>
        </p:cxnSp>
        <p:cxnSp>
          <p:nvCxnSpPr>
            <p:cNvPr id="500" name="直接连接符 499"/>
            <p:cNvCxnSpPr>
              <a:stCxn id="396" idx="2"/>
              <a:endCxn id="456" idx="0"/>
            </p:cNvCxnSpPr>
            <p:nvPr/>
          </p:nvCxnSpPr>
          <p:spPr bwMode="auto">
            <a:xfrm>
              <a:off x="5785584" y="2614847"/>
              <a:ext cx="37272" cy="652960"/>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1" name="直接连接符 500"/>
            <p:cNvCxnSpPr>
              <a:stCxn id="397" idx="2"/>
              <a:endCxn id="456" idx="0"/>
            </p:cNvCxnSpPr>
            <p:nvPr/>
          </p:nvCxnSpPr>
          <p:spPr bwMode="auto">
            <a:xfrm flipH="1">
              <a:off x="5822856" y="2619760"/>
              <a:ext cx="859299" cy="64804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2" name="直接连接符 501"/>
            <p:cNvCxnSpPr>
              <a:stCxn id="397" idx="2"/>
            </p:cNvCxnSpPr>
            <p:nvPr/>
          </p:nvCxnSpPr>
          <p:spPr bwMode="auto">
            <a:xfrm flipH="1">
              <a:off x="6259285" y="2619760"/>
              <a:ext cx="422870" cy="637789"/>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3" name="直接连接符 502"/>
            <p:cNvCxnSpPr>
              <a:endCxn id="457" idx="0"/>
            </p:cNvCxnSpPr>
            <p:nvPr/>
          </p:nvCxnSpPr>
          <p:spPr bwMode="auto">
            <a:xfrm>
              <a:off x="5783035" y="2628899"/>
              <a:ext cx="479012" cy="64703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4" name="直接连接符 503"/>
            <p:cNvCxnSpPr>
              <a:stCxn id="396" idx="2"/>
            </p:cNvCxnSpPr>
            <p:nvPr/>
          </p:nvCxnSpPr>
          <p:spPr bwMode="auto">
            <a:xfrm>
              <a:off x="5785584" y="2614847"/>
              <a:ext cx="3188326" cy="162377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5" name="直接连接符 504"/>
            <p:cNvCxnSpPr>
              <a:stCxn id="396" idx="2"/>
            </p:cNvCxnSpPr>
            <p:nvPr/>
          </p:nvCxnSpPr>
          <p:spPr bwMode="auto">
            <a:xfrm>
              <a:off x="5785584" y="2614847"/>
              <a:ext cx="3559801" cy="1614252"/>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6" name="直接连接符 505"/>
            <p:cNvCxnSpPr>
              <a:stCxn id="397" idx="2"/>
            </p:cNvCxnSpPr>
            <p:nvPr/>
          </p:nvCxnSpPr>
          <p:spPr bwMode="auto">
            <a:xfrm>
              <a:off x="6682155" y="2619760"/>
              <a:ext cx="2272705" cy="1599814"/>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7" name="直接连接符 506"/>
            <p:cNvCxnSpPr>
              <a:stCxn id="397" idx="2"/>
            </p:cNvCxnSpPr>
            <p:nvPr/>
          </p:nvCxnSpPr>
          <p:spPr bwMode="auto">
            <a:xfrm>
              <a:off x="6682155" y="2619760"/>
              <a:ext cx="2636033" cy="1589358"/>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08" name="Picture 7" descr="图片7"/>
            <p:cNvPicPr>
              <a:picLocks noChangeAspect="1" noChangeArrowheads="1"/>
            </p:cNvPicPr>
            <p:nvPr/>
          </p:nvPicPr>
          <p:blipFill>
            <a:blip r:embed="rId4" cstate="print"/>
            <a:srcRect/>
            <a:stretch>
              <a:fillRect/>
            </a:stretch>
          </p:blipFill>
          <p:spPr bwMode="auto">
            <a:xfrm>
              <a:off x="10621218" y="5048250"/>
              <a:ext cx="378347" cy="159102"/>
            </a:xfrm>
            <a:prstGeom prst="rect">
              <a:avLst/>
            </a:prstGeom>
            <a:noFill/>
          </p:spPr>
        </p:pic>
        <p:pic>
          <p:nvPicPr>
            <p:cNvPr id="509" name="Picture 7" descr="图片7"/>
            <p:cNvPicPr>
              <a:picLocks noChangeAspect="1" noChangeArrowheads="1"/>
            </p:cNvPicPr>
            <p:nvPr/>
          </p:nvPicPr>
          <p:blipFill>
            <a:blip r:embed="rId4" cstate="print"/>
            <a:srcRect/>
            <a:stretch>
              <a:fillRect/>
            </a:stretch>
          </p:blipFill>
          <p:spPr bwMode="auto">
            <a:xfrm>
              <a:off x="11068673" y="5046569"/>
              <a:ext cx="380588" cy="159102"/>
            </a:xfrm>
            <a:prstGeom prst="rect">
              <a:avLst/>
            </a:prstGeom>
            <a:noFill/>
          </p:spPr>
        </p:pic>
        <p:sp>
          <p:nvSpPr>
            <p:cNvPr id="510" name="文本框 428"/>
            <p:cNvSpPr txBox="1"/>
            <p:nvPr/>
          </p:nvSpPr>
          <p:spPr>
            <a:xfrm>
              <a:off x="10456297" y="5318313"/>
              <a:ext cx="1522023" cy="313784"/>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zh-CN" altLang="en-US" sz="1200" dirty="0">
                  <a:latin typeface="Arial" charset="0"/>
                  <a:ea typeface="宋体" charset="-122"/>
                </a:rPr>
                <a:t>计算服务器*</a:t>
              </a:r>
              <a:r>
                <a:rPr lang="en-US" altLang="zh-CN" sz="1200" dirty="0">
                  <a:latin typeface="Arial" charset="0"/>
                  <a:ea typeface="宋体" charset="-122"/>
                </a:rPr>
                <a:t>24</a:t>
              </a:r>
              <a:endParaRPr lang="zh-CN" altLang="en-US" sz="1200" dirty="0">
                <a:latin typeface="Arial" charset="0"/>
                <a:ea typeface="宋体" charset="-122"/>
              </a:endParaRPr>
            </a:p>
          </p:txBody>
        </p:sp>
        <p:cxnSp>
          <p:nvCxnSpPr>
            <p:cNvPr id="511" name="直接连接符 510"/>
            <p:cNvCxnSpPr/>
            <p:nvPr/>
          </p:nvCxnSpPr>
          <p:spPr bwMode="auto">
            <a:xfrm>
              <a:off x="10979202" y="5145740"/>
              <a:ext cx="96495" cy="0"/>
            </a:xfrm>
            <a:prstGeom prst="line">
              <a:avLst/>
            </a:prstGeom>
            <a:ln w="19050" cap="flat" cmpd="sng" algn="ctr">
              <a:solidFill>
                <a:schemeClr val="tx1"/>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2" name="直接连接符 511"/>
            <p:cNvCxnSpPr/>
            <p:nvPr/>
          </p:nvCxnSpPr>
          <p:spPr bwMode="auto">
            <a:xfrm>
              <a:off x="10221685" y="5219699"/>
              <a:ext cx="96495" cy="0"/>
            </a:xfrm>
            <a:prstGeom prst="line">
              <a:avLst/>
            </a:prstGeom>
            <a:ln w="19050" cap="flat" cmpd="sng" algn="ctr">
              <a:solidFill>
                <a:schemeClr val="tx1"/>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13"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5201" y="4253753"/>
              <a:ext cx="256513" cy="274931"/>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6533" y="4253753"/>
              <a:ext cx="256513" cy="274931"/>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直接连接符 514"/>
            <p:cNvCxnSpPr>
              <a:stCxn id="513" idx="3"/>
              <a:endCxn id="514" idx="1"/>
            </p:cNvCxnSpPr>
            <p:nvPr/>
          </p:nvCxnSpPr>
          <p:spPr bwMode="auto">
            <a:xfrm>
              <a:off x="10691714" y="4393459"/>
              <a:ext cx="164819" cy="0"/>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16" name="圆角矩形 515"/>
            <p:cNvSpPr/>
            <p:nvPr/>
          </p:nvSpPr>
          <p:spPr bwMode="auto">
            <a:xfrm>
              <a:off x="10427873" y="4231340"/>
              <a:ext cx="677845" cy="288318"/>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517" name="文本框 459"/>
            <p:cNvSpPr txBox="1"/>
            <p:nvPr/>
          </p:nvSpPr>
          <p:spPr>
            <a:xfrm>
              <a:off x="10018341" y="4069977"/>
              <a:ext cx="800729" cy="511642"/>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0070C0"/>
                  </a:solidFill>
                  <a:latin typeface="微软雅黑" panose="020B0503020204020204" pitchFamily="34" charset="-122"/>
                  <a:ea typeface="微软雅黑" panose="020B0503020204020204" pitchFamily="34" charset="-122"/>
                </a:rPr>
                <a:t>管理</a:t>
              </a:r>
              <a:r>
                <a:rPr lang="en-US" altLang="zh-CN" sz="933" dirty="0">
                  <a:solidFill>
                    <a:srgbClr val="0070C0"/>
                  </a:solidFill>
                  <a:latin typeface="微软雅黑" panose="020B0503020204020204" pitchFamily="34" charset="-122"/>
                  <a:ea typeface="微软雅黑" panose="020B0503020204020204" pitchFamily="34" charset="-122"/>
                </a:rPr>
                <a:t>/</a:t>
              </a:r>
              <a:r>
                <a:rPr lang="zh-CN" altLang="en-US" sz="933" dirty="0">
                  <a:solidFill>
                    <a:srgbClr val="0070C0"/>
                  </a:solidFill>
                  <a:latin typeface="微软雅黑" panose="020B0503020204020204" pitchFamily="34" charset="-122"/>
                  <a:ea typeface="微软雅黑" panose="020B0503020204020204" pitchFamily="34" charset="-122"/>
                </a:rPr>
                <a:t>业务</a:t>
              </a:r>
              <a:r>
                <a:rPr lang="en-US" altLang="zh-CN" sz="933" dirty="0">
                  <a:solidFill>
                    <a:srgbClr val="0070C0"/>
                  </a:solidFill>
                  <a:latin typeface="微软雅黑" panose="020B0503020204020204" pitchFamily="34" charset="-122"/>
                  <a:ea typeface="微软雅黑" panose="020B0503020204020204" pitchFamily="34" charset="-122"/>
                </a:rPr>
                <a:t>TOR1</a:t>
              </a:r>
              <a:endParaRPr lang="zh-CN" altLang="en-US" sz="933" dirty="0">
                <a:solidFill>
                  <a:srgbClr val="0070C0"/>
                </a:solidFill>
                <a:latin typeface="微软雅黑" panose="020B0503020204020204" pitchFamily="34" charset="-122"/>
                <a:ea typeface="微软雅黑" panose="020B0503020204020204" pitchFamily="34" charset="-122"/>
              </a:endParaRPr>
            </a:p>
          </p:txBody>
        </p:sp>
        <p:pic>
          <p:nvPicPr>
            <p:cNvPr id="518" name="Picture 461"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58271" y="4253751"/>
              <a:ext cx="256513" cy="274931"/>
            </a:xfrm>
            <a:prstGeom prst="rect">
              <a:avLst/>
            </a:prstGeom>
            <a:noFill/>
            <a:extLst>
              <a:ext uri="{909E8E84-426E-40DD-AFC4-6F175D3DCCD1}">
                <a14:hiddenFill xmlns:a14="http://schemas.microsoft.com/office/drawing/2010/main">
                  <a:solidFill>
                    <a:srgbClr val="FFFFFF"/>
                  </a:solidFill>
                </a14:hiddenFill>
              </a:ext>
            </a:extLst>
          </p:spPr>
        </p:pic>
        <p:sp>
          <p:nvSpPr>
            <p:cNvPr id="519" name="圆角矩形 518"/>
            <p:cNvSpPr/>
            <p:nvPr/>
          </p:nvSpPr>
          <p:spPr bwMode="auto">
            <a:xfrm>
              <a:off x="11229611" y="4231338"/>
              <a:ext cx="677845" cy="288318"/>
            </a:xfrm>
            <a:prstGeom prst="round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solidFill>
                  <a:srgbClr val="000000"/>
                </a:solidFill>
                <a:ea typeface="宋体" charset="-122"/>
              </a:endParaRPr>
            </a:p>
          </p:txBody>
        </p:sp>
        <p:sp>
          <p:nvSpPr>
            <p:cNvPr id="520" name="文本框 459"/>
            <p:cNvSpPr txBox="1"/>
            <p:nvPr/>
          </p:nvSpPr>
          <p:spPr>
            <a:xfrm>
              <a:off x="11426662" y="4515112"/>
              <a:ext cx="881977" cy="366747"/>
            </a:xfrm>
            <a:prstGeom prst="rect">
              <a:avLst/>
            </a:prstGeom>
            <a:noFill/>
          </p:spPr>
          <p:txBody>
            <a:bodyPr wrap="square" lIns="91389" tIns="45695" rIns="91389" bIns="45695"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Tx/>
                <a:buFontTx/>
                <a:buNone/>
              </a:pPr>
              <a:r>
                <a:rPr lang="zh-CN" altLang="en-US" sz="933" dirty="0">
                  <a:solidFill>
                    <a:srgbClr val="FFC000"/>
                  </a:solidFill>
                  <a:latin typeface="微软雅黑" panose="020B0503020204020204" pitchFamily="34" charset="-122"/>
                  <a:ea typeface="微软雅黑" panose="020B0503020204020204" pitchFamily="34" charset="-122"/>
                </a:rPr>
                <a:t>存储</a:t>
              </a:r>
              <a:r>
                <a:rPr lang="en-US" altLang="zh-CN" sz="933" dirty="0">
                  <a:solidFill>
                    <a:srgbClr val="FFC000"/>
                  </a:solidFill>
                  <a:latin typeface="微软雅黑" panose="020B0503020204020204" pitchFamily="34" charset="-122"/>
                  <a:ea typeface="微软雅黑" panose="020B0503020204020204" pitchFamily="34" charset="-122"/>
                </a:rPr>
                <a:t>TOR1</a:t>
              </a:r>
              <a:endParaRPr lang="zh-CN" altLang="en-US" sz="933" dirty="0">
                <a:solidFill>
                  <a:srgbClr val="FFC000"/>
                </a:solidFill>
                <a:latin typeface="微软雅黑" panose="020B0503020204020204" pitchFamily="34" charset="-122"/>
                <a:ea typeface="微软雅黑" panose="020B0503020204020204" pitchFamily="34" charset="-122"/>
              </a:endParaRPr>
            </a:p>
          </p:txBody>
        </p:sp>
        <p:pic>
          <p:nvPicPr>
            <p:cNvPr id="521" name="Picture 461" descr="图片2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0555" y="4253753"/>
              <a:ext cx="258754" cy="293459"/>
            </a:xfrm>
            <a:prstGeom prst="rect">
              <a:avLst/>
            </a:prstGeom>
            <a:noFill/>
            <a:extLst>
              <a:ext uri="{909E8E84-426E-40DD-AFC4-6F175D3DCCD1}">
                <a14:hiddenFill xmlns:a14="http://schemas.microsoft.com/office/drawing/2010/main">
                  <a:solidFill>
                    <a:srgbClr val="FFFFFF"/>
                  </a:solidFill>
                </a14:hiddenFill>
              </a:ext>
            </a:extLst>
          </p:spPr>
        </p:pic>
        <p:cxnSp>
          <p:nvCxnSpPr>
            <p:cNvPr id="522" name="直接连接符 521"/>
            <p:cNvCxnSpPr>
              <a:stCxn id="521" idx="3"/>
            </p:cNvCxnSpPr>
            <p:nvPr/>
          </p:nvCxnSpPr>
          <p:spPr bwMode="auto">
            <a:xfrm>
              <a:off x="11529309" y="4402724"/>
              <a:ext cx="117480" cy="0"/>
            </a:xfrm>
            <a:prstGeom prst="line">
              <a:avLst/>
            </a:prstGeom>
            <a:ln w="31750"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3" name="直接连接符 522"/>
            <p:cNvCxnSpPr/>
            <p:nvPr/>
          </p:nvCxnSpPr>
          <p:spPr bwMode="auto">
            <a:xfrm>
              <a:off x="10665044" y="4477870"/>
              <a:ext cx="146070" cy="56253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4" name="直接连接符 523"/>
            <p:cNvCxnSpPr>
              <a:endCxn id="508" idx="0"/>
            </p:cNvCxnSpPr>
            <p:nvPr/>
          </p:nvCxnSpPr>
          <p:spPr bwMode="auto">
            <a:xfrm flipH="1">
              <a:off x="10811512" y="4504764"/>
              <a:ext cx="111662" cy="54348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5" name="直接连接符 524"/>
            <p:cNvCxnSpPr>
              <a:endCxn id="509" idx="0"/>
            </p:cNvCxnSpPr>
            <p:nvPr/>
          </p:nvCxnSpPr>
          <p:spPr bwMode="auto">
            <a:xfrm>
              <a:off x="10691715" y="4471860"/>
              <a:ext cx="567253" cy="574709"/>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6" name="直接连接符 525"/>
            <p:cNvCxnSpPr>
              <a:stCxn id="514" idx="2"/>
            </p:cNvCxnSpPr>
            <p:nvPr/>
          </p:nvCxnSpPr>
          <p:spPr bwMode="auto">
            <a:xfrm>
              <a:off x="10984791" y="4528684"/>
              <a:ext cx="296096" cy="51090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7" name="直接连接符 526"/>
            <p:cNvCxnSpPr/>
            <p:nvPr/>
          </p:nvCxnSpPr>
          <p:spPr bwMode="auto">
            <a:xfrm flipH="1">
              <a:off x="11348997" y="4515970"/>
              <a:ext cx="48037" cy="533924"/>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8" name="直接连接符 527"/>
            <p:cNvCxnSpPr/>
            <p:nvPr/>
          </p:nvCxnSpPr>
          <p:spPr bwMode="auto">
            <a:xfrm flipH="1">
              <a:off x="11412160" y="4515112"/>
              <a:ext cx="398794" cy="545207"/>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9" name="直接连接符 528"/>
            <p:cNvCxnSpPr>
              <a:endCxn id="508" idx="0"/>
            </p:cNvCxnSpPr>
            <p:nvPr/>
          </p:nvCxnSpPr>
          <p:spPr bwMode="auto">
            <a:xfrm flipH="1">
              <a:off x="10810392" y="4493325"/>
              <a:ext cx="589540" cy="554925"/>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0" name="直接连接符 529"/>
            <p:cNvCxnSpPr>
              <a:endCxn id="508" idx="0"/>
            </p:cNvCxnSpPr>
            <p:nvPr/>
          </p:nvCxnSpPr>
          <p:spPr bwMode="auto">
            <a:xfrm flipH="1">
              <a:off x="10810392" y="4522643"/>
              <a:ext cx="982718" cy="525606"/>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1" name="直接连接符 530"/>
            <p:cNvCxnSpPr/>
            <p:nvPr/>
          </p:nvCxnSpPr>
          <p:spPr bwMode="auto">
            <a:xfrm>
              <a:off x="5828980" y="2642346"/>
              <a:ext cx="4740497" cy="1634181"/>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2" name="直接连接符 531"/>
            <p:cNvCxnSpPr>
              <a:stCxn id="396" idx="2"/>
            </p:cNvCxnSpPr>
            <p:nvPr/>
          </p:nvCxnSpPr>
          <p:spPr bwMode="auto">
            <a:xfrm>
              <a:off x="5784160" y="2616381"/>
              <a:ext cx="4818935" cy="1626529"/>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3" name="直接连接符 532"/>
            <p:cNvCxnSpPr>
              <a:stCxn id="396" idx="2"/>
            </p:cNvCxnSpPr>
            <p:nvPr/>
          </p:nvCxnSpPr>
          <p:spPr bwMode="auto">
            <a:xfrm>
              <a:off x="5784160" y="2616381"/>
              <a:ext cx="5247000" cy="166014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4" name="直接连接符 533"/>
            <p:cNvCxnSpPr>
              <a:stCxn id="397" idx="2"/>
            </p:cNvCxnSpPr>
            <p:nvPr/>
          </p:nvCxnSpPr>
          <p:spPr bwMode="auto">
            <a:xfrm>
              <a:off x="6682337" y="2621196"/>
              <a:ext cx="4292794" cy="1644126"/>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5" name="直接连接符 534"/>
            <p:cNvCxnSpPr/>
            <p:nvPr/>
          </p:nvCxnSpPr>
          <p:spPr bwMode="auto">
            <a:xfrm>
              <a:off x="5806568" y="2642346"/>
              <a:ext cx="5605591" cy="1622976"/>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6" name="直接连接符 535"/>
            <p:cNvCxnSpPr>
              <a:stCxn id="397" idx="2"/>
            </p:cNvCxnSpPr>
            <p:nvPr/>
          </p:nvCxnSpPr>
          <p:spPr bwMode="auto">
            <a:xfrm>
              <a:off x="6682337" y="2621196"/>
              <a:ext cx="4729823" cy="1632919"/>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7" name="直接连接符 536"/>
            <p:cNvCxnSpPr>
              <a:stCxn id="396" idx="2"/>
            </p:cNvCxnSpPr>
            <p:nvPr/>
          </p:nvCxnSpPr>
          <p:spPr bwMode="auto">
            <a:xfrm>
              <a:off x="5784160" y="2616381"/>
              <a:ext cx="6000035" cy="1648940"/>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8" name="直接连接符 537"/>
            <p:cNvCxnSpPr/>
            <p:nvPr/>
          </p:nvCxnSpPr>
          <p:spPr bwMode="auto">
            <a:xfrm>
              <a:off x="6785962" y="2664758"/>
              <a:ext cx="4998233" cy="1589357"/>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9" name="直接连接符 538"/>
            <p:cNvCxnSpPr/>
            <p:nvPr/>
          </p:nvCxnSpPr>
          <p:spPr bwMode="auto">
            <a:xfrm>
              <a:off x="7863967" y="4549587"/>
              <a:ext cx="1885434" cy="493368"/>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0" name="直接连接符 539"/>
            <p:cNvCxnSpPr/>
            <p:nvPr/>
          </p:nvCxnSpPr>
          <p:spPr bwMode="auto">
            <a:xfrm>
              <a:off x="8292032" y="4538382"/>
              <a:ext cx="1427630" cy="513229"/>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1" name="直接连接符 540"/>
            <p:cNvCxnSpPr>
              <a:endCxn id="454" idx="0"/>
            </p:cNvCxnSpPr>
            <p:nvPr/>
          </p:nvCxnSpPr>
          <p:spPr bwMode="auto">
            <a:xfrm>
              <a:off x="8955420" y="4560794"/>
              <a:ext cx="801205" cy="496982"/>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2" name="直接连接符 541"/>
            <p:cNvCxnSpPr>
              <a:stCxn id="452" idx="1"/>
              <a:endCxn id="454" idx="0"/>
            </p:cNvCxnSpPr>
            <p:nvPr/>
          </p:nvCxnSpPr>
          <p:spPr bwMode="auto">
            <a:xfrm>
              <a:off x="9365330" y="4495736"/>
              <a:ext cx="391296" cy="562040"/>
            </a:xfrm>
            <a:prstGeom prst="line">
              <a:avLst/>
            </a:prstGeom>
            <a:ln w="952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3" name="直接连接符 542"/>
            <p:cNvCxnSpPr>
              <a:stCxn id="383" idx="2"/>
              <a:endCxn id="450" idx="1"/>
            </p:cNvCxnSpPr>
            <p:nvPr/>
          </p:nvCxnSpPr>
          <p:spPr bwMode="auto">
            <a:xfrm flipH="1">
              <a:off x="2893879" y="438849"/>
              <a:ext cx="977976" cy="292444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4" name="直接连接符 543"/>
            <p:cNvCxnSpPr/>
            <p:nvPr/>
          </p:nvCxnSpPr>
          <p:spPr bwMode="auto">
            <a:xfrm>
              <a:off x="3897085" y="443592"/>
              <a:ext cx="272143" cy="2917371"/>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5" name="直接连接符 544"/>
            <p:cNvCxnSpPr>
              <a:endCxn id="450" idx="1"/>
            </p:cNvCxnSpPr>
            <p:nvPr/>
          </p:nvCxnSpPr>
          <p:spPr bwMode="auto">
            <a:xfrm flipH="1">
              <a:off x="2893879" y="457200"/>
              <a:ext cx="1377026" cy="2906095"/>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6" name="直接连接符 545"/>
            <p:cNvCxnSpPr/>
            <p:nvPr/>
          </p:nvCxnSpPr>
          <p:spPr bwMode="auto">
            <a:xfrm flipH="1">
              <a:off x="4155623" y="479180"/>
              <a:ext cx="107809" cy="2840961"/>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47" name="Picture 1939" descr="图片682"/>
            <p:cNvPicPr>
              <a:picLocks noChangeAspect="1" noChangeArrowheads="1"/>
            </p:cNvPicPr>
            <p:nvPr/>
          </p:nvPicPr>
          <p:blipFill>
            <a:blip r:embed="rId10" cstate="print"/>
            <a:srcRect/>
            <a:stretch>
              <a:fillRect/>
            </a:stretch>
          </p:blipFill>
          <p:spPr bwMode="auto">
            <a:xfrm>
              <a:off x="590550" y="4561727"/>
              <a:ext cx="355146" cy="479798"/>
            </a:xfrm>
            <a:prstGeom prst="rect">
              <a:avLst/>
            </a:prstGeom>
            <a:noFill/>
          </p:spPr>
        </p:pic>
        <p:pic>
          <p:nvPicPr>
            <p:cNvPr id="548" name="Picture 1939" descr="图片682"/>
            <p:cNvPicPr>
              <a:picLocks noChangeAspect="1" noChangeArrowheads="1"/>
            </p:cNvPicPr>
            <p:nvPr/>
          </p:nvPicPr>
          <p:blipFill>
            <a:blip r:embed="rId10" cstate="print"/>
            <a:srcRect/>
            <a:stretch>
              <a:fillRect/>
            </a:stretch>
          </p:blipFill>
          <p:spPr bwMode="auto">
            <a:xfrm>
              <a:off x="925531" y="4544785"/>
              <a:ext cx="360589" cy="479798"/>
            </a:xfrm>
            <a:prstGeom prst="rect">
              <a:avLst/>
            </a:prstGeom>
            <a:noFill/>
          </p:spPr>
        </p:pic>
        <p:pic>
          <p:nvPicPr>
            <p:cNvPr id="549" name="Picture 1939" descr="图片682"/>
            <p:cNvPicPr>
              <a:picLocks noChangeAspect="1" noChangeArrowheads="1"/>
            </p:cNvPicPr>
            <p:nvPr/>
          </p:nvPicPr>
          <p:blipFill>
            <a:blip r:embed="rId10" cstate="print"/>
            <a:srcRect/>
            <a:stretch>
              <a:fillRect/>
            </a:stretch>
          </p:blipFill>
          <p:spPr bwMode="auto">
            <a:xfrm>
              <a:off x="1231631" y="4547058"/>
              <a:ext cx="355146" cy="479798"/>
            </a:xfrm>
            <a:prstGeom prst="rect">
              <a:avLst/>
            </a:prstGeom>
            <a:noFill/>
          </p:spPr>
        </p:pic>
        <p:sp>
          <p:nvSpPr>
            <p:cNvPr id="550" name="矩形 549"/>
            <p:cNvSpPr/>
            <p:nvPr/>
          </p:nvSpPr>
          <p:spPr bwMode="auto">
            <a:xfrm>
              <a:off x="483368" y="5139449"/>
              <a:ext cx="1257976" cy="363203"/>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pPr>
              <a:r>
                <a:rPr lang="en-US" altLang="zh-CN" sz="1200">
                  <a:latin typeface="Arial" charset="0"/>
                  <a:ea typeface="宋体" charset="-122"/>
                </a:rPr>
                <a:t>PaaS</a:t>
              </a:r>
              <a:r>
                <a:rPr lang="zh-CN" altLang="en-US" sz="1200">
                  <a:latin typeface="Arial" charset="0"/>
                  <a:ea typeface="宋体" charset="-122"/>
                </a:rPr>
                <a:t>节点*</a:t>
              </a:r>
              <a:r>
                <a:rPr lang="en-US" altLang="zh-CN" sz="1200">
                  <a:latin typeface="Arial" charset="0"/>
                  <a:ea typeface="宋体" charset="-122"/>
                </a:rPr>
                <a:t>3</a:t>
              </a:r>
              <a:endParaRPr lang="zh-CN" altLang="en-US" sz="1200">
                <a:latin typeface="Arial" charset="0"/>
                <a:ea typeface="宋体" charset="-122"/>
              </a:endParaRPr>
            </a:p>
          </p:txBody>
        </p:sp>
        <p:cxnSp>
          <p:nvCxnSpPr>
            <p:cNvPr id="551" name="直接连接符 550"/>
            <p:cNvCxnSpPr>
              <a:stCxn id="547" idx="0"/>
            </p:cNvCxnSpPr>
            <p:nvPr/>
          </p:nvCxnSpPr>
          <p:spPr bwMode="auto">
            <a:xfrm flipV="1">
              <a:off x="768123" y="3548742"/>
              <a:ext cx="2146121" cy="1012985"/>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2" name="直接连接符 551"/>
            <p:cNvCxnSpPr>
              <a:stCxn id="548" idx="0"/>
            </p:cNvCxnSpPr>
            <p:nvPr/>
          </p:nvCxnSpPr>
          <p:spPr bwMode="auto">
            <a:xfrm flipV="1">
              <a:off x="1103104" y="3562349"/>
              <a:ext cx="1784607" cy="982436"/>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3" name="直接连接符 552"/>
            <p:cNvCxnSpPr>
              <a:stCxn id="549" idx="0"/>
            </p:cNvCxnSpPr>
            <p:nvPr/>
          </p:nvCxnSpPr>
          <p:spPr bwMode="auto">
            <a:xfrm flipV="1">
              <a:off x="1409204" y="3575956"/>
              <a:ext cx="1446095" cy="971102"/>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4" name="直接连接符 553"/>
            <p:cNvCxnSpPr>
              <a:stCxn id="547" idx="0"/>
            </p:cNvCxnSpPr>
            <p:nvPr/>
          </p:nvCxnSpPr>
          <p:spPr bwMode="auto">
            <a:xfrm flipV="1">
              <a:off x="768123" y="3562349"/>
              <a:ext cx="3408864" cy="999378"/>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5" name="直接连接符 554"/>
            <p:cNvCxnSpPr/>
            <p:nvPr/>
          </p:nvCxnSpPr>
          <p:spPr bwMode="auto">
            <a:xfrm flipV="1">
              <a:off x="1194707" y="3562349"/>
              <a:ext cx="2887031" cy="968828"/>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6" name="直接连接符 555"/>
            <p:cNvCxnSpPr>
              <a:stCxn id="549" idx="0"/>
            </p:cNvCxnSpPr>
            <p:nvPr/>
          </p:nvCxnSpPr>
          <p:spPr bwMode="auto">
            <a:xfrm flipV="1">
              <a:off x="1409204" y="3575956"/>
              <a:ext cx="2767783" cy="971102"/>
            </a:xfrm>
            <a:prstGeom prst="line">
              <a:avLst/>
            </a:prstGeom>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7" name="直接连接符 556"/>
            <p:cNvCxnSpPr>
              <a:stCxn id="547" idx="0"/>
            </p:cNvCxnSpPr>
            <p:nvPr/>
          </p:nvCxnSpPr>
          <p:spPr>
            <a:xfrm flipV="1">
              <a:off x="768123" y="3575957"/>
              <a:ext cx="2101727" cy="985770"/>
            </a:xfrm>
            <a:prstGeom prst="line">
              <a:avLst/>
            </a:prstGeom>
          </p:spPr>
          <p:style>
            <a:lnRef idx="1">
              <a:schemeClr val="accent6"/>
            </a:lnRef>
            <a:fillRef idx="0">
              <a:schemeClr val="accent6"/>
            </a:fillRef>
            <a:effectRef idx="0">
              <a:schemeClr val="accent6"/>
            </a:effectRef>
            <a:fontRef idx="minor">
              <a:schemeClr val="tx1"/>
            </a:fontRef>
          </p:style>
        </p:cxnSp>
        <p:cxnSp>
          <p:nvCxnSpPr>
            <p:cNvPr id="558" name="直接连接符 557"/>
            <p:cNvCxnSpPr>
              <a:stCxn id="548" idx="0"/>
            </p:cNvCxnSpPr>
            <p:nvPr/>
          </p:nvCxnSpPr>
          <p:spPr>
            <a:xfrm flipV="1">
              <a:off x="1105826" y="3567954"/>
              <a:ext cx="1857887" cy="976831"/>
            </a:xfrm>
            <a:prstGeom prst="line">
              <a:avLst/>
            </a:prstGeom>
          </p:spPr>
          <p:style>
            <a:lnRef idx="1">
              <a:schemeClr val="accent6"/>
            </a:lnRef>
            <a:fillRef idx="0">
              <a:schemeClr val="accent6"/>
            </a:fillRef>
            <a:effectRef idx="0">
              <a:schemeClr val="accent6"/>
            </a:effectRef>
            <a:fontRef idx="minor">
              <a:schemeClr val="tx1"/>
            </a:fontRef>
          </p:style>
        </p:cxnSp>
        <p:cxnSp>
          <p:nvCxnSpPr>
            <p:cNvPr id="559" name="直接连接符 558"/>
            <p:cNvCxnSpPr>
              <a:stCxn id="549" idx="0"/>
            </p:cNvCxnSpPr>
            <p:nvPr/>
          </p:nvCxnSpPr>
          <p:spPr>
            <a:xfrm flipV="1">
              <a:off x="1409204" y="3575956"/>
              <a:ext cx="1447038" cy="971102"/>
            </a:xfrm>
            <a:prstGeom prst="line">
              <a:avLst/>
            </a:prstGeom>
          </p:spPr>
          <p:style>
            <a:lnRef idx="1">
              <a:schemeClr val="accent6"/>
            </a:lnRef>
            <a:fillRef idx="0">
              <a:schemeClr val="accent6"/>
            </a:fillRef>
            <a:effectRef idx="0">
              <a:schemeClr val="accent6"/>
            </a:effectRef>
            <a:fontRef idx="minor">
              <a:schemeClr val="tx1"/>
            </a:fontRef>
          </p:style>
        </p:cxnSp>
        <p:cxnSp>
          <p:nvCxnSpPr>
            <p:cNvPr id="560" name="直接连接符 559"/>
            <p:cNvCxnSpPr>
              <a:stCxn id="547" idx="0"/>
            </p:cNvCxnSpPr>
            <p:nvPr/>
          </p:nvCxnSpPr>
          <p:spPr>
            <a:xfrm flipV="1">
              <a:off x="768123" y="3575956"/>
              <a:ext cx="3323648" cy="985771"/>
            </a:xfrm>
            <a:prstGeom prst="line">
              <a:avLst/>
            </a:prstGeom>
          </p:spPr>
          <p:style>
            <a:lnRef idx="1">
              <a:schemeClr val="accent6"/>
            </a:lnRef>
            <a:fillRef idx="0">
              <a:schemeClr val="accent6"/>
            </a:fillRef>
            <a:effectRef idx="0">
              <a:schemeClr val="accent6"/>
            </a:effectRef>
            <a:fontRef idx="minor">
              <a:schemeClr val="tx1"/>
            </a:fontRef>
          </p:style>
        </p:cxnSp>
        <p:cxnSp>
          <p:nvCxnSpPr>
            <p:cNvPr id="561" name="直接连接符 560"/>
            <p:cNvCxnSpPr>
              <a:stCxn id="548" idx="0"/>
            </p:cNvCxnSpPr>
            <p:nvPr/>
          </p:nvCxnSpPr>
          <p:spPr>
            <a:xfrm flipV="1">
              <a:off x="1103104" y="3616777"/>
              <a:ext cx="3002275" cy="92800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2" name="直接连接符 561"/>
            <p:cNvCxnSpPr>
              <a:stCxn id="549" idx="0"/>
            </p:cNvCxnSpPr>
            <p:nvPr/>
          </p:nvCxnSpPr>
          <p:spPr>
            <a:xfrm flipV="1">
              <a:off x="1409204" y="3575956"/>
              <a:ext cx="2696174" cy="971102"/>
            </a:xfrm>
            <a:prstGeom prst="line">
              <a:avLst/>
            </a:prstGeom>
          </p:spPr>
          <p:style>
            <a:lnRef idx="1">
              <a:schemeClr val="accent6"/>
            </a:lnRef>
            <a:fillRef idx="0">
              <a:schemeClr val="accent6"/>
            </a:fillRef>
            <a:effectRef idx="0">
              <a:schemeClr val="accent6"/>
            </a:effectRef>
            <a:fontRef idx="minor">
              <a:schemeClr val="tx1"/>
            </a:fontRef>
          </p:style>
        </p:cxnSp>
        <p:sp>
          <p:nvSpPr>
            <p:cNvPr id="563" name="矩形 562"/>
            <p:cNvSpPr/>
            <p:nvPr/>
          </p:nvSpPr>
          <p:spPr bwMode="auto">
            <a:xfrm>
              <a:off x="377641" y="4449535"/>
              <a:ext cx="1444067" cy="1300005"/>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9" tIns="45695" rIns="91389" bIns="45695"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3768">
                <a:buClr>
                  <a:srgbClr val="CC9900"/>
                </a:buClr>
                <a:buFont typeface="Wingdings" pitchFamily="2" charset="2"/>
                <a:buChar char="n"/>
              </a:pPr>
              <a:endParaRPr lang="zh-CN" altLang="en-US" sz="1731">
                <a:latin typeface="Arial" charset="0"/>
                <a:ea typeface="宋体" charset="-122"/>
              </a:endParaRPr>
            </a:p>
          </p:txBody>
        </p:sp>
        <p:cxnSp>
          <p:nvCxnSpPr>
            <p:cNvPr id="564" name="直接连接符 563"/>
            <p:cNvCxnSpPr/>
            <p:nvPr/>
          </p:nvCxnSpPr>
          <p:spPr bwMode="auto">
            <a:xfrm flipH="1">
              <a:off x="5276012" y="4410807"/>
              <a:ext cx="2453054" cy="404446"/>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65" name="直接连接符 564"/>
            <p:cNvCxnSpPr>
              <a:stCxn id="370" idx="2"/>
              <a:endCxn id="462" idx="0"/>
            </p:cNvCxnSpPr>
            <p:nvPr/>
          </p:nvCxnSpPr>
          <p:spPr bwMode="auto">
            <a:xfrm flipH="1">
              <a:off x="5245453" y="4527881"/>
              <a:ext cx="3034920" cy="27188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66" name="直接连接符 565"/>
            <p:cNvCxnSpPr/>
            <p:nvPr/>
          </p:nvCxnSpPr>
          <p:spPr bwMode="auto">
            <a:xfrm flipH="1">
              <a:off x="5238922" y="4427017"/>
              <a:ext cx="2672000" cy="399334"/>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67" name="直接连接符 566"/>
            <p:cNvCxnSpPr>
              <a:endCxn id="450" idx="1"/>
            </p:cNvCxnSpPr>
            <p:nvPr/>
          </p:nvCxnSpPr>
          <p:spPr bwMode="auto">
            <a:xfrm flipH="1">
              <a:off x="2894525" y="723899"/>
              <a:ext cx="2149956" cy="2639422"/>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68" name="直接连接符 567"/>
            <p:cNvCxnSpPr/>
            <p:nvPr/>
          </p:nvCxnSpPr>
          <p:spPr bwMode="auto">
            <a:xfrm flipH="1">
              <a:off x="4163785" y="714374"/>
              <a:ext cx="1216101" cy="2609850"/>
            </a:xfrm>
            <a:prstGeom prst="line">
              <a:avLst/>
            </a:prstGeom>
            <a:ln w="9525" cap="flat" cmpd="sng" algn="ctr">
              <a:solidFill>
                <a:srgbClr val="33CC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605" name="文本框 459"/>
          <p:cNvSpPr txBox="1"/>
          <p:nvPr/>
        </p:nvSpPr>
        <p:spPr>
          <a:xfrm>
            <a:off x="1052219" y="3776067"/>
            <a:ext cx="1083275" cy="222938"/>
          </a:xfrm>
          <a:prstGeom prst="rect">
            <a:avLst/>
          </a:prstGeom>
          <a:noFill/>
        </p:spPr>
        <p:txBody>
          <a:bodyPr wrap="none" lIns="86356" tIns="43178" rIns="86356" bIns="43178" rtlCol="0">
            <a:spAutoFit/>
          </a:bodyPr>
          <a:lstStyle/>
          <a:p>
            <a:pPr fontAlgn="base">
              <a:spcBef>
                <a:spcPct val="0"/>
              </a:spcBef>
              <a:spcAft>
                <a:spcPct val="0"/>
              </a:spcAft>
            </a:pPr>
            <a:r>
              <a:rPr lang="zh-CN" altLang="en-US" sz="882" dirty="0">
                <a:solidFill>
                  <a:srgbClr val="E7B98A">
                    <a:lumMod val="75000"/>
                  </a:srgbClr>
                </a:solidFill>
                <a:latin typeface="+mn-ea"/>
              </a:rPr>
              <a:t>接入交换机</a:t>
            </a:r>
            <a:r>
              <a:rPr lang="en-US" altLang="zh-CN" sz="882" dirty="0">
                <a:solidFill>
                  <a:srgbClr val="E7B98A">
                    <a:lumMod val="75000"/>
                  </a:srgbClr>
                </a:solidFill>
                <a:latin typeface="+mn-ea"/>
              </a:rPr>
              <a:t>(</a:t>
            </a:r>
            <a:r>
              <a:rPr lang="zh-CN" altLang="en-US" sz="882" dirty="0">
                <a:solidFill>
                  <a:srgbClr val="E7B98A">
                    <a:lumMod val="75000"/>
                  </a:srgbClr>
                </a:solidFill>
                <a:latin typeface="+mn-ea"/>
              </a:rPr>
              <a:t>堆叠</a:t>
            </a:r>
            <a:r>
              <a:rPr lang="en-US" altLang="zh-CN" sz="882" dirty="0">
                <a:solidFill>
                  <a:srgbClr val="E7B98A">
                    <a:lumMod val="75000"/>
                  </a:srgbClr>
                </a:solidFill>
                <a:latin typeface="+mn-ea"/>
              </a:rPr>
              <a:t>)</a:t>
            </a:r>
            <a:endParaRPr lang="zh-CN" altLang="en-US" sz="882" dirty="0">
              <a:solidFill>
                <a:srgbClr val="E7B98A">
                  <a:lumMod val="75000"/>
                </a:srgbClr>
              </a:solidFill>
              <a:latin typeface="+mn-ea"/>
            </a:endParaRPr>
          </a:p>
        </p:txBody>
      </p:sp>
      <p:sp>
        <p:nvSpPr>
          <p:cNvPr id="606" name="文本框 459"/>
          <p:cNvSpPr txBox="1"/>
          <p:nvPr/>
        </p:nvSpPr>
        <p:spPr>
          <a:xfrm>
            <a:off x="1295203" y="3911144"/>
            <a:ext cx="576647" cy="222906"/>
          </a:xfrm>
          <a:prstGeom prst="rect">
            <a:avLst/>
          </a:prstGeom>
          <a:noFill/>
        </p:spPr>
        <p:txBody>
          <a:bodyPr wrap="none" lIns="86356" tIns="43178" rIns="86356" bIns="43178" rtlCol="0">
            <a:spAutoFit/>
          </a:bodyPr>
          <a:lstStyle/>
          <a:p>
            <a:pPr fontAlgn="base">
              <a:spcBef>
                <a:spcPct val="0"/>
              </a:spcBef>
              <a:spcAft>
                <a:spcPct val="0"/>
              </a:spcAft>
            </a:pPr>
            <a:r>
              <a:rPr lang="en-US" altLang="zh-CN" sz="882" dirty="0">
                <a:solidFill>
                  <a:srgbClr val="0070C0"/>
                </a:solidFill>
                <a:latin typeface="+mn-ea"/>
              </a:rPr>
              <a:t>CE6851</a:t>
            </a:r>
            <a:endParaRPr lang="zh-CN" altLang="en-US" sz="882" dirty="0">
              <a:solidFill>
                <a:srgbClr val="0070C0"/>
              </a:solidFill>
              <a:latin typeface="+mn-ea"/>
            </a:endParaRPr>
          </a:p>
        </p:txBody>
      </p:sp>
      <p:sp>
        <p:nvSpPr>
          <p:cNvPr id="607" name="文本框 459"/>
          <p:cNvSpPr txBox="1"/>
          <p:nvPr/>
        </p:nvSpPr>
        <p:spPr>
          <a:xfrm>
            <a:off x="6227190" y="2764823"/>
            <a:ext cx="764149" cy="241047"/>
          </a:xfrm>
          <a:prstGeom prst="rect">
            <a:avLst/>
          </a:prstGeom>
          <a:noFill/>
        </p:spPr>
        <p:txBody>
          <a:bodyPr wrap="none" lIns="86356" tIns="43178" rIns="86356" bIns="43178" rtlCol="0">
            <a:spAutoFit/>
          </a:bodyPr>
          <a:lstStyle/>
          <a:p>
            <a:pPr fontAlgn="base">
              <a:spcBef>
                <a:spcPct val="0"/>
              </a:spcBef>
              <a:spcAft>
                <a:spcPct val="0"/>
              </a:spcAft>
            </a:pPr>
            <a:r>
              <a:rPr lang="en-US" altLang="zh-CN" sz="1000" dirty="0">
                <a:solidFill>
                  <a:srgbClr val="0070C0"/>
                </a:solidFill>
                <a:latin typeface="+mn-ea"/>
              </a:rPr>
              <a:t>CE12804S</a:t>
            </a:r>
            <a:endParaRPr lang="zh-CN" altLang="en-US" sz="1000" dirty="0">
              <a:solidFill>
                <a:srgbClr val="0070C0"/>
              </a:solidFill>
              <a:latin typeface="+mn-ea"/>
            </a:endParaRPr>
          </a:p>
        </p:txBody>
      </p:sp>
      <p:sp>
        <p:nvSpPr>
          <p:cNvPr id="236" name="TextBox 235"/>
          <p:cNvSpPr txBox="1"/>
          <p:nvPr/>
        </p:nvSpPr>
        <p:spPr>
          <a:xfrm>
            <a:off x="7871662" y="705525"/>
            <a:ext cx="4223670" cy="3342993"/>
          </a:xfrm>
          <a:prstGeom prst="rect">
            <a:avLst/>
          </a:prstGeom>
          <a:noFill/>
        </p:spPr>
        <p:txBody>
          <a:bodyPr wrap="square" rtlCol="0">
            <a:spAutoFit/>
          </a:bodyPr>
          <a:lstStyle/>
          <a:p>
            <a:pPr marL="285664" indent="-285664">
              <a:lnSpc>
                <a:spcPct val="120000"/>
              </a:lnSpc>
              <a:buFont typeface="Wingdings" panose="05000000000000000000" pitchFamily="2" charset="2"/>
              <a:buChar char="l"/>
            </a:pPr>
            <a:r>
              <a:rPr lang="en-US" altLang="zh-CN" sz="1400" dirty="0"/>
              <a:t>1.</a:t>
            </a:r>
            <a:r>
              <a:rPr lang="zh-CN" altLang="en-US" sz="1400" dirty="0"/>
              <a:t>管理区</a:t>
            </a:r>
            <a:r>
              <a:rPr lang="en-US" altLang="zh-CN" sz="1400" dirty="0"/>
              <a:t>3</a:t>
            </a:r>
            <a:r>
              <a:rPr lang="zh-CN" altLang="en-US" sz="1400" dirty="0"/>
              <a:t>台</a:t>
            </a:r>
            <a:r>
              <a:rPr lang="en-US" altLang="zh-CN" sz="1400" dirty="0" err="1"/>
              <a:t>openstack</a:t>
            </a:r>
            <a:r>
              <a:rPr lang="zh-CN" altLang="en-US" sz="1400" dirty="0"/>
              <a:t>管理服务器，</a:t>
            </a:r>
            <a:r>
              <a:rPr lang="en-US" altLang="zh-CN" sz="1400" dirty="0"/>
              <a:t>4</a:t>
            </a:r>
            <a:r>
              <a:rPr lang="zh-CN" altLang="en-US" sz="1400" dirty="0"/>
              <a:t>台云服务服务器，</a:t>
            </a:r>
            <a:r>
              <a:rPr lang="en-US" altLang="zh-CN" sz="1400" dirty="0"/>
              <a:t>3</a:t>
            </a:r>
            <a:r>
              <a:rPr lang="zh-CN" altLang="en-US" sz="1400" dirty="0"/>
              <a:t>台</a:t>
            </a:r>
            <a:r>
              <a:rPr lang="en-US" altLang="zh-CN" sz="1400" dirty="0" err="1"/>
              <a:t>PaaS</a:t>
            </a:r>
            <a:r>
              <a:rPr lang="zh-CN" altLang="en-US" sz="1400" dirty="0"/>
              <a:t>管理服务器。主要用于</a:t>
            </a:r>
            <a:r>
              <a:rPr lang="en-US" altLang="zh-CN" sz="1400" dirty="0"/>
              <a:t>IAAS</a:t>
            </a:r>
            <a:r>
              <a:rPr lang="zh-CN" altLang="en-US" sz="1400" dirty="0"/>
              <a:t>和</a:t>
            </a:r>
            <a:r>
              <a:rPr lang="en-US" altLang="zh-CN" sz="1400" dirty="0"/>
              <a:t>PAAS</a:t>
            </a:r>
            <a:r>
              <a:rPr lang="zh-CN" altLang="en-US" sz="1400" dirty="0"/>
              <a:t>云平台管理。</a:t>
            </a:r>
            <a:endParaRPr lang="en-US" altLang="zh-CN" sz="1400" dirty="0"/>
          </a:p>
          <a:p>
            <a:pPr marL="285664" indent="-285664">
              <a:lnSpc>
                <a:spcPct val="120000"/>
              </a:lnSpc>
              <a:buFont typeface="Wingdings" panose="05000000000000000000" pitchFamily="2" charset="2"/>
              <a:buChar char="l"/>
            </a:pPr>
            <a:r>
              <a:rPr lang="en-US" altLang="zh-CN" sz="1400" dirty="0"/>
              <a:t>2</a:t>
            </a:r>
            <a:r>
              <a:rPr lang="zh-CN" altLang="en-US" sz="1400" dirty="0"/>
              <a:t>。计算存储区有</a:t>
            </a:r>
            <a:r>
              <a:rPr lang="en-US" altLang="zh-CN" sz="1400" dirty="0"/>
              <a:t>30</a:t>
            </a:r>
            <a:r>
              <a:rPr lang="zh-CN" altLang="en-US" sz="1400" dirty="0"/>
              <a:t>台计算服务器，主要为客户云主机提供计算资源，</a:t>
            </a:r>
            <a:r>
              <a:rPr lang="en-US" altLang="zh-CN" sz="1400" dirty="0"/>
              <a:t>12</a:t>
            </a:r>
            <a:r>
              <a:rPr lang="zh-CN" altLang="en-US" sz="1400" dirty="0"/>
              <a:t>台存储服务器部署分布式存储软件，主要为客户云主机提供存储资源。</a:t>
            </a:r>
            <a:endParaRPr lang="en-US" altLang="zh-CN" sz="1400" dirty="0"/>
          </a:p>
          <a:p>
            <a:pPr marL="285664" indent="-285664">
              <a:lnSpc>
                <a:spcPct val="120000"/>
              </a:lnSpc>
              <a:buFont typeface="Wingdings" panose="05000000000000000000" pitchFamily="2" charset="2"/>
              <a:buChar char="l"/>
            </a:pPr>
            <a:r>
              <a:rPr lang="en-US" altLang="zh-CN" sz="1400" dirty="0"/>
              <a:t>3.</a:t>
            </a:r>
            <a:r>
              <a:rPr lang="zh-CN" altLang="en-US" sz="1400" dirty="0"/>
              <a:t>备份区有</a:t>
            </a:r>
            <a:r>
              <a:rPr lang="en-US" altLang="zh-CN" sz="1400" dirty="0"/>
              <a:t>2</a:t>
            </a:r>
            <a:r>
              <a:rPr lang="zh-CN" altLang="en-US" sz="1400" dirty="0"/>
              <a:t>个备份服务器，</a:t>
            </a:r>
            <a:r>
              <a:rPr lang="en-US" altLang="zh-CN" sz="1400" dirty="0"/>
              <a:t>1</a:t>
            </a:r>
            <a:r>
              <a:rPr lang="zh-CN" altLang="en-US" sz="1400" dirty="0"/>
              <a:t>套备份存储。主要用于客户云主机的备份。</a:t>
            </a:r>
            <a:endParaRPr lang="en-US" altLang="zh-CN" sz="1400" dirty="0"/>
          </a:p>
          <a:p>
            <a:pPr marL="285664" indent="-285664">
              <a:lnSpc>
                <a:spcPct val="120000"/>
              </a:lnSpc>
              <a:buFont typeface="Wingdings" panose="05000000000000000000" pitchFamily="2" charset="2"/>
              <a:buChar char="l"/>
            </a:pPr>
            <a:r>
              <a:rPr lang="en-US" altLang="zh-CN" sz="1400" dirty="0"/>
              <a:t>4.</a:t>
            </a:r>
            <a:r>
              <a:rPr lang="zh-CN" altLang="en-US" sz="1400" dirty="0"/>
              <a:t>网络区有</a:t>
            </a:r>
            <a:r>
              <a:rPr lang="en-US" altLang="zh-CN" sz="1400" dirty="0"/>
              <a:t>2</a:t>
            </a:r>
            <a:r>
              <a:rPr lang="zh-CN" altLang="en-US" sz="1400" dirty="0"/>
              <a:t>台服务器，主要实现</a:t>
            </a:r>
            <a:r>
              <a:rPr lang="en-US" altLang="zh-CN" sz="1400" dirty="0" err="1"/>
              <a:t>vRouter</a:t>
            </a:r>
            <a:r>
              <a:rPr lang="zh-CN" altLang="en-US" sz="1400" dirty="0"/>
              <a:t>、</a:t>
            </a:r>
            <a:r>
              <a:rPr lang="en-US" altLang="zh-CN" sz="1400" dirty="0"/>
              <a:t>EIP</a:t>
            </a:r>
            <a:r>
              <a:rPr lang="zh-CN" altLang="en-US" sz="1400" dirty="0"/>
              <a:t>、</a:t>
            </a:r>
            <a:r>
              <a:rPr lang="en-US" altLang="zh-CN" sz="1400" dirty="0"/>
              <a:t>NAT</a:t>
            </a:r>
            <a:r>
              <a:rPr lang="zh-CN" altLang="zh-CN" sz="1400" dirty="0"/>
              <a:t>等</a:t>
            </a:r>
            <a:r>
              <a:rPr lang="zh-CN" altLang="en-US" sz="1400" dirty="0"/>
              <a:t>网络功能</a:t>
            </a:r>
            <a:r>
              <a:rPr lang="zh-CN" altLang="zh-CN" sz="1400" dirty="0"/>
              <a:t>，为云服务提供</a:t>
            </a:r>
            <a:r>
              <a:rPr lang="zh-CN" altLang="en-US" sz="1400" dirty="0"/>
              <a:t>访问外网的能力。</a:t>
            </a:r>
            <a:r>
              <a:rPr lang="en-US" altLang="zh-CN" sz="1400" dirty="0"/>
              <a:t>2</a:t>
            </a:r>
            <a:r>
              <a:rPr lang="zh-CN" altLang="en-US" sz="1400" dirty="0"/>
              <a:t>台</a:t>
            </a:r>
            <a:r>
              <a:rPr lang="en-US" altLang="zh-CN" sz="1400" dirty="0"/>
              <a:t>VPN</a:t>
            </a:r>
            <a:r>
              <a:rPr lang="zh-CN" altLang="en-US" sz="1400" dirty="0"/>
              <a:t>防火墙，主要用于客户通过</a:t>
            </a:r>
            <a:r>
              <a:rPr lang="en-US" altLang="zh-CN" sz="1400" dirty="0"/>
              <a:t>VPN</a:t>
            </a:r>
            <a:r>
              <a:rPr lang="zh-CN" altLang="en-US" sz="1400" dirty="0"/>
              <a:t>专线访问云主机</a:t>
            </a:r>
            <a:r>
              <a:rPr lang="zh-CN" altLang="en-US" dirty="0"/>
              <a:t>。</a:t>
            </a:r>
            <a:endParaRPr lang="en-US" altLang="zh-CN" dirty="0"/>
          </a:p>
        </p:txBody>
      </p:sp>
      <p:graphicFrame>
        <p:nvGraphicFramePr>
          <p:cNvPr id="237" name="表格 236"/>
          <p:cNvGraphicFramePr>
            <a:graphicFrameLocks noGrp="1"/>
          </p:cNvGraphicFramePr>
          <p:nvPr>
            <p:extLst>
              <p:ext uri="{D42A27DB-BD31-4B8C-83A1-F6EECF244321}">
                <p14:modId xmlns:p14="http://schemas.microsoft.com/office/powerpoint/2010/main" val="4054891559"/>
              </p:ext>
            </p:extLst>
          </p:nvPr>
        </p:nvGraphicFramePr>
        <p:xfrm>
          <a:off x="10073432" y="4504820"/>
          <a:ext cx="2016224" cy="1368152"/>
        </p:xfrm>
        <a:graphic>
          <a:graphicData uri="http://schemas.openxmlformats.org/drawingml/2006/table">
            <a:tbl>
              <a:tblPr>
                <a:tableStyleId>{5C22544A-7EE6-4342-B048-85BDC9FD1C3A}</a:tableStyleId>
              </a:tblPr>
              <a:tblGrid>
                <a:gridCol w="869270"/>
                <a:gridCol w="1146954"/>
              </a:tblGrid>
              <a:tr h="342038">
                <a:tc>
                  <a:txBody>
                    <a:bodyPr/>
                    <a:lstStyle/>
                    <a:p>
                      <a:pPr algn="l" fontAlgn="ctr"/>
                      <a:r>
                        <a:rPr lang="zh-CN" altLang="en-US" sz="1800" u="none" strike="noStrike" dirty="0">
                          <a:effectLst/>
                        </a:rPr>
                        <a:t>服务器</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56</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2038">
                <a:tc>
                  <a:txBody>
                    <a:bodyPr/>
                    <a:lstStyle/>
                    <a:p>
                      <a:pPr algn="l" fontAlgn="ctr"/>
                      <a:r>
                        <a:rPr lang="zh-CN" altLang="en-US" sz="1800" u="none" strike="noStrike">
                          <a:effectLst/>
                        </a:rPr>
                        <a:t>存储</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2038">
                <a:tc>
                  <a:txBody>
                    <a:bodyPr/>
                    <a:lstStyle/>
                    <a:p>
                      <a:pPr algn="l" fontAlgn="ctr"/>
                      <a:r>
                        <a:rPr lang="zh-CN" altLang="en-US" sz="1800" u="none" strike="noStrike">
                          <a:effectLst/>
                        </a:rPr>
                        <a:t>交换机</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2038">
                <a:tc>
                  <a:txBody>
                    <a:bodyPr/>
                    <a:lstStyle/>
                    <a:p>
                      <a:pPr algn="l" fontAlgn="ctr"/>
                      <a:r>
                        <a:rPr lang="zh-CN" altLang="en-US" sz="1800" u="none" strike="noStrike">
                          <a:effectLst/>
                        </a:rPr>
                        <a:t>防火墙</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181967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530" y="793091"/>
            <a:ext cx="12192000" cy="6063895"/>
          </a:xfrm>
          <a:prstGeom prst="rect">
            <a:avLst/>
          </a:prstGeom>
        </p:spPr>
      </p:pic>
      <p:sp>
        <p:nvSpPr>
          <p:cNvPr id="2" name="标题 1"/>
          <p:cNvSpPr>
            <a:spLocks noGrp="1"/>
          </p:cNvSpPr>
          <p:nvPr>
            <p:ph type="title"/>
          </p:nvPr>
        </p:nvSpPr>
        <p:spPr>
          <a:xfrm>
            <a:off x="119336" y="132512"/>
            <a:ext cx="3048194" cy="507667"/>
          </a:xfrm>
          <a:noFill/>
        </p:spPr>
        <p:txBody>
          <a:bodyPr wrap="none" rtlCol="0">
            <a:spAutoFit/>
          </a:bodyPr>
          <a:lstStyle/>
          <a:p>
            <a:r>
              <a:rPr lang="zh-CN" altLang="en-US" sz="2499" kern="1200" dirty="0" smtClean="0">
                <a:latin typeface="微软雅黑" pitchFamily="34" charset="-122"/>
                <a:ea typeface="微软雅黑" pitchFamily="34" charset="-122"/>
                <a:cs typeface="+mj-cs"/>
              </a:rPr>
              <a:t>义数云</a:t>
            </a:r>
            <a:r>
              <a:rPr lang="en-US" altLang="zh-CN" sz="2499" kern="1200" dirty="0" smtClean="0">
                <a:latin typeface="微软雅黑" pitchFamily="34" charset="-122"/>
                <a:ea typeface="微软雅黑" pitchFamily="34" charset="-122"/>
                <a:cs typeface="+mj-cs"/>
              </a:rPr>
              <a:t>----</a:t>
            </a:r>
            <a:r>
              <a:rPr lang="zh-CN" altLang="en-US" sz="2499" kern="1200" dirty="0" smtClean="0">
                <a:latin typeface="微软雅黑" pitchFamily="34" charset="-122"/>
                <a:ea typeface="微软雅黑" pitchFamily="34" charset="-122"/>
                <a:cs typeface="+mj-cs"/>
              </a:rPr>
              <a:t>物理</a:t>
            </a:r>
            <a:r>
              <a:rPr lang="zh-CN" altLang="en-US" sz="2499" kern="1200" dirty="0">
                <a:latin typeface="微软雅黑" pitchFamily="34" charset="-122"/>
                <a:ea typeface="微软雅黑" pitchFamily="34" charset="-122"/>
                <a:cs typeface="+mj-cs"/>
              </a:rPr>
              <a:t>部署</a:t>
            </a:r>
          </a:p>
        </p:txBody>
      </p:sp>
      <p:graphicFrame>
        <p:nvGraphicFramePr>
          <p:cNvPr id="8" name="表格 7"/>
          <p:cNvGraphicFramePr>
            <a:graphicFrameLocks noGrp="1"/>
          </p:cNvGraphicFramePr>
          <p:nvPr>
            <p:extLst/>
          </p:nvPr>
        </p:nvGraphicFramePr>
        <p:xfrm>
          <a:off x="335358" y="1538875"/>
          <a:ext cx="11112709" cy="4165582"/>
        </p:xfrm>
        <a:graphic>
          <a:graphicData uri="http://schemas.openxmlformats.org/drawingml/2006/table">
            <a:tbl>
              <a:tblPr>
                <a:tableStyleId>{5C22544A-7EE6-4342-B048-85BDC9FD1C3A}</a:tableStyleId>
              </a:tblPr>
              <a:tblGrid>
                <a:gridCol w="792090"/>
                <a:gridCol w="824400"/>
                <a:gridCol w="764804"/>
                <a:gridCol w="793765"/>
                <a:gridCol w="793765"/>
                <a:gridCol w="793765"/>
                <a:gridCol w="793765"/>
                <a:gridCol w="793765"/>
                <a:gridCol w="793765"/>
                <a:gridCol w="793765"/>
                <a:gridCol w="793765"/>
                <a:gridCol w="793765"/>
                <a:gridCol w="793765"/>
                <a:gridCol w="793765"/>
              </a:tblGrid>
              <a:tr h="253197">
                <a:tc>
                  <a:txBody>
                    <a:bodyPr/>
                    <a:lstStyle/>
                    <a:p>
                      <a:pPr algn="ctr" rtl="0" fontAlgn="ctr"/>
                      <a:r>
                        <a:rPr lang="en-US" altLang="zh-CN" sz="1400" u="none" strike="noStrike" dirty="0">
                          <a:solidFill>
                            <a:schemeClr val="bg1"/>
                          </a:solidFill>
                          <a:effectLst/>
                        </a:rPr>
                        <a:t>1</a:t>
                      </a:r>
                      <a:endParaRPr lang="en-US" altLang="zh-CN" sz="1400" b="1"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2</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3</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4</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5</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6</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7</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8</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9</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10</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11</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12</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a:solidFill>
                            <a:schemeClr val="bg1"/>
                          </a:solidFill>
                          <a:effectLst/>
                        </a:rPr>
                        <a:t>13</a:t>
                      </a:r>
                      <a:endParaRPr lang="en-US" altLang="zh-CN" sz="1400" b="1"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altLang="zh-CN" sz="1400" u="none" strike="noStrike" dirty="0">
                          <a:solidFill>
                            <a:schemeClr val="bg1"/>
                          </a:solidFill>
                          <a:effectLst/>
                        </a:rPr>
                        <a:t>14</a:t>
                      </a:r>
                      <a:endParaRPr lang="en-US" altLang="zh-CN" sz="1400" b="1"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r>
              <a:tr h="732939">
                <a:tc>
                  <a:txBody>
                    <a:bodyPr/>
                    <a:lstStyle/>
                    <a:p>
                      <a:pPr algn="l" rtl="0" fontAlgn="ctr"/>
                      <a:r>
                        <a:rPr lang="en-US" sz="1000" u="none" strike="noStrike">
                          <a:solidFill>
                            <a:schemeClr val="bg1"/>
                          </a:solidFill>
                          <a:effectLst/>
                        </a:rPr>
                        <a:t>Net_CE6851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Net_CE6851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（Business）</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（Business）</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（Storage）</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（Storage）</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CE5855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CE5856</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CE6851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CE6851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（Storage）</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dirty="0">
                          <a:solidFill>
                            <a:schemeClr val="bg1"/>
                          </a:solidFill>
                          <a:effectLst/>
                        </a:rPr>
                        <a: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p>
                      <a:pPr algn="l" rtl="0" fontAlgn="ctr"/>
                      <a:r>
                        <a:rPr lang="en-US" sz="1000" u="none" strike="noStrike" dirty="0">
                          <a:solidFill>
                            <a:schemeClr val="bg1"/>
                          </a:solidFill>
                          <a:effectLst/>
                        </a:rPr>
                        <a:t>（Storage）</a:t>
                      </a:r>
                      <a:endParaRPr 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r>
              <a:tr h="466415">
                <a:tc>
                  <a:txBody>
                    <a:bodyPr/>
                    <a:lstStyle/>
                    <a:p>
                      <a:pPr algn="l" rtl="0" fontAlgn="ctr"/>
                      <a:r>
                        <a:rPr lang="en-US" sz="1000" u="none" strike="noStrike" dirty="0" smtClean="0">
                          <a:solidFill>
                            <a:schemeClr val="bg1"/>
                          </a:solidFill>
                          <a:effectLst/>
                        </a:rPr>
                        <a:t>MgmtCE6851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dirty="0" smtClean="0">
                          <a:solidFill>
                            <a:schemeClr val="bg1"/>
                          </a:solidFill>
                          <a:effectLst/>
                        </a:rPr>
                        <a:t>MgmtCE6851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BMC_CE5855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Service_USG</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Service_USG</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BMC_CE5855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r>
              <a:tr h="266523">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VPN_USG</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en-US" sz="1000" u="none" strike="noStrike">
                          <a:solidFill>
                            <a:schemeClr val="bg1"/>
                          </a:solidFill>
                          <a:effectLst/>
                        </a:rPr>
                        <a:t>VPN_USG</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dirty="0">
                          <a:solidFill>
                            <a:schemeClr val="bg1"/>
                          </a:solidFill>
                          <a:effectLst/>
                        </a:rPr>
                        <a:t>　</a:t>
                      </a:r>
                      <a:endParaRPr lang="zh-CN" alt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r>
              <a:tr h="466415">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Compute06</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Compute18</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Compute30</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l"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r>
              <a:tr h="466415">
                <a:tc>
                  <a:txBody>
                    <a:bodyPr/>
                    <a:lstStyle/>
                    <a:p>
                      <a:endParaRPr lang="zh-CN" altLang="en-US" dirty="0"/>
                    </a:p>
                  </a:txBody>
                  <a:tcPr marL="9525" marR="9525" marT="9525" marB="0" anchor="ctr">
                    <a:noFill/>
                  </a:tcPr>
                </a:tc>
                <a:tc>
                  <a:txBody>
                    <a:bodyPr/>
                    <a:lstStyle/>
                    <a:p>
                      <a:endParaRPr lang="zh-CN" altLang="en-US"/>
                    </a:p>
                  </a:txBody>
                  <a:tcPr marL="9525" marR="9525" marT="9525" marB="0" anchor="ctr">
                    <a:noFill/>
                  </a:tcPr>
                </a:tc>
                <a:tc>
                  <a:txBody>
                    <a:bodyPr/>
                    <a:lstStyle/>
                    <a:p>
                      <a:endParaRPr lang="zh-CN" altLang="en-US"/>
                    </a:p>
                  </a:txBody>
                  <a:tcPr marL="9525" marR="9525" marT="9525" marB="0" anchor="ctr">
                    <a:noFill/>
                  </a:tcPr>
                </a:tc>
                <a:tc>
                  <a:txBody>
                    <a:bodyPr/>
                    <a:lstStyle/>
                    <a:p>
                      <a:pPr algn="ctr" rtl="0" fontAlgn="ctr"/>
                      <a:r>
                        <a:rPr lang="en-US" sz="1000" u="none" strike="noStrike">
                          <a:solidFill>
                            <a:schemeClr val="bg1"/>
                          </a:solidFill>
                          <a:effectLst/>
                        </a:rPr>
                        <a:t>Compute05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Compute17</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Compute23</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zh-CN" altLang="en-US" sz="1000" u="none" strike="noStrike" dirty="0">
                          <a:solidFill>
                            <a:schemeClr val="bg1"/>
                          </a:solidFill>
                          <a:effectLst/>
                        </a:rPr>
                        <a:t>　</a:t>
                      </a:r>
                      <a:endParaRPr lang="zh-CN" altLang="en-US" sz="1000" b="0" i="0" u="none" strike="noStrike" dirty="0">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ctr" rtl="0" fontAlgn="ctr"/>
                      <a:r>
                        <a:rPr lang="zh-CN" altLang="en-US" sz="1000" u="none" strike="noStrike">
                          <a:solidFill>
                            <a:schemeClr val="bg1"/>
                          </a:solidFill>
                          <a:effectLst/>
                        </a:rPr>
                        <a:t>　</a:t>
                      </a:r>
                      <a:endParaRPr lang="zh-CN" altLang="en-US" sz="1000" b="0" i="0" u="none" strike="noStrike">
                        <a:solidFill>
                          <a:schemeClr val="bg1"/>
                        </a:solidFill>
                        <a:effectLst/>
                        <a:latin typeface="华文细黑" panose="02010600040101010101" pitchFamily="2" charset="-122"/>
                        <a:ea typeface="华文细黑" panose="0201060004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Compute29</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l" fontAlgn="ctr"/>
                      <a:r>
                        <a:rPr lang="zh-CN" altLang="en-US" sz="1800" u="none" strike="noStrike">
                          <a:solidFill>
                            <a:schemeClr val="bg1"/>
                          </a:solidFill>
                          <a:effectLst/>
                        </a:rPr>
                        <a:t>　</a:t>
                      </a:r>
                      <a:endParaRPr lang="zh-CN" altLang="en-US" sz="1800" b="0" i="0" u="none" strike="noStrike">
                        <a:solidFill>
                          <a:schemeClr val="bg1"/>
                        </a:solidFill>
                        <a:effectLst/>
                        <a:latin typeface="Arial" panose="020B0604020202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Storage07</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Storage12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rowSpan="5">
                  <a:txBody>
                    <a:bodyPr/>
                    <a:lstStyle/>
                    <a:p>
                      <a:pPr algn="ctr" rtl="0" fontAlgn="ctr"/>
                      <a:r>
                        <a:rPr lang="en-US" sz="1000" u="none" strike="noStrike" dirty="0">
                          <a:solidFill>
                            <a:schemeClr val="bg1"/>
                          </a:solidFill>
                          <a:effectLst/>
                        </a:rPr>
                        <a:t>NAS</a:t>
                      </a:r>
                      <a:r>
                        <a:rPr lang="zh-CN" altLang="en-US" sz="1000" u="none" strike="noStrike" dirty="0">
                          <a:solidFill>
                            <a:schemeClr val="bg1"/>
                          </a:solidFill>
                          <a:effectLst/>
                        </a:rPr>
                        <a:t>存储柜</a:t>
                      </a:r>
                      <a:endParaRPr lang="zh-CN" alt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r>
              <a:tr h="466415">
                <a:tc>
                  <a:txBody>
                    <a:bodyPr/>
                    <a:lstStyle/>
                    <a:p>
                      <a:pPr algn="ctr" rtl="0" fontAlgn="ctr"/>
                      <a:r>
                        <a:rPr lang="en-US" sz="1000" u="none" strike="noStrike" dirty="0">
                          <a:solidFill>
                            <a:schemeClr val="bg1"/>
                          </a:solidFill>
                          <a:effectLst/>
                        </a:rPr>
                        <a:t>Net01</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Net02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Cloud-Service04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Compute10</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Compute16</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rowSpan="4">
                  <a:txBody>
                    <a:bodyPr/>
                    <a:lstStyle/>
                    <a:p>
                      <a:pPr algn="ctr" rtl="0" fontAlgn="ctr"/>
                      <a:r>
                        <a:rPr lang="en-US" sz="1000" u="none" strike="noStrike">
                          <a:solidFill>
                            <a:schemeClr val="bg1"/>
                          </a:solidFill>
                          <a:effectLst/>
                        </a:rPr>
                        <a:t>CE12804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rowSpan="4">
                  <a:txBody>
                    <a:bodyPr/>
                    <a:lstStyle/>
                    <a:p>
                      <a:pPr algn="ctr" rtl="0" fontAlgn="ctr"/>
                      <a:r>
                        <a:rPr lang="en-US" sz="1000" u="none" strike="noStrike">
                          <a:solidFill>
                            <a:schemeClr val="bg1"/>
                          </a:solidFill>
                          <a:effectLst/>
                        </a:rPr>
                        <a:t>CE12804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Compute28</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Backup02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Storage06</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Storage11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r>
              <a:tr h="253197">
                <a:tc>
                  <a:txBody>
                    <a:bodyPr/>
                    <a:lstStyle/>
                    <a:p>
                      <a:pPr algn="ctr" rtl="0" fontAlgn="ctr"/>
                      <a:r>
                        <a:rPr lang="en-US" sz="1000" u="none" strike="noStrike">
                          <a:solidFill>
                            <a:schemeClr val="bg1"/>
                          </a:solidFill>
                          <a:effectLst/>
                        </a:rPr>
                        <a:t>Cloud-Service01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Cloud-Service02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dirty="0">
                          <a:solidFill>
                            <a:schemeClr val="bg1"/>
                          </a:solidFill>
                          <a:effectLst/>
                        </a:rPr>
                        <a:t>Cloud-Service03</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Compute03</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Compute09</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000" u="none" strike="noStrike">
                          <a:solidFill>
                            <a:schemeClr val="bg1"/>
                          </a:solidFill>
                          <a:effectLst/>
                        </a:rPr>
                        <a:t>Compute27</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Backup01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Storage10</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r>
              <a:tr h="466415">
                <a:tc>
                  <a:txBody>
                    <a:bodyPr/>
                    <a:lstStyle/>
                    <a:p>
                      <a:pPr algn="ctr" rtl="0" fontAlgn="ctr"/>
                      <a:r>
                        <a:rPr lang="en-US" sz="1000" u="none" strike="noStrike">
                          <a:solidFill>
                            <a:schemeClr val="bg1"/>
                          </a:solidFill>
                          <a:effectLst/>
                        </a:rPr>
                        <a:t>PaaS01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PaaS02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PaaS03</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Compute08</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Compute20</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000" u="none" strike="noStrike">
                          <a:solidFill>
                            <a:schemeClr val="bg1"/>
                          </a:solidFill>
                          <a:effectLst/>
                        </a:rPr>
                        <a:t>Compute26</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Storage04</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Storage09</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r>
              <a:tr h="266523">
                <a:tc>
                  <a:txBody>
                    <a:bodyPr/>
                    <a:lstStyle/>
                    <a:p>
                      <a:pPr algn="ctr" rtl="0" fontAlgn="ctr"/>
                      <a:r>
                        <a:rPr lang="en-US" sz="1000" u="none" strike="noStrike">
                          <a:solidFill>
                            <a:schemeClr val="bg1"/>
                          </a:solidFill>
                          <a:effectLst/>
                        </a:rPr>
                        <a:t>Controller01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Controller02</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dirty="0">
                          <a:solidFill>
                            <a:schemeClr val="bg1"/>
                          </a:solidFill>
                          <a:effectLst/>
                        </a:rPr>
                        <a:t>Controller03</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Compute07</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Compute13</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Compute19</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000" u="none" strike="noStrike">
                          <a:solidFill>
                            <a:schemeClr val="bg1"/>
                          </a:solidFill>
                          <a:effectLst/>
                        </a:rPr>
                        <a:t>Compute25</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Storage01</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a:solidFill>
                            <a:schemeClr val="bg1"/>
                          </a:solidFill>
                          <a:effectLst/>
                        </a:rPr>
                        <a:t>Storage03</a:t>
                      </a:r>
                      <a:endParaRPr lang="en-US" sz="1000" b="0" i="0" u="none" strike="noStrike">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a:txBody>
                    <a:bodyPr/>
                    <a:lstStyle/>
                    <a:p>
                      <a:pPr algn="ctr" rtl="0" fontAlgn="ctr"/>
                      <a:r>
                        <a:rPr lang="en-US" sz="1000" u="none" strike="noStrike" dirty="0">
                          <a:solidFill>
                            <a:schemeClr val="bg1"/>
                          </a:solidFill>
                          <a:effectLst/>
                        </a:rPr>
                        <a:t>Storage08</a:t>
                      </a:r>
                      <a:endParaRPr lang="en-US" sz="1000" b="0" i="0" u="none" strike="noStrike" dirty="0">
                        <a:solidFill>
                          <a:schemeClr val="bg1"/>
                        </a:solidFill>
                        <a:effectLst/>
                        <a:latin typeface="FrutigerNext LT Medium" panose="020B0603040504020204" pitchFamily="34" charset="0"/>
                        <a:ea typeface="宋体" panose="02010600030101010101" pitchFamily="2" charset="-122"/>
                      </a:endParaRPr>
                    </a:p>
                  </a:txBody>
                  <a:tcPr marL="9525" marR="9525" marT="9525" marB="0" anchor="ctr">
                    <a:no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62535718"/>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28039</TotalTime>
  <Words>5574</Words>
  <Application>Microsoft Office PowerPoint</Application>
  <PresentationFormat>宽屏</PresentationFormat>
  <Paragraphs>981</Paragraphs>
  <Slides>38</Slides>
  <Notes>18</Notes>
  <HiddenSlides>0</HiddenSlides>
  <MMClips>0</MMClips>
  <ScaleCrop>false</ScaleCrop>
  <HeadingPairs>
    <vt:vector size="6" baseType="variant">
      <vt:variant>
        <vt:lpstr>已用的字体</vt:lpstr>
      </vt:variant>
      <vt:variant>
        <vt:i4>17</vt:i4>
      </vt:variant>
      <vt:variant>
        <vt:lpstr>主题</vt:lpstr>
      </vt:variant>
      <vt:variant>
        <vt:i4>9</vt:i4>
      </vt:variant>
      <vt:variant>
        <vt:lpstr>幻灯片标题</vt:lpstr>
      </vt:variant>
      <vt:variant>
        <vt:i4>38</vt:i4>
      </vt:variant>
    </vt:vector>
  </HeadingPairs>
  <TitlesOfParts>
    <vt:vector size="64" baseType="lpstr">
      <vt:lpstr>Arial Unicode MS</vt:lpstr>
      <vt:lpstr>Lucida Grande</vt:lpstr>
      <vt:lpstr>ＭＳ Ｐゴシック</vt:lpstr>
      <vt:lpstr>ＭＳ Ｐゴシック</vt:lpstr>
      <vt:lpstr>黑体</vt:lpstr>
      <vt:lpstr>华文细黑</vt:lpstr>
      <vt:lpstr>楷体</vt:lpstr>
      <vt:lpstr>宋体</vt:lpstr>
      <vt:lpstr>微软雅黑</vt:lpstr>
      <vt:lpstr>Arial</vt:lpstr>
      <vt:lpstr>Calibri</vt:lpstr>
      <vt:lpstr>FrutigerNext LT BlackCn</vt:lpstr>
      <vt:lpstr>FrutigerNext LT Bold</vt:lpstr>
      <vt:lpstr>FrutigerNext LT Medium</vt:lpstr>
      <vt:lpstr>FrutigerNext LT Regular</vt:lpstr>
      <vt:lpstr>Times New Roman</vt:lpstr>
      <vt:lpstr>Wingdings</vt:lpstr>
      <vt:lpstr>Blank</vt:lpstr>
      <vt:lpstr>1_主题1</vt:lpstr>
      <vt:lpstr>4_主题1</vt:lpstr>
      <vt:lpstr>5_主题1</vt:lpstr>
      <vt:lpstr>6_主题1</vt:lpstr>
      <vt:lpstr>7_主题1</vt:lpstr>
      <vt:lpstr>8_主题1</vt:lpstr>
      <vt:lpstr>9_主题1</vt:lpstr>
      <vt:lpstr>10_主题1</vt:lpstr>
      <vt:lpstr>义乌大数据云平台培训交流会</vt:lpstr>
      <vt:lpstr>目录</vt:lpstr>
      <vt:lpstr>云数据中心面临的问题和挑战</vt:lpstr>
      <vt:lpstr>云数据中心的需求汇总</vt:lpstr>
      <vt:lpstr>PowerPoint 演示文稿</vt:lpstr>
      <vt:lpstr>FusionCloud解决方案亮点</vt:lpstr>
      <vt:lpstr>目录</vt:lpstr>
      <vt:lpstr>PowerPoint 演示文稿</vt:lpstr>
      <vt:lpstr>义数云----物理部署</vt:lpstr>
      <vt:lpstr>PowerPoint 演示文稿</vt:lpstr>
      <vt:lpstr>PowerPoint 演示文稿</vt:lpstr>
      <vt:lpstr>PowerPoint 演示文稿</vt:lpstr>
      <vt:lpstr>目录</vt:lpstr>
      <vt:lpstr>ManageOne运营架构——SC</vt:lpstr>
      <vt:lpstr>重 要 概 念</vt:lpstr>
      <vt:lpstr>SC管理侧登录——admin</vt:lpstr>
      <vt:lpstr>管理侧首页</vt:lpstr>
      <vt:lpstr>租户管理——管理、创建VDC</vt:lpstr>
      <vt:lpstr>企业（管理员）登录租户侧</vt:lpstr>
      <vt:lpstr>企业管理员页面</vt:lpstr>
      <vt:lpstr>资源管理员登录</vt:lpstr>
      <vt:lpstr>资源管理员——使用各种云服务</vt:lpstr>
      <vt:lpstr>ECS弹性云服务器</vt:lpstr>
      <vt:lpstr>弹性云服务器</vt:lpstr>
      <vt:lpstr>IMS镜像服务</vt:lpstr>
      <vt:lpstr>镜像服务</vt:lpstr>
      <vt:lpstr>AS弹性伸缩服务</vt:lpstr>
      <vt:lpstr>弹性伸缩</vt:lpstr>
      <vt:lpstr>EVS云硬盘</vt:lpstr>
      <vt:lpstr>云硬盘</vt:lpstr>
      <vt:lpstr>VFW 虚拟防火墙服务</vt:lpstr>
      <vt:lpstr>PowerPoint 演示文稿</vt:lpstr>
      <vt:lpstr>EIP 弹性IP服务</vt:lpstr>
      <vt:lpstr>弹性IP</vt:lpstr>
      <vt:lpstr>VPC虚拟私有云</vt:lpstr>
      <vt:lpstr>虚拟私有云（VPC）</vt:lpstr>
      <vt:lpstr>网络服务-安全组</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qinyonggang</dc:creator>
  <cp:lastModifiedBy>xiejun (F)</cp:lastModifiedBy>
  <cp:revision>1946</cp:revision>
  <dcterms:created xsi:type="dcterms:W3CDTF">2011-12-01T07:18:24Z</dcterms:created>
  <dcterms:modified xsi:type="dcterms:W3CDTF">2017-12-22T00:58:42Z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(3)9x/yhpGQ+lEDEq0a+r/3MRxgjx30W3/uUi7E/Z7H1qAwv+EiFeY1+speComT8jg/gHkbjx7Y
1dfd/3AsyK9LOhyVdIGjDs2fsToJ/D6LOJ5j9Yi+ud0FvDZ0VTxIqciKEJFGlVhw7sIAuNB/
0W0u73CAsdv6EfqckEpdPqjHif2Fx2d4BeRcGm1RoEvheGZj429IW1zNxpKJNwhxCQTnM07R
tKMmi2DH5b29ByMIq9</vt:lpwstr>
  </property>
  <property fmtid="{D5CDD505-2E9C-101B-9397-08002B2CF9AE}" pid="7" name="_2015_ms_pID_7253431">
    <vt:lpwstr>QEom27rrbep00AKiyE5r/bhifTRWpKa3GDsijSr+VogDX1xACW/K60
S0UmL3TWc9rfUjENgbeB/R8p3gVQIc9wrjcf7J9tOPD/1hMa3+dhYpBTabXCc+9imk/P97eI
3VyvEAlW09/NegQUYfMyAc1EHXyRjFzC/NJ08scMF04NevjLxCDuR1XeLYUHc1+0A2NjCrJZ
gd+9BQ0pP6GxeRZk+HSUMVJO1VvZW0YcBbrN</vt:lpwstr>
  </property>
  <property fmtid="{D5CDD505-2E9C-101B-9397-08002B2CF9AE}" pid="8" name="_2015_ms_pID_7253432">
    <vt:lpwstr>87zpXxdcuWxNOzbrWzNPhPg=</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1513903922</vt:lpwstr>
  </property>
</Properties>
</file>