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65" r:id="rId2"/>
    <p:sldMasterId id="2147483672" r:id="rId3"/>
    <p:sldMasterId id="2147483770" r:id="rId4"/>
  </p:sldMasterIdLst>
  <p:notesMasterIdLst>
    <p:notesMasterId r:id="rId24"/>
  </p:notesMasterIdLst>
  <p:handoutMasterIdLst>
    <p:handoutMasterId r:id="rId25"/>
  </p:handoutMasterIdLst>
  <p:sldIdLst>
    <p:sldId id="297" r:id="rId5"/>
    <p:sldId id="359" r:id="rId6"/>
    <p:sldId id="373" r:id="rId7"/>
    <p:sldId id="364" r:id="rId8"/>
    <p:sldId id="365" r:id="rId9"/>
    <p:sldId id="362" r:id="rId10"/>
    <p:sldId id="360" r:id="rId11"/>
    <p:sldId id="374" r:id="rId12"/>
    <p:sldId id="372" r:id="rId13"/>
    <p:sldId id="375" r:id="rId14"/>
    <p:sldId id="376" r:id="rId15"/>
    <p:sldId id="377" r:id="rId16"/>
    <p:sldId id="273" r:id="rId17"/>
    <p:sldId id="366" r:id="rId18"/>
    <p:sldId id="367" r:id="rId19"/>
    <p:sldId id="368" r:id="rId20"/>
    <p:sldId id="369" r:id="rId21"/>
    <p:sldId id="370" r:id="rId22"/>
    <p:sldId id="371" r:id="rId23"/>
  </p:sldIdLst>
  <p:sldSz cx="12195175" cy="6859588"/>
  <p:notesSz cx="6858000" cy="9144000"/>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p15:clr>
            <a:srgbClr val="A4A3A4"/>
          </p15:clr>
        </p15:guide>
        <p15:guide id="2" orient="horz" pos="104">
          <p15:clr>
            <a:srgbClr val="A4A3A4"/>
          </p15:clr>
        </p15:guide>
        <p15:guide id="3" orient="horz" pos="3976">
          <p15:clr>
            <a:srgbClr val="A4A3A4"/>
          </p15:clr>
        </p15:guide>
        <p15:guide id="4" orient="horz" pos="952">
          <p15:clr>
            <a:srgbClr val="A4A3A4"/>
          </p15:clr>
        </p15:guide>
        <p15:guide id="5" pos="367">
          <p15:clr>
            <a:srgbClr val="A4A3A4"/>
          </p15:clr>
        </p15:guide>
        <p15:guide id="6" pos="7335">
          <p15:clr>
            <a:srgbClr val="A4A3A4"/>
          </p15:clr>
        </p15:guide>
        <p15:guide id="7" pos="258">
          <p15:clr>
            <a:srgbClr val="A4A3A4"/>
          </p15:clr>
        </p15:guide>
        <p15:guide id="8" pos="7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0000"/>
    <a:srgbClr val="66FF99"/>
    <a:srgbClr val="3E3E3E"/>
    <a:srgbClr val="595959"/>
    <a:srgbClr val="575757"/>
    <a:srgbClr val="535353"/>
    <a:srgbClr val="A6A6A6"/>
    <a:srgbClr val="4E6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434" autoAdjust="0"/>
  </p:normalViewPr>
  <p:slideViewPr>
    <p:cSldViewPr snapToObjects="1">
      <p:cViewPr varScale="1">
        <p:scale>
          <a:sx n="74" d="100"/>
          <a:sy n="74" d="100"/>
        </p:scale>
        <p:origin x="648" y="72"/>
      </p:cViewPr>
      <p:guideLst>
        <p:guide orient="horz" pos="776"/>
        <p:guide orient="horz" pos="104"/>
        <p:guide orient="horz" pos="3976"/>
        <p:guide orient="horz" pos="952"/>
        <p:guide pos="367"/>
        <p:guide pos="7335"/>
        <p:guide pos="258"/>
        <p:guide pos="7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49" d="100"/>
          <a:sy n="49" d="100"/>
        </p:scale>
        <p:origin x="-30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7BE63C-A3AE-4A44-AD66-C40B578CB977}" type="datetimeFigureOut">
              <a:rPr lang="zh-CN" altLang="en-US" smtClean="0"/>
              <a:pPr/>
              <a:t>2017/12/25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40EBF-EA7E-4C7C-9A53-0A57DE173F26}" type="slidenum">
              <a:rPr lang="zh-CN" altLang="en-US" smtClean="0"/>
              <a:pPr/>
              <a:t>‹#›</a:t>
            </a:fld>
            <a:endParaRPr lang="zh-CN" altLang="en-US"/>
          </a:p>
        </p:txBody>
      </p:sp>
    </p:spTree>
    <p:extLst>
      <p:ext uri="{BB962C8B-B14F-4D97-AF65-F5344CB8AC3E}">
        <p14:creationId xmlns:p14="http://schemas.microsoft.com/office/powerpoint/2010/main" val="3203212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F135F-FD90-4ECB-90ED-F67B925568E3}" type="datetimeFigureOut">
              <a:rPr lang="zh-CN" altLang="en-US" smtClean="0"/>
              <a:pPr/>
              <a:t>2017/12/25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16C2B-0588-4058-A4F9-CAC1B94378FC}" type="slidenum">
              <a:rPr lang="zh-CN" altLang="en-US" smtClean="0"/>
              <a:pPr/>
              <a:t>‹#›</a:t>
            </a:fld>
            <a:endParaRPr lang="zh-CN" altLang="en-US"/>
          </a:p>
        </p:txBody>
      </p:sp>
    </p:spTree>
    <p:extLst>
      <p:ext uri="{BB962C8B-B14F-4D97-AF65-F5344CB8AC3E}">
        <p14:creationId xmlns:p14="http://schemas.microsoft.com/office/powerpoint/2010/main" val="1801262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2</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5628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11</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3543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12</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578231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14</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72365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15</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13773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16</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0712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17</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24891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18</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24582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19</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09766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3</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4520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4</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188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5</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8253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6</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20210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7</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365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8</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6800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9</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2209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2C53C-C37C-4CFF-BCA8-3B9FD7EFA136}" type="slidenum">
              <a:rPr lang="en-US" altLang="zh-CN">
                <a:solidFill>
                  <a:prstClr val="black"/>
                </a:solidFill>
              </a:rPr>
              <a:pPr/>
              <a:t>10</a:t>
            </a:fld>
            <a:endParaRPr lang="en-US" altLang="zh-CN">
              <a:solidFill>
                <a:prstClr val="black"/>
              </a:solidFill>
            </a:endParaRPr>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2221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8483712" y="6491203"/>
            <a:ext cx="2796844" cy="455719"/>
          </a:xfrm>
          <a:prstGeom prst="rect">
            <a:avLst/>
          </a:prstGeom>
          <a:ln/>
        </p:spPr>
        <p:txBody>
          <a:bodyPr lIns="121944" tIns="60972" rIns="121944" bIns="60972"/>
          <a:lstStyle>
            <a:lvl1pPr>
              <a:defRPr/>
            </a:lvl1pPr>
          </a:lstStyle>
          <a:p>
            <a:pPr>
              <a:defRPr/>
            </a:pPr>
            <a:r>
              <a:rPr lang="de-DE" altLang="zh-CN">
                <a:solidFill>
                  <a:srgbClr val="000000"/>
                </a:solidFill>
              </a:rPr>
              <a:t>Page </a:t>
            </a:r>
            <a:fld id="{F14C8185-BAC9-468B-856F-FA0BD0ABD9CA}"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Rectangle 13"/>
          <p:cNvSpPr>
            <a:spLocks noGrp="1" noChangeArrowheads="1"/>
          </p:cNvSpPr>
          <p:nvPr>
            <p:ph type="title"/>
          </p:nvPr>
        </p:nvSpPr>
        <p:spPr bwMode="auto">
          <a:xfrm>
            <a:off x="1007796" y="325532"/>
            <a:ext cx="10179584" cy="871739"/>
          </a:xfrm>
          <a:prstGeom prst="rect">
            <a:avLst/>
          </a:prstGeom>
          <a:noFill/>
          <a:ln>
            <a:noFill/>
          </a:ln>
          <a:effectLst/>
          <a:extLst/>
        </p:spPr>
        <p:txBody>
          <a:bodyPr vert="horz" wrap="square" lIns="0" tIns="53417" rIns="106837" bIns="53417" numCol="1" anchor="ctr" anchorCtr="0" compatLnSpc="1">
            <a:prstTxWarp prst="textNoShape">
              <a:avLst/>
            </a:prstTxWarp>
          </a:bodyPr>
          <a:lstStyle>
            <a:lvl1pPr>
              <a:defRPr baseline="0">
                <a:solidFill>
                  <a:srgbClr val="C00000"/>
                </a:solidFill>
              </a:defRPr>
            </a:lvl1pPr>
          </a:lstStyle>
          <a:p>
            <a:pPr lvl="0"/>
            <a:r>
              <a:rPr lang="zh-CN" altLang="en-US" dirty="0" smtClean="0"/>
              <a:t>单击此处编辑母版标题样式</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117984"/>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922" y="228383"/>
            <a:ext cx="10179584" cy="799491"/>
          </a:xfrm>
        </p:spPr>
        <p:txBody>
          <a:bodyPr/>
          <a:lstStyle>
            <a:lvl1pPr>
              <a:defRPr sz="254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06537599"/>
      </p:ext>
    </p:extLst>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xfrm>
            <a:off x="0" y="6589652"/>
            <a:ext cx="762198" cy="365209"/>
          </a:xfrm>
        </p:spPr>
        <p:txBody>
          <a:bodyPr lIns="86393" tIns="43196" rIns="86393" bIns="43196"/>
          <a:lstStyle>
            <a:lvl1pPr>
              <a:defRPr kumimoji="1" b="1"/>
            </a:lvl1pPr>
          </a:lstStyle>
          <a:p>
            <a:pPr defTabSz="967801" fontAlgn="base">
              <a:spcBef>
                <a:spcPct val="0"/>
              </a:spcBef>
              <a:spcAft>
                <a:spcPct val="0"/>
              </a:spcAft>
              <a:defRPr/>
            </a:pPr>
            <a:fld id="{3571258D-DB72-400F-877C-A11738548D9E}" type="slidenum">
              <a:rPr lang="zh-CN" altLang="en-US" sz="1693" smtClean="0">
                <a:solidFill>
                  <a:srgbClr val="080808"/>
                </a:solidFill>
                <a:latin typeface="FrutigerNext LT Regular" pitchFamily="34" charset="0"/>
                <a:ea typeface="华文细黑" pitchFamily="2" charset="-122"/>
              </a:rPr>
              <a:pPr defTabSz="967801" fontAlgn="base">
                <a:spcBef>
                  <a:spcPct val="0"/>
                </a:spcBef>
                <a:spcAft>
                  <a:spcPct val="0"/>
                </a:spcAft>
                <a:defRPr/>
              </a:pPr>
              <a:t>‹#›</a:t>
            </a:fld>
            <a:endParaRPr lang="zh-CN" altLang="en-US" sz="1693" dirty="0">
              <a:solidFill>
                <a:srgbClr val="080808"/>
              </a:solidFill>
              <a:latin typeface="FrutigerNext LT Regular" pitchFamily="34" charset="0"/>
              <a:ea typeface="华文细黑" pitchFamily="2" charset="-122"/>
            </a:endParaRPr>
          </a:p>
        </p:txBody>
      </p:sp>
    </p:spTree>
    <p:extLst>
      <p:ext uri="{BB962C8B-B14F-4D97-AF65-F5344CB8AC3E}">
        <p14:creationId xmlns:p14="http://schemas.microsoft.com/office/powerpoint/2010/main" val="605084121"/>
      </p:ext>
    </p:extLst>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cxnSp>
        <p:nvCxnSpPr>
          <p:cNvPr id="7" name="直接连接符 6"/>
          <p:cNvCxnSpPr/>
          <p:nvPr userDrawn="1"/>
        </p:nvCxnSpPr>
        <p:spPr>
          <a:xfrm>
            <a:off x="302419" y="468784"/>
            <a:ext cx="115395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userDrawn="1"/>
        </p:nvSpPr>
        <p:spPr bwMode="auto">
          <a:xfrm>
            <a:off x="3040520" y="6539308"/>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9" name="Picture 2" descr="C:\Users\z00124665\Desktop\图形1.wmf"/>
          <p:cNvPicPr>
            <a:picLocks noChangeAspect="1" noChangeArrowheads="1"/>
          </p:cNvPicPr>
          <p:nvPr userDrawn="1"/>
        </p:nvPicPr>
        <p:blipFill>
          <a:blip r:embed="rId4" cstate="print"/>
          <a:srcRect/>
          <a:stretch>
            <a:fillRect/>
          </a:stretch>
        </p:blipFill>
        <p:spPr bwMode="auto">
          <a:xfrm>
            <a:off x="322263" y="6525944"/>
            <a:ext cx="2655887" cy="120967"/>
          </a:xfrm>
          <a:prstGeom prst="rect">
            <a:avLst/>
          </a:prstGeom>
          <a:noFill/>
        </p:spPr>
      </p:pic>
      <p:pic>
        <p:nvPicPr>
          <p:cNvPr id="10" name="Picture 2" descr="E:\01 日常工作\03 品牌规范设计\公司广告源文档\HW LOGO(horizontal）111.png"/>
          <p:cNvPicPr>
            <a:picLocks noChangeAspect="1" noChangeArrowheads="1"/>
          </p:cNvPicPr>
          <p:nvPr userDrawn="1"/>
        </p:nvPicPr>
        <p:blipFill>
          <a:blip r:embed="rId5" cstate="print"/>
          <a:srcRect/>
          <a:stretch>
            <a:fillRect/>
          </a:stretch>
        </p:blipFill>
        <p:spPr bwMode="auto">
          <a:xfrm>
            <a:off x="10618156" y="6432248"/>
            <a:ext cx="1249200" cy="303003"/>
          </a:xfrm>
          <a:prstGeom prst="rect">
            <a:avLst/>
          </a:prstGeom>
          <a:noFill/>
        </p:spPr>
      </p:pic>
      <p:cxnSp>
        <p:nvCxnSpPr>
          <p:cNvPr id="11" name="直接连接符 10"/>
          <p:cNvCxnSpPr/>
          <p:nvPr userDrawn="1"/>
        </p:nvCxnSpPr>
        <p:spPr>
          <a:xfrm>
            <a:off x="327819" y="6373275"/>
            <a:ext cx="115395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6" cstate="print"/>
          <a:stretch>
            <a:fillRect/>
          </a:stretch>
        </p:blipFill>
        <p:spPr>
          <a:xfrm>
            <a:off x="10435584" y="243434"/>
            <a:ext cx="1431771" cy="108000"/>
          </a:xfrm>
          <a:prstGeom prst="rect">
            <a:avLst/>
          </a:prstGeom>
        </p:spPr>
      </p:pic>
    </p:spTree>
  </p:cSld>
  <p:clrMap bg1="lt1" tx1="dk1" bg2="lt2" tx2="dk2" accent1="accent1" accent2="accent2" accent3="accent3" accent4="accent4" accent5="accent5" accent6="accent6" hlink="hlink" folHlink="folHlink"/>
  <p:sldLayoutIdLst>
    <p:sldLayoutId id="2147483743" r:id="rId1"/>
    <p:sldLayoutId id="2147483769" r:id="rId2"/>
  </p:sldLayoutIdLst>
  <p:transition advClick="0"/>
  <p:txStyles>
    <p:titleStyle>
      <a:lvl1pPr algn="l" defTabSz="914400" rtl="0" eaLnBrk="1" latinLnBrk="0" hangingPunct="1">
        <a:spcBef>
          <a:spcPct val="0"/>
        </a:spcBef>
        <a:buNone/>
        <a:defRPr sz="32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2" descr="C:\Users\w00198332.CHINA\Desktop\封底.png"/>
          <p:cNvPicPr>
            <a:picLocks noChangeAspect="1" noChangeArrowheads="1"/>
          </p:cNvPicPr>
          <p:nvPr userDrawn="1"/>
        </p:nvPicPr>
        <p:blipFill>
          <a:blip r:embed="rId3" cstate="print"/>
          <a:stretch>
            <a:fillRect/>
          </a:stretch>
        </p:blipFill>
        <p:spPr bwMode="auto">
          <a:xfrm>
            <a:off x="2" y="0"/>
            <a:ext cx="12195173" cy="6856827"/>
          </a:xfrm>
          <a:prstGeom prst="rect">
            <a:avLst/>
          </a:prstGeom>
          <a:noFill/>
        </p:spPr>
      </p:pic>
      <p:pic>
        <p:nvPicPr>
          <p:cNvPr id="1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4" cstate="email"/>
          <a:srcRect/>
          <a:stretch>
            <a:fillRect/>
          </a:stretch>
        </p:blipFill>
        <p:spPr bwMode="auto">
          <a:xfrm>
            <a:off x="696987" y="439704"/>
            <a:ext cx="1083228" cy="1045874"/>
          </a:xfrm>
          <a:prstGeom prst="rect">
            <a:avLst/>
          </a:prstGeom>
          <a:noFill/>
          <a:ln w="9525">
            <a:noFill/>
            <a:miter lim="800000"/>
            <a:headEnd/>
            <a:tailEnd/>
          </a:ln>
        </p:spPr>
      </p:pic>
      <p:pic>
        <p:nvPicPr>
          <p:cNvPr id="14" name="图片 13" descr="leading-new-ict.png"/>
          <p:cNvPicPr>
            <a:picLocks noChangeAspect="1"/>
          </p:cNvPicPr>
          <p:nvPr userDrawn="1"/>
        </p:nvPicPr>
        <p:blipFill>
          <a:blip r:embed="rId5" cstate="print"/>
          <a:stretch>
            <a:fillRect/>
          </a:stretch>
        </p:blipFill>
        <p:spPr>
          <a:xfrm>
            <a:off x="841003" y="6094090"/>
            <a:ext cx="2664296" cy="200970"/>
          </a:xfrm>
          <a:prstGeom prst="rect">
            <a:avLst/>
          </a:prstGeom>
        </p:spPr>
      </p:pic>
    </p:spTree>
  </p:cSld>
  <p:clrMap bg1="lt1" tx1="dk1" bg2="lt2" tx2="dk2" accent1="accent1" accent2="accent2" accent3="accent3" accent4="accent4" accent5="accent5" accent6="accent6" hlink="hlink" folHlink="folHlink"/>
  <p:sldLayoutIdLst>
    <p:sldLayoutId id="2147483766" r:id="rId1"/>
  </p:sldLayoutIdLst>
  <p:transition advClick="0"/>
  <p:txStyles>
    <p:titleStyle>
      <a:lvl1pPr algn="l" defTabSz="914400" rtl="0" eaLnBrk="1" latinLnBrk="0" hangingPunct="1">
        <a:spcBef>
          <a:spcPct val="0"/>
        </a:spcBef>
        <a:buNone/>
        <a:defRPr sz="32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descr="C:\Users\w00198332.CHINA\Desktop\封底.png"/>
          <p:cNvPicPr>
            <a:picLocks noChangeAspect="1" noChangeArrowheads="1"/>
          </p:cNvPicPr>
          <p:nvPr userDrawn="1"/>
        </p:nvPicPr>
        <p:blipFill>
          <a:blip r:embed="rId3" cstate="print"/>
          <a:stretch>
            <a:fillRect/>
          </a:stretch>
        </p:blipFill>
        <p:spPr bwMode="auto">
          <a:xfrm>
            <a:off x="0" y="5045"/>
            <a:ext cx="12195173" cy="6856827"/>
          </a:xfrm>
          <a:prstGeom prst="rect">
            <a:avLst/>
          </a:prstGeom>
          <a:noFill/>
        </p:spPr>
      </p:pic>
      <p:sp>
        <p:nvSpPr>
          <p:cNvPr id="10" name="TextBox 9"/>
          <p:cNvSpPr txBox="1"/>
          <p:nvPr userDrawn="1"/>
        </p:nvSpPr>
        <p:spPr>
          <a:xfrm>
            <a:off x="3624346" y="2277666"/>
            <a:ext cx="4946482" cy="1446549"/>
          </a:xfrm>
          <a:prstGeom prst="rect">
            <a:avLst/>
          </a:prstGeom>
          <a:noFill/>
        </p:spPr>
        <p:txBody>
          <a:bodyPr wrap="none" rtlCol="0">
            <a:spAutoFit/>
          </a:bodyPr>
          <a:lstStyle/>
          <a:p>
            <a:pPr>
              <a:buNone/>
            </a:pPr>
            <a:r>
              <a:rPr lang="en-US" altLang="zh-CN" sz="8800" dirty="0" smtClean="0">
                <a:solidFill>
                  <a:srgbClr val="3E3E3E"/>
                </a:solidFill>
                <a:latin typeface="FrutigerNext LT LightCn" pitchFamily="34" charset="0"/>
              </a:rPr>
              <a:t>THANK YOU</a:t>
            </a:r>
            <a:endParaRPr lang="zh-CN" altLang="en-US" sz="8800" dirty="0">
              <a:solidFill>
                <a:srgbClr val="3E3E3E"/>
              </a:solidFill>
              <a:latin typeface="FrutigerNext LT LightCn" pitchFamily="34" charset="0"/>
            </a:endParaRPr>
          </a:p>
        </p:txBody>
      </p:sp>
      <p:sp>
        <p:nvSpPr>
          <p:cNvPr id="11" name="TextBox 10"/>
          <p:cNvSpPr txBox="1"/>
          <p:nvPr userDrawn="1"/>
        </p:nvSpPr>
        <p:spPr>
          <a:xfrm>
            <a:off x="582613" y="5566142"/>
            <a:ext cx="11061700" cy="707886"/>
          </a:xfrm>
          <a:prstGeom prst="rect">
            <a:avLst/>
          </a:prstGeom>
          <a:noFill/>
        </p:spPr>
        <p:txBody>
          <a:bodyPr wrap="square" rtlCol="0">
            <a:spAutoFit/>
          </a:bodyPr>
          <a:lstStyle/>
          <a:p>
            <a:pPr algn="l">
              <a:lnSpc>
                <a:spcPct val="100000"/>
              </a:lnSpc>
              <a:buNone/>
            </a:pPr>
            <a:r>
              <a:rPr lang="en-US" altLang="zh-CN" sz="1000" b="1" kern="1200" dirty="0" smtClean="0">
                <a:solidFill>
                  <a:srgbClr val="535353"/>
                </a:solidFill>
                <a:effectLst/>
                <a:latin typeface="Arial" pitchFamily="34" charset="0"/>
                <a:ea typeface="宋体" charset="-122"/>
                <a:cs typeface="Arial" pitchFamily="34" charset="0"/>
              </a:rPr>
              <a:t>Copyright©2016 Huawei Technologies Co., Ltd. All Rights Reserved.</a:t>
            </a:r>
            <a:endParaRPr lang="zh-CN" altLang="zh-CN" sz="1000" kern="1200" dirty="0" smtClean="0">
              <a:solidFill>
                <a:srgbClr val="535353"/>
              </a:solidFill>
              <a:effectLst/>
              <a:latin typeface="Arial" pitchFamily="34" charset="0"/>
              <a:ea typeface="宋体" charset="-122"/>
              <a:cs typeface="Arial" pitchFamily="34" charset="0"/>
            </a:endParaRPr>
          </a:p>
          <a:p>
            <a:pPr algn="l">
              <a:lnSpc>
                <a:spcPct val="100000"/>
              </a:lnSpc>
              <a:buNone/>
            </a:pPr>
            <a:r>
              <a:rPr lang="en-US" altLang="zh-CN" sz="1000" kern="1200" dirty="0" smtClean="0">
                <a:solidFill>
                  <a:srgbClr val="535353"/>
                </a:solidFill>
                <a:effectLst/>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kern="1200" dirty="0">
              <a:solidFill>
                <a:srgbClr val="535353"/>
              </a:solidFill>
              <a:effectLst/>
              <a:latin typeface="Arial" pitchFamily="34" charset="0"/>
              <a:ea typeface="宋体" charset="-122"/>
              <a:cs typeface="Arial" pitchFamily="34" charset="0"/>
            </a:endParaRPr>
          </a:p>
        </p:txBody>
      </p:sp>
    </p:spTree>
    <p:extLst>
      <p:ext uri="{BB962C8B-B14F-4D97-AF65-F5344CB8AC3E}">
        <p14:creationId xmlns:p14="http://schemas.microsoft.com/office/powerpoint/2010/main" val="1008930075"/>
      </p:ext>
    </p:extLst>
  </p:cSld>
  <p:clrMap bg1="lt1" tx1="dk1" bg2="lt2" tx2="dk2" accent1="accent1" accent2="accent2" accent3="accent3" accent4="accent4" accent5="accent5" accent6="accent6" hlink="hlink" folHlink="folHlink"/>
  <p:sldLayoutIdLst>
    <p:sldLayoutId id="2147483673" r:id="rId1"/>
  </p:sldLayoutIdLst>
  <p:transition advClick="0"/>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6226033"/>
            <a:ext cx="12203643"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6" y="6453096"/>
            <a:ext cx="3455653" cy="244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10683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588" dirty="0" smtClean="0">
                <a:solidFill>
                  <a:prstClr val="black"/>
                </a:solidFill>
                <a:latin typeface="微软雅黑"/>
                <a:ea typeface="微软雅黑"/>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4444" y="6387992"/>
            <a:ext cx="1748822" cy="31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623751" y="325516"/>
            <a:ext cx="10179584" cy="79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478" rIns="100956" bIns="50478" numCol="1" anchor="ctr" anchorCtr="0" compatLnSpc="1">
            <a:prstTxWarp prst="textNoShape">
              <a:avLst/>
            </a:prstTxWarp>
          </a:bodyPr>
          <a:lstStyle/>
          <a:p>
            <a:pPr lvl="0"/>
            <a:r>
              <a:rPr lang="zh-CN" altLang="en-US" dirty="0" smtClean="0"/>
              <a:t>单击此处编辑母版标题样式</a:t>
            </a:r>
          </a:p>
        </p:txBody>
      </p:sp>
      <p:sp>
        <p:nvSpPr>
          <p:cNvPr id="79" name="Rectangle 21"/>
          <p:cNvSpPr>
            <a:spLocks noChangeArrowheads="1"/>
          </p:cNvSpPr>
          <p:nvPr/>
        </p:nvSpPr>
        <p:spPr bwMode="auto">
          <a:xfrm>
            <a:off x="5048937" y="6467435"/>
            <a:ext cx="2183066" cy="244362"/>
          </a:xfrm>
          <a:prstGeom prst="rect">
            <a:avLst/>
          </a:prstGeom>
          <a:noFill/>
          <a:ln w="9525" algn="ctr">
            <a:noFill/>
            <a:miter lim="800000"/>
            <a:headEnd/>
            <a:tailEnd/>
          </a:ln>
          <a:effectLst/>
        </p:spPr>
        <p:txBody>
          <a:bodyPr wrap="none" lIns="106791" tIns="0" rIns="106791" bIns="0">
            <a:spAutoFit/>
          </a:bodyPr>
          <a:lstStyle/>
          <a:p>
            <a:pPr defTabSz="1069051" eaLnBrk="0" fontAlgn="base" hangingPunct="0">
              <a:spcBef>
                <a:spcPct val="0"/>
              </a:spcBef>
              <a:spcAft>
                <a:spcPct val="0"/>
              </a:spcAft>
              <a:defRPr/>
            </a:pPr>
            <a:r>
              <a:rPr lang="en-US" altLang="zh-CN" sz="1588" dirty="0" smtClean="0">
                <a:solidFill>
                  <a:srgbClr val="000000"/>
                </a:solidFill>
                <a:latin typeface="微软雅黑"/>
              </a:rPr>
              <a:t>Huawei Confidential</a:t>
            </a:r>
            <a:endParaRPr lang="en-US" altLang="zh-CN" sz="1588" dirty="0">
              <a:solidFill>
                <a:prstClr val="black"/>
              </a:solidFill>
              <a:latin typeface="微软雅黑"/>
            </a:endParaRPr>
          </a:p>
        </p:txBody>
      </p:sp>
      <p:sp>
        <p:nvSpPr>
          <p:cNvPr id="81" name="Rectangle 5"/>
          <p:cNvSpPr>
            <a:spLocks noChangeArrowheads="1"/>
          </p:cNvSpPr>
          <p:nvPr/>
        </p:nvSpPr>
        <p:spPr bwMode="auto">
          <a:xfrm>
            <a:off x="8483695" y="6491207"/>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67801" eaLnBrk="0" fontAlgn="base" hangingPunct="0">
              <a:lnSpc>
                <a:spcPct val="85000"/>
              </a:lnSpc>
              <a:spcBef>
                <a:spcPct val="0"/>
              </a:spcBef>
              <a:spcAft>
                <a:spcPct val="0"/>
              </a:spcAft>
            </a:pPr>
            <a:r>
              <a:rPr lang="de-DE" altLang="zh-CN" sz="1588" dirty="0" smtClean="0">
                <a:solidFill>
                  <a:srgbClr val="000000"/>
                </a:solidFill>
                <a:latin typeface="微软雅黑"/>
              </a:rPr>
              <a:t> </a:t>
            </a:r>
            <a:fld id="{A4C34F22-587E-473D-9099-376F4F013A30}" type="slidenum">
              <a:rPr lang="de-DE" altLang="zh-CN" sz="1588">
                <a:solidFill>
                  <a:srgbClr val="000000"/>
                </a:solidFill>
                <a:latin typeface="微软雅黑"/>
              </a:rPr>
              <a:pPr defTabSz="967801" eaLnBrk="0" fontAlgn="base" hangingPunct="0">
                <a:lnSpc>
                  <a:spcPct val="85000"/>
                </a:lnSpc>
                <a:spcBef>
                  <a:spcPct val="0"/>
                </a:spcBef>
                <a:spcAft>
                  <a:spcPct val="0"/>
                </a:spcAft>
              </a:pPr>
              <a:t>‹#›</a:t>
            </a:fld>
            <a:endParaRPr lang="en-GB" altLang="zh-CN" sz="1588" dirty="0">
              <a:solidFill>
                <a:srgbClr val="000000"/>
              </a:solidFill>
              <a:latin typeface="微软雅黑"/>
            </a:endParaRPr>
          </a:p>
        </p:txBody>
      </p:sp>
    </p:spTree>
    <p:extLst>
      <p:ext uri="{BB962C8B-B14F-4D97-AF65-F5344CB8AC3E}">
        <p14:creationId xmlns:p14="http://schemas.microsoft.com/office/powerpoint/2010/main" val="2925319441"/>
      </p:ext>
    </p:extLst>
  </p:cSld>
  <p:clrMap bg1="lt1" tx1="dk1" bg2="lt2" tx2="dk2" accent1="accent1" accent2="accent2" accent3="accent3" accent4="accent4" accent5="accent5" accent6="accent6" hlink="hlink" folHlink="folHlink"/>
  <p:sldLayoutIdLst>
    <p:sldLayoutId id="2147483771" r:id="rId1"/>
    <p:sldLayoutId id="2147483772"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175" b="1">
          <a:solidFill>
            <a:srgbClr val="C00000"/>
          </a:solidFill>
          <a:latin typeface="+mn-ea"/>
          <a:ea typeface="+mn-ea"/>
          <a:cs typeface="Arial" pitchFamily="34" charset="0"/>
        </a:defRPr>
      </a:lvl1pPr>
      <a:lvl2pPr algn="l" rtl="0" eaLnBrk="0" fontAlgn="base" hangingPunct="0">
        <a:spcBef>
          <a:spcPct val="0"/>
        </a:spcBef>
        <a:spcAft>
          <a:spcPct val="0"/>
        </a:spcAft>
        <a:defRPr sz="4234"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4234"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4234"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4234" b="1">
          <a:solidFill>
            <a:srgbClr val="990000"/>
          </a:solidFill>
          <a:latin typeface="黑体" pitchFamily="49" charset="-122"/>
          <a:ea typeface="黑体" pitchFamily="49" charset="-122"/>
          <a:cs typeface="宋体" charset="-122"/>
        </a:defRPr>
      </a:lvl5pPr>
      <a:lvl6pPr marL="609675" algn="l" rtl="0" eaLnBrk="1" fontAlgn="base" hangingPunct="1">
        <a:spcBef>
          <a:spcPct val="0"/>
        </a:spcBef>
        <a:spcAft>
          <a:spcPct val="0"/>
        </a:spcAft>
        <a:defRPr sz="4234" b="1">
          <a:solidFill>
            <a:srgbClr val="990000"/>
          </a:solidFill>
          <a:latin typeface="FrutigerNext LT Medium" pitchFamily="34" charset="0"/>
          <a:ea typeface="华文细黑" pitchFamily="2" charset="-122"/>
          <a:cs typeface="宋体" charset="-122"/>
        </a:defRPr>
      </a:lvl6pPr>
      <a:lvl7pPr marL="1219351" algn="l" rtl="0" eaLnBrk="1" fontAlgn="base" hangingPunct="1">
        <a:spcBef>
          <a:spcPct val="0"/>
        </a:spcBef>
        <a:spcAft>
          <a:spcPct val="0"/>
        </a:spcAft>
        <a:defRPr sz="4234" b="1">
          <a:solidFill>
            <a:srgbClr val="990000"/>
          </a:solidFill>
          <a:latin typeface="FrutigerNext LT Medium" pitchFamily="34" charset="0"/>
          <a:ea typeface="华文细黑" pitchFamily="2" charset="-122"/>
          <a:cs typeface="宋体" charset="-122"/>
        </a:defRPr>
      </a:lvl7pPr>
      <a:lvl8pPr marL="1829026" algn="l" rtl="0" eaLnBrk="1" fontAlgn="base" hangingPunct="1">
        <a:spcBef>
          <a:spcPct val="0"/>
        </a:spcBef>
        <a:spcAft>
          <a:spcPct val="0"/>
        </a:spcAft>
        <a:defRPr sz="4234" b="1">
          <a:solidFill>
            <a:srgbClr val="990000"/>
          </a:solidFill>
          <a:latin typeface="FrutigerNext LT Medium" pitchFamily="34" charset="0"/>
          <a:ea typeface="华文细黑" pitchFamily="2" charset="-122"/>
          <a:cs typeface="宋体" charset="-122"/>
        </a:defRPr>
      </a:lvl8pPr>
      <a:lvl9pPr marL="2438703" algn="l" rtl="0" eaLnBrk="1" fontAlgn="base" hangingPunct="1">
        <a:spcBef>
          <a:spcPct val="0"/>
        </a:spcBef>
        <a:spcAft>
          <a:spcPct val="0"/>
        </a:spcAft>
        <a:defRPr sz="4234" b="1">
          <a:solidFill>
            <a:srgbClr val="990000"/>
          </a:solidFill>
          <a:latin typeface="FrutigerNext LT Medium" pitchFamily="34" charset="0"/>
          <a:ea typeface="华文细黑" pitchFamily="2" charset="-122"/>
          <a:cs typeface="宋体" charset="-122"/>
        </a:defRPr>
      </a:lvl9pPr>
    </p:titleStyle>
    <p:bodyStyle>
      <a:lvl1pPr marL="457256" indent="-457256" algn="l" rtl="0" eaLnBrk="0" fontAlgn="base" hangingPunct="0">
        <a:lnSpc>
          <a:spcPct val="140000"/>
        </a:lnSpc>
        <a:spcBef>
          <a:spcPct val="0"/>
        </a:spcBef>
        <a:spcAft>
          <a:spcPct val="0"/>
        </a:spcAft>
        <a:buClr>
          <a:srgbClr val="777777"/>
        </a:buClr>
        <a:buSzPct val="60000"/>
        <a:buFont typeface="Wingdings" pitchFamily="2" charset="2"/>
        <a:buChar char="l"/>
        <a:defRPr sz="2646">
          <a:solidFill>
            <a:schemeClr val="tx1"/>
          </a:solidFill>
          <a:latin typeface="+mn-ea"/>
          <a:ea typeface="+mn-ea"/>
          <a:cs typeface="+mn-cs"/>
        </a:defRPr>
      </a:lvl1pPr>
      <a:lvl2pPr marL="990723" indent="-38104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524189" indent="-304837" algn="l" rtl="0" eaLnBrk="0" fontAlgn="base" hangingPunct="0">
        <a:lnSpc>
          <a:spcPct val="140000"/>
        </a:lnSpc>
        <a:spcBef>
          <a:spcPct val="0"/>
        </a:spcBef>
        <a:spcAft>
          <a:spcPct val="0"/>
        </a:spcAft>
        <a:buSzPct val="50000"/>
        <a:buFont typeface="Wingdings" pitchFamily="2" charset="2"/>
        <a:buChar char="n"/>
        <a:defRPr sz="2117">
          <a:solidFill>
            <a:schemeClr val="tx1"/>
          </a:solidFill>
          <a:latin typeface="+mn-ea"/>
          <a:ea typeface="+mn-ea"/>
          <a:cs typeface="+mn-cs"/>
        </a:defRPr>
      </a:lvl3pPr>
      <a:lvl4pPr marL="2133865" indent="-304837" algn="l" rtl="0" eaLnBrk="0" fontAlgn="base" hangingPunct="0">
        <a:lnSpc>
          <a:spcPct val="140000"/>
        </a:lnSpc>
        <a:spcBef>
          <a:spcPct val="0"/>
        </a:spcBef>
        <a:spcAft>
          <a:spcPct val="0"/>
        </a:spcAft>
        <a:buChar char="–"/>
        <a:defRPr sz="1905">
          <a:solidFill>
            <a:schemeClr val="tx1"/>
          </a:solidFill>
          <a:latin typeface="+mn-ea"/>
          <a:ea typeface="+mn-ea"/>
          <a:cs typeface="+mn-cs"/>
        </a:defRPr>
      </a:lvl4pPr>
      <a:lvl5pPr marL="2743540" indent="-304837" algn="l" rtl="0" eaLnBrk="0" fontAlgn="base" hangingPunct="0">
        <a:lnSpc>
          <a:spcPct val="140000"/>
        </a:lnSpc>
        <a:spcBef>
          <a:spcPct val="0"/>
        </a:spcBef>
        <a:spcAft>
          <a:spcPct val="0"/>
        </a:spcAft>
        <a:buFont typeface="Arial" pitchFamily="34" charset="0"/>
        <a:buChar char="~"/>
        <a:defRPr sz="1588">
          <a:solidFill>
            <a:schemeClr val="tx1"/>
          </a:solidFill>
          <a:latin typeface="+mn-ea"/>
          <a:ea typeface="+mn-ea"/>
          <a:cs typeface="+mn-cs"/>
        </a:defRPr>
      </a:lvl5pPr>
      <a:lvl6pPr marL="3353215" indent="-304837" algn="l" rtl="0" eaLnBrk="1" fontAlgn="base" hangingPunct="1">
        <a:spcBef>
          <a:spcPct val="20000"/>
        </a:spcBef>
        <a:spcAft>
          <a:spcPct val="0"/>
        </a:spcAft>
        <a:buFont typeface="Arial" charset="0"/>
        <a:buChar char="~"/>
        <a:defRPr sz="2117">
          <a:solidFill>
            <a:schemeClr val="tx1"/>
          </a:solidFill>
          <a:latin typeface="+mn-lt"/>
          <a:ea typeface="+mn-ea"/>
          <a:cs typeface="+mn-cs"/>
        </a:defRPr>
      </a:lvl6pPr>
      <a:lvl7pPr marL="3962892" indent="-304837" algn="l" rtl="0" eaLnBrk="1" fontAlgn="base" hangingPunct="1">
        <a:spcBef>
          <a:spcPct val="20000"/>
        </a:spcBef>
        <a:spcAft>
          <a:spcPct val="0"/>
        </a:spcAft>
        <a:buFont typeface="Arial" charset="0"/>
        <a:buChar char="~"/>
        <a:defRPr sz="2117">
          <a:solidFill>
            <a:schemeClr val="tx1"/>
          </a:solidFill>
          <a:latin typeface="+mn-lt"/>
          <a:ea typeface="+mn-ea"/>
          <a:cs typeface="+mn-cs"/>
        </a:defRPr>
      </a:lvl7pPr>
      <a:lvl8pPr marL="4572567" indent="-304837" algn="l" rtl="0" eaLnBrk="1" fontAlgn="base" hangingPunct="1">
        <a:spcBef>
          <a:spcPct val="20000"/>
        </a:spcBef>
        <a:spcAft>
          <a:spcPct val="0"/>
        </a:spcAft>
        <a:buFont typeface="Arial" charset="0"/>
        <a:buChar char="~"/>
        <a:defRPr sz="2117">
          <a:solidFill>
            <a:schemeClr val="tx1"/>
          </a:solidFill>
          <a:latin typeface="+mn-lt"/>
          <a:ea typeface="+mn-ea"/>
          <a:cs typeface="+mn-cs"/>
        </a:defRPr>
      </a:lvl8pPr>
      <a:lvl9pPr marL="5182242" indent="-304837" algn="l" rtl="0" eaLnBrk="1" fontAlgn="base" hangingPunct="1">
        <a:spcBef>
          <a:spcPct val="20000"/>
        </a:spcBef>
        <a:spcAft>
          <a:spcPct val="0"/>
        </a:spcAft>
        <a:buFont typeface="Arial" charset="0"/>
        <a:buChar char="~"/>
        <a:defRPr sz="2117">
          <a:solidFill>
            <a:schemeClr val="tx1"/>
          </a:solidFill>
          <a:latin typeface="+mn-lt"/>
          <a:ea typeface="+mn-ea"/>
          <a:cs typeface="+mn-cs"/>
        </a:defRPr>
      </a:lvl9pPr>
    </p:bodyStyle>
    <p:otherStyle>
      <a:defPPr>
        <a:defRPr lang="zh-CN"/>
      </a:defPPr>
      <a:lvl1pPr marL="0" algn="l" defTabSz="1219351" rtl="0" eaLnBrk="1" latinLnBrk="0" hangingPunct="1">
        <a:defRPr sz="2434" kern="1200">
          <a:solidFill>
            <a:schemeClr val="tx1"/>
          </a:solidFill>
          <a:latin typeface="+mn-lt"/>
          <a:ea typeface="+mn-ea"/>
          <a:cs typeface="+mn-cs"/>
        </a:defRPr>
      </a:lvl1pPr>
      <a:lvl2pPr marL="609675" algn="l" defTabSz="1219351" rtl="0" eaLnBrk="1" latinLnBrk="0" hangingPunct="1">
        <a:defRPr sz="2434" kern="1200">
          <a:solidFill>
            <a:schemeClr val="tx1"/>
          </a:solidFill>
          <a:latin typeface="+mn-lt"/>
          <a:ea typeface="+mn-ea"/>
          <a:cs typeface="+mn-cs"/>
        </a:defRPr>
      </a:lvl2pPr>
      <a:lvl3pPr marL="1219351" algn="l" defTabSz="1219351" rtl="0" eaLnBrk="1" latinLnBrk="0" hangingPunct="1">
        <a:defRPr sz="2434" kern="1200">
          <a:solidFill>
            <a:schemeClr val="tx1"/>
          </a:solidFill>
          <a:latin typeface="+mn-lt"/>
          <a:ea typeface="+mn-ea"/>
          <a:cs typeface="+mn-cs"/>
        </a:defRPr>
      </a:lvl3pPr>
      <a:lvl4pPr marL="1829026" algn="l" defTabSz="1219351" rtl="0" eaLnBrk="1" latinLnBrk="0" hangingPunct="1">
        <a:defRPr sz="2434" kern="1200">
          <a:solidFill>
            <a:schemeClr val="tx1"/>
          </a:solidFill>
          <a:latin typeface="+mn-lt"/>
          <a:ea typeface="+mn-ea"/>
          <a:cs typeface="+mn-cs"/>
        </a:defRPr>
      </a:lvl4pPr>
      <a:lvl5pPr marL="2438703" algn="l" defTabSz="1219351" rtl="0" eaLnBrk="1" latinLnBrk="0" hangingPunct="1">
        <a:defRPr sz="2434" kern="1200">
          <a:solidFill>
            <a:schemeClr val="tx1"/>
          </a:solidFill>
          <a:latin typeface="+mn-lt"/>
          <a:ea typeface="+mn-ea"/>
          <a:cs typeface="+mn-cs"/>
        </a:defRPr>
      </a:lvl5pPr>
      <a:lvl6pPr marL="3048378" algn="l" defTabSz="1219351" rtl="0" eaLnBrk="1" latinLnBrk="0" hangingPunct="1">
        <a:defRPr sz="2434" kern="1200">
          <a:solidFill>
            <a:schemeClr val="tx1"/>
          </a:solidFill>
          <a:latin typeface="+mn-lt"/>
          <a:ea typeface="+mn-ea"/>
          <a:cs typeface="+mn-cs"/>
        </a:defRPr>
      </a:lvl6pPr>
      <a:lvl7pPr marL="3658053" algn="l" defTabSz="1219351" rtl="0" eaLnBrk="1" latinLnBrk="0" hangingPunct="1">
        <a:defRPr sz="2434" kern="1200">
          <a:solidFill>
            <a:schemeClr val="tx1"/>
          </a:solidFill>
          <a:latin typeface="+mn-lt"/>
          <a:ea typeface="+mn-ea"/>
          <a:cs typeface="+mn-cs"/>
        </a:defRPr>
      </a:lvl7pPr>
      <a:lvl8pPr marL="4267729" algn="l" defTabSz="1219351" rtl="0" eaLnBrk="1" latinLnBrk="0" hangingPunct="1">
        <a:defRPr sz="2434" kern="1200">
          <a:solidFill>
            <a:schemeClr val="tx1"/>
          </a:solidFill>
          <a:latin typeface="+mn-lt"/>
          <a:ea typeface="+mn-ea"/>
          <a:cs typeface="+mn-cs"/>
        </a:defRPr>
      </a:lvl8pPr>
      <a:lvl9pPr marL="4877405" algn="l" defTabSz="1219351" rtl="0" eaLnBrk="1" latinLnBrk="0" hangingPunct="1">
        <a:defRPr sz="24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txBox="1">
            <a:spLocks noChangeArrowheads="1"/>
          </p:cNvSpPr>
          <p:nvPr/>
        </p:nvSpPr>
        <p:spPr bwMode="auto">
          <a:xfrm>
            <a:off x="797813" y="2709714"/>
            <a:ext cx="11397362" cy="95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60689" rIns="121334" bIns="60689" numCol="1" anchor="t" anchorCtr="0" compatLnSpc="1">
            <a:prstTxWarp prst="textNoShape">
              <a:avLst/>
            </a:prstTxWarp>
            <a:spAutoFit/>
          </a:bodyPr>
          <a:lstStyle/>
          <a:p>
            <a:pPr defTabSz="910407" eaLnBrk="0" fontAlgn="base" hangingPunct="0">
              <a:spcBef>
                <a:spcPct val="0"/>
              </a:spcBef>
              <a:spcAft>
                <a:spcPct val="0"/>
              </a:spcAft>
              <a:defRPr/>
            </a:pPr>
            <a:r>
              <a:rPr lang="zh-CN" altLang="en-US" sz="5400" b="1" dirty="0" smtClean="0">
                <a:ln w="19050">
                  <a:noFill/>
                  <a:prstDash val="solid"/>
                </a:ln>
                <a:solidFill>
                  <a:srgbClr val="C00000"/>
                </a:solidFill>
                <a:effectLst>
                  <a:outerShdw blurRad="50000" dist="50800" dir="7500000" algn="tl">
                    <a:srgbClr val="000000">
                      <a:shade val="5000"/>
                      <a:alpha val="35000"/>
                    </a:srgbClr>
                  </a:outerShdw>
                </a:effectLst>
                <a:latin typeface="微软雅黑" pitchFamily="34" charset="-122"/>
                <a:ea typeface="微软雅黑" pitchFamily="34" charset="-122"/>
                <a:cs typeface="Arial" pitchFamily="34" charset="0"/>
              </a:rPr>
              <a:t>义数云</a:t>
            </a:r>
            <a:r>
              <a:rPr lang="en-US" altLang="zh-CN" sz="5400" b="1" dirty="0" smtClean="0">
                <a:ln w="19050">
                  <a:noFill/>
                  <a:prstDash val="solid"/>
                </a:ln>
                <a:solidFill>
                  <a:srgbClr val="C00000"/>
                </a:solidFill>
                <a:effectLst>
                  <a:outerShdw blurRad="50000" dist="50800" dir="7500000" algn="tl">
                    <a:srgbClr val="000000">
                      <a:shade val="5000"/>
                      <a:alpha val="35000"/>
                    </a:srgbClr>
                  </a:outerShdw>
                </a:effectLst>
                <a:latin typeface="微软雅黑" pitchFamily="34" charset="-122"/>
                <a:ea typeface="微软雅黑" pitchFamily="34" charset="-122"/>
                <a:cs typeface="Arial" pitchFamily="34" charset="0"/>
              </a:rPr>
              <a:t>PaaS</a:t>
            </a:r>
            <a:r>
              <a:rPr lang="zh-CN" altLang="en-US" sz="5400" b="1" dirty="0">
                <a:ln w="19050">
                  <a:noFill/>
                  <a:prstDash val="solid"/>
                </a:ln>
                <a:solidFill>
                  <a:srgbClr val="C00000"/>
                </a:solidFill>
                <a:effectLst>
                  <a:outerShdw blurRad="50000" dist="50800" dir="7500000" algn="tl">
                    <a:srgbClr val="000000">
                      <a:shade val="5000"/>
                      <a:alpha val="35000"/>
                    </a:srgbClr>
                  </a:outerShdw>
                </a:effectLst>
                <a:latin typeface="微软雅黑" pitchFamily="34" charset="-122"/>
                <a:ea typeface="微软雅黑" pitchFamily="34" charset="-122"/>
                <a:cs typeface="Arial" pitchFamily="34" charset="0"/>
              </a:rPr>
              <a:t>集</a:t>
            </a:r>
            <a:r>
              <a:rPr lang="zh-CN" altLang="en-US" sz="5400" b="1" dirty="0" smtClean="0">
                <a:ln w="19050">
                  <a:noFill/>
                  <a:prstDash val="solid"/>
                </a:ln>
                <a:solidFill>
                  <a:srgbClr val="C00000"/>
                </a:solidFill>
                <a:effectLst>
                  <a:outerShdw blurRad="50000" dist="50800" dir="7500000" algn="tl">
                    <a:srgbClr val="000000">
                      <a:shade val="5000"/>
                      <a:alpha val="35000"/>
                    </a:srgbClr>
                  </a:outerShdw>
                </a:effectLst>
                <a:latin typeface="微软雅黑" pitchFamily="34" charset="-122"/>
                <a:ea typeface="微软雅黑" pitchFamily="34" charset="-122"/>
                <a:cs typeface="Arial" pitchFamily="34" charset="0"/>
              </a:rPr>
              <a:t>成服务培训</a:t>
            </a:r>
            <a:endParaRPr lang="zh-CN" altLang="en-US" sz="5400" b="1" kern="0" dirty="0">
              <a:ln w="19050">
                <a:noFill/>
                <a:prstDash val="solid"/>
              </a:ln>
              <a:solidFill>
                <a:srgbClr val="C00000"/>
              </a:solidFill>
              <a:effectLst>
                <a:outerShdw blurRad="50000" dist="50800" dir="7500000" algn="tl">
                  <a:srgbClr val="000000">
                    <a:shade val="5000"/>
                    <a:alpha val="35000"/>
                  </a:srgbClr>
                </a:outerShdw>
              </a:effectLst>
              <a:latin typeface="微软雅黑" pitchFamily="34" charset="-122"/>
              <a:ea typeface="微软雅黑" pitchFamily="34" charset="-122"/>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909" y="3059357"/>
            <a:ext cx="10833961" cy="740873"/>
          </a:xfrm>
        </p:spPr>
        <p:txBody>
          <a:bodyPr/>
          <a:lstStyle/>
          <a:p>
            <a:pPr algn="ctr"/>
            <a:r>
              <a:rPr lang="zh-CN" altLang="en-US" sz="3600" dirty="0" smtClean="0"/>
              <a:t>系统演示</a:t>
            </a:r>
            <a:r>
              <a:rPr lang="en-US" altLang="zh-CN" sz="3600" dirty="0" smtClean="0"/>
              <a:t>-</a:t>
            </a:r>
            <a:r>
              <a:rPr lang="zh-CN" altLang="en-US" sz="3600" dirty="0" smtClean="0"/>
              <a:t>服务目录</a:t>
            </a:r>
            <a:endParaRPr lang="zh-CN" altLang="en-US" sz="3600" dirty="0"/>
          </a:p>
        </p:txBody>
      </p:sp>
    </p:spTree>
    <p:extLst>
      <p:ext uri="{BB962C8B-B14F-4D97-AF65-F5344CB8AC3E}">
        <p14:creationId xmlns:p14="http://schemas.microsoft.com/office/powerpoint/2010/main" val="3949030589"/>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目录</a:t>
            </a:r>
            <a:endParaRPr lang="zh-CN" altLang="en-US" sz="3600" dirty="0"/>
          </a:p>
        </p:txBody>
      </p:sp>
      <p:sp>
        <p:nvSpPr>
          <p:cNvPr id="119" name="Freeform 9"/>
          <p:cNvSpPr>
            <a:spLocks/>
          </p:cNvSpPr>
          <p:nvPr/>
        </p:nvSpPr>
        <p:spPr bwMode="gray">
          <a:xfrm>
            <a:off x="3302946" y="3693776"/>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0" name="Freeform 10"/>
          <p:cNvSpPr>
            <a:spLocks/>
          </p:cNvSpPr>
          <p:nvPr/>
        </p:nvSpPr>
        <p:spPr bwMode="gray">
          <a:xfrm>
            <a:off x="2367380" y="3693776"/>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1" name="Freeform 11"/>
          <p:cNvSpPr>
            <a:spLocks/>
          </p:cNvSpPr>
          <p:nvPr/>
        </p:nvSpPr>
        <p:spPr bwMode="gray">
          <a:xfrm>
            <a:off x="3302946" y="1638028"/>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2" name="Freeform 12"/>
          <p:cNvSpPr>
            <a:spLocks/>
          </p:cNvSpPr>
          <p:nvPr/>
        </p:nvSpPr>
        <p:spPr bwMode="gray">
          <a:xfrm>
            <a:off x="2367380" y="1638028"/>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p>
        </p:txBody>
      </p:sp>
      <p:sp>
        <p:nvSpPr>
          <p:cNvPr id="123" name="Text Box 13"/>
          <p:cNvSpPr txBox="1">
            <a:spLocks noChangeArrowheads="1"/>
          </p:cNvSpPr>
          <p:nvPr/>
        </p:nvSpPr>
        <p:spPr bwMode="gray">
          <a:xfrm>
            <a:off x="3407701" y="1743392"/>
            <a:ext cx="4370888"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chemeClr val="bg1"/>
                </a:solidFill>
                <a:latin typeface="微软雅黑" pitchFamily="34" charset="-122"/>
                <a:ea typeface="微软雅黑" pitchFamily="34" charset="-122"/>
              </a:rPr>
              <a:t>义数云解决方案</a:t>
            </a:r>
            <a:endParaRPr lang="zh-CN" altLang="en-US" sz="2700" dirty="0">
              <a:solidFill>
                <a:schemeClr val="bg1"/>
              </a:solidFill>
              <a:latin typeface="微软雅黑" pitchFamily="34" charset="-122"/>
              <a:ea typeface="微软雅黑" pitchFamily="34" charset="-122"/>
            </a:endParaRPr>
          </a:p>
        </p:txBody>
      </p:sp>
      <p:sp>
        <p:nvSpPr>
          <p:cNvPr id="124" name="Text Box 14"/>
          <p:cNvSpPr txBox="1">
            <a:spLocks noChangeArrowheads="1"/>
          </p:cNvSpPr>
          <p:nvPr/>
        </p:nvSpPr>
        <p:spPr bwMode="gray">
          <a:xfrm>
            <a:off x="3409928" y="3862429"/>
            <a:ext cx="6334477"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rgbClr val="FFFFFF"/>
                </a:solidFill>
                <a:latin typeface="微软雅黑" pitchFamily="34" charset="-122"/>
                <a:ea typeface="微软雅黑" pitchFamily="34" charset="-122"/>
              </a:rPr>
              <a:t>服务发布订购演示</a:t>
            </a:r>
            <a:endParaRPr lang="zh-CN" altLang="en-US" sz="2700" dirty="0">
              <a:solidFill>
                <a:srgbClr val="FFFFFF"/>
              </a:solidFill>
              <a:latin typeface="微软雅黑" pitchFamily="34" charset="-122"/>
              <a:ea typeface="微软雅黑" pitchFamily="34" charset="-122"/>
            </a:endParaRPr>
          </a:p>
        </p:txBody>
      </p:sp>
      <p:sp>
        <p:nvSpPr>
          <p:cNvPr id="125" name="Text Box 16"/>
          <p:cNvSpPr txBox="1">
            <a:spLocks noChangeArrowheads="1"/>
          </p:cNvSpPr>
          <p:nvPr/>
        </p:nvSpPr>
        <p:spPr bwMode="gray">
          <a:xfrm>
            <a:off x="2639616" y="1574535"/>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1</a:t>
            </a:r>
          </a:p>
        </p:txBody>
      </p:sp>
      <p:sp>
        <p:nvSpPr>
          <p:cNvPr id="126" name="Text Box 17"/>
          <p:cNvSpPr txBox="1">
            <a:spLocks noChangeArrowheads="1"/>
          </p:cNvSpPr>
          <p:nvPr/>
        </p:nvSpPr>
        <p:spPr bwMode="gray">
          <a:xfrm>
            <a:off x="2639616" y="3702708"/>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3</a:t>
            </a:r>
          </a:p>
        </p:txBody>
      </p:sp>
      <p:sp>
        <p:nvSpPr>
          <p:cNvPr id="127" name="Freeform 9"/>
          <p:cNvSpPr>
            <a:spLocks/>
          </p:cNvSpPr>
          <p:nvPr/>
        </p:nvSpPr>
        <p:spPr bwMode="gray">
          <a:xfrm>
            <a:off x="3287149" y="2666195"/>
            <a:ext cx="6610174"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8" name="Freeform 10"/>
          <p:cNvSpPr>
            <a:spLocks/>
          </p:cNvSpPr>
          <p:nvPr/>
        </p:nvSpPr>
        <p:spPr bwMode="gray">
          <a:xfrm>
            <a:off x="2351584" y="2666195"/>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9" name="Text Box 14"/>
          <p:cNvSpPr txBox="1">
            <a:spLocks noChangeArrowheads="1"/>
          </p:cNvSpPr>
          <p:nvPr/>
        </p:nvSpPr>
        <p:spPr bwMode="gray">
          <a:xfrm>
            <a:off x="3409928" y="2804790"/>
            <a:ext cx="6334478" cy="507831"/>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r>
              <a:rPr lang="zh-CN" altLang="en-US" sz="2700" dirty="0" smtClean="0">
                <a:solidFill>
                  <a:schemeClr val="bg1"/>
                </a:solidFill>
                <a:latin typeface="微软雅黑" pitchFamily="34" charset="-122"/>
                <a:ea typeface="微软雅黑" pitchFamily="34" charset="-122"/>
              </a:rPr>
              <a:t>服务目录介绍</a:t>
            </a:r>
            <a:endParaRPr lang="zh-CN" altLang="en-US" sz="2700" dirty="0">
              <a:solidFill>
                <a:schemeClr val="bg1"/>
              </a:solidFill>
              <a:latin typeface="微软雅黑" pitchFamily="34" charset="-122"/>
              <a:ea typeface="微软雅黑" pitchFamily="34" charset="-122"/>
            </a:endParaRPr>
          </a:p>
        </p:txBody>
      </p:sp>
      <p:sp>
        <p:nvSpPr>
          <p:cNvPr id="130" name="Text Box 17"/>
          <p:cNvSpPr txBox="1">
            <a:spLocks noChangeArrowheads="1"/>
          </p:cNvSpPr>
          <p:nvPr/>
        </p:nvSpPr>
        <p:spPr bwMode="gray">
          <a:xfrm>
            <a:off x="2639616" y="2675131"/>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a:spAutoFit/>
          </a:bodyPr>
          <a:lstStyle/>
          <a:p>
            <a:pPr algn="ctr">
              <a:spcBef>
                <a:spcPct val="50000"/>
              </a:spcBef>
            </a:pPr>
            <a:r>
              <a:rPr lang="en-US" altLang="zh-CN" sz="4800" b="1" dirty="0">
                <a:solidFill>
                  <a:schemeClr val="bg1"/>
                </a:solidFill>
                <a:latin typeface="+mn-lt"/>
              </a:rPr>
              <a:t>2</a:t>
            </a:r>
          </a:p>
        </p:txBody>
      </p:sp>
    </p:spTree>
    <p:extLst>
      <p:ext uri="{BB962C8B-B14F-4D97-AF65-F5344CB8AC3E}">
        <p14:creationId xmlns:p14="http://schemas.microsoft.com/office/powerpoint/2010/main" val="384831284"/>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909" y="3059357"/>
            <a:ext cx="10833961" cy="740873"/>
          </a:xfrm>
        </p:spPr>
        <p:txBody>
          <a:bodyPr/>
          <a:lstStyle/>
          <a:p>
            <a:pPr algn="ctr"/>
            <a:r>
              <a:rPr lang="zh-CN" altLang="en-US" sz="3600" dirty="0" smtClean="0"/>
              <a:t>系统演示</a:t>
            </a:r>
            <a:r>
              <a:rPr lang="en-US" altLang="zh-CN" sz="3600" dirty="0" smtClean="0"/>
              <a:t>-</a:t>
            </a:r>
            <a:r>
              <a:rPr lang="zh-CN" altLang="en-US" sz="3600" dirty="0" smtClean="0"/>
              <a:t>服务发布及订购</a:t>
            </a:r>
            <a:endParaRPr lang="zh-CN" altLang="en-US" sz="3600" dirty="0"/>
          </a:p>
        </p:txBody>
      </p:sp>
    </p:spTree>
    <p:extLst>
      <p:ext uri="{BB962C8B-B14F-4D97-AF65-F5344CB8AC3E}">
        <p14:creationId xmlns:p14="http://schemas.microsoft.com/office/powerpoint/2010/main" val="4118837918"/>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solidFill>
                  <a:srgbClr val="000000"/>
                </a:solidFill>
              </a:rPr>
              <a:t>智慧城管应用使用到的服务及资源</a:t>
            </a:r>
            <a:endParaRPr lang="zh-CN" altLang="en-US" sz="3600" dirty="0"/>
          </a:p>
        </p:txBody>
      </p:sp>
      <p:sp>
        <p:nvSpPr>
          <p:cNvPr id="82" name="矩形 2"/>
          <p:cNvSpPr/>
          <p:nvPr/>
        </p:nvSpPr>
        <p:spPr bwMode="auto">
          <a:xfrm>
            <a:off x="917290" y="5300491"/>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FFFFFF"/>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83" name="TextBox 124"/>
          <p:cNvSpPr txBox="1"/>
          <p:nvPr/>
        </p:nvSpPr>
        <p:spPr>
          <a:xfrm>
            <a:off x="4854819" y="4115572"/>
            <a:ext cx="3962136"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华为数据共享交换云平台</a:t>
            </a:r>
          </a:p>
        </p:txBody>
      </p:sp>
      <p:sp>
        <p:nvSpPr>
          <p:cNvPr id="84" name="TextBox 160"/>
          <p:cNvSpPr txBox="1"/>
          <p:nvPr/>
        </p:nvSpPr>
        <p:spPr>
          <a:xfrm>
            <a:off x="5619785" y="3122329"/>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核心基础库</a:t>
            </a:r>
          </a:p>
        </p:txBody>
      </p:sp>
      <p:sp>
        <p:nvSpPr>
          <p:cNvPr id="85" name="矩形 158"/>
          <p:cNvSpPr/>
          <p:nvPr/>
        </p:nvSpPr>
        <p:spPr bwMode="auto">
          <a:xfrm>
            <a:off x="897931" y="4345056"/>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86" name="TextBox 69"/>
          <p:cNvSpPr txBox="1"/>
          <p:nvPr/>
        </p:nvSpPr>
        <p:spPr>
          <a:xfrm>
            <a:off x="1081925" y="4614498"/>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87" name="TextBox 71"/>
          <p:cNvSpPr txBox="1"/>
          <p:nvPr/>
        </p:nvSpPr>
        <p:spPr>
          <a:xfrm>
            <a:off x="3461026" y="4825925"/>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88" name="TextBox 72"/>
          <p:cNvSpPr txBox="1"/>
          <p:nvPr/>
        </p:nvSpPr>
        <p:spPr>
          <a:xfrm>
            <a:off x="8137416" y="4823839"/>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89" name="TextBox 73"/>
          <p:cNvSpPr txBox="1"/>
          <p:nvPr/>
        </p:nvSpPr>
        <p:spPr>
          <a:xfrm>
            <a:off x="9142252" y="4825925"/>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90" name="TextBox 74"/>
          <p:cNvSpPr txBox="1"/>
          <p:nvPr/>
        </p:nvSpPr>
        <p:spPr>
          <a:xfrm>
            <a:off x="2033170" y="4420382"/>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开发者服务</a:t>
            </a:r>
          </a:p>
        </p:txBody>
      </p:sp>
      <p:sp>
        <p:nvSpPr>
          <p:cNvPr id="91" name="矩形 125"/>
          <p:cNvSpPr/>
          <p:nvPr/>
        </p:nvSpPr>
        <p:spPr bwMode="auto">
          <a:xfrm>
            <a:off x="924262" y="1865245"/>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92" name="TextBox 57"/>
          <p:cNvSpPr txBox="1"/>
          <p:nvPr/>
        </p:nvSpPr>
        <p:spPr>
          <a:xfrm>
            <a:off x="1011802" y="2733715"/>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93" name="TextBox 67"/>
          <p:cNvSpPr txBox="1"/>
          <p:nvPr/>
        </p:nvSpPr>
        <p:spPr>
          <a:xfrm>
            <a:off x="2033170" y="4825925"/>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94" name="TextBox 75"/>
          <p:cNvSpPr txBox="1"/>
          <p:nvPr/>
        </p:nvSpPr>
        <p:spPr>
          <a:xfrm>
            <a:off x="3461026" y="4420382"/>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95" name="TextBox 76"/>
          <p:cNvSpPr txBox="1"/>
          <p:nvPr/>
        </p:nvSpPr>
        <p:spPr>
          <a:xfrm>
            <a:off x="4589844" y="4420382"/>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96" name="TextBox 77"/>
          <p:cNvSpPr txBox="1"/>
          <p:nvPr/>
        </p:nvSpPr>
        <p:spPr>
          <a:xfrm>
            <a:off x="5843564" y="4420382"/>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97" name="TextBox 81"/>
          <p:cNvSpPr txBox="1"/>
          <p:nvPr/>
        </p:nvSpPr>
        <p:spPr>
          <a:xfrm>
            <a:off x="6963148" y="4420382"/>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98" name="TextBox 83"/>
          <p:cNvSpPr txBox="1"/>
          <p:nvPr/>
        </p:nvSpPr>
        <p:spPr>
          <a:xfrm>
            <a:off x="8138662" y="4420382"/>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99" name="TextBox 84"/>
          <p:cNvSpPr txBox="1"/>
          <p:nvPr/>
        </p:nvSpPr>
        <p:spPr>
          <a:xfrm>
            <a:off x="9144932" y="4420382"/>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00" name="TextBox 85"/>
          <p:cNvSpPr txBox="1"/>
          <p:nvPr/>
        </p:nvSpPr>
        <p:spPr>
          <a:xfrm>
            <a:off x="10143034" y="4420382"/>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1" name="TextBox 86"/>
          <p:cNvSpPr txBox="1"/>
          <p:nvPr/>
        </p:nvSpPr>
        <p:spPr>
          <a:xfrm>
            <a:off x="4589845" y="4825925"/>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2" name="TextBox 88"/>
          <p:cNvSpPr txBox="1"/>
          <p:nvPr/>
        </p:nvSpPr>
        <p:spPr>
          <a:xfrm>
            <a:off x="5845435" y="4825925"/>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03" name="TextBox 89"/>
          <p:cNvSpPr txBox="1"/>
          <p:nvPr/>
        </p:nvSpPr>
        <p:spPr>
          <a:xfrm>
            <a:off x="6963148" y="4825925"/>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4" name="TextBox 108"/>
          <p:cNvSpPr txBox="1"/>
          <p:nvPr/>
        </p:nvSpPr>
        <p:spPr>
          <a:xfrm>
            <a:off x="10143034" y="4825925"/>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105" name="Rectangle 144"/>
          <p:cNvSpPr/>
          <p:nvPr/>
        </p:nvSpPr>
        <p:spPr bwMode="auto">
          <a:xfrm>
            <a:off x="2006071" y="3034982"/>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6" name="Rounded Rectangle 133"/>
          <p:cNvSpPr/>
          <p:nvPr/>
        </p:nvSpPr>
        <p:spPr bwMode="auto">
          <a:xfrm>
            <a:off x="6805021" y="3122329"/>
            <a:ext cx="102402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107" name="Rounded Rectangle 134"/>
          <p:cNvSpPr/>
          <p:nvPr/>
        </p:nvSpPr>
        <p:spPr bwMode="auto">
          <a:xfrm>
            <a:off x="7915968" y="3122329"/>
            <a:ext cx="837102"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108" name="Rounded Rectangle 138"/>
          <p:cNvSpPr/>
          <p:nvPr/>
        </p:nvSpPr>
        <p:spPr bwMode="auto">
          <a:xfrm>
            <a:off x="8885139" y="3122329"/>
            <a:ext cx="10868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109" name="Rounded Rectangle 147"/>
          <p:cNvSpPr/>
          <p:nvPr/>
        </p:nvSpPr>
        <p:spPr bwMode="auto">
          <a:xfrm>
            <a:off x="10101989" y="3122329"/>
            <a:ext cx="91218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10" name="Rectangle 256"/>
          <p:cNvSpPr/>
          <p:nvPr/>
        </p:nvSpPr>
        <p:spPr bwMode="auto">
          <a:xfrm>
            <a:off x="2017215" y="1887386"/>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Rounded Rectangle 145"/>
          <p:cNvSpPr/>
          <p:nvPr/>
        </p:nvSpPr>
        <p:spPr bwMode="auto">
          <a:xfrm>
            <a:off x="2530063" y="3122329"/>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112" name="Rounded Rectangle 146"/>
          <p:cNvSpPr/>
          <p:nvPr/>
        </p:nvSpPr>
        <p:spPr bwMode="auto">
          <a:xfrm>
            <a:off x="3575629" y="3122329"/>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113" name="Rounded Rectangle 147"/>
          <p:cNvSpPr/>
          <p:nvPr/>
        </p:nvSpPr>
        <p:spPr bwMode="auto">
          <a:xfrm>
            <a:off x="4642198" y="3122329"/>
            <a:ext cx="10421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114" name="Rounded Rectangle 147"/>
          <p:cNvSpPr/>
          <p:nvPr/>
        </p:nvSpPr>
        <p:spPr bwMode="auto">
          <a:xfrm>
            <a:off x="5834885" y="3122329"/>
            <a:ext cx="868045"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115" name="Rounded Rectangle 145"/>
          <p:cNvSpPr/>
          <p:nvPr/>
        </p:nvSpPr>
        <p:spPr bwMode="auto">
          <a:xfrm>
            <a:off x="2594524" y="1920673"/>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116" name="Rounded Rectangle 145"/>
          <p:cNvSpPr/>
          <p:nvPr/>
        </p:nvSpPr>
        <p:spPr bwMode="auto">
          <a:xfrm>
            <a:off x="3868152" y="1920673"/>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117" name="Rounded Rectangle 145"/>
          <p:cNvSpPr/>
          <p:nvPr/>
        </p:nvSpPr>
        <p:spPr bwMode="auto">
          <a:xfrm>
            <a:off x="5103389" y="1920673"/>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118" name="Rounded Rectangle 145"/>
          <p:cNvSpPr/>
          <p:nvPr/>
        </p:nvSpPr>
        <p:spPr bwMode="auto">
          <a:xfrm>
            <a:off x="6329789" y="1920673"/>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119" name="Rounded Rectangle 145"/>
          <p:cNvSpPr/>
          <p:nvPr/>
        </p:nvSpPr>
        <p:spPr bwMode="auto">
          <a:xfrm>
            <a:off x="7583804" y="1920673"/>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120" name="Rounded Rectangle 145"/>
          <p:cNvSpPr/>
          <p:nvPr/>
        </p:nvSpPr>
        <p:spPr bwMode="auto">
          <a:xfrm>
            <a:off x="8836419" y="1920673"/>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121" name="文本框 128"/>
          <p:cNvSpPr txBox="1"/>
          <p:nvPr/>
        </p:nvSpPr>
        <p:spPr>
          <a:xfrm>
            <a:off x="2041807" y="1915412"/>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22" name="文本框 129"/>
          <p:cNvSpPr txBox="1"/>
          <p:nvPr/>
        </p:nvSpPr>
        <p:spPr>
          <a:xfrm>
            <a:off x="2049988" y="3143752"/>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23" name="TextBox 95"/>
          <p:cNvSpPr txBox="1"/>
          <p:nvPr/>
        </p:nvSpPr>
        <p:spPr>
          <a:xfrm>
            <a:off x="6486972" y="3647788"/>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124" name="Flowchart: Magnetic Disk 96"/>
          <p:cNvSpPr/>
          <p:nvPr/>
        </p:nvSpPr>
        <p:spPr bwMode="auto">
          <a:xfrm>
            <a:off x="8704430" y="3716735"/>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行政权力库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5" name="Flowchart: Magnetic Disk 100"/>
          <p:cNvSpPr/>
          <p:nvPr/>
        </p:nvSpPr>
        <p:spPr bwMode="auto">
          <a:xfrm>
            <a:off x="6999826" y="3718385"/>
            <a:ext cx="528039"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城市部件库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26" name="Flowchart: Magnetic Disk 102"/>
          <p:cNvSpPr/>
          <p:nvPr/>
        </p:nvSpPr>
        <p:spPr bwMode="auto">
          <a:xfrm>
            <a:off x="8137508" y="3725877"/>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出租屋信息库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7" name="Flowchart: Magnetic Disk 106"/>
          <p:cNvSpPr/>
          <p:nvPr/>
        </p:nvSpPr>
        <p:spPr bwMode="auto">
          <a:xfrm>
            <a:off x="10427611" y="3699563"/>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8" name="Flowchart: Magnetic Disk 96"/>
          <p:cNvSpPr/>
          <p:nvPr/>
        </p:nvSpPr>
        <p:spPr bwMode="auto">
          <a:xfrm>
            <a:off x="7565022" y="3726110"/>
            <a:ext cx="528039"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城市事件库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08" name="Flowchart: Magnetic Disk 96"/>
          <p:cNvSpPr/>
          <p:nvPr/>
        </p:nvSpPr>
        <p:spPr bwMode="auto">
          <a:xfrm>
            <a:off x="9290173" y="3706993"/>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项目库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09" name="TextBox 95"/>
          <p:cNvSpPr txBox="1"/>
          <p:nvPr/>
        </p:nvSpPr>
        <p:spPr>
          <a:xfrm>
            <a:off x="2019890" y="3667503"/>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210" name="Flowchart: Magnetic Disk 96"/>
          <p:cNvSpPr/>
          <p:nvPr/>
        </p:nvSpPr>
        <p:spPr bwMode="auto">
          <a:xfrm>
            <a:off x="9852262" y="3698376"/>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11" name="Flowchart: Magnetic Disk 13"/>
          <p:cNvSpPr/>
          <p:nvPr/>
        </p:nvSpPr>
        <p:spPr bwMode="auto">
          <a:xfrm>
            <a:off x="2524815" y="3723622"/>
            <a:ext cx="552297"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人口库</a:t>
            </a:r>
          </a:p>
        </p:txBody>
      </p:sp>
      <p:sp>
        <p:nvSpPr>
          <p:cNvPr id="212" name="Flowchart: Magnetic Disk 91"/>
          <p:cNvSpPr/>
          <p:nvPr/>
        </p:nvSpPr>
        <p:spPr bwMode="auto">
          <a:xfrm>
            <a:off x="3217892" y="3723622"/>
            <a:ext cx="578783"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法人库</a:t>
            </a:r>
          </a:p>
        </p:txBody>
      </p:sp>
      <p:sp>
        <p:nvSpPr>
          <p:cNvPr id="213" name="Flowchart: Magnetic Disk 92"/>
          <p:cNvSpPr/>
          <p:nvPr/>
        </p:nvSpPr>
        <p:spPr bwMode="auto">
          <a:xfrm>
            <a:off x="3912686" y="3723619"/>
            <a:ext cx="530709"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地理信息库</a:t>
            </a:r>
          </a:p>
        </p:txBody>
      </p:sp>
      <p:sp>
        <p:nvSpPr>
          <p:cNvPr id="214" name="Flowchart: Magnetic Disk 136"/>
          <p:cNvSpPr/>
          <p:nvPr/>
        </p:nvSpPr>
        <p:spPr bwMode="auto">
          <a:xfrm>
            <a:off x="5172178" y="3723619"/>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电子证照库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15" name="Flowchart: Magnetic Disk 136"/>
          <p:cNvSpPr/>
          <p:nvPr/>
        </p:nvSpPr>
        <p:spPr bwMode="auto">
          <a:xfrm>
            <a:off x="4542247" y="3725150"/>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宏观经济库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16" name="Flowchart: Magnetic Disk 136"/>
          <p:cNvSpPr/>
          <p:nvPr/>
        </p:nvSpPr>
        <p:spPr bwMode="auto">
          <a:xfrm>
            <a:off x="5785386" y="3723619"/>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房屋信息库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17" name="Rectangle 144"/>
          <p:cNvSpPr/>
          <p:nvPr/>
        </p:nvSpPr>
        <p:spPr bwMode="auto">
          <a:xfrm>
            <a:off x="2006071" y="2425996"/>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8" name="文本框 146"/>
          <p:cNvSpPr txBox="1"/>
          <p:nvPr/>
        </p:nvSpPr>
        <p:spPr>
          <a:xfrm>
            <a:off x="2006071" y="2504397"/>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219" name="Rounded Rectangle 145"/>
          <p:cNvSpPr/>
          <p:nvPr/>
        </p:nvSpPr>
        <p:spPr bwMode="auto">
          <a:xfrm>
            <a:off x="5445497" y="2493334"/>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220" name="Rounded Rectangle 145"/>
          <p:cNvSpPr/>
          <p:nvPr/>
        </p:nvSpPr>
        <p:spPr bwMode="auto">
          <a:xfrm>
            <a:off x="2598767" y="2493334"/>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221" name="Rounded Rectangle 146"/>
          <p:cNvSpPr/>
          <p:nvPr/>
        </p:nvSpPr>
        <p:spPr bwMode="auto">
          <a:xfrm>
            <a:off x="4000622" y="2493334"/>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222" name="Rounded Rectangle 145"/>
          <p:cNvSpPr/>
          <p:nvPr/>
        </p:nvSpPr>
        <p:spPr bwMode="auto">
          <a:xfrm>
            <a:off x="10086576" y="1920673"/>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23" name="Rounded Rectangle 145"/>
          <p:cNvSpPr/>
          <p:nvPr/>
        </p:nvSpPr>
        <p:spPr bwMode="auto">
          <a:xfrm>
            <a:off x="6869616" y="2493334"/>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224" name="Rounded Rectangle 145"/>
          <p:cNvSpPr/>
          <p:nvPr/>
        </p:nvSpPr>
        <p:spPr bwMode="auto">
          <a:xfrm>
            <a:off x="8209930" y="2493334"/>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225" name="Rounded Rectangle 145"/>
          <p:cNvSpPr/>
          <p:nvPr/>
        </p:nvSpPr>
        <p:spPr bwMode="auto">
          <a:xfrm>
            <a:off x="9784325" y="2493334"/>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Tree>
    <p:extLst>
      <p:ext uri="{BB962C8B-B14F-4D97-AF65-F5344CB8AC3E}">
        <p14:creationId xmlns:p14="http://schemas.microsoft.com/office/powerpoint/2010/main" val="294191728"/>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solidFill>
                  <a:srgbClr val="000000"/>
                </a:solidFill>
              </a:rPr>
              <a:t>政府服务外网使用到的服务及资源</a:t>
            </a:r>
            <a:endParaRPr lang="zh-CN" altLang="en-US" sz="3600" dirty="0"/>
          </a:p>
        </p:txBody>
      </p:sp>
      <p:sp>
        <p:nvSpPr>
          <p:cNvPr id="179" name="矩形 2"/>
          <p:cNvSpPr/>
          <p:nvPr/>
        </p:nvSpPr>
        <p:spPr bwMode="auto">
          <a:xfrm>
            <a:off x="881769" y="4944109"/>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0" name="TextBox 160"/>
          <p:cNvSpPr txBox="1"/>
          <p:nvPr/>
        </p:nvSpPr>
        <p:spPr>
          <a:xfrm>
            <a:off x="5584264" y="2765947"/>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核心基础库</a:t>
            </a:r>
          </a:p>
        </p:txBody>
      </p:sp>
      <p:sp>
        <p:nvSpPr>
          <p:cNvPr id="181" name="矩形 158"/>
          <p:cNvSpPr/>
          <p:nvPr/>
        </p:nvSpPr>
        <p:spPr bwMode="auto">
          <a:xfrm>
            <a:off x="862410" y="3988674"/>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2" name="TextBox 69"/>
          <p:cNvSpPr txBox="1"/>
          <p:nvPr/>
        </p:nvSpPr>
        <p:spPr>
          <a:xfrm>
            <a:off x="1046404" y="4258116"/>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3" name="TextBox 71"/>
          <p:cNvSpPr txBox="1"/>
          <p:nvPr/>
        </p:nvSpPr>
        <p:spPr>
          <a:xfrm>
            <a:off x="3425505" y="4469543"/>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84" name="TextBox 72"/>
          <p:cNvSpPr txBox="1"/>
          <p:nvPr/>
        </p:nvSpPr>
        <p:spPr>
          <a:xfrm>
            <a:off x="8101895" y="4467457"/>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85" name="TextBox 73"/>
          <p:cNvSpPr txBox="1"/>
          <p:nvPr/>
        </p:nvSpPr>
        <p:spPr>
          <a:xfrm>
            <a:off x="9106731" y="4469543"/>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186" name="TextBox 74"/>
          <p:cNvSpPr txBox="1"/>
          <p:nvPr/>
        </p:nvSpPr>
        <p:spPr>
          <a:xfrm>
            <a:off x="1997649" y="4064000"/>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开发者服务</a:t>
            </a:r>
          </a:p>
        </p:txBody>
      </p:sp>
      <p:sp>
        <p:nvSpPr>
          <p:cNvPr id="187" name="矩形 125"/>
          <p:cNvSpPr/>
          <p:nvPr/>
        </p:nvSpPr>
        <p:spPr bwMode="auto">
          <a:xfrm>
            <a:off x="888741" y="1508863"/>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8" name="TextBox 57"/>
          <p:cNvSpPr txBox="1"/>
          <p:nvPr/>
        </p:nvSpPr>
        <p:spPr>
          <a:xfrm>
            <a:off x="976281" y="2377333"/>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89" name="TextBox 67"/>
          <p:cNvSpPr txBox="1"/>
          <p:nvPr/>
        </p:nvSpPr>
        <p:spPr>
          <a:xfrm>
            <a:off x="1997649" y="4469543"/>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90" name="TextBox 75"/>
          <p:cNvSpPr txBox="1"/>
          <p:nvPr/>
        </p:nvSpPr>
        <p:spPr>
          <a:xfrm>
            <a:off x="3425505"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191" name="TextBox 76"/>
          <p:cNvSpPr txBox="1"/>
          <p:nvPr/>
        </p:nvSpPr>
        <p:spPr>
          <a:xfrm>
            <a:off x="4554323" y="4064000"/>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192" name="TextBox 77"/>
          <p:cNvSpPr txBox="1"/>
          <p:nvPr/>
        </p:nvSpPr>
        <p:spPr>
          <a:xfrm>
            <a:off x="5808043"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193" name="TextBox 81"/>
          <p:cNvSpPr txBox="1"/>
          <p:nvPr/>
        </p:nvSpPr>
        <p:spPr>
          <a:xfrm>
            <a:off x="6927627" y="4064000"/>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194" name="TextBox 83"/>
          <p:cNvSpPr txBox="1"/>
          <p:nvPr/>
        </p:nvSpPr>
        <p:spPr>
          <a:xfrm>
            <a:off x="810314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95" name="TextBox 84"/>
          <p:cNvSpPr txBox="1"/>
          <p:nvPr/>
        </p:nvSpPr>
        <p:spPr>
          <a:xfrm>
            <a:off x="910941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96" name="TextBox 85"/>
          <p:cNvSpPr txBox="1"/>
          <p:nvPr/>
        </p:nvSpPr>
        <p:spPr>
          <a:xfrm>
            <a:off x="10107513" y="4064000"/>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97" name="TextBox 86"/>
          <p:cNvSpPr txBox="1"/>
          <p:nvPr/>
        </p:nvSpPr>
        <p:spPr>
          <a:xfrm>
            <a:off x="4554324" y="4469543"/>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98" name="TextBox 88"/>
          <p:cNvSpPr txBox="1"/>
          <p:nvPr/>
        </p:nvSpPr>
        <p:spPr>
          <a:xfrm>
            <a:off x="5809914" y="4469543"/>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0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0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99" name="TextBox 89"/>
          <p:cNvSpPr txBox="1"/>
          <p:nvPr/>
        </p:nvSpPr>
        <p:spPr>
          <a:xfrm>
            <a:off x="6927627" y="4469543"/>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200" name="TextBox 108"/>
          <p:cNvSpPr txBox="1"/>
          <p:nvPr/>
        </p:nvSpPr>
        <p:spPr>
          <a:xfrm>
            <a:off x="10107513" y="4469543"/>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201" name="Rectangle 144"/>
          <p:cNvSpPr/>
          <p:nvPr/>
        </p:nvSpPr>
        <p:spPr bwMode="auto">
          <a:xfrm>
            <a:off x="1970550" y="2678600"/>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2" name="Rounded Rectangle 133"/>
          <p:cNvSpPr/>
          <p:nvPr/>
        </p:nvSpPr>
        <p:spPr bwMode="auto">
          <a:xfrm>
            <a:off x="6769500" y="2765947"/>
            <a:ext cx="102402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203" name="Rounded Rectangle 134"/>
          <p:cNvSpPr/>
          <p:nvPr/>
        </p:nvSpPr>
        <p:spPr bwMode="auto">
          <a:xfrm>
            <a:off x="7880447" y="2765947"/>
            <a:ext cx="837102"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204" name="Rounded Rectangle 138"/>
          <p:cNvSpPr/>
          <p:nvPr/>
        </p:nvSpPr>
        <p:spPr bwMode="auto">
          <a:xfrm>
            <a:off x="8849618" y="2765947"/>
            <a:ext cx="10868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205" name="Rounded Rectangle 147"/>
          <p:cNvSpPr/>
          <p:nvPr/>
        </p:nvSpPr>
        <p:spPr bwMode="auto">
          <a:xfrm>
            <a:off x="10066468" y="2765947"/>
            <a:ext cx="91218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206" name="Rectangle 256"/>
          <p:cNvSpPr/>
          <p:nvPr/>
        </p:nvSpPr>
        <p:spPr bwMode="auto">
          <a:xfrm>
            <a:off x="1981694" y="1531004"/>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7" name="Rounded Rectangle 145"/>
          <p:cNvSpPr/>
          <p:nvPr/>
        </p:nvSpPr>
        <p:spPr bwMode="auto">
          <a:xfrm>
            <a:off x="2494542"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226" name="Rounded Rectangle 146"/>
          <p:cNvSpPr/>
          <p:nvPr/>
        </p:nvSpPr>
        <p:spPr bwMode="auto">
          <a:xfrm>
            <a:off x="3540108"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227" name="Rounded Rectangle 147"/>
          <p:cNvSpPr/>
          <p:nvPr/>
        </p:nvSpPr>
        <p:spPr bwMode="auto">
          <a:xfrm>
            <a:off x="4606677" y="2765947"/>
            <a:ext cx="10421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228" name="Rounded Rectangle 147"/>
          <p:cNvSpPr/>
          <p:nvPr/>
        </p:nvSpPr>
        <p:spPr bwMode="auto">
          <a:xfrm>
            <a:off x="5799364" y="2765947"/>
            <a:ext cx="868045"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229" name="Rounded Rectangle 145"/>
          <p:cNvSpPr/>
          <p:nvPr/>
        </p:nvSpPr>
        <p:spPr bwMode="auto">
          <a:xfrm>
            <a:off x="255900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230" name="Rounded Rectangle 145"/>
          <p:cNvSpPr/>
          <p:nvPr/>
        </p:nvSpPr>
        <p:spPr bwMode="auto">
          <a:xfrm>
            <a:off x="3832631"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231" name="Rounded Rectangle 145"/>
          <p:cNvSpPr/>
          <p:nvPr/>
        </p:nvSpPr>
        <p:spPr bwMode="auto">
          <a:xfrm>
            <a:off x="5067868"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232" name="Rounded Rectangle 145"/>
          <p:cNvSpPr/>
          <p:nvPr/>
        </p:nvSpPr>
        <p:spPr bwMode="auto">
          <a:xfrm>
            <a:off x="62942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233" name="Rounded Rectangle 145"/>
          <p:cNvSpPr/>
          <p:nvPr/>
        </p:nvSpPr>
        <p:spPr bwMode="auto">
          <a:xfrm>
            <a:off x="7548283"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234" name="Rounded Rectangle 145"/>
          <p:cNvSpPr/>
          <p:nvPr/>
        </p:nvSpPr>
        <p:spPr bwMode="auto">
          <a:xfrm>
            <a:off x="880089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235" name="文本框 41"/>
          <p:cNvSpPr txBox="1"/>
          <p:nvPr/>
        </p:nvSpPr>
        <p:spPr>
          <a:xfrm>
            <a:off x="2006286" y="155903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236" name="文本框 42"/>
          <p:cNvSpPr txBox="1"/>
          <p:nvPr/>
        </p:nvSpPr>
        <p:spPr>
          <a:xfrm>
            <a:off x="2014467" y="278737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237" name="TextBox 95"/>
          <p:cNvSpPr txBox="1"/>
          <p:nvPr/>
        </p:nvSpPr>
        <p:spPr>
          <a:xfrm>
            <a:off x="6451451" y="3291406"/>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238" name="Flowchart: Magnetic Disk 96"/>
          <p:cNvSpPr/>
          <p:nvPr/>
        </p:nvSpPr>
        <p:spPr bwMode="auto">
          <a:xfrm>
            <a:off x="8668909" y="3360353"/>
            <a:ext cx="528039"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行政权力库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39" name="Flowchart: Magnetic Disk 100"/>
          <p:cNvSpPr/>
          <p:nvPr/>
        </p:nvSpPr>
        <p:spPr bwMode="auto">
          <a:xfrm>
            <a:off x="6964305" y="3362003"/>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城市部件库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40" name="Flowchart: Magnetic Disk 102"/>
          <p:cNvSpPr/>
          <p:nvPr/>
        </p:nvSpPr>
        <p:spPr bwMode="auto">
          <a:xfrm>
            <a:off x="8101987" y="3369495"/>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出租屋信息库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41" name="Flowchart: Magnetic Disk 106"/>
          <p:cNvSpPr/>
          <p:nvPr/>
        </p:nvSpPr>
        <p:spPr bwMode="auto">
          <a:xfrm>
            <a:off x="10392090" y="3343181"/>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42" name="Flowchart: Magnetic Disk 96"/>
          <p:cNvSpPr/>
          <p:nvPr/>
        </p:nvSpPr>
        <p:spPr bwMode="auto">
          <a:xfrm>
            <a:off x="7529501" y="3369728"/>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城市事件库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43" name="Flowchart: Magnetic Disk 96"/>
          <p:cNvSpPr/>
          <p:nvPr/>
        </p:nvSpPr>
        <p:spPr bwMode="auto">
          <a:xfrm>
            <a:off x="9254652" y="3350611"/>
            <a:ext cx="528039"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项目库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44" name="TextBox 95"/>
          <p:cNvSpPr txBox="1"/>
          <p:nvPr/>
        </p:nvSpPr>
        <p:spPr>
          <a:xfrm>
            <a:off x="1984369" y="3311121"/>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245" name="Flowchart: Magnetic Disk 96"/>
          <p:cNvSpPr/>
          <p:nvPr/>
        </p:nvSpPr>
        <p:spPr bwMode="auto">
          <a:xfrm>
            <a:off x="9816741" y="3341994"/>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46" name="Flowchart: Magnetic Disk 13"/>
          <p:cNvSpPr/>
          <p:nvPr/>
        </p:nvSpPr>
        <p:spPr bwMode="auto">
          <a:xfrm>
            <a:off x="2489294" y="3367240"/>
            <a:ext cx="552297"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人口库</a:t>
            </a:r>
          </a:p>
        </p:txBody>
      </p:sp>
      <p:sp>
        <p:nvSpPr>
          <p:cNvPr id="247" name="Flowchart: Magnetic Disk 91"/>
          <p:cNvSpPr/>
          <p:nvPr/>
        </p:nvSpPr>
        <p:spPr bwMode="auto">
          <a:xfrm>
            <a:off x="3182371" y="3367240"/>
            <a:ext cx="578783"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法人库</a:t>
            </a:r>
          </a:p>
        </p:txBody>
      </p:sp>
      <p:sp>
        <p:nvSpPr>
          <p:cNvPr id="248" name="Flowchart: Magnetic Disk 92"/>
          <p:cNvSpPr/>
          <p:nvPr/>
        </p:nvSpPr>
        <p:spPr bwMode="auto">
          <a:xfrm>
            <a:off x="3877165" y="3367237"/>
            <a:ext cx="53070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地理信息库</a:t>
            </a:r>
          </a:p>
        </p:txBody>
      </p:sp>
      <p:sp>
        <p:nvSpPr>
          <p:cNvPr id="249" name="Flowchart: Magnetic Disk 136"/>
          <p:cNvSpPr/>
          <p:nvPr/>
        </p:nvSpPr>
        <p:spPr bwMode="auto">
          <a:xfrm>
            <a:off x="5136657" y="3367237"/>
            <a:ext cx="521708"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250" name="Flowchart: Magnetic Disk 136"/>
          <p:cNvSpPr/>
          <p:nvPr/>
        </p:nvSpPr>
        <p:spPr bwMode="auto">
          <a:xfrm>
            <a:off x="4506726" y="3368768"/>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宏观经济库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51" name="Flowchart: Magnetic Disk 136"/>
          <p:cNvSpPr/>
          <p:nvPr/>
        </p:nvSpPr>
        <p:spPr bwMode="auto">
          <a:xfrm>
            <a:off x="5749865"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房屋信息库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252" name="Rectangle 144"/>
          <p:cNvSpPr/>
          <p:nvPr/>
        </p:nvSpPr>
        <p:spPr bwMode="auto">
          <a:xfrm>
            <a:off x="1970550" y="2069614"/>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3" name="文本框 59"/>
          <p:cNvSpPr txBox="1"/>
          <p:nvPr/>
        </p:nvSpPr>
        <p:spPr>
          <a:xfrm>
            <a:off x="1970550" y="2148015"/>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254" name="Rounded Rectangle 145"/>
          <p:cNvSpPr/>
          <p:nvPr/>
        </p:nvSpPr>
        <p:spPr bwMode="auto">
          <a:xfrm>
            <a:off x="5409976"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255" name="Rounded Rectangle 145"/>
          <p:cNvSpPr/>
          <p:nvPr/>
        </p:nvSpPr>
        <p:spPr bwMode="auto">
          <a:xfrm>
            <a:off x="256324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256" name="Rounded Rectangle 146"/>
          <p:cNvSpPr/>
          <p:nvPr/>
        </p:nvSpPr>
        <p:spPr bwMode="auto">
          <a:xfrm>
            <a:off x="3965101"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257" name="Rounded Rectangle 145"/>
          <p:cNvSpPr/>
          <p:nvPr/>
        </p:nvSpPr>
        <p:spPr bwMode="auto">
          <a:xfrm>
            <a:off x="10051055" y="1564291"/>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58" name="Rounded Rectangle 145"/>
          <p:cNvSpPr/>
          <p:nvPr/>
        </p:nvSpPr>
        <p:spPr bwMode="auto">
          <a:xfrm>
            <a:off x="6834095"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259" name="Rounded Rectangle 145"/>
          <p:cNvSpPr/>
          <p:nvPr/>
        </p:nvSpPr>
        <p:spPr bwMode="auto">
          <a:xfrm>
            <a:off x="8174409" y="2136952"/>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260" name="Rounded Rectangle 145"/>
          <p:cNvSpPr/>
          <p:nvPr/>
        </p:nvSpPr>
        <p:spPr bwMode="auto">
          <a:xfrm>
            <a:off x="9748804"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Tree>
    <p:extLst>
      <p:ext uri="{BB962C8B-B14F-4D97-AF65-F5344CB8AC3E}">
        <p14:creationId xmlns:p14="http://schemas.microsoft.com/office/powerpoint/2010/main" val="250319996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solidFill>
                  <a:srgbClr val="000000"/>
                </a:solidFill>
              </a:rPr>
              <a:t>网格化管理使用到的服务及资源</a:t>
            </a:r>
            <a:endParaRPr lang="zh-CN" altLang="en-US" sz="3600" dirty="0"/>
          </a:p>
        </p:txBody>
      </p:sp>
      <p:sp>
        <p:nvSpPr>
          <p:cNvPr id="68" name="矩形 2"/>
          <p:cNvSpPr/>
          <p:nvPr/>
        </p:nvSpPr>
        <p:spPr bwMode="auto">
          <a:xfrm>
            <a:off x="881769" y="4944109"/>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9" name="TextBox 160"/>
          <p:cNvSpPr txBox="1"/>
          <p:nvPr/>
        </p:nvSpPr>
        <p:spPr>
          <a:xfrm>
            <a:off x="5584264" y="2765947"/>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核心基础库</a:t>
            </a:r>
          </a:p>
        </p:txBody>
      </p:sp>
      <p:sp>
        <p:nvSpPr>
          <p:cNvPr id="70" name="矩形 158"/>
          <p:cNvSpPr/>
          <p:nvPr/>
        </p:nvSpPr>
        <p:spPr bwMode="auto">
          <a:xfrm>
            <a:off x="862410" y="3988674"/>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1" name="TextBox 69"/>
          <p:cNvSpPr txBox="1"/>
          <p:nvPr/>
        </p:nvSpPr>
        <p:spPr>
          <a:xfrm>
            <a:off x="1046404" y="4258116"/>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2" name="TextBox 71"/>
          <p:cNvSpPr txBox="1"/>
          <p:nvPr/>
        </p:nvSpPr>
        <p:spPr>
          <a:xfrm>
            <a:off x="3425505" y="4469543"/>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3" name="TextBox 72"/>
          <p:cNvSpPr txBox="1"/>
          <p:nvPr/>
        </p:nvSpPr>
        <p:spPr>
          <a:xfrm>
            <a:off x="8101895" y="4467457"/>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74" name="TextBox 73"/>
          <p:cNvSpPr txBox="1"/>
          <p:nvPr/>
        </p:nvSpPr>
        <p:spPr>
          <a:xfrm>
            <a:off x="9106731" y="4469543"/>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75" name="TextBox 74"/>
          <p:cNvSpPr txBox="1"/>
          <p:nvPr/>
        </p:nvSpPr>
        <p:spPr>
          <a:xfrm>
            <a:off x="1997649" y="4064000"/>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开发者服务</a:t>
            </a:r>
          </a:p>
        </p:txBody>
      </p:sp>
      <p:sp>
        <p:nvSpPr>
          <p:cNvPr id="76" name="矩形 125"/>
          <p:cNvSpPr/>
          <p:nvPr/>
        </p:nvSpPr>
        <p:spPr bwMode="auto">
          <a:xfrm>
            <a:off x="888741" y="1508863"/>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7" name="TextBox 57"/>
          <p:cNvSpPr txBox="1"/>
          <p:nvPr/>
        </p:nvSpPr>
        <p:spPr>
          <a:xfrm>
            <a:off x="976281" y="2377333"/>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8" name="TextBox 67"/>
          <p:cNvSpPr txBox="1"/>
          <p:nvPr/>
        </p:nvSpPr>
        <p:spPr>
          <a:xfrm>
            <a:off x="1997649" y="4469543"/>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9" name="TextBox 75"/>
          <p:cNvSpPr txBox="1"/>
          <p:nvPr/>
        </p:nvSpPr>
        <p:spPr>
          <a:xfrm>
            <a:off x="3425505"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80" name="TextBox 76"/>
          <p:cNvSpPr txBox="1"/>
          <p:nvPr/>
        </p:nvSpPr>
        <p:spPr>
          <a:xfrm>
            <a:off x="4554323" y="4064000"/>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81" name="TextBox 77"/>
          <p:cNvSpPr txBox="1"/>
          <p:nvPr/>
        </p:nvSpPr>
        <p:spPr>
          <a:xfrm>
            <a:off x="5808043"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129" name="TextBox 81"/>
          <p:cNvSpPr txBox="1"/>
          <p:nvPr/>
        </p:nvSpPr>
        <p:spPr>
          <a:xfrm>
            <a:off x="6927627" y="4064000"/>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130" name="TextBox 83"/>
          <p:cNvSpPr txBox="1"/>
          <p:nvPr/>
        </p:nvSpPr>
        <p:spPr>
          <a:xfrm>
            <a:off x="810314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1" name="TextBox 84"/>
          <p:cNvSpPr txBox="1"/>
          <p:nvPr/>
        </p:nvSpPr>
        <p:spPr>
          <a:xfrm>
            <a:off x="910941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2" name="TextBox 85"/>
          <p:cNvSpPr txBox="1"/>
          <p:nvPr/>
        </p:nvSpPr>
        <p:spPr>
          <a:xfrm>
            <a:off x="10107513" y="4064000"/>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3" name="TextBox 86"/>
          <p:cNvSpPr txBox="1"/>
          <p:nvPr/>
        </p:nvSpPr>
        <p:spPr>
          <a:xfrm>
            <a:off x="4554324" y="4469543"/>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4" name="TextBox 88"/>
          <p:cNvSpPr txBox="1"/>
          <p:nvPr/>
        </p:nvSpPr>
        <p:spPr>
          <a:xfrm>
            <a:off x="5809914" y="4469543"/>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5" name="TextBox 89"/>
          <p:cNvSpPr txBox="1"/>
          <p:nvPr/>
        </p:nvSpPr>
        <p:spPr>
          <a:xfrm>
            <a:off x="6927627" y="4469543"/>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6" name="TextBox 108"/>
          <p:cNvSpPr txBox="1"/>
          <p:nvPr/>
        </p:nvSpPr>
        <p:spPr>
          <a:xfrm>
            <a:off x="10107513" y="4469543"/>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137" name="Rectangle 144"/>
          <p:cNvSpPr/>
          <p:nvPr/>
        </p:nvSpPr>
        <p:spPr bwMode="auto">
          <a:xfrm>
            <a:off x="1970550" y="2678600"/>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8" name="Rounded Rectangle 133"/>
          <p:cNvSpPr/>
          <p:nvPr/>
        </p:nvSpPr>
        <p:spPr bwMode="auto">
          <a:xfrm>
            <a:off x="6769500" y="2765947"/>
            <a:ext cx="102402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139" name="Rounded Rectangle 134"/>
          <p:cNvSpPr/>
          <p:nvPr/>
        </p:nvSpPr>
        <p:spPr bwMode="auto">
          <a:xfrm>
            <a:off x="7880447" y="2765947"/>
            <a:ext cx="837102"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140" name="Rounded Rectangle 138"/>
          <p:cNvSpPr/>
          <p:nvPr/>
        </p:nvSpPr>
        <p:spPr bwMode="auto">
          <a:xfrm>
            <a:off x="8849618" y="2765947"/>
            <a:ext cx="10868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141" name="Rounded Rectangle 147"/>
          <p:cNvSpPr/>
          <p:nvPr/>
        </p:nvSpPr>
        <p:spPr bwMode="auto">
          <a:xfrm>
            <a:off x="10066468" y="2765947"/>
            <a:ext cx="91218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42" name="Rectangle 256"/>
          <p:cNvSpPr/>
          <p:nvPr/>
        </p:nvSpPr>
        <p:spPr bwMode="auto">
          <a:xfrm>
            <a:off x="1981694" y="1531004"/>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3" name="Rounded Rectangle 145"/>
          <p:cNvSpPr/>
          <p:nvPr/>
        </p:nvSpPr>
        <p:spPr bwMode="auto">
          <a:xfrm>
            <a:off x="2494542"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144" name="Rounded Rectangle 146"/>
          <p:cNvSpPr/>
          <p:nvPr/>
        </p:nvSpPr>
        <p:spPr bwMode="auto">
          <a:xfrm>
            <a:off x="3540108"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145" name="Rounded Rectangle 147"/>
          <p:cNvSpPr/>
          <p:nvPr/>
        </p:nvSpPr>
        <p:spPr bwMode="auto">
          <a:xfrm>
            <a:off x="4606677" y="2765947"/>
            <a:ext cx="10421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146" name="Rounded Rectangle 147"/>
          <p:cNvSpPr/>
          <p:nvPr/>
        </p:nvSpPr>
        <p:spPr bwMode="auto">
          <a:xfrm>
            <a:off x="5799364" y="2765947"/>
            <a:ext cx="868045"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147" name="Rounded Rectangle 145"/>
          <p:cNvSpPr/>
          <p:nvPr/>
        </p:nvSpPr>
        <p:spPr bwMode="auto">
          <a:xfrm>
            <a:off x="2559003"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148" name="Rounded Rectangle 145"/>
          <p:cNvSpPr/>
          <p:nvPr/>
        </p:nvSpPr>
        <p:spPr bwMode="auto">
          <a:xfrm>
            <a:off x="3832631"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149" name="Rounded Rectangle 145"/>
          <p:cNvSpPr/>
          <p:nvPr/>
        </p:nvSpPr>
        <p:spPr bwMode="auto">
          <a:xfrm>
            <a:off x="5067868"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150" name="Rounded Rectangle 145"/>
          <p:cNvSpPr/>
          <p:nvPr/>
        </p:nvSpPr>
        <p:spPr bwMode="auto">
          <a:xfrm>
            <a:off x="62942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151" name="Rounded Rectangle 145"/>
          <p:cNvSpPr/>
          <p:nvPr/>
        </p:nvSpPr>
        <p:spPr bwMode="auto">
          <a:xfrm>
            <a:off x="754828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152" name="Rounded Rectangle 145"/>
          <p:cNvSpPr/>
          <p:nvPr/>
        </p:nvSpPr>
        <p:spPr bwMode="auto">
          <a:xfrm>
            <a:off x="8800898" y="1564291"/>
            <a:ext cx="1174311"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153" name="文本框 41"/>
          <p:cNvSpPr txBox="1"/>
          <p:nvPr/>
        </p:nvSpPr>
        <p:spPr>
          <a:xfrm>
            <a:off x="2006286" y="155903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4" name="文本框 42"/>
          <p:cNvSpPr txBox="1"/>
          <p:nvPr/>
        </p:nvSpPr>
        <p:spPr>
          <a:xfrm>
            <a:off x="2014467" y="278737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5" name="TextBox 95"/>
          <p:cNvSpPr txBox="1"/>
          <p:nvPr/>
        </p:nvSpPr>
        <p:spPr>
          <a:xfrm>
            <a:off x="6451451" y="3291406"/>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156" name="Flowchart: Magnetic Disk 96"/>
          <p:cNvSpPr/>
          <p:nvPr/>
        </p:nvSpPr>
        <p:spPr bwMode="auto">
          <a:xfrm>
            <a:off x="8668909" y="3360353"/>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行政权力库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7" name="Flowchart: Magnetic Disk 100"/>
          <p:cNvSpPr/>
          <p:nvPr/>
        </p:nvSpPr>
        <p:spPr bwMode="auto">
          <a:xfrm>
            <a:off x="6964305" y="3362003"/>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城市部件库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8" name="Flowchart: Magnetic Disk 102"/>
          <p:cNvSpPr/>
          <p:nvPr/>
        </p:nvSpPr>
        <p:spPr bwMode="auto">
          <a:xfrm>
            <a:off x="8101987" y="3369495"/>
            <a:ext cx="528039"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出租屋信息库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59" name="Flowchart: Magnetic Disk 106"/>
          <p:cNvSpPr/>
          <p:nvPr/>
        </p:nvSpPr>
        <p:spPr bwMode="auto">
          <a:xfrm>
            <a:off x="10392090" y="3343181"/>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0" name="Flowchart: Magnetic Disk 96"/>
          <p:cNvSpPr/>
          <p:nvPr/>
        </p:nvSpPr>
        <p:spPr bwMode="auto">
          <a:xfrm>
            <a:off x="7529501" y="3369728"/>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城市事件库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1" name="Flowchart: Magnetic Disk 96"/>
          <p:cNvSpPr/>
          <p:nvPr/>
        </p:nvSpPr>
        <p:spPr bwMode="auto">
          <a:xfrm>
            <a:off x="9254652" y="3350611"/>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项目库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2" name="TextBox 95"/>
          <p:cNvSpPr txBox="1"/>
          <p:nvPr/>
        </p:nvSpPr>
        <p:spPr>
          <a:xfrm>
            <a:off x="1984369" y="3311121"/>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163" name="Flowchart: Magnetic Disk 96"/>
          <p:cNvSpPr/>
          <p:nvPr/>
        </p:nvSpPr>
        <p:spPr bwMode="auto">
          <a:xfrm>
            <a:off x="9816741" y="3341994"/>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4" name="Flowchart: Magnetic Disk 13"/>
          <p:cNvSpPr/>
          <p:nvPr/>
        </p:nvSpPr>
        <p:spPr bwMode="auto">
          <a:xfrm>
            <a:off x="2489294" y="3367240"/>
            <a:ext cx="552297"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人口库</a:t>
            </a:r>
          </a:p>
        </p:txBody>
      </p:sp>
      <p:sp>
        <p:nvSpPr>
          <p:cNvPr id="165" name="Flowchart: Magnetic Disk 91"/>
          <p:cNvSpPr/>
          <p:nvPr/>
        </p:nvSpPr>
        <p:spPr bwMode="auto">
          <a:xfrm>
            <a:off x="3182371" y="3367240"/>
            <a:ext cx="578783"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法人库</a:t>
            </a:r>
          </a:p>
        </p:txBody>
      </p:sp>
      <p:sp>
        <p:nvSpPr>
          <p:cNvPr id="166" name="Flowchart: Magnetic Disk 92"/>
          <p:cNvSpPr/>
          <p:nvPr/>
        </p:nvSpPr>
        <p:spPr bwMode="auto">
          <a:xfrm>
            <a:off x="3877165" y="3367237"/>
            <a:ext cx="530709"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地理信息库</a:t>
            </a:r>
          </a:p>
        </p:txBody>
      </p:sp>
      <p:sp>
        <p:nvSpPr>
          <p:cNvPr id="167" name="Flowchart: Magnetic Disk 136"/>
          <p:cNvSpPr/>
          <p:nvPr/>
        </p:nvSpPr>
        <p:spPr bwMode="auto">
          <a:xfrm>
            <a:off x="5136657"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电子证照库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8" name="Flowchart: Magnetic Disk 136"/>
          <p:cNvSpPr/>
          <p:nvPr/>
        </p:nvSpPr>
        <p:spPr bwMode="auto">
          <a:xfrm>
            <a:off x="4506726" y="3368768"/>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宏观经济库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9" name="Flowchart: Magnetic Disk 136"/>
          <p:cNvSpPr/>
          <p:nvPr/>
        </p:nvSpPr>
        <p:spPr bwMode="auto">
          <a:xfrm>
            <a:off x="5749865" y="3367237"/>
            <a:ext cx="521708" cy="435666"/>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房屋信息库</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170" name="Rectangle 144"/>
          <p:cNvSpPr/>
          <p:nvPr/>
        </p:nvSpPr>
        <p:spPr bwMode="auto">
          <a:xfrm>
            <a:off x="1970550" y="2069614"/>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1" name="文本框 59"/>
          <p:cNvSpPr txBox="1"/>
          <p:nvPr/>
        </p:nvSpPr>
        <p:spPr>
          <a:xfrm>
            <a:off x="1970550" y="2148015"/>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72" name="Rounded Rectangle 145"/>
          <p:cNvSpPr/>
          <p:nvPr/>
        </p:nvSpPr>
        <p:spPr bwMode="auto">
          <a:xfrm>
            <a:off x="5409976"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173" name="Rounded Rectangle 145"/>
          <p:cNvSpPr/>
          <p:nvPr/>
        </p:nvSpPr>
        <p:spPr bwMode="auto">
          <a:xfrm>
            <a:off x="256324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174" name="Rounded Rectangle 146"/>
          <p:cNvSpPr/>
          <p:nvPr/>
        </p:nvSpPr>
        <p:spPr bwMode="auto">
          <a:xfrm>
            <a:off x="3965101"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175" name="Rounded Rectangle 145"/>
          <p:cNvSpPr/>
          <p:nvPr/>
        </p:nvSpPr>
        <p:spPr bwMode="auto">
          <a:xfrm>
            <a:off x="10051055" y="1564291"/>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176" name="Rounded Rectangle 145"/>
          <p:cNvSpPr/>
          <p:nvPr/>
        </p:nvSpPr>
        <p:spPr bwMode="auto">
          <a:xfrm>
            <a:off x="6834095"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177" name="Rounded Rectangle 145"/>
          <p:cNvSpPr/>
          <p:nvPr/>
        </p:nvSpPr>
        <p:spPr bwMode="auto">
          <a:xfrm>
            <a:off x="8174409" y="2136952"/>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178" name="Rounded Rectangle 145"/>
          <p:cNvSpPr/>
          <p:nvPr/>
        </p:nvSpPr>
        <p:spPr bwMode="auto">
          <a:xfrm>
            <a:off x="9748804"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Tree>
    <p:extLst>
      <p:ext uri="{BB962C8B-B14F-4D97-AF65-F5344CB8AC3E}">
        <p14:creationId xmlns:p14="http://schemas.microsoft.com/office/powerpoint/2010/main" val="1349935053"/>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en-US" altLang="zh-CN" sz="3600" dirty="0">
                <a:solidFill>
                  <a:srgbClr val="000000"/>
                </a:solidFill>
              </a:rPr>
              <a:t>12345</a:t>
            </a:r>
            <a:r>
              <a:rPr lang="zh-CN" altLang="en-US" sz="3600" dirty="0">
                <a:solidFill>
                  <a:srgbClr val="000000"/>
                </a:solidFill>
              </a:rPr>
              <a:t>使用到的服务及资源</a:t>
            </a:r>
            <a:endParaRPr lang="zh-CN" altLang="en-US" sz="3600" dirty="0"/>
          </a:p>
        </p:txBody>
      </p:sp>
      <p:sp>
        <p:nvSpPr>
          <p:cNvPr id="67" name="矩形 67"/>
          <p:cNvSpPr/>
          <p:nvPr/>
        </p:nvSpPr>
        <p:spPr bwMode="auto">
          <a:xfrm>
            <a:off x="881769" y="4944109"/>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82" name="TextBox 160"/>
          <p:cNvSpPr txBox="1"/>
          <p:nvPr/>
        </p:nvSpPr>
        <p:spPr>
          <a:xfrm>
            <a:off x="5584264" y="2765947"/>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核心基础库</a:t>
            </a:r>
          </a:p>
        </p:txBody>
      </p:sp>
      <p:sp>
        <p:nvSpPr>
          <p:cNvPr id="83" name="矩形 158"/>
          <p:cNvSpPr/>
          <p:nvPr/>
        </p:nvSpPr>
        <p:spPr bwMode="auto">
          <a:xfrm>
            <a:off x="862410" y="3988674"/>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84" name="TextBox 69"/>
          <p:cNvSpPr txBox="1"/>
          <p:nvPr/>
        </p:nvSpPr>
        <p:spPr>
          <a:xfrm>
            <a:off x="1046404" y="4258116"/>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85" name="TextBox 84"/>
          <p:cNvSpPr txBox="1"/>
          <p:nvPr/>
        </p:nvSpPr>
        <p:spPr>
          <a:xfrm>
            <a:off x="3425505" y="4469543"/>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86" name="TextBox 85"/>
          <p:cNvSpPr txBox="1"/>
          <p:nvPr/>
        </p:nvSpPr>
        <p:spPr>
          <a:xfrm>
            <a:off x="8101895" y="4467457"/>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87" name="TextBox 86"/>
          <p:cNvSpPr txBox="1"/>
          <p:nvPr/>
        </p:nvSpPr>
        <p:spPr>
          <a:xfrm>
            <a:off x="9106731" y="4469543"/>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88" name="TextBox 87"/>
          <p:cNvSpPr txBox="1"/>
          <p:nvPr/>
        </p:nvSpPr>
        <p:spPr>
          <a:xfrm>
            <a:off x="1997649" y="4064000"/>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开发者服务</a:t>
            </a:r>
          </a:p>
        </p:txBody>
      </p:sp>
      <p:sp>
        <p:nvSpPr>
          <p:cNvPr id="89" name="矩形 125"/>
          <p:cNvSpPr/>
          <p:nvPr/>
        </p:nvSpPr>
        <p:spPr bwMode="auto">
          <a:xfrm>
            <a:off x="888741" y="1508863"/>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90" name="TextBox 57"/>
          <p:cNvSpPr txBox="1"/>
          <p:nvPr/>
        </p:nvSpPr>
        <p:spPr>
          <a:xfrm>
            <a:off x="976281" y="2377333"/>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91" name="TextBox 67"/>
          <p:cNvSpPr txBox="1"/>
          <p:nvPr/>
        </p:nvSpPr>
        <p:spPr>
          <a:xfrm>
            <a:off x="1997649" y="4469543"/>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92" name="TextBox 75"/>
          <p:cNvSpPr txBox="1"/>
          <p:nvPr/>
        </p:nvSpPr>
        <p:spPr>
          <a:xfrm>
            <a:off x="3425505"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93" name="TextBox 76"/>
          <p:cNvSpPr txBox="1"/>
          <p:nvPr/>
        </p:nvSpPr>
        <p:spPr>
          <a:xfrm>
            <a:off x="4554323" y="4064000"/>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94" name="TextBox 77"/>
          <p:cNvSpPr txBox="1"/>
          <p:nvPr/>
        </p:nvSpPr>
        <p:spPr>
          <a:xfrm>
            <a:off x="5808043"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95" name="TextBox 94"/>
          <p:cNvSpPr txBox="1"/>
          <p:nvPr/>
        </p:nvSpPr>
        <p:spPr>
          <a:xfrm>
            <a:off x="6927627" y="4064000"/>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96" name="TextBox 83"/>
          <p:cNvSpPr txBox="1"/>
          <p:nvPr/>
        </p:nvSpPr>
        <p:spPr>
          <a:xfrm>
            <a:off x="810314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97" name="TextBox 84"/>
          <p:cNvSpPr txBox="1"/>
          <p:nvPr/>
        </p:nvSpPr>
        <p:spPr>
          <a:xfrm>
            <a:off x="910941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98" name="TextBox 85"/>
          <p:cNvSpPr txBox="1"/>
          <p:nvPr/>
        </p:nvSpPr>
        <p:spPr>
          <a:xfrm>
            <a:off x="10107513" y="4064000"/>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99" name="TextBox 86"/>
          <p:cNvSpPr txBox="1"/>
          <p:nvPr/>
        </p:nvSpPr>
        <p:spPr>
          <a:xfrm>
            <a:off x="4554324" y="4469543"/>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0" name="TextBox 88"/>
          <p:cNvSpPr txBox="1"/>
          <p:nvPr/>
        </p:nvSpPr>
        <p:spPr>
          <a:xfrm>
            <a:off x="5809914" y="4469543"/>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01" name="TextBox 89"/>
          <p:cNvSpPr txBox="1"/>
          <p:nvPr/>
        </p:nvSpPr>
        <p:spPr>
          <a:xfrm>
            <a:off x="6927627" y="4469543"/>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2" name="TextBox 108"/>
          <p:cNvSpPr txBox="1"/>
          <p:nvPr/>
        </p:nvSpPr>
        <p:spPr>
          <a:xfrm>
            <a:off x="10107513" y="4469543"/>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103" name="Rectangle 144"/>
          <p:cNvSpPr/>
          <p:nvPr/>
        </p:nvSpPr>
        <p:spPr bwMode="auto">
          <a:xfrm>
            <a:off x="1970550" y="2678600"/>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4" name="Rounded Rectangle 133"/>
          <p:cNvSpPr/>
          <p:nvPr/>
        </p:nvSpPr>
        <p:spPr bwMode="auto">
          <a:xfrm>
            <a:off x="6769500" y="2765947"/>
            <a:ext cx="102402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105" name="Rounded Rectangle 134"/>
          <p:cNvSpPr/>
          <p:nvPr/>
        </p:nvSpPr>
        <p:spPr bwMode="auto">
          <a:xfrm>
            <a:off x="7880447" y="2765947"/>
            <a:ext cx="837102"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106" name="Rounded Rectangle 138"/>
          <p:cNvSpPr/>
          <p:nvPr/>
        </p:nvSpPr>
        <p:spPr bwMode="auto">
          <a:xfrm>
            <a:off x="8849618" y="2765947"/>
            <a:ext cx="10868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107" name="Rounded Rectangle 147"/>
          <p:cNvSpPr/>
          <p:nvPr/>
        </p:nvSpPr>
        <p:spPr bwMode="auto">
          <a:xfrm>
            <a:off x="10066468" y="2765947"/>
            <a:ext cx="91218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08" name="Rectangle 256"/>
          <p:cNvSpPr/>
          <p:nvPr/>
        </p:nvSpPr>
        <p:spPr bwMode="auto">
          <a:xfrm>
            <a:off x="1981694" y="1531004"/>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Rounded Rectangle 145"/>
          <p:cNvSpPr/>
          <p:nvPr/>
        </p:nvSpPr>
        <p:spPr bwMode="auto">
          <a:xfrm>
            <a:off x="2494542"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110" name="Rounded Rectangle 146"/>
          <p:cNvSpPr/>
          <p:nvPr/>
        </p:nvSpPr>
        <p:spPr bwMode="auto">
          <a:xfrm>
            <a:off x="3540108" y="2765947"/>
            <a:ext cx="996470"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111" name="Rounded Rectangle 147"/>
          <p:cNvSpPr/>
          <p:nvPr/>
        </p:nvSpPr>
        <p:spPr bwMode="auto">
          <a:xfrm>
            <a:off x="4606677" y="2765947"/>
            <a:ext cx="1042169"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112" name="Rounded Rectangle 147"/>
          <p:cNvSpPr/>
          <p:nvPr/>
        </p:nvSpPr>
        <p:spPr bwMode="auto">
          <a:xfrm>
            <a:off x="5799364" y="2765947"/>
            <a:ext cx="868045"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113" name="Rounded Rectangle 145"/>
          <p:cNvSpPr/>
          <p:nvPr/>
        </p:nvSpPr>
        <p:spPr bwMode="auto">
          <a:xfrm>
            <a:off x="255900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114" name="Rounded Rectangle 145"/>
          <p:cNvSpPr/>
          <p:nvPr/>
        </p:nvSpPr>
        <p:spPr bwMode="auto">
          <a:xfrm>
            <a:off x="3832631"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115" name="Rounded Rectangle 145"/>
          <p:cNvSpPr/>
          <p:nvPr/>
        </p:nvSpPr>
        <p:spPr bwMode="auto">
          <a:xfrm>
            <a:off x="50678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116" name="Rounded Rectangle 145"/>
          <p:cNvSpPr/>
          <p:nvPr/>
        </p:nvSpPr>
        <p:spPr bwMode="auto">
          <a:xfrm>
            <a:off x="62942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117" name="Rounded Rectangle 145"/>
          <p:cNvSpPr/>
          <p:nvPr/>
        </p:nvSpPr>
        <p:spPr bwMode="auto">
          <a:xfrm>
            <a:off x="754828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118" name="Rounded Rectangle 145"/>
          <p:cNvSpPr/>
          <p:nvPr/>
        </p:nvSpPr>
        <p:spPr bwMode="auto">
          <a:xfrm>
            <a:off x="880089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119" name="文本框 105"/>
          <p:cNvSpPr txBox="1"/>
          <p:nvPr/>
        </p:nvSpPr>
        <p:spPr>
          <a:xfrm>
            <a:off x="2006286" y="155903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20" name="文本框 106"/>
          <p:cNvSpPr txBox="1"/>
          <p:nvPr/>
        </p:nvSpPr>
        <p:spPr>
          <a:xfrm>
            <a:off x="2014467" y="278737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21" name="TextBox 95"/>
          <p:cNvSpPr txBox="1"/>
          <p:nvPr/>
        </p:nvSpPr>
        <p:spPr>
          <a:xfrm>
            <a:off x="6451451" y="3291406"/>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122" name="Flowchart: Magnetic Disk 96"/>
          <p:cNvSpPr/>
          <p:nvPr/>
        </p:nvSpPr>
        <p:spPr bwMode="auto">
          <a:xfrm>
            <a:off x="8668909" y="3360353"/>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行政权力库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3" name="Flowchart: Magnetic Disk 100"/>
          <p:cNvSpPr/>
          <p:nvPr/>
        </p:nvSpPr>
        <p:spPr bwMode="auto">
          <a:xfrm>
            <a:off x="6964305" y="3362003"/>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城市部件库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4" name="Flowchart: Magnetic Disk 102"/>
          <p:cNvSpPr/>
          <p:nvPr/>
        </p:nvSpPr>
        <p:spPr bwMode="auto">
          <a:xfrm>
            <a:off x="8101987" y="3369495"/>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出租屋信息库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5" name="Flowchart: Magnetic Disk 106"/>
          <p:cNvSpPr/>
          <p:nvPr/>
        </p:nvSpPr>
        <p:spPr bwMode="auto">
          <a:xfrm>
            <a:off x="10392090" y="3343181"/>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6" name="Flowchart: Magnetic Disk 96"/>
          <p:cNvSpPr/>
          <p:nvPr/>
        </p:nvSpPr>
        <p:spPr bwMode="auto">
          <a:xfrm>
            <a:off x="7529501" y="3369728"/>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城市事件库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7" name="Flowchart: Magnetic Disk 96"/>
          <p:cNvSpPr/>
          <p:nvPr/>
        </p:nvSpPr>
        <p:spPr bwMode="auto">
          <a:xfrm>
            <a:off x="9254652" y="3350611"/>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项目库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28" name="TextBox 95"/>
          <p:cNvSpPr txBox="1"/>
          <p:nvPr/>
        </p:nvSpPr>
        <p:spPr>
          <a:xfrm>
            <a:off x="1984369" y="3311121"/>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179" name="Flowchart: Magnetic Disk 96"/>
          <p:cNvSpPr/>
          <p:nvPr/>
        </p:nvSpPr>
        <p:spPr bwMode="auto">
          <a:xfrm>
            <a:off x="9816741" y="3341994"/>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80" name="Flowchart: Magnetic Disk 13"/>
          <p:cNvSpPr/>
          <p:nvPr/>
        </p:nvSpPr>
        <p:spPr bwMode="auto">
          <a:xfrm>
            <a:off x="2489294" y="3367240"/>
            <a:ext cx="552297"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人口库</a:t>
            </a:r>
          </a:p>
        </p:txBody>
      </p:sp>
      <p:sp>
        <p:nvSpPr>
          <p:cNvPr id="181" name="Flowchart: Magnetic Disk 91"/>
          <p:cNvSpPr/>
          <p:nvPr/>
        </p:nvSpPr>
        <p:spPr bwMode="auto">
          <a:xfrm>
            <a:off x="3182371" y="3367240"/>
            <a:ext cx="578783"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法人库</a:t>
            </a:r>
          </a:p>
        </p:txBody>
      </p:sp>
      <p:sp>
        <p:nvSpPr>
          <p:cNvPr id="182" name="Flowchart: Magnetic Disk 92"/>
          <p:cNvSpPr/>
          <p:nvPr/>
        </p:nvSpPr>
        <p:spPr bwMode="auto">
          <a:xfrm>
            <a:off x="3877165" y="3367237"/>
            <a:ext cx="53070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地理信息库</a:t>
            </a:r>
          </a:p>
        </p:txBody>
      </p:sp>
      <p:sp>
        <p:nvSpPr>
          <p:cNvPr id="183" name="Flowchart: Magnetic Disk 136"/>
          <p:cNvSpPr/>
          <p:nvPr/>
        </p:nvSpPr>
        <p:spPr bwMode="auto">
          <a:xfrm>
            <a:off x="5136657"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电子证照库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84" name="Flowchart: Magnetic Disk 136"/>
          <p:cNvSpPr/>
          <p:nvPr/>
        </p:nvSpPr>
        <p:spPr bwMode="auto">
          <a:xfrm>
            <a:off x="4506726" y="3368768"/>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宏观经济库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85" name="Flowchart: Magnetic Disk 136"/>
          <p:cNvSpPr/>
          <p:nvPr/>
        </p:nvSpPr>
        <p:spPr bwMode="auto">
          <a:xfrm>
            <a:off x="5749865"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房屋信息库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86" name="Rectangle 144"/>
          <p:cNvSpPr/>
          <p:nvPr/>
        </p:nvSpPr>
        <p:spPr bwMode="auto">
          <a:xfrm>
            <a:off x="1970550" y="2069614"/>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7" name="文本框 123"/>
          <p:cNvSpPr txBox="1"/>
          <p:nvPr/>
        </p:nvSpPr>
        <p:spPr>
          <a:xfrm>
            <a:off x="1970550" y="2148015"/>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88" name="Rounded Rectangle 145"/>
          <p:cNvSpPr/>
          <p:nvPr/>
        </p:nvSpPr>
        <p:spPr bwMode="auto">
          <a:xfrm>
            <a:off x="5409976"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189" name="Rounded Rectangle 145"/>
          <p:cNvSpPr/>
          <p:nvPr/>
        </p:nvSpPr>
        <p:spPr bwMode="auto">
          <a:xfrm>
            <a:off x="256324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190" name="Rounded Rectangle 146"/>
          <p:cNvSpPr/>
          <p:nvPr/>
        </p:nvSpPr>
        <p:spPr bwMode="auto">
          <a:xfrm>
            <a:off x="3965101"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191" name="Rounded Rectangle 145"/>
          <p:cNvSpPr/>
          <p:nvPr/>
        </p:nvSpPr>
        <p:spPr bwMode="auto">
          <a:xfrm>
            <a:off x="10051055" y="1564291"/>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192" name="Rounded Rectangle 145"/>
          <p:cNvSpPr/>
          <p:nvPr/>
        </p:nvSpPr>
        <p:spPr bwMode="auto">
          <a:xfrm>
            <a:off x="6834095"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193" name="Rounded Rectangle 145"/>
          <p:cNvSpPr/>
          <p:nvPr/>
        </p:nvSpPr>
        <p:spPr bwMode="auto">
          <a:xfrm>
            <a:off x="8174409" y="2136952"/>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194" name="Rounded Rectangle 145"/>
          <p:cNvSpPr/>
          <p:nvPr/>
        </p:nvSpPr>
        <p:spPr bwMode="auto">
          <a:xfrm>
            <a:off x="9748804"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Tree>
    <p:extLst>
      <p:ext uri="{BB962C8B-B14F-4D97-AF65-F5344CB8AC3E}">
        <p14:creationId xmlns:p14="http://schemas.microsoft.com/office/powerpoint/2010/main" val="68106005"/>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企业信息库</a:t>
            </a:r>
            <a:r>
              <a:rPr lang="zh-CN" altLang="en-US" sz="3600" dirty="0">
                <a:solidFill>
                  <a:srgbClr val="000000"/>
                </a:solidFill>
              </a:rPr>
              <a:t>使用到的服务及资源</a:t>
            </a:r>
            <a:endParaRPr lang="zh-CN" altLang="en-US" sz="3600" dirty="0"/>
          </a:p>
        </p:txBody>
      </p:sp>
      <p:sp>
        <p:nvSpPr>
          <p:cNvPr id="68" name="矩形 67"/>
          <p:cNvSpPr/>
          <p:nvPr/>
        </p:nvSpPr>
        <p:spPr bwMode="auto">
          <a:xfrm>
            <a:off x="881769" y="4944109"/>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9" name="TextBox 160"/>
          <p:cNvSpPr txBox="1"/>
          <p:nvPr/>
        </p:nvSpPr>
        <p:spPr>
          <a:xfrm>
            <a:off x="5584264" y="2765947"/>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核心基础库</a:t>
            </a:r>
          </a:p>
        </p:txBody>
      </p:sp>
      <p:sp>
        <p:nvSpPr>
          <p:cNvPr id="70" name="矩形 158"/>
          <p:cNvSpPr/>
          <p:nvPr/>
        </p:nvSpPr>
        <p:spPr bwMode="auto">
          <a:xfrm>
            <a:off x="862410" y="3988674"/>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1" name="TextBox 69"/>
          <p:cNvSpPr txBox="1"/>
          <p:nvPr/>
        </p:nvSpPr>
        <p:spPr>
          <a:xfrm>
            <a:off x="1046404" y="4258116"/>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2" name="TextBox 71"/>
          <p:cNvSpPr txBox="1"/>
          <p:nvPr/>
        </p:nvSpPr>
        <p:spPr>
          <a:xfrm>
            <a:off x="3425505" y="4469543"/>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3" name="TextBox 72"/>
          <p:cNvSpPr txBox="1"/>
          <p:nvPr/>
        </p:nvSpPr>
        <p:spPr>
          <a:xfrm>
            <a:off x="8101895" y="4467457"/>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74" name="TextBox 73"/>
          <p:cNvSpPr txBox="1"/>
          <p:nvPr/>
        </p:nvSpPr>
        <p:spPr>
          <a:xfrm>
            <a:off x="9106731" y="4469543"/>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75" name="TextBox 74"/>
          <p:cNvSpPr txBox="1"/>
          <p:nvPr/>
        </p:nvSpPr>
        <p:spPr>
          <a:xfrm>
            <a:off x="1997649" y="4064000"/>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开发者服务</a:t>
            </a:r>
          </a:p>
        </p:txBody>
      </p:sp>
      <p:sp>
        <p:nvSpPr>
          <p:cNvPr id="76" name="矩形 125"/>
          <p:cNvSpPr/>
          <p:nvPr/>
        </p:nvSpPr>
        <p:spPr bwMode="auto">
          <a:xfrm>
            <a:off x="888741" y="1508863"/>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7" name="TextBox 57"/>
          <p:cNvSpPr txBox="1"/>
          <p:nvPr/>
        </p:nvSpPr>
        <p:spPr>
          <a:xfrm>
            <a:off x="976281" y="2377333"/>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8" name="TextBox 67"/>
          <p:cNvSpPr txBox="1"/>
          <p:nvPr/>
        </p:nvSpPr>
        <p:spPr>
          <a:xfrm>
            <a:off x="1997649" y="4469543"/>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9" name="TextBox 75"/>
          <p:cNvSpPr txBox="1"/>
          <p:nvPr/>
        </p:nvSpPr>
        <p:spPr>
          <a:xfrm>
            <a:off x="3425505"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80" name="TextBox 76"/>
          <p:cNvSpPr txBox="1"/>
          <p:nvPr/>
        </p:nvSpPr>
        <p:spPr>
          <a:xfrm>
            <a:off x="4554323" y="4064000"/>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81" name="TextBox 77"/>
          <p:cNvSpPr txBox="1"/>
          <p:nvPr/>
        </p:nvSpPr>
        <p:spPr>
          <a:xfrm>
            <a:off x="5808043"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129" name="TextBox 128"/>
          <p:cNvSpPr txBox="1"/>
          <p:nvPr/>
        </p:nvSpPr>
        <p:spPr>
          <a:xfrm>
            <a:off x="6927627" y="4064000"/>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130" name="TextBox 83"/>
          <p:cNvSpPr txBox="1"/>
          <p:nvPr/>
        </p:nvSpPr>
        <p:spPr>
          <a:xfrm>
            <a:off x="810314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1" name="TextBox 84"/>
          <p:cNvSpPr txBox="1"/>
          <p:nvPr/>
        </p:nvSpPr>
        <p:spPr>
          <a:xfrm>
            <a:off x="910941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2" name="TextBox 85"/>
          <p:cNvSpPr txBox="1"/>
          <p:nvPr/>
        </p:nvSpPr>
        <p:spPr>
          <a:xfrm>
            <a:off x="10107513" y="4064000"/>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3" name="TextBox 86"/>
          <p:cNvSpPr txBox="1"/>
          <p:nvPr/>
        </p:nvSpPr>
        <p:spPr>
          <a:xfrm>
            <a:off x="4554324" y="4469543"/>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4" name="TextBox 88"/>
          <p:cNvSpPr txBox="1"/>
          <p:nvPr/>
        </p:nvSpPr>
        <p:spPr>
          <a:xfrm>
            <a:off x="5809914" y="4469543"/>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5" name="TextBox 89"/>
          <p:cNvSpPr txBox="1"/>
          <p:nvPr/>
        </p:nvSpPr>
        <p:spPr>
          <a:xfrm>
            <a:off x="6927627" y="4469543"/>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6" name="TextBox 108"/>
          <p:cNvSpPr txBox="1"/>
          <p:nvPr/>
        </p:nvSpPr>
        <p:spPr>
          <a:xfrm>
            <a:off x="10107513" y="4469543"/>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137" name="Rectangle 144"/>
          <p:cNvSpPr/>
          <p:nvPr/>
        </p:nvSpPr>
        <p:spPr bwMode="auto">
          <a:xfrm>
            <a:off x="1970550" y="2678600"/>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8" name="Rounded Rectangle 133"/>
          <p:cNvSpPr/>
          <p:nvPr/>
        </p:nvSpPr>
        <p:spPr bwMode="auto">
          <a:xfrm>
            <a:off x="6769500" y="2765947"/>
            <a:ext cx="102402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139" name="Rounded Rectangle 134"/>
          <p:cNvSpPr/>
          <p:nvPr/>
        </p:nvSpPr>
        <p:spPr bwMode="auto">
          <a:xfrm>
            <a:off x="7880447" y="2765947"/>
            <a:ext cx="837102"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140" name="Rounded Rectangle 138"/>
          <p:cNvSpPr/>
          <p:nvPr/>
        </p:nvSpPr>
        <p:spPr bwMode="auto">
          <a:xfrm>
            <a:off x="8849618" y="2765947"/>
            <a:ext cx="108686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141" name="Rounded Rectangle 147"/>
          <p:cNvSpPr/>
          <p:nvPr/>
        </p:nvSpPr>
        <p:spPr bwMode="auto">
          <a:xfrm>
            <a:off x="10066468" y="2765947"/>
            <a:ext cx="91218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42" name="Rectangle 256"/>
          <p:cNvSpPr/>
          <p:nvPr/>
        </p:nvSpPr>
        <p:spPr bwMode="auto">
          <a:xfrm>
            <a:off x="1981694" y="1531004"/>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3" name="Rounded Rectangle 145"/>
          <p:cNvSpPr/>
          <p:nvPr/>
        </p:nvSpPr>
        <p:spPr bwMode="auto">
          <a:xfrm>
            <a:off x="2494542" y="2765947"/>
            <a:ext cx="99647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144" name="Rounded Rectangle 146"/>
          <p:cNvSpPr/>
          <p:nvPr/>
        </p:nvSpPr>
        <p:spPr bwMode="auto">
          <a:xfrm>
            <a:off x="3540108" y="2765947"/>
            <a:ext cx="99647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145" name="Rounded Rectangle 147"/>
          <p:cNvSpPr/>
          <p:nvPr/>
        </p:nvSpPr>
        <p:spPr bwMode="auto">
          <a:xfrm>
            <a:off x="4606677" y="2765947"/>
            <a:ext cx="104216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146" name="Rounded Rectangle 147"/>
          <p:cNvSpPr/>
          <p:nvPr/>
        </p:nvSpPr>
        <p:spPr bwMode="auto">
          <a:xfrm>
            <a:off x="5799364" y="2765947"/>
            <a:ext cx="868045"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147" name="Rounded Rectangle 145"/>
          <p:cNvSpPr/>
          <p:nvPr/>
        </p:nvSpPr>
        <p:spPr bwMode="auto">
          <a:xfrm>
            <a:off x="255900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148" name="Rounded Rectangle 145"/>
          <p:cNvSpPr/>
          <p:nvPr/>
        </p:nvSpPr>
        <p:spPr bwMode="auto">
          <a:xfrm>
            <a:off x="3832631"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149" name="Rounded Rectangle 145"/>
          <p:cNvSpPr/>
          <p:nvPr/>
        </p:nvSpPr>
        <p:spPr bwMode="auto">
          <a:xfrm>
            <a:off x="50678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150" name="Rounded Rectangle 145"/>
          <p:cNvSpPr/>
          <p:nvPr/>
        </p:nvSpPr>
        <p:spPr bwMode="auto">
          <a:xfrm>
            <a:off x="62942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151" name="Rounded Rectangle 145"/>
          <p:cNvSpPr/>
          <p:nvPr/>
        </p:nvSpPr>
        <p:spPr bwMode="auto">
          <a:xfrm>
            <a:off x="754828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152" name="Rounded Rectangle 145"/>
          <p:cNvSpPr/>
          <p:nvPr/>
        </p:nvSpPr>
        <p:spPr bwMode="auto">
          <a:xfrm>
            <a:off x="880089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153" name="文本框 105"/>
          <p:cNvSpPr txBox="1"/>
          <p:nvPr/>
        </p:nvSpPr>
        <p:spPr>
          <a:xfrm>
            <a:off x="2006286" y="155903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4" name="文本框 106"/>
          <p:cNvSpPr txBox="1"/>
          <p:nvPr/>
        </p:nvSpPr>
        <p:spPr>
          <a:xfrm>
            <a:off x="2014467" y="278737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5" name="TextBox 95"/>
          <p:cNvSpPr txBox="1"/>
          <p:nvPr/>
        </p:nvSpPr>
        <p:spPr>
          <a:xfrm>
            <a:off x="6451451" y="3291406"/>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156" name="Flowchart: Magnetic Disk 96"/>
          <p:cNvSpPr/>
          <p:nvPr/>
        </p:nvSpPr>
        <p:spPr bwMode="auto">
          <a:xfrm>
            <a:off x="8668909" y="3360353"/>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行政权力库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7" name="Flowchart: Magnetic Disk 100"/>
          <p:cNvSpPr/>
          <p:nvPr/>
        </p:nvSpPr>
        <p:spPr bwMode="auto">
          <a:xfrm>
            <a:off x="6964305" y="3362003"/>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城市部件库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8" name="Flowchart: Magnetic Disk 102"/>
          <p:cNvSpPr/>
          <p:nvPr/>
        </p:nvSpPr>
        <p:spPr bwMode="auto">
          <a:xfrm>
            <a:off x="8101987" y="3369495"/>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出租屋信息库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9" name="Flowchart: Magnetic Disk 106"/>
          <p:cNvSpPr/>
          <p:nvPr/>
        </p:nvSpPr>
        <p:spPr bwMode="auto">
          <a:xfrm>
            <a:off x="10392090" y="3343181"/>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0" name="Flowchart: Magnetic Disk 96"/>
          <p:cNvSpPr/>
          <p:nvPr/>
        </p:nvSpPr>
        <p:spPr bwMode="auto">
          <a:xfrm>
            <a:off x="7529501" y="3369728"/>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城市事件库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1" name="Flowchart: Magnetic Disk 96"/>
          <p:cNvSpPr/>
          <p:nvPr/>
        </p:nvSpPr>
        <p:spPr bwMode="auto">
          <a:xfrm>
            <a:off x="9254652" y="3350611"/>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项目库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2" name="TextBox 95"/>
          <p:cNvSpPr txBox="1"/>
          <p:nvPr/>
        </p:nvSpPr>
        <p:spPr>
          <a:xfrm>
            <a:off x="1984369" y="3311121"/>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163" name="Flowchart: Magnetic Disk 96"/>
          <p:cNvSpPr/>
          <p:nvPr/>
        </p:nvSpPr>
        <p:spPr bwMode="auto">
          <a:xfrm>
            <a:off x="9816741" y="3341994"/>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4" name="Flowchart: Magnetic Disk 13"/>
          <p:cNvSpPr/>
          <p:nvPr/>
        </p:nvSpPr>
        <p:spPr bwMode="auto">
          <a:xfrm>
            <a:off x="2489294" y="3367240"/>
            <a:ext cx="552297"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人口库</a:t>
            </a:r>
          </a:p>
        </p:txBody>
      </p:sp>
      <p:sp>
        <p:nvSpPr>
          <p:cNvPr id="165" name="Flowchart: Magnetic Disk 91"/>
          <p:cNvSpPr/>
          <p:nvPr/>
        </p:nvSpPr>
        <p:spPr bwMode="auto">
          <a:xfrm>
            <a:off x="3182371" y="3367240"/>
            <a:ext cx="578783"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法人库</a:t>
            </a:r>
          </a:p>
        </p:txBody>
      </p:sp>
      <p:sp>
        <p:nvSpPr>
          <p:cNvPr id="166" name="Flowchart: Magnetic Disk 92"/>
          <p:cNvSpPr/>
          <p:nvPr/>
        </p:nvSpPr>
        <p:spPr bwMode="auto">
          <a:xfrm>
            <a:off x="3877165" y="3367237"/>
            <a:ext cx="53070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地理信息库</a:t>
            </a:r>
          </a:p>
        </p:txBody>
      </p:sp>
      <p:sp>
        <p:nvSpPr>
          <p:cNvPr id="167" name="Flowchart: Magnetic Disk 136"/>
          <p:cNvSpPr/>
          <p:nvPr/>
        </p:nvSpPr>
        <p:spPr bwMode="auto">
          <a:xfrm>
            <a:off x="5136657"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电子证照库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8" name="Flowchart: Magnetic Disk 136"/>
          <p:cNvSpPr/>
          <p:nvPr/>
        </p:nvSpPr>
        <p:spPr bwMode="auto">
          <a:xfrm>
            <a:off x="4506726" y="3368768"/>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宏观经济库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9" name="Flowchart: Magnetic Disk 136"/>
          <p:cNvSpPr/>
          <p:nvPr/>
        </p:nvSpPr>
        <p:spPr bwMode="auto">
          <a:xfrm>
            <a:off x="5749865"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房屋信息库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70" name="Rectangle 144"/>
          <p:cNvSpPr/>
          <p:nvPr/>
        </p:nvSpPr>
        <p:spPr bwMode="auto">
          <a:xfrm>
            <a:off x="1970550" y="2069614"/>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1" name="文本框 123"/>
          <p:cNvSpPr txBox="1"/>
          <p:nvPr/>
        </p:nvSpPr>
        <p:spPr>
          <a:xfrm>
            <a:off x="1970550" y="2148015"/>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72" name="Rounded Rectangle 145"/>
          <p:cNvSpPr/>
          <p:nvPr/>
        </p:nvSpPr>
        <p:spPr bwMode="auto">
          <a:xfrm>
            <a:off x="540997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173" name="Rounded Rectangle 145"/>
          <p:cNvSpPr/>
          <p:nvPr/>
        </p:nvSpPr>
        <p:spPr bwMode="auto">
          <a:xfrm>
            <a:off x="256324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174" name="Rounded Rectangle 146"/>
          <p:cNvSpPr/>
          <p:nvPr/>
        </p:nvSpPr>
        <p:spPr bwMode="auto">
          <a:xfrm>
            <a:off x="3965101"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175" name="Rounded Rectangle 145"/>
          <p:cNvSpPr/>
          <p:nvPr/>
        </p:nvSpPr>
        <p:spPr bwMode="auto">
          <a:xfrm>
            <a:off x="10051055" y="1564291"/>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176" name="Rounded Rectangle 145"/>
          <p:cNvSpPr/>
          <p:nvPr/>
        </p:nvSpPr>
        <p:spPr bwMode="auto">
          <a:xfrm>
            <a:off x="6834095"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177" name="Rounded Rectangle 145"/>
          <p:cNvSpPr/>
          <p:nvPr/>
        </p:nvSpPr>
        <p:spPr bwMode="auto">
          <a:xfrm>
            <a:off x="8174409" y="2136952"/>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178" name="Rounded Rectangle 145"/>
          <p:cNvSpPr/>
          <p:nvPr/>
        </p:nvSpPr>
        <p:spPr bwMode="auto">
          <a:xfrm>
            <a:off x="9748804"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Tree>
    <p:extLst>
      <p:ext uri="{BB962C8B-B14F-4D97-AF65-F5344CB8AC3E}">
        <p14:creationId xmlns:p14="http://schemas.microsoft.com/office/powerpoint/2010/main" val="6458271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t>经</a:t>
            </a:r>
            <a:r>
              <a:rPr lang="zh-CN" altLang="en-US" sz="3600" dirty="0" smtClean="0"/>
              <a:t>济分析库</a:t>
            </a:r>
            <a:r>
              <a:rPr lang="zh-CN" altLang="en-US" sz="3600" dirty="0">
                <a:solidFill>
                  <a:srgbClr val="000000"/>
                </a:solidFill>
              </a:rPr>
              <a:t>使用到的服务及资源</a:t>
            </a:r>
            <a:endParaRPr lang="zh-CN" altLang="en-US" sz="3600" dirty="0"/>
          </a:p>
        </p:txBody>
      </p:sp>
      <p:sp>
        <p:nvSpPr>
          <p:cNvPr id="68" name="矩形 67"/>
          <p:cNvSpPr/>
          <p:nvPr/>
        </p:nvSpPr>
        <p:spPr bwMode="auto">
          <a:xfrm>
            <a:off x="881769" y="4944109"/>
            <a:ext cx="10199974" cy="37975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14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IaaS</a:t>
            </a:r>
            <a:endParaRPr kumimoji="0" lang="zh-CN" altLang="en-US" sz="1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9" name="TextBox 160"/>
          <p:cNvSpPr txBox="1"/>
          <p:nvPr/>
        </p:nvSpPr>
        <p:spPr>
          <a:xfrm>
            <a:off x="5584264" y="2765947"/>
            <a:ext cx="1985774"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核心基础库</a:t>
            </a:r>
          </a:p>
        </p:txBody>
      </p:sp>
      <p:sp>
        <p:nvSpPr>
          <p:cNvPr id="70" name="矩形 158"/>
          <p:cNvSpPr/>
          <p:nvPr/>
        </p:nvSpPr>
        <p:spPr bwMode="auto">
          <a:xfrm>
            <a:off x="862410" y="3988674"/>
            <a:ext cx="10207170" cy="90023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1" name="TextBox 69"/>
          <p:cNvSpPr txBox="1"/>
          <p:nvPr/>
        </p:nvSpPr>
        <p:spPr>
          <a:xfrm>
            <a:off x="1046404" y="4258116"/>
            <a:ext cx="979092"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2" name="TextBox 71"/>
          <p:cNvSpPr txBox="1"/>
          <p:nvPr/>
        </p:nvSpPr>
        <p:spPr>
          <a:xfrm>
            <a:off x="3425505" y="4469543"/>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Redis</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3" name="TextBox 72"/>
          <p:cNvSpPr txBox="1"/>
          <p:nvPr/>
        </p:nvSpPr>
        <p:spPr>
          <a:xfrm>
            <a:off x="8101895" y="4467457"/>
            <a:ext cx="869442" cy="3661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FI</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74" name="TextBox 73"/>
          <p:cNvSpPr txBox="1"/>
          <p:nvPr/>
        </p:nvSpPr>
        <p:spPr>
          <a:xfrm>
            <a:off x="9106731" y="4469543"/>
            <a:ext cx="87087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容器服务</a:t>
            </a:r>
          </a:p>
        </p:txBody>
      </p:sp>
      <p:sp>
        <p:nvSpPr>
          <p:cNvPr id="75" name="TextBox 74"/>
          <p:cNvSpPr txBox="1"/>
          <p:nvPr/>
        </p:nvSpPr>
        <p:spPr>
          <a:xfrm>
            <a:off x="1997649" y="4064000"/>
            <a:ext cx="1297949"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开发者服务</a:t>
            </a:r>
          </a:p>
        </p:txBody>
      </p:sp>
      <p:sp>
        <p:nvSpPr>
          <p:cNvPr id="76" name="矩形 125"/>
          <p:cNvSpPr/>
          <p:nvPr/>
        </p:nvSpPr>
        <p:spPr bwMode="auto">
          <a:xfrm>
            <a:off x="888741" y="1508863"/>
            <a:ext cx="10193128" cy="243673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3662" eaLnBrk="1" fontAlgn="base" latinLnBrk="0" hangingPunct="1">
              <a:lnSpc>
                <a:spcPct val="100000"/>
              </a:lnSpc>
              <a:spcBef>
                <a:spcPct val="0"/>
              </a:spcBef>
              <a:spcAft>
                <a:spcPct val="0"/>
              </a:spcAft>
              <a:buClr>
                <a:srgbClr val="CC99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7" name="TextBox 57"/>
          <p:cNvSpPr txBox="1"/>
          <p:nvPr/>
        </p:nvSpPr>
        <p:spPr>
          <a:xfrm>
            <a:off x="976281" y="2377333"/>
            <a:ext cx="1711688" cy="30769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领域</a:t>
            </a:r>
            <a:r>
              <a:rPr kumimoji="0" lang="en-US" altLang="zh-CN"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PaaS</a:t>
            </a:r>
            <a:endParaRPr kumimoji="0" lang="zh-CN" altLang="en-US" sz="1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78" name="TextBox 67"/>
          <p:cNvSpPr txBox="1"/>
          <p:nvPr/>
        </p:nvSpPr>
        <p:spPr>
          <a:xfrm>
            <a:off x="1997649" y="4469543"/>
            <a:ext cx="1287984"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Tomcat</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79" name="TextBox 75"/>
          <p:cNvSpPr txBox="1"/>
          <p:nvPr/>
        </p:nvSpPr>
        <p:spPr>
          <a:xfrm>
            <a:off x="3425505"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基础服务</a:t>
            </a:r>
          </a:p>
        </p:txBody>
      </p:sp>
      <p:sp>
        <p:nvSpPr>
          <p:cNvPr id="80" name="TextBox 76"/>
          <p:cNvSpPr txBox="1"/>
          <p:nvPr/>
        </p:nvSpPr>
        <p:spPr>
          <a:xfrm>
            <a:off x="4554323" y="4064000"/>
            <a:ext cx="114454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服务和应用生命周期管理</a:t>
            </a:r>
          </a:p>
        </p:txBody>
      </p:sp>
      <p:sp>
        <p:nvSpPr>
          <p:cNvPr id="81" name="TextBox 77"/>
          <p:cNvSpPr txBox="1"/>
          <p:nvPr/>
        </p:nvSpPr>
        <p:spPr>
          <a:xfrm>
            <a:off x="5808043" y="4064000"/>
            <a:ext cx="994282"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混合资源编排</a:t>
            </a:r>
          </a:p>
        </p:txBody>
      </p:sp>
      <p:sp>
        <p:nvSpPr>
          <p:cNvPr id="129" name="TextBox 128"/>
          <p:cNvSpPr txBox="1"/>
          <p:nvPr/>
        </p:nvSpPr>
        <p:spPr>
          <a:xfrm>
            <a:off x="6927627" y="4064000"/>
            <a:ext cx="1037798"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微服务治理</a:t>
            </a:r>
          </a:p>
        </p:txBody>
      </p:sp>
      <p:sp>
        <p:nvSpPr>
          <p:cNvPr id="130" name="TextBox 83"/>
          <p:cNvSpPr txBox="1"/>
          <p:nvPr/>
        </p:nvSpPr>
        <p:spPr>
          <a:xfrm>
            <a:off x="810314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MongoDB</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1" name="TextBox 84"/>
          <p:cNvSpPr txBox="1"/>
          <p:nvPr/>
        </p:nvSpPr>
        <p:spPr>
          <a:xfrm>
            <a:off x="9109411" y="4064000"/>
            <a:ext cx="868196"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Oracle</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2" name="TextBox 85"/>
          <p:cNvSpPr txBox="1"/>
          <p:nvPr/>
        </p:nvSpPr>
        <p:spPr>
          <a:xfrm>
            <a:off x="10107513" y="4064000"/>
            <a:ext cx="868196"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smtClean="0">
                <a:ln>
                  <a:noFill/>
                </a:ln>
                <a:solidFill>
                  <a:srgbClr val="000000"/>
                </a:solidFill>
                <a:effectLst/>
                <a:uLnTx/>
                <a:uFillTx/>
                <a:latin typeface="微软雅黑" pitchFamily="34" charset="-122"/>
                <a:ea typeface="微软雅黑" pitchFamily="34" charset="-122"/>
              </a:rPr>
              <a:t>MySql</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3" name="TextBox 86"/>
          <p:cNvSpPr txBox="1"/>
          <p:nvPr/>
        </p:nvSpPr>
        <p:spPr>
          <a:xfrm>
            <a:off x="4554324" y="4469543"/>
            <a:ext cx="1133075"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Jetty</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4" name="TextBox 88"/>
          <p:cNvSpPr txBox="1"/>
          <p:nvPr/>
        </p:nvSpPr>
        <p:spPr>
          <a:xfrm>
            <a:off x="5809914" y="4469543"/>
            <a:ext cx="992411" cy="362472"/>
          </a:xfrm>
          <a:prstGeom prst="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defPPr>
              <a:defRPr lang="zh-CN"/>
            </a:defPPr>
            <a:lvl1pPr algn="ctr" fontAlgn="base">
              <a:spcBef>
                <a:spcPct val="0"/>
              </a:spcBef>
              <a:spcAft>
                <a:spcPct val="0"/>
              </a:spcAft>
              <a:defRPr sz="1100">
                <a:solidFill>
                  <a:schemeClr val="tx1"/>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RabbitMQ</a:t>
            </a:r>
            <a:r>
              <a:rPr kumimoji="0" lang="en-US" altLang="zh-CN"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11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ActiveMQ</a:t>
            </a:r>
            <a:r>
              <a:rPr kumimoji="0" lang="zh-CN" altLang="en-US" sz="11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服务</a:t>
            </a:r>
          </a:p>
        </p:txBody>
      </p:sp>
      <p:sp>
        <p:nvSpPr>
          <p:cNvPr id="135" name="TextBox 89"/>
          <p:cNvSpPr txBox="1"/>
          <p:nvPr/>
        </p:nvSpPr>
        <p:spPr>
          <a:xfrm>
            <a:off x="6927627" y="4469543"/>
            <a:ext cx="1037798"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Storm</a:t>
            </a: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36" name="TextBox 108"/>
          <p:cNvSpPr txBox="1"/>
          <p:nvPr/>
        </p:nvSpPr>
        <p:spPr>
          <a:xfrm>
            <a:off x="10107513" y="4469543"/>
            <a:ext cx="864601" cy="362472"/>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其他服务</a:t>
            </a:r>
          </a:p>
        </p:txBody>
      </p:sp>
      <p:sp>
        <p:nvSpPr>
          <p:cNvPr id="137" name="Rectangle 144"/>
          <p:cNvSpPr/>
          <p:nvPr/>
        </p:nvSpPr>
        <p:spPr bwMode="auto">
          <a:xfrm>
            <a:off x="1970550" y="2678600"/>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8" name="Rounded Rectangle 133"/>
          <p:cNvSpPr/>
          <p:nvPr/>
        </p:nvSpPr>
        <p:spPr bwMode="auto">
          <a:xfrm>
            <a:off x="6769500" y="2765947"/>
            <a:ext cx="102402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应用接入服务</a:t>
            </a:r>
          </a:p>
        </p:txBody>
      </p:sp>
      <p:sp>
        <p:nvSpPr>
          <p:cNvPr id="139" name="Rounded Rectangle 134"/>
          <p:cNvSpPr/>
          <p:nvPr/>
        </p:nvSpPr>
        <p:spPr bwMode="auto">
          <a:xfrm>
            <a:off x="7880447" y="2765947"/>
            <a:ext cx="837102"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日志服务</a:t>
            </a:r>
          </a:p>
        </p:txBody>
      </p:sp>
      <p:sp>
        <p:nvSpPr>
          <p:cNvPr id="140" name="Rounded Rectangle 138"/>
          <p:cNvSpPr/>
          <p:nvPr/>
        </p:nvSpPr>
        <p:spPr bwMode="auto">
          <a:xfrm>
            <a:off x="8849618" y="2765947"/>
            <a:ext cx="108686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附件存储服务</a:t>
            </a:r>
          </a:p>
        </p:txBody>
      </p:sp>
      <p:sp>
        <p:nvSpPr>
          <p:cNvPr id="141" name="Rounded Rectangle 147"/>
          <p:cNvSpPr/>
          <p:nvPr/>
        </p:nvSpPr>
        <p:spPr bwMode="auto">
          <a:xfrm>
            <a:off x="10066468" y="2765947"/>
            <a:ext cx="91218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CA</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服务</a:t>
            </a:r>
          </a:p>
        </p:txBody>
      </p:sp>
      <p:sp>
        <p:nvSpPr>
          <p:cNvPr id="142" name="Rectangle 256"/>
          <p:cNvSpPr/>
          <p:nvPr/>
        </p:nvSpPr>
        <p:spPr bwMode="auto">
          <a:xfrm>
            <a:off x="1981694" y="1531004"/>
            <a:ext cx="9064654" cy="472611"/>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3" name="Rounded Rectangle 145"/>
          <p:cNvSpPr/>
          <p:nvPr/>
        </p:nvSpPr>
        <p:spPr bwMode="auto">
          <a:xfrm>
            <a:off x="2494542" y="2765947"/>
            <a:ext cx="99647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统一用户管理</a:t>
            </a:r>
          </a:p>
        </p:txBody>
      </p:sp>
      <p:sp>
        <p:nvSpPr>
          <p:cNvPr id="144" name="Rounded Rectangle 146"/>
          <p:cNvSpPr/>
          <p:nvPr/>
        </p:nvSpPr>
        <p:spPr bwMode="auto">
          <a:xfrm>
            <a:off x="3540108" y="2765947"/>
            <a:ext cx="996470"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工作流管理</a:t>
            </a:r>
          </a:p>
        </p:txBody>
      </p:sp>
      <p:sp>
        <p:nvSpPr>
          <p:cNvPr id="145" name="Rounded Rectangle 147"/>
          <p:cNvSpPr/>
          <p:nvPr/>
        </p:nvSpPr>
        <p:spPr bwMode="auto">
          <a:xfrm>
            <a:off x="4606677" y="2765947"/>
            <a:ext cx="104216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智能表单管理</a:t>
            </a:r>
          </a:p>
        </p:txBody>
      </p:sp>
      <p:sp>
        <p:nvSpPr>
          <p:cNvPr id="146" name="Rounded Rectangle 147"/>
          <p:cNvSpPr/>
          <p:nvPr/>
        </p:nvSpPr>
        <p:spPr bwMode="auto">
          <a:xfrm>
            <a:off x="5799364" y="2765947"/>
            <a:ext cx="868045"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消息服务</a:t>
            </a:r>
          </a:p>
        </p:txBody>
      </p:sp>
      <p:sp>
        <p:nvSpPr>
          <p:cNvPr id="147" name="Rounded Rectangle 145"/>
          <p:cNvSpPr/>
          <p:nvPr/>
        </p:nvSpPr>
        <p:spPr bwMode="auto">
          <a:xfrm>
            <a:off x="255900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ＧＩＳ图层服务</a:t>
            </a:r>
          </a:p>
        </p:txBody>
      </p:sp>
      <p:sp>
        <p:nvSpPr>
          <p:cNvPr id="148" name="Rounded Rectangle 145"/>
          <p:cNvSpPr/>
          <p:nvPr/>
        </p:nvSpPr>
        <p:spPr bwMode="auto">
          <a:xfrm>
            <a:off x="3832631"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人口信息服务</a:t>
            </a:r>
          </a:p>
        </p:txBody>
      </p:sp>
      <p:sp>
        <p:nvSpPr>
          <p:cNvPr id="149" name="Rounded Rectangle 145"/>
          <p:cNvSpPr/>
          <p:nvPr/>
        </p:nvSpPr>
        <p:spPr bwMode="auto">
          <a:xfrm>
            <a:off x="50678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法人信息服务</a:t>
            </a:r>
          </a:p>
        </p:txBody>
      </p:sp>
      <p:sp>
        <p:nvSpPr>
          <p:cNvPr id="150" name="Rounded Rectangle 145"/>
          <p:cNvSpPr/>
          <p:nvPr/>
        </p:nvSpPr>
        <p:spPr bwMode="auto">
          <a:xfrm>
            <a:off x="629426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经济数据服务</a:t>
            </a:r>
          </a:p>
        </p:txBody>
      </p:sp>
      <p:sp>
        <p:nvSpPr>
          <p:cNvPr id="151" name="Rounded Rectangle 145"/>
          <p:cNvSpPr/>
          <p:nvPr/>
        </p:nvSpPr>
        <p:spPr bwMode="auto">
          <a:xfrm>
            <a:off x="7548283"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电子证照服务</a:t>
            </a:r>
          </a:p>
        </p:txBody>
      </p:sp>
      <p:sp>
        <p:nvSpPr>
          <p:cNvPr id="152" name="Rounded Rectangle 145"/>
          <p:cNvSpPr/>
          <p:nvPr/>
        </p:nvSpPr>
        <p:spPr bwMode="auto">
          <a:xfrm>
            <a:off x="8800898" y="1564291"/>
            <a:ext cx="1174311"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房屋信息服务</a:t>
            </a:r>
          </a:p>
        </p:txBody>
      </p:sp>
      <p:sp>
        <p:nvSpPr>
          <p:cNvPr id="153" name="文本框 105"/>
          <p:cNvSpPr txBox="1"/>
          <p:nvPr/>
        </p:nvSpPr>
        <p:spPr>
          <a:xfrm>
            <a:off x="2006286" y="155903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服务</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4" name="文本框 106"/>
          <p:cNvSpPr txBox="1"/>
          <p:nvPr/>
        </p:nvSpPr>
        <p:spPr>
          <a:xfrm>
            <a:off x="2014467" y="2787370"/>
            <a:ext cx="441146"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应用</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55" name="TextBox 95"/>
          <p:cNvSpPr txBox="1"/>
          <p:nvPr/>
        </p:nvSpPr>
        <p:spPr>
          <a:xfrm>
            <a:off x="6451451" y="3291406"/>
            <a:ext cx="45833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专题库</a:t>
            </a:r>
          </a:p>
        </p:txBody>
      </p:sp>
      <p:sp>
        <p:nvSpPr>
          <p:cNvPr id="156" name="Flowchart: Magnetic Disk 96"/>
          <p:cNvSpPr/>
          <p:nvPr/>
        </p:nvSpPr>
        <p:spPr bwMode="auto">
          <a:xfrm>
            <a:off x="8668909" y="3360353"/>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行政权力库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7" name="Flowchart: Magnetic Disk 100"/>
          <p:cNvSpPr/>
          <p:nvPr/>
        </p:nvSpPr>
        <p:spPr bwMode="auto">
          <a:xfrm>
            <a:off x="6964305" y="3362003"/>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城市部件库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8" name="Flowchart: Magnetic Disk 102"/>
          <p:cNvSpPr/>
          <p:nvPr/>
        </p:nvSpPr>
        <p:spPr bwMode="auto">
          <a:xfrm>
            <a:off x="8101987" y="3369495"/>
            <a:ext cx="528039"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出租屋信息库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59" name="Flowchart: Magnetic Disk 106"/>
          <p:cNvSpPr/>
          <p:nvPr/>
        </p:nvSpPr>
        <p:spPr bwMode="auto">
          <a:xfrm>
            <a:off x="10392090" y="3343181"/>
            <a:ext cx="614147"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其他主题库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0" name="Flowchart: Magnetic Disk 96"/>
          <p:cNvSpPr/>
          <p:nvPr/>
        </p:nvSpPr>
        <p:spPr bwMode="auto">
          <a:xfrm>
            <a:off x="7529501" y="3369728"/>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城市事件库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1" name="Flowchart: Magnetic Disk 96"/>
          <p:cNvSpPr/>
          <p:nvPr/>
        </p:nvSpPr>
        <p:spPr bwMode="auto">
          <a:xfrm>
            <a:off x="9254652" y="3350611"/>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项目库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2" name="TextBox 95"/>
          <p:cNvSpPr txBox="1"/>
          <p:nvPr/>
        </p:nvSpPr>
        <p:spPr>
          <a:xfrm>
            <a:off x="1984369" y="3311121"/>
            <a:ext cx="4370293" cy="572414"/>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vert="eaVert" wrap="square" rtlCol="0" anchor="b">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基础库</a:t>
            </a:r>
          </a:p>
        </p:txBody>
      </p:sp>
      <p:sp>
        <p:nvSpPr>
          <p:cNvPr id="163" name="Flowchart: Magnetic Disk 96"/>
          <p:cNvSpPr/>
          <p:nvPr/>
        </p:nvSpPr>
        <p:spPr bwMode="auto">
          <a:xfrm>
            <a:off x="9816741" y="3341994"/>
            <a:ext cx="52803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信用库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4" name="Flowchart: Magnetic Disk 13"/>
          <p:cNvSpPr/>
          <p:nvPr/>
        </p:nvSpPr>
        <p:spPr bwMode="auto">
          <a:xfrm>
            <a:off x="2489294" y="3367240"/>
            <a:ext cx="552297" cy="435667"/>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人口库</a:t>
            </a:r>
          </a:p>
        </p:txBody>
      </p:sp>
      <p:sp>
        <p:nvSpPr>
          <p:cNvPr id="165" name="Flowchart: Magnetic Disk 91"/>
          <p:cNvSpPr/>
          <p:nvPr/>
        </p:nvSpPr>
        <p:spPr bwMode="auto">
          <a:xfrm>
            <a:off x="3182371" y="3367240"/>
            <a:ext cx="578783" cy="435667"/>
          </a:xfrm>
          <a:prstGeom prst="flowChartMagneticDisk">
            <a:avLst/>
          </a:prstGeom>
          <a:solidFill>
            <a:schemeClr val="bg1">
              <a:lumMod val="85000"/>
            </a:schemeClr>
          </a:solidFill>
          <a:ln w="9525" cap="flat" cmpd="sng" algn="ctr">
            <a:solidFill>
              <a:schemeClr val="tx1"/>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法人库</a:t>
            </a:r>
          </a:p>
        </p:txBody>
      </p:sp>
      <p:sp>
        <p:nvSpPr>
          <p:cNvPr id="166" name="Flowchart: Magnetic Disk 92"/>
          <p:cNvSpPr/>
          <p:nvPr/>
        </p:nvSpPr>
        <p:spPr bwMode="auto">
          <a:xfrm>
            <a:off x="3877165" y="3367237"/>
            <a:ext cx="530709"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地理信息库</a:t>
            </a:r>
          </a:p>
        </p:txBody>
      </p:sp>
      <p:sp>
        <p:nvSpPr>
          <p:cNvPr id="167" name="Flowchart: Magnetic Disk 136"/>
          <p:cNvSpPr/>
          <p:nvPr/>
        </p:nvSpPr>
        <p:spPr bwMode="auto">
          <a:xfrm>
            <a:off x="5136657"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电子证照库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69" name="Flowchart: Magnetic Disk 136"/>
          <p:cNvSpPr/>
          <p:nvPr/>
        </p:nvSpPr>
        <p:spPr bwMode="auto">
          <a:xfrm>
            <a:off x="5749865" y="3367237"/>
            <a:ext cx="521708" cy="435666"/>
          </a:xfrm>
          <a:prstGeom prst="flowChartMagneticDisk">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16" tIns="45708" rIns="91416" bIns="45708"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800" b="1" i="0" u="none" strike="noStrike" kern="0" cap="none" spc="0" normalizeH="0" baseline="0" noProof="0" dirty="0" smtClean="0">
                <a:ln>
                  <a:noFill/>
                </a:ln>
                <a:solidFill>
                  <a:srgbClr val="000000"/>
                </a:solidFill>
                <a:effectLst/>
                <a:uLnTx/>
                <a:uFillTx/>
                <a:latin typeface="Arial" charset="0"/>
                <a:ea typeface="华文细黑"/>
              </a:rPr>
              <a:t>房屋信息库</a:t>
            </a:r>
          </a:p>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800" b="1" i="0" u="none" strike="noStrike" kern="0" cap="none" spc="0" normalizeH="0" baseline="0" noProof="0" dirty="0" smtClean="0">
              <a:ln>
                <a:noFill/>
              </a:ln>
              <a:solidFill>
                <a:srgbClr val="000000"/>
              </a:solidFill>
              <a:effectLst/>
              <a:uLnTx/>
              <a:uFillTx/>
              <a:latin typeface="Arial" charset="0"/>
              <a:ea typeface="华文细黑"/>
            </a:endParaRPr>
          </a:p>
        </p:txBody>
      </p:sp>
      <p:sp>
        <p:nvSpPr>
          <p:cNvPr id="170" name="Rectangle 144"/>
          <p:cNvSpPr/>
          <p:nvPr/>
        </p:nvSpPr>
        <p:spPr bwMode="auto">
          <a:xfrm>
            <a:off x="1970550" y="2069614"/>
            <a:ext cx="9068408" cy="567887"/>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eaVert" wrap="square" lIns="91416" tIns="45708" rIns="91416" bIns="45708" numCol="1" rtlCol="0" anchor="b"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1" name="文本框 123"/>
          <p:cNvSpPr txBox="1"/>
          <p:nvPr/>
        </p:nvSpPr>
        <p:spPr>
          <a:xfrm>
            <a:off x="1970550" y="2148015"/>
            <a:ext cx="569387" cy="40011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大数据</a:t>
            </a:r>
            <a:endParaRPr kumimoji="0" lang="en-US" altLang="zh-CN" sz="1000" b="0" i="0" u="none" strike="noStrike" kern="0" cap="none" spc="0" normalizeH="0" baseline="0" noProof="0" dirty="0" smtClean="0">
              <a:ln>
                <a:noFill/>
              </a:ln>
              <a:solidFill>
                <a:srgbClr val="000000"/>
              </a:solidFill>
              <a:effectLst/>
              <a:uLnTx/>
              <a:uFillTx/>
              <a:latin typeface="FrutigerNext LT Regular"/>
              <a:ea typeface="华文细黑"/>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FrutigerNext LT Regular"/>
                <a:ea typeface="华文细黑"/>
              </a:rPr>
              <a:t>支撑</a:t>
            </a:r>
          </a:p>
        </p:txBody>
      </p:sp>
      <p:sp>
        <p:nvSpPr>
          <p:cNvPr id="172" name="Rounded Rectangle 145"/>
          <p:cNvSpPr/>
          <p:nvPr/>
        </p:nvSpPr>
        <p:spPr bwMode="auto">
          <a:xfrm>
            <a:off x="540997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资源目录管理</a:t>
            </a:r>
          </a:p>
        </p:txBody>
      </p:sp>
      <p:sp>
        <p:nvSpPr>
          <p:cNvPr id="173" name="Rounded Rectangle 145"/>
          <p:cNvSpPr/>
          <p:nvPr/>
        </p:nvSpPr>
        <p:spPr bwMode="auto">
          <a:xfrm>
            <a:off x="2563246"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数据交换服务</a:t>
            </a:r>
          </a:p>
        </p:txBody>
      </p:sp>
      <p:sp>
        <p:nvSpPr>
          <p:cNvPr id="174" name="Rounded Rectangle 146"/>
          <p:cNvSpPr/>
          <p:nvPr/>
        </p:nvSpPr>
        <p:spPr bwMode="auto">
          <a:xfrm>
            <a:off x="3965101" y="2136952"/>
            <a:ext cx="1257433" cy="393192"/>
          </a:xfrm>
          <a:prstGeom prst="roundRect">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数据集成服务</a:t>
            </a:r>
          </a:p>
        </p:txBody>
      </p:sp>
      <p:sp>
        <p:nvSpPr>
          <p:cNvPr id="175" name="Rounded Rectangle 145"/>
          <p:cNvSpPr/>
          <p:nvPr/>
        </p:nvSpPr>
        <p:spPr bwMode="auto">
          <a:xfrm>
            <a:off x="10051055" y="1564291"/>
            <a:ext cx="92105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176" name="Rounded Rectangle 145"/>
          <p:cNvSpPr/>
          <p:nvPr/>
        </p:nvSpPr>
        <p:spPr bwMode="auto">
          <a:xfrm>
            <a:off x="6834095"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数据质量管理</a:t>
            </a:r>
          </a:p>
        </p:txBody>
      </p:sp>
      <p:sp>
        <p:nvSpPr>
          <p:cNvPr id="177" name="Rounded Rectangle 145"/>
          <p:cNvSpPr/>
          <p:nvPr/>
        </p:nvSpPr>
        <p:spPr bwMode="auto">
          <a:xfrm>
            <a:off x="8174409" y="2136952"/>
            <a:ext cx="1472839"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大数据分析服务</a:t>
            </a:r>
          </a:p>
        </p:txBody>
      </p:sp>
      <p:sp>
        <p:nvSpPr>
          <p:cNvPr id="178" name="Rounded Rectangle 145"/>
          <p:cNvSpPr/>
          <p:nvPr/>
        </p:nvSpPr>
        <p:spPr bwMode="auto">
          <a:xfrm>
            <a:off x="9748804" y="2136952"/>
            <a:ext cx="1257433" cy="393192"/>
          </a:xfrm>
          <a:prstGeom prst="round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数据运营管理</a:t>
            </a:r>
          </a:p>
        </p:txBody>
      </p:sp>
      <p:sp>
        <p:nvSpPr>
          <p:cNvPr id="67" name="Flowchart: Magnetic Disk 91"/>
          <p:cNvSpPr/>
          <p:nvPr/>
        </p:nvSpPr>
        <p:spPr bwMode="auto">
          <a:xfrm>
            <a:off x="4481018" y="3379494"/>
            <a:ext cx="578783" cy="435667"/>
          </a:xfrm>
          <a:prstGeom prst="flowChartMagneticDisk">
            <a:avLst/>
          </a:prstGeom>
          <a:gradFill rotWithShape="1">
            <a:gsLst>
              <a:gs pos="0">
                <a:srgbClr val="99CCFF">
                  <a:tint val="50000"/>
                  <a:satMod val="300000"/>
                </a:srgbClr>
              </a:gs>
              <a:gs pos="35000">
                <a:srgbClr val="99CCFF">
                  <a:tint val="37000"/>
                  <a:satMod val="300000"/>
                </a:srgbClr>
              </a:gs>
              <a:gs pos="100000">
                <a:srgbClr val="99CCFF">
                  <a:tint val="15000"/>
                  <a:satMod val="350000"/>
                </a:srgbClr>
              </a:gs>
            </a:gsLst>
            <a:lin ang="16200000" scaled="1"/>
          </a:gradFill>
          <a:ln w="9525" cap="flat" cmpd="sng" algn="ctr">
            <a:solidFill>
              <a:srgbClr val="99CCFF">
                <a:shade val="95000"/>
                <a:satMod val="105000"/>
              </a:srgbClr>
            </a:solidFill>
            <a:prstDash val="solid"/>
          </a:ln>
          <a:effectLst>
            <a:outerShdw blurRad="40000" dist="20000" dir="5400000" rotWithShape="0">
              <a:srgbClr val="000000">
                <a:alpha val="38000"/>
              </a:srgb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000" kern="0" dirty="0">
                <a:solidFill>
                  <a:srgbClr val="000000"/>
                </a:solidFill>
                <a:latin typeface="微软雅黑" pitchFamily="34" charset="-122"/>
                <a:ea typeface="微软雅黑" pitchFamily="34" charset="-122"/>
              </a:rPr>
              <a:t>宏</a:t>
            </a:r>
            <a:r>
              <a:rPr lang="zh-CN" altLang="en-US" sz="1000" kern="0" dirty="0" smtClean="0">
                <a:solidFill>
                  <a:srgbClr val="000000"/>
                </a:solidFill>
                <a:latin typeface="微软雅黑" pitchFamily="34" charset="-122"/>
                <a:ea typeface="微软雅黑" pitchFamily="34" charset="-122"/>
              </a:rPr>
              <a:t>观经济</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库</a:t>
            </a:r>
          </a:p>
        </p:txBody>
      </p:sp>
    </p:spTree>
    <p:extLst>
      <p:ext uri="{BB962C8B-B14F-4D97-AF65-F5344CB8AC3E}">
        <p14:creationId xmlns:p14="http://schemas.microsoft.com/office/powerpoint/2010/main" val="146923707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目录</a:t>
            </a:r>
            <a:endParaRPr lang="zh-CN" altLang="en-US" sz="3600" dirty="0"/>
          </a:p>
        </p:txBody>
      </p:sp>
      <p:sp>
        <p:nvSpPr>
          <p:cNvPr id="119" name="Freeform 9"/>
          <p:cNvSpPr>
            <a:spLocks/>
          </p:cNvSpPr>
          <p:nvPr/>
        </p:nvSpPr>
        <p:spPr bwMode="gray">
          <a:xfrm>
            <a:off x="3302946" y="3693776"/>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0" name="Freeform 10"/>
          <p:cNvSpPr>
            <a:spLocks/>
          </p:cNvSpPr>
          <p:nvPr/>
        </p:nvSpPr>
        <p:spPr bwMode="gray">
          <a:xfrm>
            <a:off x="2367380" y="3693776"/>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1" name="Freeform 11"/>
          <p:cNvSpPr>
            <a:spLocks/>
          </p:cNvSpPr>
          <p:nvPr/>
        </p:nvSpPr>
        <p:spPr bwMode="gray">
          <a:xfrm>
            <a:off x="3302946" y="1638028"/>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2" name="Freeform 12"/>
          <p:cNvSpPr>
            <a:spLocks/>
          </p:cNvSpPr>
          <p:nvPr/>
        </p:nvSpPr>
        <p:spPr bwMode="gray">
          <a:xfrm>
            <a:off x="2367380" y="1638028"/>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p>
        </p:txBody>
      </p:sp>
      <p:sp>
        <p:nvSpPr>
          <p:cNvPr id="123" name="Text Box 13"/>
          <p:cNvSpPr txBox="1">
            <a:spLocks noChangeArrowheads="1"/>
          </p:cNvSpPr>
          <p:nvPr/>
        </p:nvSpPr>
        <p:spPr bwMode="gray">
          <a:xfrm>
            <a:off x="3407701" y="1743392"/>
            <a:ext cx="4370888"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chemeClr val="bg1"/>
                </a:solidFill>
                <a:latin typeface="微软雅黑" pitchFamily="34" charset="-122"/>
                <a:ea typeface="微软雅黑" pitchFamily="34" charset="-122"/>
              </a:rPr>
              <a:t>义数云解决方案</a:t>
            </a:r>
            <a:endParaRPr lang="zh-CN" altLang="en-US" sz="2700" dirty="0">
              <a:solidFill>
                <a:schemeClr val="bg1"/>
              </a:solidFill>
              <a:latin typeface="微软雅黑" pitchFamily="34" charset="-122"/>
              <a:ea typeface="微软雅黑" pitchFamily="34" charset="-122"/>
            </a:endParaRPr>
          </a:p>
        </p:txBody>
      </p:sp>
      <p:sp>
        <p:nvSpPr>
          <p:cNvPr id="124" name="Text Box 14"/>
          <p:cNvSpPr txBox="1">
            <a:spLocks noChangeArrowheads="1"/>
          </p:cNvSpPr>
          <p:nvPr/>
        </p:nvSpPr>
        <p:spPr bwMode="gray">
          <a:xfrm>
            <a:off x="3409928" y="3862429"/>
            <a:ext cx="6334477"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rgbClr val="FFFFFF"/>
                </a:solidFill>
                <a:latin typeface="微软雅黑" pitchFamily="34" charset="-122"/>
                <a:ea typeface="微软雅黑" pitchFamily="34" charset="-122"/>
              </a:rPr>
              <a:t>服务发布订购演示</a:t>
            </a:r>
            <a:endParaRPr lang="zh-CN" altLang="en-US" sz="2700" dirty="0">
              <a:solidFill>
                <a:srgbClr val="FFFFFF"/>
              </a:solidFill>
              <a:latin typeface="微软雅黑" pitchFamily="34" charset="-122"/>
              <a:ea typeface="微软雅黑" pitchFamily="34" charset="-122"/>
            </a:endParaRPr>
          </a:p>
        </p:txBody>
      </p:sp>
      <p:sp>
        <p:nvSpPr>
          <p:cNvPr id="125" name="Text Box 16"/>
          <p:cNvSpPr txBox="1">
            <a:spLocks noChangeArrowheads="1"/>
          </p:cNvSpPr>
          <p:nvPr/>
        </p:nvSpPr>
        <p:spPr bwMode="gray">
          <a:xfrm>
            <a:off x="2639616" y="1574535"/>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1</a:t>
            </a:r>
          </a:p>
        </p:txBody>
      </p:sp>
      <p:sp>
        <p:nvSpPr>
          <p:cNvPr id="126" name="Text Box 17"/>
          <p:cNvSpPr txBox="1">
            <a:spLocks noChangeArrowheads="1"/>
          </p:cNvSpPr>
          <p:nvPr/>
        </p:nvSpPr>
        <p:spPr bwMode="gray">
          <a:xfrm>
            <a:off x="2639616" y="3702708"/>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3</a:t>
            </a:r>
          </a:p>
        </p:txBody>
      </p:sp>
      <p:sp>
        <p:nvSpPr>
          <p:cNvPr id="127" name="Freeform 9"/>
          <p:cNvSpPr>
            <a:spLocks/>
          </p:cNvSpPr>
          <p:nvPr/>
        </p:nvSpPr>
        <p:spPr bwMode="gray">
          <a:xfrm>
            <a:off x="3287149" y="2666195"/>
            <a:ext cx="6610174"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8" name="Freeform 10"/>
          <p:cNvSpPr>
            <a:spLocks/>
          </p:cNvSpPr>
          <p:nvPr/>
        </p:nvSpPr>
        <p:spPr bwMode="gray">
          <a:xfrm>
            <a:off x="2351584" y="2666195"/>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9" name="Text Box 14"/>
          <p:cNvSpPr txBox="1">
            <a:spLocks noChangeArrowheads="1"/>
          </p:cNvSpPr>
          <p:nvPr/>
        </p:nvSpPr>
        <p:spPr bwMode="gray">
          <a:xfrm>
            <a:off x="3409928" y="2804790"/>
            <a:ext cx="6334478" cy="507831"/>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r>
              <a:rPr lang="zh-CN" altLang="en-US" sz="2700" dirty="0" smtClean="0">
                <a:solidFill>
                  <a:schemeClr val="bg1"/>
                </a:solidFill>
                <a:latin typeface="微软雅黑" pitchFamily="34" charset="-122"/>
                <a:ea typeface="微软雅黑" pitchFamily="34" charset="-122"/>
              </a:rPr>
              <a:t>服务目录介绍</a:t>
            </a:r>
            <a:endParaRPr lang="zh-CN" altLang="en-US" sz="2700" dirty="0">
              <a:solidFill>
                <a:schemeClr val="bg1"/>
              </a:solidFill>
              <a:latin typeface="微软雅黑" pitchFamily="34" charset="-122"/>
              <a:ea typeface="微软雅黑" pitchFamily="34" charset="-122"/>
            </a:endParaRPr>
          </a:p>
        </p:txBody>
      </p:sp>
      <p:sp>
        <p:nvSpPr>
          <p:cNvPr id="130" name="Text Box 17"/>
          <p:cNvSpPr txBox="1">
            <a:spLocks noChangeArrowheads="1"/>
          </p:cNvSpPr>
          <p:nvPr/>
        </p:nvSpPr>
        <p:spPr bwMode="gray">
          <a:xfrm>
            <a:off x="2639616" y="2675131"/>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a:spAutoFit/>
          </a:bodyPr>
          <a:lstStyle/>
          <a:p>
            <a:pPr algn="ctr">
              <a:spcBef>
                <a:spcPct val="50000"/>
              </a:spcBef>
            </a:pPr>
            <a:r>
              <a:rPr lang="en-US" altLang="zh-CN" sz="4800" b="1" dirty="0">
                <a:solidFill>
                  <a:schemeClr val="bg1"/>
                </a:solidFill>
                <a:latin typeface="+mn-lt"/>
              </a:rPr>
              <a:t>2</a:t>
            </a:r>
          </a:p>
        </p:txBody>
      </p:sp>
    </p:spTree>
    <p:extLst>
      <p:ext uri="{BB962C8B-B14F-4D97-AF65-F5344CB8AC3E}">
        <p14:creationId xmlns:p14="http://schemas.microsoft.com/office/powerpoint/2010/main" val="8883450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义数云业务</a:t>
            </a:r>
            <a:r>
              <a:rPr lang="zh-CN" altLang="en-US" sz="3600" smtClean="0"/>
              <a:t>规划</a:t>
            </a:r>
            <a:endParaRPr lang="zh-CN" altLang="en-US" sz="3600" dirty="0"/>
          </a:p>
        </p:txBody>
      </p:sp>
      <p:sp>
        <p:nvSpPr>
          <p:cNvPr id="449" name="矩形 2"/>
          <p:cNvSpPr/>
          <p:nvPr/>
        </p:nvSpPr>
        <p:spPr bwMode="auto">
          <a:xfrm>
            <a:off x="711978" y="6271792"/>
            <a:ext cx="10188425" cy="398361"/>
          </a:xfrm>
          <a:prstGeom prst="rect">
            <a:avLst/>
          </a:prstGeom>
          <a:solidFill>
            <a:srgbClr val="006699"/>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pPr>
            <a:r>
              <a:rPr lang="en-US" altLang="zh-CN" sz="1400" dirty="0" err="1">
                <a:solidFill>
                  <a:srgbClr val="FFFFFF"/>
                </a:solidFill>
                <a:latin typeface="微软雅黑" pitchFamily="34" charset="-122"/>
                <a:ea typeface="微软雅黑" pitchFamily="34" charset="-122"/>
              </a:rPr>
              <a:t>IaaS</a:t>
            </a:r>
            <a:endParaRPr lang="zh-CN" altLang="en-US" sz="1400" dirty="0">
              <a:solidFill>
                <a:srgbClr val="FFFFFF"/>
              </a:solidFill>
              <a:latin typeface="微软雅黑" pitchFamily="34" charset="-122"/>
              <a:ea typeface="微软雅黑" pitchFamily="34" charset="-122"/>
            </a:endParaRPr>
          </a:p>
        </p:txBody>
      </p:sp>
      <p:sp>
        <p:nvSpPr>
          <p:cNvPr id="450" name="TextBox 449"/>
          <p:cNvSpPr txBox="1"/>
          <p:nvPr/>
        </p:nvSpPr>
        <p:spPr>
          <a:xfrm>
            <a:off x="4637959" y="5086874"/>
            <a:ext cx="3962136" cy="246221"/>
          </a:xfrm>
          <a:prstGeom prst="rect">
            <a:avLst/>
          </a:prstGeom>
          <a:noFill/>
        </p:spPr>
        <p:txBody>
          <a:bodyPr wrap="square" rtlCol="0">
            <a:spAutoFit/>
          </a:bodyPr>
          <a:lstStyle/>
          <a:p>
            <a:pPr defTabSz="914400" fontAlgn="base">
              <a:spcBef>
                <a:spcPct val="0"/>
              </a:spcBef>
              <a:spcAft>
                <a:spcPct val="0"/>
              </a:spcAft>
            </a:pPr>
            <a:r>
              <a:rPr lang="zh-CN" altLang="en-US" sz="1000" b="1" dirty="0">
                <a:solidFill>
                  <a:srgbClr val="FFFFFF"/>
                </a:solidFill>
                <a:latin typeface="微软雅黑" pitchFamily="34" charset="-122"/>
                <a:ea typeface="微软雅黑" pitchFamily="34" charset="-122"/>
              </a:rPr>
              <a:t>华为数据共享交换云平台</a:t>
            </a:r>
          </a:p>
        </p:txBody>
      </p:sp>
      <p:sp>
        <p:nvSpPr>
          <p:cNvPr id="451" name="TextBox 450"/>
          <p:cNvSpPr txBox="1"/>
          <p:nvPr/>
        </p:nvSpPr>
        <p:spPr>
          <a:xfrm>
            <a:off x="5402925" y="4093631"/>
            <a:ext cx="1985774" cy="246221"/>
          </a:xfrm>
          <a:prstGeom prst="rect">
            <a:avLst/>
          </a:prstGeom>
          <a:noFill/>
        </p:spPr>
        <p:txBody>
          <a:bodyPr wrap="square" rtlCol="0">
            <a:spAutoFit/>
          </a:bodyPr>
          <a:lstStyle/>
          <a:p>
            <a:pPr defTabSz="914400" fontAlgn="base">
              <a:spcBef>
                <a:spcPct val="0"/>
              </a:spcBef>
              <a:spcAft>
                <a:spcPct val="0"/>
              </a:spcAft>
            </a:pPr>
            <a:r>
              <a:rPr lang="zh-CN" altLang="en-US" sz="1000" b="1" dirty="0">
                <a:solidFill>
                  <a:srgbClr val="FFFFFF"/>
                </a:solidFill>
                <a:latin typeface="微软雅黑" pitchFamily="34" charset="-122"/>
                <a:ea typeface="微软雅黑" pitchFamily="34" charset="-122"/>
              </a:rPr>
              <a:t>核心基础库</a:t>
            </a:r>
          </a:p>
        </p:txBody>
      </p:sp>
      <p:sp>
        <p:nvSpPr>
          <p:cNvPr id="452" name="矩形 158"/>
          <p:cNvSpPr/>
          <p:nvPr/>
        </p:nvSpPr>
        <p:spPr bwMode="auto">
          <a:xfrm>
            <a:off x="711979" y="5316358"/>
            <a:ext cx="10193128" cy="900236"/>
          </a:xfrm>
          <a:prstGeom prst="rect">
            <a:avLst/>
          </a:prstGeom>
          <a:solidFill>
            <a:srgbClr val="0099CC"/>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3662" fontAlgn="base">
              <a:spcBef>
                <a:spcPct val="0"/>
              </a:spcBef>
              <a:spcAft>
                <a:spcPct val="0"/>
              </a:spcAft>
              <a:buClr>
                <a:srgbClr val="CC9900"/>
              </a:buClr>
            </a:pPr>
            <a:endParaRPr lang="zh-CN" altLang="en-US" sz="1200" dirty="0">
              <a:solidFill>
                <a:srgbClr val="000000"/>
              </a:solidFill>
              <a:latin typeface="微软雅黑" pitchFamily="34" charset="-122"/>
              <a:ea typeface="微软雅黑" pitchFamily="34" charset="-122"/>
            </a:endParaRPr>
          </a:p>
        </p:txBody>
      </p:sp>
      <p:sp>
        <p:nvSpPr>
          <p:cNvPr id="453" name="TextBox 452"/>
          <p:cNvSpPr txBox="1"/>
          <p:nvPr/>
        </p:nvSpPr>
        <p:spPr>
          <a:xfrm>
            <a:off x="782092" y="5492546"/>
            <a:ext cx="935290" cy="523220"/>
          </a:xfrm>
          <a:prstGeom prst="rect">
            <a:avLst/>
          </a:prstGeom>
          <a:noFill/>
        </p:spPr>
        <p:txBody>
          <a:bodyPr wrap="square" rtlCol="0">
            <a:spAutoFit/>
          </a:bodyPr>
          <a:lstStyle/>
          <a:p>
            <a:pPr defTabSz="914400" fontAlgn="base">
              <a:spcBef>
                <a:spcPct val="0"/>
              </a:spcBef>
              <a:spcAft>
                <a:spcPct val="0"/>
              </a:spcAft>
            </a:pPr>
            <a:r>
              <a:rPr lang="zh-CN" altLang="en-US" sz="1400" b="1" dirty="0">
                <a:solidFill>
                  <a:srgbClr val="000000"/>
                </a:solidFill>
                <a:latin typeface="微软雅黑" pitchFamily="34" charset="-122"/>
                <a:ea typeface="微软雅黑" pitchFamily="34" charset="-122"/>
              </a:rPr>
              <a:t>基</a:t>
            </a:r>
            <a:r>
              <a:rPr lang="zh-CN" altLang="en-US" sz="1400" b="1" dirty="0" smtClean="0">
                <a:solidFill>
                  <a:srgbClr val="000000"/>
                </a:solidFill>
                <a:latin typeface="微软雅黑" pitchFamily="34" charset="-122"/>
                <a:ea typeface="微软雅黑" pitchFamily="34" charset="-122"/>
              </a:rPr>
              <a:t>础</a:t>
            </a:r>
            <a:r>
              <a:rPr lang="en-US" altLang="zh-CN" sz="1400" b="1" dirty="0" err="1" smtClean="0">
                <a:solidFill>
                  <a:srgbClr val="000000"/>
                </a:solidFill>
                <a:latin typeface="微软雅黑" pitchFamily="34" charset="-122"/>
                <a:ea typeface="微软雅黑" pitchFamily="34" charset="-122"/>
              </a:rPr>
              <a:t>aaS</a:t>
            </a:r>
            <a:endParaRPr lang="en-US" altLang="zh-CN" sz="1400" b="1" dirty="0" smtClean="0">
              <a:solidFill>
                <a:srgbClr val="000000"/>
              </a:solidFill>
              <a:latin typeface="微软雅黑" pitchFamily="34" charset="-122"/>
              <a:ea typeface="微软雅黑" pitchFamily="34" charset="-122"/>
            </a:endParaRPr>
          </a:p>
          <a:p>
            <a:pPr defTabSz="914400" fontAlgn="base">
              <a:spcBef>
                <a:spcPct val="0"/>
              </a:spcBef>
              <a:spcAft>
                <a:spcPct val="0"/>
              </a:spcAft>
            </a:pPr>
            <a:r>
              <a:rPr lang="zh-CN" altLang="en-US" sz="1400" b="1" dirty="0">
                <a:solidFill>
                  <a:srgbClr val="000000"/>
                </a:solidFill>
                <a:latin typeface="微软雅黑" pitchFamily="34" charset="-122"/>
                <a:ea typeface="微软雅黑" pitchFamily="34" charset="-122"/>
              </a:rPr>
              <a:t>服务</a:t>
            </a:r>
          </a:p>
        </p:txBody>
      </p:sp>
      <p:sp>
        <p:nvSpPr>
          <p:cNvPr id="454" name="TextBox 453"/>
          <p:cNvSpPr txBox="1"/>
          <p:nvPr/>
        </p:nvSpPr>
        <p:spPr>
          <a:xfrm>
            <a:off x="1716542" y="4857804"/>
            <a:ext cx="994282"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err="1" smtClean="0">
                <a:solidFill>
                  <a:srgbClr val="000000"/>
                </a:solidFill>
                <a:latin typeface="微软雅黑" pitchFamily="34" charset="-122"/>
                <a:ea typeface="微软雅黑" pitchFamily="34" charset="-122"/>
              </a:rPr>
              <a:t>Redis</a:t>
            </a:r>
            <a:r>
              <a:rPr lang="zh-CN" altLang="en-US" sz="1000" kern="0" dirty="0" smtClean="0">
                <a:solidFill>
                  <a:srgbClr val="000000"/>
                </a:solidFill>
                <a:latin typeface="微软雅黑" pitchFamily="34" charset="-122"/>
                <a:ea typeface="微软雅黑" pitchFamily="34" charset="-122"/>
              </a:rPr>
              <a:t>服务</a:t>
            </a:r>
          </a:p>
        </p:txBody>
      </p:sp>
      <p:sp>
        <p:nvSpPr>
          <p:cNvPr id="455" name="TextBox 454"/>
          <p:cNvSpPr txBox="1"/>
          <p:nvPr/>
        </p:nvSpPr>
        <p:spPr>
          <a:xfrm>
            <a:off x="6392932" y="4855718"/>
            <a:ext cx="869442" cy="366139"/>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FI</a:t>
            </a:r>
            <a:r>
              <a:rPr lang="zh-CN" altLang="en-US" sz="1000" kern="0" dirty="0" smtClean="0">
                <a:solidFill>
                  <a:srgbClr val="000000"/>
                </a:solidFill>
                <a:latin typeface="微软雅黑" pitchFamily="34" charset="-122"/>
                <a:ea typeface="微软雅黑" pitchFamily="34" charset="-122"/>
              </a:rPr>
              <a:t>服务</a:t>
            </a:r>
          </a:p>
        </p:txBody>
      </p:sp>
      <p:sp>
        <p:nvSpPr>
          <p:cNvPr id="456" name="TextBox 455"/>
          <p:cNvSpPr txBox="1"/>
          <p:nvPr/>
        </p:nvSpPr>
        <p:spPr>
          <a:xfrm>
            <a:off x="7397768" y="4857804"/>
            <a:ext cx="870876"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容器服务</a:t>
            </a:r>
          </a:p>
        </p:txBody>
      </p:sp>
      <p:sp>
        <p:nvSpPr>
          <p:cNvPr id="457" name="TextBox 456"/>
          <p:cNvSpPr txBox="1"/>
          <p:nvPr/>
        </p:nvSpPr>
        <p:spPr>
          <a:xfrm>
            <a:off x="1793193" y="5391684"/>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err="1" smtClean="0">
                <a:solidFill>
                  <a:srgbClr val="000000"/>
                </a:solidFill>
                <a:latin typeface="微软雅黑" pitchFamily="34" charset="-122"/>
                <a:ea typeface="微软雅黑" pitchFamily="34" charset="-122"/>
              </a:rPr>
              <a:t>Sql</a:t>
            </a:r>
            <a:r>
              <a:rPr lang="en-US" altLang="zh-CN" sz="1000" kern="0" dirty="0" err="1">
                <a:solidFill>
                  <a:srgbClr val="000000"/>
                </a:solidFill>
                <a:latin typeface="微软雅黑" pitchFamily="34" charset="-122"/>
                <a:ea typeface="微软雅黑" pitchFamily="34" charset="-122"/>
              </a:rPr>
              <a:t>s</a:t>
            </a:r>
            <a:r>
              <a:rPr lang="en-US" altLang="zh-CN" sz="1000" kern="0" dirty="0" err="1" smtClean="0">
                <a:solidFill>
                  <a:srgbClr val="000000"/>
                </a:solidFill>
                <a:latin typeface="微软雅黑" pitchFamily="34" charset="-122"/>
                <a:ea typeface="微软雅黑" pitchFamily="34" charset="-122"/>
              </a:rPr>
              <a:t>erver</a:t>
            </a:r>
            <a:endParaRPr lang="en-US" altLang="zh-CN" sz="1000" kern="0" dirty="0" smtClean="0">
              <a:solidFill>
                <a:srgbClr val="000000"/>
              </a:solidFill>
              <a:latin typeface="微软雅黑" pitchFamily="34" charset="-122"/>
              <a:ea typeface="微软雅黑" pitchFamily="34" charset="-122"/>
            </a:endParaRPr>
          </a:p>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服务</a:t>
            </a:r>
          </a:p>
        </p:txBody>
      </p:sp>
      <p:sp>
        <p:nvSpPr>
          <p:cNvPr id="458" name="矩形 125"/>
          <p:cNvSpPr/>
          <p:nvPr/>
        </p:nvSpPr>
        <p:spPr bwMode="auto">
          <a:xfrm>
            <a:off x="711979" y="2838370"/>
            <a:ext cx="10193128" cy="2436739"/>
          </a:xfrm>
          <a:prstGeom prst="rect">
            <a:avLst/>
          </a:prstGeom>
          <a:solidFill>
            <a:srgbClr val="99CCCC"/>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3662" fontAlgn="base">
              <a:spcBef>
                <a:spcPct val="0"/>
              </a:spcBef>
              <a:spcAft>
                <a:spcPct val="0"/>
              </a:spcAft>
              <a:buClr>
                <a:srgbClr val="CC9900"/>
              </a:buClr>
            </a:pPr>
            <a:endParaRPr lang="zh-CN" altLang="en-US" sz="1200" dirty="0">
              <a:solidFill>
                <a:srgbClr val="000000"/>
              </a:solidFill>
              <a:latin typeface="微软雅黑" pitchFamily="34" charset="-122"/>
              <a:ea typeface="微软雅黑" pitchFamily="34" charset="-122"/>
            </a:endParaRPr>
          </a:p>
        </p:txBody>
      </p:sp>
      <p:sp>
        <p:nvSpPr>
          <p:cNvPr id="459" name="TextBox 458"/>
          <p:cNvSpPr txBox="1"/>
          <p:nvPr/>
        </p:nvSpPr>
        <p:spPr>
          <a:xfrm>
            <a:off x="782092" y="3820632"/>
            <a:ext cx="975888" cy="523220"/>
          </a:xfrm>
          <a:prstGeom prst="rect">
            <a:avLst/>
          </a:prstGeom>
          <a:solidFill>
            <a:srgbClr val="99CCCC"/>
          </a:solidFill>
        </p:spPr>
        <p:txBody>
          <a:bodyPr wrap="square" rtlCol="0" anchor="ctr">
            <a:spAutoFit/>
          </a:bodyPr>
          <a:lstStyle/>
          <a:p>
            <a:pPr defTabSz="914400" fontAlgn="base">
              <a:spcBef>
                <a:spcPct val="0"/>
              </a:spcBef>
              <a:spcAft>
                <a:spcPct val="0"/>
              </a:spcAft>
            </a:pPr>
            <a:r>
              <a:rPr lang="zh-CN" altLang="en-US" sz="1400" b="1" dirty="0" smtClean="0">
                <a:solidFill>
                  <a:srgbClr val="000000"/>
                </a:solidFill>
                <a:latin typeface="微软雅黑" pitchFamily="34" charset="-122"/>
                <a:ea typeface="微软雅黑" pitchFamily="34" charset="-122"/>
              </a:rPr>
              <a:t>数据领域</a:t>
            </a:r>
            <a:endParaRPr lang="en-US" altLang="zh-CN" sz="1400" b="1" dirty="0" smtClean="0">
              <a:solidFill>
                <a:srgbClr val="000000"/>
              </a:solidFill>
              <a:latin typeface="微软雅黑" pitchFamily="34" charset="-122"/>
              <a:ea typeface="微软雅黑" pitchFamily="34" charset="-122"/>
            </a:endParaRPr>
          </a:p>
          <a:p>
            <a:pPr defTabSz="914400" fontAlgn="base">
              <a:spcBef>
                <a:spcPct val="0"/>
              </a:spcBef>
              <a:spcAft>
                <a:spcPct val="0"/>
              </a:spcAft>
            </a:pPr>
            <a:r>
              <a:rPr lang="en-US" altLang="zh-CN" sz="1400" b="1" dirty="0" smtClean="0">
                <a:solidFill>
                  <a:srgbClr val="000000"/>
                </a:solidFill>
                <a:latin typeface="微软雅黑" pitchFamily="34" charset="-122"/>
                <a:ea typeface="微软雅黑" pitchFamily="34" charset="-122"/>
              </a:rPr>
              <a:t>PaaS</a:t>
            </a:r>
            <a:endParaRPr lang="zh-CN" altLang="en-US" sz="1400" b="1" dirty="0">
              <a:solidFill>
                <a:srgbClr val="000000"/>
              </a:solidFill>
              <a:latin typeface="微软雅黑" pitchFamily="34" charset="-122"/>
              <a:ea typeface="微软雅黑" pitchFamily="34" charset="-122"/>
            </a:endParaRPr>
          </a:p>
        </p:txBody>
      </p:sp>
      <p:sp>
        <p:nvSpPr>
          <p:cNvPr id="460" name="矩形 136"/>
          <p:cNvSpPr/>
          <p:nvPr/>
        </p:nvSpPr>
        <p:spPr bwMode="auto">
          <a:xfrm>
            <a:off x="711979" y="1732400"/>
            <a:ext cx="10179052" cy="1067736"/>
          </a:xfrm>
          <a:prstGeom prst="rect">
            <a:avLst/>
          </a:prstGeom>
          <a:solidFill>
            <a:srgbClr val="99CCFF"/>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3662" fontAlgn="base">
              <a:spcBef>
                <a:spcPct val="0"/>
              </a:spcBef>
              <a:spcAft>
                <a:spcPct val="0"/>
              </a:spcAft>
              <a:buClr>
                <a:srgbClr val="CC9900"/>
              </a:buClr>
            </a:pPr>
            <a:endParaRPr lang="zh-CN" altLang="en-US" sz="1200" dirty="0">
              <a:solidFill>
                <a:srgbClr val="000000"/>
              </a:solidFill>
              <a:latin typeface="微软雅黑" pitchFamily="34" charset="-122"/>
              <a:ea typeface="微软雅黑" pitchFamily="34" charset="-122"/>
            </a:endParaRPr>
          </a:p>
        </p:txBody>
      </p:sp>
      <p:sp>
        <p:nvSpPr>
          <p:cNvPr id="461" name="TextBox 460"/>
          <p:cNvSpPr txBox="1"/>
          <p:nvPr/>
        </p:nvSpPr>
        <p:spPr>
          <a:xfrm>
            <a:off x="782092" y="2136283"/>
            <a:ext cx="1034218" cy="523220"/>
          </a:xfrm>
          <a:prstGeom prst="rect">
            <a:avLst/>
          </a:prstGeom>
          <a:noFill/>
        </p:spPr>
        <p:txBody>
          <a:bodyPr wrap="square" rtlCol="0" anchor="ctr">
            <a:spAutoFit/>
          </a:bodyPr>
          <a:lstStyle/>
          <a:p>
            <a:pPr defTabSz="914400" fontAlgn="base">
              <a:spcBef>
                <a:spcPct val="0"/>
              </a:spcBef>
              <a:spcAft>
                <a:spcPct val="0"/>
              </a:spcAft>
            </a:pPr>
            <a:r>
              <a:rPr lang="zh-CN" altLang="en-US" sz="1400" b="1" dirty="0">
                <a:solidFill>
                  <a:srgbClr val="000000"/>
                </a:solidFill>
                <a:latin typeface="微软雅黑" pitchFamily="34" charset="-122"/>
                <a:ea typeface="微软雅黑" pitchFamily="34" charset="-122"/>
              </a:rPr>
              <a:t>业务</a:t>
            </a:r>
            <a:r>
              <a:rPr lang="en-US" altLang="zh-CN" sz="1400" b="1" dirty="0" smtClean="0">
                <a:solidFill>
                  <a:srgbClr val="000000"/>
                </a:solidFill>
                <a:latin typeface="微软雅黑" pitchFamily="34" charset="-122"/>
                <a:ea typeface="微软雅黑" pitchFamily="34" charset="-122"/>
              </a:rPr>
              <a:t>PaaS</a:t>
            </a:r>
          </a:p>
          <a:p>
            <a:pPr defTabSz="914400" fontAlgn="base">
              <a:spcBef>
                <a:spcPct val="0"/>
              </a:spcBef>
              <a:spcAft>
                <a:spcPct val="0"/>
              </a:spcAft>
            </a:pPr>
            <a:r>
              <a:rPr lang="zh-CN" altLang="en-US" sz="1400" b="1" dirty="0">
                <a:solidFill>
                  <a:srgbClr val="000000"/>
                </a:solidFill>
                <a:latin typeface="微软雅黑" pitchFamily="34" charset="-122"/>
                <a:ea typeface="微软雅黑" pitchFamily="34" charset="-122"/>
              </a:rPr>
              <a:t>服务</a:t>
            </a:r>
          </a:p>
        </p:txBody>
      </p:sp>
      <p:sp>
        <p:nvSpPr>
          <p:cNvPr id="462" name="TextBox 461"/>
          <p:cNvSpPr txBox="1"/>
          <p:nvPr/>
        </p:nvSpPr>
        <p:spPr>
          <a:xfrm>
            <a:off x="2941480" y="5391684"/>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消息队列服务</a:t>
            </a:r>
          </a:p>
        </p:txBody>
      </p:sp>
      <p:sp>
        <p:nvSpPr>
          <p:cNvPr id="463" name="TextBox 462"/>
          <p:cNvSpPr txBox="1"/>
          <p:nvPr/>
        </p:nvSpPr>
        <p:spPr>
          <a:xfrm>
            <a:off x="4089767" y="5391684"/>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宋体"/>
              </a:rPr>
              <a:t>Flume</a:t>
            </a:r>
            <a:r>
              <a:rPr lang="zh-CN" altLang="en-US" sz="1000" kern="0" dirty="0" smtClean="0">
                <a:solidFill>
                  <a:srgbClr val="000000"/>
                </a:solidFill>
                <a:latin typeface="宋体"/>
              </a:rPr>
              <a:t>服务</a:t>
            </a:r>
            <a:endParaRPr lang="zh-CN" altLang="en-US" sz="1000" kern="0" dirty="0" smtClean="0">
              <a:solidFill>
                <a:srgbClr val="000000"/>
              </a:solidFill>
              <a:latin typeface="微软雅黑" pitchFamily="34" charset="-122"/>
              <a:ea typeface="微软雅黑" pitchFamily="34" charset="-122"/>
            </a:endParaRPr>
          </a:p>
        </p:txBody>
      </p:sp>
      <p:sp>
        <p:nvSpPr>
          <p:cNvPr id="464" name="TextBox 463"/>
          <p:cNvSpPr txBox="1"/>
          <p:nvPr/>
        </p:nvSpPr>
        <p:spPr>
          <a:xfrm>
            <a:off x="5238054" y="5391684"/>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Kafka</a:t>
            </a:r>
            <a:r>
              <a:rPr lang="zh-CN" altLang="en-US" sz="1000" kern="0" dirty="0" smtClean="0">
                <a:solidFill>
                  <a:srgbClr val="000000"/>
                </a:solidFill>
                <a:latin typeface="微软雅黑" pitchFamily="34" charset="-122"/>
                <a:ea typeface="微软雅黑" pitchFamily="34" charset="-122"/>
              </a:rPr>
              <a:t>服务</a:t>
            </a:r>
          </a:p>
        </p:txBody>
      </p:sp>
      <p:sp>
        <p:nvSpPr>
          <p:cNvPr id="465" name="TextBox 464"/>
          <p:cNvSpPr txBox="1"/>
          <p:nvPr/>
        </p:nvSpPr>
        <p:spPr>
          <a:xfrm>
            <a:off x="6386341" y="5391684"/>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Spark</a:t>
            </a:r>
            <a:r>
              <a:rPr lang="zh-CN" altLang="en-US" sz="1000" kern="0" dirty="0" smtClean="0">
                <a:solidFill>
                  <a:srgbClr val="000000"/>
                </a:solidFill>
                <a:latin typeface="微软雅黑" pitchFamily="34" charset="-122"/>
                <a:ea typeface="微软雅黑" pitchFamily="34" charset="-122"/>
              </a:rPr>
              <a:t>服务</a:t>
            </a:r>
          </a:p>
        </p:txBody>
      </p:sp>
      <p:sp>
        <p:nvSpPr>
          <p:cNvPr id="466" name="TextBox 465"/>
          <p:cNvSpPr txBox="1"/>
          <p:nvPr/>
        </p:nvSpPr>
        <p:spPr>
          <a:xfrm>
            <a:off x="7534628" y="5391684"/>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en-US" altLang="zh-CN" sz="1000" kern="0" dirty="0" err="1" smtClean="0">
                <a:solidFill>
                  <a:srgbClr val="000000"/>
                </a:solidFill>
                <a:latin typeface="微软雅黑" pitchFamily="34" charset="-122"/>
                <a:ea typeface="微软雅黑" pitchFamily="34" charset="-122"/>
              </a:rPr>
              <a:t>MongoDB</a:t>
            </a:r>
            <a:endParaRPr lang="en-US" altLang="zh-CN" sz="1000" kern="0" dirty="0" smtClean="0">
              <a:solidFill>
                <a:srgbClr val="000000"/>
              </a:solidFill>
              <a:latin typeface="微软雅黑" pitchFamily="34" charset="-122"/>
              <a:ea typeface="微软雅黑" pitchFamily="34" charset="-122"/>
            </a:endParaRPr>
          </a:p>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服务</a:t>
            </a:r>
          </a:p>
        </p:txBody>
      </p:sp>
      <p:sp>
        <p:nvSpPr>
          <p:cNvPr id="467" name="TextBox 466"/>
          <p:cNvSpPr txBox="1"/>
          <p:nvPr/>
        </p:nvSpPr>
        <p:spPr>
          <a:xfrm>
            <a:off x="8682915" y="5391684"/>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Oracle</a:t>
            </a:r>
            <a:r>
              <a:rPr lang="zh-CN" altLang="en-US" sz="1000" kern="0" dirty="0" smtClean="0">
                <a:solidFill>
                  <a:srgbClr val="000000"/>
                </a:solidFill>
                <a:latin typeface="微软雅黑" pitchFamily="34" charset="-122"/>
                <a:ea typeface="微软雅黑" pitchFamily="34" charset="-122"/>
              </a:rPr>
              <a:t>服务</a:t>
            </a:r>
          </a:p>
        </p:txBody>
      </p:sp>
      <p:sp>
        <p:nvSpPr>
          <p:cNvPr id="468" name="TextBox 467"/>
          <p:cNvSpPr txBox="1"/>
          <p:nvPr/>
        </p:nvSpPr>
        <p:spPr>
          <a:xfrm>
            <a:off x="9831202" y="5391684"/>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en-US" altLang="zh-CN" sz="1000" kern="0" dirty="0" err="1" smtClean="0">
                <a:solidFill>
                  <a:srgbClr val="000000"/>
                </a:solidFill>
                <a:latin typeface="微软雅黑" pitchFamily="34" charset="-122"/>
                <a:ea typeface="微软雅黑" pitchFamily="34" charset="-122"/>
              </a:rPr>
              <a:t>MySql</a:t>
            </a:r>
            <a:r>
              <a:rPr lang="zh-CN" altLang="en-US" sz="1000" kern="0" dirty="0" smtClean="0">
                <a:solidFill>
                  <a:srgbClr val="000000"/>
                </a:solidFill>
                <a:latin typeface="微软雅黑" pitchFamily="34" charset="-122"/>
                <a:ea typeface="微软雅黑" pitchFamily="34" charset="-122"/>
              </a:rPr>
              <a:t>服务</a:t>
            </a:r>
          </a:p>
        </p:txBody>
      </p:sp>
      <p:sp>
        <p:nvSpPr>
          <p:cNvPr id="469" name="TextBox 468"/>
          <p:cNvSpPr txBox="1"/>
          <p:nvPr/>
        </p:nvSpPr>
        <p:spPr>
          <a:xfrm>
            <a:off x="2845361" y="4857804"/>
            <a:ext cx="1133075"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Jetty</a:t>
            </a:r>
            <a:r>
              <a:rPr lang="zh-CN" altLang="en-US" sz="1000" kern="0" dirty="0" smtClean="0">
                <a:solidFill>
                  <a:srgbClr val="000000"/>
                </a:solidFill>
                <a:latin typeface="微软雅黑" pitchFamily="34" charset="-122"/>
                <a:ea typeface="微软雅黑" pitchFamily="34" charset="-122"/>
              </a:rPr>
              <a:t>服务</a:t>
            </a:r>
          </a:p>
        </p:txBody>
      </p:sp>
      <p:sp>
        <p:nvSpPr>
          <p:cNvPr id="470" name="TextBox 469"/>
          <p:cNvSpPr txBox="1"/>
          <p:nvPr/>
        </p:nvSpPr>
        <p:spPr>
          <a:xfrm>
            <a:off x="4100951" y="4857804"/>
            <a:ext cx="992411"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err="1" smtClean="0">
                <a:solidFill>
                  <a:srgbClr val="000000"/>
                </a:solidFill>
                <a:latin typeface="微软雅黑" pitchFamily="34" charset="-122"/>
                <a:ea typeface="微软雅黑" pitchFamily="34" charset="-122"/>
              </a:rPr>
              <a:t>RabbitMQ</a:t>
            </a:r>
            <a:r>
              <a:rPr lang="en-US" altLang="zh-CN" sz="1000" kern="0" dirty="0" smtClean="0">
                <a:solidFill>
                  <a:srgbClr val="000000"/>
                </a:solidFill>
                <a:latin typeface="微软雅黑" pitchFamily="34" charset="-122"/>
                <a:ea typeface="微软雅黑" pitchFamily="34" charset="-122"/>
              </a:rPr>
              <a:t>/</a:t>
            </a:r>
            <a:r>
              <a:rPr lang="en-US" altLang="zh-CN" sz="1000" kern="0" dirty="0" err="1" smtClean="0">
                <a:solidFill>
                  <a:srgbClr val="000000"/>
                </a:solidFill>
                <a:latin typeface="微软雅黑" pitchFamily="34" charset="-122"/>
                <a:ea typeface="微软雅黑" pitchFamily="34" charset="-122"/>
              </a:rPr>
              <a:t>ActiveMQ</a:t>
            </a:r>
            <a:r>
              <a:rPr lang="zh-CN" altLang="en-US" sz="1000" kern="0" dirty="0" smtClean="0">
                <a:solidFill>
                  <a:srgbClr val="000000"/>
                </a:solidFill>
                <a:latin typeface="微软雅黑" pitchFamily="34" charset="-122"/>
                <a:ea typeface="微软雅黑" pitchFamily="34" charset="-122"/>
              </a:rPr>
              <a:t>服务</a:t>
            </a:r>
          </a:p>
        </p:txBody>
      </p:sp>
      <p:sp>
        <p:nvSpPr>
          <p:cNvPr id="471" name="TextBox 470"/>
          <p:cNvSpPr txBox="1"/>
          <p:nvPr/>
        </p:nvSpPr>
        <p:spPr>
          <a:xfrm>
            <a:off x="8398550" y="4857804"/>
            <a:ext cx="864601"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其他服务</a:t>
            </a:r>
          </a:p>
        </p:txBody>
      </p:sp>
      <p:sp>
        <p:nvSpPr>
          <p:cNvPr id="472" name="Rectangle 471"/>
          <p:cNvSpPr/>
          <p:nvPr/>
        </p:nvSpPr>
        <p:spPr bwMode="auto">
          <a:xfrm>
            <a:off x="145334" y="1218448"/>
            <a:ext cx="528391" cy="5451706"/>
          </a:xfrm>
          <a:prstGeom prst="rect">
            <a:avLst/>
          </a:prstGeom>
          <a:solidFill>
            <a:srgbClr val="CCCCFF"/>
          </a:solidFill>
          <a:ln w="9525" cap="flat" cmpd="sng" algn="ctr">
            <a:noFill/>
            <a:prstDash val="solid"/>
            <a:round/>
            <a:headEnd type="none" w="med" len="med"/>
            <a:tailEnd type="none" w="med" len="med"/>
          </a:ln>
          <a:effectLst/>
        </p:spPr>
        <p:txBody>
          <a:bodyPr vert="eaVert"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pPr>
            <a:r>
              <a:rPr lang="zh-CN" altLang="en-US" sz="1200" b="1" dirty="0">
                <a:solidFill>
                  <a:srgbClr val="000000"/>
                </a:solidFill>
                <a:latin typeface="微软雅黑" panose="020B0503020204020204" pitchFamily="34" charset="-122"/>
                <a:ea typeface="微软雅黑" panose="020B0503020204020204" pitchFamily="34" charset="-122"/>
              </a:rPr>
              <a:t>统一安全认</a:t>
            </a:r>
            <a:r>
              <a:rPr lang="zh-CN" altLang="en-US" sz="1200" b="1" dirty="0" smtClean="0">
                <a:solidFill>
                  <a:srgbClr val="000000"/>
                </a:solidFill>
                <a:latin typeface="微软雅黑" panose="020B0503020204020204" pitchFamily="34" charset="-122"/>
                <a:ea typeface="微软雅黑" panose="020B0503020204020204" pitchFamily="34" charset="-122"/>
              </a:rPr>
              <a:t>证</a:t>
            </a:r>
            <a:r>
              <a:rPr lang="en-US" altLang="zh-CN" sz="1200" b="1" dirty="0" smtClean="0">
                <a:solidFill>
                  <a:srgbClr val="000000"/>
                </a:solidFill>
                <a:latin typeface="微软雅黑" panose="020B0503020204020204" pitchFamily="34" charset="-122"/>
                <a:ea typeface="微软雅黑" panose="020B0503020204020204" pitchFamily="34" charset="-122"/>
              </a:rPr>
              <a:t>&amp;</a:t>
            </a:r>
            <a:r>
              <a:rPr lang="zh-CN" altLang="en-US" sz="1200" b="1" dirty="0" smtClean="0">
                <a:solidFill>
                  <a:srgbClr val="000000"/>
                </a:solidFill>
                <a:latin typeface="微软雅黑" panose="020B0503020204020204" pitchFamily="34" charset="-122"/>
                <a:ea typeface="微软雅黑" panose="020B0503020204020204" pitchFamily="34" charset="-122"/>
              </a:rPr>
              <a:t>标准规范</a:t>
            </a:r>
            <a:endParaRPr lang="zh-CN" altLang="en-US" sz="1200" b="1" dirty="0">
              <a:solidFill>
                <a:srgbClr val="000000"/>
              </a:solidFill>
              <a:latin typeface="微软雅黑" panose="020B0503020204020204" pitchFamily="34" charset="-122"/>
              <a:ea typeface="微软雅黑" panose="020B0503020204020204" pitchFamily="34" charset="-122"/>
            </a:endParaRPr>
          </a:p>
        </p:txBody>
      </p:sp>
      <p:sp>
        <p:nvSpPr>
          <p:cNvPr id="473" name="Rectangle 472"/>
          <p:cNvSpPr/>
          <p:nvPr/>
        </p:nvSpPr>
        <p:spPr bwMode="auto">
          <a:xfrm>
            <a:off x="10946826" y="1210317"/>
            <a:ext cx="1124047" cy="5459837"/>
          </a:xfrm>
          <a:prstGeom prst="rect">
            <a:avLst/>
          </a:prstGeom>
          <a:solidFill>
            <a:srgbClr val="CCCCFF"/>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algn="ctr" defTabSz="914400" fontAlgn="base">
              <a:spcBef>
                <a:spcPct val="0"/>
              </a:spcBef>
              <a:spcAft>
                <a:spcPct val="0"/>
              </a:spcAft>
              <a:buClr>
                <a:srgbClr val="CC9900"/>
              </a:buClr>
            </a:pPr>
            <a:r>
              <a:rPr lang="zh-CN" altLang="en-US" sz="1200" b="1" dirty="0" smtClean="0">
                <a:solidFill>
                  <a:srgbClr val="000000"/>
                </a:solidFill>
                <a:latin typeface="微软雅黑" panose="020B0503020204020204" pitchFamily="34" charset="-122"/>
                <a:ea typeface="微软雅黑" panose="020B0503020204020204" pitchFamily="34" charset="-122"/>
              </a:rPr>
              <a:t>运营管理</a:t>
            </a:r>
            <a:endParaRPr lang="zh-CN" altLang="en-US" sz="1200" b="1" dirty="0">
              <a:solidFill>
                <a:srgbClr val="000000"/>
              </a:solidFill>
              <a:latin typeface="微软雅黑" panose="020B0503020204020204" pitchFamily="34" charset="-122"/>
              <a:ea typeface="微软雅黑" panose="020B0503020204020204" pitchFamily="34" charset="-122"/>
            </a:endParaRPr>
          </a:p>
        </p:txBody>
      </p:sp>
      <p:sp>
        <p:nvSpPr>
          <p:cNvPr id="474" name="Rectangle 473"/>
          <p:cNvSpPr/>
          <p:nvPr/>
        </p:nvSpPr>
        <p:spPr bwMode="auto">
          <a:xfrm>
            <a:off x="1793193" y="1754161"/>
            <a:ext cx="4488062" cy="495531"/>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defRPr/>
            </a:pPr>
            <a:r>
              <a:rPr lang="zh-CN" altLang="en-US" sz="1000" b="1" kern="0" dirty="0">
                <a:solidFill>
                  <a:srgbClr val="000000"/>
                </a:solidFill>
                <a:latin typeface="微软雅黑" panose="020B0503020204020204" pitchFamily="34" charset="-122"/>
                <a:ea typeface="微软雅黑" panose="020B0503020204020204" pitchFamily="34" charset="-122"/>
              </a:rPr>
              <a:t>视频</a:t>
            </a:r>
            <a:r>
              <a:rPr lang="zh-CN" altLang="en-US" sz="1000" b="1" kern="0" dirty="0" smtClean="0">
                <a:solidFill>
                  <a:srgbClr val="000000"/>
                </a:solidFill>
                <a:latin typeface="微软雅黑" panose="020B0503020204020204" pitchFamily="34" charset="-122"/>
                <a:ea typeface="微软雅黑" panose="020B0503020204020204" pitchFamily="34" charset="-122"/>
              </a:rPr>
              <a:t>类</a:t>
            </a:r>
          </a:p>
        </p:txBody>
      </p:sp>
      <p:sp>
        <p:nvSpPr>
          <p:cNvPr id="475" name="TextBox 474"/>
          <p:cNvSpPr txBox="1"/>
          <p:nvPr/>
        </p:nvSpPr>
        <p:spPr>
          <a:xfrm>
            <a:off x="2204404" y="1773549"/>
            <a:ext cx="972000" cy="432000"/>
          </a:xfrm>
          <a:prstGeom prst="rect">
            <a:avLst/>
          </a:prstGeom>
          <a:solidFill>
            <a:srgbClr val="FFFF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车</a:t>
            </a:r>
            <a:r>
              <a:rPr lang="zh-CN" altLang="en-US" sz="1000" dirty="0" smtClean="0">
                <a:solidFill>
                  <a:srgbClr val="000000"/>
                </a:solidFill>
                <a:latin typeface="微软雅黑" pitchFamily="34" charset="-122"/>
                <a:ea typeface="微软雅黑" pitchFamily="34" charset="-122"/>
              </a:rPr>
              <a:t>牌识别</a:t>
            </a:r>
            <a:endParaRPr lang="en-US" altLang="zh-CN" sz="1000" dirty="0" smtClean="0">
              <a:solidFill>
                <a:srgbClr val="000000"/>
              </a:solidFill>
              <a:latin typeface="微软雅黑" pitchFamily="34" charset="-122"/>
              <a:ea typeface="微软雅黑" pitchFamily="34" charset="-122"/>
            </a:endParaRPr>
          </a:p>
        </p:txBody>
      </p:sp>
      <p:sp>
        <p:nvSpPr>
          <p:cNvPr id="476" name="TextBox 475"/>
          <p:cNvSpPr txBox="1"/>
          <p:nvPr/>
        </p:nvSpPr>
        <p:spPr>
          <a:xfrm>
            <a:off x="3227963" y="1773549"/>
            <a:ext cx="972000" cy="432000"/>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人脸识别</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77" name="TextBox 476"/>
          <p:cNvSpPr txBox="1"/>
          <p:nvPr/>
        </p:nvSpPr>
        <p:spPr>
          <a:xfrm>
            <a:off x="4251522" y="1773549"/>
            <a:ext cx="972000" cy="432000"/>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行为识别</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78" name="TextBox 477"/>
          <p:cNvSpPr txBox="1"/>
          <p:nvPr/>
        </p:nvSpPr>
        <p:spPr>
          <a:xfrm>
            <a:off x="5275082" y="1773549"/>
            <a:ext cx="972000" cy="432000"/>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79" name="Rectangle 478"/>
          <p:cNvSpPr/>
          <p:nvPr/>
        </p:nvSpPr>
        <p:spPr bwMode="auto">
          <a:xfrm>
            <a:off x="1793192" y="2288870"/>
            <a:ext cx="4486274" cy="482971"/>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defRPr/>
            </a:pPr>
            <a:r>
              <a:rPr lang="zh-CN" altLang="en-US" sz="1000" b="1" kern="0" dirty="0" smtClean="0">
                <a:solidFill>
                  <a:srgbClr val="000000"/>
                </a:solidFill>
                <a:latin typeface="微软雅黑" panose="020B0503020204020204" pitchFamily="34" charset="-122"/>
                <a:ea typeface="微软雅黑" panose="020B0503020204020204" pitchFamily="34" charset="-122"/>
              </a:rPr>
              <a:t>通用类</a:t>
            </a:r>
          </a:p>
        </p:txBody>
      </p:sp>
      <p:sp>
        <p:nvSpPr>
          <p:cNvPr id="480" name="Rectangle 479"/>
          <p:cNvSpPr/>
          <p:nvPr/>
        </p:nvSpPr>
        <p:spPr bwMode="auto">
          <a:xfrm>
            <a:off x="6315134" y="1754161"/>
            <a:ext cx="4527711" cy="495531"/>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defRPr/>
            </a:pPr>
            <a:r>
              <a:rPr lang="zh-CN" altLang="en-US" sz="1000" b="1" kern="0" dirty="0" smtClean="0">
                <a:solidFill>
                  <a:srgbClr val="000000"/>
                </a:solidFill>
                <a:latin typeface="微软雅黑" panose="020B0503020204020204" pitchFamily="34" charset="-122"/>
                <a:ea typeface="微软雅黑" panose="020B0503020204020204" pitchFamily="34" charset="-122"/>
              </a:rPr>
              <a:t>公共模型库</a:t>
            </a:r>
          </a:p>
        </p:txBody>
      </p:sp>
      <p:sp>
        <p:nvSpPr>
          <p:cNvPr id="481" name="TextBox 480"/>
          <p:cNvSpPr txBox="1"/>
          <p:nvPr/>
        </p:nvSpPr>
        <p:spPr>
          <a:xfrm>
            <a:off x="6798096" y="1804392"/>
            <a:ext cx="756000" cy="369817"/>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市</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场大脑</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2" name="TextBox 481"/>
          <p:cNvSpPr txBox="1"/>
          <p:nvPr/>
        </p:nvSpPr>
        <p:spPr>
          <a:xfrm>
            <a:off x="7605606" y="1804392"/>
            <a:ext cx="756000" cy="369817"/>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设</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计大脑</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3" name="TextBox 482"/>
          <p:cNvSpPr txBox="1"/>
          <p:nvPr/>
        </p:nvSpPr>
        <p:spPr>
          <a:xfrm>
            <a:off x="8413116" y="1804392"/>
            <a:ext cx="756000" cy="369817"/>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制</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造大脑</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4" name="TextBox 483"/>
          <p:cNvSpPr txBox="1"/>
          <p:nvPr/>
        </p:nvSpPr>
        <p:spPr>
          <a:xfrm>
            <a:off x="9220626" y="1804392"/>
            <a:ext cx="756000" cy="369817"/>
          </a:xfrm>
          <a:prstGeom prst="rect">
            <a:avLst/>
          </a:prstGeom>
          <a:solidFill>
            <a:srgbClr val="FFFF0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营</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销大脑</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5" name="TextBox 484"/>
          <p:cNvSpPr txBox="1"/>
          <p:nvPr/>
        </p:nvSpPr>
        <p:spPr>
          <a:xfrm>
            <a:off x="10028136" y="1804392"/>
            <a:ext cx="756000" cy="369817"/>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6" name="Rectangle 485"/>
          <p:cNvSpPr/>
          <p:nvPr/>
        </p:nvSpPr>
        <p:spPr bwMode="auto">
          <a:xfrm>
            <a:off x="6315134" y="2296851"/>
            <a:ext cx="4527711" cy="485712"/>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defRPr/>
            </a:pPr>
            <a:r>
              <a:rPr lang="zh-CN" altLang="en-US" sz="1000" b="1" kern="0" dirty="0">
                <a:solidFill>
                  <a:srgbClr val="000000"/>
                </a:solidFill>
                <a:latin typeface="微软雅黑" panose="020B0503020204020204" pitchFamily="34" charset="-122"/>
                <a:ea typeface="微软雅黑" panose="020B0503020204020204" pitchFamily="34" charset="-122"/>
              </a:rPr>
              <a:t>其</a:t>
            </a:r>
            <a:r>
              <a:rPr lang="zh-CN" altLang="en-US" sz="1000" b="1" kern="0" dirty="0" smtClean="0">
                <a:solidFill>
                  <a:srgbClr val="000000"/>
                </a:solidFill>
                <a:latin typeface="微软雅黑" panose="020B0503020204020204" pitchFamily="34" charset="-122"/>
                <a:ea typeface="微软雅黑" panose="020B0503020204020204" pitchFamily="34" charset="-122"/>
              </a:rPr>
              <a:t>他类服务</a:t>
            </a:r>
            <a:endParaRPr lang="en-US" altLang="zh-CN" sz="1000" b="1" kern="0" dirty="0" smtClean="0">
              <a:solidFill>
                <a:srgbClr val="000000"/>
              </a:solidFill>
              <a:latin typeface="微软雅黑" panose="020B0503020204020204" pitchFamily="34" charset="-122"/>
              <a:ea typeface="微软雅黑" panose="020B0503020204020204" pitchFamily="34" charset="-122"/>
            </a:endParaRPr>
          </a:p>
        </p:txBody>
      </p:sp>
      <p:sp>
        <p:nvSpPr>
          <p:cNvPr id="487" name="TextBox 486"/>
          <p:cNvSpPr txBox="1"/>
          <p:nvPr/>
        </p:nvSpPr>
        <p:spPr>
          <a:xfrm>
            <a:off x="6798096" y="2344563"/>
            <a:ext cx="1024991" cy="387161"/>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物</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联网公共业务服务</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8" name="TextBox 487"/>
          <p:cNvSpPr txBox="1"/>
          <p:nvPr/>
        </p:nvSpPr>
        <p:spPr>
          <a:xfrm>
            <a:off x="7864806" y="2351547"/>
            <a:ext cx="982544" cy="387161"/>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企业办公类业务服务</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89" name="TextBox 488"/>
          <p:cNvSpPr txBox="1"/>
          <p:nvPr/>
        </p:nvSpPr>
        <p:spPr>
          <a:xfrm>
            <a:off x="8892376" y="2346804"/>
            <a:ext cx="952583" cy="387161"/>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行业类公共服务</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90" name="TextBox 489"/>
          <p:cNvSpPr txBox="1"/>
          <p:nvPr/>
        </p:nvSpPr>
        <p:spPr>
          <a:xfrm>
            <a:off x="9889985" y="2351547"/>
            <a:ext cx="894151" cy="387161"/>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491" name="Rectangle 490"/>
          <p:cNvSpPr/>
          <p:nvPr/>
        </p:nvSpPr>
        <p:spPr bwMode="auto">
          <a:xfrm>
            <a:off x="1800355" y="2858688"/>
            <a:ext cx="9064654" cy="518254"/>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pP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492" name="Rounded Rectangle 145"/>
          <p:cNvSpPr/>
          <p:nvPr/>
        </p:nvSpPr>
        <p:spPr bwMode="auto">
          <a:xfrm>
            <a:off x="2205880" y="2891975"/>
            <a:ext cx="1174311"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ＧＩＳ图层服务</a:t>
            </a:r>
          </a:p>
        </p:txBody>
      </p:sp>
      <p:sp>
        <p:nvSpPr>
          <p:cNvPr id="493" name="Rounded Rectangle 145"/>
          <p:cNvSpPr/>
          <p:nvPr/>
        </p:nvSpPr>
        <p:spPr bwMode="auto">
          <a:xfrm>
            <a:off x="3483186" y="2891975"/>
            <a:ext cx="1174311"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经济指数服</a:t>
            </a:r>
            <a:r>
              <a:rPr lang="zh-CN" altLang="en-US" sz="1000" dirty="0">
                <a:solidFill>
                  <a:srgbClr val="000000"/>
                </a:solidFill>
                <a:latin typeface="微软雅黑" pitchFamily="34" charset="-122"/>
                <a:ea typeface="微软雅黑" pitchFamily="34" charset="-122"/>
              </a:rPr>
              <a:t>务</a:t>
            </a:r>
          </a:p>
        </p:txBody>
      </p:sp>
      <p:sp>
        <p:nvSpPr>
          <p:cNvPr id="494" name="Rounded Rectangle 145"/>
          <p:cNvSpPr/>
          <p:nvPr/>
        </p:nvSpPr>
        <p:spPr bwMode="auto">
          <a:xfrm>
            <a:off x="4760492" y="2891975"/>
            <a:ext cx="1174311"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企业</a:t>
            </a:r>
            <a:r>
              <a:rPr lang="zh-CN" altLang="en-US" sz="1000" dirty="0" smtClean="0">
                <a:solidFill>
                  <a:srgbClr val="000000"/>
                </a:solidFill>
                <a:latin typeface="微软雅黑" pitchFamily="34" charset="-122"/>
                <a:ea typeface="微软雅黑" pitchFamily="34" charset="-122"/>
              </a:rPr>
              <a:t>服</a:t>
            </a:r>
            <a:r>
              <a:rPr lang="zh-CN" altLang="en-US" sz="1000" dirty="0">
                <a:solidFill>
                  <a:srgbClr val="000000"/>
                </a:solidFill>
                <a:latin typeface="微软雅黑" pitchFamily="34" charset="-122"/>
                <a:ea typeface="微软雅黑" pitchFamily="34" charset="-122"/>
              </a:rPr>
              <a:t>务</a:t>
            </a:r>
          </a:p>
        </p:txBody>
      </p:sp>
      <p:sp>
        <p:nvSpPr>
          <p:cNvPr id="495" name="Rounded Rectangle 145"/>
          <p:cNvSpPr/>
          <p:nvPr/>
        </p:nvSpPr>
        <p:spPr bwMode="auto">
          <a:xfrm>
            <a:off x="6037798" y="2891975"/>
            <a:ext cx="1174311" cy="393192"/>
          </a:xfrm>
          <a:prstGeom prst="roundRect">
            <a:avLst/>
          </a:prstGeom>
          <a:solidFill>
            <a:srgbClr val="FFFF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企</a:t>
            </a:r>
            <a:r>
              <a:rPr lang="zh-CN" altLang="en-US" sz="1000" dirty="0" smtClean="0">
                <a:solidFill>
                  <a:srgbClr val="000000"/>
                </a:solidFill>
                <a:latin typeface="微软雅黑" pitchFamily="34" charset="-122"/>
                <a:ea typeface="微软雅黑" pitchFamily="34" charset="-122"/>
              </a:rPr>
              <a:t>业大数</a:t>
            </a:r>
            <a:r>
              <a:rPr lang="zh-CN" altLang="en-US" sz="1000" dirty="0">
                <a:solidFill>
                  <a:srgbClr val="000000"/>
                </a:solidFill>
                <a:latin typeface="微软雅黑" pitchFamily="34" charset="-122"/>
                <a:ea typeface="微软雅黑" pitchFamily="34" charset="-122"/>
              </a:rPr>
              <a:t>据服务</a:t>
            </a:r>
          </a:p>
        </p:txBody>
      </p:sp>
      <p:sp>
        <p:nvSpPr>
          <p:cNvPr id="496" name="Rounded Rectangle 145"/>
          <p:cNvSpPr/>
          <p:nvPr/>
        </p:nvSpPr>
        <p:spPr bwMode="auto">
          <a:xfrm>
            <a:off x="7315104" y="2891975"/>
            <a:ext cx="1174311" cy="393192"/>
          </a:xfrm>
          <a:prstGeom prst="roundRect">
            <a:avLst/>
          </a:prstGeom>
          <a:solidFill>
            <a:srgbClr val="92D05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企业主题库服务</a:t>
            </a:r>
            <a:endParaRPr lang="zh-CN" altLang="en-US" sz="1000" dirty="0">
              <a:solidFill>
                <a:srgbClr val="000000"/>
              </a:solidFill>
              <a:latin typeface="微软雅黑" pitchFamily="34" charset="-122"/>
              <a:ea typeface="微软雅黑" pitchFamily="34" charset="-122"/>
            </a:endParaRPr>
          </a:p>
        </p:txBody>
      </p:sp>
      <p:sp>
        <p:nvSpPr>
          <p:cNvPr id="497" name="Rounded Rectangle 145"/>
          <p:cNvSpPr/>
          <p:nvPr/>
        </p:nvSpPr>
        <p:spPr bwMode="auto">
          <a:xfrm>
            <a:off x="8592410" y="2891975"/>
            <a:ext cx="1174311" cy="393192"/>
          </a:xfrm>
          <a:prstGeom prst="roundRect">
            <a:avLst/>
          </a:prstGeom>
          <a:solidFill>
            <a:srgbClr val="92D05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房屋信息服务</a:t>
            </a:r>
          </a:p>
        </p:txBody>
      </p:sp>
      <p:sp>
        <p:nvSpPr>
          <p:cNvPr id="498" name="文本框 1"/>
          <p:cNvSpPr txBox="1"/>
          <p:nvPr/>
        </p:nvSpPr>
        <p:spPr>
          <a:xfrm>
            <a:off x="1800355" y="2886714"/>
            <a:ext cx="441146" cy="400110"/>
          </a:xfrm>
          <a:prstGeom prst="rect">
            <a:avLst/>
          </a:prstGeom>
          <a:noFill/>
        </p:spPr>
        <p:txBody>
          <a:bodyPr wrap="none" rtlCol="0">
            <a:spAutoFit/>
          </a:bodyPr>
          <a:lstStyle/>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数据</a:t>
            </a:r>
            <a:endParaRPr lang="en-US" altLang="zh-CN" sz="1000" b="1" dirty="0" smtClean="0">
              <a:solidFill>
                <a:srgbClr val="000000"/>
              </a:solidFill>
              <a:latin typeface="微软雅黑" panose="020B0503020204020204" pitchFamily="34" charset="-122"/>
              <a:ea typeface="微软雅黑" panose="020B0503020204020204" pitchFamily="34" charset="-122"/>
            </a:endParaRPr>
          </a:p>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服务</a:t>
            </a: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499" name="Rectangle 144"/>
          <p:cNvSpPr/>
          <p:nvPr/>
        </p:nvSpPr>
        <p:spPr bwMode="auto">
          <a:xfrm>
            <a:off x="1800355" y="4077608"/>
            <a:ext cx="9068408" cy="567887"/>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pP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500" name="文本框 209"/>
          <p:cNvSpPr txBox="1"/>
          <p:nvPr/>
        </p:nvSpPr>
        <p:spPr>
          <a:xfrm>
            <a:off x="1800355" y="4077866"/>
            <a:ext cx="441146" cy="553998"/>
          </a:xfrm>
          <a:prstGeom prst="rect">
            <a:avLst/>
          </a:prstGeom>
          <a:noFill/>
        </p:spPr>
        <p:txBody>
          <a:bodyPr wrap="none" rtlCol="0">
            <a:spAutoFit/>
          </a:bodyPr>
          <a:lstStyle/>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大数</a:t>
            </a:r>
            <a:endParaRPr lang="en-US" altLang="zh-CN" sz="1000" b="1" dirty="0" smtClean="0">
              <a:solidFill>
                <a:srgbClr val="000000"/>
              </a:solidFill>
              <a:latin typeface="微软雅黑" panose="020B0503020204020204" pitchFamily="34" charset="-122"/>
              <a:ea typeface="微软雅黑" panose="020B0503020204020204" pitchFamily="34" charset="-122"/>
            </a:endParaRPr>
          </a:p>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据支</a:t>
            </a:r>
            <a:endParaRPr lang="en-US" altLang="zh-CN" sz="1000" b="1" dirty="0" smtClean="0">
              <a:solidFill>
                <a:srgbClr val="000000"/>
              </a:solidFill>
              <a:latin typeface="微软雅黑" panose="020B0503020204020204" pitchFamily="34" charset="-122"/>
              <a:ea typeface="微软雅黑" panose="020B0503020204020204" pitchFamily="34" charset="-122"/>
            </a:endParaRPr>
          </a:p>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撑</a:t>
            </a: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501" name="Rounded Rectangle 145"/>
          <p:cNvSpPr/>
          <p:nvPr/>
        </p:nvSpPr>
        <p:spPr bwMode="auto">
          <a:xfrm>
            <a:off x="5048048" y="4144946"/>
            <a:ext cx="1257433"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资源目录管理</a:t>
            </a:r>
          </a:p>
        </p:txBody>
      </p:sp>
      <p:sp>
        <p:nvSpPr>
          <p:cNvPr id="502" name="Rounded Rectangle 501"/>
          <p:cNvSpPr/>
          <p:nvPr/>
        </p:nvSpPr>
        <p:spPr bwMode="auto">
          <a:xfrm>
            <a:off x="2205880" y="4144946"/>
            <a:ext cx="1257433"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数据交换服务</a:t>
            </a:r>
          </a:p>
        </p:txBody>
      </p:sp>
      <p:sp>
        <p:nvSpPr>
          <p:cNvPr id="503" name="Rounded Rectangle 502"/>
          <p:cNvSpPr/>
          <p:nvPr/>
        </p:nvSpPr>
        <p:spPr bwMode="auto">
          <a:xfrm>
            <a:off x="3626964" y="4144946"/>
            <a:ext cx="1257433"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数据集成服务</a:t>
            </a:r>
          </a:p>
        </p:txBody>
      </p:sp>
      <p:sp>
        <p:nvSpPr>
          <p:cNvPr id="504" name="Rounded Rectangle 145"/>
          <p:cNvSpPr/>
          <p:nvPr/>
        </p:nvSpPr>
        <p:spPr bwMode="auto">
          <a:xfrm>
            <a:off x="9869717" y="2891975"/>
            <a:ext cx="914420" cy="393192"/>
          </a:xfrm>
          <a:prstGeom prst="roundRect">
            <a:avLst/>
          </a:prstGeom>
          <a:solidFill>
            <a:srgbClr val="92D050"/>
          </a:solidFill>
        </p:spPr>
        <p:txBody>
          <a:bodyPr wrap="square" rtlCol="0" anchor="ctr">
            <a:noAutofit/>
          </a:bodyPr>
          <a:lstStyle/>
          <a:p>
            <a:pPr algn="ctr" defTabSz="914400" fontAlgn="base">
              <a:spcBef>
                <a:spcPct val="0"/>
              </a:spcBef>
              <a:spcAft>
                <a:spcPct val="0"/>
              </a:spcAft>
            </a:pPr>
            <a:r>
              <a:rPr lang="en-US" altLang="zh-CN" sz="1000" dirty="0" smtClean="0">
                <a:solidFill>
                  <a:srgbClr val="000000"/>
                </a:solidFill>
                <a:latin typeface="微软雅黑" pitchFamily="34" charset="-122"/>
                <a:ea typeface="微软雅黑" pitchFamily="34" charset="-122"/>
              </a:rPr>
              <a:t>……</a:t>
            </a:r>
            <a:endParaRPr lang="zh-CN" altLang="en-US" sz="1000" dirty="0">
              <a:solidFill>
                <a:srgbClr val="000000"/>
              </a:solidFill>
              <a:latin typeface="微软雅黑" pitchFamily="34" charset="-122"/>
              <a:ea typeface="微软雅黑" pitchFamily="34" charset="-122"/>
            </a:endParaRPr>
          </a:p>
        </p:txBody>
      </p:sp>
      <p:sp>
        <p:nvSpPr>
          <p:cNvPr id="505" name="Rounded Rectangle 145"/>
          <p:cNvSpPr/>
          <p:nvPr/>
        </p:nvSpPr>
        <p:spPr bwMode="auto">
          <a:xfrm>
            <a:off x="6469132" y="4144946"/>
            <a:ext cx="1257433"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数据质量管理</a:t>
            </a:r>
            <a:endParaRPr lang="zh-CN" altLang="en-US" sz="1000" dirty="0">
              <a:solidFill>
                <a:srgbClr val="000000"/>
              </a:solidFill>
              <a:latin typeface="微软雅黑" pitchFamily="34" charset="-122"/>
              <a:ea typeface="微软雅黑" pitchFamily="34" charset="-122"/>
            </a:endParaRPr>
          </a:p>
        </p:txBody>
      </p:sp>
      <p:sp>
        <p:nvSpPr>
          <p:cNvPr id="506" name="Rounded Rectangle 145"/>
          <p:cNvSpPr/>
          <p:nvPr/>
        </p:nvSpPr>
        <p:spPr bwMode="auto">
          <a:xfrm>
            <a:off x="7890216" y="4144946"/>
            <a:ext cx="1472839"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大数据分析服务</a:t>
            </a:r>
            <a:endParaRPr lang="zh-CN" altLang="en-US" sz="1000" dirty="0">
              <a:solidFill>
                <a:srgbClr val="000000"/>
              </a:solidFill>
              <a:latin typeface="微软雅黑" pitchFamily="34" charset="-122"/>
              <a:ea typeface="微软雅黑" pitchFamily="34" charset="-122"/>
            </a:endParaRPr>
          </a:p>
        </p:txBody>
      </p:sp>
      <p:sp>
        <p:nvSpPr>
          <p:cNvPr id="507" name="Rounded Rectangle 145"/>
          <p:cNvSpPr/>
          <p:nvPr/>
        </p:nvSpPr>
        <p:spPr bwMode="auto">
          <a:xfrm>
            <a:off x="9526704" y="4144946"/>
            <a:ext cx="1257433"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数据开放平台</a:t>
            </a:r>
            <a:endParaRPr lang="zh-CN" altLang="en-US" sz="1000" dirty="0">
              <a:solidFill>
                <a:srgbClr val="000000"/>
              </a:solidFill>
              <a:latin typeface="微软雅黑" pitchFamily="34" charset="-122"/>
              <a:ea typeface="微软雅黑" pitchFamily="34" charset="-122"/>
            </a:endParaRPr>
          </a:p>
        </p:txBody>
      </p:sp>
      <p:sp>
        <p:nvSpPr>
          <p:cNvPr id="508" name="TextBox 95"/>
          <p:cNvSpPr txBox="1"/>
          <p:nvPr/>
        </p:nvSpPr>
        <p:spPr>
          <a:xfrm>
            <a:off x="6368763" y="4680923"/>
            <a:ext cx="4500000" cy="572414"/>
          </a:xfrm>
          <a:prstGeom prst="rect">
            <a:avLst/>
          </a:prstGeom>
          <a:solidFill>
            <a:srgbClr val="0099CC"/>
          </a:solidFill>
        </p:spPr>
        <p:txBody>
          <a:bodyPr vert="eaVert" wrap="square" rtlCol="0" anchor="b">
            <a:noAutofit/>
          </a:bodyPr>
          <a:lstStyle/>
          <a:p>
            <a:pPr algn="ctr" defTabSz="914400" fontAlgn="base">
              <a:spcBef>
                <a:spcPct val="0"/>
              </a:spcBef>
              <a:spcAft>
                <a:spcPct val="0"/>
              </a:spcAft>
              <a:defRPr/>
            </a:pPr>
            <a:r>
              <a:rPr lang="zh-CN" altLang="en-US" sz="1000" b="1" kern="0" dirty="0" smtClean="0">
                <a:solidFill>
                  <a:prstClr val="black"/>
                </a:solidFill>
                <a:latin typeface="微软雅黑" pitchFamily="34" charset="-122"/>
                <a:ea typeface="微软雅黑" pitchFamily="34" charset="-122"/>
              </a:rPr>
              <a:t>企业库</a:t>
            </a:r>
          </a:p>
        </p:txBody>
      </p:sp>
      <p:sp>
        <p:nvSpPr>
          <p:cNvPr id="509" name="TextBox 95"/>
          <p:cNvSpPr txBox="1"/>
          <p:nvPr/>
        </p:nvSpPr>
        <p:spPr>
          <a:xfrm>
            <a:off x="1800355" y="4680923"/>
            <a:ext cx="4500000" cy="572414"/>
          </a:xfrm>
          <a:prstGeom prst="rect">
            <a:avLst/>
          </a:prstGeom>
          <a:solidFill>
            <a:srgbClr val="0099CC"/>
          </a:solidFill>
        </p:spPr>
        <p:txBody>
          <a:bodyPr vert="eaVert" wrap="square" rtlCol="0" anchor="b">
            <a:noAutofit/>
          </a:bodyPr>
          <a:lstStyle/>
          <a:p>
            <a:pPr algn="ctr" defTabSz="914400" fontAlgn="base">
              <a:spcBef>
                <a:spcPct val="0"/>
              </a:spcBef>
              <a:spcAft>
                <a:spcPct val="0"/>
              </a:spcAft>
              <a:defRPr/>
            </a:pPr>
            <a:r>
              <a:rPr lang="zh-CN" altLang="en-US" sz="1000" b="1" kern="0" dirty="0" smtClean="0">
                <a:solidFill>
                  <a:prstClr val="black"/>
                </a:solidFill>
                <a:latin typeface="微软雅黑" pitchFamily="34" charset="-122"/>
                <a:ea typeface="微软雅黑" pitchFamily="34" charset="-122"/>
              </a:rPr>
              <a:t>基础库</a:t>
            </a:r>
          </a:p>
        </p:txBody>
      </p:sp>
      <p:sp>
        <p:nvSpPr>
          <p:cNvPr id="510" name="Flowchart: Magnetic Disk 13"/>
          <p:cNvSpPr/>
          <p:nvPr/>
        </p:nvSpPr>
        <p:spPr bwMode="auto">
          <a:xfrm>
            <a:off x="2298118" y="4750695"/>
            <a:ext cx="580281" cy="435667"/>
          </a:xfrm>
          <a:prstGeom prst="flowChartMagneticDisk">
            <a:avLst/>
          </a:prstGeom>
          <a:solidFill>
            <a:srgbClr val="FFC00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a:solidFill>
                  <a:srgbClr val="000000"/>
                </a:solidFill>
                <a:latin typeface="微软雅黑" panose="020B0503020204020204" pitchFamily="34" charset="-122"/>
                <a:ea typeface="微软雅黑" panose="020B0503020204020204" pitchFamily="34" charset="-122"/>
              </a:rPr>
              <a:t>经</a:t>
            </a:r>
            <a:r>
              <a:rPr lang="zh-CN" altLang="en-US" sz="1000" kern="0" dirty="0" smtClean="0">
                <a:solidFill>
                  <a:srgbClr val="000000"/>
                </a:solidFill>
                <a:latin typeface="微软雅黑" panose="020B0503020204020204" pitchFamily="34" charset="-122"/>
                <a:ea typeface="微软雅黑" panose="020B0503020204020204" pitchFamily="34" charset="-122"/>
              </a:rPr>
              <a:t>济分析库</a:t>
            </a:r>
          </a:p>
        </p:txBody>
      </p:sp>
      <p:sp>
        <p:nvSpPr>
          <p:cNvPr id="511" name="Rectangle 510"/>
          <p:cNvSpPr/>
          <p:nvPr/>
        </p:nvSpPr>
        <p:spPr bwMode="auto">
          <a:xfrm>
            <a:off x="1800355" y="3444827"/>
            <a:ext cx="9068408" cy="567887"/>
          </a:xfrm>
          <a:prstGeom prst="rect">
            <a:avLst/>
          </a:prstGeom>
          <a:solidFill>
            <a:srgbClr val="0099CC"/>
          </a:solidFill>
          <a:ln w="9525" cap="flat" cmpd="sng" algn="ctr">
            <a:noFill/>
            <a:prstDash val="solid"/>
            <a:round/>
            <a:headEnd type="none" w="med" len="med"/>
            <a:tailEnd type="none" w="med" len="med"/>
          </a:ln>
          <a:effectLst/>
        </p:spPr>
        <p:txBody>
          <a:bodyPr vert="eaVert" wrap="square" lIns="91416" tIns="45708" rIns="91416" bIns="45708" numCol="1" rtlCol="0" anchor="b" anchorCtr="0" compatLnSpc="1">
            <a:prstTxWarp prst="textNoShape">
              <a:avLst/>
            </a:prstTxWarp>
          </a:bodyPr>
          <a:lstStyle/>
          <a:p>
            <a:pPr algn="ctr" defTabSz="914400" fontAlgn="base">
              <a:spcBef>
                <a:spcPct val="0"/>
              </a:spcBef>
              <a:spcAft>
                <a:spcPct val="0"/>
              </a:spcAft>
              <a:buClr>
                <a:srgbClr val="CC9900"/>
              </a:buClr>
            </a:pP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512" name="Rounded Rectangle 511"/>
          <p:cNvSpPr/>
          <p:nvPr/>
        </p:nvSpPr>
        <p:spPr bwMode="auto">
          <a:xfrm>
            <a:off x="5436264" y="3532174"/>
            <a:ext cx="822494"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消息服务</a:t>
            </a:r>
            <a:endParaRPr lang="zh-CN" altLang="en-US" sz="1000" dirty="0">
              <a:solidFill>
                <a:srgbClr val="000000"/>
              </a:solidFill>
              <a:latin typeface="微软雅黑" pitchFamily="34" charset="-122"/>
              <a:ea typeface="微软雅黑" pitchFamily="34" charset="-122"/>
            </a:endParaRPr>
          </a:p>
        </p:txBody>
      </p:sp>
      <p:sp>
        <p:nvSpPr>
          <p:cNvPr id="513" name="Rounded Rectangle 512"/>
          <p:cNvSpPr/>
          <p:nvPr/>
        </p:nvSpPr>
        <p:spPr bwMode="auto">
          <a:xfrm>
            <a:off x="6366658" y="3520237"/>
            <a:ext cx="837102"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日志服务</a:t>
            </a:r>
          </a:p>
        </p:txBody>
      </p:sp>
      <p:sp>
        <p:nvSpPr>
          <p:cNvPr id="514" name="Rounded Rectangle 513"/>
          <p:cNvSpPr/>
          <p:nvPr/>
        </p:nvSpPr>
        <p:spPr bwMode="auto">
          <a:xfrm>
            <a:off x="7311660" y="3533608"/>
            <a:ext cx="1086869" cy="393192"/>
          </a:xfrm>
          <a:prstGeom prst="roundRect">
            <a:avLst/>
          </a:prstGeom>
          <a:solidFill>
            <a:srgbClr val="92D05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附件存储服务</a:t>
            </a:r>
          </a:p>
        </p:txBody>
      </p:sp>
      <p:sp>
        <p:nvSpPr>
          <p:cNvPr id="515" name="Rounded Rectangle 514"/>
          <p:cNvSpPr/>
          <p:nvPr/>
        </p:nvSpPr>
        <p:spPr bwMode="auto">
          <a:xfrm>
            <a:off x="8506429" y="3531622"/>
            <a:ext cx="1173341"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工作流</a:t>
            </a:r>
            <a:r>
              <a:rPr lang="en-US" altLang="zh-CN" sz="1000" dirty="0" smtClean="0">
                <a:solidFill>
                  <a:srgbClr val="000000"/>
                </a:solidFill>
                <a:latin typeface="微软雅黑" pitchFamily="34" charset="-122"/>
                <a:ea typeface="微软雅黑" pitchFamily="34" charset="-122"/>
              </a:rPr>
              <a:t>/</a:t>
            </a:r>
            <a:r>
              <a:rPr lang="zh-CN" altLang="en-US" sz="1000" dirty="0" smtClean="0">
                <a:solidFill>
                  <a:srgbClr val="000000"/>
                </a:solidFill>
                <a:latin typeface="微软雅黑" pitchFamily="34" charset="-122"/>
                <a:ea typeface="微软雅黑" pitchFamily="34" charset="-122"/>
              </a:rPr>
              <a:t>电子表单</a:t>
            </a:r>
            <a:endParaRPr lang="zh-CN" altLang="en-US" sz="1000" dirty="0">
              <a:solidFill>
                <a:srgbClr val="000000"/>
              </a:solidFill>
              <a:latin typeface="微软雅黑" pitchFamily="34" charset="-122"/>
              <a:ea typeface="微软雅黑" pitchFamily="34" charset="-122"/>
            </a:endParaRPr>
          </a:p>
        </p:txBody>
      </p:sp>
      <p:sp>
        <p:nvSpPr>
          <p:cNvPr id="516" name="Rounded Rectangle 145"/>
          <p:cNvSpPr/>
          <p:nvPr/>
        </p:nvSpPr>
        <p:spPr bwMode="auto">
          <a:xfrm>
            <a:off x="2205880" y="3532174"/>
            <a:ext cx="996470"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统一</a:t>
            </a:r>
            <a:r>
              <a:rPr lang="zh-CN" altLang="en-US" sz="1000" dirty="0">
                <a:solidFill>
                  <a:srgbClr val="000000"/>
                </a:solidFill>
                <a:latin typeface="微软雅黑" pitchFamily="34" charset="-122"/>
                <a:ea typeface="微软雅黑" pitchFamily="34" charset="-122"/>
              </a:rPr>
              <a:t>身份</a:t>
            </a:r>
            <a:r>
              <a:rPr lang="zh-CN" altLang="en-US" sz="1000" dirty="0" smtClean="0">
                <a:solidFill>
                  <a:srgbClr val="000000"/>
                </a:solidFill>
                <a:latin typeface="微软雅黑" pitchFamily="34" charset="-122"/>
                <a:ea typeface="微软雅黑" pitchFamily="34" charset="-122"/>
              </a:rPr>
              <a:t>认证</a:t>
            </a:r>
            <a:endParaRPr lang="zh-CN" altLang="en-US" sz="1000" dirty="0">
              <a:solidFill>
                <a:srgbClr val="000000"/>
              </a:solidFill>
              <a:latin typeface="微软雅黑" pitchFamily="34" charset="-122"/>
              <a:ea typeface="微软雅黑" pitchFamily="34" charset="-122"/>
            </a:endParaRPr>
          </a:p>
        </p:txBody>
      </p:sp>
      <p:sp>
        <p:nvSpPr>
          <p:cNvPr id="517" name="Rounded Rectangle 146"/>
          <p:cNvSpPr/>
          <p:nvPr/>
        </p:nvSpPr>
        <p:spPr bwMode="auto">
          <a:xfrm>
            <a:off x="9787667" y="3524126"/>
            <a:ext cx="996470" cy="393192"/>
          </a:xfrm>
          <a:prstGeom prst="roundRect">
            <a:avLst/>
          </a:prstGeom>
          <a:solidFill>
            <a:srgbClr val="FFFF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统一运维监控</a:t>
            </a:r>
            <a:endParaRPr lang="zh-CN" altLang="en-US" sz="1000" dirty="0">
              <a:solidFill>
                <a:srgbClr val="000000"/>
              </a:solidFill>
              <a:latin typeface="微软雅黑" pitchFamily="34" charset="-122"/>
              <a:ea typeface="微软雅黑" pitchFamily="34" charset="-122"/>
            </a:endParaRPr>
          </a:p>
        </p:txBody>
      </p:sp>
      <p:sp>
        <p:nvSpPr>
          <p:cNvPr id="518" name="Rounded Rectangle 147"/>
          <p:cNvSpPr/>
          <p:nvPr/>
        </p:nvSpPr>
        <p:spPr bwMode="auto">
          <a:xfrm>
            <a:off x="3310250" y="3532174"/>
            <a:ext cx="1042169"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应用</a:t>
            </a:r>
            <a:r>
              <a:rPr lang="en-US" altLang="zh-CN" sz="1000" dirty="0" smtClean="0">
                <a:solidFill>
                  <a:srgbClr val="000000"/>
                </a:solidFill>
                <a:latin typeface="微软雅黑" pitchFamily="34" charset="-122"/>
                <a:ea typeface="微软雅黑" pitchFamily="34" charset="-122"/>
              </a:rPr>
              <a:t>/</a:t>
            </a:r>
            <a:r>
              <a:rPr lang="zh-CN" altLang="en-US" sz="1000" dirty="0" smtClean="0">
                <a:solidFill>
                  <a:srgbClr val="000000"/>
                </a:solidFill>
                <a:latin typeface="微软雅黑" pitchFamily="34" charset="-122"/>
                <a:ea typeface="微软雅黑" pitchFamily="34" charset="-122"/>
              </a:rPr>
              <a:t>服务管理</a:t>
            </a:r>
            <a:endParaRPr lang="zh-CN" altLang="en-US" sz="1000" dirty="0">
              <a:solidFill>
                <a:srgbClr val="000000"/>
              </a:solidFill>
              <a:latin typeface="微软雅黑" pitchFamily="34" charset="-122"/>
              <a:ea typeface="微软雅黑" pitchFamily="34" charset="-122"/>
            </a:endParaRPr>
          </a:p>
        </p:txBody>
      </p:sp>
      <p:sp>
        <p:nvSpPr>
          <p:cNvPr id="519" name="Rounded Rectangle 147"/>
          <p:cNvSpPr/>
          <p:nvPr/>
        </p:nvSpPr>
        <p:spPr bwMode="auto">
          <a:xfrm>
            <a:off x="4460319" y="3532174"/>
            <a:ext cx="868045" cy="393192"/>
          </a:xfrm>
          <a:prstGeom prst="round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00" dirty="0">
                <a:solidFill>
                  <a:srgbClr val="000000"/>
                </a:solidFill>
                <a:latin typeface="微软雅黑" pitchFamily="34" charset="-122"/>
                <a:ea typeface="微软雅黑" pitchFamily="34" charset="-122"/>
              </a:rPr>
              <a:t>门</a:t>
            </a:r>
            <a:r>
              <a:rPr lang="zh-CN" altLang="en-US" sz="1000" dirty="0" smtClean="0">
                <a:solidFill>
                  <a:srgbClr val="000000"/>
                </a:solidFill>
                <a:latin typeface="微软雅黑" pitchFamily="34" charset="-122"/>
                <a:ea typeface="微软雅黑" pitchFamily="34" charset="-122"/>
              </a:rPr>
              <a:t>户集成</a:t>
            </a:r>
            <a:endParaRPr lang="zh-CN" altLang="en-US" sz="1000" dirty="0">
              <a:solidFill>
                <a:srgbClr val="000000"/>
              </a:solidFill>
              <a:latin typeface="微软雅黑" pitchFamily="34" charset="-122"/>
              <a:ea typeface="微软雅黑" pitchFamily="34" charset="-122"/>
            </a:endParaRPr>
          </a:p>
        </p:txBody>
      </p:sp>
      <p:sp>
        <p:nvSpPr>
          <p:cNvPr id="520" name="文本框 192"/>
          <p:cNvSpPr txBox="1"/>
          <p:nvPr/>
        </p:nvSpPr>
        <p:spPr>
          <a:xfrm>
            <a:off x="1800355" y="3553597"/>
            <a:ext cx="441146" cy="400110"/>
          </a:xfrm>
          <a:prstGeom prst="rect">
            <a:avLst/>
          </a:prstGeom>
          <a:noFill/>
        </p:spPr>
        <p:txBody>
          <a:bodyPr wrap="none" rtlCol="0">
            <a:spAutoFit/>
          </a:bodyPr>
          <a:lstStyle/>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应用</a:t>
            </a:r>
            <a:endParaRPr lang="en-US" altLang="zh-CN" sz="1000" b="1" dirty="0" smtClean="0">
              <a:solidFill>
                <a:srgbClr val="000000"/>
              </a:solidFill>
              <a:latin typeface="微软雅黑" panose="020B0503020204020204" pitchFamily="34" charset="-122"/>
              <a:ea typeface="微软雅黑" panose="020B0503020204020204" pitchFamily="34" charset="-122"/>
            </a:endParaRPr>
          </a:p>
          <a:p>
            <a:pPr defTabSz="914400"/>
            <a:r>
              <a:rPr lang="zh-CN" altLang="en-US" sz="1000" b="1" dirty="0" smtClean="0">
                <a:solidFill>
                  <a:srgbClr val="000000"/>
                </a:solidFill>
                <a:latin typeface="微软雅黑" panose="020B0503020204020204" pitchFamily="34" charset="-122"/>
                <a:ea typeface="微软雅黑" panose="020B0503020204020204" pitchFamily="34" charset="-122"/>
              </a:rPr>
              <a:t>支撑</a:t>
            </a:r>
            <a:endParaRPr lang="zh-CN" altLang="en-US" sz="1000" b="1" dirty="0">
              <a:solidFill>
                <a:srgbClr val="000000"/>
              </a:solidFill>
              <a:latin typeface="微软雅黑" panose="020B0503020204020204" pitchFamily="34" charset="-122"/>
              <a:ea typeface="微软雅黑" panose="020B0503020204020204" pitchFamily="34" charset="-122"/>
            </a:endParaRPr>
          </a:p>
        </p:txBody>
      </p:sp>
      <p:sp>
        <p:nvSpPr>
          <p:cNvPr id="521" name="TextBox 520"/>
          <p:cNvSpPr txBox="1"/>
          <p:nvPr/>
        </p:nvSpPr>
        <p:spPr>
          <a:xfrm>
            <a:off x="2205880" y="2323165"/>
            <a:ext cx="972000" cy="432000"/>
          </a:xfrm>
          <a:prstGeom prst="rect">
            <a:avLst/>
          </a:prstGeom>
          <a:solidFill>
            <a:srgbClr val="92D050"/>
          </a:solidFill>
        </p:spPr>
        <p:txBody>
          <a:bodyPr wrap="square" rtlCol="0" anchor="ctr">
            <a:noAutofit/>
          </a:bodyPr>
          <a:lstStyle/>
          <a:p>
            <a:pPr algn="ctr" defTabSz="914400" fontAlgn="base">
              <a:spcBef>
                <a:spcPct val="0"/>
              </a:spcBef>
              <a:spcAft>
                <a:spcPct val="0"/>
              </a:spcAft>
            </a:pPr>
            <a:r>
              <a:rPr lang="zh-CN" altLang="en-US" sz="1000" dirty="0" smtClean="0">
                <a:solidFill>
                  <a:srgbClr val="000000"/>
                </a:solidFill>
                <a:latin typeface="微软雅黑" pitchFamily="34" charset="-122"/>
                <a:ea typeface="微软雅黑" pitchFamily="34" charset="-122"/>
              </a:rPr>
              <a:t>数字证书</a:t>
            </a:r>
            <a:endParaRPr lang="en-US" altLang="zh-CN" sz="1000" dirty="0" smtClean="0">
              <a:solidFill>
                <a:srgbClr val="000000"/>
              </a:solidFill>
              <a:latin typeface="微软雅黑" pitchFamily="34" charset="-122"/>
              <a:ea typeface="微软雅黑" pitchFamily="34" charset="-122"/>
            </a:endParaRPr>
          </a:p>
        </p:txBody>
      </p:sp>
      <p:sp>
        <p:nvSpPr>
          <p:cNvPr id="522" name="TextBox 521"/>
          <p:cNvSpPr txBox="1"/>
          <p:nvPr/>
        </p:nvSpPr>
        <p:spPr>
          <a:xfrm>
            <a:off x="3229439" y="2323165"/>
            <a:ext cx="972000" cy="432000"/>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数字公章</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23" name="TextBox 522"/>
          <p:cNvSpPr txBox="1"/>
          <p:nvPr/>
        </p:nvSpPr>
        <p:spPr>
          <a:xfrm>
            <a:off x="4252998" y="2323165"/>
            <a:ext cx="972000" cy="432000"/>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支付服务</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24" name="TextBox 523"/>
          <p:cNvSpPr txBox="1"/>
          <p:nvPr/>
        </p:nvSpPr>
        <p:spPr>
          <a:xfrm>
            <a:off x="5276558" y="2323165"/>
            <a:ext cx="972000" cy="432000"/>
          </a:xfrm>
          <a:prstGeom prst="rect">
            <a:avLst/>
          </a:prstGeom>
          <a:solidFill>
            <a:srgbClr val="92D050"/>
          </a:solidFill>
        </p:spPr>
        <p:txBody>
          <a:bodyPr wrap="square" rtlCol="0" anchor="ctr">
            <a:noAutofit/>
          </a:bodyPr>
          <a:lstStyle>
            <a:defPPr>
              <a:defRPr lang="zh-CN"/>
            </a:defPPr>
            <a:lvl1pPr algn="ctr" fontAlgn="base">
              <a:spcBef>
                <a:spcPct val="0"/>
              </a:spcBef>
              <a:spcAft>
                <a:spcPct val="0"/>
              </a:spcAft>
              <a:defRPr sz="1000">
                <a:solidFill>
                  <a:srgbClr val="000000"/>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25" name="Rectangle 524"/>
          <p:cNvSpPr/>
          <p:nvPr/>
        </p:nvSpPr>
        <p:spPr bwMode="auto">
          <a:xfrm rot="10800000" flipV="1">
            <a:off x="711978" y="1218448"/>
            <a:ext cx="10179049" cy="474245"/>
          </a:xfrm>
          <a:prstGeom prst="rect">
            <a:avLst/>
          </a:prstGeom>
          <a:solidFill>
            <a:srgbClr val="CCCCFF"/>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pPr>
            <a:endParaRPr lang="zh-CN" altLang="en-US" sz="1200" b="1" dirty="0">
              <a:solidFill>
                <a:srgbClr val="000000"/>
              </a:solidFill>
              <a:latin typeface="微软雅黑" panose="020B0503020204020204" pitchFamily="34" charset="-122"/>
              <a:ea typeface="微软雅黑" panose="020B0503020204020204" pitchFamily="34" charset="-122"/>
            </a:endParaRPr>
          </a:p>
        </p:txBody>
      </p:sp>
      <p:sp>
        <p:nvSpPr>
          <p:cNvPr id="526" name="TextBox 525"/>
          <p:cNvSpPr txBox="1"/>
          <p:nvPr/>
        </p:nvSpPr>
        <p:spPr>
          <a:xfrm>
            <a:off x="1787829" y="1300352"/>
            <a:ext cx="1404000" cy="324000"/>
          </a:xfrm>
          <a:prstGeom prst="rect">
            <a:avLst/>
          </a:prstGeom>
          <a:solidFill>
            <a:sysClr val="window" lastClr="FFFFFF"/>
          </a:solidFill>
        </p:spPr>
        <p:txBody>
          <a:bodyPr wrap="square" rtlCol="0" anchor="ctr">
            <a:noAutofit/>
          </a:bodyPr>
          <a:lstStyle/>
          <a:p>
            <a:pPr algn="ctr" defTabSz="914400"/>
            <a:r>
              <a:rPr lang="zh-CN" altLang="en-US" sz="1000" kern="0" dirty="0" smtClean="0">
                <a:solidFill>
                  <a:srgbClr val="000000"/>
                </a:solidFill>
                <a:latin typeface="微软雅黑" pitchFamily="34" charset="-122"/>
                <a:ea typeface="微软雅黑" pitchFamily="34" charset="-122"/>
              </a:rPr>
              <a:t>企业内部应用</a:t>
            </a:r>
            <a:endParaRPr lang="en-US" altLang="zh-CN" sz="1000" kern="0" dirty="0" smtClean="0">
              <a:solidFill>
                <a:srgbClr val="000000"/>
              </a:solidFill>
              <a:latin typeface="微软雅黑" pitchFamily="34" charset="-122"/>
              <a:ea typeface="微软雅黑" pitchFamily="34" charset="-122"/>
            </a:endParaRPr>
          </a:p>
        </p:txBody>
      </p:sp>
      <p:sp>
        <p:nvSpPr>
          <p:cNvPr id="527" name="TextBox 526"/>
          <p:cNvSpPr txBox="1"/>
          <p:nvPr/>
        </p:nvSpPr>
        <p:spPr>
          <a:xfrm>
            <a:off x="3316672" y="1300352"/>
            <a:ext cx="1404000" cy="324000"/>
          </a:xfrm>
          <a:prstGeom prst="rect">
            <a:avLst/>
          </a:prstGeom>
          <a:solidFill>
            <a:sysClr val="window" lastClr="FFFFFF"/>
          </a:solidFill>
        </p:spPr>
        <p:txBody>
          <a:bodyPr wrap="square" rtlCol="0" anchor="ctr">
            <a:noAutofit/>
          </a:bodyPr>
          <a:lstStyle/>
          <a:p>
            <a:pPr algn="ctr" defTabSz="914400">
              <a:defRPr/>
            </a:pPr>
            <a:r>
              <a:rPr lang="zh-CN" altLang="en-US" sz="1000" kern="0" dirty="0">
                <a:solidFill>
                  <a:srgbClr val="000000"/>
                </a:solidFill>
                <a:latin typeface="微软雅黑" pitchFamily="34" charset="-122"/>
                <a:ea typeface="微软雅黑" pitchFamily="34" charset="-122"/>
              </a:rPr>
              <a:t>企</a:t>
            </a:r>
            <a:r>
              <a:rPr lang="zh-CN" altLang="en-US" sz="1000" kern="0" dirty="0" smtClean="0">
                <a:solidFill>
                  <a:srgbClr val="000000"/>
                </a:solidFill>
                <a:latin typeface="微软雅黑" pitchFamily="34" charset="-122"/>
                <a:ea typeface="微软雅黑" pitchFamily="34" charset="-122"/>
              </a:rPr>
              <a:t>业外部</a:t>
            </a:r>
            <a:r>
              <a:rPr lang="zh-CN" altLang="en-US" sz="1000" kern="0" dirty="0">
                <a:solidFill>
                  <a:srgbClr val="000000"/>
                </a:solidFill>
                <a:latin typeface="微软雅黑" pitchFamily="34" charset="-122"/>
                <a:ea typeface="微软雅黑" pitchFamily="34" charset="-122"/>
              </a:rPr>
              <a:t>应用</a:t>
            </a:r>
            <a:endParaRPr lang="en-US" altLang="zh-CN" sz="1000" kern="0" dirty="0">
              <a:solidFill>
                <a:srgbClr val="000000"/>
              </a:solidFill>
              <a:latin typeface="微软雅黑" pitchFamily="34" charset="-122"/>
              <a:ea typeface="微软雅黑" pitchFamily="34" charset="-122"/>
            </a:endParaRPr>
          </a:p>
        </p:txBody>
      </p:sp>
      <p:sp>
        <p:nvSpPr>
          <p:cNvPr id="528" name="TextBox 527"/>
          <p:cNvSpPr txBox="1"/>
          <p:nvPr/>
        </p:nvSpPr>
        <p:spPr>
          <a:xfrm>
            <a:off x="4845515" y="1300352"/>
            <a:ext cx="1404000" cy="324000"/>
          </a:xfrm>
          <a:prstGeom prst="rect">
            <a:avLst/>
          </a:prstGeom>
          <a:solidFill>
            <a:sysClr val="window" lastClr="FFFFFF"/>
          </a:solidFill>
        </p:spPr>
        <p:txBody>
          <a:bodyPr wrap="square" rtlCol="0" anchor="ctr">
            <a:noAutofit/>
          </a:bodyPr>
          <a:lstStyle/>
          <a:p>
            <a:pPr algn="ctr" defTabSz="914400"/>
            <a:r>
              <a:rPr lang="zh-CN" altLang="en-US" sz="1000" kern="0" dirty="0">
                <a:solidFill>
                  <a:srgbClr val="000000"/>
                </a:solidFill>
                <a:latin typeface="微软雅黑" pitchFamily="34" charset="-122"/>
                <a:ea typeface="微软雅黑" pitchFamily="34" charset="-122"/>
              </a:rPr>
              <a:t>产</a:t>
            </a:r>
            <a:r>
              <a:rPr lang="zh-CN" altLang="en-US" sz="1000" kern="0" dirty="0" smtClean="0">
                <a:solidFill>
                  <a:srgbClr val="000000"/>
                </a:solidFill>
                <a:latin typeface="微软雅黑" pitchFamily="34" charset="-122"/>
                <a:ea typeface="微软雅黑" pitchFamily="34" charset="-122"/>
              </a:rPr>
              <a:t>业服务应用</a:t>
            </a:r>
            <a:endParaRPr lang="en-US" altLang="zh-CN" sz="1000" kern="0" dirty="0" smtClean="0">
              <a:solidFill>
                <a:srgbClr val="000000"/>
              </a:solidFill>
              <a:latin typeface="微软雅黑" pitchFamily="34" charset="-122"/>
              <a:ea typeface="微软雅黑" pitchFamily="34" charset="-122"/>
            </a:endParaRPr>
          </a:p>
        </p:txBody>
      </p:sp>
      <p:sp>
        <p:nvSpPr>
          <p:cNvPr id="529" name="TextBox 528"/>
          <p:cNvSpPr txBox="1"/>
          <p:nvPr/>
        </p:nvSpPr>
        <p:spPr>
          <a:xfrm>
            <a:off x="6374358" y="1300352"/>
            <a:ext cx="1404000" cy="324000"/>
          </a:xfrm>
          <a:prstGeom prst="rect">
            <a:avLst/>
          </a:prstGeom>
          <a:solidFill>
            <a:sysClr val="window" lastClr="FFFFFF"/>
          </a:solidFill>
        </p:spPr>
        <p:txBody>
          <a:bodyPr wrap="square" rtlCol="0" anchor="ctr">
            <a:noAutofit/>
          </a:bodyPr>
          <a:lstStyle/>
          <a:p>
            <a:pPr algn="ctr" defTabSz="914400"/>
            <a:r>
              <a:rPr lang="zh-CN" altLang="en-US" sz="1000" kern="0" dirty="0" smtClean="0">
                <a:solidFill>
                  <a:srgbClr val="000000"/>
                </a:solidFill>
                <a:latin typeface="微软雅黑" pitchFamily="34" charset="-122"/>
                <a:ea typeface="微软雅黑" pitchFamily="34" charset="-122"/>
              </a:rPr>
              <a:t>政务服务应用</a:t>
            </a:r>
            <a:endParaRPr lang="en-US" altLang="zh-CN" sz="1000" kern="0" dirty="0" smtClean="0">
              <a:solidFill>
                <a:srgbClr val="000000"/>
              </a:solidFill>
              <a:latin typeface="微软雅黑" pitchFamily="34" charset="-122"/>
              <a:ea typeface="微软雅黑" pitchFamily="34" charset="-122"/>
            </a:endParaRPr>
          </a:p>
        </p:txBody>
      </p:sp>
      <p:sp>
        <p:nvSpPr>
          <p:cNvPr id="530" name="TextBox 529"/>
          <p:cNvSpPr txBox="1"/>
          <p:nvPr/>
        </p:nvSpPr>
        <p:spPr>
          <a:xfrm>
            <a:off x="7903201" y="1300352"/>
            <a:ext cx="1404000" cy="324000"/>
          </a:xfrm>
          <a:prstGeom prst="rect">
            <a:avLst/>
          </a:prstGeom>
          <a:solidFill>
            <a:sysClr val="window" lastClr="FFFFFF"/>
          </a:solidFill>
        </p:spPr>
        <p:txBody>
          <a:bodyPr wrap="square" rtlCol="0" anchor="ctr">
            <a:noAutofit/>
          </a:bodyPr>
          <a:lstStyle/>
          <a:p>
            <a:pPr algn="ctr" defTabSz="914400"/>
            <a:r>
              <a:rPr lang="zh-CN" altLang="en-US" sz="1000" kern="0" dirty="0">
                <a:solidFill>
                  <a:srgbClr val="000000"/>
                </a:solidFill>
                <a:latin typeface="微软雅黑" pitchFamily="34" charset="-122"/>
                <a:ea typeface="微软雅黑" pitchFamily="34" charset="-122"/>
              </a:rPr>
              <a:t>生</a:t>
            </a:r>
            <a:r>
              <a:rPr lang="zh-CN" altLang="en-US" sz="1000" kern="0" dirty="0" smtClean="0">
                <a:solidFill>
                  <a:srgbClr val="000000"/>
                </a:solidFill>
                <a:latin typeface="微软雅黑" pitchFamily="34" charset="-122"/>
                <a:ea typeface="微软雅黑" pitchFamily="34" charset="-122"/>
              </a:rPr>
              <a:t>活服务应用</a:t>
            </a:r>
            <a:endParaRPr lang="en-US" altLang="zh-CN" sz="1000" kern="0" dirty="0" smtClean="0">
              <a:solidFill>
                <a:srgbClr val="000000"/>
              </a:solidFill>
              <a:latin typeface="微软雅黑" pitchFamily="34" charset="-122"/>
              <a:ea typeface="微软雅黑" pitchFamily="34" charset="-122"/>
            </a:endParaRPr>
          </a:p>
        </p:txBody>
      </p:sp>
      <p:sp>
        <p:nvSpPr>
          <p:cNvPr id="531" name="TextBox 530"/>
          <p:cNvSpPr txBox="1"/>
          <p:nvPr/>
        </p:nvSpPr>
        <p:spPr>
          <a:xfrm>
            <a:off x="9432042" y="1300352"/>
            <a:ext cx="1404000" cy="324000"/>
          </a:xfrm>
          <a:prstGeom prst="rect">
            <a:avLst/>
          </a:prstGeom>
          <a:solidFill>
            <a:sysClr val="window" lastClr="FFFFFF"/>
          </a:solidFill>
        </p:spPr>
        <p:txBody>
          <a:bodyPr wrap="square" rtlCol="0" anchor="ctr">
            <a:noAutofit/>
          </a:bodyPr>
          <a:lstStyle/>
          <a:p>
            <a:pPr algn="ctr" defTabSz="914400"/>
            <a:r>
              <a:rPr lang="en-US" altLang="zh-CN" sz="1000" kern="0" dirty="0" smtClean="0">
                <a:solidFill>
                  <a:srgbClr val="000000"/>
                </a:solidFill>
                <a:latin typeface="微软雅黑" pitchFamily="34" charset="-122"/>
                <a:ea typeface="微软雅黑" pitchFamily="34" charset="-122"/>
              </a:rPr>
              <a:t>……</a:t>
            </a:r>
          </a:p>
        </p:txBody>
      </p:sp>
      <p:sp>
        <p:nvSpPr>
          <p:cNvPr id="532" name="TextBox 531"/>
          <p:cNvSpPr txBox="1"/>
          <p:nvPr/>
        </p:nvSpPr>
        <p:spPr>
          <a:xfrm>
            <a:off x="782092" y="1210317"/>
            <a:ext cx="1034218" cy="523220"/>
          </a:xfrm>
          <a:prstGeom prst="rect">
            <a:avLst/>
          </a:prstGeom>
          <a:noFill/>
        </p:spPr>
        <p:txBody>
          <a:bodyPr wrap="square" rtlCol="0" anchor="ctr">
            <a:spAutoFit/>
          </a:bodyPr>
          <a:lstStyle/>
          <a:p>
            <a:pPr defTabSz="914400" fontAlgn="base">
              <a:spcBef>
                <a:spcPct val="0"/>
              </a:spcBef>
              <a:spcAft>
                <a:spcPct val="0"/>
              </a:spcAft>
            </a:pPr>
            <a:r>
              <a:rPr lang="zh-CN" altLang="en-US" sz="1400" b="1" dirty="0" smtClean="0">
                <a:solidFill>
                  <a:srgbClr val="000000"/>
                </a:solidFill>
                <a:latin typeface="微软雅黑" pitchFamily="34" charset="-122"/>
                <a:ea typeface="微软雅黑" pitchFamily="34" charset="-122"/>
              </a:rPr>
              <a:t>中小企业应用</a:t>
            </a:r>
            <a:endParaRPr lang="zh-CN" altLang="en-US" sz="1400" b="1" dirty="0">
              <a:solidFill>
                <a:srgbClr val="000000"/>
              </a:solidFill>
              <a:latin typeface="微软雅黑" pitchFamily="34" charset="-122"/>
              <a:ea typeface="微软雅黑" pitchFamily="34" charset="-122"/>
            </a:endParaRPr>
          </a:p>
        </p:txBody>
      </p:sp>
      <p:sp>
        <p:nvSpPr>
          <p:cNvPr id="533" name="TextBox 532"/>
          <p:cNvSpPr txBox="1"/>
          <p:nvPr/>
        </p:nvSpPr>
        <p:spPr>
          <a:xfrm>
            <a:off x="10998465" y="1731368"/>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a:solidFill>
                  <a:srgbClr val="000000"/>
                </a:solidFill>
                <a:latin typeface="微软雅黑" pitchFamily="34" charset="-122"/>
                <a:ea typeface="微软雅黑" pitchFamily="34" charset="-122"/>
              </a:rPr>
              <a:t>开</a:t>
            </a:r>
            <a:r>
              <a:rPr lang="zh-CN" altLang="en-US" sz="1050" dirty="0" smtClean="0">
                <a:solidFill>
                  <a:srgbClr val="000000"/>
                </a:solidFill>
                <a:latin typeface="微软雅黑" pitchFamily="34" charset="-122"/>
                <a:ea typeface="微软雅黑" pitchFamily="34" charset="-122"/>
              </a:rPr>
              <a:t>发者管理</a:t>
            </a:r>
            <a:endParaRPr lang="en-US" altLang="zh-CN" sz="1050" dirty="0" smtClean="0">
              <a:solidFill>
                <a:srgbClr val="000000"/>
              </a:solidFill>
              <a:latin typeface="微软雅黑" pitchFamily="34" charset="-122"/>
              <a:ea typeface="微软雅黑" pitchFamily="34" charset="-122"/>
            </a:endParaRPr>
          </a:p>
        </p:txBody>
      </p:sp>
      <p:sp>
        <p:nvSpPr>
          <p:cNvPr id="534" name="TextBox 533"/>
          <p:cNvSpPr txBox="1"/>
          <p:nvPr/>
        </p:nvSpPr>
        <p:spPr>
          <a:xfrm>
            <a:off x="10998465" y="2445434"/>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a:solidFill>
                  <a:srgbClr val="000000"/>
                </a:solidFill>
                <a:latin typeface="微软雅黑" pitchFamily="34" charset="-122"/>
                <a:ea typeface="微软雅黑" pitchFamily="34" charset="-122"/>
              </a:rPr>
              <a:t>基</a:t>
            </a:r>
            <a:r>
              <a:rPr lang="zh-CN" altLang="en-US" sz="1050" dirty="0" smtClean="0">
                <a:solidFill>
                  <a:srgbClr val="000000"/>
                </a:solidFill>
                <a:latin typeface="微软雅黑" pitchFamily="34" charset="-122"/>
                <a:ea typeface="微软雅黑" pitchFamily="34" charset="-122"/>
              </a:rPr>
              <a:t>础服务管理</a:t>
            </a:r>
            <a:endParaRPr lang="en-US" altLang="zh-CN" sz="1050" dirty="0" smtClean="0">
              <a:solidFill>
                <a:srgbClr val="000000"/>
              </a:solidFill>
              <a:latin typeface="微软雅黑" pitchFamily="34" charset="-122"/>
              <a:ea typeface="微软雅黑" pitchFamily="34" charset="-122"/>
            </a:endParaRPr>
          </a:p>
        </p:txBody>
      </p:sp>
      <p:sp>
        <p:nvSpPr>
          <p:cNvPr id="535" name="TextBox 534"/>
          <p:cNvSpPr txBox="1"/>
          <p:nvPr/>
        </p:nvSpPr>
        <p:spPr>
          <a:xfrm>
            <a:off x="10998465" y="3159500"/>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smtClean="0">
                <a:solidFill>
                  <a:srgbClr val="000000"/>
                </a:solidFill>
                <a:latin typeface="微软雅黑" pitchFamily="34" charset="-122"/>
                <a:ea typeface="微软雅黑" pitchFamily="34" charset="-122"/>
              </a:rPr>
              <a:t>服务和应用生命周期管理</a:t>
            </a:r>
            <a:endParaRPr lang="en-US" altLang="zh-CN" sz="1050" dirty="0" smtClean="0">
              <a:solidFill>
                <a:srgbClr val="000000"/>
              </a:solidFill>
              <a:latin typeface="微软雅黑" pitchFamily="34" charset="-122"/>
              <a:ea typeface="微软雅黑" pitchFamily="34" charset="-122"/>
            </a:endParaRPr>
          </a:p>
        </p:txBody>
      </p:sp>
      <p:sp>
        <p:nvSpPr>
          <p:cNvPr id="536" name="TextBox 535"/>
          <p:cNvSpPr txBox="1"/>
          <p:nvPr/>
        </p:nvSpPr>
        <p:spPr>
          <a:xfrm>
            <a:off x="10998465" y="3873566"/>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smtClean="0">
                <a:solidFill>
                  <a:srgbClr val="000000"/>
                </a:solidFill>
                <a:latin typeface="微软雅黑" pitchFamily="34" charset="-122"/>
                <a:ea typeface="微软雅黑" pitchFamily="34" charset="-122"/>
              </a:rPr>
              <a:t>混合资源编排管理</a:t>
            </a:r>
            <a:endParaRPr lang="en-US" altLang="zh-CN" sz="1050" dirty="0" smtClean="0">
              <a:solidFill>
                <a:srgbClr val="000000"/>
              </a:solidFill>
              <a:latin typeface="微软雅黑" pitchFamily="34" charset="-122"/>
              <a:ea typeface="微软雅黑" pitchFamily="34" charset="-122"/>
            </a:endParaRPr>
          </a:p>
        </p:txBody>
      </p:sp>
      <p:sp>
        <p:nvSpPr>
          <p:cNvPr id="537" name="TextBox 536"/>
          <p:cNvSpPr txBox="1"/>
          <p:nvPr/>
        </p:nvSpPr>
        <p:spPr>
          <a:xfrm>
            <a:off x="10998465" y="4587632"/>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a:solidFill>
                  <a:srgbClr val="000000"/>
                </a:solidFill>
                <a:latin typeface="微软雅黑" pitchFamily="34" charset="-122"/>
                <a:ea typeface="微软雅黑" pitchFamily="34" charset="-122"/>
              </a:rPr>
              <a:t>微服</a:t>
            </a:r>
            <a:r>
              <a:rPr lang="zh-CN" altLang="en-US" sz="1050" dirty="0" smtClean="0">
                <a:solidFill>
                  <a:srgbClr val="000000"/>
                </a:solidFill>
                <a:latin typeface="微软雅黑" pitchFamily="34" charset="-122"/>
                <a:ea typeface="微软雅黑" pitchFamily="34" charset="-122"/>
              </a:rPr>
              <a:t>务治理管理</a:t>
            </a:r>
            <a:endParaRPr lang="en-US" altLang="zh-CN" sz="1050" dirty="0" smtClean="0">
              <a:solidFill>
                <a:srgbClr val="000000"/>
              </a:solidFill>
              <a:latin typeface="微软雅黑" pitchFamily="34" charset="-122"/>
              <a:ea typeface="微软雅黑" pitchFamily="34" charset="-122"/>
            </a:endParaRPr>
          </a:p>
        </p:txBody>
      </p:sp>
      <p:sp>
        <p:nvSpPr>
          <p:cNvPr id="538" name="TextBox 537"/>
          <p:cNvSpPr txBox="1"/>
          <p:nvPr/>
        </p:nvSpPr>
        <p:spPr>
          <a:xfrm>
            <a:off x="10998465" y="5301698"/>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a:solidFill>
                  <a:srgbClr val="000000"/>
                </a:solidFill>
                <a:latin typeface="微软雅黑" pitchFamily="34" charset="-122"/>
                <a:ea typeface="微软雅黑" pitchFamily="34" charset="-122"/>
              </a:rPr>
              <a:t>自动</a:t>
            </a:r>
            <a:r>
              <a:rPr lang="zh-CN" altLang="en-US" sz="1050" dirty="0" smtClean="0">
                <a:solidFill>
                  <a:srgbClr val="000000"/>
                </a:solidFill>
                <a:latin typeface="微软雅黑" pitchFamily="34" charset="-122"/>
                <a:ea typeface="微软雅黑" pitchFamily="34" charset="-122"/>
              </a:rPr>
              <a:t>化部署</a:t>
            </a:r>
            <a:r>
              <a:rPr lang="en-US" altLang="zh-CN" sz="1050" dirty="0" smtClean="0">
                <a:solidFill>
                  <a:srgbClr val="000000"/>
                </a:solidFill>
                <a:latin typeface="微软雅黑" pitchFamily="34" charset="-122"/>
                <a:ea typeface="微软雅黑" pitchFamily="34" charset="-122"/>
              </a:rPr>
              <a:t>&amp;</a:t>
            </a:r>
            <a:r>
              <a:rPr lang="zh-CN" altLang="en-US" sz="1050" dirty="0" smtClean="0">
                <a:solidFill>
                  <a:srgbClr val="000000"/>
                </a:solidFill>
                <a:latin typeface="微软雅黑" pitchFamily="34" charset="-122"/>
                <a:ea typeface="微软雅黑" pitchFamily="34" charset="-122"/>
              </a:rPr>
              <a:t>开通管理</a:t>
            </a:r>
            <a:endParaRPr lang="en-US" altLang="zh-CN" sz="1050" dirty="0" smtClean="0">
              <a:solidFill>
                <a:srgbClr val="000000"/>
              </a:solidFill>
              <a:latin typeface="微软雅黑" pitchFamily="34" charset="-122"/>
              <a:ea typeface="微软雅黑" pitchFamily="34" charset="-122"/>
            </a:endParaRPr>
          </a:p>
        </p:txBody>
      </p:sp>
      <p:sp>
        <p:nvSpPr>
          <p:cNvPr id="539" name="TextBox 538"/>
          <p:cNvSpPr txBox="1"/>
          <p:nvPr/>
        </p:nvSpPr>
        <p:spPr>
          <a:xfrm>
            <a:off x="10998465" y="6015766"/>
            <a:ext cx="1021602" cy="576000"/>
          </a:xfrm>
          <a:prstGeom prst="rect">
            <a:avLst/>
          </a:prstGeom>
          <a:solidFill>
            <a:srgbClr val="FFC000"/>
          </a:solidFill>
        </p:spPr>
        <p:txBody>
          <a:bodyPr wrap="square" rtlCol="0" anchor="ctr">
            <a:noAutofit/>
          </a:bodyPr>
          <a:lstStyle/>
          <a:p>
            <a:pPr algn="ctr" defTabSz="914400" fontAlgn="base">
              <a:spcBef>
                <a:spcPct val="0"/>
              </a:spcBef>
              <a:spcAft>
                <a:spcPct val="0"/>
              </a:spcAft>
            </a:pPr>
            <a:r>
              <a:rPr lang="zh-CN" altLang="en-US" sz="1050" dirty="0">
                <a:solidFill>
                  <a:srgbClr val="000000"/>
                </a:solidFill>
                <a:latin typeface="微软雅黑" pitchFamily="34" charset="-122"/>
                <a:ea typeface="微软雅黑" pitchFamily="34" charset="-122"/>
              </a:rPr>
              <a:t>运维</a:t>
            </a:r>
            <a:r>
              <a:rPr lang="zh-CN" altLang="en-US" sz="1050" dirty="0" smtClean="0">
                <a:solidFill>
                  <a:srgbClr val="000000"/>
                </a:solidFill>
                <a:latin typeface="微软雅黑" pitchFamily="34" charset="-122"/>
                <a:ea typeface="微软雅黑" pitchFamily="34" charset="-122"/>
              </a:rPr>
              <a:t>管理</a:t>
            </a:r>
            <a:endParaRPr lang="en-US" altLang="zh-CN" sz="1050" dirty="0" smtClean="0">
              <a:solidFill>
                <a:srgbClr val="000000"/>
              </a:solidFill>
              <a:latin typeface="微软雅黑" pitchFamily="34" charset="-122"/>
              <a:ea typeface="微软雅黑" pitchFamily="34" charset="-122"/>
            </a:endParaRPr>
          </a:p>
        </p:txBody>
      </p:sp>
      <p:sp>
        <p:nvSpPr>
          <p:cNvPr id="540" name="TextBox 539"/>
          <p:cNvSpPr txBox="1"/>
          <p:nvPr/>
        </p:nvSpPr>
        <p:spPr>
          <a:xfrm>
            <a:off x="1793193" y="5807298"/>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Tomcat</a:t>
            </a:r>
            <a:r>
              <a:rPr lang="zh-CN" altLang="en-US" sz="1000" kern="0" dirty="0" smtClean="0">
                <a:solidFill>
                  <a:srgbClr val="000000"/>
                </a:solidFill>
                <a:latin typeface="微软雅黑" pitchFamily="34" charset="-122"/>
                <a:ea typeface="微软雅黑" pitchFamily="34" charset="-122"/>
              </a:rPr>
              <a:t>服务</a:t>
            </a:r>
          </a:p>
        </p:txBody>
      </p:sp>
      <p:sp>
        <p:nvSpPr>
          <p:cNvPr id="541" name="TextBox 540"/>
          <p:cNvSpPr txBox="1"/>
          <p:nvPr/>
        </p:nvSpPr>
        <p:spPr>
          <a:xfrm>
            <a:off x="2941480" y="5807298"/>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高速缓存服务</a:t>
            </a:r>
          </a:p>
        </p:txBody>
      </p:sp>
      <p:sp>
        <p:nvSpPr>
          <p:cNvPr id="542" name="TextBox 541"/>
          <p:cNvSpPr txBox="1"/>
          <p:nvPr/>
        </p:nvSpPr>
        <p:spPr>
          <a:xfrm>
            <a:off x="4089767" y="5807298"/>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宋体"/>
              </a:rPr>
              <a:t>Jetty</a:t>
            </a:r>
            <a:r>
              <a:rPr lang="zh-CN" altLang="en-US" sz="1000" kern="0" dirty="0" smtClean="0">
                <a:solidFill>
                  <a:srgbClr val="000000"/>
                </a:solidFill>
                <a:latin typeface="宋体"/>
              </a:rPr>
              <a:t>服务</a:t>
            </a:r>
            <a:endParaRPr lang="zh-CN" altLang="en-US" sz="1000" kern="0" dirty="0" smtClean="0">
              <a:solidFill>
                <a:srgbClr val="000000"/>
              </a:solidFill>
              <a:latin typeface="微软雅黑" pitchFamily="34" charset="-122"/>
              <a:ea typeface="微软雅黑" pitchFamily="34" charset="-122"/>
            </a:endParaRPr>
          </a:p>
        </p:txBody>
      </p:sp>
      <p:sp>
        <p:nvSpPr>
          <p:cNvPr id="543" name="TextBox 542"/>
          <p:cNvSpPr txBox="1"/>
          <p:nvPr/>
        </p:nvSpPr>
        <p:spPr>
          <a:xfrm>
            <a:off x="5238054" y="5807298"/>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MPP</a:t>
            </a:r>
            <a:r>
              <a:rPr lang="zh-CN" altLang="en-US" sz="1000" kern="0" dirty="0" smtClean="0">
                <a:solidFill>
                  <a:srgbClr val="000000"/>
                </a:solidFill>
                <a:latin typeface="微软雅黑" pitchFamily="34" charset="-122"/>
                <a:ea typeface="微软雅黑" pitchFamily="34" charset="-122"/>
              </a:rPr>
              <a:t>服务</a:t>
            </a:r>
          </a:p>
        </p:txBody>
      </p:sp>
      <p:sp>
        <p:nvSpPr>
          <p:cNvPr id="544" name="TextBox 543"/>
          <p:cNvSpPr txBox="1"/>
          <p:nvPr/>
        </p:nvSpPr>
        <p:spPr>
          <a:xfrm>
            <a:off x="6386341" y="5807298"/>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zh-CN" altLang="en-US" sz="1000" kern="0" dirty="0">
                <a:solidFill>
                  <a:srgbClr val="000000"/>
                </a:solidFill>
                <a:latin typeface="微软雅黑" pitchFamily="34" charset="-122"/>
                <a:ea typeface="微软雅黑" pitchFamily="34" charset="-122"/>
              </a:rPr>
              <a:t>高</a:t>
            </a:r>
            <a:r>
              <a:rPr lang="zh-CN" altLang="en-US" sz="1000" kern="0" dirty="0" smtClean="0">
                <a:solidFill>
                  <a:srgbClr val="000000"/>
                </a:solidFill>
                <a:latin typeface="微软雅黑" pitchFamily="34" charset="-122"/>
                <a:ea typeface="微软雅黑" pitchFamily="34" charset="-122"/>
              </a:rPr>
              <a:t>速缓存服务</a:t>
            </a:r>
          </a:p>
        </p:txBody>
      </p:sp>
      <p:sp>
        <p:nvSpPr>
          <p:cNvPr id="545" name="TextBox 544"/>
          <p:cNvSpPr txBox="1"/>
          <p:nvPr/>
        </p:nvSpPr>
        <p:spPr>
          <a:xfrm>
            <a:off x="7534628" y="5807298"/>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zh-CN" altLang="en-US" sz="1000" kern="0" dirty="0" smtClean="0">
                <a:solidFill>
                  <a:srgbClr val="000000"/>
                </a:solidFill>
                <a:latin typeface="微软雅黑" pitchFamily="34" charset="-122"/>
                <a:ea typeface="微软雅黑" pitchFamily="34" charset="-122"/>
              </a:rPr>
              <a:t>负载均衡服务</a:t>
            </a:r>
          </a:p>
        </p:txBody>
      </p:sp>
      <p:sp>
        <p:nvSpPr>
          <p:cNvPr id="546" name="TextBox 545"/>
          <p:cNvSpPr txBox="1"/>
          <p:nvPr/>
        </p:nvSpPr>
        <p:spPr>
          <a:xfrm>
            <a:off x="8682915" y="5807298"/>
            <a:ext cx="1008000" cy="362472"/>
          </a:xfrm>
          <a:prstGeom prst="rect">
            <a:avLst/>
          </a:prstGeom>
          <a:solidFill>
            <a:srgbClr val="FFC000"/>
          </a:solidFill>
        </p:spPr>
        <p:txBody>
          <a:bodyPr wrap="square" rtlCol="0" anchor="ctr">
            <a:noAutofit/>
          </a:bodyPr>
          <a:lstStyle/>
          <a:p>
            <a:pPr algn="ctr" defTabSz="914400" fontAlgn="base">
              <a:spcBef>
                <a:spcPct val="0"/>
              </a:spcBef>
              <a:spcAft>
                <a:spcPct val="0"/>
              </a:spcAft>
              <a:defRPr/>
            </a:pPr>
            <a:r>
              <a:rPr lang="zh-CN" altLang="en-US" sz="1000" kern="0" dirty="0">
                <a:solidFill>
                  <a:srgbClr val="000000"/>
                </a:solidFill>
                <a:latin typeface="微软雅黑" pitchFamily="34" charset="-122"/>
                <a:ea typeface="微软雅黑" pitchFamily="34" charset="-122"/>
              </a:rPr>
              <a:t>容器</a:t>
            </a:r>
            <a:r>
              <a:rPr lang="zh-CN" altLang="en-US" sz="1000" kern="0" dirty="0" smtClean="0">
                <a:solidFill>
                  <a:srgbClr val="000000"/>
                </a:solidFill>
                <a:latin typeface="微软雅黑" pitchFamily="34" charset="-122"/>
                <a:ea typeface="微软雅黑" pitchFamily="34" charset="-122"/>
              </a:rPr>
              <a:t>服务</a:t>
            </a:r>
          </a:p>
        </p:txBody>
      </p:sp>
      <p:sp>
        <p:nvSpPr>
          <p:cNvPr id="547" name="TextBox 546"/>
          <p:cNvSpPr txBox="1"/>
          <p:nvPr/>
        </p:nvSpPr>
        <p:spPr>
          <a:xfrm>
            <a:off x="9831202" y="5807298"/>
            <a:ext cx="1008000" cy="362472"/>
          </a:xfrm>
          <a:prstGeom prst="rect">
            <a:avLst/>
          </a:prstGeom>
          <a:solidFill>
            <a:srgbClr val="FFFFFF"/>
          </a:solidFill>
        </p:spPr>
        <p:txBody>
          <a:bodyPr wrap="square" rtlCol="0" anchor="ctr">
            <a:noAutofit/>
          </a:bodyPr>
          <a:lstStyle/>
          <a:p>
            <a:pPr algn="ctr" defTabSz="914400" fontAlgn="base">
              <a:spcBef>
                <a:spcPct val="0"/>
              </a:spcBef>
              <a:spcAft>
                <a:spcPct val="0"/>
              </a:spcAft>
              <a:defRPr/>
            </a:pPr>
            <a:r>
              <a:rPr lang="en-US" altLang="zh-CN" sz="1000" kern="0" dirty="0" smtClean="0">
                <a:solidFill>
                  <a:srgbClr val="000000"/>
                </a:solidFill>
                <a:latin typeface="微软雅黑" pitchFamily="34" charset="-122"/>
                <a:ea typeface="微软雅黑" pitchFamily="34" charset="-122"/>
              </a:rPr>
              <a:t>……</a:t>
            </a:r>
            <a:endParaRPr lang="zh-CN" altLang="en-US" sz="1000" kern="0" dirty="0" smtClean="0">
              <a:solidFill>
                <a:srgbClr val="000000"/>
              </a:solidFill>
              <a:latin typeface="微软雅黑" pitchFamily="34" charset="-122"/>
              <a:ea typeface="微软雅黑" pitchFamily="34" charset="-122"/>
            </a:endParaRPr>
          </a:p>
        </p:txBody>
      </p:sp>
      <p:sp>
        <p:nvSpPr>
          <p:cNvPr id="548" name="Flowchart: Magnetic Disk 13"/>
          <p:cNvSpPr/>
          <p:nvPr/>
        </p:nvSpPr>
        <p:spPr bwMode="auto">
          <a:xfrm>
            <a:off x="2954309" y="4750695"/>
            <a:ext cx="580281" cy="435667"/>
          </a:xfrm>
          <a:prstGeom prst="flowChartMagneticDisk">
            <a:avLst/>
          </a:prstGeom>
          <a:solidFill>
            <a:srgbClr val="FFC00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企业信息库</a:t>
            </a:r>
          </a:p>
        </p:txBody>
      </p:sp>
      <p:sp>
        <p:nvSpPr>
          <p:cNvPr id="549" name="Flowchart: Magnetic Disk 13"/>
          <p:cNvSpPr/>
          <p:nvPr/>
        </p:nvSpPr>
        <p:spPr bwMode="auto">
          <a:xfrm>
            <a:off x="3610500" y="4750695"/>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产业服务库</a:t>
            </a:r>
          </a:p>
        </p:txBody>
      </p:sp>
      <p:sp>
        <p:nvSpPr>
          <p:cNvPr id="550" name="Flowchart: Magnetic Disk 13"/>
          <p:cNvSpPr/>
          <p:nvPr/>
        </p:nvSpPr>
        <p:spPr bwMode="auto">
          <a:xfrm>
            <a:off x="4266691" y="4750695"/>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政务服务库</a:t>
            </a:r>
          </a:p>
        </p:txBody>
      </p:sp>
      <p:sp>
        <p:nvSpPr>
          <p:cNvPr id="551" name="Flowchart: Magnetic Disk 13"/>
          <p:cNvSpPr/>
          <p:nvPr/>
        </p:nvSpPr>
        <p:spPr bwMode="auto">
          <a:xfrm>
            <a:off x="4922882" y="4750695"/>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生活服务库</a:t>
            </a:r>
          </a:p>
        </p:txBody>
      </p:sp>
      <p:sp>
        <p:nvSpPr>
          <p:cNvPr id="552" name="Flowchart: Magnetic Disk 13"/>
          <p:cNvSpPr/>
          <p:nvPr/>
        </p:nvSpPr>
        <p:spPr bwMode="auto">
          <a:xfrm>
            <a:off x="5579074" y="4750695"/>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地理信息库</a:t>
            </a:r>
          </a:p>
        </p:txBody>
      </p:sp>
      <p:sp>
        <p:nvSpPr>
          <p:cNvPr id="553" name="Flowchart: Magnetic Disk 13"/>
          <p:cNvSpPr/>
          <p:nvPr/>
        </p:nvSpPr>
        <p:spPr bwMode="auto">
          <a:xfrm>
            <a:off x="6925312"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smtClean="0">
                <a:solidFill>
                  <a:srgbClr val="000000"/>
                </a:solidFill>
                <a:latin typeface="微软雅黑" panose="020B0503020204020204" pitchFamily="34" charset="-122"/>
                <a:ea typeface="微软雅黑" panose="020B0503020204020204" pitchFamily="34" charset="-122"/>
              </a:rPr>
              <a:t>企业</a:t>
            </a:r>
            <a:r>
              <a:rPr lang="en-US" altLang="zh-CN" sz="1000" kern="0" dirty="0" smtClean="0">
                <a:solidFill>
                  <a:srgbClr val="000000"/>
                </a:solidFill>
                <a:latin typeface="微软雅黑" panose="020B0503020204020204" pitchFamily="34" charset="-122"/>
                <a:ea typeface="微软雅黑" panose="020B0503020204020204" pitchFamily="34" charset="-122"/>
              </a:rPr>
              <a:t>A</a:t>
            </a:r>
            <a:r>
              <a:rPr lang="zh-CN" altLang="en-US" sz="1000" kern="0" dirty="0" smtClean="0">
                <a:solidFill>
                  <a:srgbClr val="000000"/>
                </a:solidFill>
                <a:latin typeface="微软雅黑" panose="020B0503020204020204" pitchFamily="34" charset="-122"/>
                <a:ea typeface="微软雅黑" panose="020B0503020204020204" pitchFamily="34" charset="-122"/>
              </a:rPr>
              <a:t>业务库</a:t>
            </a:r>
          </a:p>
        </p:txBody>
      </p:sp>
      <p:sp>
        <p:nvSpPr>
          <p:cNvPr id="554" name="Flowchart: Magnetic Disk 13"/>
          <p:cNvSpPr/>
          <p:nvPr/>
        </p:nvSpPr>
        <p:spPr bwMode="auto">
          <a:xfrm>
            <a:off x="7581503"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a:solidFill>
                  <a:srgbClr val="000000"/>
                </a:solidFill>
                <a:latin typeface="微软雅黑" panose="020B0503020204020204" pitchFamily="34" charset="-122"/>
                <a:ea typeface="微软雅黑" panose="020B0503020204020204" pitchFamily="34" charset="-122"/>
              </a:rPr>
              <a:t>企</a:t>
            </a:r>
            <a:r>
              <a:rPr lang="zh-CN" altLang="en-US" sz="1000" kern="0" dirty="0" smtClean="0">
                <a:solidFill>
                  <a:srgbClr val="000000"/>
                </a:solidFill>
                <a:latin typeface="微软雅黑" panose="020B0503020204020204" pitchFamily="34" charset="-122"/>
                <a:ea typeface="微软雅黑" panose="020B0503020204020204" pitchFamily="34" charset="-122"/>
              </a:rPr>
              <a:t>业</a:t>
            </a:r>
            <a:r>
              <a:rPr lang="en-US" altLang="zh-CN" sz="1000" kern="0" dirty="0" smtClean="0">
                <a:solidFill>
                  <a:srgbClr val="000000"/>
                </a:solidFill>
                <a:latin typeface="微软雅黑" panose="020B0503020204020204" pitchFamily="34" charset="-122"/>
                <a:ea typeface="微软雅黑" panose="020B0503020204020204" pitchFamily="34" charset="-122"/>
              </a:rPr>
              <a:t>B</a:t>
            </a:r>
            <a:r>
              <a:rPr lang="zh-CN" altLang="en-US" sz="1000" kern="0" dirty="0" smtClean="0">
                <a:solidFill>
                  <a:srgbClr val="000000"/>
                </a:solidFill>
                <a:latin typeface="微软雅黑" panose="020B0503020204020204" pitchFamily="34" charset="-122"/>
                <a:ea typeface="微软雅黑" panose="020B0503020204020204" pitchFamily="34" charset="-122"/>
              </a:rPr>
              <a:t>业</a:t>
            </a:r>
            <a:r>
              <a:rPr lang="zh-CN" altLang="en-US" sz="1000" kern="0" dirty="0">
                <a:solidFill>
                  <a:srgbClr val="000000"/>
                </a:solidFill>
                <a:latin typeface="微软雅黑" panose="020B0503020204020204" pitchFamily="34" charset="-122"/>
                <a:ea typeface="微软雅黑" panose="020B0503020204020204" pitchFamily="34" charset="-122"/>
              </a:rPr>
              <a:t>务库</a:t>
            </a:r>
          </a:p>
        </p:txBody>
      </p:sp>
      <p:sp>
        <p:nvSpPr>
          <p:cNvPr id="555" name="Flowchart: Magnetic Disk 13"/>
          <p:cNvSpPr/>
          <p:nvPr/>
        </p:nvSpPr>
        <p:spPr bwMode="auto">
          <a:xfrm>
            <a:off x="8237694"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a:solidFill>
                  <a:srgbClr val="000000"/>
                </a:solidFill>
                <a:latin typeface="微软雅黑" panose="020B0503020204020204" pitchFamily="34" charset="-122"/>
                <a:ea typeface="微软雅黑" panose="020B0503020204020204" pitchFamily="34" charset="-122"/>
              </a:rPr>
              <a:t>企</a:t>
            </a:r>
            <a:r>
              <a:rPr lang="zh-CN" altLang="en-US" sz="1000" kern="0" dirty="0" smtClean="0">
                <a:solidFill>
                  <a:srgbClr val="000000"/>
                </a:solidFill>
                <a:latin typeface="微软雅黑" panose="020B0503020204020204" pitchFamily="34" charset="-122"/>
                <a:ea typeface="微软雅黑" panose="020B0503020204020204" pitchFamily="34" charset="-122"/>
              </a:rPr>
              <a:t>业</a:t>
            </a:r>
            <a:r>
              <a:rPr lang="en-US" altLang="zh-CN" sz="1000" kern="0" dirty="0" smtClean="0">
                <a:solidFill>
                  <a:srgbClr val="000000"/>
                </a:solidFill>
                <a:latin typeface="微软雅黑" panose="020B0503020204020204" pitchFamily="34" charset="-122"/>
                <a:ea typeface="微软雅黑" panose="020B0503020204020204" pitchFamily="34" charset="-122"/>
              </a:rPr>
              <a:t>C</a:t>
            </a:r>
            <a:r>
              <a:rPr lang="zh-CN" altLang="en-US" sz="1000" kern="0" dirty="0" smtClean="0">
                <a:solidFill>
                  <a:srgbClr val="000000"/>
                </a:solidFill>
                <a:latin typeface="微软雅黑" panose="020B0503020204020204" pitchFamily="34" charset="-122"/>
                <a:ea typeface="微软雅黑" panose="020B0503020204020204" pitchFamily="34" charset="-122"/>
              </a:rPr>
              <a:t>大数据</a:t>
            </a:r>
            <a:endParaRPr lang="zh-CN" altLang="en-US" sz="1000" kern="0" dirty="0">
              <a:solidFill>
                <a:srgbClr val="000000"/>
              </a:solidFill>
              <a:latin typeface="微软雅黑" panose="020B0503020204020204" pitchFamily="34" charset="-122"/>
              <a:ea typeface="微软雅黑" panose="020B0503020204020204" pitchFamily="34" charset="-122"/>
            </a:endParaRPr>
          </a:p>
        </p:txBody>
      </p:sp>
      <p:sp>
        <p:nvSpPr>
          <p:cNvPr id="556" name="Flowchart: Magnetic Disk 13"/>
          <p:cNvSpPr/>
          <p:nvPr/>
        </p:nvSpPr>
        <p:spPr bwMode="auto">
          <a:xfrm>
            <a:off x="8893885"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a:solidFill>
                  <a:srgbClr val="000000"/>
                </a:solidFill>
                <a:latin typeface="微软雅黑" panose="020B0503020204020204" pitchFamily="34" charset="-122"/>
                <a:ea typeface="微软雅黑" panose="020B0503020204020204" pitchFamily="34" charset="-122"/>
              </a:rPr>
              <a:t>企业</a:t>
            </a:r>
            <a:r>
              <a:rPr lang="en-US" altLang="zh-CN" sz="1000" kern="0" dirty="0" smtClean="0">
                <a:solidFill>
                  <a:srgbClr val="000000"/>
                </a:solidFill>
                <a:latin typeface="微软雅黑" panose="020B0503020204020204" pitchFamily="34" charset="-122"/>
                <a:ea typeface="微软雅黑" panose="020B0503020204020204" pitchFamily="34" charset="-122"/>
              </a:rPr>
              <a:t>A</a:t>
            </a:r>
            <a:r>
              <a:rPr lang="zh-CN" altLang="en-US" sz="1000" kern="0" dirty="0" smtClean="0">
                <a:solidFill>
                  <a:srgbClr val="000000"/>
                </a:solidFill>
                <a:latin typeface="微软雅黑" panose="020B0503020204020204" pitchFamily="34" charset="-122"/>
                <a:ea typeface="微软雅黑" panose="020B0503020204020204" pitchFamily="34" charset="-122"/>
              </a:rPr>
              <a:t>人事库</a:t>
            </a:r>
            <a:endParaRPr lang="zh-CN" altLang="en-US" sz="1000" kern="0" dirty="0">
              <a:solidFill>
                <a:srgbClr val="000000"/>
              </a:solidFill>
              <a:latin typeface="微软雅黑" panose="020B0503020204020204" pitchFamily="34" charset="-122"/>
              <a:ea typeface="微软雅黑" panose="020B0503020204020204" pitchFamily="34" charset="-122"/>
            </a:endParaRPr>
          </a:p>
        </p:txBody>
      </p:sp>
      <p:sp>
        <p:nvSpPr>
          <p:cNvPr id="557" name="Flowchart: Magnetic Disk 13"/>
          <p:cNvSpPr/>
          <p:nvPr/>
        </p:nvSpPr>
        <p:spPr bwMode="auto">
          <a:xfrm>
            <a:off x="9550076"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en-US" altLang="zh-CN" sz="1000" kern="0" dirty="0" smtClean="0">
                <a:solidFill>
                  <a:srgbClr val="000000"/>
                </a:solidFill>
                <a:latin typeface="微软雅黑" panose="020B0503020204020204" pitchFamily="34" charset="-122"/>
                <a:ea typeface="微软雅黑" panose="020B0503020204020204" pitchFamily="34" charset="-122"/>
              </a:rPr>
              <a:t>……</a:t>
            </a:r>
            <a:endParaRPr lang="zh-CN" altLang="en-US" sz="1000" kern="0" dirty="0" smtClean="0">
              <a:solidFill>
                <a:srgbClr val="000000"/>
              </a:solidFill>
              <a:latin typeface="微软雅黑" panose="020B0503020204020204" pitchFamily="34" charset="-122"/>
              <a:ea typeface="微软雅黑" panose="020B0503020204020204" pitchFamily="34" charset="-122"/>
            </a:endParaRPr>
          </a:p>
        </p:txBody>
      </p:sp>
      <p:sp>
        <p:nvSpPr>
          <p:cNvPr id="558" name="Flowchart: Magnetic Disk 13"/>
          <p:cNvSpPr/>
          <p:nvPr/>
        </p:nvSpPr>
        <p:spPr bwMode="auto">
          <a:xfrm>
            <a:off x="10206268" y="4756492"/>
            <a:ext cx="580281" cy="435667"/>
          </a:xfrm>
          <a:prstGeom prst="flowChartMagneticDisk">
            <a:avLst/>
          </a:prstGeom>
          <a:solidFill>
            <a:srgbClr val="92D050"/>
          </a:solidFill>
          <a:ln w="9525"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bodyPr>
          <a:lstStyle/>
          <a:p>
            <a:pPr algn="ctr" defTabSz="914400" fontAlgn="base">
              <a:spcBef>
                <a:spcPct val="0"/>
              </a:spcBef>
              <a:spcAft>
                <a:spcPct val="0"/>
              </a:spcAft>
              <a:buClr>
                <a:srgbClr val="CC9900"/>
              </a:buClr>
              <a:defRPr/>
            </a:pPr>
            <a:r>
              <a:rPr lang="zh-CN" altLang="en-US" sz="1000" kern="0" dirty="0">
                <a:solidFill>
                  <a:srgbClr val="000000"/>
                </a:solidFill>
                <a:latin typeface="微软雅黑" panose="020B0503020204020204" pitchFamily="34" charset="-122"/>
                <a:ea typeface="微软雅黑" panose="020B0503020204020204" pitchFamily="34" charset="-122"/>
              </a:rPr>
              <a:t>企</a:t>
            </a:r>
            <a:r>
              <a:rPr lang="zh-CN" altLang="en-US" sz="1000" kern="0" dirty="0" smtClean="0">
                <a:solidFill>
                  <a:srgbClr val="000000"/>
                </a:solidFill>
                <a:latin typeface="微软雅黑" panose="020B0503020204020204" pitchFamily="34" charset="-122"/>
                <a:ea typeface="微软雅黑" panose="020B0503020204020204" pitchFamily="34" charset="-122"/>
              </a:rPr>
              <a:t>业</a:t>
            </a:r>
            <a:r>
              <a:rPr lang="en-US" altLang="zh-CN" sz="1000" kern="0" dirty="0" smtClean="0">
                <a:solidFill>
                  <a:srgbClr val="000000"/>
                </a:solidFill>
                <a:latin typeface="微软雅黑" panose="020B0503020204020204" pitchFamily="34" charset="-122"/>
                <a:ea typeface="微软雅黑" panose="020B0503020204020204" pitchFamily="34" charset="-122"/>
              </a:rPr>
              <a:t>N</a:t>
            </a:r>
            <a:r>
              <a:rPr lang="zh-CN" altLang="en-US" sz="1000" kern="0" dirty="0" smtClean="0">
                <a:solidFill>
                  <a:srgbClr val="000000"/>
                </a:solidFill>
                <a:latin typeface="微软雅黑" panose="020B0503020204020204" pitchFamily="34" charset="-122"/>
                <a:ea typeface="微软雅黑" panose="020B0503020204020204" pitchFamily="34" charset="-122"/>
              </a:rPr>
              <a:t>业</a:t>
            </a:r>
            <a:r>
              <a:rPr lang="zh-CN" altLang="en-US" sz="1000" kern="0" dirty="0">
                <a:solidFill>
                  <a:srgbClr val="000000"/>
                </a:solidFill>
                <a:latin typeface="微软雅黑" panose="020B0503020204020204" pitchFamily="34" charset="-122"/>
                <a:ea typeface="微软雅黑" panose="020B0503020204020204" pitchFamily="34" charset="-122"/>
              </a:rPr>
              <a:t>务库</a:t>
            </a:r>
          </a:p>
        </p:txBody>
      </p:sp>
      <p:grpSp>
        <p:nvGrpSpPr>
          <p:cNvPr id="559" name="Group 558"/>
          <p:cNvGrpSpPr/>
          <p:nvPr/>
        </p:nvGrpSpPr>
        <p:grpSpPr>
          <a:xfrm>
            <a:off x="9921406" y="839197"/>
            <a:ext cx="2154118" cy="182374"/>
            <a:chOff x="9914329" y="6298422"/>
            <a:chExt cx="2154118" cy="182374"/>
          </a:xfrm>
        </p:grpSpPr>
        <p:sp>
          <p:nvSpPr>
            <p:cNvPr id="560" name="TextBox 559"/>
            <p:cNvSpPr txBox="1"/>
            <p:nvPr/>
          </p:nvSpPr>
          <p:spPr>
            <a:xfrm>
              <a:off x="9914329" y="6300796"/>
              <a:ext cx="720000" cy="180000"/>
            </a:xfrm>
            <a:prstGeom prst="rect">
              <a:avLst/>
            </a:prstGeom>
            <a:solidFill>
              <a:srgbClr val="FFC000"/>
            </a:solidFill>
            <a:ln>
              <a:solidFill>
                <a:srgbClr val="FFFFFF">
                  <a:lumMod val="65000"/>
                </a:srgbClr>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一</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期规划</a:t>
              </a:r>
              <a:endPar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61" name="TextBox 560"/>
            <p:cNvSpPr txBox="1"/>
            <p:nvPr/>
          </p:nvSpPr>
          <p:spPr>
            <a:xfrm>
              <a:off x="10634329" y="6300722"/>
              <a:ext cx="720000" cy="180000"/>
            </a:xfrm>
            <a:prstGeom prst="rect">
              <a:avLst/>
            </a:prstGeom>
            <a:solidFill>
              <a:srgbClr val="FFFF00"/>
            </a:solidFill>
            <a:ln>
              <a:solidFill>
                <a:srgbClr val="FFFFFF">
                  <a:lumMod val="65000"/>
                </a:srgbClr>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二期规划</a:t>
              </a:r>
              <a:endPar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sp>
          <p:nvSpPr>
            <p:cNvPr id="562" name="TextBox 561"/>
            <p:cNvSpPr txBox="1"/>
            <p:nvPr/>
          </p:nvSpPr>
          <p:spPr>
            <a:xfrm>
              <a:off x="11348447" y="6298422"/>
              <a:ext cx="720000" cy="180000"/>
            </a:xfrm>
            <a:prstGeom prst="rect">
              <a:avLst/>
            </a:prstGeom>
            <a:solidFill>
              <a:srgbClr val="92D050"/>
            </a:solidFill>
            <a:ln>
              <a:solidFill>
                <a:srgbClr val="FFFFFF">
                  <a:lumMod val="65000"/>
                </a:srgbClr>
              </a:solidFil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三期规划</a:t>
              </a:r>
              <a:endParaRPr kumimoji="0" lang="en-US" altLang="zh-CN"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993410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义数云</a:t>
            </a:r>
            <a:r>
              <a:rPr lang="en-US" altLang="zh-CN" sz="3600" dirty="0"/>
              <a:t>PaaS</a:t>
            </a:r>
            <a:r>
              <a:rPr lang="zh-CN" altLang="en-US" sz="3600" dirty="0"/>
              <a:t>解决方案</a:t>
            </a:r>
          </a:p>
        </p:txBody>
      </p:sp>
      <p:grpSp>
        <p:nvGrpSpPr>
          <p:cNvPr id="3" name="Group 2"/>
          <p:cNvGrpSpPr/>
          <p:nvPr/>
        </p:nvGrpSpPr>
        <p:grpSpPr>
          <a:xfrm>
            <a:off x="773357" y="1335238"/>
            <a:ext cx="10868846" cy="5118892"/>
            <a:chOff x="773357" y="1772045"/>
            <a:chExt cx="9483781" cy="4596334"/>
          </a:xfrm>
        </p:grpSpPr>
        <p:sp>
          <p:nvSpPr>
            <p:cNvPr id="82" name="矩形 22"/>
            <p:cNvSpPr/>
            <p:nvPr/>
          </p:nvSpPr>
          <p:spPr bwMode="auto">
            <a:xfrm>
              <a:off x="1696715" y="5814443"/>
              <a:ext cx="8384635" cy="51301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圆角矩形 23"/>
            <p:cNvSpPr/>
            <p:nvPr/>
          </p:nvSpPr>
          <p:spPr bwMode="auto">
            <a:xfrm>
              <a:off x="1983380"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开发流水线</a:t>
              </a:r>
            </a:p>
          </p:txBody>
        </p:sp>
        <p:sp>
          <p:nvSpPr>
            <p:cNvPr id="84" name="圆角矩形 24"/>
            <p:cNvSpPr/>
            <p:nvPr/>
          </p:nvSpPr>
          <p:spPr bwMode="auto">
            <a:xfrm>
              <a:off x="3128080"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微服务架构</a:t>
              </a:r>
            </a:p>
          </p:txBody>
        </p:sp>
        <p:sp>
          <p:nvSpPr>
            <p:cNvPr id="85" name="圆角矩形 25"/>
            <p:cNvSpPr/>
            <p:nvPr/>
          </p:nvSpPr>
          <p:spPr bwMode="auto">
            <a:xfrm>
              <a:off x="4272779"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资源管理和应用调度</a:t>
              </a:r>
            </a:p>
          </p:txBody>
        </p:sp>
        <p:sp>
          <p:nvSpPr>
            <p:cNvPr id="86" name="圆角矩形 26"/>
            <p:cNvSpPr/>
            <p:nvPr/>
          </p:nvSpPr>
          <p:spPr bwMode="auto">
            <a:xfrm>
              <a:off x="5417479"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软件仓库</a:t>
              </a:r>
            </a:p>
          </p:txBody>
        </p:sp>
        <p:sp>
          <p:nvSpPr>
            <p:cNvPr id="87" name="圆角矩形 27"/>
            <p:cNvSpPr/>
            <p:nvPr/>
          </p:nvSpPr>
          <p:spPr bwMode="auto">
            <a:xfrm>
              <a:off x="6562179"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租户</a:t>
              </a: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用户管理</a:t>
              </a:r>
            </a:p>
          </p:txBody>
        </p:sp>
        <p:sp>
          <p:nvSpPr>
            <p:cNvPr id="88" name="圆角矩形 28"/>
            <p:cNvSpPr/>
            <p:nvPr/>
          </p:nvSpPr>
          <p:spPr bwMode="auto">
            <a:xfrm>
              <a:off x="7706879"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资源编排</a:t>
              </a:r>
            </a:p>
          </p:txBody>
        </p:sp>
        <p:sp>
          <p:nvSpPr>
            <p:cNvPr id="89" name="圆角矩形 29"/>
            <p:cNvSpPr/>
            <p:nvPr/>
          </p:nvSpPr>
          <p:spPr bwMode="auto">
            <a:xfrm>
              <a:off x="8851576" y="5927725"/>
              <a:ext cx="960719" cy="287650"/>
            </a:xfrm>
            <a:prstGeom prst="roundRect">
              <a:avLst/>
            </a:prstGeom>
            <a:solidFill>
              <a:srgbClr val="002060"/>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服务目录</a:t>
              </a:r>
            </a:p>
          </p:txBody>
        </p:sp>
        <p:sp>
          <p:nvSpPr>
            <p:cNvPr id="90" name="矩形 30"/>
            <p:cNvSpPr/>
            <p:nvPr/>
          </p:nvSpPr>
          <p:spPr bwMode="auto">
            <a:xfrm>
              <a:off x="1679204" y="2394543"/>
              <a:ext cx="8402146" cy="126040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1" name="矩形 31"/>
            <p:cNvSpPr/>
            <p:nvPr/>
          </p:nvSpPr>
          <p:spPr bwMode="auto">
            <a:xfrm>
              <a:off x="1692442" y="3680346"/>
              <a:ext cx="8393179" cy="95794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2" name="矩形 36"/>
            <p:cNvSpPr/>
            <p:nvPr/>
          </p:nvSpPr>
          <p:spPr bwMode="auto">
            <a:xfrm>
              <a:off x="5942530" y="2487213"/>
              <a:ext cx="4035772" cy="111766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3" name="矩形 37"/>
            <p:cNvSpPr/>
            <p:nvPr/>
          </p:nvSpPr>
          <p:spPr bwMode="auto">
            <a:xfrm>
              <a:off x="7977867" y="3792475"/>
              <a:ext cx="2005535" cy="73953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4" name="矩形 38"/>
            <p:cNvSpPr/>
            <p:nvPr/>
          </p:nvSpPr>
          <p:spPr bwMode="auto">
            <a:xfrm>
              <a:off x="1696714" y="4678741"/>
              <a:ext cx="8384633" cy="109653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5" name="圆角矩形 39"/>
            <p:cNvSpPr/>
            <p:nvPr/>
          </p:nvSpPr>
          <p:spPr bwMode="auto">
            <a:xfrm>
              <a:off x="8001795" y="4226925"/>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数据交换</a:t>
              </a: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DXP</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6" name="矩形 40"/>
            <p:cNvSpPr/>
            <p:nvPr/>
          </p:nvSpPr>
          <p:spPr bwMode="auto">
            <a:xfrm>
              <a:off x="9007291" y="4777214"/>
              <a:ext cx="971013"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7" name="文本框 41"/>
            <p:cNvSpPr txBox="1"/>
            <p:nvPr/>
          </p:nvSpPr>
          <p:spPr>
            <a:xfrm>
              <a:off x="9182275" y="4694583"/>
              <a:ext cx="696467"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网络服务</a:t>
              </a:r>
            </a:p>
          </p:txBody>
        </p:sp>
        <p:sp>
          <p:nvSpPr>
            <p:cNvPr id="98" name="圆角矩形 42"/>
            <p:cNvSpPr/>
            <p:nvPr/>
          </p:nvSpPr>
          <p:spPr bwMode="auto">
            <a:xfrm>
              <a:off x="9055708" y="4890837"/>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负载均衡</a:t>
              </a: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ELB</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9" name="矩形 43"/>
            <p:cNvSpPr/>
            <p:nvPr/>
          </p:nvSpPr>
          <p:spPr bwMode="auto">
            <a:xfrm>
              <a:off x="1816464" y="2487212"/>
              <a:ext cx="4065428" cy="111766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0" name="矩形 44"/>
            <p:cNvSpPr/>
            <p:nvPr/>
          </p:nvSpPr>
          <p:spPr bwMode="auto">
            <a:xfrm>
              <a:off x="773357" y="2350478"/>
              <a:ext cx="9483781" cy="4017901"/>
            </a:xfrm>
            <a:prstGeom prst="rect">
              <a:avLst/>
            </a:prstGeom>
            <a:noFill/>
            <a:ln w="19050" cap="flat" cmpd="sng" algn="ctr">
              <a:solidFill>
                <a:srgbClr val="FF0000"/>
              </a:solidFill>
              <a:prstDash val="solid"/>
            </a:ln>
            <a:effectLst/>
          </p:spPr>
          <p:txBody>
            <a:bodyPr vert="eaVert" lIns="0" tIns="0" rIns="0" bIns="0" rtlCol="0" anchor="b"/>
            <a:lstStyle/>
            <a:p>
              <a:pPr algn="ctr" defTabSz="913099"/>
              <a:r>
                <a:rPr lang="en-US" altLang="zh-CN" sz="1400" b="1" kern="0" dirty="0" smtClean="0">
                  <a:solidFill>
                    <a:srgbClr val="080808"/>
                  </a:solidFill>
                  <a:latin typeface="微软雅黑" pitchFamily="34" charset="-122"/>
                  <a:ea typeface="微软雅黑" pitchFamily="34" charset="-122"/>
                </a:rPr>
                <a:t>PAAS</a:t>
              </a:r>
              <a:endParaRPr lang="zh-CN" altLang="en-US" sz="1400" b="1" kern="0" dirty="0">
                <a:solidFill>
                  <a:srgbClr val="080808"/>
                </a:solidFill>
                <a:latin typeface="微软雅黑" pitchFamily="34" charset="-122"/>
                <a:ea typeface="微软雅黑" pitchFamily="34" charset="-122"/>
              </a:endParaRPr>
            </a:p>
          </p:txBody>
        </p:sp>
        <p:sp>
          <p:nvSpPr>
            <p:cNvPr id="101" name="矩形 45"/>
            <p:cNvSpPr/>
            <p:nvPr/>
          </p:nvSpPr>
          <p:spPr bwMode="auto">
            <a:xfrm>
              <a:off x="1203610" y="2396968"/>
              <a:ext cx="493105" cy="125798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应用支撑</a:t>
              </a:r>
              <a:endParaRPr kumimoji="0" lang="en-US" altLang="zh-CN"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服务</a:t>
              </a:r>
              <a:endParaRPr kumimoji="0" lang="en-US" altLang="zh-CN"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102" name="矩形 46"/>
            <p:cNvSpPr/>
            <p:nvPr/>
          </p:nvSpPr>
          <p:spPr bwMode="auto">
            <a:xfrm>
              <a:off x="1816463" y="4777214"/>
              <a:ext cx="1972474"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3" name="文本框 47"/>
            <p:cNvSpPr txBox="1"/>
            <p:nvPr/>
          </p:nvSpPr>
          <p:spPr>
            <a:xfrm>
              <a:off x="1930634" y="4694583"/>
              <a:ext cx="935377" cy="185957"/>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关系型数据库</a:t>
              </a:r>
            </a:p>
          </p:txBody>
        </p:sp>
        <p:sp>
          <p:nvSpPr>
            <p:cNvPr id="104" name="圆角矩形 48"/>
            <p:cNvSpPr/>
            <p:nvPr/>
          </p:nvSpPr>
          <p:spPr bwMode="auto">
            <a:xfrm>
              <a:off x="1849914" y="4890837"/>
              <a:ext cx="895527" cy="252313"/>
            </a:xfrm>
            <a:prstGeom prst="roundRect">
              <a:avLst/>
            </a:prstGeom>
            <a:solidFill>
              <a:sysClr val="window" lastClr="FFFFFF">
                <a:lumMod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Oracle</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5" name="圆角矩形 49"/>
            <p:cNvSpPr/>
            <p:nvPr/>
          </p:nvSpPr>
          <p:spPr bwMode="auto">
            <a:xfrm>
              <a:off x="2805371" y="4890837"/>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MySQL</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6" name="圆角矩形 50"/>
            <p:cNvSpPr/>
            <p:nvPr/>
          </p:nvSpPr>
          <p:spPr bwMode="auto">
            <a:xfrm>
              <a:off x="1849914" y="5168462"/>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PostgreSQL</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7" name="圆角矩形 51"/>
            <p:cNvSpPr/>
            <p:nvPr/>
          </p:nvSpPr>
          <p:spPr bwMode="auto">
            <a:xfrm>
              <a:off x="2805371" y="5168462"/>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GBase</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8" name="矩形 52"/>
            <p:cNvSpPr/>
            <p:nvPr/>
          </p:nvSpPr>
          <p:spPr bwMode="auto">
            <a:xfrm>
              <a:off x="3829444" y="4777214"/>
              <a:ext cx="2028291"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文本框 53"/>
            <p:cNvSpPr txBox="1"/>
            <p:nvPr/>
          </p:nvSpPr>
          <p:spPr>
            <a:xfrm>
              <a:off x="3873918" y="4694583"/>
              <a:ext cx="890144" cy="185957"/>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NoSQL</a:t>
              </a:r>
              <a:r>
                <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数据库</a:t>
              </a:r>
            </a:p>
          </p:txBody>
        </p:sp>
        <p:sp>
          <p:nvSpPr>
            <p:cNvPr id="110" name="圆角矩形 54"/>
            <p:cNvSpPr/>
            <p:nvPr/>
          </p:nvSpPr>
          <p:spPr bwMode="auto">
            <a:xfrm>
              <a:off x="3883857" y="4890837"/>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MongoDB</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1" name="圆角矩形 55"/>
            <p:cNvSpPr/>
            <p:nvPr/>
          </p:nvSpPr>
          <p:spPr bwMode="auto">
            <a:xfrm>
              <a:off x="3883857" y="5168462"/>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Cassandra</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2" name="圆角矩形 56"/>
            <p:cNvSpPr/>
            <p:nvPr/>
          </p:nvSpPr>
          <p:spPr bwMode="auto">
            <a:xfrm>
              <a:off x="4888794" y="4890837"/>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ElasticSearch</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3" name="圆角矩形 57"/>
            <p:cNvSpPr/>
            <p:nvPr/>
          </p:nvSpPr>
          <p:spPr bwMode="auto">
            <a:xfrm>
              <a:off x="4888794" y="5168462"/>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Solr</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4" name="圆角矩形 58"/>
            <p:cNvSpPr/>
            <p:nvPr/>
          </p:nvSpPr>
          <p:spPr bwMode="auto">
            <a:xfrm>
              <a:off x="4888794" y="5443912"/>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Memcache</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5" name="圆角矩形 59"/>
            <p:cNvSpPr/>
            <p:nvPr/>
          </p:nvSpPr>
          <p:spPr bwMode="auto">
            <a:xfrm>
              <a:off x="3883857" y="5443912"/>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Redis</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6" name="矩形 60"/>
            <p:cNvSpPr/>
            <p:nvPr/>
          </p:nvSpPr>
          <p:spPr bwMode="auto">
            <a:xfrm>
              <a:off x="6948444" y="4777214"/>
              <a:ext cx="971013"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文本框 61"/>
            <p:cNvSpPr txBox="1"/>
            <p:nvPr/>
          </p:nvSpPr>
          <p:spPr>
            <a:xfrm>
              <a:off x="7016867" y="4694583"/>
              <a:ext cx="849672" cy="185957"/>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地图服务</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矩形 62"/>
            <p:cNvSpPr/>
            <p:nvPr/>
          </p:nvSpPr>
          <p:spPr bwMode="auto">
            <a:xfrm>
              <a:off x="1203610" y="4681171"/>
              <a:ext cx="484562" cy="109410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eaVert" wrap="square" lIns="91425" tIns="45712" rIns="91425" bIns="45712"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基础中间件服务</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矩形 63"/>
            <p:cNvSpPr/>
            <p:nvPr/>
          </p:nvSpPr>
          <p:spPr bwMode="auto">
            <a:xfrm>
              <a:off x="1203610" y="5814443"/>
              <a:ext cx="493104" cy="51301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eaVert" wrap="square" lIns="91425" tIns="45712" rIns="91425" bIns="45712"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平台</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支撑服务</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矩形 64"/>
            <p:cNvSpPr/>
            <p:nvPr/>
          </p:nvSpPr>
          <p:spPr bwMode="auto">
            <a:xfrm>
              <a:off x="1816464" y="3792475"/>
              <a:ext cx="1994546" cy="73953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文本框 65"/>
            <p:cNvSpPr txBox="1"/>
            <p:nvPr/>
          </p:nvSpPr>
          <p:spPr>
            <a:xfrm>
              <a:off x="1938128" y="3711158"/>
              <a:ext cx="702763"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基础库</a:t>
              </a:r>
              <a:endPar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矩形 66"/>
            <p:cNvSpPr/>
            <p:nvPr/>
          </p:nvSpPr>
          <p:spPr bwMode="auto">
            <a:xfrm>
              <a:off x="3912753" y="3792475"/>
              <a:ext cx="2977281" cy="73953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3" name="圆角矩形 67"/>
            <p:cNvSpPr/>
            <p:nvPr/>
          </p:nvSpPr>
          <p:spPr bwMode="auto">
            <a:xfrm>
              <a:off x="1861050" y="3931369"/>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人口库</a:t>
              </a:r>
            </a:p>
          </p:txBody>
        </p:sp>
        <p:sp>
          <p:nvSpPr>
            <p:cNvPr id="124" name="圆角矩形 68"/>
            <p:cNvSpPr/>
            <p:nvPr/>
          </p:nvSpPr>
          <p:spPr bwMode="auto">
            <a:xfrm>
              <a:off x="2875499" y="3931369"/>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lang="zh-CN" altLang="en-US" sz="1000" kern="0" noProof="0" dirty="0">
                  <a:solidFill>
                    <a:prstClr val="white"/>
                  </a:solidFill>
                  <a:latin typeface="微软雅黑" panose="020B0503020204020204" pitchFamily="34" charset="-122"/>
                  <a:ea typeface="微软雅黑" panose="020B0503020204020204" pitchFamily="34" charset="-122"/>
                </a:rPr>
                <a:t>企</a:t>
              </a:r>
              <a:r>
                <a:rPr lang="zh-CN" altLang="en-US" sz="1000" kern="0" noProof="0" dirty="0" smtClean="0">
                  <a:solidFill>
                    <a:prstClr val="white"/>
                  </a:solidFill>
                  <a:latin typeface="微软雅黑" panose="020B0503020204020204" pitchFamily="34" charset="-122"/>
                  <a:ea typeface="微软雅黑" panose="020B0503020204020204" pitchFamily="34" charset="-122"/>
                </a:rPr>
                <a:t>业信息</a:t>
              </a: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库</a:t>
              </a:r>
            </a:p>
          </p:txBody>
        </p:sp>
        <p:sp>
          <p:nvSpPr>
            <p:cNvPr id="125" name="圆角矩形 69"/>
            <p:cNvSpPr/>
            <p:nvPr/>
          </p:nvSpPr>
          <p:spPr bwMode="auto">
            <a:xfrm>
              <a:off x="1861050" y="4226925"/>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经济分析库</a:t>
              </a:r>
            </a:p>
          </p:txBody>
        </p:sp>
        <p:sp>
          <p:nvSpPr>
            <p:cNvPr id="126" name="文本框 70"/>
            <p:cNvSpPr txBox="1"/>
            <p:nvPr/>
          </p:nvSpPr>
          <p:spPr>
            <a:xfrm>
              <a:off x="4004041" y="3711158"/>
              <a:ext cx="730283"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专题库</a:t>
              </a:r>
              <a:endPar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圆角矩形 71"/>
            <p:cNvSpPr/>
            <p:nvPr/>
          </p:nvSpPr>
          <p:spPr bwMode="auto">
            <a:xfrm>
              <a:off x="3968737" y="3931369"/>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电子证照库</a:t>
              </a:r>
            </a:p>
          </p:txBody>
        </p:sp>
        <p:sp>
          <p:nvSpPr>
            <p:cNvPr id="128" name="圆角矩形 72"/>
            <p:cNvSpPr/>
            <p:nvPr/>
          </p:nvSpPr>
          <p:spPr bwMode="auto">
            <a:xfrm>
              <a:off x="4996736" y="3931369"/>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权力事项库</a:t>
              </a:r>
            </a:p>
          </p:txBody>
        </p:sp>
        <p:sp>
          <p:nvSpPr>
            <p:cNvPr id="208" name="矩形 73"/>
            <p:cNvSpPr/>
            <p:nvPr/>
          </p:nvSpPr>
          <p:spPr bwMode="auto">
            <a:xfrm>
              <a:off x="6940302" y="3792475"/>
              <a:ext cx="979155" cy="73953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10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9" name="文本框 74"/>
            <p:cNvSpPr txBox="1"/>
            <p:nvPr/>
          </p:nvSpPr>
          <p:spPr>
            <a:xfrm>
              <a:off x="7018264" y="3711158"/>
              <a:ext cx="834127"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底座支撑库</a:t>
              </a:r>
              <a:endPar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0" name="圆角矩形 75"/>
            <p:cNvSpPr/>
            <p:nvPr/>
          </p:nvSpPr>
          <p:spPr bwMode="auto">
            <a:xfrm>
              <a:off x="6971011" y="3931369"/>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数据管理专题库</a:t>
              </a:r>
            </a:p>
          </p:txBody>
        </p:sp>
        <p:sp>
          <p:nvSpPr>
            <p:cNvPr id="211" name="矩形 76"/>
            <p:cNvSpPr/>
            <p:nvPr/>
          </p:nvSpPr>
          <p:spPr bwMode="auto">
            <a:xfrm>
              <a:off x="1203611" y="3678000"/>
              <a:ext cx="484562" cy="960295"/>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eaVert" wrap="square" lIns="91425" tIns="45712" rIns="91425" bIns="45712"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a:t>
              </a: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资源</a:t>
              </a:r>
              <a:endParaRPr kumimoji="0" lang="en-US" altLang="zh-CN"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服务</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2" name="圆角矩形 77"/>
            <p:cNvSpPr/>
            <p:nvPr/>
          </p:nvSpPr>
          <p:spPr bwMode="auto">
            <a:xfrm>
              <a:off x="9055708" y="5168462"/>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服务网关</a:t>
              </a:r>
            </a:p>
          </p:txBody>
        </p:sp>
        <p:sp>
          <p:nvSpPr>
            <p:cNvPr id="213" name="圆角矩形 78"/>
            <p:cNvSpPr/>
            <p:nvPr/>
          </p:nvSpPr>
          <p:spPr bwMode="auto">
            <a:xfrm>
              <a:off x="2875499" y="4226925"/>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地理空间库</a:t>
              </a:r>
            </a:p>
          </p:txBody>
        </p:sp>
        <p:sp>
          <p:nvSpPr>
            <p:cNvPr id="214" name="圆角矩形 79"/>
            <p:cNvSpPr/>
            <p:nvPr/>
          </p:nvSpPr>
          <p:spPr bwMode="auto">
            <a:xfrm>
              <a:off x="7003223" y="5168462"/>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SuperiServer</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5" name="矩形 80"/>
            <p:cNvSpPr/>
            <p:nvPr/>
          </p:nvSpPr>
          <p:spPr bwMode="auto">
            <a:xfrm>
              <a:off x="7977867" y="4777214"/>
              <a:ext cx="971013"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6" name="文本框 81"/>
            <p:cNvSpPr txBox="1"/>
            <p:nvPr/>
          </p:nvSpPr>
          <p:spPr>
            <a:xfrm>
              <a:off x="8058009" y="4694583"/>
              <a:ext cx="863240" cy="185957"/>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Web</a:t>
              </a: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容器服务</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7" name="圆角矩形 82"/>
            <p:cNvSpPr/>
            <p:nvPr/>
          </p:nvSpPr>
          <p:spPr bwMode="auto">
            <a:xfrm>
              <a:off x="8001795" y="4890837"/>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Tomcat</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8" name="圆角矩形 83"/>
            <p:cNvSpPr/>
            <p:nvPr/>
          </p:nvSpPr>
          <p:spPr bwMode="auto">
            <a:xfrm>
              <a:off x="8001795" y="5168462"/>
              <a:ext cx="895527" cy="252313"/>
            </a:xfrm>
            <a:prstGeom prst="roundRect">
              <a:avLst/>
            </a:prstGeom>
            <a:solidFill>
              <a:schemeClr val="bg1">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Weblogic</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9" name="圆角矩形 84"/>
            <p:cNvSpPr/>
            <p:nvPr/>
          </p:nvSpPr>
          <p:spPr bwMode="auto">
            <a:xfrm>
              <a:off x="3968737" y="4226925"/>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征信库</a:t>
              </a:r>
            </a:p>
          </p:txBody>
        </p:sp>
        <p:sp>
          <p:nvSpPr>
            <p:cNvPr id="220" name="圆角矩形 85"/>
            <p:cNvSpPr/>
            <p:nvPr/>
          </p:nvSpPr>
          <p:spPr bwMode="auto">
            <a:xfrm>
              <a:off x="9007291" y="4239097"/>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服务总线</a:t>
              </a: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ESB</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1" name="圆角矩形 86"/>
            <p:cNvSpPr/>
            <p:nvPr/>
          </p:nvSpPr>
          <p:spPr bwMode="auto">
            <a:xfrm>
              <a:off x="1849914" y="5443912"/>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10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SqlServer</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2" name="矩形 87"/>
            <p:cNvSpPr/>
            <p:nvPr/>
          </p:nvSpPr>
          <p:spPr bwMode="auto">
            <a:xfrm>
              <a:off x="5919021" y="4777214"/>
              <a:ext cx="971013" cy="95704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defTabSz="877888" eaLnBrk="0" fontAlgn="base" latinLnBrk="0" hangingPunct="0">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3" name="文本框 88"/>
            <p:cNvSpPr txBox="1"/>
            <p:nvPr/>
          </p:nvSpPr>
          <p:spPr>
            <a:xfrm>
              <a:off x="5988385" y="4694583"/>
              <a:ext cx="816824" cy="185957"/>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消息服务</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4" name="圆角矩形 89"/>
            <p:cNvSpPr/>
            <p:nvPr/>
          </p:nvSpPr>
          <p:spPr bwMode="auto">
            <a:xfrm>
              <a:off x="5954634" y="4890837"/>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Kafka</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5" name="圆角矩形 90"/>
            <p:cNvSpPr/>
            <p:nvPr/>
          </p:nvSpPr>
          <p:spPr bwMode="auto">
            <a:xfrm>
              <a:off x="5954634" y="5168462"/>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RabbitMQ</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6" name="矩形 91"/>
            <p:cNvSpPr/>
            <p:nvPr/>
          </p:nvSpPr>
          <p:spPr bwMode="auto">
            <a:xfrm>
              <a:off x="3879896" y="2570650"/>
              <a:ext cx="1972474" cy="98844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功能服务</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7" name="文本框 92"/>
            <p:cNvSpPr txBox="1"/>
            <p:nvPr/>
          </p:nvSpPr>
          <p:spPr>
            <a:xfrm>
              <a:off x="7813451" y="2370820"/>
              <a:ext cx="921351"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数据应用</a:t>
              </a:r>
              <a:r>
                <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支撑</a:t>
              </a:r>
            </a:p>
          </p:txBody>
        </p:sp>
        <p:sp>
          <p:nvSpPr>
            <p:cNvPr id="228" name="文本框 93"/>
            <p:cNvSpPr txBox="1"/>
            <p:nvPr/>
          </p:nvSpPr>
          <p:spPr>
            <a:xfrm>
              <a:off x="8129169" y="3711158"/>
              <a:ext cx="1245489" cy="198355"/>
            </a:xfrm>
            <a:prstGeom prst="rect">
              <a:avLst/>
            </a:prstGeom>
            <a:solidFill>
              <a:sysClr val="window" lastClr="FFFFFF"/>
            </a:solidFill>
          </p:spPr>
          <p:txBody>
            <a:bodyPr wrap="square" rtlCol="0">
              <a:sp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政务数据共享交换</a:t>
              </a:r>
            </a:p>
          </p:txBody>
        </p:sp>
        <p:sp>
          <p:nvSpPr>
            <p:cNvPr id="229" name="圆角矩形 94"/>
            <p:cNvSpPr/>
            <p:nvPr/>
          </p:nvSpPr>
          <p:spPr bwMode="auto">
            <a:xfrm>
              <a:off x="4996736" y="4226925"/>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办件信息库</a:t>
              </a:r>
            </a:p>
          </p:txBody>
        </p:sp>
        <p:sp>
          <p:nvSpPr>
            <p:cNvPr id="230" name="圆角矩形 95"/>
            <p:cNvSpPr/>
            <p:nvPr/>
          </p:nvSpPr>
          <p:spPr bwMode="auto">
            <a:xfrm>
              <a:off x="8001795" y="3931369"/>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数据集成</a:t>
              </a: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ETL</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1" name="圆角矩形 96"/>
            <p:cNvSpPr/>
            <p:nvPr/>
          </p:nvSpPr>
          <p:spPr bwMode="auto">
            <a:xfrm>
              <a:off x="5942530" y="3931369"/>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电子侦察库</a:t>
              </a:r>
            </a:p>
          </p:txBody>
        </p:sp>
        <p:sp>
          <p:nvSpPr>
            <p:cNvPr id="232" name="圆角矩形 97"/>
            <p:cNvSpPr/>
            <p:nvPr/>
          </p:nvSpPr>
          <p:spPr bwMode="auto">
            <a:xfrm>
              <a:off x="8001795" y="5443912"/>
              <a:ext cx="895527" cy="252313"/>
            </a:xfrm>
            <a:prstGeom prst="roundRect">
              <a:avLst/>
            </a:prstGeom>
            <a:solidFill>
              <a:sysClr val="windowText" lastClr="000000">
                <a:lumMod val="50000"/>
                <a:lumOff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WebSphere</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3" name="圆角矩形 98"/>
            <p:cNvSpPr/>
            <p:nvPr/>
          </p:nvSpPr>
          <p:spPr bwMode="auto">
            <a:xfrm>
              <a:off x="6986856" y="4874327"/>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Super </a:t>
              </a:r>
              <a:r>
                <a:rPr kumimoji="0" lang="en-US" altLang="zh-CN" sz="900" b="0" i="0" u="none" strike="noStrike" kern="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rPr>
                <a:t>iPortal</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4" name="圆角矩形 99"/>
            <p:cNvSpPr/>
            <p:nvPr/>
          </p:nvSpPr>
          <p:spPr bwMode="auto">
            <a:xfrm>
              <a:off x="8983916" y="3931369"/>
              <a:ext cx="926408"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信息资源目录</a:t>
              </a:r>
            </a:p>
          </p:txBody>
        </p:sp>
        <p:sp>
          <p:nvSpPr>
            <p:cNvPr id="235" name="矩形 100"/>
            <p:cNvSpPr/>
            <p:nvPr/>
          </p:nvSpPr>
          <p:spPr bwMode="auto">
            <a:xfrm>
              <a:off x="773357" y="1772045"/>
              <a:ext cx="9483781" cy="512816"/>
            </a:xfrm>
            <a:prstGeom prst="rect">
              <a:avLst/>
            </a:prstGeom>
            <a:noFill/>
            <a:ln w="19050" cap="flat" cmpd="sng" algn="ctr">
              <a:solidFill>
                <a:schemeClr val="bg1">
                  <a:lumMod val="50000"/>
                </a:schemeClr>
              </a:solidFill>
              <a:prstDash val="solid"/>
            </a:ln>
            <a:effectLst/>
          </p:spPr>
          <p:txBody>
            <a:bodyPr vert="eaVert" lIns="0" tIns="0" rIns="0" bIns="0" rtlCol="0" anchor="b"/>
            <a:lstStyle/>
            <a:p>
              <a:pPr algn="ctr" defTabSz="913099"/>
              <a:r>
                <a:rPr lang="en-US" altLang="zh-CN" sz="1400" b="1" kern="0" dirty="0">
                  <a:solidFill>
                    <a:srgbClr val="080808"/>
                  </a:solidFill>
                  <a:latin typeface="微软雅黑" pitchFamily="34" charset="-122"/>
                  <a:ea typeface="微软雅黑" pitchFamily="34" charset="-122"/>
                </a:rPr>
                <a:t>S</a:t>
              </a:r>
              <a:r>
                <a:rPr lang="en-US" altLang="zh-CN" sz="1400" b="1" kern="0" dirty="0" smtClean="0">
                  <a:solidFill>
                    <a:srgbClr val="080808"/>
                  </a:solidFill>
                  <a:latin typeface="微软雅黑" pitchFamily="34" charset="-122"/>
                  <a:ea typeface="微软雅黑" pitchFamily="34" charset="-122"/>
                </a:rPr>
                <a:t>AAS</a:t>
              </a:r>
              <a:endParaRPr lang="zh-CN" altLang="en-US" sz="1400" b="1" kern="0" dirty="0">
                <a:solidFill>
                  <a:srgbClr val="080808"/>
                </a:solidFill>
                <a:latin typeface="微软雅黑" pitchFamily="34" charset="-122"/>
                <a:ea typeface="微软雅黑" pitchFamily="34" charset="-122"/>
              </a:endParaRPr>
            </a:p>
          </p:txBody>
        </p:sp>
        <p:sp>
          <p:nvSpPr>
            <p:cNvPr id="236" name="矩形 101"/>
            <p:cNvSpPr/>
            <p:nvPr/>
          </p:nvSpPr>
          <p:spPr bwMode="auto">
            <a:xfrm>
              <a:off x="1203610" y="1826764"/>
              <a:ext cx="490615" cy="42139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政企应用</a:t>
              </a:r>
              <a:endParaRPr kumimoji="0" lang="en-US" altLang="zh-CN" sz="12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237" name="矩形 102"/>
            <p:cNvSpPr/>
            <p:nvPr/>
          </p:nvSpPr>
          <p:spPr>
            <a:xfrm>
              <a:off x="8321310"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平台服务</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38" name="矩形 103"/>
            <p:cNvSpPr/>
            <p:nvPr/>
          </p:nvSpPr>
          <p:spPr>
            <a:xfrm>
              <a:off x="2458748"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政务管理</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39" name="矩形 104"/>
            <p:cNvSpPr/>
            <p:nvPr/>
          </p:nvSpPr>
          <p:spPr>
            <a:xfrm>
              <a:off x="3631260"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公众服务</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40" name="矩形 105"/>
            <p:cNvSpPr/>
            <p:nvPr/>
          </p:nvSpPr>
          <p:spPr>
            <a:xfrm>
              <a:off x="4803772"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决策支撑</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41" name="矩形 106"/>
            <p:cNvSpPr/>
            <p:nvPr/>
          </p:nvSpPr>
          <p:spPr>
            <a:xfrm>
              <a:off x="5976284"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智慧医疗</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42" name="矩形 107"/>
            <p:cNvSpPr/>
            <p:nvPr/>
          </p:nvSpPr>
          <p:spPr>
            <a:xfrm>
              <a:off x="7148796" y="1922156"/>
              <a:ext cx="964150" cy="263738"/>
            </a:xfrm>
            <a:prstGeom prst="rect">
              <a:avLst/>
            </a:prstGeom>
            <a:solidFill>
              <a:srgbClr val="4BACC6">
                <a:lumMod val="40000"/>
                <a:lumOff val="60000"/>
              </a:srgbClr>
            </a:solidFill>
            <a:ln w="9525"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877888" eaLnBrk="1" fontAlgn="base" latinLnBrk="0" hangingPunct="1">
                <a:lnSpc>
                  <a:spcPct val="100000"/>
                </a:lnSpc>
                <a:spcBef>
                  <a:spcPct val="0"/>
                </a:spcBef>
                <a:spcAft>
                  <a:spcPct val="0"/>
                </a:spcAft>
                <a:buClr>
                  <a:srgbClr val="990000"/>
                </a:buClr>
                <a:buSzPct val="60000"/>
                <a:buFont typeface="Wingdings" pitchFamily="2" charset="2"/>
                <a:buNone/>
                <a:tabLst/>
                <a:defRPr/>
              </a:pPr>
              <a:r>
                <a:rPr kumimoji="1" lang="zh-CN" altLang="en-US" sz="900" b="0" i="0" u="none" strike="noStrike" kern="0" cap="none" spc="0" normalizeH="0" baseline="0" noProof="0" dirty="0" smtClean="0">
                  <a:ln>
                    <a:noFill/>
                  </a:ln>
                  <a:solidFill>
                    <a:srgbClr val="595959"/>
                  </a:solidFill>
                  <a:effectLst/>
                  <a:uLnTx/>
                  <a:uFillTx/>
                  <a:latin typeface="Franklin Gothic Book"/>
                  <a:ea typeface="微软雅黑"/>
                </a:rPr>
                <a:t>移动服务</a:t>
              </a:r>
              <a:endParaRPr kumimoji="1" lang="en-US" altLang="zh-CN" sz="900" b="0" i="0" u="none" strike="noStrike" kern="0" cap="none" spc="0" normalizeH="0" baseline="0" noProof="0" dirty="0" smtClean="0">
                <a:ln>
                  <a:noFill/>
                </a:ln>
                <a:solidFill>
                  <a:srgbClr val="595959"/>
                </a:solidFill>
                <a:effectLst/>
                <a:uLnTx/>
                <a:uFillTx/>
                <a:latin typeface="Franklin Gothic Book"/>
                <a:ea typeface="微软雅黑"/>
              </a:endParaRPr>
            </a:p>
          </p:txBody>
        </p:sp>
        <p:sp>
          <p:nvSpPr>
            <p:cNvPr id="243" name="圆角矩形 108"/>
            <p:cNvSpPr/>
            <p:nvPr/>
          </p:nvSpPr>
          <p:spPr bwMode="auto">
            <a:xfrm>
              <a:off x="3970605" y="3273153"/>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会话缓存</a:t>
              </a:r>
            </a:p>
          </p:txBody>
        </p:sp>
        <p:sp>
          <p:nvSpPr>
            <p:cNvPr id="244" name="圆角矩形 109"/>
            <p:cNvSpPr/>
            <p:nvPr/>
          </p:nvSpPr>
          <p:spPr bwMode="auto">
            <a:xfrm>
              <a:off x="3970605" y="300287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日志服务</a:t>
              </a:r>
            </a:p>
          </p:txBody>
        </p:sp>
        <p:sp>
          <p:nvSpPr>
            <p:cNvPr id="245" name="圆角矩形 110"/>
            <p:cNvSpPr/>
            <p:nvPr/>
          </p:nvSpPr>
          <p:spPr bwMode="auto">
            <a:xfrm>
              <a:off x="4939397" y="2732195"/>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统一应用支撑服务</a:t>
              </a:r>
            </a:p>
          </p:txBody>
        </p:sp>
        <p:sp>
          <p:nvSpPr>
            <p:cNvPr id="246" name="矩形 111"/>
            <p:cNvSpPr/>
            <p:nvPr/>
          </p:nvSpPr>
          <p:spPr bwMode="auto">
            <a:xfrm>
              <a:off x="6012455" y="2570650"/>
              <a:ext cx="1908783" cy="98844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数据计算</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7" name="圆角矩形 112"/>
            <p:cNvSpPr/>
            <p:nvPr/>
          </p:nvSpPr>
          <p:spPr bwMode="auto">
            <a:xfrm>
              <a:off x="6044224" y="2732195"/>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数据治理</a:t>
              </a:r>
            </a:p>
          </p:txBody>
        </p:sp>
        <p:sp>
          <p:nvSpPr>
            <p:cNvPr id="248" name="圆角矩形 113"/>
            <p:cNvSpPr/>
            <p:nvPr/>
          </p:nvSpPr>
          <p:spPr bwMode="auto">
            <a:xfrm>
              <a:off x="6985643" y="2732195"/>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数据分析挖掘平台</a:t>
              </a:r>
            </a:p>
          </p:txBody>
        </p:sp>
        <p:sp>
          <p:nvSpPr>
            <p:cNvPr id="249" name="圆角矩形 114"/>
            <p:cNvSpPr/>
            <p:nvPr/>
          </p:nvSpPr>
          <p:spPr bwMode="auto">
            <a:xfrm>
              <a:off x="6051952" y="300287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数据采集</a:t>
              </a:r>
            </a:p>
          </p:txBody>
        </p:sp>
        <p:sp>
          <p:nvSpPr>
            <p:cNvPr id="250" name="文本框 115"/>
            <p:cNvSpPr txBox="1"/>
            <p:nvPr/>
          </p:nvSpPr>
          <p:spPr>
            <a:xfrm>
              <a:off x="3497093" y="2370820"/>
              <a:ext cx="975328" cy="198355"/>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业务应用</a:t>
              </a:r>
              <a:r>
                <a:rPr kumimoji="0" lang="zh-CN" altLang="en-US" sz="1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支撑</a:t>
              </a:r>
            </a:p>
          </p:txBody>
        </p:sp>
        <p:sp>
          <p:nvSpPr>
            <p:cNvPr id="251" name="圆角矩形 116"/>
            <p:cNvSpPr/>
            <p:nvPr/>
          </p:nvSpPr>
          <p:spPr bwMode="auto">
            <a:xfrm>
              <a:off x="6984340" y="300287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大数据处理</a:t>
              </a:r>
            </a:p>
          </p:txBody>
        </p:sp>
        <p:sp>
          <p:nvSpPr>
            <p:cNvPr id="252" name="矩形 117"/>
            <p:cNvSpPr/>
            <p:nvPr/>
          </p:nvSpPr>
          <p:spPr bwMode="auto">
            <a:xfrm>
              <a:off x="7949661" y="2570650"/>
              <a:ext cx="965594" cy="98844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数据展现</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3" name="圆角矩形 118"/>
            <p:cNvSpPr/>
            <p:nvPr/>
          </p:nvSpPr>
          <p:spPr bwMode="auto">
            <a:xfrm>
              <a:off x="7992855" y="2737632"/>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报表工具</a:t>
              </a:r>
            </a:p>
          </p:txBody>
        </p:sp>
        <p:sp>
          <p:nvSpPr>
            <p:cNvPr id="254" name="圆角矩形 119"/>
            <p:cNvSpPr/>
            <p:nvPr/>
          </p:nvSpPr>
          <p:spPr bwMode="auto">
            <a:xfrm>
              <a:off x="8003958" y="301106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数据开放门户</a:t>
              </a:r>
            </a:p>
          </p:txBody>
        </p:sp>
        <p:sp>
          <p:nvSpPr>
            <p:cNvPr id="255" name="矩形 120"/>
            <p:cNvSpPr/>
            <p:nvPr/>
          </p:nvSpPr>
          <p:spPr bwMode="auto">
            <a:xfrm>
              <a:off x="8941815" y="2570650"/>
              <a:ext cx="978187" cy="98844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数据运维</a:t>
              </a:r>
              <a:endPar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6" name="圆角矩形 121"/>
            <p:cNvSpPr/>
            <p:nvPr/>
          </p:nvSpPr>
          <p:spPr bwMode="auto">
            <a:xfrm>
              <a:off x="8998911" y="2737632"/>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数据运行监控平台</a:t>
              </a:r>
            </a:p>
          </p:txBody>
        </p:sp>
        <p:sp>
          <p:nvSpPr>
            <p:cNvPr id="257" name="圆角矩形 122"/>
            <p:cNvSpPr/>
            <p:nvPr/>
          </p:nvSpPr>
          <p:spPr bwMode="auto">
            <a:xfrm>
              <a:off x="9007291" y="3020840"/>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统一运维监控服务</a:t>
              </a:r>
            </a:p>
          </p:txBody>
        </p:sp>
        <p:sp>
          <p:nvSpPr>
            <p:cNvPr id="258" name="矩形 123"/>
            <p:cNvSpPr/>
            <p:nvPr/>
          </p:nvSpPr>
          <p:spPr bwMode="auto">
            <a:xfrm>
              <a:off x="1882064" y="2570650"/>
              <a:ext cx="1972474" cy="98844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业务服务</a:t>
              </a:r>
            </a:p>
          </p:txBody>
        </p:sp>
        <p:sp>
          <p:nvSpPr>
            <p:cNvPr id="259" name="圆角矩形 124"/>
            <p:cNvSpPr/>
            <p:nvPr/>
          </p:nvSpPr>
          <p:spPr bwMode="auto">
            <a:xfrm>
              <a:off x="1946606" y="300287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电子表单</a:t>
              </a:r>
            </a:p>
          </p:txBody>
        </p:sp>
        <p:sp>
          <p:nvSpPr>
            <p:cNvPr id="260" name="圆角矩形 125"/>
            <p:cNvSpPr/>
            <p:nvPr/>
          </p:nvSpPr>
          <p:spPr bwMode="auto">
            <a:xfrm>
              <a:off x="1955586" y="3273153"/>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门户集成</a:t>
              </a:r>
            </a:p>
          </p:txBody>
        </p:sp>
        <p:sp>
          <p:nvSpPr>
            <p:cNvPr id="261" name="圆角矩形 126"/>
            <p:cNvSpPr/>
            <p:nvPr/>
          </p:nvSpPr>
          <p:spPr bwMode="auto">
            <a:xfrm>
              <a:off x="2915431" y="2732195"/>
              <a:ext cx="895527" cy="252313"/>
            </a:xfrm>
            <a:prstGeom prst="roundRect">
              <a:avLst/>
            </a:prstGeom>
            <a:solidFill>
              <a:sysClr val="window" lastClr="FFFFFF">
                <a:lumMod val="50000"/>
              </a:sys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统一支付</a:t>
              </a:r>
            </a:p>
          </p:txBody>
        </p:sp>
        <p:sp>
          <p:nvSpPr>
            <p:cNvPr id="262" name="圆角矩形 127"/>
            <p:cNvSpPr/>
            <p:nvPr/>
          </p:nvSpPr>
          <p:spPr bwMode="auto">
            <a:xfrm>
              <a:off x="2912991" y="3273153"/>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统一认证</a:t>
              </a:r>
            </a:p>
          </p:txBody>
        </p:sp>
        <p:sp>
          <p:nvSpPr>
            <p:cNvPr id="263" name="圆角矩形 128"/>
            <p:cNvSpPr/>
            <p:nvPr/>
          </p:nvSpPr>
          <p:spPr bwMode="auto">
            <a:xfrm>
              <a:off x="2912991" y="3002874"/>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工作流</a:t>
              </a:r>
            </a:p>
          </p:txBody>
        </p:sp>
        <p:sp>
          <p:nvSpPr>
            <p:cNvPr id="264" name="圆角矩形 129"/>
            <p:cNvSpPr/>
            <p:nvPr/>
          </p:nvSpPr>
          <p:spPr bwMode="auto">
            <a:xfrm>
              <a:off x="1946606" y="2732195"/>
              <a:ext cx="895527" cy="252313"/>
            </a:xfrm>
            <a:prstGeom prst="roundRect">
              <a:avLst/>
            </a:prstGeom>
            <a:solidFill>
              <a:srgbClr val="F79646">
                <a:lumMod val="50000"/>
              </a:srgb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消息通知</a:t>
              </a:r>
            </a:p>
          </p:txBody>
        </p:sp>
        <p:sp>
          <p:nvSpPr>
            <p:cNvPr id="265" name="圆角矩形 130"/>
            <p:cNvSpPr/>
            <p:nvPr/>
          </p:nvSpPr>
          <p:spPr bwMode="auto">
            <a:xfrm>
              <a:off x="3970605" y="2732195"/>
              <a:ext cx="895527" cy="252313"/>
            </a:xfrm>
            <a:prstGeom prst="roundRect">
              <a:avLst/>
            </a:prstGeom>
            <a:solidFill>
              <a:schemeClr val="accent6">
                <a:lumMod val="50000"/>
              </a:schemeClr>
            </a:solidFill>
            <a:ln w="9525" cap="flat" cmpd="sng" algn="ctr">
              <a:solidFill>
                <a:srgbClr val="EEECE1"/>
              </a:solidFill>
              <a:prstDash val="solid"/>
              <a:round/>
              <a:headEnd type="none" w="med" len="med"/>
              <a:tailEnd type="none" w="med" len="med"/>
            </a:ln>
            <a:effectLst/>
          </p:spPr>
          <p:txBody>
            <a:bodyPr vert="horz" wrap="square" lIns="91425" tIns="45712" rIns="91425" bIns="45712" numCol="1" rtlCol="0" anchor="ctr"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r>
                <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配置中心</a:t>
              </a:r>
            </a:p>
          </p:txBody>
        </p:sp>
      </p:grpSp>
    </p:spTree>
    <p:extLst>
      <p:ext uri="{BB962C8B-B14F-4D97-AF65-F5344CB8AC3E}">
        <p14:creationId xmlns:p14="http://schemas.microsoft.com/office/powerpoint/2010/main" val="2015148961"/>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t>义数云云服务</a:t>
            </a:r>
            <a:r>
              <a:rPr lang="en-US" altLang="zh-CN" sz="3600" dirty="0"/>
              <a:t>-PaaS</a:t>
            </a:r>
            <a:r>
              <a:rPr lang="zh-CN" altLang="en-US" sz="3600" dirty="0"/>
              <a:t>层服务</a:t>
            </a:r>
          </a:p>
        </p:txBody>
      </p:sp>
      <p:grpSp>
        <p:nvGrpSpPr>
          <p:cNvPr id="129" name="Group 128"/>
          <p:cNvGrpSpPr/>
          <p:nvPr/>
        </p:nvGrpSpPr>
        <p:grpSpPr>
          <a:xfrm>
            <a:off x="630979" y="1330961"/>
            <a:ext cx="10954035" cy="4763129"/>
            <a:chOff x="112104" y="765212"/>
            <a:chExt cx="11883434" cy="5411271"/>
          </a:xfrm>
        </p:grpSpPr>
        <p:sp>
          <p:nvSpPr>
            <p:cNvPr id="130" name="TextBox 87"/>
            <p:cNvSpPr txBox="1"/>
            <p:nvPr/>
          </p:nvSpPr>
          <p:spPr>
            <a:xfrm>
              <a:off x="9920690" y="5675410"/>
              <a:ext cx="971147" cy="497939"/>
            </a:xfrm>
            <a:prstGeom prst="rect">
              <a:avLst/>
            </a:prstGeom>
            <a:solidFill>
              <a:schemeClr val="bg1"/>
            </a:solidFill>
            <a:ln>
              <a:solidFill>
                <a:schemeClr val="tx1"/>
              </a:solidFill>
            </a:ln>
          </p:spPr>
          <p:txBody>
            <a:bodyPr wrap="square" lIns="91440" tIns="45719" rIns="91440" bIns="45719" rtlCol="0">
              <a:noAutofit/>
            </a:bodyPr>
            <a:lstStyle/>
            <a:p>
              <a:r>
                <a:rPr lang="en-US" altLang="zh-CN" sz="1164" dirty="0" err="1">
                  <a:latin typeface="+mj-ea"/>
                  <a:ea typeface="+mj-ea"/>
                </a:rPr>
                <a:t>IaaS</a:t>
              </a:r>
              <a:r>
                <a:rPr lang="zh-CN" altLang="en-US" sz="1164" dirty="0">
                  <a:latin typeface="+mj-ea"/>
                  <a:ea typeface="+mj-ea"/>
                </a:rPr>
                <a:t>运营运维管理平台</a:t>
              </a:r>
            </a:p>
          </p:txBody>
        </p:sp>
        <p:sp>
          <p:nvSpPr>
            <p:cNvPr id="131" name="TextBox 94"/>
            <p:cNvSpPr txBox="1"/>
            <p:nvPr/>
          </p:nvSpPr>
          <p:spPr>
            <a:xfrm>
              <a:off x="10946787" y="1413354"/>
              <a:ext cx="983448" cy="4759995"/>
            </a:xfrm>
            <a:prstGeom prst="rect">
              <a:avLst/>
            </a:prstGeom>
            <a:solidFill>
              <a:srgbClr val="92D050"/>
            </a:solidFill>
          </p:spPr>
          <p:txBody>
            <a:bodyPr vert="eaVert" wrap="square" lIns="91440" tIns="45719" rIns="91440" bIns="45719" rtlCol="0" anchor="ctr">
              <a:noAutofit/>
            </a:bodyPr>
            <a:lstStyle/>
            <a:p>
              <a:pPr algn="ctr"/>
              <a:r>
                <a:rPr lang="zh-CN" altLang="en-US" sz="1376" dirty="0" smtClean="0">
                  <a:latin typeface="+mj-ea"/>
                  <a:ea typeface="+mj-ea"/>
                </a:rPr>
                <a:t>统</a:t>
              </a:r>
              <a:r>
                <a:rPr lang="zh-CN" altLang="en-US" sz="1376" dirty="0">
                  <a:latin typeface="+mj-ea"/>
                  <a:ea typeface="+mj-ea"/>
                </a:rPr>
                <a:t>一云管平台</a:t>
              </a:r>
              <a:r>
                <a:rPr lang="en-US" altLang="zh-CN" sz="1376" dirty="0">
                  <a:latin typeface="+mj-ea"/>
                  <a:ea typeface="+mj-ea"/>
                </a:rPr>
                <a:t>DC6.0</a:t>
              </a:r>
              <a:endParaRPr lang="zh-CN" altLang="en-US" sz="1376" dirty="0">
                <a:latin typeface="+mj-ea"/>
                <a:ea typeface="+mj-ea"/>
              </a:endParaRPr>
            </a:p>
          </p:txBody>
        </p:sp>
        <p:sp>
          <p:nvSpPr>
            <p:cNvPr id="132" name="TextBox 8"/>
            <p:cNvSpPr txBox="1"/>
            <p:nvPr/>
          </p:nvSpPr>
          <p:spPr>
            <a:xfrm>
              <a:off x="201036" y="2675017"/>
              <a:ext cx="9648825" cy="970825"/>
            </a:xfrm>
            <a:prstGeom prst="rect">
              <a:avLst/>
            </a:prstGeom>
            <a:solidFill>
              <a:schemeClr val="bg1"/>
            </a:solidFill>
            <a:ln>
              <a:solidFill>
                <a:schemeClr val="tx1"/>
              </a:solidFill>
            </a:ln>
          </p:spPr>
          <p:txBody>
            <a:bodyPr wrap="square" lIns="91440" tIns="45719" rIns="91440" bIns="45719" rtlCol="0">
              <a:noAutofit/>
            </a:bodyPr>
            <a:lstStyle/>
            <a:p>
              <a:pPr algn="ctr"/>
              <a:r>
                <a:rPr lang="zh-CN" altLang="en-US" sz="1100" b="1" dirty="0">
                  <a:latin typeface="+mj-ea"/>
                  <a:ea typeface="+mj-ea"/>
                </a:rPr>
                <a:t>基础库及企业上云数据服务</a:t>
              </a:r>
            </a:p>
          </p:txBody>
        </p:sp>
        <p:sp>
          <p:nvSpPr>
            <p:cNvPr id="133" name="圆角矩形 142"/>
            <p:cNvSpPr/>
            <p:nvPr/>
          </p:nvSpPr>
          <p:spPr>
            <a:xfrm>
              <a:off x="348329" y="2950504"/>
              <a:ext cx="2850445" cy="680856"/>
            </a:xfrm>
            <a:prstGeom prst="roundRect">
              <a:avLst/>
            </a:prstGeom>
            <a:solidFill>
              <a:schemeClr val="bg1">
                <a:lumMod val="75000"/>
              </a:schemeClr>
            </a:solidFill>
          </p:spPr>
          <p:txBody>
            <a:bodyPr wrap="square" lIns="91440" tIns="45719" rIns="91440" bIns="45719" rtlCol="0" anchor="ctr">
              <a:noAutofit/>
            </a:bodyPr>
            <a:lstStyle/>
            <a:p>
              <a:pPr marL="5080" algn="ctr"/>
              <a:endParaRPr lang="zh-CN" altLang="en-US" sz="1164" dirty="0">
                <a:latin typeface="+mj-ea"/>
                <a:ea typeface="+mj-ea"/>
              </a:endParaRPr>
            </a:p>
          </p:txBody>
        </p:sp>
        <p:sp>
          <p:nvSpPr>
            <p:cNvPr id="134" name="圆角矩形 143"/>
            <p:cNvSpPr/>
            <p:nvPr/>
          </p:nvSpPr>
          <p:spPr>
            <a:xfrm>
              <a:off x="3434619" y="2950504"/>
              <a:ext cx="6215388" cy="680856"/>
            </a:xfrm>
            <a:prstGeom prst="roundRect">
              <a:avLst/>
            </a:prstGeom>
            <a:solidFill>
              <a:schemeClr val="bg1">
                <a:lumMod val="75000"/>
              </a:schemeClr>
            </a:solidFill>
          </p:spPr>
          <p:txBody>
            <a:bodyPr wrap="square" lIns="91440" tIns="45719" rIns="91440" bIns="45719" rtlCol="0" anchor="ctr">
              <a:noAutofit/>
            </a:bodyPr>
            <a:lstStyle/>
            <a:p>
              <a:pPr marL="5080" algn="ctr"/>
              <a:endParaRPr lang="zh-CN" altLang="en-US" sz="1164" dirty="0">
                <a:latin typeface="+mj-ea"/>
                <a:ea typeface="+mj-ea"/>
              </a:endParaRPr>
            </a:p>
          </p:txBody>
        </p:sp>
        <p:sp>
          <p:nvSpPr>
            <p:cNvPr id="135" name="圆柱形 144"/>
            <p:cNvSpPr/>
            <p:nvPr/>
          </p:nvSpPr>
          <p:spPr>
            <a:xfrm>
              <a:off x="457708" y="2959342"/>
              <a:ext cx="672098" cy="699050"/>
            </a:xfrm>
            <a:prstGeom prst="can">
              <a:avLst/>
            </a:prstGeom>
            <a:solidFill>
              <a:srgbClr val="92D050"/>
            </a:solidFill>
          </p:spPr>
          <p:txBody>
            <a:bodyPr wrap="square" lIns="91440" tIns="45719" rIns="91440" bIns="45719" rtlCol="0">
              <a:spAutoFit/>
            </a:bodyPr>
            <a:lstStyle/>
            <a:p>
              <a:pPr marL="5080" algn="ctr"/>
              <a:r>
                <a:rPr lang="zh-CN" altLang="en-US" sz="1164" dirty="0">
                  <a:latin typeface="+mj-ea"/>
                  <a:ea typeface="+mj-ea"/>
                </a:rPr>
                <a:t>企业信息库</a:t>
              </a:r>
            </a:p>
          </p:txBody>
        </p:sp>
        <p:sp>
          <p:nvSpPr>
            <p:cNvPr id="136" name="圆柱形 145"/>
            <p:cNvSpPr/>
            <p:nvPr/>
          </p:nvSpPr>
          <p:spPr>
            <a:xfrm>
              <a:off x="1281883" y="2950627"/>
              <a:ext cx="695416" cy="784270"/>
            </a:xfrm>
            <a:prstGeom prst="can">
              <a:avLst/>
            </a:prstGeom>
            <a:solidFill>
              <a:srgbClr val="92D050"/>
            </a:solidFill>
          </p:spPr>
          <p:txBody>
            <a:bodyPr wrap="square" lIns="91440" tIns="45719" rIns="91440" bIns="45719" rtlCol="0">
              <a:spAutoFit/>
            </a:bodyPr>
            <a:lstStyle/>
            <a:p>
              <a:pPr marL="5080" algn="ctr"/>
              <a:r>
                <a:rPr lang="zh-CN" altLang="en-US" sz="1164" dirty="0" smtClean="0">
                  <a:latin typeface="+mj-ea"/>
                  <a:ea typeface="+mj-ea"/>
                </a:rPr>
                <a:t>经济</a:t>
              </a:r>
              <a:r>
                <a:rPr lang="zh-CN" altLang="en-US" sz="1164" dirty="0">
                  <a:latin typeface="+mj-ea"/>
                  <a:ea typeface="+mj-ea"/>
                </a:rPr>
                <a:t>分析</a:t>
              </a:r>
              <a:r>
                <a:rPr lang="zh-CN" altLang="en-US" sz="1164" dirty="0" smtClean="0">
                  <a:latin typeface="+mj-ea"/>
                  <a:ea typeface="+mj-ea"/>
                </a:rPr>
                <a:t>库</a:t>
              </a:r>
              <a:endParaRPr lang="zh-CN" altLang="en-US" sz="1164" dirty="0">
                <a:latin typeface="+mj-ea"/>
                <a:ea typeface="+mj-ea"/>
              </a:endParaRPr>
            </a:p>
          </p:txBody>
        </p:sp>
        <p:sp>
          <p:nvSpPr>
            <p:cNvPr id="137" name="圆柱形 146"/>
            <p:cNvSpPr/>
            <p:nvPr/>
          </p:nvSpPr>
          <p:spPr>
            <a:xfrm>
              <a:off x="2201756" y="2950627"/>
              <a:ext cx="694819" cy="707766"/>
            </a:xfrm>
            <a:prstGeom prst="can">
              <a:avLst/>
            </a:prstGeom>
            <a:solidFill>
              <a:srgbClr val="92D050"/>
            </a:solidFill>
          </p:spPr>
          <p:txBody>
            <a:bodyPr wrap="square" lIns="91440" tIns="45719" rIns="91440" bIns="45719" rtlCol="0">
              <a:spAutoFit/>
            </a:bodyPr>
            <a:lstStyle/>
            <a:p>
              <a:pPr marL="5080" algn="ctr"/>
              <a:r>
                <a:rPr lang="en-US" altLang="zh-CN" sz="1164" dirty="0">
                  <a:latin typeface="+mj-ea"/>
                  <a:ea typeface="+mj-ea"/>
                </a:rPr>
                <a:t>GIS</a:t>
              </a:r>
              <a:r>
                <a:rPr lang="zh-CN" altLang="en-US" sz="1164" dirty="0">
                  <a:latin typeface="+mj-ea"/>
                  <a:ea typeface="+mj-ea"/>
                </a:rPr>
                <a:t>服务</a:t>
              </a:r>
            </a:p>
          </p:txBody>
        </p:sp>
        <p:sp>
          <p:nvSpPr>
            <p:cNvPr id="138" name="圆柱形 153"/>
            <p:cNvSpPr/>
            <p:nvPr/>
          </p:nvSpPr>
          <p:spPr>
            <a:xfrm>
              <a:off x="3657134" y="3046545"/>
              <a:ext cx="704443"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ea typeface="+mj-ea"/>
                </a:rPr>
                <a:t>企业</a:t>
              </a:r>
              <a:r>
                <a:rPr lang="en-US" altLang="zh-CN" sz="1164" dirty="0">
                  <a:latin typeface="+mj-ea"/>
                  <a:ea typeface="+mj-ea"/>
                </a:rPr>
                <a:t>1</a:t>
              </a:r>
              <a:endParaRPr lang="zh-CN" altLang="en-US" sz="1164" dirty="0">
                <a:latin typeface="+mj-ea"/>
                <a:ea typeface="+mj-ea"/>
              </a:endParaRPr>
            </a:p>
          </p:txBody>
        </p:sp>
        <p:sp>
          <p:nvSpPr>
            <p:cNvPr id="139" name="圆柱形 155"/>
            <p:cNvSpPr/>
            <p:nvPr/>
          </p:nvSpPr>
          <p:spPr>
            <a:xfrm>
              <a:off x="4479815" y="3042362"/>
              <a:ext cx="650608"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rPr>
                <a:t>企业</a:t>
              </a:r>
              <a:r>
                <a:rPr lang="en-US" altLang="zh-CN" sz="1164" dirty="0">
                  <a:latin typeface="+mj-ea"/>
                </a:rPr>
                <a:t>2</a:t>
              </a:r>
              <a:endParaRPr lang="zh-CN" altLang="en-US" sz="1164" dirty="0">
                <a:latin typeface="+mj-ea"/>
              </a:endParaRPr>
            </a:p>
          </p:txBody>
        </p:sp>
        <p:sp>
          <p:nvSpPr>
            <p:cNvPr id="140" name="圆柱形 156"/>
            <p:cNvSpPr/>
            <p:nvPr/>
          </p:nvSpPr>
          <p:spPr>
            <a:xfrm>
              <a:off x="5233492" y="3042362"/>
              <a:ext cx="722062"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rPr>
                <a:t>企业</a:t>
              </a:r>
              <a:r>
                <a:rPr lang="en-US" altLang="zh-CN" sz="1164" dirty="0">
                  <a:latin typeface="+mj-ea"/>
                </a:rPr>
                <a:t>3</a:t>
              </a:r>
              <a:endParaRPr lang="zh-CN" altLang="en-US" sz="1164" dirty="0">
                <a:latin typeface="+mj-ea"/>
              </a:endParaRPr>
            </a:p>
          </p:txBody>
        </p:sp>
        <p:sp>
          <p:nvSpPr>
            <p:cNvPr id="141" name="TextBox 28"/>
            <p:cNvSpPr txBox="1"/>
            <p:nvPr/>
          </p:nvSpPr>
          <p:spPr>
            <a:xfrm>
              <a:off x="192932" y="3717858"/>
              <a:ext cx="9648934" cy="1899127"/>
            </a:xfrm>
            <a:prstGeom prst="rect">
              <a:avLst/>
            </a:prstGeom>
            <a:solidFill>
              <a:schemeClr val="bg1"/>
            </a:solidFill>
            <a:ln>
              <a:solidFill>
                <a:schemeClr val="tx1"/>
              </a:solidFill>
            </a:ln>
          </p:spPr>
          <p:txBody>
            <a:bodyPr wrap="square" lIns="91440" tIns="45719" rIns="91440" bIns="45719" rtlCol="0">
              <a:noAutofit/>
            </a:bodyPr>
            <a:lstStyle/>
            <a:p>
              <a:pPr algn="ctr"/>
              <a:r>
                <a:rPr lang="zh-CN" altLang="en-US" sz="1376" b="1" dirty="0">
                  <a:latin typeface="+mj-ea"/>
                  <a:ea typeface="+mj-ea"/>
                </a:rPr>
                <a:t>大数据基础组件云服务</a:t>
              </a:r>
            </a:p>
          </p:txBody>
        </p:sp>
        <p:sp>
          <p:nvSpPr>
            <p:cNvPr id="142" name="TextBox 29"/>
            <p:cNvSpPr txBox="1"/>
            <p:nvPr/>
          </p:nvSpPr>
          <p:spPr>
            <a:xfrm>
              <a:off x="206651" y="5690057"/>
              <a:ext cx="9635216" cy="483292"/>
            </a:xfrm>
            <a:prstGeom prst="rect">
              <a:avLst/>
            </a:prstGeom>
            <a:solidFill>
              <a:schemeClr val="bg1"/>
            </a:solidFill>
            <a:ln>
              <a:solidFill>
                <a:schemeClr val="tx1"/>
              </a:solidFill>
            </a:ln>
          </p:spPr>
          <p:txBody>
            <a:bodyPr wrap="square" lIns="91440" tIns="45719" rIns="91440" bIns="45719" rtlCol="0">
              <a:noAutofit/>
            </a:bodyPr>
            <a:lstStyle/>
            <a:p>
              <a:endParaRPr lang="zh-CN" altLang="en-US" sz="1376" b="1" dirty="0">
                <a:latin typeface="+mj-ea"/>
                <a:ea typeface="+mj-ea"/>
              </a:endParaRPr>
            </a:p>
          </p:txBody>
        </p:sp>
        <p:sp>
          <p:nvSpPr>
            <p:cNvPr id="143" name="TextBox 30"/>
            <p:cNvSpPr txBox="1"/>
            <p:nvPr/>
          </p:nvSpPr>
          <p:spPr>
            <a:xfrm>
              <a:off x="2142140" y="5785574"/>
              <a:ext cx="1677871"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虚拟机</a:t>
              </a:r>
            </a:p>
          </p:txBody>
        </p:sp>
        <p:sp>
          <p:nvSpPr>
            <p:cNvPr id="144" name="TextBox 31"/>
            <p:cNvSpPr txBox="1"/>
            <p:nvPr/>
          </p:nvSpPr>
          <p:spPr>
            <a:xfrm>
              <a:off x="4266580" y="5770409"/>
              <a:ext cx="1638624"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物理机</a:t>
              </a:r>
            </a:p>
          </p:txBody>
        </p:sp>
        <p:sp>
          <p:nvSpPr>
            <p:cNvPr id="145" name="TextBox 32"/>
            <p:cNvSpPr txBox="1"/>
            <p:nvPr/>
          </p:nvSpPr>
          <p:spPr>
            <a:xfrm>
              <a:off x="6165409" y="5785865"/>
              <a:ext cx="1592547"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存储</a:t>
              </a:r>
            </a:p>
          </p:txBody>
        </p:sp>
        <p:sp>
          <p:nvSpPr>
            <p:cNvPr id="146" name="圆柱形 163"/>
            <p:cNvSpPr/>
            <p:nvPr/>
          </p:nvSpPr>
          <p:spPr>
            <a:xfrm>
              <a:off x="6071623" y="3046545"/>
              <a:ext cx="755772"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rPr>
                <a:t>企业</a:t>
              </a:r>
              <a:r>
                <a:rPr lang="en-US" altLang="zh-CN" sz="1164" dirty="0">
                  <a:latin typeface="+mj-ea"/>
                </a:rPr>
                <a:t>4</a:t>
              </a:r>
              <a:endParaRPr lang="zh-CN" altLang="en-US" sz="1164" dirty="0">
                <a:latin typeface="+mj-ea"/>
              </a:endParaRPr>
            </a:p>
          </p:txBody>
        </p:sp>
        <p:sp>
          <p:nvSpPr>
            <p:cNvPr id="147" name="圆柱形 164"/>
            <p:cNvSpPr/>
            <p:nvPr/>
          </p:nvSpPr>
          <p:spPr>
            <a:xfrm>
              <a:off x="7897787" y="3042362"/>
              <a:ext cx="720080" cy="548639"/>
            </a:xfrm>
            <a:prstGeom prst="can">
              <a:avLst/>
            </a:prstGeom>
            <a:solidFill>
              <a:srgbClr val="FFC000"/>
            </a:solidFill>
          </p:spPr>
          <p:txBody>
            <a:bodyPr wrap="square" lIns="91440" tIns="45719" rIns="91440" bIns="45719" rtlCol="0" anchor="ctr">
              <a:noAutofit/>
            </a:bodyPr>
            <a:lstStyle/>
            <a:p>
              <a:pPr marL="5080" algn="ctr"/>
              <a:r>
                <a:rPr lang="en-US" altLang="zh-CN" sz="1164" dirty="0">
                  <a:latin typeface="+mj-ea"/>
                  <a:ea typeface="+mj-ea"/>
                </a:rPr>
                <a:t>……</a:t>
              </a:r>
              <a:endParaRPr lang="zh-CN" altLang="en-US" sz="1164" dirty="0">
                <a:latin typeface="+mj-ea"/>
                <a:ea typeface="+mj-ea"/>
              </a:endParaRPr>
            </a:p>
          </p:txBody>
        </p:sp>
        <p:sp>
          <p:nvSpPr>
            <p:cNvPr id="148" name="TextBox 57"/>
            <p:cNvSpPr txBox="1"/>
            <p:nvPr/>
          </p:nvSpPr>
          <p:spPr>
            <a:xfrm>
              <a:off x="8123537" y="5770410"/>
              <a:ext cx="153910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网络</a:t>
              </a:r>
            </a:p>
          </p:txBody>
        </p:sp>
        <p:sp>
          <p:nvSpPr>
            <p:cNvPr id="149" name="TextBox 58"/>
            <p:cNvSpPr txBox="1"/>
            <p:nvPr/>
          </p:nvSpPr>
          <p:spPr>
            <a:xfrm>
              <a:off x="192930" y="1413354"/>
              <a:ext cx="9649073" cy="1146143"/>
            </a:xfrm>
            <a:prstGeom prst="rect">
              <a:avLst/>
            </a:prstGeom>
            <a:solidFill>
              <a:schemeClr val="bg1"/>
            </a:solidFill>
            <a:ln>
              <a:solidFill>
                <a:schemeClr val="tx1"/>
              </a:solidFill>
            </a:ln>
          </p:spPr>
          <p:txBody>
            <a:bodyPr wrap="square" lIns="91440" tIns="45719" rIns="91440" bIns="45719" rtlCol="0">
              <a:noAutofit/>
            </a:bodyPr>
            <a:lstStyle/>
            <a:p>
              <a:pPr algn="ctr"/>
              <a:r>
                <a:rPr lang="zh-CN" altLang="en-US" sz="1100" b="1" dirty="0">
                  <a:latin typeface="+mj-ea"/>
                  <a:ea typeface="+mj-ea"/>
                </a:rPr>
                <a:t>应用及</a:t>
              </a:r>
              <a:r>
                <a:rPr lang="zh-CN" altLang="en-US" sz="1100" b="1" dirty="0">
                  <a:latin typeface="+mj-ea"/>
                </a:rPr>
                <a:t>技术支撑</a:t>
              </a:r>
              <a:r>
                <a:rPr lang="zh-CN" altLang="en-US" sz="1100" b="1" dirty="0">
                  <a:latin typeface="+mj-ea"/>
                  <a:ea typeface="+mj-ea"/>
                </a:rPr>
                <a:t>组件云服务</a:t>
              </a:r>
            </a:p>
          </p:txBody>
        </p:sp>
        <p:sp>
          <p:nvSpPr>
            <p:cNvPr id="150" name="矩形 168"/>
            <p:cNvSpPr/>
            <p:nvPr/>
          </p:nvSpPr>
          <p:spPr>
            <a:xfrm>
              <a:off x="480963" y="1685697"/>
              <a:ext cx="1249326" cy="276189"/>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统一门户服务</a:t>
              </a:r>
            </a:p>
          </p:txBody>
        </p:sp>
        <p:sp>
          <p:nvSpPr>
            <p:cNvPr id="151" name="矩形 169"/>
            <p:cNvSpPr/>
            <p:nvPr/>
          </p:nvSpPr>
          <p:spPr>
            <a:xfrm>
              <a:off x="3459595" y="1685697"/>
              <a:ext cx="1512168" cy="285317"/>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en-US" altLang="zh-CN" sz="1164" dirty="0">
                  <a:latin typeface="+mj-ea"/>
                  <a:ea typeface="+mj-ea"/>
                </a:rPr>
                <a:t>CA/</a:t>
              </a:r>
              <a:r>
                <a:rPr lang="zh-CN" altLang="en-US" sz="1164" dirty="0">
                  <a:latin typeface="+mj-ea"/>
                  <a:ea typeface="+mj-ea"/>
                </a:rPr>
                <a:t>电子签章服务</a:t>
              </a:r>
            </a:p>
          </p:txBody>
        </p:sp>
        <p:sp>
          <p:nvSpPr>
            <p:cNvPr id="152" name="矩形 170"/>
            <p:cNvSpPr/>
            <p:nvPr/>
          </p:nvSpPr>
          <p:spPr>
            <a:xfrm>
              <a:off x="6827396" y="1685697"/>
              <a:ext cx="1296144" cy="272343"/>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消息服务</a:t>
              </a:r>
            </a:p>
          </p:txBody>
        </p:sp>
        <p:sp>
          <p:nvSpPr>
            <p:cNvPr id="153" name="矩形 171"/>
            <p:cNvSpPr/>
            <p:nvPr/>
          </p:nvSpPr>
          <p:spPr>
            <a:xfrm>
              <a:off x="8281854" y="1685697"/>
              <a:ext cx="1368152" cy="272343"/>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应用商店</a:t>
              </a:r>
            </a:p>
          </p:txBody>
        </p:sp>
        <p:sp>
          <p:nvSpPr>
            <p:cNvPr id="154" name="矩形 172"/>
            <p:cNvSpPr/>
            <p:nvPr/>
          </p:nvSpPr>
          <p:spPr>
            <a:xfrm>
              <a:off x="5143784" y="1685697"/>
              <a:ext cx="1472937" cy="285317"/>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统一支付服务</a:t>
              </a:r>
            </a:p>
          </p:txBody>
        </p:sp>
        <p:sp>
          <p:nvSpPr>
            <p:cNvPr id="155" name="矩形 173"/>
            <p:cNvSpPr/>
            <p:nvPr/>
          </p:nvSpPr>
          <p:spPr>
            <a:xfrm>
              <a:off x="1905786" y="1685697"/>
              <a:ext cx="1296144" cy="276189"/>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应用管理</a:t>
              </a:r>
            </a:p>
          </p:txBody>
        </p:sp>
        <p:sp>
          <p:nvSpPr>
            <p:cNvPr id="156" name="TextBox 33"/>
            <p:cNvSpPr txBox="1"/>
            <p:nvPr/>
          </p:nvSpPr>
          <p:spPr>
            <a:xfrm>
              <a:off x="336947" y="4496799"/>
              <a:ext cx="1008112"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微服务治理</a:t>
              </a:r>
            </a:p>
          </p:txBody>
        </p:sp>
        <p:sp>
          <p:nvSpPr>
            <p:cNvPr id="157" name="TextBox 34"/>
            <p:cNvSpPr txBox="1"/>
            <p:nvPr/>
          </p:nvSpPr>
          <p:spPr>
            <a:xfrm>
              <a:off x="1417067" y="4496799"/>
              <a:ext cx="1008112"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容器</a:t>
              </a:r>
            </a:p>
          </p:txBody>
        </p:sp>
        <p:sp>
          <p:nvSpPr>
            <p:cNvPr id="158" name="TextBox 35"/>
            <p:cNvSpPr txBox="1"/>
            <p:nvPr/>
          </p:nvSpPr>
          <p:spPr>
            <a:xfrm>
              <a:off x="336947" y="4826795"/>
              <a:ext cx="2088232"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应用调度与资源管理</a:t>
              </a:r>
            </a:p>
          </p:txBody>
        </p:sp>
        <p:sp>
          <p:nvSpPr>
            <p:cNvPr id="160" name="圆柱形 179"/>
            <p:cNvSpPr/>
            <p:nvPr/>
          </p:nvSpPr>
          <p:spPr>
            <a:xfrm>
              <a:off x="6961683" y="3042362"/>
              <a:ext cx="758392"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rPr>
                <a:t>企业</a:t>
              </a:r>
              <a:r>
                <a:rPr lang="en-US" altLang="zh-CN" sz="1164" dirty="0">
                  <a:latin typeface="+mj-ea"/>
                </a:rPr>
                <a:t>5</a:t>
              </a:r>
              <a:endParaRPr lang="zh-CN" altLang="en-US" sz="1164" dirty="0">
                <a:latin typeface="+mj-ea"/>
              </a:endParaRPr>
            </a:p>
          </p:txBody>
        </p:sp>
        <p:sp>
          <p:nvSpPr>
            <p:cNvPr id="161" name="TextBox 104"/>
            <p:cNvSpPr txBox="1"/>
            <p:nvPr/>
          </p:nvSpPr>
          <p:spPr>
            <a:xfrm>
              <a:off x="480963" y="4132798"/>
              <a:ext cx="1800200" cy="297206"/>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p>
              <a:pPr algn="ctr"/>
              <a:r>
                <a:rPr lang="zh-CN" altLang="en-US" sz="1100" b="1" dirty="0">
                  <a:latin typeface="+mj-ea"/>
                  <a:ea typeface="+mj-ea"/>
                </a:rPr>
                <a:t>基础支撑服务</a:t>
              </a:r>
            </a:p>
          </p:txBody>
        </p:sp>
        <p:sp>
          <p:nvSpPr>
            <p:cNvPr id="162" name="TextBox 42"/>
            <p:cNvSpPr txBox="1"/>
            <p:nvPr/>
          </p:nvSpPr>
          <p:spPr>
            <a:xfrm>
              <a:off x="334997" y="5167224"/>
              <a:ext cx="1008112"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负载均衡</a:t>
              </a:r>
            </a:p>
          </p:txBody>
        </p:sp>
        <p:sp>
          <p:nvSpPr>
            <p:cNvPr id="163" name="TextBox 33"/>
            <p:cNvSpPr txBox="1"/>
            <p:nvPr/>
          </p:nvSpPr>
          <p:spPr>
            <a:xfrm>
              <a:off x="2713211" y="4496799"/>
              <a:ext cx="1008112" cy="281949"/>
            </a:xfrm>
            <a:prstGeom prst="rect">
              <a:avLst/>
            </a:prstGeom>
            <a:solidFill>
              <a:srgbClr val="92D050"/>
            </a:solidFill>
          </p:spPr>
          <p:txBody>
            <a:bodyPr wrap="square" lIns="91440" tIns="45719" rIns="91440" bIns="45719" rtlCol="0">
              <a:spAutoFit/>
            </a:bodyPr>
            <a:lstStyle/>
            <a:p>
              <a:pPr algn="ctr"/>
              <a:r>
                <a:rPr lang="en-US" altLang="zh-CN" sz="1164" dirty="0" err="1">
                  <a:latin typeface="+mj-ea"/>
                  <a:ea typeface="+mj-ea"/>
                </a:rPr>
                <a:t>MySQL</a:t>
              </a:r>
              <a:endParaRPr lang="zh-CN" altLang="en-US" sz="1164" dirty="0">
                <a:latin typeface="+mj-ea"/>
                <a:ea typeface="+mj-ea"/>
              </a:endParaRPr>
            </a:p>
          </p:txBody>
        </p:sp>
        <p:sp>
          <p:nvSpPr>
            <p:cNvPr id="164" name="TextBox 37"/>
            <p:cNvSpPr txBox="1"/>
            <p:nvPr/>
          </p:nvSpPr>
          <p:spPr>
            <a:xfrm>
              <a:off x="2713211" y="4826794"/>
              <a:ext cx="1008112" cy="281949"/>
            </a:xfrm>
            <a:prstGeom prst="rect">
              <a:avLst/>
            </a:prstGeom>
            <a:solidFill>
              <a:srgbClr val="92D050"/>
            </a:solidFill>
          </p:spPr>
          <p:txBody>
            <a:bodyPr wrap="square" lIns="91440" tIns="45719" rIns="91440" bIns="45719" rtlCol="0">
              <a:spAutoFit/>
            </a:bodyPr>
            <a:lstStyle/>
            <a:p>
              <a:pPr algn="ctr"/>
              <a:r>
                <a:rPr lang="en-US" altLang="zh-CN" sz="1164" dirty="0" err="1">
                  <a:latin typeface="+mj-ea"/>
                  <a:ea typeface="+mj-ea"/>
                </a:rPr>
                <a:t>MongoDB</a:t>
              </a:r>
              <a:endParaRPr lang="zh-CN" altLang="en-US" sz="1164" dirty="0">
                <a:latin typeface="+mj-ea"/>
                <a:ea typeface="+mj-ea"/>
              </a:endParaRPr>
            </a:p>
          </p:txBody>
        </p:sp>
        <p:sp>
          <p:nvSpPr>
            <p:cNvPr id="165" name="矩形 184"/>
            <p:cNvSpPr/>
            <p:nvPr/>
          </p:nvSpPr>
          <p:spPr>
            <a:xfrm>
              <a:off x="2569210" y="4132797"/>
              <a:ext cx="1224280" cy="1456733"/>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66" name="TextBox 111"/>
            <p:cNvSpPr txBox="1"/>
            <p:nvPr/>
          </p:nvSpPr>
          <p:spPr>
            <a:xfrm>
              <a:off x="2591717" y="4132798"/>
              <a:ext cx="1152288"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defPPr>
                <a:defRPr lang="zh-CN"/>
              </a:defPPr>
              <a:lvl1pPr algn="ctr">
                <a:defRPr sz="1200" b="1">
                  <a:latin typeface="+mj-ea"/>
                  <a:ea typeface="+mj-ea"/>
                </a:defRPr>
              </a:lvl1pPr>
            </a:lstStyle>
            <a:p>
              <a:r>
                <a:rPr lang="zh-CN" altLang="en-US" dirty="0"/>
                <a:t>数据</a:t>
              </a:r>
              <a:r>
                <a:rPr lang="zh-CN" altLang="en-US" dirty="0" smtClean="0"/>
                <a:t>库</a:t>
              </a:r>
              <a:endParaRPr lang="zh-CN" altLang="en-US" dirty="0"/>
            </a:p>
          </p:txBody>
        </p:sp>
        <p:sp>
          <p:nvSpPr>
            <p:cNvPr id="168" name="TextBox 33"/>
            <p:cNvSpPr txBox="1"/>
            <p:nvPr/>
          </p:nvSpPr>
          <p:spPr>
            <a:xfrm>
              <a:off x="4009356" y="4496799"/>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元数据管理</a:t>
              </a:r>
            </a:p>
          </p:txBody>
        </p:sp>
        <p:sp>
          <p:nvSpPr>
            <p:cNvPr id="169" name="TextBox 37"/>
            <p:cNvSpPr txBox="1"/>
            <p:nvPr/>
          </p:nvSpPr>
          <p:spPr>
            <a:xfrm>
              <a:off x="4009356" y="4826794"/>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数据质量管理</a:t>
              </a:r>
            </a:p>
          </p:txBody>
        </p:sp>
        <p:sp>
          <p:nvSpPr>
            <p:cNvPr id="170" name="矩形 189"/>
            <p:cNvSpPr/>
            <p:nvPr/>
          </p:nvSpPr>
          <p:spPr>
            <a:xfrm>
              <a:off x="3865246" y="4132797"/>
              <a:ext cx="1440180" cy="1456733"/>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71" name="TextBox 117"/>
            <p:cNvSpPr txBox="1"/>
            <p:nvPr/>
          </p:nvSpPr>
          <p:spPr>
            <a:xfrm>
              <a:off x="4009356" y="4132798"/>
              <a:ext cx="1224136"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defPPr>
                <a:defRPr lang="zh-CN"/>
              </a:defPPr>
              <a:lvl1pPr algn="ctr">
                <a:defRPr sz="1200" b="1">
                  <a:latin typeface="+mj-ea"/>
                  <a:ea typeface="+mj-ea"/>
                </a:defRPr>
              </a:lvl1pPr>
            </a:lstStyle>
            <a:p>
              <a:r>
                <a:rPr lang="zh-CN" altLang="en-US" dirty="0"/>
                <a:t>数据治理服务</a:t>
              </a:r>
            </a:p>
          </p:txBody>
        </p:sp>
        <p:sp>
          <p:nvSpPr>
            <p:cNvPr id="172" name="TextBox 37"/>
            <p:cNvSpPr txBox="1"/>
            <p:nvPr/>
          </p:nvSpPr>
          <p:spPr>
            <a:xfrm>
              <a:off x="4009356" y="5167223"/>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运行监控服务</a:t>
              </a:r>
            </a:p>
          </p:txBody>
        </p:sp>
        <p:sp>
          <p:nvSpPr>
            <p:cNvPr id="173" name="TextBox 33"/>
            <p:cNvSpPr txBox="1"/>
            <p:nvPr/>
          </p:nvSpPr>
          <p:spPr>
            <a:xfrm>
              <a:off x="5521523" y="4496799"/>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企业总线服务</a:t>
              </a:r>
            </a:p>
          </p:txBody>
        </p:sp>
        <p:sp>
          <p:nvSpPr>
            <p:cNvPr id="174" name="TextBox 37"/>
            <p:cNvSpPr txBox="1"/>
            <p:nvPr/>
          </p:nvSpPr>
          <p:spPr>
            <a:xfrm>
              <a:off x="5521523" y="4826794"/>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数据采集服务</a:t>
              </a:r>
            </a:p>
          </p:txBody>
        </p:sp>
        <p:sp>
          <p:nvSpPr>
            <p:cNvPr id="175" name="矩形 194"/>
            <p:cNvSpPr/>
            <p:nvPr/>
          </p:nvSpPr>
          <p:spPr>
            <a:xfrm>
              <a:off x="5377816" y="4132847"/>
              <a:ext cx="1440180" cy="1457419"/>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76" name="TextBox 122"/>
            <p:cNvSpPr txBox="1"/>
            <p:nvPr/>
          </p:nvSpPr>
          <p:spPr>
            <a:xfrm>
              <a:off x="5449516" y="4132798"/>
              <a:ext cx="1296144"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defPPr>
                <a:defRPr lang="zh-CN"/>
              </a:defPPr>
              <a:lvl1pPr algn="ctr">
                <a:defRPr sz="1200" b="1">
                  <a:latin typeface="+mj-ea"/>
                  <a:ea typeface="+mj-ea"/>
                </a:defRPr>
              </a:lvl1pPr>
            </a:lstStyle>
            <a:p>
              <a:r>
                <a:rPr lang="zh-CN" altLang="en-US" dirty="0"/>
                <a:t>数据交换服务</a:t>
              </a:r>
            </a:p>
          </p:txBody>
        </p:sp>
        <p:sp>
          <p:nvSpPr>
            <p:cNvPr id="177" name="TextBox 37"/>
            <p:cNvSpPr txBox="1"/>
            <p:nvPr/>
          </p:nvSpPr>
          <p:spPr>
            <a:xfrm>
              <a:off x="5521523" y="5167223"/>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数据集成服务</a:t>
              </a:r>
            </a:p>
          </p:txBody>
        </p:sp>
        <p:sp>
          <p:nvSpPr>
            <p:cNvPr id="178" name="TextBox 33"/>
            <p:cNvSpPr txBox="1"/>
            <p:nvPr/>
          </p:nvSpPr>
          <p:spPr>
            <a:xfrm>
              <a:off x="7033692" y="4496799"/>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资源目录管理</a:t>
              </a:r>
            </a:p>
          </p:txBody>
        </p:sp>
        <p:sp>
          <p:nvSpPr>
            <p:cNvPr id="179" name="TextBox 37"/>
            <p:cNvSpPr txBox="1"/>
            <p:nvPr/>
          </p:nvSpPr>
          <p:spPr>
            <a:xfrm>
              <a:off x="7033692" y="4826795"/>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开放平台</a:t>
              </a:r>
            </a:p>
          </p:txBody>
        </p:sp>
        <p:sp>
          <p:nvSpPr>
            <p:cNvPr id="180" name="矩形 199"/>
            <p:cNvSpPr/>
            <p:nvPr/>
          </p:nvSpPr>
          <p:spPr>
            <a:xfrm>
              <a:off x="6880861" y="4132797"/>
              <a:ext cx="1440180" cy="1456733"/>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81" name="TextBox 127"/>
            <p:cNvSpPr txBox="1"/>
            <p:nvPr/>
          </p:nvSpPr>
          <p:spPr>
            <a:xfrm>
              <a:off x="6961684" y="4132798"/>
              <a:ext cx="1296144"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defPPr>
                <a:defRPr lang="zh-CN"/>
              </a:defPPr>
              <a:lvl1pPr algn="ctr">
                <a:defRPr sz="1200" b="1">
                  <a:latin typeface="+mj-ea"/>
                  <a:ea typeface="+mj-ea"/>
                </a:defRPr>
              </a:lvl1pPr>
            </a:lstStyle>
            <a:p>
              <a:r>
                <a:rPr lang="zh-CN" altLang="en-US" dirty="0"/>
                <a:t>数据共享服务</a:t>
              </a:r>
            </a:p>
          </p:txBody>
        </p:sp>
        <p:sp>
          <p:nvSpPr>
            <p:cNvPr id="182" name="TextBox 37"/>
            <p:cNvSpPr txBox="1"/>
            <p:nvPr/>
          </p:nvSpPr>
          <p:spPr>
            <a:xfrm>
              <a:off x="7033692" y="5167224"/>
              <a:ext cx="1224136" cy="281949"/>
            </a:xfrm>
            <a:prstGeom prst="rect">
              <a:avLst/>
            </a:prstGeom>
            <a:solidFill>
              <a:srgbClr val="92D050"/>
            </a:solidFill>
          </p:spPr>
          <p:txBody>
            <a:bodyPr wrap="square" lIns="91440" tIns="45719" rIns="91440" bIns="45719" rtlCol="0">
              <a:spAutoFit/>
            </a:bodyPr>
            <a:lstStyle/>
            <a:p>
              <a:pPr algn="ctr"/>
              <a:r>
                <a:rPr lang="en-US" altLang="zh-CN" sz="1164" dirty="0">
                  <a:latin typeface="+mj-ea"/>
                  <a:ea typeface="+mj-ea"/>
                </a:rPr>
                <a:t>API</a:t>
              </a:r>
              <a:r>
                <a:rPr lang="zh-CN" altLang="en-US" sz="1164" dirty="0">
                  <a:latin typeface="+mj-ea"/>
                  <a:ea typeface="+mj-ea"/>
                </a:rPr>
                <a:t>管理</a:t>
              </a:r>
            </a:p>
          </p:txBody>
        </p:sp>
        <p:sp>
          <p:nvSpPr>
            <p:cNvPr id="183" name="TextBox 33"/>
            <p:cNvSpPr txBox="1"/>
            <p:nvPr/>
          </p:nvSpPr>
          <p:spPr>
            <a:xfrm>
              <a:off x="8474105" y="4496799"/>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分布式缓存</a:t>
              </a:r>
            </a:p>
          </p:txBody>
        </p:sp>
        <p:sp>
          <p:nvSpPr>
            <p:cNvPr id="184" name="TextBox 37"/>
            <p:cNvSpPr txBox="1"/>
            <p:nvPr/>
          </p:nvSpPr>
          <p:spPr>
            <a:xfrm>
              <a:off x="8474105" y="4826794"/>
              <a:ext cx="1224136"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消息队列</a:t>
              </a:r>
            </a:p>
          </p:txBody>
        </p:sp>
        <p:sp>
          <p:nvSpPr>
            <p:cNvPr id="185" name="矩形 204"/>
            <p:cNvSpPr/>
            <p:nvPr/>
          </p:nvSpPr>
          <p:spPr>
            <a:xfrm>
              <a:off x="8401686" y="4132847"/>
              <a:ext cx="1360170" cy="1457419"/>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86" name="TextBox 132"/>
            <p:cNvSpPr txBox="1"/>
            <p:nvPr/>
          </p:nvSpPr>
          <p:spPr>
            <a:xfrm>
              <a:off x="8402097" y="4132798"/>
              <a:ext cx="1296144"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defPPr>
                <a:defRPr lang="zh-CN"/>
              </a:defPPr>
              <a:lvl1pPr algn="ctr">
                <a:defRPr sz="1200" b="1">
                  <a:latin typeface="+mj-ea"/>
                  <a:ea typeface="+mj-ea"/>
                </a:defRPr>
              </a:lvl1pPr>
            </a:lstStyle>
            <a:p>
              <a:r>
                <a:rPr lang="zh-CN" altLang="en-US" dirty="0"/>
                <a:t>通用组件服务</a:t>
              </a:r>
            </a:p>
          </p:txBody>
        </p:sp>
        <p:sp>
          <p:nvSpPr>
            <p:cNvPr id="187" name="TextBox 37"/>
            <p:cNvSpPr txBox="1"/>
            <p:nvPr/>
          </p:nvSpPr>
          <p:spPr>
            <a:xfrm>
              <a:off x="8474105" y="5149991"/>
              <a:ext cx="1224136" cy="281949"/>
            </a:xfrm>
            <a:prstGeom prst="rect">
              <a:avLst/>
            </a:prstGeom>
            <a:solidFill>
              <a:srgbClr val="92D050"/>
            </a:solidFill>
          </p:spPr>
          <p:txBody>
            <a:bodyPr wrap="square" lIns="91440" tIns="45719" rIns="91440" bIns="45719" rtlCol="0">
              <a:spAutoFit/>
            </a:bodyPr>
            <a:lstStyle/>
            <a:p>
              <a:pPr algn="ctr"/>
              <a:r>
                <a:rPr lang="en-US" altLang="zh-CN" sz="1164" dirty="0">
                  <a:latin typeface="+mj-ea"/>
                  <a:ea typeface="+mj-ea"/>
                </a:rPr>
                <a:t>GIS</a:t>
              </a:r>
              <a:r>
                <a:rPr lang="zh-CN" altLang="en-US" sz="1164" dirty="0">
                  <a:latin typeface="+mj-ea"/>
                  <a:ea typeface="+mj-ea"/>
                </a:rPr>
                <a:t>引擎</a:t>
              </a:r>
            </a:p>
          </p:txBody>
        </p:sp>
        <p:sp>
          <p:nvSpPr>
            <p:cNvPr id="188" name="矩形 207"/>
            <p:cNvSpPr/>
            <p:nvPr/>
          </p:nvSpPr>
          <p:spPr>
            <a:xfrm>
              <a:off x="452516" y="2113005"/>
              <a:ext cx="1296144" cy="281949"/>
            </a:xfrm>
            <a:prstGeom prst="rect">
              <a:avLst/>
            </a:prstGeom>
            <a:solidFill>
              <a:srgbClr val="92D050"/>
            </a:solidFill>
          </p:spPr>
          <p:txBody>
            <a:bodyPr wrap="square" lIns="91440" tIns="45719" rIns="91440" bIns="45719" rtlCol="0">
              <a:spAutoFit/>
            </a:bodyPr>
            <a:lstStyle/>
            <a:p>
              <a:pPr algn="ctr"/>
              <a:r>
                <a:rPr lang="zh-CN" altLang="en-US" sz="1164" dirty="0">
                  <a:solidFill>
                    <a:srgbClr val="080808"/>
                  </a:solidFill>
                  <a:latin typeface="+mj-ea"/>
                  <a:ea typeface="+mj-ea"/>
                </a:rPr>
                <a:t>数据门户服务</a:t>
              </a:r>
            </a:p>
          </p:txBody>
        </p:sp>
        <p:sp>
          <p:nvSpPr>
            <p:cNvPr id="189" name="矩形 208"/>
            <p:cNvSpPr/>
            <p:nvPr/>
          </p:nvSpPr>
          <p:spPr>
            <a:xfrm>
              <a:off x="3434618" y="2113005"/>
              <a:ext cx="1512168" cy="281949"/>
            </a:xfrm>
            <a:prstGeom prst="rect">
              <a:avLst/>
            </a:prstGeom>
            <a:solidFill>
              <a:srgbClr val="92D050"/>
            </a:solidFill>
          </p:spPr>
          <p:txBody>
            <a:bodyPr wrap="square" lIns="91440" tIns="45719" rIns="91440" bIns="45719" rtlCol="0">
              <a:spAutoFit/>
            </a:bodyPr>
            <a:lstStyle/>
            <a:p>
              <a:pPr algn="ctr"/>
              <a:r>
                <a:rPr lang="zh-CN" altLang="en-US" sz="1164" dirty="0">
                  <a:solidFill>
                    <a:srgbClr val="080808"/>
                  </a:solidFill>
                  <a:latin typeface="+mj-ea"/>
                  <a:ea typeface="+mj-ea"/>
                </a:rPr>
                <a:t>统一身份认证</a:t>
              </a:r>
            </a:p>
          </p:txBody>
        </p:sp>
        <p:sp>
          <p:nvSpPr>
            <p:cNvPr id="190" name="矩形 209"/>
            <p:cNvSpPr/>
            <p:nvPr/>
          </p:nvSpPr>
          <p:spPr>
            <a:xfrm>
              <a:off x="6789081" y="2143124"/>
              <a:ext cx="1296144" cy="272343"/>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工作流服务</a:t>
              </a:r>
            </a:p>
          </p:txBody>
        </p:sp>
        <p:sp>
          <p:nvSpPr>
            <p:cNvPr id="191" name="矩形 210"/>
            <p:cNvSpPr/>
            <p:nvPr/>
          </p:nvSpPr>
          <p:spPr>
            <a:xfrm>
              <a:off x="8257827" y="2143124"/>
              <a:ext cx="1368152" cy="272343"/>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algn="ctr"/>
              <a:r>
                <a:rPr lang="zh-CN" altLang="en-US" sz="1164" dirty="0">
                  <a:latin typeface="+mj-ea"/>
                  <a:ea typeface="+mj-ea"/>
                </a:rPr>
                <a:t>电子表单服务</a:t>
              </a:r>
            </a:p>
          </p:txBody>
        </p:sp>
        <p:sp>
          <p:nvSpPr>
            <p:cNvPr id="192" name="矩形 211"/>
            <p:cNvSpPr/>
            <p:nvPr/>
          </p:nvSpPr>
          <p:spPr>
            <a:xfrm>
              <a:off x="5130422" y="2129899"/>
              <a:ext cx="1472937" cy="281949"/>
            </a:xfrm>
            <a:prstGeom prst="rect">
              <a:avLst/>
            </a:prstGeom>
            <a:solidFill>
              <a:srgbClr val="92D050"/>
            </a:solidFill>
          </p:spPr>
          <p:txBody>
            <a:bodyPr wrap="square" lIns="91440" tIns="45719" rIns="91440" bIns="45719" rtlCol="0">
              <a:spAutoFit/>
            </a:bodyPr>
            <a:lstStyle/>
            <a:p>
              <a:pPr algn="ctr"/>
              <a:r>
                <a:rPr lang="zh-CN" altLang="en-US" sz="1164" dirty="0">
                  <a:solidFill>
                    <a:srgbClr val="080808"/>
                  </a:solidFill>
                  <a:latin typeface="+mj-ea"/>
                  <a:ea typeface="+mj-ea"/>
                </a:rPr>
                <a:t>数据挖掘服务</a:t>
              </a:r>
            </a:p>
          </p:txBody>
        </p:sp>
        <p:sp>
          <p:nvSpPr>
            <p:cNvPr id="193" name="矩形 212"/>
            <p:cNvSpPr/>
            <p:nvPr/>
          </p:nvSpPr>
          <p:spPr>
            <a:xfrm>
              <a:off x="1902630" y="2096775"/>
              <a:ext cx="1296144" cy="281949"/>
            </a:xfrm>
            <a:prstGeom prst="rect">
              <a:avLst/>
            </a:prstGeom>
            <a:solidFill>
              <a:srgbClr val="92D050"/>
            </a:solidFill>
          </p:spPr>
          <p:txBody>
            <a:bodyPr wrap="square" lIns="91440" tIns="45719" rIns="91440" bIns="45719" rtlCol="0">
              <a:spAutoFit/>
            </a:bodyPr>
            <a:lstStyle/>
            <a:p>
              <a:pPr algn="ctr"/>
              <a:r>
                <a:rPr lang="zh-CN" altLang="en-US" sz="1164" dirty="0">
                  <a:solidFill>
                    <a:srgbClr val="080808"/>
                  </a:solidFill>
                  <a:latin typeface="+mj-ea"/>
                  <a:ea typeface="+mj-ea"/>
                </a:rPr>
                <a:t>统计报表服务</a:t>
              </a:r>
            </a:p>
          </p:txBody>
        </p:sp>
        <p:sp>
          <p:nvSpPr>
            <p:cNvPr id="194" name="矩形 213"/>
            <p:cNvSpPr/>
            <p:nvPr/>
          </p:nvSpPr>
          <p:spPr>
            <a:xfrm>
              <a:off x="264796" y="4132797"/>
              <a:ext cx="2232025" cy="1456733"/>
            </a:xfrm>
            <a:prstGeom prst="rect">
              <a:avLst/>
            </a:prstGeom>
            <a:ln>
              <a:solidFill>
                <a:srgbClr val="C00000"/>
              </a:solidFill>
            </a:ln>
          </p:spPr>
          <p:txBody>
            <a:bodyPr wrap="square" lIns="91440" tIns="45719" rIns="91440" bIns="45719" rtlCol="0" anchor="ctr">
              <a:noAutofit/>
            </a:bodyPr>
            <a:lstStyle/>
            <a:p>
              <a:pPr marL="5080" algn="ctr"/>
              <a:endParaRPr lang="zh-CN" altLang="en-US" sz="1164" dirty="0">
                <a:latin typeface="+mj-ea"/>
                <a:ea typeface="+mj-ea"/>
              </a:endParaRPr>
            </a:p>
          </p:txBody>
        </p:sp>
        <p:sp>
          <p:nvSpPr>
            <p:cNvPr id="195" name="TextBox 34"/>
            <p:cNvSpPr txBox="1"/>
            <p:nvPr/>
          </p:nvSpPr>
          <p:spPr>
            <a:xfrm>
              <a:off x="624979" y="765213"/>
              <a:ext cx="3456383" cy="281949"/>
            </a:xfrm>
            <a:prstGeom prst="rect">
              <a:avLst/>
            </a:prstGeom>
            <a:solidFill>
              <a:srgbClr val="92D050"/>
            </a:solidFill>
          </p:spPr>
          <p:txBody>
            <a:bodyPr wrap="square" lIns="91440" tIns="45719" rIns="91440" bIns="45719" rtlCol="0">
              <a:spAutoFit/>
            </a:bodyPr>
            <a:lstStyle/>
            <a:p>
              <a:pPr algn="ctr"/>
              <a:r>
                <a:rPr lang="zh-CN" altLang="en-US" sz="1164" dirty="0">
                  <a:latin typeface="+mj-ea"/>
                  <a:ea typeface="+mj-ea"/>
                </a:rPr>
                <a:t>华为提供</a:t>
              </a:r>
            </a:p>
          </p:txBody>
        </p:sp>
        <p:sp>
          <p:nvSpPr>
            <p:cNvPr id="196" name="TextBox 34"/>
            <p:cNvSpPr txBox="1"/>
            <p:nvPr/>
          </p:nvSpPr>
          <p:spPr>
            <a:xfrm>
              <a:off x="4081363" y="765214"/>
              <a:ext cx="3744416" cy="289303"/>
            </a:xfrm>
            <a:prstGeom prst="rect">
              <a:avLst/>
            </a:prstGeom>
            <a:solidFill>
              <a:srgbClr val="FFC000"/>
            </a:solidFill>
          </p:spPr>
          <p:txBody>
            <a:bodyPr wrap="square" lIns="91440" tIns="45719" rIns="91440" bIns="45719" rtlCol="0" anchor="ctr">
              <a:noAutofit/>
            </a:bodyPr>
            <a:lstStyle/>
            <a:p>
              <a:pPr marL="5080" algn="ctr"/>
              <a:r>
                <a:rPr lang="zh-CN" altLang="en-US" sz="1164" dirty="0">
                  <a:latin typeface="+mj-ea"/>
                  <a:ea typeface="+mj-ea"/>
                </a:rPr>
                <a:t>企业上云</a:t>
              </a:r>
            </a:p>
          </p:txBody>
        </p:sp>
        <p:sp>
          <p:nvSpPr>
            <p:cNvPr id="197" name="TextBox 34"/>
            <p:cNvSpPr txBox="1"/>
            <p:nvPr/>
          </p:nvSpPr>
          <p:spPr>
            <a:xfrm>
              <a:off x="7825779" y="765212"/>
              <a:ext cx="2880320" cy="288063"/>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lIns="91440" tIns="45719" rIns="91440" bIns="45719" rtlCol="0" anchor="ctr"/>
            <a:lstStyle/>
            <a:p>
              <a:pPr marL="5080" algn="ctr"/>
              <a:r>
                <a:rPr lang="zh-CN" altLang="en-US" sz="1164" dirty="0">
                  <a:latin typeface="+mj-ea"/>
                  <a:ea typeface="+mj-ea"/>
                </a:rPr>
                <a:t>浙报传媒</a:t>
              </a:r>
            </a:p>
          </p:txBody>
        </p:sp>
        <p:sp>
          <p:nvSpPr>
            <p:cNvPr id="198" name="TextBox 79"/>
            <p:cNvSpPr txBox="1"/>
            <p:nvPr/>
          </p:nvSpPr>
          <p:spPr>
            <a:xfrm>
              <a:off x="9934545" y="1413354"/>
              <a:ext cx="987578" cy="4183778"/>
            </a:xfrm>
            <a:prstGeom prst="rect">
              <a:avLst/>
            </a:prstGeom>
            <a:solidFill>
              <a:srgbClr val="92D050"/>
            </a:solidFill>
          </p:spPr>
          <p:txBody>
            <a:bodyPr vert="eaVert" wrap="square" lIns="91440" tIns="45719" rIns="91440" bIns="45719" rtlCol="0" anchor="ctr">
              <a:noAutofit/>
            </a:bodyPr>
            <a:lstStyle/>
            <a:p>
              <a:pPr lvl="0" algn="ctr"/>
              <a:r>
                <a:rPr lang="zh-CN" altLang="en-US" sz="1164" dirty="0">
                  <a:latin typeface="+mj-ea"/>
                  <a:ea typeface="+mj-ea"/>
                  <a:sym typeface="+mn-ea"/>
                </a:rPr>
                <a:t>PaaS运营运维管理平台</a:t>
              </a:r>
              <a:r>
                <a:rPr lang="en-US" altLang="zh-CN" sz="1164" dirty="0" err="1">
                  <a:latin typeface="+mj-ea"/>
                  <a:ea typeface="+mj-ea"/>
                  <a:sym typeface="+mn-ea"/>
                </a:rPr>
                <a:t>FusionStage</a:t>
              </a:r>
              <a:endParaRPr lang="zh-CN" altLang="en-US" sz="1164" dirty="0">
                <a:latin typeface="+mj-ea"/>
                <a:ea typeface="+mj-ea"/>
                <a:sym typeface="+mn-ea"/>
              </a:endParaRPr>
            </a:p>
          </p:txBody>
        </p:sp>
        <p:sp>
          <p:nvSpPr>
            <p:cNvPr id="199" name="矩形 20"/>
            <p:cNvSpPr/>
            <p:nvPr/>
          </p:nvSpPr>
          <p:spPr>
            <a:xfrm>
              <a:off x="413874" y="5747531"/>
              <a:ext cx="1462417" cy="314689"/>
            </a:xfrm>
            <a:prstGeom prst="rect">
              <a:avLst/>
            </a:prstGeom>
            <a:noFill/>
            <a:extLst>
              <a:ext uri="{909E8E84-426E-40DD-AFC4-6F175D3DCCD1}">
                <a14:hiddenFill xmlns:a14="http://schemas.microsoft.com/office/drawing/2010/main">
                  <a:solidFill>
                    <a:schemeClr val="bg1"/>
                  </a:solidFill>
                </a14:hiddenFill>
              </a:ext>
            </a:extLst>
          </p:spPr>
          <p:txBody>
            <a:bodyPr wrap="square" lIns="91440" tIns="45719" rIns="91440" bIns="45719" rtlCol="0">
              <a:spAutoFit/>
            </a:bodyPr>
            <a:lstStyle/>
            <a:p>
              <a:pPr algn="ctr"/>
              <a:r>
                <a:rPr lang="zh-CN" altLang="en-US" sz="1200" b="1" dirty="0">
                  <a:latin typeface="+mj-ea"/>
                  <a:ea typeface="+mj-ea"/>
                </a:rPr>
                <a:t>基础设施云服务</a:t>
              </a:r>
            </a:p>
          </p:txBody>
        </p:sp>
        <p:cxnSp>
          <p:nvCxnSpPr>
            <p:cNvPr id="200" name="直接连接符 109"/>
            <p:cNvCxnSpPr/>
            <p:nvPr/>
          </p:nvCxnSpPr>
          <p:spPr bwMode="auto">
            <a:xfrm flipH="1" flipV="1">
              <a:off x="10927874" y="5624412"/>
              <a:ext cx="5617" cy="548937"/>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01" name="组合 16"/>
            <p:cNvGrpSpPr/>
            <p:nvPr/>
          </p:nvGrpSpPr>
          <p:grpSpPr>
            <a:xfrm>
              <a:off x="112104" y="1197307"/>
              <a:ext cx="11883434" cy="4979176"/>
              <a:chOff x="112104" y="426431"/>
              <a:chExt cx="11883434" cy="5748963"/>
            </a:xfrm>
          </p:grpSpPr>
          <p:cxnSp>
            <p:nvCxnSpPr>
              <p:cNvPr id="203" name="直接连接符 97"/>
              <p:cNvCxnSpPr/>
              <p:nvPr/>
            </p:nvCxnSpPr>
            <p:spPr bwMode="auto">
              <a:xfrm flipV="1">
                <a:off x="112104" y="426431"/>
                <a:ext cx="11871063" cy="4106"/>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4" name="直接连接符 98"/>
              <p:cNvCxnSpPr/>
              <p:nvPr/>
            </p:nvCxnSpPr>
            <p:spPr bwMode="auto">
              <a:xfrm flipV="1">
                <a:off x="112104" y="5636042"/>
                <a:ext cx="10810019" cy="19902"/>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5" name="直接连接符 99"/>
              <p:cNvCxnSpPr/>
              <p:nvPr/>
            </p:nvCxnSpPr>
            <p:spPr bwMode="auto">
              <a:xfrm flipV="1">
                <a:off x="11969312" y="442518"/>
                <a:ext cx="26226" cy="5729742"/>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6" name="直接连接符 100"/>
              <p:cNvCxnSpPr/>
              <p:nvPr/>
            </p:nvCxnSpPr>
            <p:spPr bwMode="auto">
              <a:xfrm flipH="1" flipV="1">
                <a:off x="114474" y="457415"/>
                <a:ext cx="22970" cy="5172396"/>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7" name="直接连接符 116"/>
              <p:cNvCxnSpPr/>
              <p:nvPr/>
            </p:nvCxnSpPr>
            <p:spPr bwMode="auto">
              <a:xfrm>
                <a:off x="10922123" y="6164249"/>
                <a:ext cx="1027650" cy="11145"/>
              </a:xfrm>
              <a:prstGeom prst="line">
                <a:avLst/>
              </a:prstGeom>
              <a:ln w="2540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202" name="圆柱形 82"/>
            <p:cNvSpPr/>
            <p:nvPr/>
          </p:nvSpPr>
          <p:spPr>
            <a:xfrm>
              <a:off x="8692637" y="3042362"/>
              <a:ext cx="758392" cy="548639"/>
            </a:xfrm>
            <a:prstGeom prst="can">
              <a:avLst/>
            </a:prstGeom>
            <a:solidFill>
              <a:srgbClr val="FFC000"/>
            </a:solidFill>
          </p:spPr>
          <p:txBody>
            <a:bodyPr wrap="square" lIns="91440" tIns="45719" rIns="91440" bIns="45719" rtlCol="0" anchor="ctr">
              <a:noAutofit/>
            </a:bodyPr>
            <a:lstStyle/>
            <a:p>
              <a:pPr marL="5080" algn="ctr"/>
              <a:r>
                <a:rPr lang="zh-CN" altLang="en-US" sz="1164" dirty="0">
                  <a:latin typeface="+mj-ea"/>
                </a:rPr>
                <a:t>企业</a:t>
              </a:r>
              <a:r>
                <a:rPr lang="en-US" altLang="zh-CN" sz="1164" dirty="0">
                  <a:latin typeface="+mj-ea"/>
                </a:rPr>
                <a:t>n</a:t>
              </a:r>
              <a:endParaRPr lang="zh-CN" altLang="en-US" sz="1164" dirty="0">
                <a:latin typeface="+mj-ea"/>
              </a:endParaRPr>
            </a:p>
          </p:txBody>
        </p:sp>
      </p:grpSp>
    </p:spTree>
    <p:extLst>
      <p:ext uri="{BB962C8B-B14F-4D97-AF65-F5344CB8AC3E}">
        <p14:creationId xmlns:p14="http://schemas.microsoft.com/office/powerpoint/2010/main" val="139395687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pPr defTabSz="1068524">
              <a:defRPr/>
            </a:pPr>
            <a:r>
              <a:rPr lang="zh-CN" altLang="en-US" sz="3600" dirty="0"/>
              <a:t>义</a:t>
            </a:r>
            <a:r>
              <a:rPr lang="zh-CN" altLang="en-US" sz="3600" dirty="0" smtClean="0"/>
              <a:t>数云逻辑架构</a:t>
            </a:r>
            <a:endParaRPr lang="en-US" altLang="zh-CN" sz="3600" dirty="0" smtClean="0"/>
          </a:p>
        </p:txBody>
      </p:sp>
      <p:grpSp>
        <p:nvGrpSpPr>
          <p:cNvPr id="2" name="Group 1"/>
          <p:cNvGrpSpPr/>
          <p:nvPr/>
        </p:nvGrpSpPr>
        <p:grpSpPr>
          <a:xfrm>
            <a:off x="552971" y="1332585"/>
            <a:ext cx="10909984" cy="5005892"/>
            <a:chOff x="372179" y="812771"/>
            <a:chExt cx="10519734" cy="5525706"/>
          </a:xfrm>
        </p:grpSpPr>
        <p:sp>
          <p:nvSpPr>
            <p:cNvPr id="41" name="Left Brace 40"/>
            <p:cNvSpPr/>
            <p:nvPr/>
          </p:nvSpPr>
          <p:spPr>
            <a:xfrm>
              <a:off x="668230" y="878386"/>
              <a:ext cx="155848" cy="1613507"/>
            </a:xfrm>
            <a:prstGeom prst="leftBrace">
              <a:avLst/>
            </a:prstGeom>
            <a:noFill/>
            <a:ln w="12700" cap="flat" cmpd="sng" algn="ctr">
              <a:solidFill>
                <a:srgbClr val="C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black"/>
                </a:solidFill>
                <a:effectLst/>
                <a:uLnTx/>
                <a:uFillTx/>
                <a:latin typeface="Franklin Gothic Book"/>
                <a:ea typeface="微软雅黑"/>
              </a:endParaRPr>
            </a:p>
          </p:txBody>
        </p:sp>
        <p:sp>
          <p:nvSpPr>
            <p:cNvPr id="42" name="TextBox 41"/>
            <p:cNvSpPr txBox="1"/>
            <p:nvPr/>
          </p:nvSpPr>
          <p:spPr>
            <a:xfrm>
              <a:off x="385379" y="1344451"/>
              <a:ext cx="344582" cy="740914"/>
            </a:xfrm>
            <a:prstGeom prst="rect">
              <a:avLst/>
            </a:prstGeom>
            <a:noFill/>
          </p:spPr>
          <p:txBody>
            <a:bodyPr vert="eaVert" wrap="square" rtlCol="0" anchor="ctr" anchorCtr="0">
              <a:spAutoFit/>
            </a:bodyPr>
            <a:lstStyle/>
            <a:p>
              <a:pPr algn="ctr" defTabSz="914400" fontAlgn="base">
                <a:spcBef>
                  <a:spcPct val="0"/>
                </a:spcBef>
                <a:spcAft>
                  <a:spcPct val="0"/>
                </a:spcAft>
              </a:pPr>
              <a:r>
                <a:rPr lang="zh-CN" altLang="en-US" sz="1039" dirty="0">
                  <a:solidFill>
                    <a:srgbClr val="080808"/>
                  </a:solidFill>
                  <a:latin typeface="微软雅黑" panose="020B0503020204020204" pitchFamily="34" charset="-122"/>
                  <a:ea typeface="微软雅黑" panose="020B0503020204020204" pitchFamily="34" charset="-122"/>
                </a:rPr>
                <a:t>服务消费</a:t>
              </a:r>
            </a:p>
          </p:txBody>
        </p:sp>
        <p:sp>
          <p:nvSpPr>
            <p:cNvPr id="43" name="Left Brace 42"/>
            <p:cNvSpPr/>
            <p:nvPr/>
          </p:nvSpPr>
          <p:spPr>
            <a:xfrm>
              <a:off x="668230" y="2755816"/>
              <a:ext cx="138131" cy="3487942"/>
            </a:xfrm>
            <a:prstGeom prst="leftBrace">
              <a:avLst/>
            </a:prstGeom>
            <a:noFill/>
            <a:ln w="12700" cap="flat" cmpd="sng" algn="ctr">
              <a:solidFill>
                <a:srgbClr val="C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black"/>
                </a:solidFill>
                <a:effectLst/>
                <a:uLnTx/>
                <a:uFillTx/>
                <a:latin typeface="Franklin Gothic Book"/>
                <a:ea typeface="微软雅黑"/>
              </a:endParaRPr>
            </a:p>
          </p:txBody>
        </p:sp>
        <p:sp>
          <p:nvSpPr>
            <p:cNvPr id="44" name="TextBox 43"/>
            <p:cNvSpPr txBox="1"/>
            <p:nvPr/>
          </p:nvSpPr>
          <p:spPr>
            <a:xfrm>
              <a:off x="372179" y="4119325"/>
              <a:ext cx="344582" cy="740914"/>
            </a:xfrm>
            <a:prstGeom prst="rect">
              <a:avLst/>
            </a:prstGeom>
            <a:noFill/>
          </p:spPr>
          <p:txBody>
            <a:bodyPr vert="eaVert" wrap="square" rtlCol="0" anchor="ctr" anchorCtr="0">
              <a:spAutoFit/>
            </a:bodyPr>
            <a:lstStyle/>
            <a:p>
              <a:pPr algn="ctr" defTabSz="914400" fontAlgn="base">
                <a:spcBef>
                  <a:spcPct val="0"/>
                </a:spcBef>
                <a:spcAft>
                  <a:spcPct val="0"/>
                </a:spcAft>
              </a:pPr>
              <a:r>
                <a:rPr lang="zh-CN" altLang="en-US" sz="1039" dirty="0">
                  <a:solidFill>
                    <a:srgbClr val="080808"/>
                  </a:solidFill>
                  <a:latin typeface="微软雅黑" panose="020B0503020204020204" pitchFamily="34" charset="-122"/>
                  <a:ea typeface="微软雅黑" panose="020B0503020204020204" pitchFamily="34" charset="-122"/>
                </a:rPr>
                <a:t>服务提供</a:t>
              </a:r>
            </a:p>
          </p:txBody>
        </p:sp>
        <p:grpSp>
          <p:nvGrpSpPr>
            <p:cNvPr id="45" name="Group 44"/>
            <p:cNvGrpSpPr/>
            <p:nvPr/>
          </p:nvGrpSpPr>
          <p:grpSpPr>
            <a:xfrm>
              <a:off x="845228" y="2699579"/>
              <a:ext cx="10046685" cy="3638898"/>
              <a:chOff x="893576" y="2793477"/>
              <a:chExt cx="10632454" cy="3851063"/>
            </a:xfrm>
          </p:grpSpPr>
          <p:sp>
            <p:nvSpPr>
              <p:cNvPr id="46" name="Rectangle 45"/>
              <p:cNvSpPr/>
              <p:nvPr/>
            </p:nvSpPr>
            <p:spPr>
              <a:xfrm>
                <a:off x="893576" y="2842190"/>
                <a:ext cx="10249556" cy="3702110"/>
              </a:xfrm>
              <a:prstGeom prst="rect">
                <a:avLst/>
              </a:prstGeom>
              <a:solidFill>
                <a:sysClr val="window" lastClr="FFFFFF">
                  <a:lumMod val="95000"/>
                </a:sys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47" name="Rectangle 46"/>
              <p:cNvSpPr/>
              <p:nvPr/>
            </p:nvSpPr>
            <p:spPr>
              <a:xfrm>
                <a:off x="1345272" y="3104290"/>
                <a:ext cx="3148849" cy="33596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48" name="TextBox 47"/>
              <p:cNvSpPr txBox="1"/>
              <p:nvPr/>
            </p:nvSpPr>
            <p:spPr>
              <a:xfrm>
                <a:off x="1790422" y="3113785"/>
                <a:ext cx="2258550" cy="266956"/>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开发环境</a:t>
                </a:r>
              </a:p>
            </p:txBody>
          </p:sp>
          <p:sp>
            <p:nvSpPr>
              <p:cNvPr id="49" name="TextBox 48"/>
              <p:cNvSpPr txBox="1"/>
              <p:nvPr/>
            </p:nvSpPr>
            <p:spPr>
              <a:xfrm>
                <a:off x="905385" y="2839940"/>
                <a:ext cx="1848831" cy="266956"/>
              </a:xfrm>
              <a:prstGeom prst="rect">
                <a:avLst/>
              </a:prstGeom>
              <a:noFill/>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浙报传媒</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平台级公共租户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a:t>
                </a:r>
                <a:endPar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50" name="Rectangle 49"/>
              <p:cNvSpPr/>
              <p:nvPr/>
            </p:nvSpPr>
            <p:spPr>
              <a:xfrm>
                <a:off x="4627368" y="3104290"/>
                <a:ext cx="3148849" cy="33596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51" name="Rectangle 50"/>
              <p:cNvSpPr/>
              <p:nvPr/>
            </p:nvSpPr>
            <p:spPr>
              <a:xfrm>
                <a:off x="7909463" y="3094175"/>
                <a:ext cx="3148849" cy="33596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52" name="Rectangle 51"/>
              <p:cNvSpPr/>
              <p:nvPr/>
            </p:nvSpPr>
            <p:spPr>
              <a:xfrm>
                <a:off x="978202" y="3347336"/>
                <a:ext cx="10034593" cy="747829"/>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53" name="TextBox 52"/>
              <p:cNvSpPr txBox="1"/>
              <p:nvPr/>
            </p:nvSpPr>
            <p:spPr>
              <a:xfrm>
                <a:off x="5072516" y="3113785"/>
                <a:ext cx="2258550" cy="266956"/>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测试环境</a:t>
                </a:r>
              </a:p>
            </p:txBody>
          </p:sp>
          <p:sp>
            <p:nvSpPr>
              <p:cNvPr id="54" name="TextBox 53"/>
              <p:cNvSpPr txBox="1"/>
              <p:nvPr/>
            </p:nvSpPr>
            <p:spPr>
              <a:xfrm>
                <a:off x="8313021" y="3113785"/>
                <a:ext cx="2341732" cy="266956"/>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生产环境</a:t>
                </a:r>
              </a:p>
            </p:txBody>
          </p:sp>
          <p:sp>
            <p:nvSpPr>
              <p:cNvPr id="55" name="TextBox 54"/>
              <p:cNvSpPr txBox="1"/>
              <p:nvPr/>
            </p:nvSpPr>
            <p:spPr>
              <a:xfrm>
                <a:off x="986982" y="3342620"/>
                <a:ext cx="533912"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统一认证服务</a:t>
                </a:r>
              </a:p>
            </p:txBody>
          </p:sp>
          <p:sp>
            <p:nvSpPr>
              <p:cNvPr id="56" name="Rectangle 55"/>
              <p:cNvSpPr/>
              <p:nvPr/>
            </p:nvSpPr>
            <p:spPr>
              <a:xfrm>
                <a:off x="978202" y="4117060"/>
                <a:ext cx="5297805" cy="747829"/>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57" name="Rectangle 56"/>
              <p:cNvSpPr/>
              <p:nvPr/>
            </p:nvSpPr>
            <p:spPr>
              <a:xfrm>
                <a:off x="978202" y="4880423"/>
                <a:ext cx="10034593" cy="747829"/>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58" name="Rectangle 57"/>
              <p:cNvSpPr/>
              <p:nvPr/>
            </p:nvSpPr>
            <p:spPr>
              <a:xfrm>
                <a:off x="978202" y="5650139"/>
                <a:ext cx="10034593" cy="747829"/>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59" name="TextBox 58"/>
              <p:cNvSpPr txBox="1"/>
              <p:nvPr/>
            </p:nvSpPr>
            <p:spPr>
              <a:xfrm>
                <a:off x="926854" y="4118871"/>
                <a:ext cx="533912"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数据共享交换服务</a:t>
                </a:r>
              </a:p>
            </p:txBody>
          </p:sp>
          <p:sp>
            <p:nvSpPr>
              <p:cNvPr id="60" name="TextBox 59"/>
              <p:cNvSpPr txBox="1"/>
              <p:nvPr/>
            </p:nvSpPr>
            <p:spPr>
              <a:xfrm>
                <a:off x="1011474" y="4857943"/>
                <a:ext cx="364673"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GIS</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服务</a:t>
                </a:r>
              </a:p>
            </p:txBody>
          </p:sp>
          <p:sp>
            <p:nvSpPr>
              <p:cNvPr id="61" name="TextBox 60"/>
              <p:cNvSpPr txBox="1"/>
              <p:nvPr/>
            </p:nvSpPr>
            <p:spPr>
              <a:xfrm>
                <a:off x="926854" y="5631997"/>
                <a:ext cx="533912"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基础</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PaaS</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服务</a:t>
                </a:r>
              </a:p>
            </p:txBody>
          </p:sp>
          <p:sp>
            <p:nvSpPr>
              <p:cNvPr id="62" name="Rectangle 61"/>
              <p:cNvSpPr/>
              <p:nvPr/>
            </p:nvSpPr>
            <p:spPr>
              <a:xfrm>
                <a:off x="1659090" y="5678460"/>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rPr>
                  <a:t>微服务治理</a:t>
                </a:r>
              </a:p>
            </p:txBody>
          </p:sp>
          <p:sp>
            <p:nvSpPr>
              <p:cNvPr id="63" name="Rectangle 62"/>
              <p:cNvSpPr/>
              <p:nvPr/>
            </p:nvSpPr>
            <p:spPr>
              <a:xfrm>
                <a:off x="3515337" y="5678460"/>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容器</a:t>
                </a:r>
              </a:p>
            </p:txBody>
          </p:sp>
          <p:sp>
            <p:nvSpPr>
              <p:cNvPr id="64" name="Rectangle 63"/>
              <p:cNvSpPr/>
              <p:nvPr/>
            </p:nvSpPr>
            <p:spPr>
              <a:xfrm>
                <a:off x="5381150" y="6036572"/>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应用调度与资源管理</a:t>
                </a:r>
              </a:p>
            </p:txBody>
          </p:sp>
          <p:sp>
            <p:nvSpPr>
              <p:cNvPr id="65" name="Rectangle 64"/>
              <p:cNvSpPr/>
              <p:nvPr/>
            </p:nvSpPr>
            <p:spPr>
              <a:xfrm>
                <a:off x="3515337" y="6036572"/>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rPr>
                  <a:t>负载均衡</a:t>
                </a:r>
              </a:p>
            </p:txBody>
          </p:sp>
          <p:sp>
            <p:nvSpPr>
              <p:cNvPr id="66" name="Rectangle 65"/>
              <p:cNvSpPr/>
              <p:nvPr/>
            </p:nvSpPr>
            <p:spPr>
              <a:xfrm>
                <a:off x="5381150" y="5678460"/>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RDS-</a:t>
                </a:r>
                <a:r>
                  <a:rPr kumimoji="0" lang="en-US" altLang="zh-CN" sz="1039"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MongoDB</a:t>
                </a:r>
                <a:endPar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Rectangle 66"/>
              <p:cNvSpPr/>
              <p:nvPr/>
            </p:nvSpPr>
            <p:spPr>
              <a:xfrm>
                <a:off x="7241422" y="5678460"/>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RDS-</a:t>
                </a:r>
                <a:r>
                  <a:rPr kumimoji="0" lang="en-US" altLang="zh-CN" sz="1039"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Mysql</a:t>
                </a:r>
                <a:endPar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Rectangle 67"/>
              <p:cNvSpPr/>
              <p:nvPr/>
            </p:nvSpPr>
            <p:spPr>
              <a:xfrm>
                <a:off x="1659090" y="6036572"/>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rPr>
                  <a:t>开发流水线</a:t>
                </a:r>
              </a:p>
            </p:txBody>
          </p:sp>
          <p:sp>
            <p:nvSpPr>
              <p:cNvPr id="69" name="Rectangle 68"/>
              <p:cNvSpPr/>
              <p:nvPr/>
            </p:nvSpPr>
            <p:spPr>
              <a:xfrm>
                <a:off x="7241422" y="6036572"/>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rPr>
                  <a:t>安全即服务</a:t>
                </a:r>
              </a:p>
            </p:txBody>
          </p:sp>
          <p:sp>
            <p:nvSpPr>
              <p:cNvPr id="70" name="Rectangle 69"/>
              <p:cNvSpPr/>
              <p:nvPr/>
            </p:nvSpPr>
            <p:spPr>
              <a:xfrm>
                <a:off x="1659091" y="4919359"/>
                <a:ext cx="4562055"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GIS</a:t>
                </a: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门户服务</a:t>
                </a:r>
              </a:p>
            </p:txBody>
          </p:sp>
          <p:sp>
            <p:nvSpPr>
              <p:cNvPr id="71" name="Rectangle 70"/>
              <p:cNvSpPr/>
              <p:nvPr/>
            </p:nvSpPr>
            <p:spPr>
              <a:xfrm>
                <a:off x="6267357" y="4919359"/>
                <a:ext cx="4562055"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GIS</a:t>
                </a: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服务</a:t>
                </a:r>
              </a:p>
            </p:txBody>
          </p:sp>
          <p:sp>
            <p:nvSpPr>
              <p:cNvPr id="72" name="Rectangle 71"/>
              <p:cNvSpPr/>
              <p:nvPr/>
            </p:nvSpPr>
            <p:spPr>
              <a:xfrm>
                <a:off x="1659091" y="4508054"/>
                <a:ext cx="4562055"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数据治理服务</a:t>
                </a:r>
              </a:p>
            </p:txBody>
          </p:sp>
          <p:sp>
            <p:nvSpPr>
              <p:cNvPr id="73" name="Rectangle 72"/>
              <p:cNvSpPr/>
              <p:nvPr/>
            </p:nvSpPr>
            <p:spPr>
              <a:xfrm>
                <a:off x="1659091" y="4146656"/>
                <a:ext cx="2261159"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数据交换服务</a:t>
                </a:r>
              </a:p>
            </p:txBody>
          </p:sp>
          <p:sp>
            <p:nvSpPr>
              <p:cNvPr id="74" name="Rectangle 73"/>
              <p:cNvSpPr/>
              <p:nvPr/>
            </p:nvSpPr>
            <p:spPr>
              <a:xfrm>
                <a:off x="3959987" y="4146656"/>
                <a:ext cx="2261159"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数据共享服务</a:t>
                </a:r>
              </a:p>
            </p:txBody>
          </p:sp>
          <p:sp>
            <p:nvSpPr>
              <p:cNvPr id="75" name="Rectangle 74"/>
              <p:cNvSpPr/>
              <p:nvPr/>
            </p:nvSpPr>
            <p:spPr>
              <a:xfrm>
                <a:off x="1659090" y="3370168"/>
                <a:ext cx="2784021"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统一认证</a:t>
                </a: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SSO</a:t>
                </a:r>
                <a:endPar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Rectangle 75"/>
              <p:cNvSpPr/>
              <p:nvPr/>
            </p:nvSpPr>
            <p:spPr>
              <a:xfrm>
                <a:off x="1659090" y="3734677"/>
                <a:ext cx="2783475"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鉴权管理服务</a:t>
                </a:r>
              </a:p>
            </p:txBody>
          </p:sp>
          <p:sp>
            <p:nvSpPr>
              <p:cNvPr id="77" name="Rectangle 76"/>
              <p:cNvSpPr/>
              <p:nvPr/>
            </p:nvSpPr>
            <p:spPr>
              <a:xfrm>
                <a:off x="4908297" y="3370168"/>
                <a:ext cx="2791000" cy="686021"/>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应用管理服务</a:t>
                </a:r>
              </a:p>
            </p:txBody>
          </p:sp>
          <p:sp>
            <p:nvSpPr>
              <p:cNvPr id="78" name="Rectangle 77"/>
              <p:cNvSpPr/>
              <p:nvPr/>
            </p:nvSpPr>
            <p:spPr>
              <a:xfrm>
                <a:off x="8055898" y="3370168"/>
                <a:ext cx="2772784"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企业信息库</a:t>
                </a:r>
              </a:p>
            </p:txBody>
          </p:sp>
          <p:sp>
            <p:nvSpPr>
              <p:cNvPr id="79" name="Rectangle 78"/>
              <p:cNvSpPr/>
              <p:nvPr/>
            </p:nvSpPr>
            <p:spPr>
              <a:xfrm>
                <a:off x="8055898" y="3734677"/>
                <a:ext cx="2772784"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分析经济库</a:t>
                </a:r>
              </a:p>
            </p:txBody>
          </p:sp>
          <p:sp>
            <p:nvSpPr>
              <p:cNvPr id="80" name="Rectangle 79"/>
              <p:cNvSpPr/>
              <p:nvPr/>
            </p:nvSpPr>
            <p:spPr>
              <a:xfrm>
                <a:off x="1659091" y="5275056"/>
                <a:ext cx="9170320"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地理信息库</a:t>
                </a:r>
              </a:p>
            </p:txBody>
          </p:sp>
          <p:sp>
            <p:nvSpPr>
              <p:cNvPr id="81" name="Left Brace 80"/>
              <p:cNvSpPr/>
              <p:nvPr/>
            </p:nvSpPr>
            <p:spPr>
              <a:xfrm rot="5400000">
                <a:off x="6122547" y="-1820094"/>
                <a:ext cx="158492" cy="9713041"/>
              </a:xfrm>
              <a:prstGeom prst="leftBrace">
                <a:avLst/>
              </a:prstGeom>
              <a:noFill/>
              <a:ln w="12700" cap="flat" cmpd="sng" algn="ctr">
                <a:solidFill>
                  <a:srgbClr val="C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black"/>
                  </a:solidFill>
                  <a:effectLst/>
                  <a:uLnTx/>
                  <a:uFillTx/>
                  <a:latin typeface="Franklin Gothic Book"/>
                  <a:ea typeface="微软雅黑"/>
                </a:endParaRPr>
              </a:p>
            </p:txBody>
          </p:sp>
          <p:sp>
            <p:nvSpPr>
              <p:cNvPr id="82" name="TextBox 81"/>
              <p:cNvSpPr txBox="1"/>
              <p:nvPr/>
            </p:nvSpPr>
            <p:spPr>
              <a:xfrm>
                <a:off x="5724926" y="2793477"/>
                <a:ext cx="887885" cy="266956"/>
              </a:xfrm>
              <a:prstGeom prst="rect">
                <a:avLst/>
              </a:prstGeom>
              <a:noFill/>
            </p:spPr>
            <p:txBody>
              <a:bodyPr vert="horz"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资源服务</a:t>
                </a:r>
              </a:p>
            </p:txBody>
          </p:sp>
          <p:sp>
            <p:nvSpPr>
              <p:cNvPr id="83" name="Rectangle 82"/>
              <p:cNvSpPr/>
              <p:nvPr/>
            </p:nvSpPr>
            <p:spPr>
              <a:xfrm>
                <a:off x="9101696" y="5678460"/>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prstClr val="white">
                        <a:lumMod val="50000"/>
                      </a:prstClr>
                    </a:solidFill>
                    <a:effectLst/>
                    <a:uLnTx/>
                    <a:uFillTx/>
                    <a:latin typeface="微软雅黑" panose="020B0503020204020204" pitchFamily="34" charset="-122"/>
                    <a:ea typeface="微软雅黑" panose="020B0503020204020204" pitchFamily="34" charset="-122"/>
                  </a:rPr>
                  <a:t>分布式缓存</a:t>
                </a:r>
              </a:p>
            </p:txBody>
          </p:sp>
          <p:sp>
            <p:nvSpPr>
              <p:cNvPr id="84" name="Rectangle 83"/>
              <p:cNvSpPr/>
              <p:nvPr/>
            </p:nvSpPr>
            <p:spPr>
              <a:xfrm>
                <a:off x="6315744" y="4114452"/>
                <a:ext cx="4697051" cy="747829"/>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85" name="Rectangle 84"/>
              <p:cNvSpPr/>
              <p:nvPr/>
            </p:nvSpPr>
            <p:spPr>
              <a:xfrm>
                <a:off x="6727703" y="4146657"/>
                <a:ext cx="4100978" cy="682910"/>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ESB</a:t>
                </a:r>
                <a:r>
                  <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服务</a:t>
                </a:r>
              </a:p>
            </p:txBody>
          </p:sp>
          <p:sp>
            <p:nvSpPr>
              <p:cNvPr id="86" name="TextBox 85"/>
              <p:cNvSpPr txBox="1"/>
              <p:nvPr/>
            </p:nvSpPr>
            <p:spPr>
              <a:xfrm>
                <a:off x="6258138" y="4107301"/>
                <a:ext cx="533912"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企业总线服务</a:t>
                </a:r>
              </a:p>
            </p:txBody>
          </p:sp>
          <p:sp>
            <p:nvSpPr>
              <p:cNvPr id="87" name="Rectangle 86"/>
              <p:cNvSpPr/>
              <p:nvPr/>
            </p:nvSpPr>
            <p:spPr>
              <a:xfrm>
                <a:off x="9101696" y="6036572"/>
                <a:ext cx="1727716" cy="321512"/>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CN" altLang="en-US" sz="1039"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TextBox 87"/>
              <p:cNvSpPr txBox="1"/>
              <p:nvPr/>
            </p:nvSpPr>
            <p:spPr>
              <a:xfrm>
                <a:off x="4430469" y="3349882"/>
                <a:ext cx="533912"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应用管理服务</a:t>
                </a:r>
              </a:p>
            </p:txBody>
          </p:sp>
          <p:sp>
            <p:nvSpPr>
              <p:cNvPr id="89" name="TextBox 88"/>
              <p:cNvSpPr txBox="1"/>
              <p:nvPr/>
            </p:nvSpPr>
            <p:spPr>
              <a:xfrm>
                <a:off x="7745354" y="3359350"/>
                <a:ext cx="364673" cy="784113"/>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数据服务</a:t>
                </a:r>
              </a:p>
            </p:txBody>
          </p:sp>
          <p:sp>
            <p:nvSpPr>
              <p:cNvPr id="90" name="Rectangle 89"/>
              <p:cNvSpPr/>
              <p:nvPr/>
            </p:nvSpPr>
            <p:spPr>
              <a:xfrm>
                <a:off x="1034228" y="3355036"/>
                <a:ext cx="10438780" cy="774891"/>
              </a:xfrm>
              <a:prstGeom prst="rect">
                <a:avLst/>
              </a:prstGeom>
              <a:solidFill>
                <a:srgbClr val="FF0000">
                  <a:alpha val="3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91" name="Rectangle 90"/>
              <p:cNvSpPr/>
              <p:nvPr/>
            </p:nvSpPr>
            <p:spPr>
              <a:xfrm>
                <a:off x="1034228" y="4982027"/>
                <a:ext cx="10438780" cy="664120"/>
              </a:xfrm>
              <a:prstGeom prst="rect">
                <a:avLst/>
              </a:prstGeom>
              <a:solidFill>
                <a:srgbClr val="0070C0">
                  <a:alpha val="3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92" name="Rectangle 91"/>
              <p:cNvSpPr/>
              <p:nvPr/>
            </p:nvSpPr>
            <p:spPr>
              <a:xfrm>
                <a:off x="1034228" y="5689227"/>
                <a:ext cx="10438781" cy="676939"/>
              </a:xfrm>
              <a:prstGeom prst="rect">
                <a:avLst/>
              </a:prstGeom>
              <a:solidFill>
                <a:srgbClr val="8064A2">
                  <a:lumMod val="50000"/>
                  <a:alpha val="3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93" name="TextBox 92"/>
              <p:cNvSpPr txBox="1"/>
              <p:nvPr/>
            </p:nvSpPr>
            <p:spPr>
              <a:xfrm>
                <a:off x="11157936" y="3192069"/>
                <a:ext cx="364673" cy="965108"/>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用户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A-</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新点</a:t>
                </a:r>
              </a:p>
            </p:txBody>
          </p:sp>
          <p:sp>
            <p:nvSpPr>
              <p:cNvPr id="94" name="TextBox 93"/>
              <p:cNvSpPr txBox="1"/>
              <p:nvPr/>
            </p:nvSpPr>
            <p:spPr>
              <a:xfrm>
                <a:off x="11161357" y="4891414"/>
                <a:ext cx="364673" cy="965108"/>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用户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C-</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超图</a:t>
                </a:r>
              </a:p>
            </p:txBody>
          </p:sp>
          <p:sp>
            <p:nvSpPr>
              <p:cNvPr id="95" name="TextBox 94"/>
              <p:cNvSpPr txBox="1"/>
              <p:nvPr/>
            </p:nvSpPr>
            <p:spPr>
              <a:xfrm>
                <a:off x="11150312" y="5679432"/>
                <a:ext cx="364673" cy="965108"/>
              </a:xfrm>
              <a:prstGeom prst="rect">
                <a:avLst/>
              </a:prstGeom>
              <a:noFill/>
            </p:spPr>
            <p:txBody>
              <a:bodyPr vert="eaVert" wrap="square" rtlCol="0" anchor="ctr" anchorCtr="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用户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D-</a:t>
                </a: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华为</a:t>
                </a:r>
              </a:p>
            </p:txBody>
          </p:sp>
        </p:grpSp>
        <p:grpSp>
          <p:nvGrpSpPr>
            <p:cNvPr id="96" name="Group 95"/>
            <p:cNvGrpSpPr/>
            <p:nvPr/>
          </p:nvGrpSpPr>
          <p:grpSpPr>
            <a:xfrm>
              <a:off x="845228" y="821637"/>
              <a:ext cx="3029574" cy="1692465"/>
              <a:chOff x="558886" y="666740"/>
              <a:chExt cx="3269392" cy="1832097"/>
            </a:xfrm>
          </p:grpSpPr>
          <p:sp>
            <p:nvSpPr>
              <p:cNvPr id="97" name="Rectangle 96"/>
              <p:cNvSpPr/>
              <p:nvPr/>
            </p:nvSpPr>
            <p:spPr>
              <a:xfrm>
                <a:off x="570854" y="704128"/>
                <a:ext cx="3257424" cy="1794709"/>
              </a:xfrm>
              <a:prstGeom prst="rect">
                <a:avLst/>
              </a:prstGeom>
              <a:solidFill>
                <a:sysClr val="window" lastClr="FFFFFF">
                  <a:lumMod val="95000"/>
                </a:sys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98" name="TextBox 97"/>
              <p:cNvSpPr txBox="1"/>
              <p:nvPr/>
            </p:nvSpPr>
            <p:spPr>
              <a:xfrm>
                <a:off x="558886" y="666740"/>
                <a:ext cx="2879646" cy="301415"/>
              </a:xfrm>
              <a:prstGeom prst="rect">
                <a:avLst/>
              </a:prstGeom>
              <a:no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企业私有租户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1</a:t>
                </a:r>
                <a:endPar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99" name="Rectangle 98"/>
              <p:cNvSpPr/>
              <p:nvPr/>
            </p:nvSpPr>
            <p:spPr>
              <a:xfrm>
                <a:off x="877976" y="909350"/>
                <a:ext cx="2870035" cy="14949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00" name="Rectangle 99"/>
              <p:cNvSpPr/>
              <p:nvPr/>
            </p:nvSpPr>
            <p:spPr>
              <a:xfrm>
                <a:off x="656836" y="1166200"/>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企业门户</a:t>
                </a: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1" name="TextBox 100"/>
              <p:cNvSpPr txBox="1"/>
              <p:nvPr/>
            </p:nvSpPr>
            <p:spPr>
              <a:xfrm>
                <a:off x="1669172" y="887687"/>
                <a:ext cx="1102389" cy="288885"/>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34"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生产环境</a:t>
                </a:r>
              </a:p>
            </p:txBody>
          </p:sp>
          <p:sp>
            <p:nvSpPr>
              <p:cNvPr id="102" name="Rectangle 101"/>
              <p:cNvSpPr/>
              <p:nvPr/>
            </p:nvSpPr>
            <p:spPr>
              <a:xfrm>
                <a:off x="656836" y="146743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支付应用</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smtClean="0">
                    <a:solidFill>
                      <a:prstClr val="white"/>
                    </a:solidFill>
                    <a:latin typeface="微软雅黑" panose="020B0503020204020204" pitchFamily="34" charset="-122"/>
                    <a:ea typeface="微软雅黑" panose="020B0503020204020204" pitchFamily="34" charset="-122"/>
                  </a:rPr>
                  <a:t>)</a:t>
                </a:r>
                <a:endParaRPr lang="zh-CN" altLang="en-US" sz="1134" kern="0" dirty="0">
                  <a:solidFill>
                    <a:prstClr val="white"/>
                  </a:solidFill>
                  <a:latin typeface="微软雅黑" panose="020B0503020204020204" pitchFamily="34" charset="-122"/>
                  <a:ea typeface="微软雅黑" panose="020B0503020204020204" pitchFamily="34" charset="-122"/>
                </a:endParaRPr>
              </a:p>
            </p:txBody>
          </p:sp>
          <p:sp>
            <p:nvSpPr>
              <p:cNvPr id="103" name="Rectangle 102"/>
              <p:cNvSpPr/>
              <p:nvPr/>
            </p:nvSpPr>
            <p:spPr>
              <a:xfrm>
                <a:off x="656836" y="1764238"/>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应用商店</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smtClean="0">
                    <a:solidFill>
                      <a:prstClr val="white"/>
                    </a:solidFill>
                    <a:latin typeface="微软雅黑" panose="020B0503020204020204" pitchFamily="34" charset="-122"/>
                    <a:ea typeface="微软雅黑" panose="020B0503020204020204" pitchFamily="34" charset="-122"/>
                  </a:rPr>
                  <a:t>)</a:t>
                </a:r>
                <a:endParaRPr lang="zh-CN" altLang="en-US" sz="1134" kern="0" dirty="0">
                  <a:solidFill>
                    <a:prstClr val="white"/>
                  </a:solidFill>
                  <a:latin typeface="微软雅黑" panose="020B0503020204020204" pitchFamily="34" charset="-122"/>
                  <a:ea typeface="微软雅黑" panose="020B0503020204020204" pitchFamily="34" charset="-122"/>
                </a:endParaRPr>
              </a:p>
            </p:txBody>
          </p:sp>
          <p:sp>
            <p:nvSpPr>
              <p:cNvPr id="104" name="Rectangle 103"/>
              <p:cNvSpPr/>
              <p:nvPr/>
            </p:nvSpPr>
            <p:spPr>
              <a:xfrm>
                <a:off x="656836" y="207241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05" name="Group 104"/>
            <p:cNvGrpSpPr/>
            <p:nvPr/>
          </p:nvGrpSpPr>
          <p:grpSpPr>
            <a:xfrm>
              <a:off x="3948580" y="812771"/>
              <a:ext cx="3040663" cy="1701334"/>
              <a:chOff x="546919" y="657140"/>
              <a:chExt cx="3281359" cy="1841697"/>
            </a:xfrm>
          </p:grpSpPr>
          <p:sp>
            <p:nvSpPr>
              <p:cNvPr id="106" name="Rectangle 105"/>
              <p:cNvSpPr/>
              <p:nvPr/>
            </p:nvSpPr>
            <p:spPr>
              <a:xfrm>
                <a:off x="570854" y="704128"/>
                <a:ext cx="3257424" cy="1794709"/>
              </a:xfrm>
              <a:prstGeom prst="rect">
                <a:avLst/>
              </a:prstGeom>
              <a:solidFill>
                <a:sysClr val="window" lastClr="FFFFFF">
                  <a:lumMod val="95000"/>
                </a:sys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07" name="TextBox 106"/>
              <p:cNvSpPr txBox="1"/>
              <p:nvPr/>
            </p:nvSpPr>
            <p:spPr>
              <a:xfrm>
                <a:off x="546919" y="657140"/>
                <a:ext cx="3104832" cy="301415"/>
              </a:xfrm>
              <a:prstGeom prst="rect">
                <a:avLst/>
              </a:prstGeom>
              <a:no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企业私有租户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2</a:t>
                </a:r>
                <a:endPar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108" name="Rectangle 107"/>
              <p:cNvSpPr/>
              <p:nvPr/>
            </p:nvSpPr>
            <p:spPr>
              <a:xfrm>
                <a:off x="869405" y="909350"/>
                <a:ext cx="2878608" cy="14949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09" name="Rectangle 108"/>
              <p:cNvSpPr/>
              <p:nvPr/>
            </p:nvSpPr>
            <p:spPr>
              <a:xfrm>
                <a:off x="656836" y="1166200"/>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CA/</a:t>
                </a: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电子签章</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0" name="TextBox 109"/>
              <p:cNvSpPr txBox="1"/>
              <p:nvPr/>
            </p:nvSpPr>
            <p:spPr>
              <a:xfrm>
                <a:off x="1757514" y="899894"/>
                <a:ext cx="1102389" cy="288885"/>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34"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生产环境</a:t>
                </a:r>
              </a:p>
            </p:txBody>
          </p:sp>
          <p:sp>
            <p:nvSpPr>
              <p:cNvPr id="111" name="Rectangle 110"/>
              <p:cNvSpPr/>
              <p:nvPr/>
            </p:nvSpPr>
            <p:spPr>
              <a:xfrm>
                <a:off x="656836" y="146743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统一报表</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2" name="Rectangle 111"/>
              <p:cNvSpPr/>
              <p:nvPr/>
            </p:nvSpPr>
            <p:spPr>
              <a:xfrm>
                <a:off x="656836" y="1764238"/>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电子表单</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3" name="Rectangle 112"/>
              <p:cNvSpPr/>
              <p:nvPr/>
            </p:nvSpPr>
            <p:spPr>
              <a:xfrm>
                <a:off x="656836" y="207241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14" name="Group 113"/>
            <p:cNvGrpSpPr/>
            <p:nvPr/>
          </p:nvGrpSpPr>
          <p:grpSpPr>
            <a:xfrm>
              <a:off x="7484695" y="821637"/>
              <a:ext cx="3029574" cy="1692467"/>
              <a:chOff x="558886" y="666738"/>
              <a:chExt cx="3269392" cy="1832099"/>
            </a:xfrm>
          </p:grpSpPr>
          <p:sp>
            <p:nvSpPr>
              <p:cNvPr id="115" name="Rectangle 114"/>
              <p:cNvSpPr/>
              <p:nvPr/>
            </p:nvSpPr>
            <p:spPr>
              <a:xfrm>
                <a:off x="570854" y="704128"/>
                <a:ext cx="3257424" cy="1794709"/>
              </a:xfrm>
              <a:prstGeom prst="rect">
                <a:avLst/>
              </a:prstGeom>
              <a:solidFill>
                <a:sysClr val="window" lastClr="FFFFFF">
                  <a:lumMod val="95000"/>
                </a:sys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16" name="TextBox 115"/>
              <p:cNvSpPr txBox="1"/>
              <p:nvPr/>
            </p:nvSpPr>
            <p:spPr>
              <a:xfrm>
                <a:off x="558886" y="666738"/>
                <a:ext cx="3153580" cy="301415"/>
              </a:xfrm>
              <a:prstGeom prst="rect">
                <a:avLst/>
              </a:prstGeom>
              <a:no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企业私有租户</a:t>
                </a:r>
                <a:r>
                  <a:rPr kumimoji="0" lang="en-US" altLang="zh-CN"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n</a:t>
                </a:r>
                <a:endParaRPr kumimoji="0" lang="zh-CN" altLang="en-US" sz="1039"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endParaRPr>
              </a:p>
            </p:txBody>
          </p:sp>
          <p:sp>
            <p:nvSpPr>
              <p:cNvPr id="117" name="Rectangle 116"/>
              <p:cNvSpPr/>
              <p:nvPr/>
            </p:nvSpPr>
            <p:spPr>
              <a:xfrm>
                <a:off x="885251" y="909350"/>
                <a:ext cx="2862762" cy="14949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18" name="Rectangle 117"/>
              <p:cNvSpPr/>
              <p:nvPr/>
            </p:nvSpPr>
            <p:spPr>
              <a:xfrm>
                <a:off x="656836" y="1166200"/>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工作流</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9" name="TextBox 118"/>
              <p:cNvSpPr txBox="1"/>
              <p:nvPr/>
            </p:nvSpPr>
            <p:spPr>
              <a:xfrm>
                <a:off x="1682753" y="885118"/>
                <a:ext cx="1102389" cy="288885"/>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134" b="0" i="0" u="none" strike="noStrike" kern="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rPr>
                  <a:t>生产环境</a:t>
                </a:r>
              </a:p>
            </p:txBody>
          </p:sp>
          <p:sp>
            <p:nvSpPr>
              <p:cNvPr id="120" name="Rectangle 119"/>
              <p:cNvSpPr/>
              <p:nvPr/>
            </p:nvSpPr>
            <p:spPr>
              <a:xfrm>
                <a:off x="656836" y="146743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数据挖掘</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1" name="Rectangle 120"/>
              <p:cNvSpPr/>
              <p:nvPr/>
            </p:nvSpPr>
            <p:spPr>
              <a:xfrm>
                <a:off x="656836" y="1764238"/>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lvl="0" algn="ctr" defTabSz="914400" fontAlgn="base">
                  <a:spcBef>
                    <a:spcPct val="0"/>
                  </a:spcBef>
                  <a:spcAft>
                    <a:spcPct val="0"/>
                  </a:spcAft>
                </a:pPr>
                <a:r>
                  <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数据门户</a:t>
                </a:r>
                <a:r>
                  <a:rPr lang="en-US" altLang="zh-CN" sz="1134" kern="0" dirty="0">
                    <a:solidFill>
                      <a:prstClr val="white"/>
                    </a:solidFill>
                    <a:latin typeface="微软雅黑" panose="020B0503020204020204" pitchFamily="34" charset="-122"/>
                    <a:ea typeface="微软雅黑" panose="020B0503020204020204" pitchFamily="34" charset="-122"/>
                  </a:rPr>
                  <a:t>(</a:t>
                </a:r>
                <a:r>
                  <a:rPr lang="zh-CN" altLang="en-US" sz="1134" kern="0" dirty="0">
                    <a:solidFill>
                      <a:prstClr val="white"/>
                    </a:solidFill>
                    <a:latin typeface="微软雅黑" panose="020B0503020204020204" pitchFamily="34" charset="-122"/>
                    <a:ea typeface="微软雅黑" panose="020B0503020204020204" pitchFamily="34" charset="-122"/>
                  </a:rPr>
                  <a:t>示例</a:t>
                </a:r>
                <a:r>
                  <a:rPr lang="en-US" altLang="zh-CN" sz="1134" kern="0" dirty="0">
                    <a:solidFill>
                      <a:prstClr val="white"/>
                    </a:solidFill>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2" name="Rectangle 121"/>
              <p:cNvSpPr/>
              <p:nvPr/>
            </p:nvSpPr>
            <p:spPr>
              <a:xfrm>
                <a:off x="656836" y="2072415"/>
                <a:ext cx="2994916" cy="249875"/>
              </a:xfrm>
              <a:prstGeom prst="rect">
                <a:avLst/>
              </a:prstGeom>
              <a:solidFill>
                <a:srgbClr val="92D050"/>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zh-CN" altLang="en-US" sz="1134"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123" name="TextBox 122"/>
            <p:cNvSpPr txBox="1"/>
            <p:nvPr/>
          </p:nvSpPr>
          <p:spPr>
            <a:xfrm>
              <a:off x="6699005" y="1680693"/>
              <a:ext cx="1056738" cy="252249"/>
            </a:xfrm>
            <a:prstGeom prst="rect">
              <a:avLst/>
            </a:prstGeom>
            <a:noFill/>
          </p:spPr>
          <p:txBody>
            <a:bodyPr wrap="square" rtlCol="0" anchor="ctr">
              <a:spAutoFit/>
            </a:bodyPr>
            <a:lstStyle/>
            <a:p>
              <a:pPr algn="ctr" defTabSz="914400" fontAlgn="base">
                <a:spcBef>
                  <a:spcPct val="0"/>
                </a:spcBef>
                <a:spcAft>
                  <a:spcPct val="0"/>
                </a:spcAft>
              </a:pPr>
              <a:r>
                <a:rPr lang="en-US" altLang="zh-CN" sz="1039" dirty="0">
                  <a:solidFill>
                    <a:srgbClr val="080808"/>
                  </a:solidFill>
                  <a:latin typeface="微软雅黑" panose="020B0503020204020204" pitchFamily="34" charset="-122"/>
                  <a:ea typeface="微软雅黑" panose="020B0503020204020204" pitchFamily="34" charset="-122"/>
                </a:rPr>
                <a:t>……</a:t>
              </a:r>
              <a:endParaRPr lang="zh-CN" altLang="en-US" sz="1039" dirty="0">
                <a:solidFill>
                  <a:srgbClr val="080808"/>
                </a:solidFill>
                <a:latin typeface="微软雅黑" panose="020B0503020204020204" pitchFamily="34" charset="-122"/>
                <a:ea typeface="微软雅黑" panose="020B0503020204020204" pitchFamily="34" charset="-122"/>
              </a:endParaRPr>
            </a:p>
          </p:txBody>
        </p:sp>
        <p:sp>
          <p:nvSpPr>
            <p:cNvPr id="124" name="Rectangle 123"/>
            <p:cNvSpPr/>
            <p:nvPr/>
          </p:nvSpPr>
          <p:spPr>
            <a:xfrm>
              <a:off x="983812" y="3998091"/>
              <a:ext cx="9863681" cy="732200"/>
            </a:xfrm>
            <a:prstGeom prst="rect">
              <a:avLst/>
            </a:prstGeom>
            <a:solidFill>
              <a:srgbClr val="FFFF00">
                <a:alpha val="3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512" b="0" i="0" u="none" strike="noStrike" kern="0" cap="none" spc="0" normalizeH="0" baseline="0" noProof="0" smtClean="0">
                <a:ln>
                  <a:noFill/>
                </a:ln>
                <a:solidFill>
                  <a:prstClr val="white"/>
                </a:solidFill>
                <a:effectLst/>
                <a:uLnTx/>
                <a:uFillTx/>
                <a:latin typeface="Franklin Gothic Book"/>
                <a:ea typeface="微软雅黑"/>
              </a:endParaRPr>
            </a:p>
          </p:txBody>
        </p:sp>
        <p:sp>
          <p:nvSpPr>
            <p:cNvPr id="125" name="TextBox 124"/>
            <p:cNvSpPr txBox="1"/>
            <p:nvPr/>
          </p:nvSpPr>
          <p:spPr>
            <a:xfrm>
              <a:off x="10543721" y="3881767"/>
              <a:ext cx="344582" cy="911938"/>
            </a:xfrm>
            <a:prstGeom prst="rect">
              <a:avLst/>
            </a:prstGeom>
            <a:noFill/>
          </p:spPr>
          <p:txBody>
            <a:bodyPr vert="eaVert" wrap="square" rtlCol="0" anchor="ctr" anchorCtr="0">
              <a:spAutoFit/>
            </a:bodyPr>
            <a:lstStyle/>
            <a:p>
              <a:pPr algn="ctr" defTabSz="914400" fontAlgn="base">
                <a:spcBef>
                  <a:spcPct val="0"/>
                </a:spcBef>
                <a:spcAft>
                  <a:spcPct val="0"/>
                </a:spcAft>
              </a:pPr>
              <a:r>
                <a:rPr lang="zh-CN" altLang="en-US" sz="1039" dirty="0">
                  <a:solidFill>
                    <a:srgbClr val="080808"/>
                  </a:solidFill>
                  <a:latin typeface="微软雅黑" panose="020B0503020204020204" pitchFamily="34" charset="-122"/>
                  <a:ea typeface="微软雅黑" panose="020B0503020204020204" pitchFamily="34" charset="-122"/>
                </a:rPr>
                <a:t>用户</a:t>
              </a:r>
              <a:r>
                <a:rPr lang="en-US" altLang="zh-CN" sz="1039" dirty="0">
                  <a:solidFill>
                    <a:srgbClr val="080808"/>
                  </a:solidFill>
                  <a:latin typeface="微软雅黑" panose="020B0503020204020204" pitchFamily="34" charset="-122"/>
                  <a:ea typeface="微软雅黑" panose="020B0503020204020204" pitchFamily="34" charset="-122"/>
                </a:rPr>
                <a:t>B-</a:t>
              </a:r>
              <a:r>
                <a:rPr lang="zh-CN" altLang="en-US" sz="1039" dirty="0">
                  <a:solidFill>
                    <a:srgbClr val="080808"/>
                  </a:solidFill>
                  <a:latin typeface="微软雅黑" panose="020B0503020204020204" pitchFamily="34" charset="-122"/>
                  <a:ea typeface="微软雅黑" panose="020B0503020204020204" pitchFamily="34" charset="-122"/>
                </a:rPr>
                <a:t>东方通</a:t>
              </a:r>
            </a:p>
          </p:txBody>
        </p:sp>
        <p:cxnSp>
          <p:nvCxnSpPr>
            <p:cNvPr id="126" name="Elbow Connector 125"/>
            <p:cNvCxnSpPr>
              <a:stCxn id="97" idx="2"/>
              <a:endCxn id="54" idx="0"/>
            </p:cNvCxnSpPr>
            <p:nvPr/>
          </p:nvCxnSpPr>
          <p:spPr>
            <a:xfrm rot="16200000" flipH="1">
              <a:off x="5419849" y="-540188"/>
              <a:ext cx="488138" cy="6596717"/>
            </a:xfrm>
            <a:prstGeom prst="bentConnector3">
              <a:avLst>
                <a:gd name="adj1" fmla="val 30622"/>
              </a:avLst>
            </a:prstGeom>
            <a:noFill/>
            <a:ln w="25400" cap="flat" cmpd="sng" algn="ctr">
              <a:solidFill>
                <a:srgbClr val="7030A0"/>
              </a:solidFill>
              <a:prstDash val="solid"/>
              <a:tailEnd type="triangle"/>
            </a:ln>
            <a:effectLst/>
          </p:spPr>
        </p:cxnSp>
        <p:cxnSp>
          <p:nvCxnSpPr>
            <p:cNvPr id="127" name="Elbow Connector 126"/>
            <p:cNvCxnSpPr>
              <a:stCxn id="106" idx="2"/>
              <a:endCxn id="54" idx="0"/>
            </p:cNvCxnSpPr>
            <p:nvPr/>
          </p:nvCxnSpPr>
          <p:spPr>
            <a:xfrm rot="16200000" flipH="1">
              <a:off x="6977072" y="1017034"/>
              <a:ext cx="488135" cy="3482276"/>
            </a:xfrm>
            <a:prstGeom prst="bentConnector3">
              <a:avLst>
                <a:gd name="adj1" fmla="val 30621"/>
              </a:avLst>
            </a:prstGeom>
            <a:noFill/>
            <a:ln w="25400" cap="flat" cmpd="sng" algn="ctr">
              <a:solidFill>
                <a:srgbClr val="7030A0"/>
              </a:solidFill>
              <a:prstDash val="solid"/>
              <a:tailEnd type="triangle"/>
            </a:ln>
            <a:effectLst/>
          </p:spPr>
        </p:cxnSp>
        <p:cxnSp>
          <p:nvCxnSpPr>
            <p:cNvPr id="128" name="Elbow Connector 127"/>
            <p:cNvCxnSpPr>
              <a:stCxn id="115" idx="2"/>
              <a:endCxn id="54" idx="0"/>
            </p:cNvCxnSpPr>
            <p:nvPr/>
          </p:nvCxnSpPr>
          <p:spPr>
            <a:xfrm rot="5400000">
              <a:off x="8739584" y="2736797"/>
              <a:ext cx="488136" cy="42750"/>
            </a:xfrm>
            <a:prstGeom prst="bentConnector3">
              <a:avLst>
                <a:gd name="adj1" fmla="val 30622"/>
              </a:avLst>
            </a:prstGeom>
            <a:noFill/>
            <a:ln w="25400" cap="flat" cmpd="sng" algn="ctr">
              <a:solidFill>
                <a:srgbClr val="7030A0"/>
              </a:solidFill>
              <a:prstDash val="solid"/>
              <a:tailEnd type="triangle"/>
            </a:ln>
            <a:effectLst/>
          </p:spPr>
        </p:cxnSp>
      </p:grpSp>
    </p:spTree>
    <p:extLst>
      <p:ext uri="{BB962C8B-B14F-4D97-AF65-F5344CB8AC3E}">
        <p14:creationId xmlns:p14="http://schemas.microsoft.com/office/powerpoint/2010/main" val="1796756795"/>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pPr defTabSz="1068524">
              <a:defRPr/>
            </a:pPr>
            <a:r>
              <a:rPr lang="zh-CN" altLang="en-US" sz="3600" dirty="0"/>
              <a:t>义</a:t>
            </a:r>
            <a:r>
              <a:rPr lang="zh-CN" altLang="en-US" sz="3600" dirty="0" smtClean="0"/>
              <a:t>数云角色设计</a:t>
            </a:r>
            <a:endParaRPr lang="en-US" altLang="zh-CN" sz="3600" dirty="0" smtClean="0"/>
          </a:p>
        </p:txBody>
      </p:sp>
      <p:sp>
        <p:nvSpPr>
          <p:cNvPr id="129" name="Rectangle 128"/>
          <p:cNvSpPr/>
          <p:nvPr/>
        </p:nvSpPr>
        <p:spPr>
          <a:xfrm>
            <a:off x="1486992" y="1899456"/>
            <a:ext cx="2895911" cy="558860"/>
          </a:xfrm>
          <a:prstGeom prst="rect">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义数云</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租户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30" name="Rectangle 129"/>
          <p:cNvSpPr/>
          <p:nvPr/>
        </p:nvSpPr>
        <p:spPr>
          <a:xfrm>
            <a:off x="2474299" y="3350493"/>
            <a:ext cx="2895911" cy="336062"/>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用户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1-</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企业网</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基础</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PaaS)</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31" name="Rectangle 130"/>
          <p:cNvSpPr/>
          <p:nvPr/>
        </p:nvSpPr>
        <p:spPr>
          <a:xfrm>
            <a:off x="2474299" y="3798122"/>
            <a:ext cx="2895911" cy="336062"/>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用户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2-</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新点</a:t>
            </a:r>
          </a:p>
        </p:txBody>
      </p:sp>
      <p:cxnSp>
        <p:nvCxnSpPr>
          <p:cNvPr id="132" name="Elbow Connector 131"/>
          <p:cNvCxnSpPr>
            <a:endCxn id="154" idx="1"/>
          </p:cNvCxnSpPr>
          <p:nvPr/>
        </p:nvCxnSpPr>
        <p:spPr>
          <a:xfrm rot="16200000" flipH="1">
            <a:off x="1714077" y="2510661"/>
            <a:ext cx="409525" cy="304833"/>
          </a:xfrm>
          <a:prstGeom prst="bentConnector2">
            <a:avLst/>
          </a:prstGeom>
          <a:noFill/>
          <a:ln w="9525" cap="flat" cmpd="sng" algn="ctr">
            <a:solidFill>
              <a:srgbClr val="4F81BD">
                <a:shade val="95000"/>
                <a:satMod val="105000"/>
              </a:srgbClr>
            </a:solidFill>
            <a:prstDash val="solid"/>
          </a:ln>
          <a:effectLst/>
        </p:spPr>
      </p:cxnSp>
      <p:cxnSp>
        <p:nvCxnSpPr>
          <p:cNvPr id="133" name="Elbow Connector 132"/>
          <p:cNvCxnSpPr>
            <a:endCxn id="130" idx="1"/>
          </p:cNvCxnSpPr>
          <p:nvPr/>
        </p:nvCxnSpPr>
        <p:spPr>
          <a:xfrm rot="16200000" flipH="1">
            <a:off x="2115018" y="3159243"/>
            <a:ext cx="451836" cy="266725"/>
          </a:xfrm>
          <a:prstGeom prst="bentConnector2">
            <a:avLst/>
          </a:prstGeom>
          <a:noFill/>
          <a:ln w="9525" cap="flat" cmpd="sng" algn="ctr">
            <a:solidFill>
              <a:srgbClr val="4F81BD">
                <a:shade val="95000"/>
                <a:satMod val="105000"/>
              </a:srgbClr>
            </a:solidFill>
            <a:prstDash val="solid"/>
          </a:ln>
          <a:effectLst/>
        </p:spPr>
      </p:cxnSp>
      <p:cxnSp>
        <p:nvCxnSpPr>
          <p:cNvPr id="134" name="Elbow Connector 133"/>
          <p:cNvCxnSpPr>
            <a:endCxn id="131" idx="1"/>
          </p:cNvCxnSpPr>
          <p:nvPr/>
        </p:nvCxnSpPr>
        <p:spPr>
          <a:xfrm rot="16200000" flipH="1">
            <a:off x="1931497" y="3423350"/>
            <a:ext cx="818880" cy="266727"/>
          </a:xfrm>
          <a:prstGeom prst="bentConnector2">
            <a:avLst/>
          </a:prstGeom>
          <a:noFill/>
          <a:ln w="9525" cap="flat" cmpd="sng" algn="ctr">
            <a:solidFill>
              <a:srgbClr val="4F81BD">
                <a:shade val="95000"/>
                <a:satMod val="105000"/>
              </a:srgbClr>
            </a:solidFill>
            <a:prstDash val="solid"/>
          </a:ln>
          <a:effectLst/>
        </p:spPr>
      </p:cxnSp>
      <p:sp>
        <p:nvSpPr>
          <p:cNvPr id="135" name="Rectangle 134"/>
          <p:cNvSpPr/>
          <p:nvPr/>
        </p:nvSpPr>
        <p:spPr>
          <a:xfrm>
            <a:off x="2474299" y="4251538"/>
            <a:ext cx="2895911" cy="336062"/>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用户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3-</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东方通</a:t>
            </a:r>
          </a:p>
        </p:txBody>
      </p:sp>
      <p:cxnSp>
        <p:nvCxnSpPr>
          <p:cNvPr id="136" name="Elbow Connector 135"/>
          <p:cNvCxnSpPr>
            <a:endCxn id="135" idx="1"/>
          </p:cNvCxnSpPr>
          <p:nvPr/>
        </p:nvCxnSpPr>
        <p:spPr>
          <a:xfrm rot="16200000" flipH="1">
            <a:off x="1704788" y="3650056"/>
            <a:ext cx="1272295" cy="266729"/>
          </a:xfrm>
          <a:prstGeom prst="bentConnector2">
            <a:avLst/>
          </a:prstGeom>
          <a:noFill/>
          <a:ln w="9525" cap="flat" cmpd="sng" algn="ctr">
            <a:solidFill>
              <a:srgbClr val="4F81BD">
                <a:shade val="95000"/>
                <a:satMod val="105000"/>
              </a:srgbClr>
            </a:solidFill>
            <a:prstDash val="solid"/>
          </a:ln>
          <a:effectLst/>
        </p:spPr>
      </p:cxnSp>
      <p:sp>
        <p:nvSpPr>
          <p:cNvPr id="137" name="Rectangle 136"/>
          <p:cNvSpPr/>
          <p:nvPr/>
        </p:nvSpPr>
        <p:spPr>
          <a:xfrm>
            <a:off x="2474299" y="4709915"/>
            <a:ext cx="2895911" cy="336062"/>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用户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4-</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超图</a:t>
            </a:r>
          </a:p>
        </p:txBody>
      </p:sp>
      <p:cxnSp>
        <p:nvCxnSpPr>
          <p:cNvPr id="138" name="Elbow Connector 137"/>
          <p:cNvCxnSpPr>
            <a:endCxn id="137" idx="1"/>
          </p:cNvCxnSpPr>
          <p:nvPr/>
        </p:nvCxnSpPr>
        <p:spPr>
          <a:xfrm rot="16200000" flipH="1">
            <a:off x="1475599" y="3879245"/>
            <a:ext cx="1730673" cy="266729"/>
          </a:xfrm>
          <a:prstGeom prst="bentConnector2">
            <a:avLst/>
          </a:prstGeom>
          <a:noFill/>
          <a:ln w="9525" cap="flat" cmpd="sng" algn="ctr">
            <a:solidFill>
              <a:srgbClr val="4F81BD">
                <a:shade val="95000"/>
                <a:satMod val="105000"/>
              </a:srgbClr>
            </a:solidFill>
            <a:prstDash val="solid"/>
          </a:ln>
          <a:effectLst/>
        </p:spPr>
      </p:cxnSp>
      <p:sp>
        <p:nvSpPr>
          <p:cNvPr id="139" name="Rectangle 138"/>
          <p:cNvSpPr/>
          <p:nvPr/>
        </p:nvSpPr>
        <p:spPr>
          <a:xfrm>
            <a:off x="7910483" y="4237693"/>
            <a:ext cx="2895911" cy="336062"/>
          </a:xfrm>
          <a:prstGeom prst="rect">
            <a:avLst/>
          </a:prstGeom>
          <a:solidFill>
            <a:srgbClr val="8064A2">
              <a:lumMod val="75000"/>
            </a:srgbClr>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40" name="Rectangle 139"/>
          <p:cNvSpPr/>
          <p:nvPr/>
        </p:nvSpPr>
        <p:spPr>
          <a:xfrm>
            <a:off x="7910483" y="3350493"/>
            <a:ext cx="2895911" cy="336062"/>
          </a:xfrm>
          <a:prstGeom prst="rect">
            <a:avLst/>
          </a:prstGeom>
          <a:solidFill>
            <a:srgbClr val="8064A2">
              <a:lumMod val="75000"/>
            </a:srgbClr>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租户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企业</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1</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41" name="Rectangle 140"/>
          <p:cNvSpPr/>
          <p:nvPr/>
        </p:nvSpPr>
        <p:spPr>
          <a:xfrm>
            <a:off x="7910483" y="3794093"/>
            <a:ext cx="2895911" cy="336062"/>
          </a:xfrm>
          <a:prstGeom prst="rect">
            <a:avLst/>
          </a:prstGeom>
          <a:solidFill>
            <a:srgbClr val="8064A2">
              <a:lumMod val="75000"/>
            </a:srgbClr>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租户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企业</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2</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44" name="Rectangle 143"/>
          <p:cNvSpPr/>
          <p:nvPr/>
        </p:nvSpPr>
        <p:spPr>
          <a:xfrm>
            <a:off x="7910483" y="4681292"/>
            <a:ext cx="2895911" cy="336062"/>
          </a:xfrm>
          <a:prstGeom prst="rect">
            <a:avLst/>
          </a:prstGeom>
          <a:solidFill>
            <a:srgbClr val="8064A2">
              <a:lumMod val="75000"/>
            </a:srgbClr>
          </a:solidFill>
          <a:ln w="25400" cap="flat" cmpd="sng" algn="ctr">
            <a:solidFill>
              <a:srgbClr val="4F81BD">
                <a:shade val="50000"/>
              </a:srgbClr>
            </a:solidFill>
            <a:prstDash val="solid"/>
          </a:ln>
          <a:effectLst/>
        </p:spPr>
        <p:txBody>
          <a:bodyPr rtlCol="0" anchor="ctr"/>
          <a:lstStyle/>
          <a:p>
            <a:pPr marL="0" marR="0" lvl="0" indent="0"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租户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企业</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n</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cxnSp>
        <p:nvCxnSpPr>
          <p:cNvPr id="145" name="Elbow Connector 144"/>
          <p:cNvCxnSpPr>
            <a:endCxn id="140" idx="1"/>
          </p:cNvCxnSpPr>
          <p:nvPr/>
        </p:nvCxnSpPr>
        <p:spPr>
          <a:xfrm rot="16200000" flipH="1">
            <a:off x="7165631" y="2773671"/>
            <a:ext cx="1086661" cy="403044"/>
          </a:xfrm>
          <a:prstGeom prst="bentConnector2">
            <a:avLst/>
          </a:prstGeom>
          <a:noFill/>
          <a:ln w="9525" cap="flat" cmpd="sng" algn="ctr">
            <a:solidFill>
              <a:srgbClr val="4F81BD">
                <a:shade val="95000"/>
                <a:satMod val="105000"/>
              </a:srgbClr>
            </a:solidFill>
            <a:prstDash val="solid"/>
          </a:ln>
          <a:effectLst/>
        </p:spPr>
      </p:cxnSp>
      <p:cxnSp>
        <p:nvCxnSpPr>
          <p:cNvPr id="146" name="Elbow Connector 145"/>
          <p:cNvCxnSpPr>
            <a:endCxn id="141" idx="1"/>
          </p:cNvCxnSpPr>
          <p:nvPr/>
        </p:nvCxnSpPr>
        <p:spPr>
          <a:xfrm rot="16200000" flipH="1">
            <a:off x="6950443" y="3002084"/>
            <a:ext cx="1517036" cy="403044"/>
          </a:xfrm>
          <a:prstGeom prst="bentConnector2">
            <a:avLst/>
          </a:prstGeom>
          <a:noFill/>
          <a:ln w="9525" cap="flat" cmpd="sng" algn="ctr">
            <a:solidFill>
              <a:srgbClr val="4F81BD">
                <a:shade val="95000"/>
                <a:satMod val="105000"/>
              </a:srgbClr>
            </a:solidFill>
            <a:prstDash val="solid"/>
          </a:ln>
          <a:effectLst/>
        </p:spPr>
      </p:cxnSp>
      <p:cxnSp>
        <p:nvCxnSpPr>
          <p:cNvPr id="149" name="Elbow Connector 148"/>
          <p:cNvCxnSpPr>
            <a:endCxn id="139" idx="1"/>
          </p:cNvCxnSpPr>
          <p:nvPr/>
        </p:nvCxnSpPr>
        <p:spPr>
          <a:xfrm rot="16200000" flipH="1">
            <a:off x="6562182" y="3057423"/>
            <a:ext cx="2293560" cy="403042"/>
          </a:xfrm>
          <a:prstGeom prst="bentConnector2">
            <a:avLst/>
          </a:prstGeom>
          <a:noFill/>
          <a:ln w="9525" cap="flat" cmpd="sng" algn="ctr">
            <a:solidFill>
              <a:srgbClr val="4F81BD">
                <a:shade val="95000"/>
                <a:satMod val="105000"/>
              </a:srgbClr>
            </a:solidFill>
            <a:prstDash val="solid"/>
          </a:ln>
          <a:effectLst/>
        </p:spPr>
      </p:cxnSp>
      <p:cxnSp>
        <p:nvCxnSpPr>
          <p:cNvPr id="150" name="Elbow Connector 149"/>
          <p:cNvCxnSpPr>
            <a:endCxn id="144" idx="1"/>
          </p:cNvCxnSpPr>
          <p:nvPr/>
        </p:nvCxnSpPr>
        <p:spPr>
          <a:xfrm rot="16200000" flipH="1">
            <a:off x="6340384" y="3279223"/>
            <a:ext cx="2737157" cy="403042"/>
          </a:xfrm>
          <a:prstGeom prst="bentConnector2">
            <a:avLst/>
          </a:prstGeom>
          <a:noFill/>
          <a:ln w="9525" cap="flat" cmpd="sng" algn="ctr">
            <a:solidFill>
              <a:srgbClr val="4F81BD">
                <a:shade val="95000"/>
                <a:satMod val="105000"/>
              </a:srgbClr>
            </a:solidFill>
            <a:prstDash val="solid"/>
          </a:ln>
          <a:effectLst/>
        </p:spPr>
      </p:cxnSp>
      <p:cxnSp>
        <p:nvCxnSpPr>
          <p:cNvPr id="151" name="Straight Connector 150"/>
          <p:cNvCxnSpPr>
            <a:stCxn id="129" idx="3"/>
            <a:endCxn id="153" idx="1"/>
          </p:cNvCxnSpPr>
          <p:nvPr/>
        </p:nvCxnSpPr>
        <p:spPr>
          <a:xfrm>
            <a:off x="4382903" y="2178886"/>
            <a:ext cx="2867109" cy="0"/>
          </a:xfrm>
          <a:prstGeom prst="line">
            <a:avLst/>
          </a:prstGeom>
          <a:noFill/>
          <a:ln w="19050" cap="flat" cmpd="sng" algn="ctr">
            <a:solidFill>
              <a:srgbClr val="4F81BD">
                <a:shade val="95000"/>
                <a:satMod val="105000"/>
              </a:srgbClr>
            </a:solidFill>
            <a:prstDash val="solid"/>
            <a:tailEnd type="triangle"/>
          </a:ln>
          <a:effectLst/>
        </p:spPr>
      </p:cxnSp>
      <p:sp>
        <p:nvSpPr>
          <p:cNvPr id="152" name="TextBox 151"/>
          <p:cNvSpPr txBox="1"/>
          <p:nvPr/>
        </p:nvSpPr>
        <p:spPr>
          <a:xfrm>
            <a:off x="4840152" y="1773610"/>
            <a:ext cx="1956010" cy="338554"/>
          </a:xfrm>
          <a:prstGeom prst="rect">
            <a:avLst/>
          </a:prstGeom>
          <a:noFill/>
        </p:spPr>
        <p:txBody>
          <a:bodyPr wrap="square" rtlCol="0" anchor="ctr">
            <a:spAutoFit/>
          </a:bodyPr>
          <a:lstStyle/>
          <a:p>
            <a:pPr algn="ctr" defTabSz="967801" fontAlgn="base">
              <a:spcBef>
                <a:spcPct val="0"/>
              </a:spcBef>
              <a:spcAft>
                <a:spcPct val="0"/>
              </a:spcAft>
            </a:pPr>
            <a:r>
              <a:rPr lang="zh-CN" altLang="en-US" sz="1600" dirty="0">
                <a:solidFill>
                  <a:srgbClr val="080808"/>
                </a:solidFill>
                <a:latin typeface="FrutigerNext LT Regular" pitchFamily="34" charset="0"/>
                <a:ea typeface="华文细黑" pitchFamily="2" charset="-122"/>
              </a:rPr>
              <a:t>服务提供</a:t>
            </a:r>
          </a:p>
        </p:txBody>
      </p:sp>
      <p:sp>
        <p:nvSpPr>
          <p:cNvPr id="153" name="Rectangle 152"/>
          <p:cNvSpPr/>
          <p:nvPr/>
        </p:nvSpPr>
        <p:spPr>
          <a:xfrm>
            <a:off x="7250012" y="1899456"/>
            <a:ext cx="2895911" cy="558860"/>
          </a:xfrm>
          <a:prstGeom prst="rect">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企业</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租户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54" name="Rectangle 153"/>
          <p:cNvSpPr/>
          <p:nvPr/>
        </p:nvSpPr>
        <p:spPr>
          <a:xfrm>
            <a:off x="2071255" y="2588411"/>
            <a:ext cx="2895911" cy="558860"/>
          </a:xfrm>
          <a:prstGeom prst="rect">
            <a:avLst/>
          </a:prstGeom>
          <a:solidFill>
            <a:srgbClr val="C0504D">
              <a:lumMod val="75000"/>
            </a:srgbClr>
          </a:solidFill>
          <a:ln w="25400" cap="flat" cmpd="sng" algn="ctr">
            <a:solidFill>
              <a:srgbClr val="4F81BD">
                <a:shade val="50000"/>
              </a:srgbClr>
            </a:solidFill>
            <a:prstDash val="solid"/>
          </a:ln>
          <a:effectLst/>
        </p:spPr>
        <p:txBody>
          <a:bodyPr rtlCol="0" anchor="ctr"/>
          <a:lstStyle/>
          <a:p>
            <a:pPr marL="0" marR="0" lvl="0" indent="0" algn="ctr" defTabSz="967801"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华为</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r>
              <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rPr>
              <a:t>用户</a:t>
            </a:r>
            <a:r>
              <a:rPr kumimoji="0" lang="en-US" altLang="zh-CN" sz="1600" b="0" i="0" u="none" strike="noStrike" kern="0" cap="none" spc="0" normalizeH="0" baseline="0" noProof="0" dirty="0" smtClean="0">
                <a:ln>
                  <a:noFill/>
                </a:ln>
                <a:solidFill>
                  <a:prstClr val="white"/>
                </a:solidFill>
                <a:effectLst/>
                <a:uLnTx/>
                <a:uFillTx/>
                <a:latin typeface="Franklin Gothic Book"/>
                <a:ea typeface="微软雅黑"/>
              </a:rPr>
              <a:t>)</a:t>
            </a:r>
            <a:endParaRPr kumimoji="0" lang="zh-CN" altLang="en-US" sz="1600" b="0" i="0" u="none" strike="noStrike" kern="0" cap="none" spc="0" normalizeH="0" baseline="0" noProof="0" dirty="0" smtClean="0">
              <a:ln>
                <a:noFill/>
              </a:ln>
              <a:solidFill>
                <a:prstClr val="white"/>
              </a:solidFill>
              <a:effectLst/>
              <a:uLnTx/>
              <a:uFillTx/>
              <a:latin typeface="Franklin Gothic Book"/>
              <a:ea typeface="微软雅黑"/>
            </a:endParaRPr>
          </a:p>
        </p:txBody>
      </p:sp>
      <p:sp>
        <p:nvSpPr>
          <p:cNvPr id="155" name="TextBox 154"/>
          <p:cNvSpPr txBox="1"/>
          <p:nvPr/>
        </p:nvSpPr>
        <p:spPr>
          <a:xfrm>
            <a:off x="1486991" y="5309575"/>
            <a:ext cx="4466579" cy="830997"/>
          </a:xfrm>
          <a:prstGeom prst="rect">
            <a:avLst/>
          </a:prstGeom>
          <a:noFill/>
        </p:spPr>
        <p:txBody>
          <a:bodyPr wrap="square" rtlCol="0">
            <a:spAutoFit/>
          </a:bodyPr>
          <a:lstStyle/>
          <a:p>
            <a:pPr marL="342928" indent="-342928" defTabSz="967801" fontAlgn="base">
              <a:spcBef>
                <a:spcPct val="0"/>
              </a:spcBef>
              <a:spcAft>
                <a:spcPct val="0"/>
              </a:spcAft>
              <a:buFont typeface="Wingdings" panose="05000000000000000000" pitchFamily="2" charset="2"/>
              <a:buChar char="Ø"/>
            </a:pPr>
            <a:r>
              <a:rPr lang="zh-CN" altLang="en-US" sz="1200" dirty="0" smtClean="0">
                <a:solidFill>
                  <a:srgbClr val="080808"/>
                </a:solidFill>
                <a:latin typeface="微软雅黑" panose="020B0503020204020204" pitchFamily="34" charset="-122"/>
                <a:ea typeface="微软雅黑"/>
              </a:rPr>
              <a:t>义数云作</a:t>
            </a:r>
            <a:r>
              <a:rPr lang="zh-CN" altLang="en-US" sz="1200" dirty="0">
                <a:solidFill>
                  <a:srgbClr val="080808"/>
                </a:solidFill>
                <a:latin typeface="微软雅黑" panose="020B0503020204020204" pitchFamily="34" charset="-122"/>
                <a:ea typeface="微软雅黑"/>
              </a:rPr>
              <a:t>为服务提供方提供</a:t>
            </a:r>
            <a:r>
              <a:rPr lang="en-US" altLang="zh-CN" sz="1200" dirty="0">
                <a:solidFill>
                  <a:srgbClr val="080808"/>
                </a:solidFill>
                <a:latin typeface="微软雅黑" panose="020B0503020204020204" pitchFamily="34" charset="-122"/>
                <a:ea typeface="微软雅黑"/>
              </a:rPr>
              <a:t>PaaS</a:t>
            </a:r>
            <a:r>
              <a:rPr lang="zh-CN" altLang="en-US" sz="1200" dirty="0">
                <a:solidFill>
                  <a:srgbClr val="080808"/>
                </a:solidFill>
                <a:latin typeface="微软雅黑" panose="020B0503020204020204" pitchFamily="34" charset="-122"/>
                <a:ea typeface="微软雅黑"/>
              </a:rPr>
              <a:t>云平台和应用服务</a:t>
            </a:r>
            <a:endParaRPr lang="en-US" altLang="zh-CN" sz="1200" dirty="0">
              <a:solidFill>
                <a:srgbClr val="080808"/>
              </a:solidFill>
              <a:latin typeface="微软雅黑" panose="020B0503020204020204" pitchFamily="34" charset="-122"/>
              <a:ea typeface="微软雅黑"/>
            </a:endParaRPr>
          </a:p>
          <a:p>
            <a:pPr marL="342928" indent="-342928" defTabSz="967801" fontAlgn="base">
              <a:spcBef>
                <a:spcPct val="0"/>
              </a:spcBef>
              <a:spcAft>
                <a:spcPct val="0"/>
              </a:spcAft>
              <a:buFont typeface="Wingdings" panose="05000000000000000000" pitchFamily="2" charset="2"/>
              <a:buChar char="Ø"/>
            </a:pPr>
            <a:r>
              <a:rPr lang="zh-CN" altLang="en-US" sz="1200" dirty="0">
                <a:solidFill>
                  <a:srgbClr val="080808"/>
                </a:solidFill>
                <a:latin typeface="微软雅黑" panose="020B0503020204020204" pitchFamily="34" charset="-122"/>
                <a:ea typeface="微软雅黑"/>
              </a:rPr>
              <a:t>万</a:t>
            </a:r>
            <a:r>
              <a:rPr lang="zh-CN" altLang="en-US" sz="1200" dirty="0" smtClean="0">
                <a:solidFill>
                  <a:srgbClr val="080808"/>
                </a:solidFill>
                <a:latin typeface="微软雅黑" panose="020B0503020204020204" pitchFamily="34" charset="-122"/>
                <a:ea typeface="微软雅黑"/>
              </a:rPr>
              <a:t>博大数据公司负责义数云的运营、运维</a:t>
            </a:r>
            <a:endParaRPr lang="en-US" altLang="zh-CN" sz="1200" dirty="0" smtClean="0">
              <a:solidFill>
                <a:srgbClr val="080808"/>
              </a:solidFill>
              <a:latin typeface="微软雅黑" panose="020B0503020204020204" pitchFamily="34" charset="-122"/>
              <a:ea typeface="微软雅黑"/>
            </a:endParaRPr>
          </a:p>
          <a:p>
            <a:pPr marL="342928" indent="-342928" defTabSz="967801" fontAlgn="base">
              <a:spcBef>
                <a:spcPct val="0"/>
              </a:spcBef>
              <a:spcAft>
                <a:spcPct val="0"/>
              </a:spcAft>
              <a:buFont typeface="Wingdings" panose="05000000000000000000" pitchFamily="2" charset="2"/>
              <a:buChar char="Ø"/>
            </a:pPr>
            <a:r>
              <a:rPr lang="zh-CN" altLang="en-US" sz="1200" dirty="0" smtClean="0">
                <a:solidFill>
                  <a:srgbClr val="080808"/>
                </a:solidFill>
                <a:latin typeface="微软雅黑" panose="020B0503020204020204" pitchFamily="34" charset="-122"/>
                <a:ea typeface="微软雅黑"/>
              </a:rPr>
              <a:t>华</a:t>
            </a:r>
            <a:r>
              <a:rPr lang="zh-CN" altLang="en-US" sz="1200" dirty="0">
                <a:solidFill>
                  <a:srgbClr val="080808"/>
                </a:solidFill>
                <a:latin typeface="微软雅黑" panose="020B0503020204020204" pitchFamily="34" charset="-122"/>
                <a:ea typeface="微软雅黑"/>
              </a:rPr>
              <a:t>为作</a:t>
            </a:r>
            <a:r>
              <a:rPr lang="zh-CN" altLang="en-US" sz="1200" dirty="0" smtClean="0">
                <a:solidFill>
                  <a:srgbClr val="080808"/>
                </a:solidFill>
                <a:latin typeface="微软雅黑" panose="020B0503020204020204" pitchFamily="34" charset="-122"/>
                <a:ea typeface="微软雅黑"/>
              </a:rPr>
              <a:t>为义数云的</a:t>
            </a:r>
            <a:r>
              <a:rPr lang="zh-CN" altLang="en-US" sz="1200" dirty="0">
                <a:solidFill>
                  <a:srgbClr val="080808"/>
                </a:solidFill>
                <a:latin typeface="微软雅黑" panose="020B0503020204020204" pitchFamily="34" charset="-122"/>
                <a:ea typeface="微软雅黑"/>
              </a:rPr>
              <a:t>集成商负</a:t>
            </a:r>
            <a:r>
              <a:rPr lang="zh-CN" altLang="en-US" sz="1200" dirty="0" smtClean="0">
                <a:solidFill>
                  <a:srgbClr val="080808"/>
                </a:solidFill>
                <a:latin typeface="微软雅黑" panose="020B0503020204020204" pitchFamily="34" charset="-122"/>
                <a:ea typeface="微软雅黑"/>
              </a:rPr>
              <a:t>责义数云</a:t>
            </a:r>
            <a:r>
              <a:rPr lang="zh-CN" altLang="en-US" sz="1200" dirty="0">
                <a:solidFill>
                  <a:srgbClr val="080808"/>
                </a:solidFill>
                <a:latin typeface="微软雅黑" panose="020B0503020204020204" pitchFamily="34" charset="-122"/>
                <a:ea typeface="微软雅黑"/>
              </a:rPr>
              <a:t>平台建</a:t>
            </a:r>
            <a:r>
              <a:rPr lang="zh-CN" altLang="en-US" sz="1200" dirty="0" smtClean="0">
                <a:solidFill>
                  <a:srgbClr val="080808"/>
                </a:solidFill>
                <a:latin typeface="微软雅黑" panose="020B0503020204020204" pitchFamily="34" charset="-122"/>
                <a:ea typeface="微软雅黑"/>
              </a:rPr>
              <a:t>设和技</a:t>
            </a:r>
            <a:r>
              <a:rPr lang="zh-CN" altLang="en-US" sz="1200" dirty="0">
                <a:solidFill>
                  <a:srgbClr val="080808"/>
                </a:solidFill>
                <a:latin typeface="微软雅黑" panose="020B0503020204020204" pitchFamily="34" charset="-122"/>
                <a:ea typeface="微软雅黑"/>
              </a:rPr>
              <a:t>术支撑</a:t>
            </a:r>
            <a:endParaRPr lang="en-US" altLang="zh-CN" sz="1200" dirty="0">
              <a:solidFill>
                <a:srgbClr val="080808"/>
              </a:solidFill>
              <a:latin typeface="微软雅黑" panose="020B0503020204020204" pitchFamily="34" charset="-122"/>
              <a:ea typeface="微软雅黑"/>
            </a:endParaRPr>
          </a:p>
          <a:p>
            <a:pPr marL="342928" indent="-342928" defTabSz="967801" fontAlgn="base">
              <a:spcBef>
                <a:spcPct val="0"/>
              </a:spcBef>
              <a:spcAft>
                <a:spcPct val="0"/>
              </a:spcAft>
              <a:buFont typeface="Wingdings" panose="05000000000000000000" pitchFamily="2" charset="2"/>
              <a:buChar char="Ø"/>
            </a:pPr>
            <a:r>
              <a:rPr lang="zh-CN" altLang="en-US" sz="1200" dirty="0">
                <a:solidFill>
                  <a:srgbClr val="080808"/>
                </a:solidFill>
                <a:latin typeface="微软雅黑" panose="020B0503020204020204" pitchFamily="34" charset="-122"/>
                <a:ea typeface="微软雅黑"/>
              </a:rPr>
              <a:t>应用</a:t>
            </a:r>
            <a:r>
              <a:rPr lang="zh-CN" altLang="en-US" sz="1200" dirty="0" smtClean="0">
                <a:solidFill>
                  <a:srgbClr val="080808"/>
                </a:solidFill>
                <a:latin typeface="微软雅黑" panose="020B0503020204020204" pitchFamily="34" charset="-122"/>
                <a:ea typeface="微软雅黑"/>
              </a:rPr>
              <a:t>厂</a:t>
            </a:r>
            <a:r>
              <a:rPr lang="zh-CN" altLang="en-US" sz="1200" dirty="0">
                <a:solidFill>
                  <a:srgbClr val="080808"/>
                </a:solidFill>
                <a:latin typeface="微软雅黑" panose="020B0503020204020204" pitchFamily="34" charset="-122"/>
                <a:ea typeface="微软雅黑"/>
              </a:rPr>
              <a:t>商提供应用以及服务</a:t>
            </a:r>
          </a:p>
        </p:txBody>
      </p:sp>
      <p:sp>
        <p:nvSpPr>
          <p:cNvPr id="156" name="TextBox 155"/>
          <p:cNvSpPr txBox="1"/>
          <p:nvPr/>
        </p:nvSpPr>
        <p:spPr>
          <a:xfrm>
            <a:off x="7250012" y="5309575"/>
            <a:ext cx="4028638" cy="266868"/>
          </a:xfrm>
          <a:prstGeom prst="rect">
            <a:avLst/>
          </a:prstGeom>
          <a:noFill/>
        </p:spPr>
        <p:txBody>
          <a:bodyPr wrap="square" rtlCol="0">
            <a:spAutoFit/>
          </a:bodyPr>
          <a:lstStyle/>
          <a:p>
            <a:pPr marL="324006" indent="-324006">
              <a:buFont typeface="Wingdings" panose="05000000000000000000" pitchFamily="2" charset="2"/>
              <a:buChar char="Ø"/>
            </a:pPr>
            <a:r>
              <a:rPr lang="zh-CN" altLang="en-US" sz="1134" dirty="0">
                <a:latin typeface="微软雅黑" panose="020B0503020204020204" pitchFamily="34" charset="-122"/>
                <a:ea typeface="微软雅黑" panose="020B0503020204020204" pitchFamily="34" charset="-122"/>
              </a:rPr>
              <a:t>中小企应用作</a:t>
            </a:r>
            <a:r>
              <a:rPr lang="zh-CN" altLang="en-US" sz="1134" dirty="0" smtClean="0">
                <a:latin typeface="微软雅黑" panose="020B0503020204020204" pitchFamily="34" charset="-122"/>
                <a:ea typeface="微软雅黑" panose="020B0503020204020204" pitchFamily="34" charset="-122"/>
              </a:rPr>
              <a:t>为义数云的</a:t>
            </a:r>
            <a:r>
              <a:rPr lang="zh-CN" altLang="en-US" sz="1134" dirty="0">
                <a:latin typeface="微软雅黑" panose="020B0503020204020204" pitchFamily="34" charset="-122"/>
                <a:ea typeface="微软雅黑" panose="020B0503020204020204" pitchFamily="34" charset="-122"/>
              </a:rPr>
              <a:t>服务消费</a:t>
            </a:r>
            <a:r>
              <a:rPr lang="zh-CN" altLang="en-US" sz="1134" dirty="0" smtClean="0">
                <a:latin typeface="微软雅黑" panose="020B0503020204020204" pitchFamily="34" charset="-122"/>
                <a:ea typeface="微软雅黑" panose="020B0503020204020204" pitchFamily="34" charset="-122"/>
              </a:rPr>
              <a:t>者订购消费云</a:t>
            </a:r>
            <a:r>
              <a:rPr lang="zh-CN" altLang="en-US" sz="1134" dirty="0">
                <a:latin typeface="微软雅黑" panose="020B0503020204020204" pitchFamily="34" charset="-122"/>
                <a:ea typeface="微软雅黑" panose="020B0503020204020204" pitchFamily="34" charset="-122"/>
              </a:rPr>
              <a:t>服务</a:t>
            </a:r>
          </a:p>
        </p:txBody>
      </p:sp>
    </p:spTree>
    <p:extLst>
      <p:ext uri="{BB962C8B-B14F-4D97-AF65-F5344CB8AC3E}">
        <p14:creationId xmlns:p14="http://schemas.microsoft.com/office/powerpoint/2010/main" val="1415303592"/>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smtClean="0"/>
              <a:t>目录</a:t>
            </a:r>
            <a:endParaRPr lang="zh-CN" altLang="en-US" sz="3600" dirty="0"/>
          </a:p>
        </p:txBody>
      </p:sp>
      <p:sp>
        <p:nvSpPr>
          <p:cNvPr id="119" name="Freeform 9"/>
          <p:cNvSpPr>
            <a:spLocks/>
          </p:cNvSpPr>
          <p:nvPr/>
        </p:nvSpPr>
        <p:spPr bwMode="gray">
          <a:xfrm>
            <a:off x="3302946" y="3693776"/>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0" name="Freeform 10"/>
          <p:cNvSpPr>
            <a:spLocks/>
          </p:cNvSpPr>
          <p:nvPr/>
        </p:nvSpPr>
        <p:spPr bwMode="gray">
          <a:xfrm>
            <a:off x="2367380" y="3693776"/>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ea typeface="宋体" pitchFamily="2" charset="-122"/>
            </a:endParaRPr>
          </a:p>
        </p:txBody>
      </p:sp>
      <p:sp>
        <p:nvSpPr>
          <p:cNvPr id="121" name="Freeform 11"/>
          <p:cNvSpPr>
            <a:spLocks/>
          </p:cNvSpPr>
          <p:nvPr/>
        </p:nvSpPr>
        <p:spPr bwMode="gray">
          <a:xfrm>
            <a:off x="3302946" y="1638028"/>
            <a:ext cx="6610173"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chemeClr val="bg1">
              <a:lumMod val="50000"/>
            </a:schemeClr>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2" name="Freeform 12"/>
          <p:cNvSpPr>
            <a:spLocks/>
          </p:cNvSpPr>
          <p:nvPr/>
        </p:nvSpPr>
        <p:spPr bwMode="gray">
          <a:xfrm>
            <a:off x="2367380" y="1638028"/>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chemeClr val="bg1">
              <a:lumMod val="50000"/>
            </a:schemeClr>
          </a:solidFill>
          <a:ln w="19050" cap="flat" cmpd="sng">
            <a:solidFill>
              <a:schemeClr val="bg1"/>
            </a:solidFill>
            <a:prstDash val="solid"/>
            <a:round/>
            <a:headEnd/>
            <a:tailEnd/>
          </a:ln>
          <a:effectLst/>
        </p:spPr>
        <p:txBody>
          <a:bodyPr wrap="none" lIns="121882" tIns="60942" rIns="121882" bIns="60942" anchor="ctr"/>
          <a:lstStyle/>
          <a:p>
            <a:pPr>
              <a:defRPr/>
            </a:pPr>
            <a:endParaRPr lang="zh-CN" altLang="en-US"/>
          </a:p>
        </p:txBody>
      </p:sp>
      <p:sp>
        <p:nvSpPr>
          <p:cNvPr id="123" name="Text Box 13"/>
          <p:cNvSpPr txBox="1">
            <a:spLocks noChangeArrowheads="1"/>
          </p:cNvSpPr>
          <p:nvPr/>
        </p:nvSpPr>
        <p:spPr bwMode="gray">
          <a:xfrm>
            <a:off x="3407701" y="1743392"/>
            <a:ext cx="4370888"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chemeClr val="bg1"/>
                </a:solidFill>
                <a:latin typeface="微软雅黑" pitchFamily="34" charset="-122"/>
                <a:ea typeface="微软雅黑" pitchFamily="34" charset="-122"/>
              </a:rPr>
              <a:t>义数云解决方案</a:t>
            </a:r>
            <a:endParaRPr lang="zh-CN" altLang="en-US" sz="2700" dirty="0">
              <a:solidFill>
                <a:schemeClr val="bg1"/>
              </a:solidFill>
              <a:latin typeface="微软雅黑" pitchFamily="34" charset="-122"/>
              <a:ea typeface="微软雅黑" pitchFamily="34" charset="-122"/>
            </a:endParaRPr>
          </a:p>
        </p:txBody>
      </p:sp>
      <p:sp>
        <p:nvSpPr>
          <p:cNvPr id="124" name="Text Box 14"/>
          <p:cNvSpPr txBox="1">
            <a:spLocks noChangeArrowheads="1"/>
          </p:cNvSpPr>
          <p:nvPr/>
        </p:nvSpPr>
        <p:spPr bwMode="gray">
          <a:xfrm>
            <a:off x="3409928" y="3862429"/>
            <a:ext cx="6334477" cy="533480"/>
          </a:xfrm>
          <a:prstGeom prst="rect">
            <a:avLst/>
          </a:prstGeom>
          <a:noFill/>
          <a:ln w="9525">
            <a:noFill/>
            <a:miter lim="800000"/>
            <a:headEnd/>
            <a:tailEnd/>
          </a:ln>
          <a:effectLst>
            <a:outerShdw dist="17961" dir="2700000" algn="ctr" rotWithShape="0">
              <a:srgbClr val="333333">
                <a:alpha val="50000"/>
              </a:srgbClr>
            </a:outerShdw>
          </a:effectLst>
        </p:spPr>
        <p:txBody>
          <a:bodyPr wrap="square" lIns="121882" tIns="60942" rIns="121882" bIns="60942">
            <a:spAutoFit/>
          </a:bodyPr>
          <a:lstStyle/>
          <a:p>
            <a:r>
              <a:rPr lang="zh-CN" altLang="en-US" sz="2700" dirty="0" smtClean="0">
                <a:solidFill>
                  <a:srgbClr val="FFFFFF"/>
                </a:solidFill>
                <a:latin typeface="微软雅黑" pitchFamily="34" charset="-122"/>
                <a:ea typeface="微软雅黑" pitchFamily="34" charset="-122"/>
              </a:rPr>
              <a:t>服务发布订购演示</a:t>
            </a:r>
            <a:endParaRPr lang="zh-CN" altLang="en-US" sz="2700" dirty="0">
              <a:solidFill>
                <a:srgbClr val="FFFFFF"/>
              </a:solidFill>
              <a:latin typeface="微软雅黑" pitchFamily="34" charset="-122"/>
              <a:ea typeface="微软雅黑" pitchFamily="34" charset="-122"/>
            </a:endParaRPr>
          </a:p>
        </p:txBody>
      </p:sp>
      <p:sp>
        <p:nvSpPr>
          <p:cNvPr id="125" name="Text Box 16"/>
          <p:cNvSpPr txBox="1">
            <a:spLocks noChangeArrowheads="1"/>
          </p:cNvSpPr>
          <p:nvPr/>
        </p:nvSpPr>
        <p:spPr bwMode="gray">
          <a:xfrm>
            <a:off x="2639616" y="1574535"/>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1</a:t>
            </a:r>
          </a:p>
        </p:txBody>
      </p:sp>
      <p:sp>
        <p:nvSpPr>
          <p:cNvPr id="126" name="Text Box 17"/>
          <p:cNvSpPr txBox="1">
            <a:spLocks noChangeArrowheads="1"/>
          </p:cNvSpPr>
          <p:nvPr/>
        </p:nvSpPr>
        <p:spPr bwMode="gray">
          <a:xfrm>
            <a:off x="2639616" y="3702708"/>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lIns="121882" tIns="60942" rIns="121882" bIns="60942">
            <a:spAutoFit/>
          </a:bodyPr>
          <a:lstStyle/>
          <a:p>
            <a:pPr algn="ctr">
              <a:spcBef>
                <a:spcPct val="50000"/>
              </a:spcBef>
            </a:pPr>
            <a:r>
              <a:rPr lang="en-US" altLang="zh-CN" sz="4800" b="1" dirty="0">
                <a:solidFill>
                  <a:schemeClr val="bg1"/>
                </a:solidFill>
                <a:latin typeface="+mn-lt"/>
              </a:rPr>
              <a:t>3</a:t>
            </a:r>
          </a:p>
        </p:txBody>
      </p:sp>
      <p:sp>
        <p:nvSpPr>
          <p:cNvPr id="127" name="Freeform 9"/>
          <p:cNvSpPr>
            <a:spLocks/>
          </p:cNvSpPr>
          <p:nvPr/>
        </p:nvSpPr>
        <p:spPr bwMode="gray">
          <a:xfrm>
            <a:off x="3287149" y="2666195"/>
            <a:ext cx="6610174" cy="757767"/>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8" name="Freeform 10"/>
          <p:cNvSpPr>
            <a:spLocks/>
          </p:cNvSpPr>
          <p:nvPr/>
        </p:nvSpPr>
        <p:spPr bwMode="gray">
          <a:xfrm>
            <a:off x="2351584" y="2666195"/>
            <a:ext cx="812800" cy="757767"/>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chemeClr val="bg1"/>
            </a:solidFill>
            <a:prstDash val="solid"/>
            <a:round/>
            <a:headEnd/>
            <a:tailEnd/>
          </a:ln>
          <a:effectLst/>
        </p:spPr>
        <p:txBody>
          <a:bodyPr wrap="none" anchor="ctr"/>
          <a:lstStyle/>
          <a:p>
            <a:pPr>
              <a:defRPr/>
            </a:pPr>
            <a:endParaRPr lang="zh-CN" altLang="en-US"/>
          </a:p>
        </p:txBody>
      </p:sp>
      <p:sp>
        <p:nvSpPr>
          <p:cNvPr id="129" name="Text Box 14"/>
          <p:cNvSpPr txBox="1">
            <a:spLocks noChangeArrowheads="1"/>
          </p:cNvSpPr>
          <p:nvPr/>
        </p:nvSpPr>
        <p:spPr bwMode="gray">
          <a:xfrm>
            <a:off x="3409928" y="2804790"/>
            <a:ext cx="6334478" cy="507831"/>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r>
              <a:rPr lang="zh-CN" altLang="en-US" sz="2700" dirty="0" smtClean="0">
                <a:solidFill>
                  <a:schemeClr val="bg1"/>
                </a:solidFill>
                <a:latin typeface="微软雅黑" pitchFamily="34" charset="-122"/>
                <a:ea typeface="微软雅黑" pitchFamily="34" charset="-122"/>
              </a:rPr>
              <a:t>服务目录介绍</a:t>
            </a:r>
            <a:endParaRPr lang="zh-CN" altLang="en-US" sz="2700" dirty="0">
              <a:solidFill>
                <a:schemeClr val="bg1"/>
              </a:solidFill>
              <a:latin typeface="微软雅黑" pitchFamily="34" charset="-122"/>
              <a:ea typeface="微软雅黑" pitchFamily="34" charset="-122"/>
            </a:endParaRPr>
          </a:p>
        </p:txBody>
      </p:sp>
      <p:sp>
        <p:nvSpPr>
          <p:cNvPr id="130" name="Text Box 17"/>
          <p:cNvSpPr txBox="1">
            <a:spLocks noChangeArrowheads="1"/>
          </p:cNvSpPr>
          <p:nvPr/>
        </p:nvSpPr>
        <p:spPr bwMode="gray">
          <a:xfrm>
            <a:off x="2639616" y="2675131"/>
            <a:ext cx="406400" cy="861775"/>
          </a:xfrm>
          <a:prstGeom prst="rect">
            <a:avLst/>
          </a:prstGeom>
          <a:noFill/>
          <a:ln w="9525">
            <a:noFill/>
            <a:miter lim="800000"/>
            <a:headEnd/>
            <a:tailEnd/>
          </a:ln>
          <a:effectLst>
            <a:outerShdw dist="28398" dir="1593903" algn="ctr" rotWithShape="0">
              <a:srgbClr val="333333">
                <a:alpha val="50000"/>
              </a:srgbClr>
            </a:outerShdw>
          </a:effectLst>
        </p:spPr>
        <p:txBody>
          <a:bodyPr>
            <a:spAutoFit/>
          </a:bodyPr>
          <a:lstStyle/>
          <a:p>
            <a:pPr algn="ctr">
              <a:spcBef>
                <a:spcPct val="50000"/>
              </a:spcBef>
            </a:pPr>
            <a:r>
              <a:rPr lang="en-US" altLang="zh-CN" sz="4800" b="1" dirty="0">
                <a:solidFill>
                  <a:schemeClr val="bg1"/>
                </a:solidFill>
                <a:latin typeface="+mn-lt"/>
              </a:rPr>
              <a:t>2</a:t>
            </a:r>
          </a:p>
        </p:txBody>
      </p:sp>
    </p:spTree>
    <p:extLst>
      <p:ext uri="{BB962C8B-B14F-4D97-AF65-F5344CB8AC3E}">
        <p14:creationId xmlns:p14="http://schemas.microsoft.com/office/powerpoint/2010/main" val="3306057924"/>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2178" y="528681"/>
            <a:ext cx="10833961" cy="740873"/>
          </a:xfrm>
        </p:spPr>
        <p:txBody>
          <a:bodyPr/>
          <a:lstStyle/>
          <a:p>
            <a:r>
              <a:rPr lang="zh-CN" altLang="en-US" sz="3600" dirty="0"/>
              <a:t>义数云云服</a:t>
            </a:r>
            <a:r>
              <a:rPr lang="zh-CN" altLang="en-US" sz="3600" dirty="0" smtClean="0"/>
              <a:t>务清单</a:t>
            </a:r>
            <a:endParaRPr lang="zh-CN" altLang="en-US" sz="3600" dirty="0"/>
          </a:p>
        </p:txBody>
      </p:sp>
      <p:graphicFrame>
        <p:nvGraphicFramePr>
          <p:cNvPr id="80" name="表格 2"/>
          <p:cNvGraphicFramePr>
            <a:graphicFrameLocks noGrp="1"/>
          </p:cNvGraphicFramePr>
          <p:nvPr>
            <p:extLst>
              <p:ext uri="{D42A27DB-BD31-4B8C-83A1-F6EECF244321}">
                <p14:modId xmlns:p14="http://schemas.microsoft.com/office/powerpoint/2010/main" val="3373925420"/>
              </p:ext>
            </p:extLst>
          </p:nvPr>
        </p:nvGraphicFramePr>
        <p:xfrm>
          <a:off x="696987" y="1557586"/>
          <a:ext cx="10009510" cy="4663440"/>
        </p:xfrm>
        <a:graphic>
          <a:graphicData uri="http://schemas.openxmlformats.org/drawingml/2006/table">
            <a:tbl>
              <a:tblPr firstRow="1" bandRow="1"/>
              <a:tblGrid>
                <a:gridCol w="1368550"/>
                <a:gridCol w="1656184"/>
                <a:gridCol w="1872208"/>
                <a:gridCol w="5112568"/>
              </a:tblGrid>
              <a:tr h="244478">
                <a:tc>
                  <a:txBody>
                    <a:bodyPr/>
                    <a:lstStyle>
                      <a:lvl1pPr marL="0" algn="l" defTabSz="914400" rtl="0" eaLnBrk="1" latinLnBrk="0" hangingPunct="1">
                        <a:defRPr sz="1800" b="1" kern="1200">
                          <a:solidFill>
                            <a:schemeClr val="lt1"/>
                          </a:solidFill>
                          <a:latin typeface="Franklin Gothic Book"/>
                          <a:ea typeface="微软雅黑"/>
                          <a:cs typeface=""/>
                        </a:defRPr>
                      </a:lvl1pPr>
                      <a:lvl2pPr marL="457200" algn="l" defTabSz="914400" rtl="0" eaLnBrk="1" latinLnBrk="0" hangingPunct="1">
                        <a:defRPr sz="1800" b="1" kern="1200">
                          <a:solidFill>
                            <a:schemeClr val="lt1"/>
                          </a:solidFill>
                          <a:latin typeface="Franklin Gothic Book"/>
                          <a:ea typeface="微软雅黑"/>
                          <a:cs typeface=""/>
                        </a:defRPr>
                      </a:lvl2pPr>
                      <a:lvl3pPr marL="914400" algn="l" defTabSz="914400" rtl="0" eaLnBrk="1" latinLnBrk="0" hangingPunct="1">
                        <a:defRPr sz="1800" b="1" kern="1200">
                          <a:solidFill>
                            <a:schemeClr val="lt1"/>
                          </a:solidFill>
                          <a:latin typeface="Franklin Gothic Book"/>
                          <a:ea typeface="微软雅黑"/>
                          <a:cs typeface=""/>
                        </a:defRPr>
                      </a:lvl3pPr>
                      <a:lvl4pPr marL="1371600" algn="l" defTabSz="914400" rtl="0" eaLnBrk="1" latinLnBrk="0" hangingPunct="1">
                        <a:defRPr sz="1800" b="1" kern="1200">
                          <a:solidFill>
                            <a:schemeClr val="lt1"/>
                          </a:solidFill>
                          <a:latin typeface="Franklin Gothic Book"/>
                          <a:ea typeface="微软雅黑"/>
                          <a:cs typeface=""/>
                        </a:defRPr>
                      </a:lvl4pPr>
                      <a:lvl5pPr marL="1828800" algn="l" defTabSz="914400" rtl="0" eaLnBrk="1" latinLnBrk="0" hangingPunct="1">
                        <a:defRPr sz="1800" b="1" kern="1200">
                          <a:solidFill>
                            <a:schemeClr val="lt1"/>
                          </a:solidFill>
                          <a:latin typeface="Franklin Gothic Book"/>
                          <a:ea typeface="微软雅黑"/>
                          <a:cs typeface=""/>
                        </a:defRPr>
                      </a:lvl5pPr>
                      <a:lvl6pPr marL="2286000" algn="l" defTabSz="914400" rtl="0" eaLnBrk="1" latinLnBrk="0" hangingPunct="1">
                        <a:defRPr sz="1800" b="1" kern="1200">
                          <a:solidFill>
                            <a:schemeClr val="lt1"/>
                          </a:solidFill>
                          <a:latin typeface="Franklin Gothic Book"/>
                          <a:ea typeface="微软雅黑"/>
                          <a:cs typeface=""/>
                        </a:defRPr>
                      </a:lvl6pPr>
                      <a:lvl7pPr marL="2743200" algn="l" defTabSz="914400" rtl="0" eaLnBrk="1" latinLnBrk="0" hangingPunct="1">
                        <a:defRPr sz="1800" b="1" kern="1200">
                          <a:solidFill>
                            <a:schemeClr val="lt1"/>
                          </a:solidFill>
                          <a:latin typeface="Franklin Gothic Book"/>
                          <a:ea typeface="微软雅黑"/>
                          <a:cs typeface=""/>
                        </a:defRPr>
                      </a:lvl7pPr>
                      <a:lvl8pPr marL="3200400" algn="l" defTabSz="914400" rtl="0" eaLnBrk="1" latinLnBrk="0" hangingPunct="1">
                        <a:defRPr sz="1800" b="1" kern="1200">
                          <a:solidFill>
                            <a:schemeClr val="lt1"/>
                          </a:solidFill>
                          <a:latin typeface="Franklin Gothic Book"/>
                          <a:ea typeface="微软雅黑"/>
                          <a:cs typeface=""/>
                        </a:defRPr>
                      </a:lvl8pPr>
                      <a:lvl9pPr marL="3657600" algn="l" defTabSz="914400" rtl="0" eaLnBrk="1" latinLnBrk="0" hangingPunct="1">
                        <a:defRPr sz="1800" b="1" kern="1200">
                          <a:solidFill>
                            <a:schemeClr val="lt1"/>
                          </a:solidFill>
                          <a:latin typeface="Franklin Gothic Book"/>
                          <a:ea typeface="微软雅黑"/>
                          <a:cs typeface=""/>
                        </a:defRPr>
                      </a:lvl9pPr>
                    </a:lstStyle>
                    <a:p>
                      <a:r>
                        <a:rPr lang="zh-CN" altLang="en-US" sz="1200" dirty="0" smtClean="0">
                          <a:latin typeface="宋体" pitchFamily="2" charset="-122"/>
                          <a:ea typeface="宋体" pitchFamily="2" charset="-122"/>
                        </a:rPr>
                        <a:t>分类</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Franklin Gothic Book"/>
                          <a:ea typeface="微软雅黑"/>
                          <a:cs typeface=""/>
                        </a:defRPr>
                      </a:lvl1pPr>
                      <a:lvl2pPr marL="457200" algn="l" defTabSz="914400" rtl="0" eaLnBrk="1" latinLnBrk="0" hangingPunct="1">
                        <a:defRPr sz="1800" b="1" kern="1200">
                          <a:solidFill>
                            <a:schemeClr val="lt1"/>
                          </a:solidFill>
                          <a:latin typeface="Franklin Gothic Book"/>
                          <a:ea typeface="微软雅黑"/>
                          <a:cs typeface=""/>
                        </a:defRPr>
                      </a:lvl2pPr>
                      <a:lvl3pPr marL="914400" algn="l" defTabSz="914400" rtl="0" eaLnBrk="1" latinLnBrk="0" hangingPunct="1">
                        <a:defRPr sz="1800" b="1" kern="1200">
                          <a:solidFill>
                            <a:schemeClr val="lt1"/>
                          </a:solidFill>
                          <a:latin typeface="Franklin Gothic Book"/>
                          <a:ea typeface="微软雅黑"/>
                          <a:cs typeface=""/>
                        </a:defRPr>
                      </a:lvl3pPr>
                      <a:lvl4pPr marL="1371600" algn="l" defTabSz="914400" rtl="0" eaLnBrk="1" latinLnBrk="0" hangingPunct="1">
                        <a:defRPr sz="1800" b="1" kern="1200">
                          <a:solidFill>
                            <a:schemeClr val="lt1"/>
                          </a:solidFill>
                          <a:latin typeface="Franklin Gothic Book"/>
                          <a:ea typeface="微软雅黑"/>
                          <a:cs typeface=""/>
                        </a:defRPr>
                      </a:lvl4pPr>
                      <a:lvl5pPr marL="1828800" algn="l" defTabSz="914400" rtl="0" eaLnBrk="1" latinLnBrk="0" hangingPunct="1">
                        <a:defRPr sz="1800" b="1" kern="1200">
                          <a:solidFill>
                            <a:schemeClr val="lt1"/>
                          </a:solidFill>
                          <a:latin typeface="Franklin Gothic Book"/>
                          <a:ea typeface="微软雅黑"/>
                          <a:cs typeface=""/>
                        </a:defRPr>
                      </a:lvl5pPr>
                      <a:lvl6pPr marL="2286000" algn="l" defTabSz="914400" rtl="0" eaLnBrk="1" latinLnBrk="0" hangingPunct="1">
                        <a:defRPr sz="1800" b="1" kern="1200">
                          <a:solidFill>
                            <a:schemeClr val="lt1"/>
                          </a:solidFill>
                          <a:latin typeface="Franklin Gothic Book"/>
                          <a:ea typeface="微软雅黑"/>
                          <a:cs typeface=""/>
                        </a:defRPr>
                      </a:lvl6pPr>
                      <a:lvl7pPr marL="2743200" algn="l" defTabSz="914400" rtl="0" eaLnBrk="1" latinLnBrk="0" hangingPunct="1">
                        <a:defRPr sz="1800" b="1" kern="1200">
                          <a:solidFill>
                            <a:schemeClr val="lt1"/>
                          </a:solidFill>
                          <a:latin typeface="Franklin Gothic Book"/>
                          <a:ea typeface="微软雅黑"/>
                          <a:cs typeface=""/>
                        </a:defRPr>
                      </a:lvl7pPr>
                      <a:lvl8pPr marL="3200400" algn="l" defTabSz="914400" rtl="0" eaLnBrk="1" latinLnBrk="0" hangingPunct="1">
                        <a:defRPr sz="1800" b="1" kern="1200">
                          <a:solidFill>
                            <a:schemeClr val="lt1"/>
                          </a:solidFill>
                          <a:latin typeface="Franklin Gothic Book"/>
                          <a:ea typeface="微软雅黑"/>
                          <a:cs typeface=""/>
                        </a:defRPr>
                      </a:lvl8pPr>
                      <a:lvl9pPr marL="3657600" algn="l" defTabSz="914400" rtl="0" eaLnBrk="1" latinLnBrk="0" hangingPunct="1">
                        <a:defRPr sz="1800" b="1" kern="1200">
                          <a:solidFill>
                            <a:schemeClr val="lt1"/>
                          </a:solidFill>
                          <a:latin typeface="Franklin Gothic Book"/>
                          <a:ea typeface="微软雅黑"/>
                          <a:cs typeface=""/>
                        </a:defRPr>
                      </a:lvl9pPr>
                    </a:lstStyle>
                    <a:p>
                      <a:r>
                        <a:rPr lang="zh-CN" altLang="en-US" sz="1200" dirty="0" smtClean="0">
                          <a:latin typeface="宋体" pitchFamily="2" charset="-122"/>
                          <a:ea typeface="宋体" pitchFamily="2" charset="-122"/>
                        </a:rPr>
                        <a:t>服务名</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Franklin Gothic Book"/>
                          <a:ea typeface="微软雅黑"/>
                          <a:cs typeface=""/>
                        </a:defRPr>
                      </a:lvl1pPr>
                      <a:lvl2pPr marL="457200" algn="l" defTabSz="914400" rtl="0" eaLnBrk="1" latinLnBrk="0" hangingPunct="1">
                        <a:defRPr sz="1800" b="1" kern="1200">
                          <a:solidFill>
                            <a:schemeClr val="lt1"/>
                          </a:solidFill>
                          <a:latin typeface="Franklin Gothic Book"/>
                          <a:ea typeface="微软雅黑"/>
                          <a:cs typeface=""/>
                        </a:defRPr>
                      </a:lvl2pPr>
                      <a:lvl3pPr marL="914400" algn="l" defTabSz="914400" rtl="0" eaLnBrk="1" latinLnBrk="0" hangingPunct="1">
                        <a:defRPr sz="1800" b="1" kern="1200">
                          <a:solidFill>
                            <a:schemeClr val="lt1"/>
                          </a:solidFill>
                          <a:latin typeface="Franklin Gothic Book"/>
                          <a:ea typeface="微软雅黑"/>
                          <a:cs typeface=""/>
                        </a:defRPr>
                      </a:lvl3pPr>
                      <a:lvl4pPr marL="1371600" algn="l" defTabSz="914400" rtl="0" eaLnBrk="1" latinLnBrk="0" hangingPunct="1">
                        <a:defRPr sz="1800" b="1" kern="1200">
                          <a:solidFill>
                            <a:schemeClr val="lt1"/>
                          </a:solidFill>
                          <a:latin typeface="Franklin Gothic Book"/>
                          <a:ea typeface="微软雅黑"/>
                          <a:cs typeface=""/>
                        </a:defRPr>
                      </a:lvl4pPr>
                      <a:lvl5pPr marL="1828800" algn="l" defTabSz="914400" rtl="0" eaLnBrk="1" latinLnBrk="0" hangingPunct="1">
                        <a:defRPr sz="1800" b="1" kern="1200">
                          <a:solidFill>
                            <a:schemeClr val="lt1"/>
                          </a:solidFill>
                          <a:latin typeface="Franklin Gothic Book"/>
                          <a:ea typeface="微软雅黑"/>
                          <a:cs typeface=""/>
                        </a:defRPr>
                      </a:lvl5pPr>
                      <a:lvl6pPr marL="2286000" algn="l" defTabSz="914400" rtl="0" eaLnBrk="1" latinLnBrk="0" hangingPunct="1">
                        <a:defRPr sz="1800" b="1" kern="1200">
                          <a:solidFill>
                            <a:schemeClr val="lt1"/>
                          </a:solidFill>
                          <a:latin typeface="Franklin Gothic Book"/>
                          <a:ea typeface="微软雅黑"/>
                          <a:cs typeface=""/>
                        </a:defRPr>
                      </a:lvl6pPr>
                      <a:lvl7pPr marL="2743200" algn="l" defTabSz="914400" rtl="0" eaLnBrk="1" latinLnBrk="0" hangingPunct="1">
                        <a:defRPr sz="1800" b="1" kern="1200">
                          <a:solidFill>
                            <a:schemeClr val="lt1"/>
                          </a:solidFill>
                          <a:latin typeface="Franklin Gothic Book"/>
                          <a:ea typeface="微软雅黑"/>
                          <a:cs typeface=""/>
                        </a:defRPr>
                      </a:lvl7pPr>
                      <a:lvl8pPr marL="3200400" algn="l" defTabSz="914400" rtl="0" eaLnBrk="1" latinLnBrk="0" hangingPunct="1">
                        <a:defRPr sz="1800" b="1" kern="1200">
                          <a:solidFill>
                            <a:schemeClr val="lt1"/>
                          </a:solidFill>
                          <a:latin typeface="Franklin Gothic Book"/>
                          <a:ea typeface="微软雅黑"/>
                          <a:cs typeface=""/>
                        </a:defRPr>
                      </a:lvl8pPr>
                      <a:lvl9pPr marL="3657600" algn="l" defTabSz="914400" rtl="0" eaLnBrk="1" latinLnBrk="0" hangingPunct="1">
                        <a:defRPr sz="1800" b="1" kern="1200">
                          <a:solidFill>
                            <a:schemeClr val="lt1"/>
                          </a:solidFill>
                          <a:latin typeface="Franklin Gothic Book"/>
                          <a:ea typeface="微软雅黑"/>
                          <a:cs typeface=""/>
                        </a:defRPr>
                      </a:lvl9pPr>
                    </a:lstStyle>
                    <a:p>
                      <a:r>
                        <a:rPr lang="zh-CN" altLang="en-US" sz="1200" dirty="0" smtClean="0">
                          <a:latin typeface="宋体" pitchFamily="2" charset="-122"/>
                          <a:ea typeface="宋体" pitchFamily="2" charset="-122"/>
                        </a:rPr>
                        <a:t>服务子类</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Franklin Gothic Book"/>
                          <a:ea typeface="微软雅黑"/>
                          <a:cs typeface=""/>
                        </a:defRPr>
                      </a:lvl1pPr>
                      <a:lvl2pPr marL="457200" algn="l" defTabSz="914400" rtl="0" eaLnBrk="1" latinLnBrk="0" hangingPunct="1">
                        <a:defRPr sz="1800" b="1" kern="1200">
                          <a:solidFill>
                            <a:schemeClr val="lt1"/>
                          </a:solidFill>
                          <a:latin typeface="Franklin Gothic Book"/>
                          <a:ea typeface="微软雅黑"/>
                          <a:cs typeface=""/>
                        </a:defRPr>
                      </a:lvl2pPr>
                      <a:lvl3pPr marL="914400" algn="l" defTabSz="914400" rtl="0" eaLnBrk="1" latinLnBrk="0" hangingPunct="1">
                        <a:defRPr sz="1800" b="1" kern="1200">
                          <a:solidFill>
                            <a:schemeClr val="lt1"/>
                          </a:solidFill>
                          <a:latin typeface="Franklin Gothic Book"/>
                          <a:ea typeface="微软雅黑"/>
                          <a:cs typeface=""/>
                        </a:defRPr>
                      </a:lvl3pPr>
                      <a:lvl4pPr marL="1371600" algn="l" defTabSz="914400" rtl="0" eaLnBrk="1" latinLnBrk="0" hangingPunct="1">
                        <a:defRPr sz="1800" b="1" kern="1200">
                          <a:solidFill>
                            <a:schemeClr val="lt1"/>
                          </a:solidFill>
                          <a:latin typeface="Franklin Gothic Book"/>
                          <a:ea typeface="微软雅黑"/>
                          <a:cs typeface=""/>
                        </a:defRPr>
                      </a:lvl4pPr>
                      <a:lvl5pPr marL="1828800" algn="l" defTabSz="914400" rtl="0" eaLnBrk="1" latinLnBrk="0" hangingPunct="1">
                        <a:defRPr sz="1800" b="1" kern="1200">
                          <a:solidFill>
                            <a:schemeClr val="lt1"/>
                          </a:solidFill>
                          <a:latin typeface="Franklin Gothic Book"/>
                          <a:ea typeface="微软雅黑"/>
                          <a:cs typeface=""/>
                        </a:defRPr>
                      </a:lvl5pPr>
                      <a:lvl6pPr marL="2286000" algn="l" defTabSz="914400" rtl="0" eaLnBrk="1" latinLnBrk="0" hangingPunct="1">
                        <a:defRPr sz="1800" b="1" kern="1200">
                          <a:solidFill>
                            <a:schemeClr val="lt1"/>
                          </a:solidFill>
                          <a:latin typeface="Franklin Gothic Book"/>
                          <a:ea typeface="微软雅黑"/>
                          <a:cs typeface=""/>
                        </a:defRPr>
                      </a:lvl6pPr>
                      <a:lvl7pPr marL="2743200" algn="l" defTabSz="914400" rtl="0" eaLnBrk="1" latinLnBrk="0" hangingPunct="1">
                        <a:defRPr sz="1800" b="1" kern="1200">
                          <a:solidFill>
                            <a:schemeClr val="lt1"/>
                          </a:solidFill>
                          <a:latin typeface="Franklin Gothic Book"/>
                          <a:ea typeface="微软雅黑"/>
                          <a:cs typeface=""/>
                        </a:defRPr>
                      </a:lvl7pPr>
                      <a:lvl8pPr marL="3200400" algn="l" defTabSz="914400" rtl="0" eaLnBrk="1" latinLnBrk="0" hangingPunct="1">
                        <a:defRPr sz="1800" b="1" kern="1200">
                          <a:solidFill>
                            <a:schemeClr val="lt1"/>
                          </a:solidFill>
                          <a:latin typeface="Franklin Gothic Book"/>
                          <a:ea typeface="微软雅黑"/>
                          <a:cs typeface=""/>
                        </a:defRPr>
                      </a:lvl8pPr>
                      <a:lvl9pPr marL="3657600" algn="l" defTabSz="914400" rtl="0" eaLnBrk="1" latinLnBrk="0" hangingPunct="1">
                        <a:defRPr sz="1800" b="1" kern="1200">
                          <a:solidFill>
                            <a:schemeClr val="lt1"/>
                          </a:solidFill>
                          <a:latin typeface="Franklin Gothic Book"/>
                          <a:ea typeface="微软雅黑"/>
                          <a:cs typeface=""/>
                        </a:defRPr>
                      </a:lvl9pPr>
                    </a:lstStyle>
                    <a:p>
                      <a:r>
                        <a:rPr lang="zh-CN" altLang="en-US" sz="1200" dirty="0" smtClean="0">
                          <a:latin typeface="宋体" pitchFamily="2" charset="-122"/>
                          <a:ea typeface="宋体" pitchFamily="2" charset="-122"/>
                        </a:rPr>
                        <a:t>备注</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44478">
                <a:tc rowSpan="16">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en-US" altLang="zh-CN" sz="1200" dirty="0" err="1" smtClean="0">
                          <a:latin typeface="宋体" pitchFamily="2" charset="-122"/>
                          <a:ea typeface="宋体" pitchFamily="2" charset="-122"/>
                        </a:rPr>
                        <a:t>PaaS</a:t>
                      </a:r>
                      <a:r>
                        <a:rPr lang="zh-CN" altLang="en-US" sz="1200" dirty="0" smtClean="0">
                          <a:latin typeface="宋体" pitchFamily="2" charset="-122"/>
                          <a:ea typeface="宋体" pitchFamily="2" charset="-122"/>
                        </a:rPr>
                        <a:t>基础云服务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容器服务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容器服务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447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负载均衡服务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pPr marL="0" marR="0" indent="0" algn="l" defTabSz="1152070" rtl="0" eaLnBrk="1" fontAlgn="auto" latinLnBrk="0" hangingPunct="1">
                        <a:lnSpc>
                          <a:spcPct val="100000"/>
                        </a:lnSpc>
                        <a:spcBef>
                          <a:spcPts val="0"/>
                        </a:spcBef>
                        <a:spcAft>
                          <a:spcPts val="0"/>
                        </a:spcAft>
                        <a:buClrTx/>
                        <a:buSzTx/>
                        <a:buFontTx/>
                        <a:buNone/>
                        <a:tabLst/>
                        <a:defRPr/>
                      </a:pPr>
                      <a:r>
                        <a:rPr lang="zh-CN" altLang="en-US" sz="1200" dirty="0" smtClean="0">
                          <a:latin typeface="宋体" pitchFamily="2" charset="-122"/>
                          <a:ea typeface="宋体" pitchFamily="2" charset="-122"/>
                        </a:rPr>
                        <a:t>负载均衡服务</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447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微服务框架</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pPr marL="0" marR="0" indent="0" algn="l" defTabSz="1152070" rtl="0" eaLnBrk="1" fontAlgn="auto" latinLnBrk="0" hangingPunct="1">
                        <a:lnSpc>
                          <a:spcPct val="100000"/>
                        </a:lnSpc>
                        <a:spcBef>
                          <a:spcPts val="0"/>
                        </a:spcBef>
                        <a:spcAft>
                          <a:spcPts val="0"/>
                        </a:spcAft>
                        <a:buClrTx/>
                        <a:buSzTx/>
                        <a:buFontTx/>
                        <a:buNone/>
                        <a:tabLst/>
                        <a:defRPr/>
                      </a:pPr>
                      <a:r>
                        <a:rPr lang="zh-CN" altLang="en-US" sz="1200" dirty="0" smtClean="0">
                          <a:latin typeface="宋体" pitchFamily="2" charset="-122"/>
                          <a:ea typeface="宋体" pitchFamily="2" charset="-122"/>
                        </a:rPr>
                        <a:t>微服务框架</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447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应用资源调度与管理</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pPr marL="0" marR="0" indent="0" algn="l" defTabSz="1152070" rtl="0" eaLnBrk="1" fontAlgn="auto" latinLnBrk="0" hangingPunct="1">
                        <a:lnSpc>
                          <a:spcPct val="100000"/>
                        </a:lnSpc>
                        <a:spcBef>
                          <a:spcPts val="0"/>
                        </a:spcBef>
                        <a:spcAft>
                          <a:spcPts val="0"/>
                        </a:spcAft>
                        <a:buClrTx/>
                        <a:buSzTx/>
                        <a:buFontTx/>
                        <a:buNone/>
                        <a:tabLst/>
                        <a:defRPr/>
                      </a:pPr>
                      <a:r>
                        <a:rPr lang="zh-CN" altLang="en-US" sz="1200" dirty="0" smtClean="0">
                          <a:latin typeface="宋体" pitchFamily="2" charset="-122"/>
                          <a:ea typeface="宋体" pitchFamily="2" charset="-122"/>
                        </a:rPr>
                        <a:t>应用资源调度与管理</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4478">
                <a:tc vMerge="1">
                  <a:txBody>
                    <a:bodyPr/>
                    <a:lstStyle/>
                    <a:p>
                      <a:endParaRPr lang="zh-CN" altLang="en-US" sz="1200" dirty="0">
                        <a:latin typeface="宋体" pitchFamily="2" charset="-122"/>
                        <a:ea typeface="宋体" pitchFamily="2" charset="-122"/>
                      </a:endParaRPr>
                    </a:p>
                  </a:txBody>
                  <a:tcPr/>
                </a:tc>
                <a:tc rowSpan="2">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数据库服务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en-US" altLang="zh-CN" sz="1200" dirty="0" err="1" smtClean="0">
                          <a:latin typeface="宋体" pitchFamily="2" charset="-122"/>
                          <a:ea typeface="宋体" pitchFamily="2" charset="-122"/>
                        </a:rPr>
                        <a:t>MySQL</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4478">
                <a:tc vMerge="1">
                  <a:txBody>
                    <a:bodyPr/>
                    <a:lstStyle/>
                    <a:p>
                      <a:endParaRPr lang="zh-CN" altLang="en-US" sz="1200" dirty="0">
                        <a:latin typeface="宋体" pitchFamily="2" charset="-122"/>
                        <a:ea typeface="宋体" pitchFamily="2" charset="-122"/>
                      </a:endParaRPr>
                    </a:p>
                  </a:txBody>
                  <a:tcPr/>
                </a:tc>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en-US" altLang="zh-CN" sz="1200" dirty="0" err="1" smtClean="0">
                          <a:latin typeface="宋体" pitchFamily="2" charset="-122"/>
                          <a:ea typeface="宋体" pitchFamily="2" charset="-122"/>
                        </a:rPr>
                        <a:t>MongoDB</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447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en-US" altLang="zh-CN" sz="1200" dirty="0" smtClean="0">
                          <a:latin typeface="宋体" pitchFamily="2" charset="-122"/>
                          <a:ea typeface="宋体" pitchFamily="2" charset="-122"/>
                        </a:rPr>
                        <a:t>GIS</a:t>
                      </a:r>
                      <a:r>
                        <a:rPr lang="zh-CN" altLang="en-US" sz="1200" dirty="0" smtClean="0">
                          <a:latin typeface="宋体" pitchFamily="2" charset="-122"/>
                          <a:ea typeface="宋体" pitchFamily="2" charset="-122"/>
                        </a:rPr>
                        <a:t>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地图服务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提供</a:t>
                      </a:r>
                      <a:r>
                        <a:rPr lang="en-US" altLang="zh-CN" sz="1200" dirty="0" smtClean="0">
                          <a:latin typeface="宋体" pitchFamily="2" charset="-122"/>
                          <a:ea typeface="宋体" pitchFamily="2" charset="-122"/>
                        </a:rPr>
                        <a:t>GIS</a:t>
                      </a:r>
                      <a:r>
                        <a:rPr lang="zh-CN" altLang="en-US" sz="1200" dirty="0" smtClean="0">
                          <a:latin typeface="宋体" pitchFamily="2" charset="-122"/>
                          <a:ea typeface="宋体" pitchFamily="2" charset="-122"/>
                        </a:rPr>
                        <a:t>引擎和接口开放，地图数据需要采购或者用政府的免费天地图</a:t>
                      </a:r>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294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数据交换服务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数据交换中间件</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294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数据共享服务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数据共享中间件</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2948">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企业总线服务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企业总线服务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294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数据治理服务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数据治理平台</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2948">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数据挖掘服务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数据统计，分析工具</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2948">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统一认证服务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统一认证</a:t>
                      </a:r>
                      <a:r>
                        <a:rPr lang="en-US" altLang="zh-CN" sz="1200" dirty="0" smtClean="0">
                          <a:latin typeface="宋体" pitchFamily="2" charset="-122"/>
                          <a:ea typeface="宋体" pitchFamily="2" charset="-122"/>
                        </a:rPr>
                        <a:t>/</a:t>
                      </a:r>
                      <a:r>
                        <a:rPr lang="zh-CN" altLang="en-US" sz="1200" dirty="0" smtClean="0">
                          <a:latin typeface="宋体" pitchFamily="2" charset="-122"/>
                          <a:ea typeface="宋体" pitchFamily="2" charset="-122"/>
                        </a:rPr>
                        <a:t>鉴权</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2948">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应用管理服务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提供统一的应用服务管理</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2948">
                <a:tc vMerge="1">
                  <a:txBody>
                    <a:bodyPr/>
                    <a:lstStyle/>
                    <a:p>
                      <a:endParaRPr lang="zh-CN" altLang="en-US" sz="1200" dirty="0">
                        <a:latin typeface="宋体" pitchFamily="2" charset="-122"/>
                        <a:ea typeface="宋体" pitchFamily="2" charset="-122"/>
                      </a:endParaRPr>
                    </a:p>
                  </a:txBody>
                  <a:tcPr/>
                </a:tc>
                <a:tc rowSpan="2">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数据服务</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企业信息库</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包含数据的采集，清洗，治理，存储，开放，以及定义的呈现</a:t>
                      </a:r>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2948">
                <a:tc vMerge="1">
                  <a:txBody>
                    <a:bodyPr/>
                    <a:lstStyle/>
                    <a:p>
                      <a:endParaRPr lang="zh-CN" altLang="en-US" sz="1200" dirty="0">
                        <a:latin typeface="宋体" pitchFamily="2" charset="-122"/>
                        <a:ea typeface="宋体" pitchFamily="2" charset="-122"/>
                      </a:endParaRPr>
                    </a:p>
                  </a:txBody>
                  <a:tcPr/>
                </a:tc>
                <a:tc vMerge="1">
                  <a:txBody>
                    <a:bodyPr/>
                    <a:lstStyle/>
                    <a:p>
                      <a:endParaRPr lang="zh-CN" altLang="en-US" sz="1200" dirty="0">
                        <a:latin typeface="宋体" pitchFamily="2" charset="-122"/>
                        <a:ea typeface="宋体" pitchFamily="2" charset="-122"/>
                      </a:endParaRPr>
                    </a:p>
                  </a:txBody>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经济分析库</a:t>
                      </a:r>
                      <a:endParaRPr lang="zh-CN" altLang="en-US" sz="1200" dirty="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Franklin Gothic Book"/>
                          <a:ea typeface="微软雅黑"/>
                          <a:cs typeface=""/>
                        </a:defRPr>
                      </a:lvl1pPr>
                      <a:lvl2pPr marL="457200" algn="l" defTabSz="914400" rtl="0" eaLnBrk="1" latinLnBrk="0" hangingPunct="1">
                        <a:defRPr sz="1800" kern="1200">
                          <a:solidFill>
                            <a:schemeClr val="dk1"/>
                          </a:solidFill>
                          <a:latin typeface="Franklin Gothic Book"/>
                          <a:ea typeface="微软雅黑"/>
                          <a:cs typeface=""/>
                        </a:defRPr>
                      </a:lvl2pPr>
                      <a:lvl3pPr marL="914400" algn="l" defTabSz="914400" rtl="0" eaLnBrk="1" latinLnBrk="0" hangingPunct="1">
                        <a:defRPr sz="1800" kern="1200">
                          <a:solidFill>
                            <a:schemeClr val="dk1"/>
                          </a:solidFill>
                          <a:latin typeface="Franklin Gothic Book"/>
                          <a:ea typeface="微软雅黑"/>
                          <a:cs typeface=""/>
                        </a:defRPr>
                      </a:lvl3pPr>
                      <a:lvl4pPr marL="1371600" algn="l" defTabSz="914400" rtl="0" eaLnBrk="1" latinLnBrk="0" hangingPunct="1">
                        <a:defRPr sz="1800" kern="1200">
                          <a:solidFill>
                            <a:schemeClr val="dk1"/>
                          </a:solidFill>
                          <a:latin typeface="Franklin Gothic Book"/>
                          <a:ea typeface="微软雅黑"/>
                          <a:cs typeface=""/>
                        </a:defRPr>
                      </a:lvl4pPr>
                      <a:lvl5pPr marL="1828800" algn="l" defTabSz="914400" rtl="0" eaLnBrk="1" latinLnBrk="0" hangingPunct="1">
                        <a:defRPr sz="1800" kern="1200">
                          <a:solidFill>
                            <a:schemeClr val="dk1"/>
                          </a:solidFill>
                          <a:latin typeface="Franklin Gothic Book"/>
                          <a:ea typeface="微软雅黑"/>
                          <a:cs typeface=""/>
                        </a:defRPr>
                      </a:lvl5pPr>
                      <a:lvl6pPr marL="2286000" algn="l" defTabSz="914400" rtl="0" eaLnBrk="1" latinLnBrk="0" hangingPunct="1">
                        <a:defRPr sz="1800" kern="1200">
                          <a:solidFill>
                            <a:schemeClr val="dk1"/>
                          </a:solidFill>
                          <a:latin typeface="Franklin Gothic Book"/>
                          <a:ea typeface="微软雅黑"/>
                          <a:cs typeface=""/>
                        </a:defRPr>
                      </a:lvl6pPr>
                      <a:lvl7pPr marL="2743200" algn="l" defTabSz="914400" rtl="0" eaLnBrk="1" latinLnBrk="0" hangingPunct="1">
                        <a:defRPr sz="1800" kern="1200">
                          <a:solidFill>
                            <a:schemeClr val="dk1"/>
                          </a:solidFill>
                          <a:latin typeface="Franklin Gothic Book"/>
                          <a:ea typeface="微软雅黑"/>
                          <a:cs typeface=""/>
                        </a:defRPr>
                      </a:lvl7pPr>
                      <a:lvl8pPr marL="3200400" algn="l" defTabSz="914400" rtl="0" eaLnBrk="1" latinLnBrk="0" hangingPunct="1">
                        <a:defRPr sz="1800" kern="1200">
                          <a:solidFill>
                            <a:schemeClr val="dk1"/>
                          </a:solidFill>
                          <a:latin typeface="Franklin Gothic Book"/>
                          <a:ea typeface="微软雅黑"/>
                          <a:cs typeface=""/>
                        </a:defRPr>
                      </a:lvl8pPr>
                      <a:lvl9pPr marL="3657600" algn="l" defTabSz="914400" rtl="0" eaLnBrk="1" latinLnBrk="0" hangingPunct="1">
                        <a:defRPr sz="1800" kern="1200">
                          <a:solidFill>
                            <a:schemeClr val="dk1"/>
                          </a:solidFill>
                          <a:latin typeface="Franklin Gothic Book"/>
                          <a:ea typeface="微软雅黑"/>
                          <a:cs typeface=""/>
                        </a:defRPr>
                      </a:lvl9pPr>
                    </a:lstStyle>
                    <a:p>
                      <a:r>
                        <a:rPr lang="zh-CN" altLang="en-US" sz="1200" dirty="0" smtClean="0">
                          <a:latin typeface="宋体" pitchFamily="2" charset="-122"/>
                          <a:ea typeface="宋体" pitchFamily="2" charset="-122"/>
                        </a:rPr>
                        <a:t>数据的采集，清洗，治理，存储，开放，以及定义的呈现</a:t>
                      </a:r>
                      <a:endParaRPr lang="en-US" altLang="zh-CN" sz="1200" dirty="0" smtClean="0">
                        <a:latin typeface="宋体" pitchFamily="2" charset="-122"/>
                        <a:ea typeface="宋体"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226910190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wrap="square" rtlCol="0" anchor="ctr">
        <a:noAutofit/>
      </a:bodyPr>
      <a:lstStyle>
        <a:defPPr marL="4763" algn="ctr">
          <a:defRPr sz="1200" dirty="0" smtClean="0">
            <a:latin typeface="+mn-ea"/>
            <a:ea typeface="+mn-ea"/>
          </a:defRPr>
        </a:defPPr>
      </a:lstStyle>
      <a:style>
        <a:lnRef idx="2">
          <a:schemeClr val="accent6"/>
        </a:lnRef>
        <a:fillRef idx="1">
          <a:schemeClr val="lt1"/>
        </a:fillRef>
        <a:effectRef idx="0">
          <a:schemeClr val="accent6"/>
        </a:effectRef>
        <a:fontRef idx="minor">
          <a:schemeClr val="dk1"/>
        </a:fontRef>
      </a: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txDef>
      <a:spPr>
        <a:solidFill>
          <a:schemeClr val="bg1"/>
        </a:solidFill>
      </a:spPr>
      <a:bodyPr wrap="square" rtlCol="0">
        <a:spAutoFit/>
      </a:bodyPr>
      <a:lstStyle>
        <a:defPPr>
          <a:defRPr dirty="0" smtClean="0">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14752</TotalTime>
  <Words>3802</Words>
  <Application>Microsoft Office PowerPoint</Application>
  <PresentationFormat>Custom</PresentationFormat>
  <Paragraphs>806</Paragraphs>
  <Slides>19</Slides>
  <Notes>17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19</vt:i4>
      </vt:variant>
    </vt:vector>
  </HeadingPairs>
  <TitlesOfParts>
    <vt:vector size="34" baseType="lpstr">
      <vt:lpstr>黑体</vt:lpstr>
      <vt:lpstr>华文细黑</vt:lpstr>
      <vt:lpstr>宋体</vt:lpstr>
      <vt:lpstr>微软雅黑</vt:lpstr>
      <vt:lpstr>Arial</vt:lpstr>
      <vt:lpstr>Calibri</vt:lpstr>
      <vt:lpstr>Franklin Gothic Book</vt:lpstr>
      <vt:lpstr>FrutigerNext LT LightCn</vt:lpstr>
      <vt:lpstr>FrutigerNext LT Medium</vt:lpstr>
      <vt:lpstr>FrutigerNext LT Regular</vt:lpstr>
      <vt:lpstr>Wingdings</vt:lpstr>
      <vt:lpstr>1_自定义设计方案</vt:lpstr>
      <vt:lpstr>2_自定义设计方案</vt:lpstr>
      <vt:lpstr>1_Thank you</vt:lpstr>
      <vt:lpstr>13_主题1</vt:lpstr>
      <vt:lpstr>PowerPoint Presentation</vt:lpstr>
      <vt:lpstr>目录</vt:lpstr>
      <vt:lpstr>义数云业务规划</vt:lpstr>
      <vt:lpstr>义数云PaaS解决方案</vt:lpstr>
      <vt:lpstr>义数云云服务-PaaS层服务</vt:lpstr>
      <vt:lpstr>义数云逻辑架构</vt:lpstr>
      <vt:lpstr>义数云角色设计</vt:lpstr>
      <vt:lpstr>目录</vt:lpstr>
      <vt:lpstr>义数云云服务清单</vt:lpstr>
      <vt:lpstr>系统演示-服务目录</vt:lpstr>
      <vt:lpstr>目录</vt:lpstr>
      <vt:lpstr>系统演示-服务发布及订购</vt:lpstr>
      <vt:lpstr>PowerPoint Presentation</vt:lpstr>
      <vt:lpstr>智慧城管应用使用到的服务及资源</vt:lpstr>
      <vt:lpstr>政府服务外网使用到的服务及资源</vt:lpstr>
      <vt:lpstr>网格化管理使用到的服务及资源</vt:lpstr>
      <vt:lpstr>12345使用到的服务及资源</vt:lpstr>
      <vt:lpstr>企业信息库使用到的服务及资源</vt:lpstr>
      <vt:lpstr>经济分析库使用到的服务及资源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Yanguojun (Justin, IT DataCenter)</cp:lastModifiedBy>
  <cp:revision>568</cp:revision>
  <dcterms:created xsi:type="dcterms:W3CDTF">2014-09-24T01:01:53Z</dcterms:created>
  <dcterms:modified xsi:type="dcterms:W3CDTF">2017-12-25T07:23:21Z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(3)sw02ta1iZTZmfCcIGVGtqou8l9dwMOmHyma6cmC2JV+SWh4r/LBeXEPa1CYMKRxnaCOnSJq2
urvCotDHpf6LoOx0jjGA1o6Us7Xlfs5gp6F8uqku7y9xp01JbmPtJIMwE40Bo8MM5y5muw/c
iHnp2NuqmQD+rSv8HKPYIph8G2nD9CxwELOKE9jKt6J9C6nAoeC9M8mVNf/19Ne7Cly20FL7
9Ug4eBDpo5VL0q1VO/</vt:lpwstr>
  </property>
  <property fmtid="{D5CDD505-2E9C-101B-9397-08002B2CF9AE}" pid="7" name="_2015_ms_pID_7253431">
    <vt:lpwstr>dYzPgTasXnePTXN8jswbf2I0OIu5qDzMzcMMakCqfVlehqJynFWfiw
2oYaindySkvU5xFD0mOQeqULwUvMqG7+R+bcLpxOgwSgtcEVpO6fcSIDgvGD4gRVSgJqYOsa
x/M7WCKxQfQEhaxH2k15rR9uEEdVWOi9M2oduUtmm4Qrk45RuXbUrG/25wgTwns2ZoK34tfk
U1QaIGfljNPksVkdTnHCyxaHbKNZsazxWL8Y</vt:lpwstr>
  </property>
  <property fmtid="{D5CDD505-2E9C-101B-9397-08002B2CF9AE}" pid="8" name="_2015_ms_pID_7253432">
    <vt:lpwstr>6aJFa/6RtAGB1TcY4uU47/M5VY8xjt39MeoZ
eQEwknjtB7JO206mZnYDt3gK6Tc8xw==</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1514100195</vt:lpwstr>
  </property>
</Properties>
</file>