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media/image12.jpg" ContentType="image/png"/>
  <Override PartName="/ppt/media/image14.jpg" ContentType="image/png"/>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2" r:id="rId1"/>
    <p:sldMasterId id="2147483697" r:id="rId2"/>
    <p:sldMasterId id="2147483685" r:id="rId3"/>
  </p:sldMasterIdLst>
  <p:notesMasterIdLst>
    <p:notesMasterId r:id="rId22"/>
  </p:notesMasterIdLst>
  <p:sldIdLst>
    <p:sldId id="260" r:id="rId4"/>
    <p:sldId id="262" r:id="rId5"/>
    <p:sldId id="264" r:id="rId6"/>
    <p:sldId id="265" r:id="rId7"/>
    <p:sldId id="263" r:id="rId8"/>
    <p:sldId id="266" r:id="rId9"/>
    <p:sldId id="267" r:id="rId10"/>
    <p:sldId id="268" r:id="rId11"/>
    <p:sldId id="269" r:id="rId12"/>
    <p:sldId id="272" r:id="rId13"/>
    <p:sldId id="276" r:id="rId14"/>
    <p:sldId id="273" r:id="rId15"/>
    <p:sldId id="278" r:id="rId16"/>
    <p:sldId id="277" r:id="rId17"/>
    <p:sldId id="279" r:id="rId18"/>
    <p:sldId id="275" r:id="rId19"/>
    <p:sldId id="280" r:id="rId20"/>
    <p:sldId id="256" r:id="rId21"/>
  </p:sldIdLst>
  <p:sldSz cx="12192000" cy="6858000"/>
  <p:notesSz cx="6797675" cy="9926638"/>
  <p:embeddedFontLst>
    <p:embeddedFont>
      <p:font typeface="Calibri" pitchFamily="34" charset="0"/>
      <p:regular r:id="rId23"/>
      <p:bold r:id="rId24"/>
      <p:italic r:id="rId25"/>
      <p:boldItalic r:id="rId26"/>
    </p:embeddedFont>
    <p:embeddedFont>
      <p:font typeface="微软雅黑" pitchFamily="34" charset="-122"/>
      <p:regular r:id="rId27"/>
      <p:bold r:id="rId28"/>
    </p:embeddedFont>
    <p:embeddedFont>
      <p:font typeface="微软雅黑 Light" charset="-122"/>
      <p:regular r:id="rId29"/>
    </p:embeddedFont>
    <p:embeddedFont>
      <p:font typeface="等线" charset="-122"/>
      <p:regular r:id="rId30"/>
      <p:bold r:id="rId3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8300"/>
    <a:srgbClr val="EE83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48" autoAdjust="0"/>
    <p:restoredTop sz="94660"/>
  </p:normalViewPr>
  <p:slideViewPr>
    <p:cSldViewPr snapToGrid="0" showGuides="1">
      <p:cViewPr varScale="1">
        <p:scale>
          <a:sx n="108" d="100"/>
          <a:sy n="108" d="100"/>
        </p:scale>
        <p:origin x="-804"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4.fntdata"/><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1.fntdata"/><Relationship Id="rId28" Type="http://schemas.openxmlformats.org/officeDocument/2006/relationships/font" Target="fonts/font6.fntdata"/><Relationship Id="rId36"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9.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62F0D6C2-B9D5-4E15-A51F-53B10C9CA8E2}" type="datetimeFigureOut">
              <a:rPr lang="zh-CN" altLang="en-US" smtClean="0"/>
              <a:t>2018/3/8</a:t>
            </a:fld>
            <a:endParaRPr lang="zh-CN" altLang="en-US"/>
          </a:p>
        </p:txBody>
      </p:sp>
      <p:sp>
        <p:nvSpPr>
          <p:cNvPr id="4" name="幻灯片图像占位符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B9FAE102-53E2-4DDD-8FFD-1BADEA7D14E8}" type="slidenum">
              <a:rPr lang="zh-CN" altLang="en-US" smtClean="0"/>
              <a:t>‹#›</a:t>
            </a:fld>
            <a:endParaRPr lang="zh-CN" altLang="en-US"/>
          </a:p>
        </p:txBody>
      </p:sp>
    </p:spTree>
    <p:extLst>
      <p:ext uri="{BB962C8B-B14F-4D97-AF65-F5344CB8AC3E}">
        <p14:creationId xmlns:p14="http://schemas.microsoft.com/office/powerpoint/2010/main" val="3961702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379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A27521C9-5B06-4AC3-A35E-A38E9742A2CB}"/>
              </a:ext>
            </a:extLst>
          </p:cNvPr>
          <p:cNvSpPr>
            <a:spLocks noGrp="1"/>
          </p:cNvSpPr>
          <p:nvPr>
            <p:ph type="dt" sz="half" idx="10"/>
          </p:nvPr>
        </p:nvSpPr>
        <p:spPr/>
        <p:txBody>
          <a:bodyPr/>
          <a:lstStyle/>
          <a:p>
            <a:fld id="{546C8189-7B63-4498-9894-C0F49F25A54E}" type="datetimeFigureOut">
              <a:rPr lang="zh-CN" altLang="en-US" smtClean="0"/>
              <a:t>2018/3/8</a:t>
            </a:fld>
            <a:endParaRPr lang="zh-CN" altLang="en-US"/>
          </a:p>
        </p:txBody>
      </p:sp>
      <p:sp>
        <p:nvSpPr>
          <p:cNvPr id="3" name="页脚占位符 2">
            <a:extLst>
              <a:ext uri="{FF2B5EF4-FFF2-40B4-BE49-F238E27FC236}">
                <a16:creationId xmlns="" xmlns:a16="http://schemas.microsoft.com/office/drawing/2014/main" id="{44F17E24-3559-4FD2-988A-7833A3656AB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0FBED371-06B8-40C7-9C36-B15818C94197}"/>
              </a:ext>
            </a:extLst>
          </p:cNvPr>
          <p:cNvSpPr>
            <a:spLocks noGrp="1"/>
          </p:cNvSpPr>
          <p:nvPr>
            <p:ph type="sldNum" sz="quarter" idx="12"/>
          </p:nvPr>
        </p:nvSpPr>
        <p:spPr/>
        <p:txBody>
          <a:bodyPr/>
          <a:lstStyle/>
          <a:p>
            <a:fld id="{D87AF77F-7892-47F3-90C1-8455078FA1B5}" type="slidenum">
              <a:rPr lang="zh-CN" altLang="en-US" smtClean="0"/>
              <a:t>‹#›</a:t>
            </a:fld>
            <a:endParaRPr lang="zh-CN" altLang="en-US"/>
          </a:p>
        </p:txBody>
      </p:sp>
    </p:spTree>
    <p:extLst>
      <p:ext uri="{BB962C8B-B14F-4D97-AF65-F5344CB8AC3E}">
        <p14:creationId xmlns:p14="http://schemas.microsoft.com/office/powerpoint/2010/main" val="3091211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FF40E170-4B93-49E1-AFDC-2306789C2583}"/>
              </a:ext>
            </a:extLst>
          </p:cNvPr>
          <p:cNvSpPr>
            <a:spLocks noGrp="1"/>
          </p:cNvSpPr>
          <p:nvPr>
            <p:ph type="title"/>
          </p:nvPr>
        </p:nvSpPr>
        <p:spPr>
          <a:xfrm>
            <a:off x="838200" y="2103312"/>
            <a:ext cx="10515600" cy="985880"/>
          </a:xfrm>
          <a:prstGeom prst="rect">
            <a:avLst/>
          </a:prstGeom>
        </p:spPr>
        <p:txBody>
          <a:bodyPr vert="horz" lIns="91440" tIns="45720" rIns="91440" bIns="45720" rtlCol="0" anchor="ctr">
            <a:normAutofit/>
          </a:bodyPr>
          <a:lstStyle/>
          <a:p>
            <a:r>
              <a:rPr lang="zh-CN" altLang="en-US"/>
              <a:t>单击此处编辑母版标题样式</a:t>
            </a:r>
          </a:p>
        </p:txBody>
      </p:sp>
      <p:sp>
        <p:nvSpPr>
          <p:cNvPr id="7" name="文本占位符 6">
            <a:extLst>
              <a:ext uri="{FF2B5EF4-FFF2-40B4-BE49-F238E27FC236}">
                <a16:creationId xmlns="" xmlns:a16="http://schemas.microsoft.com/office/drawing/2014/main" id="{AC88167C-1E8B-41EA-ACE6-C19BEB990F76}"/>
              </a:ext>
            </a:extLst>
          </p:cNvPr>
          <p:cNvSpPr>
            <a:spLocks noGrp="1"/>
          </p:cNvSpPr>
          <p:nvPr>
            <p:ph type="body" sz="quarter" idx="10"/>
          </p:nvPr>
        </p:nvSpPr>
        <p:spPr>
          <a:xfrm>
            <a:off x="838200" y="3246009"/>
            <a:ext cx="10515600" cy="74110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vl2pPr marL="457200" indent="0">
              <a:buNone/>
              <a:defRPr/>
            </a:lvl2pPr>
          </a:lstStyle>
          <a:p>
            <a:pPr lvl="0"/>
            <a:r>
              <a:rPr lang="zh-CN" altLang="en-US" dirty="0"/>
              <a:t>编辑母版文本样式</a:t>
            </a:r>
          </a:p>
        </p:txBody>
      </p:sp>
    </p:spTree>
    <p:extLst>
      <p:ext uri="{BB962C8B-B14F-4D97-AF65-F5344CB8AC3E}">
        <p14:creationId xmlns:p14="http://schemas.microsoft.com/office/powerpoint/2010/main" val="4208779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0A770F4C-3CB3-428A-B9C9-ABD654AEFF00}"/>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40F3BFB5-7FAF-476E-8024-2A34CF8BF859}"/>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2642E8E3-3161-4A00-9BD7-07217DE10DE1}"/>
              </a:ext>
            </a:extLst>
          </p:cNvPr>
          <p:cNvSpPr>
            <a:spLocks noGrp="1"/>
          </p:cNvSpPr>
          <p:nvPr>
            <p:ph type="dt" sz="half" idx="10"/>
          </p:nvPr>
        </p:nvSpPr>
        <p:spPr>
          <a:xfrm>
            <a:off x="838200" y="6356350"/>
            <a:ext cx="2743200" cy="365125"/>
          </a:xfrm>
          <a:prstGeom prst="rect">
            <a:avLst/>
          </a:prstGeom>
        </p:spPr>
        <p:txBody>
          <a:bodyPr/>
          <a:lstStyle/>
          <a:p>
            <a:fld id="{2D40CEB8-1FE3-4CA1-8140-B3E66FF0ECF8}" type="datetimeFigureOut">
              <a:rPr lang="zh-CN" altLang="en-US" smtClean="0"/>
              <a:t>2018/3/8</a:t>
            </a:fld>
            <a:endParaRPr lang="zh-CN" altLang="en-US"/>
          </a:p>
        </p:txBody>
      </p:sp>
      <p:sp>
        <p:nvSpPr>
          <p:cNvPr id="5" name="页脚占位符 4">
            <a:extLst>
              <a:ext uri="{FF2B5EF4-FFF2-40B4-BE49-F238E27FC236}">
                <a16:creationId xmlns="" xmlns:a16="http://schemas.microsoft.com/office/drawing/2014/main" id="{C01A9756-B788-49F4-ADB8-F7C64E7A8960}"/>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FB9E052D-B6D6-4658-9BF3-906886BFB842}"/>
              </a:ext>
            </a:extLst>
          </p:cNvPr>
          <p:cNvSpPr>
            <a:spLocks noGrp="1"/>
          </p:cNvSpPr>
          <p:nvPr>
            <p:ph type="sldNum" sz="quarter" idx="12"/>
          </p:nvPr>
        </p:nvSpPr>
        <p:spPr>
          <a:xfrm>
            <a:off x="8610600" y="6356350"/>
            <a:ext cx="2743200" cy="365125"/>
          </a:xfrm>
          <a:prstGeom prst="rect">
            <a:avLst/>
          </a:prstGeom>
        </p:spPr>
        <p:txBody>
          <a:bodyPr/>
          <a:lstStyle/>
          <a:p>
            <a:fld id="{EEC9B752-84C6-4AB0-847C-73739340F13F}" type="slidenum">
              <a:rPr lang="zh-CN" altLang="en-US" smtClean="0"/>
              <a:t>‹#›</a:t>
            </a:fld>
            <a:endParaRPr lang="zh-CN" altLang="en-US"/>
          </a:p>
        </p:txBody>
      </p:sp>
    </p:spTree>
    <p:extLst>
      <p:ext uri="{BB962C8B-B14F-4D97-AF65-F5344CB8AC3E}">
        <p14:creationId xmlns:p14="http://schemas.microsoft.com/office/powerpoint/2010/main" val="1413141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图片 9">
            <a:extLst>
              <a:ext uri="{FF2B5EF4-FFF2-40B4-BE49-F238E27FC236}">
                <a16:creationId xmlns="" xmlns:a16="http://schemas.microsoft.com/office/drawing/2014/main" id="{ABA63E78-4CF4-42BA-9D99-BC5A43428C7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32000" y="6454800"/>
            <a:ext cx="1190911" cy="331200"/>
          </a:xfrm>
          <a:prstGeom prst="rect">
            <a:avLst/>
          </a:prstGeom>
        </p:spPr>
      </p:pic>
      <p:sp>
        <p:nvSpPr>
          <p:cNvPr id="14" name="文本框 13">
            <a:extLst>
              <a:ext uri="{FF2B5EF4-FFF2-40B4-BE49-F238E27FC236}">
                <a16:creationId xmlns="" xmlns:a16="http://schemas.microsoft.com/office/drawing/2014/main" id="{F7AF07F7-F436-49EA-8BD3-F8AA19E11468}"/>
              </a:ext>
            </a:extLst>
          </p:cNvPr>
          <p:cNvSpPr txBox="1"/>
          <p:nvPr userDrawn="1"/>
        </p:nvSpPr>
        <p:spPr>
          <a:xfrm>
            <a:off x="4974980" y="6550230"/>
            <a:ext cx="2242039" cy="246221"/>
          </a:xfrm>
          <a:prstGeom prst="rect">
            <a:avLst/>
          </a:prstGeom>
          <a:noFill/>
        </p:spPr>
        <p:txBody>
          <a:bodyPr wrap="square" rtlCol="0">
            <a:spAutoFit/>
          </a:bodyPr>
          <a:lstStyle/>
          <a:p>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杭州数理大数据技术有限公司</a:t>
            </a:r>
          </a:p>
        </p:txBody>
      </p:sp>
      <p:sp>
        <p:nvSpPr>
          <p:cNvPr id="15" name="文本框 14">
            <a:extLst>
              <a:ext uri="{FF2B5EF4-FFF2-40B4-BE49-F238E27FC236}">
                <a16:creationId xmlns="" xmlns:a16="http://schemas.microsoft.com/office/drawing/2014/main" id="{7FA1B4FC-D760-464A-87F7-FF594DF68A1E}"/>
              </a:ext>
            </a:extLst>
          </p:cNvPr>
          <p:cNvSpPr txBox="1"/>
          <p:nvPr userDrawn="1"/>
        </p:nvSpPr>
        <p:spPr>
          <a:xfrm>
            <a:off x="10245970" y="6552000"/>
            <a:ext cx="2242039" cy="246221"/>
          </a:xfrm>
          <a:prstGeom prst="rect">
            <a:avLst/>
          </a:prstGeom>
          <a:noFill/>
        </p:spPr>
        <p:txBody>
          <a:bodyPr wrap="square" rtlCol="0">
            <a:spAutoFit/>
          </a:bodyPr>
          <a:lstStyle/>
          <a:p>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www.data4truth.com</a:t>
            </a:r>
            <a:endPar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 xmlns:a16="http://schemas.microsoft.com/office/drawing/2014/main" id="{2A0F81F8-B700-496D-B505-402B881D7C1A}"/>
              </a:ext>
            </a:extLst>
          </p:cNvPr>
          <p:cNvSpPr txBox="1"/>
          <p:nvPr userDrawn="1"/>
        </p:nvSpPr>
        <p:spPr>
          <a:xfrm>
            <a:off x="11092214" y="80212"/>
            <a:ext cx="831541" cy="246221"/>
          </a:xfrm>
          <a:prstGeom prst="rect">
            <a:avLst/>
          </a:prstGeom>
          <a:noFill/>
        </p:spPr>
        <p:txBody>
          <a:bodyPr wrap="square" rtlCol="0">
            <a:spAutoFit/>
          </a:bodyPr>
          <a:lstStyle/>
          <a:p>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内部公开</a:t>
            </a:r>
          </a:p>
        </p:txBody>
      </p:sp>
    </p:spTree>
    <p:extLst>
      <p:ext uri="{BB962C8B-B14F-4D97-AF65-F5344CB8AC3E}">
        <p14:creationId xmlns:p14="http://schemas.microsoft.com/office/powerpoint/2010/main" val="322009227"/>
      </p:ext>
    </p:extLst>
  </p:cSld>
  <p:clrMap bg1="lt1" tx1="dk1" bg2="lt2" tx2="dk2" accent1="accent1" accent2="accent2" accent3="accent3" accent4="accent4" accent5="accent5" accent6="accent6" hlink="hlink" folHlink="folHlink"/>
  <p:sldLayoutIdLst>
    <p:sldLayoutId id="2147483683" r:id="rId1"/>
    <p:sldLayoutId id="2147483684"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740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图片 13">
            <a:extLst>
              <a:ext uri="{FF2B5EF4-FFF2-40B4-BE49-F238E27FC236}">
                <a16:creationId xmlns="" xmlns:a16="http://schemas.microsoft.com/office/drawing/2014/main" id="{A2BCF184-83FB-4CD2-A7B4-4BB2D5350ED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2000" y="6454800"/>
            <a:ext cx="1190911" cy="331200"/>
          </a:xfrm>
          <a:prstGeom prst="rect">
            <a:avLst/>
          </a:prstGeom>
        </p:spPr>
      </p:pic>
      <p:sp>
        <p:nvSpPr>
          <p:cNvPr id="15" name="文本框 14">
            <a:extLst>
              <a:ext uri="{FF2B5EF4-FFF2-40B4-BE49-F238E27FC236}">
                <a16:creationId xmlns="" xmlns:a16="http://schemas.microsoft.com/office/drawing/2014/main" id="{1005D025-0E11-45F1-8378-CA684E35F1FA}"/>
              </a:ext>
            </a:extLst>
          </p:cNvPr>
          <p:cNvSpPr txBox="1"/>
          <p:nvPr userDrawn="1"/>
        </p:nvSpPr>
        <p:spPr>
          <a:xfrm>
            <a:off x="4974980" y="6550230"/>
            <a:ext cx="2242039" cy="246221"/>
          </a:xfrm>
          <a:prstGeom prst="rect">
            <a:avLst/>
          </a:prstGeom>
          <a:noFill/>
        </p:spPr>
        <p:txBody>
          <a:bodyPr wrap="square" rtlCol="0">
            <a:spAutoFit/>
          </a:bodyPr>
          <a:lstStyle/>
          <a:p>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杭州数理大数据技术有限公司</a:t>
            </a:r>
          </a:p>
        </p:txBody>
      </p:sp>
      <p:sp>
        <p:nvSpPr>
          <p:cNvPr id="16" name="文本框 15">
            <a:extLst>
              <a:ext uri="{FF2B5EF4-FFF2-40B4-BE49-F238E27FC236}">
                <a16:creationId xmlns="" xmlns:a16="http://schemas.microsoft.com/office/drawing/2014/main" id="{535183AE-2A77-4B34-BB89-BFE237293946}"/>
              </a:ext>
            </a:extLst>
          </p:cNvPr>
          <p:cNvSpPr txBox="1"/>
          <p:nvPr userDrawn="1"/>
        </p:nvSpPr>
        <p:spPr>
          <a:xfrm>
            <a:off x="10245970" y="6552000"/>
            <a:ext cx="2242039" cy="246221"/>
          </a:xfrm>
          <a:prstGeom prst="rect">
            <a:avLst/>
          </a:prstGeom>
          <a:noFill/>
        </p:spPr>
        <p:txBody>
          <a:bodyPr wrap="square" rtlCol="0">
            <a:spAutoFit/>
          </a:bodyPr>
          <a:lstStyle/>
          <a:p>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www.data4truth.com</a:t>
            </a:r>
            <a:endPar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 xmlns:a16="http://schemas.microsoft.com/office/drawing/2014/main" id="{0025E5C5-99CB-46F2-8554-EC6FBD1373A7}"/>
              </a:ext>
            </a:extLst>
          </p:cNvPr>
          <p:cNvSpPr txBox="1"/>
          <p:nvPr userDrawn="1"/>
        </p:nvSpPr>
        <p:spPr>
          <a:xfrm>
            <a:off x="11092214" y="80212"/>
            <a:ext cx="831541" cy="246221"/>
          </a:xfrm>
          <a:prstGeom prst="rect">
            <a:avLst/>
          </a:prstGeom>
          <a:noFill/>
        </p:spPr>
        <p:txBody>
          <a:bodyPr wrap="square" rtlCol="0">
            <a:spAutoFit/>
          </a:bodyPr>
          <a:lstStyle/>
          <a:p>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内部公开</a:t>
            </a:r>
          </a:p>
        </p:txBody>
      </p:sp>
    </p:spTree>
    <p:extLst>
      <p:ext uri="{BB962C8B-B14F-4D97-AF65-F5344CB8AC3E}">
        <p14:creationId xmlns:p14="http://schemas.microsoft.com/office/powerpoint/2010/main" val="2992169130"/>
      </p:ext>
    </p:extLst>
  </p:cSld>
  <p:clrMap bg1="lt1" tx1="dk1" bg2="lt2" tx2="dk2" accent1="accent1" accent2="accent2" accent3="accent3" accent4="accent4" accent5="accent5" accent6="accent6" hlink="hlink" folHlink="folHlink"/>
  <p:sldLayoutIdLst>
    <p:sldLayoutId id="2147483708" r:id="rId1"/>
  </p:sldLayoutIdLst>
  <p:txStyles>
    <p:titleStyle>
      <a:lvl1pPr algn="ctr" defTabSz="914400" rtl="0" eaLnBrk="1" latinLnBrk="0" hangingPunct="1">
        <a:lnSpc>
          <a:spcPct val="90000"/>
        </a:lnSpc>
        <a:spcBef>
          <a:spcPct val="0"/>
        </a:spcBef>
        <a:buNone/>
        <a:defRPr sz="4400" b="1" kern="1200" spc="300">
          <a:solidFill>
            <a:schemeClr val="tx1"/>
          </a:solidFill>
          <a:latin typeface="微软雅黑" panose="020B0503020204020204" pitchFamily="34" charset="-122"/>
          <a:ea typeface="微软雅黑" panose="020B0503020204020204" pitchFamily="34" charset="-122"/>
          <a:cs typeface="+mj-cs"/>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图片 9">
            <a:extLst>
              <a:ext uri="{FF2B5EF4-FFF2-40B4-BE49-F238E27FC236}">
                <a16:creationId xmlns="" xmlns:a16="http://schemas.microsoft.com/office/drawing/2014/main" id="{570D12B2-9DBE-4C8D-B7C8-3DABE3BE958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47200" y="5954399"/>
            <a:ext cx="1954649" cy="543600"/>
          </a:xfrm>
          <a:prstGeom prst="rect">
            <a:avLst/>
          </a:prstGeom>
        </p:spPr>
      </p:pic>
      <p:sp>
        <p:nvSpPr>
          <p:cNvPr id="11" name="TextBox 58">
            <a:extLst>
              <a:ext uri="{FF2B5EF4-FFF2-40B4-BE49-F238E27FC236}">
                <a16:creationId xmlns="" xmlns:a16="http://schemas.microsoft.com/office/drawing/2014/main" id="{BDE0AE36-8E94-42A2-AD72-342987E4FE08}"/>
              </a:ext>
            </a:extLst>
          </p:cNvPr>
          <p:cNvSpPr txBox="1"/>
          <p:nvPr userDrawn="1"/>
        </p:nvSpPr>
        <p:spPr>
          <a:xfrm>
            <a:off x="452925" y="5644662"/>
            <a:ext cx="7442567" cy="933613"/>
          </a:xfrm>
          <a:prstGeom prst="rect">
            <a:avLst/>
          </a:prstGeom>
          <a:noFill/>
        </p:spPr>
        <p:txBody>
          <a:bodyPr wrap="square" lIns="86385" tIns="43192" rIns="86385" bIns="43192" rtlCol="0">
            <a:spAutoFit/>
          </a:bodyPr>
          <a:lstStyle/>
          <a:p>
            <a:pPr algn="just" fontAlgn="auto">
              <a:spcBef>
                <a:spcPts val="0"/>
              </a:spcBef>
              <a:spcAft>
                <a:spcPts val="567"/>
              </a:spcAft>
              <a:defRPr/>
            </a:pPr>
            <a:r>
              <a:rPr lang="en-US" altLang="zh-CN" sz="1000" dirty="0">
                <a:solidFill>
                  <a:schemeClr val="tx1">
                    <a:lumMod val="75000"/>
                    <a:lumOff val="25000"/>
                  </a:schemeClr>
                </a:solidFill>
                <a:latin typeface="Calibri" pitchFamily="34" charset="0"/>
                <a:ea typeface="宋体" charset="-122"/>
                <a:cs typeface="Calibri" pitchFamily="34" charset="0"/>
              </a:rPr>
              <a:t>Copyright©2017 Data For Truth Technologies Co., Ltd. All Rights Reserved.</a:t>
            </a:r>
            <a:endParaRPr lang="zh-CN" altLang="zh-CN" sz="1000" dirty="0">
              <a:solidFill>
                <a:schemeClr val="tx1">
                  <a:lumMod val="75000"/>
                  <a:lumOff val="25000"/>
                </a:schemeClr>
              </a:solidFill>
              <a:latin typeface="Calibri" pitchFamily="34" charset="0"/>
              <a:ea typeface="宋体" charset="-122"/>
              <a:cs typeface="Calibri" pitchFamily="34" charset="0"/>
            </a:endParaRPr>
          </a:p>
          <a:p>
            <a:pPr algn="just" fontAlgn="auto">
              <a:spcBef>
                <a:spcPts val="0"/>
              </a:spcBef>
              <a:spcAft>
                <a:spcPts val="0"/>
              </a:spcAft>
              <a:defRPr/>
            </a:pPr>
            <a:r>
              <a:rPr lang="en-US" altLang="zh-CN" sz="1000" dirty="0">
                <a:solidFill>
                  <a:schemeClr val="tx1">
                    <a:lumMod val="75000"/>
                    <a:lumOff val="25000"/>
                  </a:schemeClr>
                </a:solidFill>
                <a:latin typeface="Calibri" pitchFamily="34" charset="0"/>
                <a:ea typeface="宋体" charset="-122"/>
                <a:cs typeface="Calibri"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Wanbo may change the information at any time without notice. </a:t>
            </a:r>
            <a:endParaRPr lang="zh-CN" altLang="zh-CN" sz="1000" dirty="0">
              <a:solidFill>
                <a:schemeClr val="tx1">
                  <a:lumMod val="75000"/>
                  <a:lumOff val="25000"/>
                </a:schemeClr>
              </a:solidFill>
              <a:latin typeface="Calibri" pitchFamily="34" charset="0"/>
              <a:ea typeface="宋体" charset="-122"/>
              <a:cs typeface="Calibri" pitchFamily="34" charset="0"/>
            </a:endParaRPr>
          </a:p>
        </p:txBody>
      </p:sp>
      <p:sp>
        <p:nvSpPr>
          <p:cNvPr id="13" name="文本框 12">
            <a:extLst>
              <a:ext uri="{FF2B5EF4-FFF2-40B4-BE49-F238E27FC236}">
                <a16:creationId xmlns="" xmlns:a16="http://schemas.microsoft.com/office/drawing/2014/main" id="{9F3B904F-B1F4-4346-A1C9-BA36010A0D29}"/>
              </a:ext>
            </a:extLst>
          </p:cNvPr>
          <p:cNvSpPr txBox="1"/>
          <p:nvPr userDrawn="1"/>
        </p:nvSpPr>
        <p:spPr>
          <a:xfrm>
            <a:off x="11092214" y="80212"/>
            <a:ext cx="831541" cy="246221"/>
          </a:xfrm>
          <a:prstGeom prst="rect">
            <a:avLst/>
          </a:prstGeom>
          <a:noFill/>
        </p:spPr>
        <p:txBody>
          <a:bodyPr wrap="square" rtlCol="0">
            <a:spAutoFit/>
          </a:bodyPr>
          <a:lstStyle/>
          <a:p>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内部公开</a:t>
            </a:r>
          </a:p>
        </p:txBody>
      </p:sp>
    </p:spTree>
    <p:extLst>
      <p:ext uri="{BB962C8B-B14F-4D97-AF65-F5344CB8AC3E}">
        <p14:creationId xmlns:p14="http://schemas.microsoft.com/office/powerpoint/2010/main" val="2326546246"/>
      </p:ext>
    </p:extLst>
  </p:cSld>
  <p:clrMap bg1="lt1" tx1="dk1" bg2="lt2" tx2="dk2" accent1="accent1" accent2="accent2" accent3="accent3" accent4="accent4" accent5="accent5" accent6="accent6" hlink="hlink" folHlink="folHlink"/>
  <p:sldLayoutIdLst>
    <p:sldLayoutId id="214748369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PA_标题 1">
            <a:extLst>
              <a:ext uri="{FF2B5EF4-FFF2-40B4-BE49-F238E27FC236}">
                <a16:creationId xmlns="" xmlns:a16="http://schemas.microsoft.com/office/drawing/2014/main" id="{2775233A-A378-4F60-BE9A-760D147D7A3A}"/>
              </a:ext>
            </a:extLst>
          </p:cNvPr>
          <p:cNvSpPr>
            <a:spLocks noGrp="1"/>
          </p:cNvSpPr>
          <p:nvPr>
            <p:ph type="title"/>
            <p:custDataLst>
              <p:tags r:id="rId1"/>
            </p:custDataLst>
          </p:nvPr>
        </p:nvSpPr>
        <p:spPr/>
        <p:txBody>
          <a:bodyPr/>
          <a:lstStyle/>
          <a:p>
            <a:r>
              <a:rPr lang="zh-CN" altLang="en-US" dirty="0"/>
              <a:t>鲸</a:t>
            </a:r>
            <a:r>
              <a:rPr lang="zh-CN" altLang="en-US" dirty="0" smtClean="0"/>
              <a:t>选</a:t>
            </a:r>
            <a:r>
              <a:rPr lang="en-US" altLang="zh-CN" dirty="0" smtClean="0"/>
              <a:t>APP</a:t>
            </a:r>
            <a:r>
              <a:rPr lang="zh-CN" altLang="en-US" dirty="0" smtClean="0"/>
              <a:t>实名认证项目</a:t>
            </a:r>
            <a:endParaRPr lang="zh-CN" altLang="en-US" dirty="0"/>
          </a:p>
        </p:txBody>
      </p:sp>
      <p:sp>
        <p:nvSpPr>
          <p:cNvPr id="5" name="PA_TextPlaceholder 4">
            <a:extLst>
              <a:ext uri="{FF2B5EF4-FFF2-40B4-BE49-F238E27FC236}">
                <a16:creationId xmlns="" xmlns:a16="http://schemas.microsoft.com/office/drawing/2014/main" id="{FF87CDA4-E7E3-44E9-81DF-59D210A8F1FD}"/>
              </a:ext>
            </a:extLst>
          </p:cNvPr>
          <p:cNvSpPr>
            <a:spLocks noGrp="1"/>
          </p:cNvSpPr>
          <p:nvPr>
            <p:ph type="body" sz="quarter" idx="10"/>
            <p:custDataLst>
              <p:tags r:id="rId2"/>
            </p:custDataLst>
          </p:nvPr>
        </p:nvSpPr>
        <p:spPr/>
        <p:txBody>
          <a:bodyPr/>
          <a:lstStyle/>
          <a:p>
            <a:r>
              <a:rPr lang="zh-CN" altLang="en-US" dirty="0" smtClean="0">
                <a:latin typeface="+mn-ea"/>
                <a:ea typeface="+mn-ea"/>
              </a:rPr>
              <a:t>方案三（</a:t>
            </a:r>
            <a:r>
              <a:rPr lang="en-US" altLang="zh-CN" dirty="0" smtClean="0">
                <a:latin typeface="+mn-ea"/>
                <a:ea typeface="+mn-ea"/>
              </a:rPr>
              <a:t>2018.3.8</a:t>
            </a:r>
            <a:r>
              <a:rPr lang="zh-CN" altLang="en-US" dirty="0" smtClean="0">
                <a:latin typeface="+mn-ea"/>
                <a:ea typeface="+mn-ea"/>
              </a:rPr>
              <a:t>）</a:t>
            </a:r>
            <a:endParaRPr lang="zh-CN" altLang="en-US" dirty="0">
              <a:latin typeface="+mn-ea"/>
              <a:ea typeface="+mn-ea"/>
            </a:endParaRPr>
          </a:p>
        </p:txBody>
      </p:sp>
    </p:spTree>
    <p:extLst>
      <p:ext uri="{BB962C8B-B14F-4D97-AF65-F5344CB8AC3E}">
        <p14:creationId xmlns:p14="http://schemas.microsoft.com/office/powerpoint/2010/main" val="40942730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34708" y="378068"/>
            <a:ext cx="2031325" cy="646331"/>
          </a:xfrm>
          <a:prstGeom prst="rect">
            <a:avLst/>
          </a:prstGeom>
          <a:noFill/>
        </p:spPr>
        <p:txBody>
          <a:bodyPr wrap="none" rtlCol="0">
            <a:spAutoFit/>
          </a:bodyPr>
          <a:lstStyle/>
          <a:p>
            <a:r>
              <a:rPr lang="zh-CN" altLang="en-US" sz="3600" b="1" dirty="0" smtClean="0">
                <a:latin typeface="+mj-ea"/>
                <a:ea typeface="+mj-ea"/>
              </a:rPr>
              <a:t>流程详解</a:t>
            </a:r>
            <a:endParaRPr lang="zh-CN" altLang="en-US" sz="3600" b="1" dirty="0">
              <a:latin typeface="+mj-ea"/>
              <a:ea typeface="+mj-ea"/>
            </a:endParaRPr>
          </a:p>
        </p:txBody>
      </p:sp>
      <p:sp>
        <p:nvSpPr>
          <p:cNvPr id="3" name="TextBox 2"/>
          <p:cNvSpPr txBox="1"/>
          <p:nvPr/>
        </p:nvSpPr>
        <p:spPr>
          <a:xfrm>
            <a:off x="1544912" y="1563335"/>
            <a:ext cx="9477274" cy="369332"/>
          </a:xfrm>
          <a:prstGeom prst="rect">
            <a:avLst/>
          </a:prstGeom>
          <a:noFill/>
        </p:spPr>
        <p:txBody>
          <a:bodyPr wrap="none" rtlCol="0">
            <a:spAutoFit/>
          </a:bodyPr>
          <a:lstStyle/>
          <a:p>
            <a:r>
              <a:rPr lang="zh-CN" altLang="en-US" dirty="0"/>
              <a:t>实名验证第三步  </a:t>
            </a:r>
            <a:r>
              <a:rPr lang="zh-CN" altLang="en-US" dirty="0" smtClean="0"/>
              <a:t>设置</a:t>
            </a:r>
            <a:r>
              <a:rPr lang="zh-CN" altLang="en-US" dirty="0"/>
              <a:t>银行交易密码</a:t>
            </a:r>
            <a:r>
              <a:rPr lang="zh-CN" altLang="en-US" dirty="0" smtClean="0"/>
              <a:t>，反馈结果后实名验证失败     开发方：南京银行</a:t>
            </a:r>
            <a:r>
              <a:rPr lang="en-US" altLang="zh-CN" dirty="0" smtClean="0"/>
              <a:t>&amp;</a:t>
            </a:r>
            <a:r>
              <a:rPr lang="zh-CN" altLang="en-US" dirty="0" smtClean="0"/>
              <a:t>数理</a:t>
            </a:r>
            <a:endParaRPr lang="en-US" altLang="zh-CN" dirty="0" smtClean="0"/>
          </a:p>
        </p:txBody>
      </p:sp>
      <p:sp>
        <p:nvSpPr>
          <p:cNvPr id="4" name="TextBox 3"/>
          <p:cNvSpPr txBox="1"/>
          <p:nvPr/>
        </p:nvSpPr>
        <p:spPr>
          <a:xfrm>
            <a:off x="7848618" y="2409342"/>
            <a:ext cx="3686886" cy="2308324"/>
          </a:xfrm>
          <a:prstGeom prst="rect">
            <a:avLst/>
          </a:prstGeom>
          <a:noFill/>
        </p:spPr>
        <p:txBody>
          <a:bodyPr wrap="square" rtlCol="0">
            <a:spAutoFit/>
          </a:bodyPr>
          <a:lstStyle/>
          <a:p>
            <a:r>
              <a:rPr lang="zh-CN" altLang="en-US" sz="1600" dirty="0" smtClean="0"/>
              <a:t>流程说明</a:t>
            </a:r>
            <a:r>
              <a:rPr lang="zh-CN" altLang="en-US" sz="1600" dirty="0"/>
              <a:t>：</a:t>
            </a:r>
            <a:endParaRPr lang="en-US" altLang="zh-CN" sz="1600" dirty="0" smtClean="0"/>
          </a:p>
          <a:p>
            <a:endParaRPr lang="en-US" altLang="zh-CN" sz="1600" dirty="0"/>
          </a:p>
          <a:p>
            <a:r>
              <a:rPr lang="en-US" altLang="zh-CN" sz="1600" dirty="0" smtClean="0"/>
              <a:t>1</a:t>
            </a:r>
            <a:r>
              <a:rPr lang="zh-CN" altLang="en-US" sz="1600" dirty="0" smtClean="0"/>
              <a:t>、若在前面的步骤中信息填写有误，导致实名验证失败的，将直接出现“建议重新选择实名验证方式”的</a:t>
            </a:r>
            <a:r>
              <a:rPr lang="en-US" altLang="zh-CN" sz="1600" dirty="0" smtClean="0"/>
              <a:t>3.10</a:t>
            </a:r>
            <a:r>
              <a:rPr lang="zh-CN" altLang="en-US" sz="1600" dirty="0" smtClean="0"/>
              <a:t>页面。让用户前往</a:t>
            </a:r>
            <a:r>
              <a:rPr lang="en-US" altLang="zh-CN" sz="1600" dirty="0" smtClean="0"/>
              <a:t>4</a:t>
            </a:r>
            <a:r>
              <a:rPr lang="zh-CN" altLang="en-US" sz="1600" dirty="0" smtClean="0"/>
              <a:t>开始验证。</a:t>
            </a:r>
            <a:endParaRPr lang="en-US" altLang="zh-CN" sz="1600" dirty="0" smtClean="0"/>
          </a:p>
          <a:p>
            <a:endParaRPr lang="en-US" altLang="zh-CN" sz="1600" dirty="0"/>
          </a:p>
          <a:p>
            <a:r>
              <a:rPr lang="en-US" altLang="zh-CN" sz="1600" dirty="0" smtClean="0"/>
              <a:t>2</a:t>
            </a:r>
            <a:r>
              <a:rPr lang="zh-CN" altLang="en-US" sz="1600" dirty="0" smtClean="0"/>
              <a:t>、页面</a:t>
            </a:r>
            <a:r>
              <a:rPr lang="en-US" altLang="zh-CN" sz="1600" dirty="0" smtClean="0"/>
              <a:t>3.10</a:t>
            </a:r>
            <a:r>
              <a:rPr lang="zh-CN" altLang="en-US" sz="1600" dirty="0" smtClean="0"/>
              <a:t>需要南京银行和数理对接</a:t>
            </a:r>
            <a:r>
              <a:rPr lang="en-US" altLang="zh-CN" sz="1600" dirty="0" smtClean="0"/>
              <a:t>SDK</a:t>
            </a:r>
            <a:r>
              <a:rPr lang="zh-CN" altLang="en-US" sz="1600" dirty="0" smtClean="0"/>
              <a:t>，对验证结果进行反馈。</a:t>
            </a:r>
            <a:endParaRPr lang="zh-CN" altLang="en-US" sz="1600" dirty="0"/>
          </a:p>
        </p:txBody>
      </p:sp>
      <p:sp>
        <p:nvSpPr>
          <p:cNvPr id="8" name="TextBox 7"/>
          <p:cNvSpPr txBox="1"/>
          <p:nvPr/>
        </p:nvSpPr>
        <p:spPr>
          <a:xfrm>
            <a:off x="4540042" y="1090185"/>
            <a:ext cx="3185487" cy="369332"/>
          </a:xfrm>
          <a:prstGeom prst="rect">
            <a:avLst/>
          </a:prstGeom>
          <a:noFill/>
        </p:spPr>
        <p:txBody>
          <a:bodyPr wrap="none" rtlCol="0">
            <a:spAutoFit/>
          </a:bodyPr>
          <a:lstStyle/>
          <a:p>
            <a:r>
              <a:rPr lang="zh-CN" altLang="en-US" dirty="0" smtClean="0"/>
              <a:t>第二种，选择银行级安全认证</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788" y="2347798"/>
            <a:ext cx="4462096" cy="3569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右箭头 10"/>
          <p:cNvSpPr/>
          <p:nvPr/>
        </p:nvSpPr>
        <p:spPr>
          <a:xfrm>
            <a:off x="5257792" y="4018084"/>
            <a:ext cx="281348" cy="9782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758458" y="1985624"/>
            <a:ext cx="510076" cy="369332"/>
          </a:xfrm>
          <a:prstGeom prst="rect">
            <a:avLst/>
          </a:prstGeom>
          <a:noFill/>
        </p:spPr>
        <p:txBody>
          <a:bodyPr wrap="none" rtlCol="0">
            <a:spAutoFit/>
          </a:bodyPr>
          <a:lstStyle/>
          <a:p>
            <a:r>
              <a:rPr lang="en-US" altLang="zh-CN" dirty="0" smtClean="0"/>
              <a:t>3.7</a:t>
            </a:r>
            <a:endParaRPr lang="zh-CN" altLang="en-US" dirty="0"/>
          </a:p>
        </p:txBody>
      </p:sp>
      <p:sp>
        <p:nvSpPr>
          <p:cNvPr id="13" name="TextBox 12"/>
          <p:cNvSpPr txBox="1"/>
          <p:nvPr/>
        </p:nvSpPr>
        <p:spPr>
          <a:xfrm>
            <a:off x="4114857" y="2021041"/>
            <a:ext cx="510076" cy="369332"/>
          </a:xfrm>
          <a:prstGeom prst="rect">
            <a:avLst/>
          </a:prstGeom>
          <a:noFill/>
        </p:spPr>
        <p:txBody>
          <a:bodyPr wrap="none" rtlCol="0">
            <a:spAutoFit/>
          </a:bodyPr>
          <a:lstStyle/>
          <a:p>
            <a:r>
              <a:rPr lang="en-US" altLang="zh-CN" dirty="0" smtClean="0"/>
              <a:t>3.8</a:t>
            </a:r>
            <a:endParaRPr lang="zh-CN" altLang="en-US" dirty="0"/>
          </a:p>
        </p:txBody>
      </p:sp>
      <p:sp>
        <p:nvSpPr>
          <p:cNvPr id="14" name="TextBox 13"/>
          <p:cNvSpPr txBox="1"/>
          <p:nvPr/>
        </p:nvSpPr>
        <p:spPr>
          <a:xfrm>
            <a:off x="6576642" y="1978466"/>
            <a:ext cx="644728" cy="369332"/>
          </a:xfrm>
          <a:prstGeom prst="rect">
            <a:avLst/>
          </a:prstGeom>
          <a:noFill/>
        </p:spPr>
        <p:txBody>
          <a:bodyPr wrap="none" rtlCol="0">
            <a:spAutoFit/>
          </a:bodyPr>
          <a:lstStyle/>
          <a:p>
            <a:r>
              <a:rPr lang="en-US" altLang="zh-CN" dirty="0" smtClean="0"/>
              <a:t>3.10</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2714" y="2392007"/>
            <a:ext cx="2162906" cy="3326355"/>
          </a:xfrm>
          <a:prstGeom prst="rect">
            <a:avLst/>
          </a:prstGeom>
          <a:noFill/>
          <a:ln>
            <a:solidFill>
              <a:schemeClr val="tx1"/>
            </a:solidFill>
          </a:ln>
        </p:spPr>
      </p:pic>
    </p:spTree>
    <p:extLst>
      <p:ext uri="{BB962C8B-B14F-4D97-AF65-F5344CB8AC3E}">
        <p14:creationId xmlns:p14="http://schemas.microsoft.com/office/powerpoint/2010/main" val="30133112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34708" y="378068"/>
            <a:ext cx="2031325" cy="646331"/>
          </a:xfrm>
          <a:prstGeom prst="rect">
            <a:avLst/>
          </a:prstGeom>
          <a:noFill/>
        </p:spPr>
        <p:txBody>
          <a:bodyPr wrap="none" rtlCol="0">
            <a:spAutoFit/>
          </a:bodyPr>
          <a:lstStyle/>
          <a:p>
            <a:r>
              <a:rPr lang="zh-CN" altLang="en-US" sz="3600" b="1" dirty="0" smtClean="0">
                <a:latin typeface="+mj-ea"/>
                <a:ea typeface="+mj-ea"/>
              </a:rPr>
              <a:t>流程详解</a:t>
            </a:r>
            <a:endParaRPr lang="zh-CN" altLang="en-US" sz="3600" b="1" dirty="0">
              <a:latin typeface="+mj-ea"/>
              <a:ea typeface="+mj-ea"/>
            </a:endParaRPr>
          </a:p>
        </p:txBody>
      </p:sp>
      <p:sp>
        <p:nvSpPr>
          <p:cNvPr id="3" name="TextBox 2"/>
          <p:cNvSpPr txBox="1"/>
          <p:nvPr/>
        </p:nvSpPr>
        <p:spPr>
          <a:xfrm>
            <a:off x="2425338" y="1529853"/>
            <a:ext cx="6832320" cy="369332"/>
          </a:xfrm>
          <a:prstGeom prst="rect">
            <a:avLst/>
          </a:prstGeom>
          <a:noFill/>
        </p:spPr>
        <p:txBody>
          <a:bodyPr wrap="none" rtlCol="0">
            <a:spAutoFit/>
          </a:bodyPr>
          <a:lstStyle/>
          <a:p>
            <a:r>
              <a:rPr lang="zh-CN" altLang="en-US" dirty="0"/>
              <a:t>实名验证第三步  </a:t>
            </a:r>
            <a:r>
              <a:rPr lang="zh-CN" altLang="en-US" dirty="0" smtClean="0"/>
              <a:t>跳转至</a:t>
            </a:r>
            <a:r>
              <a:rPr lang="en-US" altLang="zh-CN" dirty="0" smtClean="0"/>
              <a:t>4.1</a:t>
            </a:r>
            <a:r>
              <a:rPr lang="zh-CN" altLang="en-US" dirty="0" smtClean="0"/>
              <a:t>认证后仍然验证失败      开发方：数理</a:t>
            </a:r>
            <a:endParaRPr lang="en-US" altLang="zh-CN" dirty="0" smtClean="0"/>
          </a:p>
        </p:txBody>
      </p:sp>
      <p:sp>
        <p:nvSpPr>
          <p:cNvPr id="4" name="TextBox 3"/>
          <p:cNvSpPr txBox="1"/>
          <p:nvPr/>
        </p:nvSpPr>
        <p:spPr>
          <a:xfrm>
            <a:off x="7646399" y="2634102"/>
            <a:ext cx="2825239" cy="1815882"/>
          </a:xfrm>
          <a:prstGeom prst="rect">
            <a:avLst/>
          </a:prstGeom>
          <a:noFill/>
        </p:spPr>
        <p:txBody>
          <a:bodyPr wrap="square" rtlCol="0">
            <a:spAutoFit/>
          </a:bodyPr>
          <a:lstStyle/>
          <a:p>
            <a:r>
              <a:rPr lang="zh-CN" altLang="en-US" sz="1600" dirty="0" smtClean="0"/>
              <a:t>流程说明</a:t>
            </a:r>
            <a:r>
              <a:rPr lang="zh-CN" altLang="en-US" sz="1600" dirty="0"/>
              <a:t>：</a:t>
            </a:r>
            <a:endParaRPr lang="en-US" altLang="zh-CN" sz="1600" dirty="0" smtClean="0"/>
          </a:p>
          <a:p>
            <a:endParaRPr lang="en-US" altLang="zh-CN" sz="1600" dirty="0"/>
          </a:p>
          <a:p>
            <a:r>
              <a:rPr lang="en-US" altLang="zh-CN" sz="1600" dirty="0" smtClean="0"/>
              <a:t>1</a:t>
            </a:r>
            <a:r>
              <a:rPr lang="zh-CN" altLang="en-US" sz="1600" dirty="0" smtClean="0"/>
              <a:t>、用户重新选择验证方式跳转至</a:t>
            </a:r>
            <a:r>
              <a:rPr lang="en-US" altLang="zh-CN" sz="1600" dirty="0" smtClean="0"/>
              <a:t>4.1</a:t>
            </a:r>
            <a:r>
              <a:rPr lang="zh-CN" altLang="en-US" sz="1600" dirty="0" smtClean="0"/>
              <a:t>开始，完成</a:t>
            </a:r>
            <a:r>
              <a:rPr lang="en-US" altLang="zh-CN" sz="1600" dirty="0" smtClean="0"/>
              <a:t>4</a:t>
            </a:r>
            <a:r>
              <a:rPr lang="zh-CN" altLang="en-US" sz="1600" dirty="0" smtClean="0"/>
              <a:t>的系列步骤后仍验证失败，跳转至</a:t>
            </a:r>
            <a:r>
              <a:rPr lang="en-US" altLang="zh-CN" sz="1600" dirty="0" smtClean="0"/>
              <a:t>3.11</a:t>
            </a:r>
            <a:r>
              <a:rPr lang="zh-CN" altLang="en-US" sz="1600" dirty="0" smtClean="0"/>
              <a:t>页面，建议前往线下处理。</a:t>
            </a:r>
            <a:endParaRPr lang="en-US" altLang="zh-CN" sz="1600" dirty="0" smtClean="0"/>
          </a:p>
          <a:p>
            <a:endParaRPr lang="en-US" altLang="zh-CN" sz="1600" dirty="0"/>
          </a:p>
        </p:txBody>
      </p:sp>
      <p:sp>
        <p:nvSpPr>
          <p:cNvPr id="8" name="TextBox 7"/>
          <p:cNvSpPr txBox="1"/>
          <p:nvPr/>
        </p:nvSpPr>
        <p:spPr>
          <a:xfrm>
            <a:off x="4540042" y="1090185"/>
            <a:ext cx="3185487" cy="369332"/>
          </a:xfrm>
          <a:prstGeom prst="rect">
            <a:avLst/>
          </a:prstGeom>
          <a:noFill/>
        </p:spPr>
        <p:txBody>
          <a:bodyPr wrap="none" rtlCol="0">
            <a:spAutoFit/>
          </a:bodyPr>
          <a:lstStyle/>
          <a:p>
            <a:r>
              <a:rPr lang="zh-CN" altLang="en-US" dirty="0" smtClean="0"/>
              <a:t>第二种，选择银行级安全认证</a:t>
            </a:r>
            <a:endParaRPr lang="zh-CN" altLang="en-US" dirty="0"/>
          </a:p>
        </p:txBody>
      </p:sp>
      <p:sp>
        <p:nvSpPr>
          <p:cNvPr id="11" name="右箭头 10"/>
          <p:cNvSpPr/>
          <p:nvPr/>
        </p:nvSpPr>
        <p:spPr>
          <a:xfrm>
            <a:off x="4540042" y="3979002"/>
            <a:ext cx="466025" cy="9782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2672861" y="1923881"/>
            <a:ext cx="934871" cy="369332"/>
          </a:xfrm>
          <a:prstGeom prst="rect">
            <a:avLst/>
          </a:prstGeom>
          <a:noFill/>
        </p:spPr>
        <p:txBody>
          <a:bodyPr wrap="none" rtlCol="0">
            <a:spAutoFit/>
          </a:bodyPr>
          <a:lstStyle/>
          <a:p>
            <a:r>
              <a:rPr lang="en-US" altLang="zh-CN" dirty="0" smtClean="0"/>
              <a:t>4.1-4.8</a:t>
            </a:r>
            <a:endParaRPr lang="zh-CN" altLang="en-US" dirty="0"/>
          </a:p>
        </p:txBody>
      </p:sp>
      <p:sp>
        <p:nvSpPr>
          <p:cNvPr id="14" name="TextBox 13"/>
          <p:cNvSpPr txBox="1"/>
          <p:nvPr/>
        </p:nvSpPr>
        <p:spPr>
          <a:xfrm>
            <a:off x="5828006" y="1923881"/>
            <a:ext cx="644728" cy="369332"/>
          </a:xfrm>
          <a:prstGeom prst="rect">
            <a:avLst/>
          </a:prstGeom>
          <a:noFill/>
        </p:spPr>
        <p:txBody>
          <a:bodyPr wrap="none" rtlCol="0">
            <a:spAutoFit/>
          </a:bodyPr>
          <a:lstStyle/>
          <a:p>
            <a:r>
              <a:rPr lang="en-US" altLang="zh-CN" dirty="0" smtClean="0"/>
              <a:t>3.11</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4707" y="2373525"/>
            <a:ext cx="2373924" cy="3959134"/>
          </a:xfrm>
          <a:prstGeom prst="rect">
            <a:avLst/>
          </a:prstGeom>
          <a:ln>
            <a:solidFill>
              <a:schemeClr val="tx1"/>
            </a:solidFill>
          </a:ln>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8205" y="2373525"/>
            <a:ext cx="2247944" cy="3959134"/>
          </a:xfrm>
          <a:prstGeom prst="rect">
            <a:avLst/>
          </a:prstGeom>
        </p:spPr>
      </p:pic>
    </p:spTree>
    <p:extLst>
      <p:ext uri="{BB962C8B-B14F-4D97-AF65-F5344CB8AC3E}">
        <p14:creationId xmlns:p14="http://schemas.microsoft.com/office/powerpoint/2010/main" val="20795649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34708" y="378068"/>
            <a:ext cx="2031325" cy="646331"/>
          </a:xfrm>
          <a:prstGeom prst="rect">
            <a:avLst/>
          </a:prstGeom>
          <a:noFill/>
        </p:spPr>
        <p:txBody>
          <a:bodyPr wrap="none" rtlCol="0">
            <a:spAutoFit/>
          </a:bodyPr>
          <a:lstStyle/>
          <a:p>
            <a:r>
              <a:rPr lang="zh-CN" altLang="en-US" sz="3600" b="1" dirty="0" smtClean="0">
                <a:latin typeface="+mj-ea"/>
                <a:ea typeface="+mj-ea"/>
              </a:rPr>
              <a:t>流程详解</a:t>
            </a:r>
            <a:endParaRPr lang="zh-CN" altLang="en-US" sz="3600" b="1" dirty="0">
              <a:latin typeface="+mj-ea"/>
              <a:ea typeface="+mj-ea"/>
            </a:endParaRPr>
          </a:p>
        </p:txBody>
      </p:sp>
      <p:sp>
        <p:nvSpPr>
          <p:cNvPr id="3" name="TextBox 2"/>
          <p:cNvSpPr txBox="1"/>
          <p:nvPr/>
        </p:nvSpPr>
        <p:spPr>
          <a:xfrm>
            <a:off x="1757981" y="1538645"/>
            <a:ext cx="8784777" cy="369332"/>
          </a:xfrm>
          <a:prstGeom prst="rect">
            <a:avLst/>
          </a:prstGeom>
          <a:noFill/>
        </p:spPr>
        <p:txBody>
          <a:bodyPr wrap="none" rtlCol="0">
            <a:spAutoFit/>
          </a:bodyPr>
          <a:lstStyle/>
          <a:p>
            <a:r>
              <a:rPr lang="zh-CN" altLang="en-US" dirty="0"/>
              <a:t>实名验证</a:t>
            </a:r>
            <a:r>
              <a:rPr lang="zh-CN" altLang="en-US" dirty="0" smtClean="0"/>
              <a:t>第一步  填写身份证号码及姓名、手机号      开发方：数理</a:t>
            </a:r>
            <a:r>
              <a:rPr lang="en-US" altLang="zh-CN" dirty="0" smtClean="0"/>
              <a:t>&amp;</a:t>
            </a:r>
            <a:r>
              <a:rPr lang="zh-CN" altLang="en-US" dirty="0" smtClean="0"/>
              <a:t>大数据交易中心</a:t>
            </a:r>
            <a:endParaRPr lang="en-US" altLang="zh-CN" dirty="0" smtClean="0"/>
          </a:p>
        </p:txBody>
      </p:sp>
      <p:sp>
        <p:nvSpPr>
          <p:cNvPr id="4" name="TextBox 3"/>
          <p:cNvSpPr txBox="1"/>
          <p:nvPr/>
        </p:nvSpPr>
        <p:spPr>
          <a:xfrm>
            <a:off x="6150370" y="2233496"/>
            <a:ext cx="3686886" cy="2062103"/>
          </a:xfrm>
          <a:prstGeom prst="rect">
            <a:avLst/>
          </a:prstGeom>
          <a:noFill/>
        </p:spPr>
        <p:txBody>
          <a:bodyPr wrap="square" rtlCol="0">
            <a:spAutoFit/>
          </a:bodyPr>
          <a:lstStyle/>
          <a:p>
            <a:r>
              <a:rPr lang="zh-CN" altLang="en-US" sz="1600" dirty="0" smtClean="0"/>
              <a:t>流程说明</a:t>
            </a:r>
            <a:r>
              <a:rPr lang="zh-CN" altLang="en-US" sz="1600" dirty="0"/>
              <a:t>：</a:t>
            </a:r>
            <a:endParaRPr lang="en-US" altLang="zh-CN" sz="1600" dirty="0" smtClean="0"/>
          </a:p>
          <a:p>
            <a:endParaRPr lang="en-US" altLang="zh-CN" sz="1600" dirty="0"/>
          </a:p>
          <a:p>
            <a:r>
              <a:rPr lang="en-US" altLang="zh-CN" sz="1600" dirty="0" smtClean="0"/>
              <a:t>1</a:t>
            </a:r>
            <a:r>
              <a:rPr lang="zh-CN" altLang="en-US" sz="1600" dirty="0" smtClean="0"/>
              <a:t>、一般等级验证方式为</a:t>
            </a:r>
            <a:r>
              <a:rPr lang="en-US" altLang="zh-CN" sz="1600" dirty="0" smtClean="0"/>
              <a:t>3+1</a:t>
            </a:r>
            <a:r>
              <a:rPr lang="zh-CN" altLang="en-US" sz="1600" dirty="0" smtClean="0"/>
              <a:t>要素验证方式，需要用户进行人脸识别，填写身份证号码、姓名、手机号</a:t>
            </a:r>
            <a:endParaRPr lang="en-US" altLang="zh-CN" sz="1600" dirty="0"/>
          </a:p>
          <a:p>
            <a:r>
              <a:rPr lang="en-US" altLang="zh-CN" sz="1600" dirty="0" smtClean="0"/>
              <a:t>2</a:t>
            </a:r>
            <a:r>
              <a:rPr lang="zh-CN" altLang="en-US" sz="1600" dirty="0" smtClean="0"/>
              <a:t>、流程图仅供参考。</a:t>
            </a:r>
            <a:endParaRPr lang="en-US" altLang="zh-CN" sz="1600" dirty="0" smtClean="0"/>
          </a:p>
          <a:p>
            <a:endParaRPr lang="en-US" altLang="zh-CN" sz="1600" dirty="0"/>
          </a:p>
          <a:p>
            <a:endParaRPr lang="zh-CN" altLang="en-US" sz="1600" dirty="0"/>
          </a:p>
        </p:txBody>
      </p:sp>
      <p:sp>
        <p:nvSpPr>
          <p:cNvPr id="8" name="TextBox 7"/>
          <p:cNvSpPr txBox="1"/>
          <p:nvPr/>
        </p:nvSpPr>
        <p:spPr>
          <a:xfrm>
            <a:off x="4540042" y="1090185"/>
            <a:ext cx="2954655" cy="369332"/>
          </a:xfrm>
          <a:prstGeom prst="rect">
            <a:avLst/>
          </a:prstGeom>
          <a:noFill/>
        </p:spPr>
        <p:txBody>
          <a:bodyPr wrap="none" rtlCol="0">
            <a:spAutoFit/>
          </a:bodyPr>
          <a:lstStyle/>
          <a:p>
            <a:r>
              <a:rPr lang="zh-CN" altLang="en-US" dirty="0" smtClean="0"/>
              <a:t>第二种，选择</a:t>
            </a:r>
            <a:r>
              <a:rPr lang="zh-CN" altLang="en-US" dirty="0"/>
              <a:t>一般等级</a:t>
            </a:r>
            <a:r>
              <a:rPr lang="zh-CN" altLang="en-US" dirty="0" smtClean="0"/>
              <a:t>认证</a:t>
            </a:r>
            <a:endParaRPr lang="zh-CN" altLang="en-US" dirty="0"/>
          </a:p>
        </p:txBody>
      </p:sp>
      <p:sp>
        <p:nvSpPr>
          <p:cNvPr id="9" name="TextBox 8"/>
          <p:cNvSpPr txBox="1"/>
          <p:nvPr/>
        </p:nvSpPr>
        <p:spPr>
          <a:xfrm>
            <a:off x="4144665" y="1907977"/>
            <a:ext cx="934871" cy="369332"/>
          </a:xfrm>
          <a:prstGeom prst="rect">
            <a:avLst/>
          </a:prstGeom>
          <a:noFill/>
        </p:spPr>
        <p:txBody>
          <a:bodyPr wrap="none" rtlCol="0">
            <a:spAutoFit/>
          </a:bodyPr>
          <a:lstStyle/>
          <a:p>
            <a:r>
              <a:rPr lang="en-US" altLang="zh-CN" dirty="0" smtClean="0"/>
              <a:t>4.1-4.4</a:t>
            </a:r>
            <a:endParaRPr lang="zh-CN" altLang="en-US" dirty="0"/>
          </a:p>
        </p:txBody>
      </p:sp>
      <p:grpSp>
        <p:nvGrpSpPr>
          <p:cNvPr id="10" name="组合 9"/>
          <p:cNvGrpSpPr/>
          <p:nvPr/>
        </p:nvGrpSpPr>
        <p:grpSpPr>
          <a:xfrm>
            <a:off x="3544236" y="2242288"/>
            <a:ext cx="2231078" cy="3860924"/>
            <a:chOff x="2207852" y="2233496"/>
            <a:chExt cx="2231078" cy="3860924"/>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852" y="2233496"/>
              <a:ext cx="2231078" cy="3860924"/>
            </a:xfrm>
            <a:prstGeom prst="rect">
              <a:avLst/>
            </a:prstGeom>
            <a:ln>
              <a:solidFill>
                <a:schemeClr val="tx1"/>
              </a:solidFill>
            </a:ln>
          </p:spPr>
        </p:pic>
        <p:sp>
          <p:nvSpPr>
            <p:cNvPr id="6" name="矩形 5"/>
            <p:cNvSpPr/>
            <p:nvPr/>
          </p:nvSpPr>
          <p:spPr>
            <a:xfrm>
              <a:off x="2584938" y="5187460"/>
              <a:ext cx="1266092" cy="2286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433144" y="4826975"/>
              <a:ext cx="1315636" cy="3604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rPr>
                <a:t>我的手机号码是：</a:t>
              </a:r>
              <a:endParaRPr lang="zh-CN" altLang="en-US" sz="1000" b="1" dirty="0">
                <a:solidFill>
                  <a:schemeClr val="tx1"/>
                </a:solidFill>
              </a:endParaRPr>
            </a:p>
          </p:txBody>
        </p:sp>
      </p:grpSp>
    </p:spTree>
    <p:extLst>
      <p:ext uri="{BB962C8B-B14F-4D97-AF65-F5344CB8AC3E}">
        <p14:creationId xmlns:p14="http://schemas.microsoft.com/office/powerpoint/2010/main" val="10356870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34708" y="378068"/>
            <a:ext cx="2031325" cy="646331"/>
          </a:xfrm>
          <a:prstGeom prst="rect">
            <a:avLst/>
          </a:prstGeom>
          <a:noFill/>
        </p:spPr>
        <p:txBody>
          <a:bodyPr wrap="none" rtlCol="0">
            <a:spAutoFit/>
          </a:bodyPr>
          <a:lstStyle/>
          <a:p>
            <a:r>
              <a:rPr lang="zh-CN" altLang="en-US" sz="3600" b="1" dirty="0" smtClean="0">
                <a:latin typeface="+mj-ea"/>
                <a:ea typeface="+mj-ea"/>
              </a:rPr>
              <a:t>流程详解</a:t>
            </a:r>
            <a:endParaRPr lang="zh-CN" altLang="en-US" sz="3600" b="1" dirty="0">
              <a:latin typeface="+mj-ea"/>
              <a:ea typeface="+mj-ea"/>
            </a:endParaRPr>
          </a:p>
        </p:txBody>
      </p:sp>
      <p:sp>
        <p:nvSpPr>
          <p:cNvPr id="3" name="TextBox 2"/>
          <p:cNvSpPr txBox="1"/>
          <p:nvPr/>
        </p:nvSpPr>
        <p:spPr>
          <a:xfrm>
            <a:off x="3137515" y="1512217"/>
            <a:ext cx="6476453" cy="369332"/>
          </a:xfrm>
          <a:prstGeom prst="rect">
            <a:avLst/>
          </a:prstGeom>
          <a:noFill/>
        </p:spPr>
        <p:txBody>
          <a:bodyPr wrap="none" rtlCol="0">
            <a:spAutoFit/>
          </a:bodyPr>
          <a:lstStyle/>
          <a:p>
            <a:r>
              <a:rPr lang="zh-CN" altLang="en-US" dirty="0"/>
              <a:t>实名验证</a:t>
            </a:r>
            <a:r>
              <a:rPr lang="zh-CN" altLang="en-US" dirty="0" smtClean="0"/>
              <a:t>第</a:t>
            </a:r>
            <a:r>
              <a:rPr lang="zh-CN" altLang="en-US" dirty="0"/>
              <a:t>二</a:t>
            </a:r>
            <a:r>
              <a:rPr lang="zh-CN" altLang="en-US" dirty="0" smtClean="0"/>
              <a:t>步  人脸识别      开发方：数理</a:t>
            </a:r>
            <a:r>
              <a:rPr lang="en-US" altLang="zh-CN" dirty="0" smtClean="0"/>
              <a:t>&amp;</a:t>
            </a:r>
            <a:r>
              <a:rPr lang="zh-CN" altLang="en-US" dirty="0" smtClean="0"/>
              <a:t>大数据交易中心</a:t>
            </a:r>
            <a:endParaRPr lang="en-US" altLang="zh-CN" dirty="0" smtClean="0"/>
          </a:p>
        </p:txBody>
      </p:sp>
      <p:sp>
        <p:nvSpPr>
          <p:cNvPr id="4" name="TextBox 3"/>
          <p:cNvSpPr txBox="1"/>
          <p:nvPr/>
        </p:nvSpPr>
        <p:spPr>
          <a:xfrm>
            <a:off x="5895402" y="2233496"/>
            <a:ext cx="3686886" cy="2062103"/>
          </a:xfrm>
          <a:prstGeom prst="rect">
            <a:avLst/>
          </a:prstGeom>
          <a:noFill/>
        </p:spPr>
        <p:txBody>
          <a:bodyPr wrap="square" rtlCol="0">
            <a:spAutoFit/>
          </a:bodyPr>
          <a:lstStyle/>
          <a:p>
            <a:r>
              <a:rPr lang="zh-CN" altLang="en-US" sz="1600" dirty="0" smtClean="0"/>
              <a:t>流程说明</a:t>
            </a:r>
            <a:r>
              <a:rPr lang="zh-CN" altLang="en-US" sz="1600" dirty="0"/>
              <a:t>：</a:t>
            </a:r>
            <a:endParaRPr lang="en-US" altLang="zh-CN" sz="1600" dirty="0" smtClean="0"/>
          </a:p>
          <a:p>
            <a:endParaRPr lang="en-US" altLang="zh-CN" sz="1600" dirty="0"/>
          </a:p>
          <a:p>
            <a:r>
              <a:rPr lang="en-US" altLang="zh-CN" sz="1600" dirty="0" smtClean="0"/>
              <a:t>1</a:t>
            </a:r>
            <a:r>
              <a:rPr lang="zh-CN" altLang="en-US" sz="1600" dirty="0" smtClean="0"/>
              <a:t>、一般等级验证方式为</a:t>
            </a:r>
            <a:r>
              <a:rPr lang="en-US" altLang="zh-CN" sz="1600" dirty="0" smtClean="0"/>
              <a:t>3+1</a:t>
            </a:r>
            <a:r>
              <a:rPr lang="zh-CN" altLang="en-US" sz="1600" dirty="0" smtClean="0"/>
              <a:t>要素验证方式，需要用户进行人脸识别，填写身份证号码、姓名、手机号</a:t>
            </a:r>
            <a:endParaRPr lang="en-US" altLang="zh-CN" sz="1600" dirty="0"/>
          </a:p>
          <a:p>
            <a:r>
              <a:rPr lang="en-US" altLang="zh-CN" sz="1600" dirty="0" smtClean="0"/>
              <a:t>2</a:t>
            </a:r>
            <a:r>
              <a:rPr lang="zh-CN" altLang="en-US" sz="1600" dirty="0" smtClean="0"/>
              <a:t>、流程图仅供参考。</a:t>
            </a:r>
            <a:endParaRPr lang="en-US" altLang="zh-CN" sz="1600" dirty="0" smtClean="0"/>
          </a:p>
          <a:p>
            <a:endParaRPr lang="en-US" altLang="zh-CN" sz="1600" dirty="0"/>
          </a:p>
          <a:p>
            <a:endParaRPr lang="zh-CN" altLang="en-US" sz="1600" dirty="0"/>
          </a:p>
        </p:txBody>
      </p:sp>
      <p:sp>
        <p:nvSpPr>
          <p:cNvPr id="8" name="TextBox 7"/>
          <p:cNvSpPr txBox="1"/>
          <p:nvPr/>
        </p:nvSpPr>
        <p:spPr>
          <a:xfrm>
            <a:off x="4540042" y="1090185"/>
            <a:ext cx="2954655" cy="369332"/>
          </a:xfrm>
          <a:prstGeom prst="rect">
            <a:avLst/>
          </a:prstGeom>
          <a:noFill/>
        </p:spPr>
        <p:txBody>
          <a:bodyPr wrap="none" rtlCol="0">
            <a:spAutoFit/>
          </a:bodyPr>
          <a:lstStyle/>
          <a:p>
            <a:r>
              <a:rPr lang="zh-CN" altLang="en-US" dirty="0" smtClean="0"/>
              <a:t>第二种，选择</a:t>
            </a:r>
            <a:r>
              <a:rPr lang="zh-CN" altLang="en-US" dirty="0"/>
              <a:t>一般等级</a:t>
            </a:r>
            <a:r>
              <a:rPr lang="zh-CN" altLang="en-US" dirty="0" smtClean="0"/>
              <a:t>认证</a:t>
            </a:r>
            <a:endParaRPr lang="zh-CN" altLang="en-US" dirty="0"/>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9983" y="2229418"/>
            <a:ext cx="2245879" cy="3955497"/>
          </a:xfrm>
          <a:prstGeom prst="rect">
            <a:avLst/>
          </a:prstGeom>
          <a:ln>
            <a:solidFill>
              <a:schemeClr val="tx1"/>
            </a:solidFill>
          </a:ln>
        </p:spPr>
      </p:pic>
      <p:sp>
        <p:nvSpPr>
          <p:cNvPr id="10" name="TextBox 9"/>
          <p:cNvSpPr txBox="1"/>
          <p:nvPr/>
        </p:nvSpPr>
        <p:spPr>
          <a:xfrm>
            <a:off x="4045486" y="1881562"/>
            <a:ext cx="934871" cy="369332"/>
          </a:xfrm>
          <a:prstGeom prst="rect">
            <a:avLst/>
          </a:prstGeom>
          <a:noFill/>
        </p:spPr>
        <p:txBody>
          <a:bodyPr wrap="none" rtlCol="0">
            <a:spAutoFit/>
          </a:bodyPr>
          <a:lstStyle/>
          <a:p>
            <a:r>
              <a:rPr lang="en-US" altLang="zh-CN" dirty="0" smtClean="0"/>
              <a:t>4.4-4.8</a:t>
            </a:r>
            <a:endParaRPr lang="zh-CN" altLang="en-US" dirty="0"/>
          </a:p>
        </p:txBody>
      </p:sp>
    </p:spTree>
    <p:extLst>
      <p:ext uri="{BB962C8B-B14F-4D97-AF65-F5344CB8AC3E}">
        <p14:creationId xmlns:p14="http://schemas.microsoft.com/office/powerpoint/2010/main" val="15761789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34708" y="378068"/>
            <a:ext cx="2031325" cy="646331"/>
          </a:xfrm>
          <a:prstGeom prst="rect">
            <a:avLst/>
          </a:prstGeom>
          <a:noFill/>
        </p:spPr>
        <p:txBody>
          <a:bodyPr wrap="none" rtlCol="0">
            <a:spAutoFit/>
          </a:bodyPr>
          <a:lstStyle/>
          <a:p>
            <a:r>
              <a:rPr lang="zh-CN" altLang="en-US" sz="3600" b="1" dirty="0" smtClean="0">
                <a:latin typeface="+mj-ea"/>
                <a:ea typeface="+mj-ea"/>
              </a:rPr>
              <a:t>流程详解</a:t>
            </a:r>
            <a:endParaRPr lang="zh-CN" altLang="en-US" sz="3600" b="1" dirty="0">
              <a:latin typeface="+mj-ea"/>
              <a:ea typeface="+mj-ea"/>
            </a:endParaRPr>
          </a:p>
        </p:txBody>
      </p:sp>
      <p:sp>
        <p:nvSpPr>
          <p:cNvPr id="3" name="TextBox 2"/>
          <p:cNvSpPr txBox="1"/>
          <p:nvPr/>
        </p:nvSpPr>
        <p:spPr>
          <a:xfrm>
            <a:off x="1907862" y="1494685"/>
            <a:ext cx="8485015" cy="369332"/>
          </a:xfrm>
          <a:prstGeom prst="rect">
            <a:avLst/>
          </a:prstGeom>
          <a:noFill/>
        </p:spPr>
        <p:txBody>
          <a:bodyPr wrap="none" rtlCol="0">
            <a:spAutoFit/>
          </a:bodyPr>
          <a:lstStyle/>
          <a:p>
            <a:r>
              <a:rPr lang="zh-CN" altLang="en-US" dirty="0"/>
              <a:t>实名验证</a:t>
            </a:r>
            <a:r>
              <a:rPr lang="zh-CN" altLang="en-US" dirty="0" smtClean="0"/>
              <a:t>第三步  完成人脸识别，实名认证成功     开发方：数理</a:t>
            </a:r>
            <a:r>
              <a:rPr lang="en-US" altLang="zh-CN" dirty="0" smtClean="0"/>
              <a:t>&amp;</a:t>
            </a:r>
            <a:r>
              <a:rPr lang="zh-CN" altLang="en-US" dirty="0" smtClean="0"/>
              <a:t>大数据交易中心</a:t>
            </a:r>
            <a:endParaRPr lang="en-US" altLang="zh-CN" dirty="0" smtClean="0"/>
          </a:p>
        </p:txBody>
      </p:sp>
      <p:sp>
        <p:nvSpPr>
          <p:cNvPr id="4" name="TextBox 3"/>
          <p:cNvSpPr txBox="1"/>
          <p:nvPr/>
        </p:nvSpPr>
        <p:spPr>
          <a:xfrm>
            <a:off x="7494697" y="2233746"/>
            <a:ext cx="3686886" cy="1323439"/>
          </a:xfrm>
          <a:prstGeom prst="rect">
            <a:avLst/>
          </a:prstGeom>
          <a:noFill/>
        </p:spPr>
        <p:txBody>
          <a:bodyPr wrap="square" rtlCol="0">
            <a:spAutoFit/>
          </a:bodyPr>
          <a:lstStyle/>
          <a:p>
            <a:r>
              <a:rPr lang="zh-CN" altLang="en-US" sz="1600" dirty="0" smtClean="0"/>
              <a:t>流程说明</a:t>
            </a:r>
            <a:r>
              <a:rPr lang="zh-CN" altLang="en-US" sz="1600" dirty="0"/>
              <a:t>：</a:t>
            </a:r>
            <a:endParaRPr lang="en-US" altLang="zh-CN" sz="1600" dirty="0" smtClean="0"/>
          </a:p>
          <a:p>
            <a:endParaRPr lang="en-US" altLang="zh-CN" sz="1600" dirty="0"/>
          </a:p>
          <a:p>
            <a:r>
              <a:rPr lang="en-US" altLang="zh-CN" sz="1600" dirty="0" smtClean="0"/>
              <a:t>1</a:t>
            </a:r>
            <a:r>
              <a:rPr lang="zh-CN" altLang="en-US" sz="1600" dirty="0" smtClean="0"/>
              <a:t>、人脸识别验证成功后，即将进入联华绑卡程序。</a:t>
            </a:r>
            <a:endParaRPr lang="en-US" altLang="zh-CN" sz="1600" dirty="0"/>
          </a:p>
          <a:p>
            <a:endParaRPr lang="zh-CN" altLang="en-US" sz="1600" dirty="0"/>
          </a:p>
        </p:txBody>
      </p:sp>
      <p:sp>
        <p:nvSpPr>
          <p:cNvPr id="8" name="TextBox 7"/>
          <p:cNvSpPr txBox="1"/>
          <p:nvPr/>
        </p:nvSpPr>
        <p:spPr>
          <a:xfrm>
            <a:off x="4540042" y="1090185"/>
            <a:ext cx="2954655" cy="369332"/>
          </a:xfrm>
          <a:prstGeom prst="rect">
            <a:avLst/>
          </a:prstGeom>
          <a:noFill/>
        </p:spPr>
        <p:txBody>
          <a:bodyPr wrap="none" rtlCol="0">
            <a:spAutoFit/>
          </a:bodyPr>
          <a:lstStyle/>
          <a:p>
            <a:r>
              <a:rPr lang="zh-CN" altLang="en-US" dirty="0" smtClean="0"/>
              <a:t>第二种，选择</a:t>
            </a:r>
            <a:r>
              <a:rPr lang="zh-CN" altLang="en-US" dirty="0"/>
              <a:t>一般等级</a:t>
            </a:r>
            <a:r>
              <a:rPr lang="zh-CN" altLang="en-US" dirty="0" smtClean="0"/>
              <a:t>认证</a:t>
            </a:r>
            <a:endParaRPr lang="zh-CN" altLang="en-US" dirty="0"/>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0464" y="2317850"/>
            <a:ext cx="2245879" cy="3955497"/>
          </a:xfrm>
          <a:prstGeom prst="rect">
            <a:avLst/>
          </a:prstGeom>
          <a:ln>
            <a:solidFill>
              <a:schemeClr val="tx1"/>
            </a:solidFill>
          </a:ln>
        </p:spPr>
      </p:pic>
      <p:sp>
        <p:nvSpPr>
          <p:cNvPr id="10" name="TextBox 9"/>
          <p:cNvSpPr txBox="1"/>
          <p:nvPr/>
        </p:nvSpPr>
        <p:spPr>
          <a:xfrm>
            <a:off x="2585967" y="1952334"/>
            <a:ext cx="934871" cy="369332"/>
          </a:xfrm>
          <a:prstGeom prst="rect">
            <a:avLst/>
          </a:prstGeom>
          <a:noFill/>
        </p:spPr>
        <p:txBody>
          <a:bodyPr wrap="none" rtlCol="0">
            <a:spAutoFit/>
          </a:bodyPr>
          <a:lstStyle/>
          <a:p>
            <a:r>
              <a:rPr lang="en-US" altLang="zh-CN" dirty="0" smtClean="0"/>
              <a:t>4.4-4.8</a:t>
            </a:r>
            <a:endParaRPr lang="zh-CN" altLang="en-US" dirty="0"/>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4138" y="2321666"/>
            <a:ext cx="2573323" cy="3966101"/>
          </a:xfrm>
          <a:prstGeom prst="rect">
            <a:avLst/>
          </a:prstGeom>
        </p:spPr>
      </p:pic>
      <p:sp>
        <p:nvSpPr>
          <p:cNvPr id="12" name="右箭头 11"/>
          <p:cNvSpPr/>
          <p:nvPr/>
        </p:nvSpPr>
        <p:spPr>
          <a:xfrm>
            <a:off x="4285065" y="3921369"/>
            <a:ext cx="509954" cy="254977"/>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5931720" y="1952334"/>
            <a:ext cx="510076" cy="369332"/>
          </a:xfrm>
          <a:prstGeom prst="rect">
            <a:avLst/>
          </a:prstGeom>
          <a:noFill/>
        </p:spPr>
        <p:txBody>
          <a:bodyPr wrap="none" rtlCol="0">
            <a:spAutoFit/>
          </a:bodyPr>
          <a:lstStyle/>
          <a:p>
            <a:r>
              <a:rPr lang="en-US" altLang="zh-CN" dirty="0" smtClean="0"/>
              <a:t>4.9</a:t>
            </a:r>
            <a:endParaRPr lang="zh-CN" altLang="en-US" dirty="0"/>
          </a:p>
        </p:txBody>
      </p:sp>
    </p:spTree>
    <p:extLst>
      <p:ext uri="{BB962C8B-B14F-4D97-AF65-F5344CB8AC3E}">
        <p14:creationId xmlns:p14="http://schemas.microsoft.com/office/powerpoint/2010/main" val="42820270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34708" y="378068"/>
            <a:ext cx="2031325" cy="646331"/>
          </a:xfrm>
          <a:prstGeom prst="rect">
            <a:avLst/>
          </a:prstGeom>
          <a:noFill/>
        </p:spPr>
        <p:txBody>
          <a:bodyPr wrap="none" rtlCol="0">
            <a:spAutoFit/>
          </a:bodyPr>
          <a:lstStyle/>
          <a:p>
            <a:r>
              <a:rPr lang="zh-CN" altLang="en-US" sz="3600" b="1" dirty="0" smtClean="0">
                <a:latin typeface="+mj-ea"/>
                <a:ea typeface="+mj-ea"/>
              </a:rPr>
              <a:t>流程详解</a:t>
            </a:r>
            <a:endParaRPr lang="zh-CN" altLang="en-US" sz="3600" b="1" dirty="0">
              <a:latin typeface="+mj-ea"/>
              <a:ea typeface="+mj-ea"/>
            </a:endParaRPr>
          </a:p>
        </p:txBody>
      </p:sp>
      <p:sp>
        <p:nvSpPr>
          <p:cNvPr id="8" name="TextBox 7"/>
          <p:cNvSpPr txBox="1"/>
          <p:nvPr/>
        </p:nvSpPr>
        <p:spPr>
          <a:xfrm>
            <a:off x="4540042" y="1090185"/>
            <a:ext cx="2954655" cy="369332"/>
          </a:xfrm>
          <a:prstGeom prst="rect">
            <a:avLst/>
          </a:prstGeom>
          <a:noFill/>
        </p:spPr>
        <p:txBody>
          <a:bodyPr wrap="none" rtlCol="0">
            <a:spAutoFit/>
          </a:bodyPr>
          <a:lstStyle/>
          <a:p>
            <a:r>
              <a:rPr lang="zh-CN" altLang="en-US" dirty="0" smtClean="0"/>
              <a:t>第二种，选择</a:t>
            </a:r>
            <a:r>
              <a:rPr lang="zh-CN" altLang="en-US" dirty="0"/>
              <a:t>一般等级</a:t>
            </a:r>
            <a:r>
              <a:rPr lang="zh-CN" altLang="en-US" dirty="0" smtClean="0"/>
              <a:t>认证</a:t>
            </a:r>
            <a:endParaRPr lang="zh-CN" altLang="en-US" dirty="0"/>
          </a:p>
        </p:txBody>
      </p:sp>
      <p:sp>
        <p:nvSpPr>
          <p:cNvPr id="13" name="TextBox 12"/>
          <p:cNvSpPr txBox="1"/>
          <p:nvPr/>
        </p:nvSpPr>
        <p:spPr>
          <a:xfrm>
            <a:off x="3680783" y="1521073"/>
            <a:ext cx="4939173" cy="369332"/>
          </a:xfrm>
          <a:prstGeom prst="rect">
            <a:avLst/>
          </a:prstGeom>
          <a:noFill/>
        </p:spPr>
        <p:txBody>
          <a:bodyPr wrap="none" rtlCol="0">
            <a:spAutoFit/>
          </a:bodyPr>
          <a:lstStyle/>
          <a:p>
            <a:r>
              <a:rPr lang="zh-CN" altLang="en-US" dirty="0" smtClean="0"/>
              <a:t>实名验证成功，绑定联华储值卡  开发方：联华</a:t>
            </a:r>
            <a:endParaRPr lang="en-US" altLang="zh-CN" dirty="0"/>
          </a:p>
        </p:txBody>
      </p:sp>
      <p:sp>
        <p:nvSpPr>
          <p:cNvPr id="14" name="TextBox 13"/>
          <p:cNvSpPr txBox="1"/>
          <p:nvPr/>
        </p:nvSpPr>
        <p:spPr>
          <a:xfrm>
            <a:off x="6849223" y="2242289"/>
            <a:ext cx="4141166" cy="1815882"/>
          </a:xfrm>
          <a:prstGeom prst="rect">
            <a:avLst/>
          </a:prstGeom>
          <a:noFill/>
        </p:spPr>
        <p:txBody>
          <a:bodyPr wrap="square" rtlCol="0">
            <a:spAutoFit/>
          </a:bodyPr>
          <a:lstStyle/>
          <a:p>
            <a:r>
              <a:rPr lang="zh-CN" altLang="en-US" sz="1600" dirty="0" smtClean="0"/>
              <a:t>流程说明</a:t>
            </a:r>
            <a:r>
              <a:rPr lang="zh-CN" altLang="en-US" sz="1600" dirty="0"/>
              <a:t>：</a:t>
            </a:r>
            <a:endParaRPr lang="en-US" altLang="zh-CN" sz="1600" dirty="0" smtClean="0"/>
          </a:p>
          <a:p>
            <a:endParaRPr lang="en-US" altLang="zh-CN" sz="1600" dirty="0"/>
          </a:p>
          <a:p>
            <a:r>
              <a:rPr lang="en-US" altLang="zh-CN" sz="1600" dirty="0" smtClean="0"/>
              <a:t>1</a:t>
            </a:r>
            <a:r>
              <a:rPr lang="zh-CN" altLang="en-US" sz="1600" dirty="0" smtClean="0"/>
              <a:t>、联华可先进行“提示未线下卡的用户绑卡”，已绑卡的用户直接跳过此步骤。</a:t>
            </a:r>
            <a:endParaRPr lang="en-US" altLang="zh-CN" sz="1600" dirty="0" smtClean="0"/>
          </a:p>
          <a:p>
            <a:endParaRPr lang="en-US" altLang="zh-CN" sz="1600" dirty="0"/>
          </a:p>
          <a:p>
            <a:r>
              <a:rPr lang="en-US" altLang="zh-CN" sz="1600" dirty="0"/>
              <a:t>2</a:t>
            </a:r>
            <a:r>
              <a:rPr lang="zh-CN" altLang="en-US" sz="1600" dirty="0" smtClean="0"/>
              <a:t>、至此，实名认证与绑定联华卡全部结束。</a:t>
            </a:r>
            <a:endParaRPr lang="en-US" altLang="zh-CN" sz="1600" dirty="0"/>
          </a:p>
          <a:p>
            <a:endParaRPr lang="zh-CN" altLang="en-US" sz="1600" dirty="0"/>
          </a:p>
        </p:txBody>
      </p:sp>
      <p:pic>
        <p:nvPicPr>
          <p:cNvPr id="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348" y="2287863"/>
            <a:ext cx="5183065" cy="4028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2567354" y="2041653"/>
            <a:ext cx="510076" cy="369332"/>
          </a:xfrm>
          <a:prstGeom prst="rect">
            <a:avLst/>
          </a:prstGeom>
          <a:noFill/>
        </p:spPr>
        <p:txBody>
          <a:bodyPr wrap="none" rtlCol="0">
            <a:spAutoFit/>
          </a:bodyPr>
          <a:lstStyle/>
          <a:p>
            <a:r>
              <a:rPr lang="en-US" altLang="zh-CN" dirty="0"/>
              <a:t>5</a:t>
            </a:r>
            <a:r>
              <a:rPr lang="en-US" altLang="zh-CN" dirty="0" smtClean="0"/>
              <a:t>.1</a:t>
            </a:r>
            <a:endParaRPr lang="zh-CN" altLang="en-US" dirty="0"/>
          </a:p>
        </p:txBody>
      </p:sp>
      <p:sp>
        <p:nvSpPr>
          <p:cNvPr id="18" name="TextBox 17"/>
          <p:cNvSpPr txBox="1"/>
          <p:nvPr/>
        </p:nvSpPr>
        <p:spPr>
          <a:xfrm>
            <a:off x="5196255" y="2034702"/>
            <a:ext cx="510076" cy="369332"/>
          </a:xfrm>
          <a:prstGeom prst="rect">
            <a:avLst/>
          </a:prstGeom>
          <a:noFill/>
        </p:spPr>
        <p:txBody>
          <a:bodyPr wrap="none" rtlCol="0">
            <a:spAutoFit/>
          </a:bodyPr>
          <a:lstStyle/>
          <a:p>
            <a:r>
              <a:rPr lang="en-US" altLang="zh-CN" dirty="0" smtClean="0"/>
              <a:t>5.2</a:t>
            </a:r>
            <a:endParaRPr lang="zh-CN" altLang="en-US" dirty="0"/>
          </a:p>
        </p:txBody>
      </p:sp>
    </p:spTree>
    <p:extLst>
      <p:ext uri="{BB962C8B-B14F-4D97-AF65-F5344CB8AC3E}">
        <p14:creationId xmlns:p14="http://schemas.microsoft.com/office/powerpoint/2010/main" val="42511491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34708" y="378068"/>
            <a:ext cx="2031325" cy="646331"/>
          </a:xfrm>
          <a:prstGeom prst="rect">
            <a:avLst/>
          </a:prstGeom>
          <a:noFill/>
        </p:spPr>
        <p:txBody>
          <a:bodyPr wrap="none" rtlCol="0">
            <a:spAutoFit/>
          </a:bodyPr>
          <a:lstStyle/>
          <a:p>
            <a:r>
              <a:rPr lang="zh-CN" altLang="en-US" sz="3600" b="1" dirty="0" smtClean="0">
                <a:latin typeface="+mj-ea"/>
                <a:ea typeface="+mj-ea"/>
              </a:rPr>
              <a:t>流程详解</a:t>
            </a:r>
            <a:endParaRPr lang="zh-CN" altLang="en-US" sz="3600" b="1" dirty="0">
              <a:latin typeface="+mj-ea"/>
              <a:ea typeface="+mj-ea"/>
            </a:endParaRPr>
          </a:p>
        </p:txBody>
      </p:sp>
      <p:sp>
        <p:nvSpPr>
          <p:cNvPr id="3" name="TextBox 2"/>
          <p:cNvSpPr txBox="1"/>
          <p:nvPr/>
        </p:nvSpPr>
        <p:spPr>
          <a:xfrm>
            <a:off x="3750828" y="1468215"/>
            <a:ext cx="5214889" cy="369332"/>
          </a:xfrm>
          <a:prstGeom prst="rect">
            <a:avLst/>
          </a:prstGeom>
          <a:noFill/>
        </p:spPr>
        <p:txBody>
          <a:bodyPr wrap="none" rtlCol="0">
            <a:spAutoFit/>
          </a:bodyPr>
          <a:lstStyle/>
          <a:p>
            <a:r>
              <a:rPr lang="zh-CN" altLang="en-US" dirty="0"/>
              <a:t>实名</a:t>
            </a:r>
            <a:r>
              <a:rPr lang="zh-CN" altLang="en-US" dirty="0" smtClean="0"/>
              <a:t>验证步骤完成后，验证失败      开发方：数理</a:t>
            </a:r>
            <a:endParaRPr lang="en-US" altLang="zh-CN" dirty="0" smtClean="0"/>
          </a:p>
        </p:txBody>
      </p:sp>
      <p:sp>
        <p:nvSpPr>
          <p:cNvPr id="4" name="TextBox 3"/>
          <p:cNvSpPr txBox="1"/>
          <p:nvPr/>
        </p:nvSpPr>
        <p:spPr>
          <a:xfrm>
            <a:off x="7319150" y="2455042"/>
            <a:ext cx="3686886" cy="2800767"/>
          </a:xfrm>
          <a:prstGeom prst="rect">
            <a:avLst/>
          </a:prstGeom>
          <a:noFill/>
        </p:spPr>
        <p:txBody>
          <a:bodyPr wrap="square" rtlCol="0">
            <a:spAutoFit/>
          </a:bodyPr>
          <a:lstStyle/>
          <a:p>
            <a:r>
              <a:rPr lang="zh-CN" altLang="en-US" sz="1600" dirty="0" smtClean="0"/>
              <a:t>流程说明</a:t>
            </a:r>
            <a:r>
              <a:rPr lang="zh-CN" altLang="en-US" sz="1600" dirty="0"/>
              <a:t>：</a:t>
            </a:r>
            <a:endParaRPr lang="en-US" altLang="zh-CN" sz="1600" dirty="0" smtClean="0"/>
          </a:p>
          <a:p>
            <a:endParaRPr lang="en-US" altLang="zh-CN" sz="1600" dirty="0"/>
          </a:p>
          <a:p>
            <a:r>
              <a:rPr lang="en-US" altLang="zh-CN" sz="1600" dirty="0"/>
              <a:t>1</a:t>
            </a:r>
            <a:r>
              <a:rPr lang="zh-CN" altLang="en-US" sz="1600" dirty="0"/>
              <a:t>、若在前面的步骤中信息填写有误，导致实名验证失败的，将</a:t>
            </a:r>
            <a:r>
              <a:rPr lang="zh-CN" altLang="en-US" sz="1600" dirty="0" smtClean="0"/>
              <a:t>出现“即将跳转至银行级别安全验证方式</a:t>
            </a:r>
            <a:r>
              <a:rPr lang="zh-CN" altLang="en-US" sz="1600" dirty="0"/>
              <a:t>”的页面。让</a:t>
            </a:r>
            <a:r>
              <a:rPr lang="zh-CN" altLang="en-US" sz="1600" dirty="0" smtClean="0"/>
              <a:t>用户前往银行验证。</a:t>
            </a:r>
            <a:endParaRPr lang="en-US" altLang="zh-CN" sz="1600" dirty="0"/>
          </a:p>
          <a:p>
            <a:endParaRPr lang="en-US" altLang="zh-CN" sz="1600" dirty="0"/>
          </a:p>
          <a:p>
            <a:r>
              <a:rPr lang="en-US" altLang="zh-CN" sz="1600" dirty="0"/>
              <a:t>2</a:t>
            </a:r>
            <a:r>
              <a:rPr lang="zh-CN" altLang="en-US" sz="1600" dirty="0"/>
              <a:t>、联华需对这个</a:t>
            </a:r>
            <a:r>
              <a:rPr lang="zh-CN" altLang="en-US" sz="1600" dirty="0" smtClean="0"/>
              <a:t>页面</a:t>
            </a:r>
            <a:r>
              <a:rPr lang="zh-CN" altLang="en-US" sz="1600" dirty="0"/>
              <a:t>给予</a:t>
            </a:r>
            <a:r>
              <a:rPr lang="zh-CN" altLang="en-US" sz="1600" dirty="0" smtClean="0"/>
              <a:t>设计建议，</a:t>
            </a:r>
            <a:r>
              <a:rPr lang="zh-CN" altLang="en-US" sz="1600" dirty="0"/>
              <a:t>保证风格一致。</a:t>
            </a:r>
          </a:p>
          <a:p>
            <a:endParaRPr lang="en-US" altLang="zh-CN" sz="1600" dirty="0"/>
          </a:p>
          <a:p>
            <a:endParaRPr lang="zh-CN" altLang="en-US" sz="1600" dirty="0"/>
          </a:p>
        </p:txBody>
      </p:sp>
      <p:sp>
        <p:nvSpPr>
          <p:cNvPr id="8" name="TextBox 7"/>
          <p:cNvSpPr txBox="1"/>
          <p:nvPr/>
        </p:nvSpPr>
        <p:spPr>
          <a:xfrm>
            <a:off x="4775439" y="1090124"/>
            <a:ext cx="2954655" cy="369332"/>
          </a:xfrm>
          <a:prstGeom prst="rect">
            <a:avLst/>
          </a:prstGeom>
          <a:noFill/>
        </p:spPr>
        <p:txBody>
          <a:bodyPr wrap="none" rtlCol="0">
            <a:spAutoFit/>
          </a:bodyPr>
          <a:lstStyle/>
          <a:p>
            <a:r>
              <a:rPr lang="zh-CN" altLang="en-US" dirty="0" smtClean="0"/>
              <a:t>第二种，选择</a:t>
            </a:r>
            <a:r>
              <a:rPr lang="zh-CN" altLang="en-US" dirty="0"/>
              <a:t>一般等级</a:t>
            </a:r>
            <a:r>
              <a:rPr lang="zh-CN" altLang="en-US" dirty="0" smtClean="0"/>
              <a:t>认证</a:t>
            </a:r>
            <a:endParaRPr lang="zh-CN" altLang="en-US" dirty="0"/>
          </a:p>
        </p:txBody>
      </p:sp>
      <p:sp>
        <p:nvSpPr>
          <p:cNvPr id="7" name="右箭头 6"/>
          <p:cNvSpPr/>
          <p:nvPr/>
        </p:nvSpPr>
        <p:spPr>
          <a:xfrm>
            <a:off x="4123584" y="3754315"/>
            <a:ext cx="589084" cy="202223"/>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4960" y="2317850"/>
            <a:ext cx="2245879" cy="3955497"/>
          </a:xfrm>
          <a:prstGeom prst="rect">
            <a:avLst/>
          </a:prstGeom>
          <a:ln>
            <a:solidFill>
              <a:schemeClr val="tx1"/>
            </a:solidFill>
          </a:ln>
        </p:spPr>
      </p:pic>
      <p:sp>
        <p:nvSpPr>
          <p:cNvPr id="11" name="TextBox 10"/>
          <p:cNvSpPr txBox="1"/>
          <p:nvPr/>
        </p:nvSpPr>
        <p:spPr>
          <a:xfrm>
            <a:off x="2480463" y="1952084"/>
            <a:ext cx="934871" cy="369332"/>
          </a:xfrm>
          <a:prstGeom prst="rect">
            <a:avLst/>
          </a:prstGeom>
          <a:noFill/>
        </p:spPr>
        <p:txBody>
          <a:bodyPr wrap="none" rtlCol="0">
            <a:spAutoFit/>
          </a:bodyPr>
          <a:lstStyle/>
          <a:p>
            <a:r>
              <a:rPr lang="en-US" altLang="zh-CN" dirty="0" smtClean="0"/>
              <a:t>4.4-4.8</a:t>
            </a:r>
            <a:endParaRPr lang="zh-CN" altLang="en-US" dirty="0"/>
          </a:p>
        </p:txBody>
      </p:sp>
      <p:sp>
        <p:nvSpPr>
          <p:cNvPr id="12" name="TextBox 11"/>
          <p:cNvSpPr txBox="1"/>
          <p:nvPr/>
        </p:nvSpPr>
        <p:spPr>
          <a:xfrm>
            <a:off x="5608039" y="1952084"/>
            <a:ext cx="644728" cy="369332"/>
          </a:xfrm>
          <a:prstGeom prst="rect">
            <a:avLst/>
          </a:prstGeom>
          <a:noFill/>
        </p:spPr>
        <p:txBody>
          <a:bodyPr wrap="none" rtlCol="0">
            <a:spAutoFit/>
          </a:bodyPr>
          <a:lstStyle/>
          <a:p>
            <a:r>
              <a:rPr lang="en-US" altLang="zh-CN" dirty="0" smtClean="0"/>
              <a:t>4.10</a:t>
            </a:r>
            <a:endParaRPr lang="zh-CN" altLang="en-US" dirty="0"/>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2668" y="2317850"/>
            <a:ext cx="2435470" cy="3955497"/>
          </a:xfrm>
          <a:prstGeom prst="rect">
            <a:avLst/>
          </a:prstGeom>
          <a:ln>
            <a:solidFill>
              <a:schemeClr val="tx1"/>
            </a:solidFill>
          </a:ln>
        </p:spPr>
      </p:pic>
    </p:spTree>
    <p:extLst>
      <p:ext uri="{BB962C8B-B14F-4D97-AF65-F5344CB8AC3E}">
        <p14:creationId xmlns:p14="http://schemas.microsoft.com/office/powerpoint/2010/main" val="19993849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34708" y="378068"/>
            <a:ext cx="2031325" cy="646331"/>
          </a:xfrm>
          <a:prstGeom prst="rect">
            <a:avLst/>
          </a:prstGeom>
          <a:noFill/>
        </p:spPr>
        <p:txBody>
          <a:bodyPr wrap="none" rtlCol="0">
            <a:spAutoFit/>
          </a:bodyPr>
          <a:lstStyle/>
          <a:p>
            <a:r>
              <a:rPr lang="zh-CN" altLang="en-US" sz="3600" b="1" dirty="0" smtClean="0">
                <a:latin typeface="+mj-ea"/>
                <a:ea typeface="+mj-ea"/>
              </a:rPr>
              <a:t>流程详解</a:t>
            </a:r>
            <a:endParaRPr lang="zh-CN" altLang="en-US" sz="3600" b="1" dirty="0">
              <a:latin typeface="+mj-ea"/>
              <a:ea typeface="+mj-ea"/>
            </a:endParaRPr>
          </a:p>
        </p:txBody>
      </p:sp>
      <p:sp>
        <p:nvSpPr>
          <p:cNvPr id="8" name="TextBox 7"/>
          <p:cNvSpPr txBox="1"/>
          <p:nvPr/>
        </p:nvSpPr>
        <p:spPr>
          <a:xfrm>
            <a:off x="4673042" y="1072539"/>
            <a:ext cx="2954655" cy="369332"/>
          </a:xfrm>
          <a:prstGeom prst="rect">
            <a:avLst/>
          </a:prstGeom>
          <a:noFill/>
        </p:spPr>
        <p:txBody>
          <a:bodyPr wrap="none" rtlCol="0">
            <a:spAutoFit/>
          </a:bodyPr>
          <a:lstStyle/>
          <a:p>
            <a:r>
              <a:rPr lang="zh-CN" altLang="en-US" dirty="0" smtClean="0"/>
              <a:t>第二种，选择</a:t>
            </a:r>
            <a:r>
              <a:rPr lang="zh-CN" altLang="en-US" dirty="0"/>
              <a:t>一般等级</a:t>
            </a:r>
            <a:r>
              <a:rPr lang="zh-CN" altLang="en-US" dirty="0" smtClean="0"/>
              <a:t>认证</a:t>
            </a:r>
            <a:endParaRPr lang="zh-CN" altLang="en-US" dirty="0"/>
          </a:p>
        </p:txBody>
      </p:sp>
      <p:sp>
        <p:nvSpPr>
          <p:cNvPr id="13" name="TextBox 12"/>
          <p:cNvSpPr txBox="1"/>
          <p:nvPr/>
        </p:nvSpPr>
        <p:spPr>
          <a:xfrm>
            <a:off x="2864953" y="1529853"/>
            <a:ext cx="7293984" cy="369332"/>
          </a:xfrm>
          <a:prstGeom prst="rect">
            <a:avLst/>
          </a:prstGeom>
          <a:noFill/>
        </p:spPr>
        <p:txBody>
          <a:bodyPr wrap="none" rtlCol="0">
            <a:spAutoFit/>
          </a:bodyPr>
          <a:lstStyle/>
          <a:p>
            <a:r>
              <a:rPr lang="zh-CN" altLang="en-US" dirty="0"/>
              <a:t>实名验证第三步  </a:t>
            </a:r>
            <a:r>
              <a:rPr lang="zh-CN" altLang="en-US" dirty="0" smtClean="0"/>
              <a:t>跳转至</a:t>
            </a:r>
            <a:r>
              <a:rPr lang="en-US" altLang="zh-CN" dirty="0" smtClean="0"/>
              <a:t>3.1</a:t>
            </a:r>
            <a:r>
              <a:rPr lang="zh-CN" altLang="en-US" dirty="0" smtClean="0"/>
              <a:t>重新认证后仍然验证失败      开发方：数理</a:t>
            </a:r>
            <a:endParaRPr lang="en-US" altLang="zh-CN" dirty="0" smtClean="0"/>
          </a:p>
        </p:txBody>
      </p:sp>
      <p:sp>
        <p:nvSpPr>
          <p:cNvPr id="14" name="TextBox 13"/>
          <p:cNvSpPr txBox="1"/>
          <p:nvPr/>
        </p:nvSpPr>
        <p:spPr>
          <a:xfrm>
            <a:off x="8103586" y="2347798"/>
            <a:ext cx="3686886" cy="1569660"/>
          </a:xfrm>
          <a:prstGeom prst="rect">
            <a:avLst/>
          </a:prstGeom>
          <a:noFill/>
        </p:spPr>
        <p:txBody>
          <a:bodyPr wrap="square" rtlCol="0">
            <a:spAutoFit/>
          </a:bodyPr>
          <a:lstStyle/>
          <a:p>
            <a:r>
              <a:rPr lang="zh-CN" altLang="en-US" sz="1600" dirty="0" smtClean="0"/>
              <a:t>流程说明</a:t>
            </a:r>
            <a:r>
              <a:rPr lang="zh-CN" altLang="en-US" sz="1600" dirty="0"/>
              <a:t>：</a:t>
            </a:r>
            <a:endParaRPr lang="en-US" altLang="zh-CN" sz="1600" dirty="0" smtClean="0"/>
          </a:p>
          <a:p>
            <a:endParaRPr lang="en-US" altLang="zh-CN" sz="1600" dirty="0"/>
          </a:p>
          <a:p>
            <a:r>
              <a:rPr lang="en-US" altLang="zh-CN" sz="1600" dirty="0" smtClean="0"/>
              <a:t>1</a:t>
            </a:r>
            <a:r>
              <a:rPr lang="zh-CN" altLang="en-US" sz="1600" dirty="0" smtClean="0"/>
              <a:t>、用户重新选择验证方式跳转至</a:t>
            </a:r>
            <a:r>
              <a:rPr lang="en-US" altLang="zh-CN" sz="1600" dirty="0"/>
              <a:t>3</a:t>
            </a:r>
            <a:r>
              <a:rPr lang="en-US" altLang="zh-CN" sz="1600" dirty="0" smtClean="0"/>
              <a:t>.1</a:t>
            </a:r>
            <a:r>
              <a:rPr lang="zh-CN" altLang="en-US" sz="1600" dirty="0" smtClean="0"/>
              <a:t>开始，完成</a:t>
            </a:r>
            <a:r>
              <a:rPr lang="en-US" altLang="zh-CN" sz="1600" dirty="0"/>
              <a:t>3</a:t>
            </a:r>
            <a:r>
              <a:rPr lang="zh-CN" altLang="en-US" sz="1600" dirty="0" smtClean="0"/>
              <a:t>的系列步骤后仍验证失败，跳转至</a:t>
            </a:r>
            <a:r>
              <a:rPr lang="en-US" altLang="zh-CN" sz="1600" dirty="0"/>
              <a:t>4</a:t>
            </a:r>
            <a:r>
              <a:rPr lang="en-US" altLang="zh-CN" sz="1600" dirty="0" smtClean="0"/>
              <a:t>.11</a:t>
            </a:r>
            <a:r>
              <a:rPr lang="zh-CN" altLang="en-US" sz="1600" dirty="0" smtClean="0"/>
              <a:t>页面，建议前往线下处理。</a:t>
            </a:r>
            <a:endParaRPr lang="en-US" altLang="zh-CN" sz="1600" dirty="0" smtClean="0"/>
          </a:p>
          <a:p>
            <a:endParaRPr lang="en-US" altLang="zh-CN" sz="1600" dirty="0"/>
          </a:p>
        </p:txBody>
      </p:sp>
      <p:sp>
        <p:nvSpPr>
          <p:cNvPr id="15" name="右箭头 14"/>
          <p:cNvSpPr/>
          <p:nvPr/>
        </p:nvSpPr>
        <p:spPr>
          <a:xfrm>
            <a:off x="5477592" y="3956540"/>
            <a:ext cx="281348" cy="9782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1943080" y="1862384"/>
            <a:ext cx="510076" cy="369332"/>
          </a:xfrm>
          <a:prstGeom prst="rect">
            <a:avLst/>
          </a:prstGeom>
          <a:noFill/>
        </p:spPr>
        <p:txBody>
          <a:bodyPr wrap="none" rtlCol="0">
            <a:spAutoFit/>
          </a:bodyPr>
          <a:lstStyle/>
          <a:p>
            <a:r>
              <a:rPr lang="en-US" altLang="zh-CN" dirty="0" smtClean="0"/>
              <a:t>3.7</a:t>
            </a:r>
            <a:endParaRPr lang="zh-CN" altLang="en-US" dirty="0"/>
          </a:p>
        </p:txBody>
      </p:sp>
      <p:sp>
        <p:nvSpPr>
          <p:cNvPr id="17" name="TextBox 16"/>
          <p:cNvSpPr txBox="1"/>
          <p:nvPr/>
        </p:nvSpPr>
        <p:spPr>
          <a:xfrm>
            <a:off x="6654450" y="1862337"/>
            <a:ext cx="644728" cy="369332"/>
          </a:xfrm>
          <a:prstGeom prst="rect">
            <a:avLst/>
          </a:prstGeom>
          <a:noFill/>
        </p:spPr>
        <p:txBody>
          <a:bodyPr wrap="none" rtlCol="0">
            <a:spAutoFit/>
          </a:bodyPr>
          <a:lstStyle/>
          <a:p>
            <a:r>
              <a:rPr lang="en-US" altLang="zh-CN" dirty="0"/>
              <a:t>4</a:t>
            </a:r>
            <a:r>
              <a:rPr lang="en-US" altLang="zh-CN" dirty="0" smtClean="0"/>
              <a:t>.11</a:t>
            </a:r>
            <a:endParaRPr lang="zh-CN" altLang="en-US" dirty="0"/>
          </a:p>
        </p:txBody>
      </p:sp>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5316" y="2347798"/>
            <a:ext cx="2318270" cy="3780443"/>
          </a:xfrm>
          <a:prstGeom prst="rect">
            <a:avLst/>
          </a:prstGeom>
          <a:ln>
            <a:solidFill>
              <a:schemeClr val="tx1"/>
            </a:solidFill>
          </a:ln>
        </p:spPr>
      </p:pic>
      <p:pic>
        <p:nvPicPr>
          <p:cNvPr id="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668" y="2347798"/>
            <a:ext cx="4462096" cy="3780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20"/>
          <p:cNvSpPr txBox="1"/>
          <p:nvPr/>
        </p:nvSpPr>
        <p:spPr>
          <a:xfrm>
            <a:off x="4249595" y="1872520"/>
            <a:ext cx="510076" cy="369332"/>
          </a:xfrm>
          <a:prstGeom prst="rect">
            <a:avLst/>
          </a:prstGeom>
          <a:noFill/>
        </p:spPr>
        <p:txBody>
          <a:bodyPr wrap="none" rtlCol="0">
            <a:spAutoFit/>
          </a:bodyPr>
          <a:lstStyle/>
          <a:p>
            <a:r>
              <a:rPr lang="en-US" altLang="zh-CN" dirty="0" smtClean="0"/>
              <a:t>3.8</a:t>
            </a:r>
            <a:endParaRPr lang="zh-CN" altLang="en-US" dirty="0"/>
          </a:p>
        </p:txBody>
      </p:sp>
      <p:sp>
        <p:nvSpPr>
          <p:cNvPr id="22" name="TextBox 21"/>
          <p:cNvSpPr txBox="1"/>
          <p:nvPr/>
        </p:nvSpPr>
        <p:spPr>
          <a:xfrm>
            <a:off x="609580" y="3820788"/>
            <a:ext cx="372218" cy="369332"/>
          </a:xfrm>
          <a:prstGeom prst="rect">
            <a:avLst/>
          </a:prstGeom>
          <a:noFill/>
        </p:spPr>
        <p:txBody>
          <a:bodyPr wrap="none" rtlCol="0">
            <a:spAutoFit/>
          </a:bodyPr>
          <a:lstStyle/>
          <a:p>
            <a:r>
              <a:rPr lang="en-US" altLang="zh-CN" dirty="0" smtClean="0"/>
              <a:t>…</a:t>
            </a:r>
            <a:endParaRPr lang="zh-CN" altLang="en-US" dirty="0"/>
          </a:p>
        </p:txBody>
      </p:sp>
    </p:spTree>
    <p:extLst>
      <p:ext uri="{BB962C8B-B14F-4D97-AF65-F5344CB8AC3E}">
        <p14:creationId xmlns:p14="http://schemas.microsoft.com/office/powerpoint/2010/main" val="4875927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 xmlns:a16="http://schemas.microsoft.com/office/drawing/2014/main" id="{CFCB87BA-151B-4AEB-A8AC-25364FB7E153}"/>
              </a:ext>
            </a:extLst>
          </p:cNvPr>
          <p:cNvPicPr>
            <a:picLocks noChangeAspect="1"/>
          </p:cNvPicPr>
          <p:nvPr/>
        </p:nvPicPr>
        <p:blipFill rotWithShape="1">
          <a:blip r:embed="rId2"/>
          <a:srcRect l="8624" t="23738" r="7280" b="20177"/>
          <a:stretch/>
        </p:blipFill>
        <p:spPr>
          <a:xfrm>
            <a:off x="3295651" y="2247900"/>
            <a:ext cx="5962650" cy="1200150"/>
          </a:xfrm>
          <a:prstGeom prst="rect">
            <a:avLst/>
          </a:prstGeom>
        </p:spPr>
      </p:pic>
    </p:spTree>
    <p:extLst>
      <p:ext uri="{BB962C8B-B14F-4D97-AF65-F5344CB8AC3E}">
        <p14:creationId xmlns:p14="http://schemas.microsoft.com/office/powerpoint/2010/main" val="19094144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64791" y="1283677"/>
            <a:ext cx="9531777" cy="3939540"/>
          </a:xfrm>
          <a:prstGeom prst="rect">
            <a:avLst/>
          </a:prstGeom>
          <a:noFill/>
        </p:spPr>
        <p:txBody>
          <a:bodyPr wrap="none" rtlCol="0">
            <a:spAutoFit/>
          </a:bodyPr>
          <a:lstStyle/>
          <a:p>
            <a:r>
              <a:rPr lang="en-US" altLang="zh-CN" dirty="0"/>
              <a:t>1</a:t>
            </a:r>
            <a:r>
              <a:rPr lang="zh-CN" altLang="en-US" dirty="0" smtClean="0"/>
              <a:t>、增加用户实名验证的路径</a:t>
            </a:r>
            <a:r>
              <a:rPr lang="zh-CN" altLang="en-US" dirty="0"/>
              <a:t>为</a:t>
            </a:r>
            <a:r>
              <a:rPr lang="en-US" altLang="zh-CN" dirty="0" smtClean="0"/>
              <a:t>2</a:t>
            </a:r>
            <a:r>
              <a:rPr lang="zh-CN" altLang="en-US" dirty="0" smtClean="0"/>
              <a:t>个，分别为：</a:t>
            </a:r>
            <a:endParaRPr lang="en-US" altLang="zh-CN" dirty="0" smtClean="0"/>
          </a:p>
          <a:p>
            <a:r>
              <a:rPr lang="zh-CN" altLang="en-US" dirty="0" smtClean="0"/>
              <a:t>     ①银行卡级别的安全认证</a:t>
            </a:r>
            <a:r>
              <a:rPr lang="en-US" altLang="zh-CN" dirty="0" smtClean="0"/>
              <a:t>——</a:t>
            </a:r>
            <a:r>
              <a:rPr lang="zh-CN" altLang="en-US" dirty="0" smtClean="0"/>
              <a:t>南京银行</a:t>
            </a:r>
            <a:endParaRPr lang="en-US" altLang="zh-CN" dirty="0" smtClean="0"/>
          </a:p>
          <a:p>
            <a:r>
              <a:rPr lang="en-US" altLang="zh-CN" dirty="0"/>
              <a:t> </a:t>
            </a:r>
            <a:r>
              <a:rPr lang="en-US" altLang="zh-CN" dirty="0" smtClean="0"/>
              <a:t>    </a:t>
            </a:r>
            <a:r>
              <a:rPr lang="zh-CN" altLang="en-US" dirty="0"/>
              <a:t>②</a:t>
            </a:r>
            <a:r>
              <a:rPr lang="zh-CN" altLang="en-US" dirty="0" smtClean="0"/>
              <a:t>一般等级认证</a:t>
            </a:r>
            <a:r>
              <a:rPr lang="en-US" altLang="zh-CN" dirty="0" smtClean="0"/>
              <a:t>——</a:t>
            </a:r>
            <a:r>
              <a:rPr lang="zh-CN" altLang="en-US" dirty="0" smtClean="0"/>
              <a:t>对接到公安部</a:t>
            </a:r>
            <a:endParaRPr lang="en-US" altLang="zh-CN" dirty="0"/>
          </a:p>
          <a:p>
            <a:r>
              <a:rPr lang="zh-CN" altLang="en-US" sz="1400" dirty="0" smtClean="0"/>
              <a:t>      </a:t>
            </a:r>
            <a:endParaRPr lang="en-US" altLang="zh-CN" sz="1400" dirty="0" smtClean="0"/>
          </a:p>
          <a:p>
            <a:r>
              <a:rPr lang="en-US" altLang="zh-CN" sz="1400" dirty="0"/>
              <a:t> </a:t>
            </a:r>
            <a:r>
              <a:rPr lang="en-US" altLang="zh-CN" sz="1400" dirty="0" smtClean="0"/>
              <a:t>      </a:t>
            </a:r>
            <a:r>
              <a:rPr lang="zh-CN" altLang="en-US" sz="1400" dirty="0" smtClean="0"/>
              <a:t>注意：在银行级别验证这个选项后，明确告知用户：选择银行级验证将开通南京银行电子钱包业务并得到大礼包！</a:t>
            </a:r>
            <a:endParaRPr lang="en-US" altLang="zh-CN" sz="1400" dirty="0" smtClean="0"/>
          </a:p>
          <a:p>
            <a:endParaRPr lang="en-US" altLang="zh-CN" dirty="0"/>
          </a:p>
          <a:p>
            <a:r>
              <a:rPr lang="en-US" altLang="zh-CN" dirty="0" smtClean="0"/>
              <a:t>2</a:t>
            </a:r>
            <a:r>
              <a:rPr lang="zh-CN" altLang="en-US" dirty="0" smtClean="0"/>
              <a:t>、以上</a:t>
            </a:r>
            <a:r>
              <a:rPr lang="en-US" altLang="zh-CN" dirty="0"/>
              <a:t>2</a:t>
            </a:r>
            <a:r>
              <a:rPr lang="zh-CN" altLang="en-US" dirty="0" smtClean="0"/>
              <a:t>个路径都可以由用户自主选择，在首选路径验证失败后可以切换至</a:t>
            </a:r>
            <a:r>
              <a:rPr lang="zh-CN" altLang="en-US" dirty="0"/>
              <a:t>另一个</a:t>
            </a:r>
            <a:r>
              <a:rPr lang="zh-CN" altLang="en-US" dirty="0" smtClean="0"/>
              <a:t>路径。</a:t>
            </a:r>
            <a:endParaRPr lang="en-US" altLang="zh-CN" dirty="0" smtClean="0"/>
          </a:p>
          <a:p>
            <a:r>
              <a:rPr lang="en-US" altLang="zh-CN" dirty="0"/>
              <a:t> </a:t>
            </a:r>
            <a:r>
              <a:rPr lang="en-US" altLang="zh-CN" dirty="0" smtClean="0"/>
              <a:t>    </a:t>
            </a:r>
            <a:r>
              <a:rPr lang="zh-CN" altLang="en-US" dirty="0" smtClean="0"/>
              <a:t>首选</a:t>
            </a:r>
            <a:r>
              <a:rPr lang="zh-CN" altLang="en-US" dirty="0"/>
              <a:t>②</a:t>
            </a:r>
            <a:r>
              <a:rPr lang="zh-CN" altLang="en-US" dirty="0" smtClean="0"/>
              <a:t>验证失败后，提示可切换至①，再次失败后终止验证，提示去线下办理。</a:t>
            </a:r>
            <a:endParaRPr lang="en-US" altLang="zh-CN" dirty="0" smtClean="0"/>
          </a:p>
          <a:p>
            <a:r>
              <a:rPr lang="en-US" altLang="zh-CN" dirty="0"/>
              <a:t> </a:t>
            </a:r>
            <a:r>
              <a:rPr lang="en-US" altLang="zh-CN" dirty="0" smtClean="0"/>
              <a:t>    </a:t>
            </a:r>
            <a:r>
              <a:rPr lang="zh-CN" altLang="en-US" dirty="0" smtClean="0"/>
              <a:t>首选①验证失败后，提示可切换至</a:t>
            </a:r>
            <a:r>
              <a:rPr lang="zh-CN" altLang="en-US" dirty="0"/>
              <a:t>②，再次失败后终止验证，提示去线下办理。</a:t>
            </a:r>
            <a:endParaRPr lang="en-US" altLang="zh-CN" dirty="0" smtClean="0"/>
          </a:p>
          <a:p>
            <a:endParaRPr lang="en-US" altLang="zh-CN" sz="1400" b="1" dirty="0" smtClean="0"/>
          </a:p>
          <a:p>
            <a:endParaRPr lang="en-US" altLang="zh-CN" sz="1400" b="1" dirty="0"/>
          </a:p>
          <a:p>
            <a:r>
              <a:rPr lang="en-US" altLang="zh-CN" dirty="0" smtClean="0"/>
              <a:t>3</a:t>
            </a:r>
            <a:r>
              <a:rPr lang="zh-CN" altLang="en-US" dirty="0" smtClean="0"/>
              <a:t>、为了提升用户到银行的转化率，可在</a:t>
            </a:r>
            <a:r>
              <a:rPr lang="en-US" altLang="zh-CN" dirty="0" smtClean="0"/>
              <a:t>UI</a:t>
            </a:r>
            <a:r>
              <a:rPr lang="zh-CN" altLang="en-US" dirty="0" smtClean="0"/>
              <a:t>界面中适当强调银行验证的安全性和大礼包：</a:t>
            </a:r>
            <a:endParaRPr lang="en-US" altLang="zh-CN" dirty="0" smtClean="0"/>
          </a:p>
          <a:p>
            <a:r>
              <a:rPr lang="en-US" altLang="zh-CN" dirty="0">
                <a:latin typeface="+mn-ea"/>
              </a:rPr>
              <a:t> </a:t>
            </a:r>
            <a:r>
              <a:rPr lang="en-US" altLang="zh-CN" dirty="0" smtClean="0">
                <a:latin typeface="+mn-ea"/>
              </a:rPr>
              <a:t>    </a:t>
            </a:r>
            <a:r>
              <a:rPr lang="zh-CN" altLang="en-US" sz="1400" dirty="0" smtClean="0">
                <a:latin typeface="+mn-ea"/>
              </a:rPr>
              <a:t>银行级别安全认证，采用</a:t>
            </a:r>
            <a:r>
              <a:rPr lang="en-US" altLang="zh-CN" sz="1400" dirty="0" smtClean="0">
                <a:latin typeface="+mn-ea"/>
              </a:rPr>
              <a:t>4+1</a:t>
            </a:r>
            <a:r>
              <a:rPr lang="zh-CN" altLang="en-US" sz="1400" dirty="0" smtClean="0">
                <a:latin typeface="+mn-ea"/>
              </a:rPr>
              <a:t>要素验证（姓名、手机号、身份证号、银行卡号</a:t>
            </a:r>
            <a:r>
              <a:rPr lang="en-US" altLang="zh-CN" sz="1400" dirty="0" smtClean="0">
                <a:latin typeface="+mn-ea"/>
              </a:rPr>
              <a:t>+</a:t>
            </a:r>
            <a:r>
              <a:rPr lang="zh-CN" altLang="en-US" sz="1400" dirty="0" smtClean="0">
                <a:latin typeface="+mn-ea"/>
              </a:rPr>
              <a:t>人脸识别）</a:t>
            </a:r>
            <a:endParaRPr lang="en-US" altLang="zh-CN" sz="1400" dirty="0" smtClean="0">
              <a:latin typeface="+mn-ea"/>
            </a:endParaRPr>
          </a:p>
          <a:p>
            <a:r>
              <a:rPr lang="en-US" altLang="zh-CN" sz="1400" dirty="0">
                <a:latin typeface="+mn-ea"/>
              </a:rPr>
              <a:t> </a:t>
            </a:r>
            <a:r>
              <a:rPr lang="en-US" altLang="zh-CN" sz="1400" dirty="0" smtClean="0">
                <a:latin typeface="+mn-ea"/>
              </a:rPr>
              <a:t>    </a:t>
            </a:r>
            <a:r>
              <a:rPr lang="zh-CN" altLang="en-US" sz="1400" dirty="0" smtClean="0">
                <a:latin typeface="+mn-ea"/>
              </a:rPr>
              <a:t>一般级别认证，采用</a:t>
            </a:r>
            <a:r>
              <a:rPr lang="en-US" altLang="zh-CN" sz="1400" dirty="0" smtClean="0">
                <a:latin typeface="+mn-ea"/>
              </a:rPr>
              <a:t>3+1</a:t>
            </a:r>
            <a:r>
              <a:rPr lang="zh-CN" altLang="en-US" sz="1400" dirty="0" smtClean="0">
                <a:latin typeface="+mn-ea"/>
              </a:rPr>
              <a:t>要素（</a:t>
            </a:r>
            <a:r>
              <a:rPr lang="zh-CN" altLang="en-US" sz="1400" dirty="0">
                <a:latin typeface="+mn-ea"/>
              </a:rPr>
              <a:t>姓名、手机号、身份证号</a:t>
            </a:r>
            <a:r>
              <a:rPr lang="en-US" altLang="zh-CN" sz="1400" dirty="0">
                <a:latin typeface="+mn-ea"/>
              </a:rPr>
              <a:t>+</a:t>
            </a:r>
            <a:r>
              <a:rPr lang="zh-CN" altLang="en-US" sz="1400" dirty="0">
                <a:latin typeface="+mn-ea"/>
              </a:rPr>
              <a:t>人脸识别</a:t>
            </a:r>
            <a:r>
              <a:rPr lang="zh-CN" altLang="en-US" sz="1400" dirty="0" smtClean="0">
                <a:latin typeface="+mn-ea"/>
              </a:rPr>
              <a:t>）</a:t>
            </a:r>
            <a:endParaRPr lang="en-US" altLang="zh-CN" sz="1400" dirty="0">
              <a:latin typeface="+mn-ea"/>
            </a:endParaRPr>
          </a:p>
          <a:p>
            <a:endParaRPr lang="en-US" altLang="zh-CN" dirty="0" smtClean="0">
              <a:latin typeface="+mn-ea"/>
            </a:endParaRPr>
          </a:p>
        </p:txBody>
      </p:sp>
      <p:sp>
        <p:nvSpPr>
          <p:cNvPr id="3" name="TextBox 2"/>
          <p:cNvSpPr txBox="1"/>
          <p:nvPr/>
        </p:nvSpPr>
        <p:spPr>
          <a:xfrm>
            <a:off x="5037992" y="378081"/>
            <a:ext cx="2031325" cy="646331"/>
          </a:xfrm>
          <a:prstGeom prst="rect">
            <a:avLst/>
          </a:prstGeom>
          <a:noFill/>
        </p:spPr>
        <p:txBody>
          <a:bodyPr wrap="none" rtlCol="0">
            <a:spAutoFit/>
          </a:bodyPr>
          <a:lstStyle/>
          <a:p>
            <a:r>
              <a:rPr lang="zh-CN" altLang="en-US" sz="3600" b="1" dirty="0" smtClean="0">
                <a:latin typeface="+mj-ea"/>
                <a:ea typeface="+mj-ea"/>
              </a:rPr>
              <a:t>方案背景</a:t>
            </a:r>
            <a:endParaRPr lang="zh-CN" altLang="en-US" sz="3600" b="1" dirty="0">
              <a:latin typeface="+mj-ea"/>
              <a:ea typeface="+mj-ea"/>
            </a:endParaRPr>
          </a:p>
        </p:txBody>
      </p:sp>
    </p:spTree>
    <p:extLst>
      <p:ext uri="{BB962C8B-B14F-4D97-AF65-F5344CB8AC3E}">
        <p14:creationId xmlns:p14="http://schemas.microsoft.com/office/powerpoint/2010/main" val="1097893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1697" y="1354015"/>
            <a:ext cx="7765676" cy="2062103"/>
          </a:xfrm>
          <a:prstGeom prst="rect">
            <a:avLst/>
          </a:prstGeom>
          <a:noFill/>
        </p:spPr>
        <p:txBody>
          <a:bodyPr wrap="square" rtlCol="0">
            <a:spAutoFit/>
          </a:bodyPr>
          <a:lstStyle/>
          <a:p>
            <a:r>
              <a:rPr lang="zh-CN" altLang="zh-CN" sz="1600" dirty="0" smtClean="0"/>
              <a:t>联华</a:t>
            </a:r>
            <a:r>
              <a:rPr lang="zh-CN" altLang="en-US" sz="1600" dirty="0"/>
              <a:t>的</a:t>
            </a:r>
            <a:r>
              <a:rPr lang="zh-CN" altLang="zh-CN" sz="1600" dirty="0" smtClean="0"/>
              <a:t>三</a:t>
            </a:r>
            <a:r>
              <a:rPr lang="zh-CN" altLang="zh-CN" sz="1600" dirty="0"/>
              <a:t>个问题</a:t>
            </a:r>
            <a:r>
              <a:rPr lang="zh-CN" altLang="zh-CN" sz="1600" dirty="0" smtClean="0"/>
              <a:t>：</a:t>
            </a:r>
            <a:endParaRPr lang="zh-CN" altLang="zh-CN" sz="1600" dirty="0"/>
          </a:p>
          <a:p>
            <a:pPr lvl="0"/>
            <a:r>
              <a:rPr lang="en-US" altLang="zh-CN" sz="1600" dirty="0" smtClean="0"/>
              <a:t>1</a:t>
            </a:r>
            <a:r>
              <a:rPr lang="zh-CN" altLang="en-US" sz="1600" dirty="0" smtClean="0"/>
              <a:t>、</a:t>
            </a:r>
            <a:r>
              <a:rPr lang="zh-CN" altLang="zh-CN" sz="1600" dirty="0" smtClean="0"/>
              <a:t>是否</a:t>
            </a:r>
            <a:r>
              <a:rPr lang="zh-CN" altLang="zh-CN" sz="1600" dirty="0"/>
              <a:t>可在不开通银行卡的情况下完成实名验证？（由于涉及知情权，需要</a:t>
            </a:r>
            <a:r>
              <a:rPr lang="zh-CN" altLang="zh-CN" sz="1600" dirty="0" smtClean="0"/>
              <a:t>用户</a:t>
            </a:r>
            <a:endParaRPr lang="en-US" altLang="zh-CN" sz="1600" dirty="0" smtClean="0"/>
          </a:p>
          <a:p>
            <a:pPr lvl="0"/>
            <a:r>
              <a:rPr lang="zh-CN" altLang="zh-CN" sz="1600" dirty="0" smtClean="0"/>
              <a:t>自行</a:t>
            </a:r>
            <a:r>
              <a:rPr lang="zh-CN" altLang="zh-CN" sz="1600" dirty="0"/>
              <a:t>选择是否开通银行卡，但若不选择开通银行卡，也可完成实名验证。</a:t>
            </a:r>
            <a:r>
              <a:rPr lang="zh-CN" altLang="zh-CN" sz="1600" dirty="0" smtClean="0"/>
              <a:t>）</a:t>
            </a:r>
            <a:endParaRPr lang="en-US" altLang="zh-CN" sz="1600" dirty="0" smtClean="0"/>
          </a:p>
          <a:p>
            <a:pPr lvl="0"/>
            <a:endParaRPr lang="zh-CN" altLang="zh-CN" sz="1600" dirty="0"/>
          </a:p>
          <a:p>
            <a:pPr lvl="0"/>
            <a:r>
              <a:rPr lang="en-US" altLang="zh-CN" sz="1600" dirty="0" smtClean="0"/>
              <a:t>2</a:t>
            </a:r>
            <a:r>
              <a:rPr lang="zh-CN" altLang="en-US" sz="1600" dirty="0" smtClean="0"/>
              <a:t>、</a:t>
            </a:r>
            <a:r>
              <a:rPr lang="zh-CN" altLang="zh-CN" sz="1600" dirty="0" smtClean="0"/>
              <a:t>南京银行</a:t>
            </a:r>
            <a:r>
              <a:rPr lang="zh-CN" altLang="zh-CN" sz="1600" dirty="0"/>
              <a:t>在晚上</a:t>
            </a:r>
            <a:r>
              <a:rPr lang="en-US" altLang="zh-CN" sz="1600" dirty="0"/>
              <a:t>8</a:t>
            </a:r>
            <a:r>
              <a:rPr lang="zh-CN" altLang="zh-CN" sz="1600" dirty="0"/>
              <a:t>点之后，是否还可进行实名验证</a:t>
            </a:r>
            <a:r>
              <a:rPr lang="zh-CN" altLang="zh-CN" sz="1600" dirty="0" smtClean="0"/>
              <a:t>？</a:t>
            </a:r>
            <a:endParaRPr lang="en-US" altLang="zh-CN" sz="1600" dirty="0" smtClean="0"/>
          </a:p>
          <a:p>
            <a:pPr lvl="0"/>
            <a:endParaRPr lang="zh-CN" altLang="zh-CN" sz="1600" dirty="0"/>
          </a:p>
          <a:p>
            <a:pPr lvl="0"/>
            <a:r>
              <a:rPr lang="en-US" altLang="zh-CN" sz="1600" dirty="0" smtClean="0"/>
              <a:t>3</a:t>
            </a:r>
            <a:r>
              <a:rPr lang="zh-CN" altLang="en-US" sz="1600" dirty="0" smtClean="0"/>
              <a:t>、</a:t>
            </a:r>
            <a:r>
              <a:rPr lang="zh-CN" altLang="zh-CN" sz="1600" dirty="0" smtClean="0"/>
              <a:t>开通</a:t>
            </a:r>
            <a:r>
              <a:rPr lang="zh-CN" altLang="zh-CN" sz="1600" dirty="0"/>
              <a:t>银行账户，如何和联华订立收费规则？</a:t>
            </a:r>
          </a:p>
          <a:p>
            <a:endParaRPr lang="zh-CN" altLang="en-US" sz="1600" dirty="0"/>
          </a:p>
        </p:txBody>
      </p:sp>
      <p:sp>
        <p:nvSpPr>
          <p:cNvPr id="3" name="TextBox 2"/>
          <p:cNvSpPr txBox="1"/>
          <p:nvPr/>
        </p:nvSpPr>
        <p:spPr>
          <a:xfrm>
            <a:off x="4299438" y="386885"/>
            <a:ext cx="3877985" cy="646331"/>
          </a:xfrm>
          <a:prstGeom prst="rect">
            <a:avLst/>
          </a:prstGeom>
          <a:noFill/>
        </p:spPr>
        <p:txBody>
          <a:bodyPr wrap="none" rtlCol="0">
            <a:spAutoFit/>
          </a:bodyPr>
          <a:lstStyle/>
          <a:p>
            <a:r>
              <a:rPr lang="zh-CN" altLang="en-US" sz="3600" b="1" dirty="0" smtClean="0">
                <a:latin typeface="+mj-ea"/>
                <a:ea typeface="+mj-ea"/>
              </a:rPr>
              <a:t>会议纪要（更新）</a:t>
            </a:r>
            <a:endParaRPr lang="zh-CN" altLang="en-US" sz="3600" b="1" dirty="0">
              <a:latin typeface="+mj-ea"/>
              <a:ea typeface="+mj-ea"/>
            </a:endParaRPr>
          </a:p>
        </p:txBody>
      </p:sp>
      <p:sp>
        <p:nvSpPr>
          <p:cNvPr id="4" name="TextBox 3"/>
          <p:cNvSpPr txBox="1"/>
          <p:nvPr/>
        </p:nvSpPr>
        <p:spPr>
          <a:xfrm>
            <a:off x="2171697" y="3701565"/>
            <a:ext cx="9060494" cy="2308324"/>
          </a:xfrm>
          <a:prstGeom prst="rect">
            <a:avLst/>
          </a:prstGeom>
          <a:noFill/>
        </p:spPr>
        <p:txBody>
          <a:bodyPr wrap="none" rtlCol="0">
            <a:spAutoFit/>
          </a:bodyPr>
          <a:lstStyle/>
          <a:p>
            <a:r>
              <a:rPr lang="zh-CN" altLang="en-US" sz="1600" dirty="0" smtClean="0"/>
              <a:t>解决方案：</a:t>
            </a:r>
            <a:endParaRPr lang="en-US" altLang="zh-CN" sz="1600" dirty="0" smtClean="0"/>
          </a:p>
          <a:p>
            <a:r>
              <a:rPr lang="en-US" altLang="zh-CN" sz="1600" dirty="0" smtClean="0"/>
              <a:t>1</a:t>
            </a:r>
            <a:r>
              <a:rPr lang="zh-CN" altLang="en-US" sz="1600" dirty="0" smtClean="0"/>
              <a:t>、可以满足在不开通银行卡的情况下，完成实名验证。</a:t>
            </a:r>
            <a:endParaRPr lang="en-US" altLang="zh-CN" sz="1600" dirty="0" smtClean="0"/>
          </a:p>
          <a:p>
            <a:endParaRPr lang="en-US" altLang="zh-CN" sz="1600" dirty="0" smtClean="0"/>
          </a:p>
          <a:p>
            <a:r>
              <a:rPr lang="en-US" altLang="zh-CN" sz="1600" dirty="0" smtClean="0"/>
              <a:t>2</a:t>
            </a:r>
            <a:r>
              <a:rPr lang="zh-CN" altLang="en-US" sz="1600" dirty="0" smtClean="0"/>
              <a:t>、南京银行目前在</a:t>
            </a:r>
            <a:r>
              <a:rPr lang="en-US" altLang="zh-CN" sz="1600" dirty="0" smtClean="0"/>
              <a:t>19</a:t>
            </a:r>
            <a:r>
              <a:rPr lang="zh-CN" altLang="en-US" sz="1600" dirty="0" smtClean="0"/>
              <a:t>时</a:t>
            </a:r>
            <a:r>
              <a:rPr lang="en-US" altLang="zh-CN" sz="1600" dirty="0" smtClean="0"/>
              <a:t>——</a:t>
            </a:r>
            <a:r>
              <a:rPr lang="zh-CN" altLang="en-US" sz="1600" dirty="0" smtClean="0"/>
              <a:t>次日</a:t>
            </a:r>
            <a:r>
              <a:rPr lang="en-US" altLang="zh-CN" sz="1600" dirty="0" smtClean="0"/>
              <a:t>9</a:t>
            </a:r>
            <a:r>
              <a:rPr lang="zh-CN" altLang="en-US" sz="1600" dirty="0" smtClean="0"/>
              <a:t>时无法做实名认证，但</a:t>
            </a:r>
            <a:r>
              <a:rPr lang="zh-CN" altLang="en-US" sz="1600" dirty="0" smtClean="0">
                <a:solidFill>
                  <a:srgbClr val="FF0000"/>
                </a:solidFill>
              </a:rPr>
              <a:t>已有解决方案，</a:t>
            </a:r>
            <a:r>
              <a:rPr lang="zh-CN" altLang="en-US" sz="1600" dirty="0">
                <a:solidFill>
                  <a:srgbClr val="FF0000"/>
                </a:solidFill>
              </a:rPr>
              <a:t>已</a:t>
            </a:r>
            <a:r>
              <a:rPr lang="zh-CN" altLang="en-US" sz="1600" dirty="0" smtClean="0">
                <a:solidFill>
                  <a:srgbClr val="FF0000"/>
                </a:solidFill>
              </a:rPr>
              <a:t>确定能在</a:t>
            </a:r>
            <a:r>
              <a:rPr lang="en-US" altLang="zh-CN" sz="1600" dirty="0" smtClean="0">
                <a:solidFill>
                  <a:srgbClr val="FF0000"/>
                </a:solidFill>
              </a:rPr>
              <a:t>3</a:t>
            </a:r>
            <a:r>
              <a:rPr lang="zh-CN" altLang="en-US" sz="1600" dirty="0" smtClean="0">
                <a:solidFill>
                  <a:srgbClr val="FF0000"/>
                </a:solidFill>
              </a:rPr>
              <a:t>月</a:t>
            </a:r>
            <a:r>
              <a:rPr lang="en-US" altLang="zh-CN" sz="1600" dirty="0" smtClean="0">
                <a:solidFill>
                  <a:srgbClr val="FF0000"/>
                </a:solidFill>
              </a:rPr>
              <a:t>27</a:t>
            </a:r>
            <a:r>
              <a:rPr lang="zh-CN" altLang="en-US" sz="1600" dirty="0" smtClean="0">
                <a:solidFill>
                  <a:srgbClr val="FF0000"/>
                </a:solidFill>
              </a:rPr>
              <a:t>日之前</a:t>
            </a:r>
            <a:endParaRPr lang="en-US" altLang="zh-CN" sz="1600" dirty="0" smtClean="0">
              <a:solidFill>
                <a:srgbClr val="FF0000"/>
              </a:solidFill>
            </a:endParaRPr>
          </a:p>
          <a:p>
            <a:r>
              <a:rPr lang="en-US" altLang="zh-CN" sz="1600" dirty="0">
                <a:solidFill>
                  <a:srgbClr val="FF0000"/>
                </a:solidFill>
              </a:rPr>
              <a:t> </a:t>
            </a:r>
            <a:r>
              <a:rPr lang="en-US" altLang="zh-CN" sz="1600" dirty="0" smtClean="0">
                <a:solidFill>
                  <a:srgbClr val="FF0000"/>
                </a:solidFill>
              </a:rPr>
              <a:t>    </a:t>
            </a:r>
            <a:r>
              <a:rPr lang="zh-CN" altLang="en-US" sz="1600" dirty="0" smtClean="0">
                <a:solidFill>
                  <a:srgbClr val="FF0000"/>
                </a:solidFill>
              </a:rPr>
              <a:t>实现</a:t>
            </a:r>
            <a:r>
              <a:rPr lang="en-US" altLang="zh-CN" sz="1600" dirty="0" smtClean="0">
                <a:solidFill>
                  <a:srgbClr val="FF0000"/>
                </a:solidFill>
              </a:rPr>
              <a:t>24</a:t>
            </a:r>
            <a:r>
              <a:rPr lang="zh-CN" altLang="en-US" sz="1600" dirty="0" smtClean="0">
                <a:solidFill>
                  <a:srgbClr val="FF0000"/>
                </a:solidFill>
              </a:rPr>
              <a:t>小时开户验证。</a:t>
            </a:r>
            <a:endParaRPr lang="en-US" altLang="zh-CN" sz="1600" dirty="0" smtClean="0">
              <a:solidFill>
                <a:srgbClr val="FF0000"/>
              </a:solidFill>
            </a:endParaRPr>
          </a:p>
          <a:p>
            <a:endParaRPr lang="en-US" altLang="zh-CN" sz="1600" dirty="0" smtClean="0"/>
          </a:p>
          <a:p>
            <a:r>
              <a:rPr lang="en-US" altLang="zh-CN" sz="1600" dirty="0" smtClean="0"/>
              <a:t>3</a:t>
            </a:r>
            <a:r>
              <a:rPr lang="zh-CN" altLang="en-US" sz="1600" dirty="0" smtClean="0"/>
              <a:t>、关于公安部验证的收费规则会另</a:t>
            </a:r>
            <a:r>
              <a:rPr lang="zh-CN" altLang="en-US" sz="1600" dirty="0"/>
              <a:t>外</a:t>
            </a:r>
            <a:r>
              <a:rPr lang="zh-CN" altLang="en-US" sz="1600" dirty="0" smtClean="0"/>
              <a:t>说明。</a:t>
            </a:r>
            <a:endParaRPr lang="en-US" altLang="zh-CN" sz="1600" dirty="0" smtClean="0"/>
          </a:p>
          <a:p>
            <a:endParaRPr lang="en-US" altLang="zh-CN" sz="1600" dirty="0"/>
          </a:p>
          <a:p>
            <a:r>
              <a:rPr lang="en-US" altLang="zh-CN" sz="1600" dirty="0" smtClean="0"/>
              <a:t>4</a:t>
            </a:r>
            <a:r>
              <a:rPr lang="zh-CN" altLang="en-US" sz="1600" dirty="0"/>
              <a:t>、</a:t>
            </a:r>
            <a:r>
              <a:rPr lang="zh-CN" altLang="en-US" sz="1600" dirty="0" smtClean="0"/>
              <a:t>南京银行大礼包等促销费用会另外说明。</a:t>
            </a:r>
            <a:endParaRPr lang="en-US" altLang="zh-CN" sz="1600" dirty="0"/>
          </a:p>
        </p:txBody>
      </p:sp>
    </p:spTree>
    <p:extLst>
      <p:ext uri="{BB962C8B-B14F-4D97-AF65-F5344CB8AC3E}">
        <p14:creationId xmlns:p14="http://schemas.microsoft.com/office/powerpoint/2010/main" val="5109060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Box 115"/>
          <p:cNvSpPr txBox="1"/>
          <p:nvPr/>
        </p:nvSpPr>
        <p:spPr>
          <a:xfrm>
            <a:off x="3371198" y="233841"/>
            <a:ext cx="4373313" cy="461665"/>
          </a:xfrm>
          <a:prstGeom prst="rect">
            <a:avLst/>
          </a:prstGeom>
          <a:noFill/>
        </p:spPr>
        <p:txBody>
          <a:bodyPr wrap="none" rtlCol="0">
            <a:spAutoFit/>
          </a:bodyPr>
          <a:lstStyle/>
          <a:p>
            <a:r>
              <a:rPr lang="zh-CN" altLang="en-US" sz="2400" dirty="0"/>
              <a:t>鲸</a:t>
            </a:r>
            <a:r>
              <a:rPr lang="zh-CN" altLang="en-US" sz="2400" dirty="0" smtClean="0"/>
              <a:t>选</a:t>
            </a:r>
            <a:r>
              <a:rPr lang="en-US" altLang="zh-CN" sz="2400" dirty="0" smtClean="0"/>
              <a:t>APP</a:t>
            </a:r>
            <a:r>
              <a:rPr lang="zh-CN" altLang="en-US" sz="2400" dirty="0"/>
              <a:t>实名</a:t>
            </a:r>
            <a:r>
              <a:rPr lang="zh-CN" altLang="en-US" sz="2400" dirty="0" smtClean="0"/>
              <a:t>验证方案全流程图</a:t>
            </a:r>
            <a:endParaRPr lang="zh-CN" altLang="en-US" sz="2400" dirty="0"/>
          </a:p>
        </p:txBody>
      </p:sp>
      <p:grpSp>
        <p:nvGrpSpPr>
          <p:cNvPr id="242" name="组合 241"/>
          <p:cNvGrpSpPr/>
          <p:nvPr/>
        </p:nvGrpSpPr>
        <p:grpSpPr>
          <a:xfrm>
            <a:off x="1293836" y="1301310"/>
            <a:ext cx="9039726" cy="4504108"/>
            <a:chOff x="843474" y="1025972"/>
            <a:chExt cx="9039726" cy="4504108"/>
          </a:xfrm>
        </p:grpSpPr>
        <p:sp>
          <p:nvSpPr>
            <p:cNvPr id="132" name="矩形 131"/>
            <p:cNvSpPr/>
            <p:nvPr/>
          </p:nvSpPr>
          <p:spPr>
            <a:xfrm>
              <a:off x="923154" y="2846532"/>
              <a:ext cx="266831" cy="504056"/>
            </a:xfrm>
            <a:prstGeom prst="rect">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33" name="右箭头 132"/>
            <p:cNvSpPr/>
            <p:nvPr/>
          </p:nvSpPr>
          <p:spPr>
            <a:xfrm>
              <a:off x="1234450" y="3114204"/>
              <a:ext cx="267669" cy="45719"/>
            </a:xfrm>
            <a:prstGeom prst="rightArrow">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34" name="矩形 133"/>
            <p:cNvSpPr/>
            <p:nvPr/>
          </p:nvSpPr>
          <p:spPr>
            <a:xfrm>
              <a:off x="1581253" y="2840996"/>
              <a:ext cx="266831" cy="504056"/>
            </a:xfrm>
            <a:prstGeom prst="rect">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35" name="右箭头 134"/>
            <p:cNvSpPr/>
            <p:nvPr/>
          </p:nvSpPr>
          <p:spPr>
            <a:xfrm>
              <a:off x="1934167" y="3114204"/>
              <a:ext cx="267669" cy="45719"/>
            </a:xfrm>
            <a:prstGeom prst="rightArrow">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36" name="矩形 135"/>
            <p:cNvSpPr/>
            <p:nvPr/>
          </p:nvSpPr>
          <p:spPr>
            <a:xfrm>
              <a:off x="2294207" y="2853347"/>
              <a:ext cx="267669" cy="491705"/>
            </a:xfrm>
            <a:prstGeom prst="rect">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37" name="矩形 136"/>
            <p:cNvSpPr/>
            <p:nvPr/>
          </p:nvSpPr>
          <p:spPr>
            <a:xfrm>
              <a:off x="3387153" y="1943953"/>
              <a:ext cx="267457" cy="479578"/>
            </a:xfrm>
            <a:prstGeom prst="rect">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38" name="矩形 137"/>
            <p:cNvSpPr/>
            <p:nvPr/>
          </p:nvSpPr>
          <p:spPr>
            <a:xfrm>
              <a:off x="4048051" y="1943953"/>
              <a:ext cx="267457" cy="479578"/>
            </a:xfrm>
            <a:prstGeom prst="rect">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39" name="矩形 138"/>
            <p:cNvSpPr/>
            <p:nvPr/>
          </p:nvSpPr>
          <p:spPr>
            <a:xfrm>
              <a:off x="4709408" y="1930098"/>
              <a:ext cx="267457" cy="479578"/>
            </a:xfrm>
            <a:prstGeom prst="rect">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40" name="矩形 139"/>
            <p:cNvSpPr/>
            <p:nvPr/>
          </p:nvSpPr>
          <p:spPr>
            <a:xfrm>
              <a:off x="5370307" y="1937642"/>
              <a:ext cx="267457" cy="479578"/>
            </a:xfrm>
            <a:prstGeom prst="rect">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41" name="右箭头 140"/>
            <p:cNvSpPr/>
            <p:nvPr/>
          </p:nvSpPr>
          <p:spPr>
            <a:xfrm>
              <a:off x="3754318" y="2185820"/>
              <a:ext cx="201224" cy="45719"/>
            </a:xfrm>
            <a:prstGeom prst="rightArrow">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42" name="右箭头 141"/>
            <p:cNvSpPr/>
            <p:nvPr/>
          </p:nvSpPr>
          <p:spPr>
            <a:xfrm>
              <a:off x="4429551" y="2195125"/>
              <a:ext cx="201224" cy="45719"/>
            </a:xfrm>
            <a:prstGeom prst="rightArrow">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43" name="右箭头 142"/>
            <p:cNvSpPr/>
            <p:nvPr/>
          </p:nvSpPr>
          <p:spPr>
            <a:xfrm>
              <a:off x="5076115" y="2205780"/>
              <a:ext cx="201224" cy="45719"/>
            </a:xfrm>
            <a:prstGeom prst="rightArrow">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44" name="右箭头 143"/>
            <p:cNvSpPr/>
            <p:nvPr/>
          </p:nvSpPr>
          <p:spPr>
            <a:xfrm>
              <a:off x="5737013" y="2209732"/>
              <a:ext cx="201224" cy="45719"/>
            </a:xfrm>
            <a:prstGeom prst="rightArrow">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45" name="右箭头 144"/>
            <p:cNvSpPr/>
            <p:nvPr/>
          </p:nvSpPr>
          <p:spPr>
            <a:xfrm>
              <a:off x="6367805" y="2226526"/>
              <a:ext cx="201224" cy="45719"/>
            </a:xfrm>
            <a:prstGeom prst="rightArrow">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46" name="右箭头 145"/>
            <p:cNvSpPr/>
            <p:nvPr/>
          </p:nvSpPr>
          <p:spPr>
            <a:xfrm>
              <a:off x="6997496" y="2211164"/>
              <a:ext cx="201224" cy="45719"/>
            </a:xfrm>
            <a:prstGeom prst="rightArrow">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47" name="右箭头 146"/>
            <p:cNvSpPr/>
            <p:nvPr/>
          </p:nvSpPr>
          <p:spPr>
            <a:xfrm>
              <a:off x="7646275" y="2223333"/>
              <a:ext cx="201224" cy="45719"/>
            </a:xfrm>
            <a:prstGeom prst="rightArrow">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48" name="矩形 147"/>
            <p:cNvSpPr/>
            <p:nvPr/>
          </p:nvSpPr>
          <p:spPr>
            <a:xfrm>
              <a:off x="6018844" y="1937642"/>
              <a:ext cx="267457" cy="479578"/>
            </a:xfrm>
            <a:prstGeom prst="rect">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49" name="矩形 148"/>
            <p:cNvSpPr/>
            <p:nvPr/>
          </p:nvSpPr>
          <p:spPr>
            <a:xfrm>
              <a:off x="6655241" y="1937642"/>
              <a:ext cx="267457" cy="479578"/>
            </a:xfrm>
            <a:prstGeom prst="rect">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50" name="矩形 149"/>
            <p:cNvSpPr/>
            <p:nvPr/>
          </p:nvSpPr>
          <p:spPr>
            <a:xfrm>
              <a:off x="7279110" y="1944397"/>
              <a:ext cx="267457" cy="479578"/>
            </a:xfrm>
            <a:prstGeom prst="rect">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51" name="矩形 150"/>
            <p:cNvSpPr/>
            <p:nvPr/>
          </p:nvSpPr>
          <p:spPr>
            <a:xfrm>
              <a:off x="7859398" y="1966220"/>
              <a:ext cx="267457" cy="479578"/>
            </a:xfrm>
            <a:prstGeom prst="rect">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52" name="矩形 151"/>
            <p:cNvSpPr/>
            <p:nvPr/>
          </p:nvSpPr>
          <p:spPr>
            <a:xfrm>
              <a:off x="2726255" y="1958308"/>
              <a:ext cx="267457" cy="479578"/>
            </a:xfrm>
            <a:prstGeom prst="rect">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53" name="右箭头 152"/>
            <p:cNvSpPr/>
            <p:nvPr/>
          </p:nvSpPr>
          <p:spPr>
            <a:xfrm>
              <a:off x="3093420" y="2185818"/>
              <a:ext cx="201224" cy="45719"/>
            </a:xfrm>
            <a:prstGeom prst="rightArrow">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54" name="矩形 153"/>
            <p:cNvSpPr/>
            <p:nvPr/>
          </p:nvSpPr>
          <p:spPr>
            <a:xfrm>
              <a:off x="3387153" y="3861785"/>
              <a:ext cx="267249" cy="485565"/>
            </a:xfrm>
            <a:prstGeom prst="rect">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55" name="矩形 154"/>
            <p:cNvSpPr/>
            <p:nvPr/>
          </p:nvSpPr>
          <p:spPr>
            <a:xfrm>
              <a:off x="4048052" y="3861785"/>
              <a:ext cx="267249" cy="485565"/>
            </a:xfrm>
            <a:prstGeom prst="rect">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56" name="矩形 155"/>
            <p:cNvSpPr/>
            <p:nvPr/>
          </p:nvSpPr>
          <p:spPr>
            <a:xfrm>
              <a:off x="4709409" y="3847929"/>
              <a:ext cx="267249" cy="485565"/>
            </a:xfrm>
            <a:prstGeom prst="rect">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57" name="矩形 156"/>
            <p:cNvSpPr/>
            <p:nvPr/>
          </p:nvSpPr>
          <p:spPr>
            <a:xfrm>
              <a:off x="5370307" y="3855474"/>
              <a:ext cx="267249" cy="485565"/>
            </a:xfrm>
            <a:prstGeom prst="rect">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58" name="右箭头 157"/>
            <p:cNvSpPr/>
            <p:nvPr/>
          </p:nvSpPr>
          <p:spPr>
            <a:xfrm>
              <a:off x="3754320" y="4103652"/>
              <a:ext cx="201066" cy="45719"/>
            </a:xfrm>
            <a:prstGeom prst="rightArrow">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59" name="右箭头 158"/>
            <p:cNvSpPr/>
            <p:nvPr/>
          </p:nvSpPr>
          <p:spPr>
            <a:xfrm>
              <a:off x="4429552" y="4112958"/>
              <a:ext cx="201066" cy="45719"/>
            </a:xfrm>
            <a:prstGeom prst="rightArrow">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60" name="右箭头 159"/>
            <p:cNvSpPr/>
            <p:nvPr/>
          </p:nvSpPr>
          <p:spPr>
            <a:xfrm>
              <a:off x="5076118" y="4123613"/>
              <a:ext cx="201066" cy="45719"/>
            </a:xfrm>
            <a:prstGeom prst="rightArrow">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61" name="右箭头 160"/>
            <p:cNvSpPr/>
            <p:nvPr/>
          </p:nvSpPr>
          <p:spPr>
            <a:xfrm>
              <a:off x="5737016" y="4127563"/>
              <a:ext cx="201066" cy="45719"/>
            </a:xfrm>
            <a:prstGeom prst="rightArrow">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62" name="右箭头 161"/>
            <p:cNvSpPr/>
            <p:nvPr/>
          </p:nvSpPr>
          <p:spPr>
            <a:xfrm>
              <a:off x="6367808" y="4144358"/>
              <a:ext cx="201066" cy="45719"/>
            </a:xfrm>
            <a:prstGeom prst="rightArrow">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63" name="右箭头 162"/>
            <p:cNvSpPr/>
            <p:nvPr/>
          </p:nvSpPr>
          <p:spPr>
            <a:xfrm>
              <a:off x="6997498" y="4128996"/>
              <a:ext cx="201066" cy="45719"/>
            </a:xfrm>
            <a:prstGeom prst="rightArrow">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64" name="右箭头 163"/>
            <p:cNvSpPr/>
            <p:nvPr/>
          </p:nvSpPr>
          <p:spPr>
            <a:xfrm>
              <a:off x="7646278" y="4141165"/>
              <a:ext cx="201066" cy="45719"/>
            </a:xfrm>
            <a:prstGeom prst="rightArrow">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65" name="矩形 164"/>
            <p:cNvSpPr/>
            <p:nvPr/>
          </p:nvSpPr>
          <p:spPr>
            <a:xfrm>
              <a:off x="6018845" y="3855474"/>
              <a:ext cx="267249" cy="485565"/>
            </a:xfrm>
            <a:prstGeom prst="rect">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66" name="矩形 165"/>
            <p:cNvSpPr/>
            <p:nvPr/>
          </p:nvSpPr>
          <p:spPr>
            <a:xfrm>
              <a:off x="6655241" y="3855474"/>
              <a:ext cx="267249" cy="485565"/>
            </a:xfrm>
            <a:prstGeom prst="rect">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67" name="矩形 166"/>
            <p:cNvSpPr/>
            <p:nvPr/>
          </p:nvSpPr>
          <p:spPr>
            <a:xfrm>
              <a:off x="7279110" y="3862229"/>
              <a:ext cx="267249" cy="485565"/>
            </a:xfrm>
            <a:prstGeom prst="rect">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68" name="矩形 167"/>
            <p:cNvSpPr/>
            <p:nvPr/>
          </p:nvSpPr>
          <p:spPr>
            <a:xfrm>
              <a:off x="7940929" y="3858503"/>
              <a:ext cx="267249" cy="485565"/>
            </a:xfrm>
            <a:prstGeom prst="rect">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69" name="矩形 168"/>
            <p:cNvSpPr/>
            <p:nvPr/>
          </p:nvSpPr>
          <p:spPr>
            <a:xfrm>
              <a:off x="2726255" y="3876140"/>
              <a:ext cx="267249" cy="485565"/>
            </a:xfrm>
            <a:prstGeom prst="rect">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70" name="右箭头 169"/>
            <p:cNvSpPr/>
            <p:nvPr/>
          </p:nvSpPr>
          <p:spPr>
            <a:xfrm>
              <a:off x="3093421" y="4103650"/>
              <a:ext cx="201066" cy="45719"/>
            </a:xfrm>
            <a:prstGeom prst="rightArrow">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71" name="矩形 170"/>
            <p:cNvSpPr/>
            <p:nvPr/>
          </p:nvSpPr>
          <p:spPr>
            <a:xfrm>
              <a:off x="8385860" y="2911604"/>
              <a:ext cx="305315" cy="566783"/>
            </a:xfrm>
            <a:prstGeom prst="rect">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72" name="矩形 171"/>
            <p:cNvSpPr/>
            <p:nvPr/>
          </p:nvSpPr>
          <p:spPr>
            <a:xfrm>
              <a:off x="8338236" y="1289030"/>
              <a:ext cx="314455" cy="749197"/>
            </a:xfrm>
            <a:prstGeom prst="rect">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73" name="矩形 172"/>
            <p:cNvSpPr/>
            <p:nvPr/>
          </p:nvSpPr>
          <p:spPr>
            <a:xfrm>
              <a:off x="8385294" y="4499002"/>
              <a:ext cx="305881" cy="779585"/>
            </a:xfrm>
            <a:prstGeom prst="rect">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cxnSp>
          <p:nvCxnSpPr>
            <p:cNvPr id="174" name="直接箭头连接符 173"/>
            <p:cNvCxnSpPr/>
            <p:nvPr/>
          </p:nvCxnSpPr>
          <p:spPr>
            <a:xfrm>
              <a:off x="9242979" y="1064597"/>
              <a:ext cx="0" cy="0"/>
            </a:xfrm>
            <a:prstGeom prst="straightConnector1">
              <a:avLst/>
            </a:prstGeom>
            <a:noFill/>
            <a:ln w="9525" cap="flat" cmpd="sng" algn="ctr">
              <a:solidFill>
                <a:srgbClr val="4F81BD">
                  <a:shade val="95000"/>
                  <a:satMod val="105000"/>
                </a:srgbClr>
              </a:solidFill>
              <a:prstDash val="solid"/>
              <a:tailEnd type="arrow"/>
            </a:ln>
            <a:effectLst/>
          </p:spPr>
        </p:cxnSp>
        <p:sp>
          <p:nvSpPr>
            <p:cNvPr id="175" name="矩形 174"/>
            <p:cNvSpPr/>
            <p:nvPr/>
          </p:nvSpPr>
          <p:spPr>
            <a:xfrm>
              <a:off x="8868136" y="1289031"/>
              <a:ext cx="311558" cy="749196"/>
            </a:xfrm>
            <a:prstGeom prst="rect">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76" name="矩形 175"/>
            <p:cNvSpPr/>
            <p:nvPr/>
          </p:nvSpPr>
          <p:spPr>
            <a:xfrm>
              <a:off x="8912863" y="4486500"/>
              <a:ext cx="330116" cy="789766"/>
            </a:xfrm>
            <a:prstGeom prst="rect">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77" name="右箭头 176"/>
            <p:cNvSpPr/>
            <p:nvPr/>
          </p:nvSpPr>
          <p:spPr>
            <a:xfrm>
              <a:off x="8691175" y="1678188"/>
              <a:ext cx="140802" cy="45719"/>
            </a:xfrm>
            <a:prstGeom prst="rightArrow">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78" name="右箭头 177"/>
            <p:cNvSpPr/>
            <p:nvPr/>
          </p:nvSpPr>
          <p:spPr>
            <a:xfrm>
              <a:off x="8691175" y="4846540"/>
              <a:ext cx="201066" cy="45719"/>
            </a:xfrm>
            <a:prstGeom prst="rightArrow">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79" name="矩形 178"/>
            <p:cNvSpPr/>
            <p:nvPr/>
          </p:nvSpPr>
          <p:spPr>
            <a:xfrm>
              <a:off x="8940144" y="2934465"/>
              <a:ext cx="342053" cy="543922"/>
            </a:xfrm>
            <a:prstGeom prst="rect">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80" name="右箭头 179"/>
            <p:cNvSpPr/>
            <p:nvPr/>
          </p:nvSpPr>
          <p:spPr>
            <a:xfrm>
              <a:off x="8717877" y="3190703"/>
              <a:ext cx="201066" cy="45719"/>
            </a:xfrm>
            <a:prstGeom prst="rightArrow">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81" name="TextBox 180"/>
            <p:cNvSpPr txBox="1"/>
            <p:nvPr/>
          </p:nvSpPr>
          <p:spPr>
            <a:xfrm>
              <a:off x="870797" y="2898180"/>
              <a:ext cx="415297" cy="4770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smtClean="0">
                  <a:ln>
                    <a:noFill/>
                  </a:ln>
                  <a:solidFill>
                    <a:sysClr val="windowText" lastClr="000000"/>
                  </a:solidFill>
                  <a:effectLst/>
                  <a:uLnTx/>
                  <a:uFillTx/>
                </a:rPr>
                <a:t> 1.1</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ysClr val="windowText" lastClr="000000"/>
                  </a:solidFill>
                  <a:effectLst/>
                  <a:uLnTx/>
                  <a:uFillTx/>
                </a:rPr>
                <a:t>联</a:t>
              </a:r>
              <a:r>
                <a:rPr kumimoji="0" lang="zh-CN" altLang="en-US" sz="800" b="0" i="0" u="none" strike="noStrike" kern="0" cap="none" spc="0" normalizeH="0" baseline="0" noProof="0" dirty="0" smtClean="0">
                  <a:ln>
                    <a:noFill/>
                  </a:ln>
                  <a:solidFill>
                    <a:sysClr val="windowText" lastClr="000000"/>
                  </a:solidFill>
                  <a:effectLst/>
                  <a:uLnTx/>
                  <a:uFillTx/>
                </a:rPr>
                <a:t>华界面</a:t>
              </a:r>
              <a:endParaRPr kumimoji="0" lang="zh-CN" altLang="en-US" sz="800" b="0" i="0" u="none" strike="noStrike" kern="0" cap="none" spc="0" normalizeH="0" baseline="0" noProof="0" dirty="0">
                <a:ln>
                  <a:noFill/>
                </a:ln>
                <a:solidFill>
                  <a:sysClr val="windowText" lastClr="000000"/>
                </a:solidFill>
                <a:effectLst/>
                <a:uLnTx/>
                <a:uFillTx/>
              </a:endParaRPr>
            </a:p>
          </p:txBody>
        </p:sp>
        <p:sp>
          <p:nvSpPr>
            <p:cNvPr id="182" name="TextBox 181"/>
            <p:cNvSpPr txBox="1"/>
            <p:nvPr/>
          </p:nvSpPr>
          <p:spPr>
            <a:xfrm>
              <a:off x="1522043" y="2876465"/>
              <a:ext cx="415297" cy="4770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smtClean="0">
                  <a:ln>
                    <a:noFill/>
                  </a:ln>
                  <a:solidFill>
                    <a:sysClr val="windowText" lastClr="000000"/>
                  </a:solidFill>
                  <a:effectLst/>
                  <a:uLnTx/>
                  <a:uFillTx/>
                </a:rPr>
                <a:t> 1.2</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smtClean="0">
                  <a:ln>
                    <a:noFill/>
                  </a:ln>
                  <a:solidFill>
                    <a:sysClr val="windowText" lastClr="000000"/>
                  </a:solidFill>
                  <a:effectLst/>
                  <a:uLnTx/>
                  <a:uFillTx/>
                </a:rPr>
                <a:t>服务</a:t>
              </a:r>
              <a:endParaRPr kumimoji="0" lang="en-US" altLang="zh-CN" sz="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ysClr val="windowText" lastClr="000000"/>
                  </a:solidFill>
                  <a:effectLst/>
                  <a:uLnTx/>
                  <a:uFillTx/>
                </a:rPr>
                <a:t>协议</a:t>
              </a:r>
            </a:p>
          </p:txBody>
        </p:sp>
        <p:sp>
          <p:nvSpPr>
            <p:cNvPr id="183" name="TextBox 182"/>
            <p:cNvSpPr txBox="1"/>
            <p:nvPr/>
          </p:nvSpPr>
          <p:spPr>
            <a:xfrm>
              <a:off x="2233695" y="2799117"/>
              <a:ext cx="415297" cy="6001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smtClean="0">
                  <a:ln>
                    <a:noFill/>
                  </a:ln>
                  <a:solidFill>
                    <a:sysClr val="windowText" lastClr="000000"/>
                  </a:solidFill>
                  <a:effectLst/>
                  <a:uLnTx/>
                  <a:uFillTx/>
                </a:rPr>
                <a:t>   2</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smtClean="0">
                  <a:ln>
                    <a:noFill/>
                  </a:ln>
                  <a:solidFill>
                    <a:sysClr val="windowText" lastClr="000000"/>
                  </a:solidFill>
                  <a:effectLst/>
                  <a:uLnTx/>
                  <a:uFillTx/>
                </a:rPr>
                <a:t>选择</a:t>
              </a:r>
              <a:endParaRPr kumimoji="0" lang="en-US" altLang="zh-CN" sz="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smtClean="0">
                  <a:ln>
                    <a:noFill/>
                  </a:ln>
                  <a:solidFill>
                    <a:sysClr val="windowText" lastClr="000000"/>
                  </a:solidFill>
                  <a:effectLst/>
                  <a:uLnTx/>
                  <a:uFillTx/>
                </a:rPr>
                <a:t>验证</a:t>
              </a:r>
              <a:endParaRPr kumimoji="0" lang="en-US" altLang="zh-CN" sz="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ysClr val="windowText" lastClr="000000"/>
                  </a:solidFill>
                  <a:effectLst/>
                  <a:uLnTx/>
                  <a:uFillTx/>
                </a:rPr>
                <a:t>方式</a:t>
              </a:r>
              <a:endParaRPr kumimoji="0" lang="en-US" altLang="zh-CN" sz="800" b="0" i="0" u="none" strike="noStrike" kern="0" cap="none" spc="0" normalizeH="0" baseline="0" noProof="0" dirty="0" smtClean="0">
                <a:ln>
                  <a:noFill/>
                </a:ln>
                <a:solidFill>
                  <a:sysClr val="windowText" lastClr="000000"/>
                </a:solidFill>
                <a:effectLst/>
                <a:uLnTx/>
                <a:uFillTx/>
              </a:endParaRPr>
            </a:p>
          </p:txBody>
        </p:sp>
        <p:cxnSp>
          <p:nvCxnSpPr>
            <p:cNvPr id="184" name="直接箭头连接符 183"/>
            <p:cNvCxnSpPr>
              <a:stCxn id="183" idx="0"/>
            </p:cNvCxnSpPr>
            <p:nvPr/>
          </p:nvCxnSpPr>
          <p:spPr>
            <a:xfrm flipV="1">
              <a:off x="2441344" y="2341527"/>
              <a:ext cx="0" cy="457590"/>
            </a:xfrm>
            <a:prstGeom prst="straightConnector1">
              <a:avLst/>
            </a:prstGeom>
            <a:noFill/>
            <a:ln w="9525" cap="flat" cmpd="sng" algn="ctr">
              <a:solidFill>
                <a:srgbClr val="4F81BD">
                  <a:shade val="95000"/>
                  <a:satMod val="105000"/>
                </a:srgbClr>
              </a:solidFill>
              <a:prstDash val="solid"/>
              <a:tailEnd type="arrow"/>
            </a:ln>
            <a:effectLst/>
          </p:spPr>
        </p:cxnSp>
        <p:sp>
          <p:nvSpPr>
            <p:cNvPr id="185" name="TextBox 184"/>
            <p:cNvSpPr txBox="1"/>
            <p:nvPr/>
          </p:nvSpPr>
          <p:spPr>
            <a:xfrm>
              <a:off x="1764859" y="2149852"/>
              <a:ext cx="1068572"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smtClean="0">
                  <a:ln>
                    <a:noFill/>
                  </a:ln>
                  <a:solidFill>
                    <a:sysClr val="windowText" lastClr="000000"/>
                  </a:solidFill>
                  <a:effectLst/>
                  <a:uLnTx/>
                  <a:uFillTx/>
                </a:rPr>
                <a:t>   3 </a:t>
              </a:r>
              <a:r>
                <a:rPr kumimoji="0" lang="zh-CN" altLang="en-US" sz="900" b="0" i="0" u="none" strike="noStrike" kern="0" cap="none" spc="0" normalizeH="0" baseline="0" noProof="0" dirty="0" smtClean="0">
                  <a:ln>
                    <a:noFill/>
                  </a:ln>
                  <a:solidFill>
                    <a:sysClr val="windowText" lastClr="000000"/>
                  </a:solidFill>
                  <a:effectLst/>
                  <a:uLnTx/>
                  <a:uFillTx/>
                </a:rPr>
                <a:t>银行验证</a:t>
              </a:r>
              <a:endParaRPr kumimoji="0" lang="en-US" altLang="zh-CN" sz="900" b="0" i="0" u="none" strike="noStrike" kern="0" cap="none" spc="0" normalizeH="0" baseline="0" noProof="0" dirty="0" smtClean="0">
                <a:ln>
                  <a:noFill/>
                </a:ln>
                <a:solidFill>
                  <a:sysClr val="windowText" lastClr="000000"/>
                </a:solidFill>
                <a:effectLst/>
                <a:uLnTx/>
                <a:uFillTx/>
              </a:endParaRPr>
            </a:p>
          </p:txBody>
        </p:sp>
        <p:sp>
          <p:nvSpPr>
            <p:cNvPr id="186" name="TextBox 185"/>
            <p:cNvSpPr txBox="1"/>
            <p:nvPr/>
          </p:nvSpPr>
          <p:spPr>
            <a:xfrm>
              <a:off x="2670998" y="1894212"/>
              <a:ext cx="415297" cy="6001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smtClean="0">
                  <a:ln>
                    <a:noFill/>
                  </a:ln>
                  <a:solidFill>
                    <a:sysClr val="windowText" lastClr="000000"/>
                  </a:solidFill>
                  <a:effectLst/>
                  <a:uLnTx/>
                  <a:uFillTx/>
                </a:rPr>
                <a:t>  3.1</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ysClr val="windowText" lastClr="000000"/>
                  </a:solidFill>
                  <a:effectLst/>
                  <a:uLnTx/>
                  <a:uFillTx/>
                </a:rPr>
                <a:t>上</a:t>
              </a:r>
              <a:r>
                <a:rPr kumimoji="0" lang="zh-CN" altLang="en-US" sz="800" b="0" i="0" u="none" strike="noStrike" kern="0" cap="none" spc="0" normalizeH="0" baseline="0" noProof="0" dirty="0" smtClean="0">
                  <a:ln>
                    <a:noFill/>
                  </a:ln>
                  <a:solidFill>
                    <a:sysClr val="windowText" lastClr="000000"/>
                  </a:solidFill>
                  <a:effectLst/>
                  <a:uLnTx/>
                  <a:uFillTx/>
                </a:rPr>
                <a:t>传</a:t>
              </a:r>
              <a:endParaRPr kumimoji="0" lang="en-US" altLang="zh-CN" sz="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smtClean="0">
                  <a:ln>
                    <a:noFill/>
                  </a:ln>
                  <a:solidFill>
                    <a:sysClr val="windowText" lastClr="000000"/>
                  </a:solidFill>
                  <a:effectLst/>
                  <a:uLnTx/>
                  <a:uFillTx/>
                </a:rPr>
                <a:t>身份</a:t>
              </a:r>
              <a:endParaRPr kumimoji="0" lang="en-US" altLang="zh-CN" sz="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ysClr val="windowText" lastClr="000000"/>
                  </a:solidFill>
                  <a:effectLst/>
                  <a:uLnTx/>
                  <a:uFillTx/>
                </a:rPr>
                <a:t>照片</a:t>
              </a:r>
              <a:endParaRPr kumimoji="0" lang="en-US" altLang="zh-CN" sz="800" b="0" i="0" u="none" strike="noStrike" kern="0" cap="none" spc="0" normalizeH="0" baseline="0" noProof="0" dirty="0" smtClean="0">
                <a:ln>
                  <a:noFill/>
                </a:ln>
                <a:solidFill>
                  <a:sysClr val="windowText" lastClr="000000"/>
                </a:solidFill>
                <a:effectLst/>
                <a:uLnTx/>
                <a:uFillTx/>
              </a:endParaRPr>
            </a:p>
          </p:txBody>
        </p:sp>
        <p:sp>
          <p:nvSpPr>
            <p:cNvPr id="187" name="TextBox 186"/>
            <p:cNvSpPr txBox="1"/>
            <p:nvPr/>
          </p:nvSpPr>
          <p:spPr>
            <a:xfrm>
              <a:off x="3319070" y="1894212"/>
              <a:ext cx="415297" cy="4770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smtClean="0">
                  <a:ln>
                    <a:noFill/>
                  </a:ln>
                  <a:solidFill>
                    <a:sysClr val="windowText" lastClr="000000"/>
                  </a:solidFill>
                  <a:effectLst/>
                  <a:uLnTx/>
                  <a:uFillTx/>
                </a:rPr>
                <a:t>  3.2</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ysClr val="windowText" lastClr="000000"/>
                  </a:solidFill>
                  <a:effectLst/>
                  <a:uLnTx/>
                  <a:uFillTx/>
                </a:rPr>
                <a:t>证件</a:t>
              </a:r>
              <a:endParaRPr kumimoji="0" lang="en-US" altLang="zh-CN" sz="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smtClean="0">
                  <a:ln>
                    <a:noFill/>
                  </a:ln>
                  <a:solidFill>
                    <a:sysClr val="windowText" lastClr="000000"/>
                  </a:solidFill>
                  <a:effectLst/>
                  <a:uLnTx/>
                  <a:uFillTx/>
                </a:rPr>
                <a:t>拍照</a:t>
              </a:r>
              <a:endParaRPr kumimoji="0" lang="en-US" altLang="zh-CN" sz="800" b="0" i="0" u="none" strike="noStrike" kern="0" cap="none" spc="0" normalizeH="0" baseline="0" noProof="0" dirty="0" smtClean="0">
                <a:ln>
                  <a:noFill/>
                </a:ln>
                <a:solidFill>
                  <a:sysClr val="windowText" lastClr="000000"/>
                </a:solidFill>
                <a:effectLst/>
                <a:uLnTx/>
                <a:uFillTx/>
              </a:endParaRPr>
            </a:p>
          </p:txBody>
        </p:sp>
        <p:sp>
          <p:nvSpPr>
            <p:cNvPr id="188" name="TextBox 187"/>
            <p:cNvSpPr txBox="1"/>
            <p:nvPr/>
          </p:nvSpPr>
          <p:spPr>
            <a:xfrm>
              <a:off x="3967142" y="1894212"/>
              <a:ext cx="415297" cy="4770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smtClean="0">
                  <a:ln>
                    <a:noFill/>
                  </a:ln>
                  <a:solidFill>
                    <a:sysClr val="windowText" lastClr="000000"/>
                  </a:solidFill>
                  <a:effectLst/>
                  <a:uLnTx/>
                  <a:uFillTx/>
                </a:rPr>
                <a:t> 3.3</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smtClean="0">
                  <a:ln>
                    <a:noFill/>
                  </a:ln>
                  <a:solidFill>
                    <a:sysClr val="windowText" lastClr="000000"/>
                  </a:solidFill>
                  <a:effectLst/>
                  <a:uLnTx/>
                  <a:uFillTx/>
                </a:rPr>
                <a:t>证件</a:t>
              </a:r>
              <a:endParaRPr kumimoji="0" lang="en-US" altLang="zh-CN" sz="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ysClr val="windowText" lastClr="000000"/>
                  </a:solidFill>
                  <a:effectLst/>
                  <a:uLnTx/>
                  <a:uFillTx/>
                </a:rPr>
                <a:t>识别</a:t>
              </a:r>
              <a:endParaRPr kumimoji="0" lang="en-US" altLang="zh-CN" sz="800" b="0" i="0" u="none" strike="noStrike" kern="0" cap="none" spc="0" normalizeH="0" baseline="0" noProof="0" dirty="0" smtClean="0">
                <a:ln>
                  <a:noFill/>
                </a:ln>
                <a:solidFill>
                  <a:sysClr val="windowText" lastClr="000000"/>
                </a:solidFill>
                <a:effectLst/>
                <a:uLnTx/>
                <a:uFillTx/>
              </a:endParaRPr>
            </a:p>
          </p:txBody>
        </p:sp>
        <p:sp>
          <p:nvSpPr>
            <p:cNvPr id="189" name="TextBox 188"/>
            <p:cNvSpPr txBox="1"/>
            <p:nvPr/>
          </p:nvSpPr>
          <p:spPr>
            <a:xfrm>
              <a:off x="4642254" y="1870112"/>
              <a:ext cx="415297" cy="6001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smtClean="0">
                  <a:ln>
                    <a:noFill/>
                  </a:ln>
                  <a:solidFill>
                    <a:sysClr val="windowText" lastClr="000000"/>
                  </a:solidFill>
                  <a:effectLst/>
                  <a:uLnTx/>
                  <a:uFillTx/>
                </a:rPr>
                <a:t> 3.4</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smtClean="0">
                  <a:ln>
                    <a:noFill/>
                  </a:ln>
                  <a:solidFill>
                    <a:sysClr val="windowText" lastClr="000000"/>
                  </a:solidFill>
                  <a:effectLst/>
                  <a:uLnTx/>
                  <a:uFillTx/>
                </a:rPr>
                <a:t>填写</a:t>
              </a:r>
              <a:endParaRPr kumimoji="0" lang="en-US" altLang="zh-CN" sz="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smtClean="0">
                  <a:ln>
                    <a:noFill/>
                  </a:ln>
                  <a:solidFill>
                    <a:sysClr val="windowText" lastClr="000000"/>
                  </a:solidFill>
                  <a:effectLst/>
                  <a:uLnTx/>
                  <a:uFillTx/>
                </a:rPr>
                <a:t>基本</a:t>
              </a:r>
              <a:endParaRPr kumimoji="0" lang="en-US" altLang="zh-CN" sz="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ysClr val="windowText" lastClr="000000"/>
                  </a:solidFill>
                  <a:effectLst/>
                  <a:uLnTx/>
                  <a:uFillTx/>
                </a:rPr>
                <a:t>信息</a:t>
              </a:r>
              <a:endParaRPr kumimoji="0" lang="en-US" altLang="zh-CN" sz="800" b="0" i="0" u="none" strike="noStrike" kern="0" cap="none" spc="0" normalizeH="0" baseline="0" noProof="0" dirty="0" smtClean="0">
                <a:ln>
                  <a:noFill/>
                </a:ln>
                <a:solidFill>
                  <a:sysClr val="windowText" lastClr="000000"/>
                </a:solidFill>
                <a:effectLst/>
                <a:uLnTx/>
                <a:uFillTx/>
              </a:endParaRPr>
            </a:p>
          </p:txBody>
        </p:sp>
        <p:sp>
          <p:nvSpPr>
            <p:cNvPr id="190" name="TextBox 189"/>
            <p:cNvSpPr txBox="1"/>
            <p:nvPr/>
          </p:nvSpPr>
          <p:spPr>
            <a:xfrm>
              <a:off x="5296282" y="1945215"/>
              <a:ext cx="415297" cy="4770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smtClean="0">
                  <a:ln>
                    <a:noFill/>
                  </a:ln>
                  <a:solidFill>
                    <a:sysClr val="windowText" lastClr="000000"/>
                  </a:solidFill>
                  <a:effectLst/>
                  <a:uLnTx/>
                  <a:uFillTx/>
                </a:rPr>
                <a:t> 3.5</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ysClr val="windowText" lastClr="000000"/>
                  </a:solidFill>
                  <a:effectLst/>
                  <a:uLnTx/>
                  <a:uFillTx/>
                </a:rPr>
                <a:t>人</a:t>
              </a:r>
              <a:r>
                <a:rPr kumimoji="0" lang="zh-CN" altLang="en-US" sz="800" b="0" i="0" u="none" strike="noStrike" kern="0" cap="none" spc="0" normalizeH="0" baseline="0" noProof="0" dirty="0" smtClean="0">
                  <a:ln>
                    <a:noFill/>
                  </a:ln>
                  <a:solidFill>
                    <a:sysClr val="windowText" lastClr="000000"/>
                  </a:solidFill>
                  <a:effectLst/>
                  <a:uLnTx/>
                  <a:uFillTx/>
                </a:rPr>
                <a:t>脸识别</a:t>
              </a:r>
              <a:endParaRPr kumimoji="0" lang="en-US" altLang="zh-CN" sz="800" b="0" i="0" u="none" strike="noStrike" kern="0" cap="none" spc="0" normalizeH="0" baseline="0" noProof="0" dirty="0" smtClean="0">
                <a:ln>
                  <a:noFill/>
                </a:ln>
                <a:solidFill>
                  <a:sysClr val="windowText" lastClr="000000"/>
                </a:solidFill>
                <a:effectLst/>
                <a:uLnTx/>
                <a:uFillTx/>
              </a:endParaRPr>
            </a:p>
          </p:txBody>
        </p:sp>
        <p:sp>
          <p:nvSpPr>
            <p:cNvPr id="191" name="TextBox 190"/>
            <p:cNvSpPr txBox="1"/>
            <p:nvPr/>
          </p:nvSpPr>
          <p:spPr>
            <a:xfrm>
              <a:off x="5952508" y="1953766"/>
              <a:ext cx="415297" cy="4770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smtClean="0">
                  <a:ln>
                    <a:noFill/>
                  </a:ln>
                  <a:solidFill>
                    <a:sysClr val="windowText" lastClr="000000"/>
                  </a:solidFill>
                  <a:effectLst/>
                  <a:uLnTx/>
                  <a:uFillTx/>
                </a:rPr>
                <a:t> 3.6</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smtClean="0">
                  <a:ln>
                    <a:noFill/>
                  </a:ln>
                  <a:solidFill>
                    <a:sysClr val="windowText" lastClr="000000"/>
                  </a:solidFill>
                  <a:effectLst/>
                  <a:uLnTx/>
                  <a:uFillTx/>
                </a:rPr>
                <a:t>动态</a:t>
              </a:r>
              <a:endParaRPr kumimoji="0" lang="en-US" altLang="zh-CN" sz="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ysClr val="windowText" lastClr="000000"/>
                  </a:solidFill>
                  <a:effectLst/>
                  <a:uLnTx/>
                  <a:uFillTx/>
                </a:rPr>
                <a:t>拍照</a:t>
              </a:r>
              <a:endParaRPr kumimoji="0" lang="en-US" altLang="zh-CN" sz="800" b="0" i="0" u="none" strike="noStrike" kern="0" cap="none" spc="0" normalizeH="0" baseline="0" noProof="0" dirty="0" smtClean="0">
                <a:ln>
                  <a:noFill/>
                </a:ln>
                <a:solidFill>
                  <a:sysClr val="windowText" lastClr="000000"/>
                </a:solidFill>
                <a:effectLst/>
                <a:uLnTx/>
                <a:uFillTx/>
              </a:endParaRPr>
            </a:p>
          </p:txBody>
        </p:sp>
        <p:sp>
          <p:nvSpPr>
            <p:cNvPr id="192" name="TextBox 191"/>
            <p:cNvSpPr txBox="1"/>
            <p:nvPr/>
          </p:nvSpPr>
          <p:spPr>
            <a:xfrm>
              <a:off x="6569029" y="1945659"/>
              <a:ext cx="415297" cy="4770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smtClean="0">
                  <a:ln>
                    <a:noFill/>
                  </a:ln>
                  <a:solidFill>
                    <a:sysClr val="windowText" lastClr="000000"/>
                  </a:solidFill>
                  <a:effectLst/>
                  <a:uLnTx/>
                  <a:uFillTx/>
                </a:rPr>
                <a:t> 3.7</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smtClean="0">
                  <a:ln>
                    <a:noFill/>
                  </a:ln>
                  <a:solidFill>
                    <a:sysClr val="windowText" lastClr="000000"/>
                  </a:solidFill>
                  <a:effectLst/>
                  <a:uLnTx/>
                  <a:uFillTx/>
                </a:rPr>
                <a:t>银行卡号</a:t>
              </a:r>
              <a:endParaRPr kumimoji="0" lang="en-US" altLang="zh-CN" sz="800" b="0" i="0" u="none" strike="noStrike" kern="0" cap="none" spc="0" normalizeH="0" baseline="0" noProof="0" dirty="0" smtClean="0">
                <a:ln>
                  <a:noFill/>
                </a:ln>
                <a:solidFill>
                  <a:sysClr val="windowText" lastClr="000000"/>
                </a:solidFill>
                <a:effectLst/>
                <a:uLnTx/>
                <a:uFillTx/>
              </a:endParaRPr>
            </a:p>
          </p:txBody>
        </p:sp>
        <p:sp>
          <p:nvSpPr>
            <p:cNvPr id="193" name="TextBox 192"/>
            <p:cNvSpPr txBox="1"/>
            <p:nvPr/>
          </p:nvSpPr>
          <p:spPr>
            <a:xfrm>
              <a:off x="7205189" y="1955767"/>
              <a:ext cx="415297" cy="4770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smtClean="0">
                  <a:ln>
                    <a:noFill/>
                  </a:ln>
                  <a:solidFill>
                    <a:sysClr val="windowText" lastClr="000000"/>
                  </a:solidFill>
                  <a:effectLst/>
                  <a:uLnTx/>
                  <a:uFillTx/>
                </a:rPr>
                <a:t> 3.8</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smtClean="0">
                  <a:ln>
                    <a:noFill/>
                  </a:ln>
                  <a:solidFill>
                    <a:sysClr val="windowText" lastClr="000000"/>
                  </a:solidFill>
                  <a:effectLst/>
                  <a:uLnTx/>
                  <a:uFillTx/>
                </a:rPr>
                <a:t>设置</a:t>
              </a:r>
              <a:endParaRPr kumimoji="0" lang="en-US" altLang="zh-CN" sz="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ysClr val="windowText" lastClr="000000"/>
                  </a:solidFill>
                  <a:effectLst/>
                  <a:uLnTx/>
                  <a:uFillTx/>
                </a:rPr>
                <a:t>密码</a:t>
              </a:r>
              <a:endParaRPr kumimoji="0" lang="en-US" altLang="zh-CN" sz="800" b="0" i="0" u="none" strike="noStrike" kern="0" cap="none" spc="0" normalizeH="0" baseline="0" noProof="0" dirty="0" smtClean="0">
                <a:ln>
                  <a:noFill/>
                </a:ln>
                <a:solidFill>
                  <a:sysClr val="windowText" lastClr="000000"/>
                </a:solidFill>
                <a:effectLst/>
                <a:uLnTx/>
                <a:uFillTx/>
              </a:endParaRPr>
            </a:p>
          </p:txBody>
        </p:sp>
        <p:sp>
          <p:nvSpPr>
            <p:cNvPr id="194" name="TextBox 193"/>
            <p:cNvSpPr txBox="1"/>
            <p:nvPr/>
          </p:nvSpPr>
          <p:spPr>
            <a:xfrm>
              <a:off x="7783566" y="1949691"/>
              <a:ext cx="415297" cy="4770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smtClean="0">
                  <a:ln>
                    <a:noFill/>
                  </a:ln>
                  <a:solidFill>
                    <a:sysClr val="windowText" lastClr="000000"/>
                  </a:solidFill>
                  <a:effectLst/>
                  <a:uLnTx/>
                  <a:uFillTx/>
                </a:rPr>
                <a:t> 3.9</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smtClean="0">
                  <a:ln>
                    <a:noFill/>
                  </a:ln>
                  <a:solidFill>
                    <a:sysClr val="windowText" lastClr="000000"/>
                  </a:solidFill>
                  <a:effectLst/>
                  <a:uLnTx/>
                  <a:uFillTx/>
                </a:rPr>
                <a:t>验证成功</a:t>
              </a:r>
              <a:endParaRPr kumimoji="0" lang="en-US" altLang="zh-CN" sz="800" b="0" i="0" u="none" strike="noStrike" kern="0" cap="none" spc="0" normalizeH="0" baseline="0" noProof="0" dirty="0" smtClean="0">
                <a:ln>
                  <a:noFill/>
                </a:ln>
                <a:solidFill>
                  <a:sysClr val="windowText" lastClr="000000"/>
                </a:solidFill>
                <a:effectLst/>
                <a:uLnTx/>
                <a:uFillTx/>
              </a:endParaRPr>
            </a:p>
          </p:txBody>
        </p:sp>
        <p:cxnSp>
          <p:nvCxnSpPr>
            <p:cNvPr id="195" name="直接箭头连接符 194"/>
            <p:cNvCxnSpPr/>
            <p:nvPr/>
          </p:nvCxnSpPr>
          <p:spPr>
            <a:xfrm>
              <a:off x="8167213" y="2459718"/>
              <a:ext cx="200780" cy="455079"/>
            </a:xfrm>
            <a:prstGeom prst="straightConnector1">
              <a:avLst/>
            </a:prstGeom>
            <a:noFill/>
            <a:ln w="9525" cap="flat" cmpd="sng" algn="ctr">
              <a:solidFill>
                <a:srgbClr val="4F81BD">
                  <a:shade val="95000"/>
                  <a:satMod val="105000"/>
                </a:srgbClr>
              </a:solidFill>
              <a:prstDash val="solid"/>
              <a:tailEnd type="arrow"/>
            </a:ln>
            <a:effectLst/>
          </p:spPr>
        </p:cxnSp>
        <p:cxnSp>
          <p:nvCxnSpPr>
            <p:cNvPr id="196" name="直接箭头连接符 195"/>
            <p:cNvCxnSpPr/>
            <p:nvPr/>
          </p:nvCxnSpPr>
          <p:spPr>
            <a:xfrm flipV="1">
              <a:off x="8074656" y="1606180"/>
              <a:ext cx="207545" cy="323918"/>
            </a:xfrm>
            <a:prstGeom prst="straightConnector1">
              <a:avLst/>
            </a:prstGeom>
            <a:noFill/>
            <a:ln w="9525" cap="flat" cmpd="sng" algn="ctr">
              <a:solidFill>
                <a:srgbClr val="4F81BD">
                  <a:shade val="95000"/>
                  <a:satMod val="105000"/>
                </a:srgbClr>
              </a:solidFill>
              <a:prstDash val="solid"/>
              <a:tailEnd type="arrow"/>
            </a:ln>
            <a:effectLst/>
          </p:spPr>
        </p:cxnSp>
        <p:sp>
          <p:nvSpPr>
            <p:cNvPr id="197" name="TextBox 196"/>
            <p:cNvSpPr txBox="1"/>
            <p:nvPr/>
          </p:nvSpPr>
          <p:spPr>
            <a:xfrm>
              <a:off x="8287814" y="1289031"/>
              <a:ext cx="415297" cy="7232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smtClean="0">
                  <a:ln>
                    <a:noFill/>
                  </a:ln>
                  <a:solidFill>
                    <a:sysClr val="windowText" lastClr="000000"/>
                  </a:solidFill>
                  <a:effectLst/>
                  <a:uLnTx/>
                  <a:uFillTx/>
                </a:rPr>
                <a:t>3.10</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smtClean="0">
                  <a:ln>
                    <a:noFill/>
                  </a:ln>
                  <a:solidFill>
                    <a:sysClr val="windowText" lastClr="000000"/>
                  </a:solidFill>
                  <a:effectLst/>
                  <a:uLnTx/>
                  <a:uFillTx/>
                </a:rPr>
                <a:t>验证</a:t>
              </a:r>
              <a:endParaRPr kumimoji="0" lang="en-US" altLang="zh-CN" sz="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smtClean="0">
                  <a:ln>
                    <a:noFill/>
                  </a:ln>
                  <a:solidFill>
                    <a:sysClr val="windowText" lastClr="000000"/>
                  </a:solidFill>
                  <a:effectLst/>
                  <a:uLnTx/>
                  <a:uFillTx/>
                </a:rPr>
                <a:t>失败</a:t>
              </a:r>
              <a:endParaRPr kumimoji="0" lang="en-US" altLang="zh-CN" sz="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smtClean="0">
                  <a:ln>
                    <a:noFill/>
                  </a:ln>
                  <a:solidFill>
                    <a:sysClr val="windowText" lastClr="000000"/>
                  </a:solidFill>
                  <a:effectLst/>
                  <a:uLnTx/>
                  <a:uFillTx/>
                </a:rPr>
                <a:t>提示</a:t>
              </a:r>
              <a:endParaRPr kumimoji="0" lang="en-US" altLang="zh-CN" sz="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ysClr val="windowText" lastClr="000000"/>
                  </a:solidFill>
                  <a:effectLst/>
                  <a:uLnTx/>
                  <a:uFillTx/>
                </a:rPr>
                <a:t>跳转</a:t>
              </a:r>
              <a:endParaRPr kumimoji="0" lang="en-US" altLang="zh-CN" sz="800" b="0" i="0" u="none" strike="noStrike" kern="0" cap="none" spc="0" normalizeH="0" baseline="0" noProof="0" dirty="0" smtClean="0">
                <a:ln>
                  <a:noFill/>
                </a:ln>
                <a:solidFill>
                  <a:sysClr val="windowText" lastClr="000000"/>
                </a:solidFill>
                <a:effectLst/>
                <a:uLnTx/>
                <a:uFillTx/>
              </a:endParaRPr>
            </a:p>
          </p:txBody>
        </p:sp>
        <p:sp>
          <p:nvSpPr>
            <p:cNvPr id="198" name="TextBox 197"/>
            <p:cNvSpPr txBox="1"/>
            <p:nvPr/>
          </p:nvSpPr>
          <p:spPr>
            <a:xfrm>
              <a:off x="8798812" y="1350667"/>
              <a:ext cx="523309"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sysClr val="windowText" lastClr="000000"/>
                  </a:solidFill>
                  <a:effectLst/>
                  <a:uLnTx/>
                  <a:uFillTx/>
                </a:rPr>
                <a:t>切换至</a:t>
              </a:r>
              <a:r>
                <a:rPr kumimoji="0" lang="en-US" altLang="zh-CN" sz="800" b="0" i="0" u="none" strike="noStrike" kern="0" cap="none" spc="0" normalizeH="0" baseline="0" noProof="0" dirty="0" smtClean="0">
                  <a:ln>
                    <a:noFill/>
                  </a:ln>
                  <a:solidFill>
                    <a:sysClr val="windowText" lastClr="000000"/>
                  </a:solidFill>
                  <a:effectLst/>
                  <a:uLnTx/>
                  <a:uFillTx/>
                </a:rPr>
                <a:t>4.1</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smtClean="0">
                  <a:ln>
                    <a:noFill/>
                  </a:ln>
                  <a:solidFill>
                    <a:sysClr val="windowText" lastClr="000000"/>
                  </a:solidFill>
                  <a:effectLst/>
                  <a:uLnTx/>
                  <a:uFillTx/>
                </a:rPr>
                <a:t>进入</a:t>
              </a:r>
              <a:endParaRPr kumimoji="0" lang="en-US" altLang="zh-CN" sz="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smtClean="0">
                  <a:ln>
                    <a:noFill/>
                  </a:ln>
                  <a:solidFill>
                    <a:sysClr val="windowText" lastClr="000000"/>
                  </a:solidFill>
                  <a:effectLst/>
                  <a:uLnTx/>
                  <a:uFillTx/>
                </a:rPr>
                <a:t>验证</a:t>
              </a:r>
              <a:endParaRPr kumimoji="0" lang="en-US" altLang="zh-CN" sz="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smtClean="0">
                  <a:ln>
                    <a:noFill/>
                  </a:ln>
                  <a:solidFill>
                    <a:sysClr val="windowText" lastClr="000000"/>
                  </a:solidFill>
                  <a:effectLst/>
                  <a:uLnTx/>
                  <a:uFillTx/>
                </a:rPr>
                <a:t>    …</a:t>
              </a:r>
            </a:p>
          </p:txBody>
        </p:sp>
        <p:cxnSp>
          <p:nvCxnSpPr>
            <p:cNvPr id="199" name="直接箭头连接符 198"/>
            <p:cNvCxnSpPr/>
            <p:nvPr/>
          </p:nvCxnSpPr>
          <p:spPr>
            <a:xfrm flipH="1">
              <a:off x="8558903" y="2038228"/>
              <a:ext cx="432048" cy="802768"/>
            </a:xfrm>
            <a:prstGeom prst="straightConnector1">
              <a:avLst/>
            </a:prstGeom>
            <a:noFill/>
            <a:ln w="9525" cap="flat" cmpd="sng" algn="ctr">
              <a:solidFill>
                <a:srgbClr val="4F81BD">
                  <a:shade val="95000"/>
                  <a:satMod val="105000"/>
                </a:srgbClr>
              </a:solidFill>
              <a:prstDash val="solid"/>
              <a:tailEnd type="arrow"/>
            </a:ln>
            <a:effectLst/>
          </p:spPr>
        </p:cxnSp>
        <p:sp>
          <p:nvSpPr>
            <p:cNvPr id="200" name="右箭头 199"/>
            <p:cNvSpPr/>
            <p:nvPr/>
          </p:nvSpPr>
          <p:spPr>
            <a:xfrm>
              <a:off x="9237492" y="1678188"/>
              <a:ext cx="140802" cy="45719"/>
            </a:xfrm>
            <a:prstGeom prst="rightArrow">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01" name="矩形 200"/>
            <p:cNvSpPr/>
            <p:nvPr/>
          </p:nvSpPr>
          <p:spPr>
            <a:xfrm>
              <a:off x="9428716" y="1316549"/>
              <a:ext cx="314455" cy="749197"/>
            </a:xfrm>
            <a:prstGeom prst="rect">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02" name="TextBox 201"/>
            <p:cNvSpPr txBox="1"/>
            <p:nvPr/>
          </p:nvSpPr>
          <p:spPr>
            <a:xfrm>
              <a:off x="9367742" y="1284756"/>
              <a:ext cx="415297" cy="96949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smtClean="0">
                  <a:ln>
                    <a:noFill/>
                  </a:ln>
                  <a:solidFill>
                    <a:sysClr val="windowText" lastClr="000000"/>
                  </a:solidFill>
                  <a:effectLst/>
                  <a:uLnTx/>
                  <a:uFillTx/>
                </a:rPr>
                <a:t>3.11</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smtClean="0">
                  <a:ln>
                    <a:noFill/>
                  </a:ln>
                  <a:solidFill>
                    <a:sysClr val="windowText" lastClr="000000"/>
                  </a:solidFill>
                  <a:effectLst/>
                  <a:uLnTx/>
                  <a:uFillTx/>
                </a:rPr>
                <a:t>再次失败</a:t>
              </a:r>
              <a:endParaRPr kumimoji="0" lang="en-US" altLang="zh-CN" sz="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smtClean="0">
                  <a:ln>
                    <a:noFill/>
                  </a:ln>
                  <a:solidFill>
                    <a:sysClr val="windowText" lastClr="000000"/>
                  </a:solidFill>
                  <a:effectLst/>
                  <a:uLnTx/>
                  <a:uFillTx/>
                </a:rPr>
                <a:t>终止</a:t>
              </a:r>
              <a:endParaRPr kumimoji="0" lang="en-US" altLang="zh-CN" sz="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smtClean="0">
                  <a:ln>
                    <a:noFill/>
                  </a:ln>
                  <a:solidFill>
                    <a:sysClr val="windowText" lastClr="000000"/>
                  </a:solidFill>
                  <a:effectLst/>
                  <a:uLnTx/>
                  <a:uFillTx/>
                </a:rPr>
                <a:t>验证</a:t>
              </a:r>
              <a:endParaRPr kumimoji="0" lang="en-US" altLang="zh-CN" sz="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ysClr val="windowText" lastClr="000000"/>
                  </a:solidFill>
                  <a:effectLst/>
                  <a:uLnTx/>
                  <a:uFillTx/>
                </a:rPr>
                <a:t>线下</a:t>
              </a:r>
              <a:endParaRPr kumimoji="0" lang="en-US" altLang="zh-CN" sz="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800" b="0" i="0" u="none" strike="noStrike" kern="0" cap="none" spc="0" normalizeH="0" baseline="0" noProof="0" dirty="0" smtClean="0">
                <a:ln>
                  <a:noFill/>
                </a:ln>
                <a:solidFill>
                  <a:sysClr val="windowText" lastClr="000000"/>
                </a:solidFill>
                <a:effectLst/>
                <a:uLnTx/>
                <a:uFillTx/>
              </a:endParaRPr>
            </a:p>
          </p:txBody>
        </p:sp>
        <p:cxnSp>
          <p:nvCxnSpPr>
            <p:cNvPr id="203" name="直接箭头连接符 202"/>
            <p:cNvCxnSpPr>
              <a:stCxn id="183" idx="2"/>
            </p:cNvCxnSpPr>
            <p:nvPr/>
          </p:nvCxnSpPr>
          <p:spPr>
            <a:xfrm flipH="1">
              <a:off x="2423920" y="3399281"/>
              <a:ext cx="17424" cy="592275"/>
            </a:xfrm>
            <a:prstGeom prst="straightConnector1">
              <a:avLst/>
            </a:prstGeom>
            <a:noFill/>
            <a:ln w="9525" cap="flat" cmpd="sng" algn="ctr">
              <a:solidFill>
                <a:srgbClr val="4F81BD">
                  <a:shade val="95000"/>
                  <a:satMod val="105000"/>
                </a:srgbClr>
              </a:solidFill>
              <a:prstDash val="solid"/>
              <a:tailEnd type="arrow"/>
            </a:ln>
            <a:effectLst/>
          </p:spPr>
        </p:cxnSp>
        <p:sp>
          <p:nvSpPr>
            <p:cNvPr id="204" name="TextBox 203"/>
            <p:cNvSpPr txBox="1"/>
            <p:nvPr/>
          </p:nvSpPr>
          <p:spPr>
            <a:xfrm>
              <a:off x="1729691" y="4025749"/>
              <a:ext cx="1028268"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smtClean="0">
                  <a:ln>
                    <a:noFill/>
                  </a:ln>
                  <a:solidFill>
                    <a:sysClr val="windowText" lastClr="000000"/>
                  </a:solidFill>
                  <a:effectLst/>
                  <a:uLnTx/>
                  <a:uFillTx/>
                </a:rPr>
                <a:t>   4 </a:t>
              </a:r>
              <a:r>
                <a:rPr kumimoji="0" lang="zh-CN" altLang="en-US" sz="900" b="0" i="0" u="none" strike="noStrike" kern="0" cap="none" spc="0" normalizeH="0" baseline="0" noProof="0" dirty="0">
                  <a:ln>
                    <a:noFill/>
                  </a:ln>
                  <a:solidFill>
                    <a:sysClr val="windowText" lastClr="000000"/>
                  </a:solidFill>
                  <a:effectLst/>
                  <a:uLnTx/>
                  <a:uFillTx/>
                </a:rPr>
                <a:t>一般</a:t>
              </a:r>
              <a:r>
                <a:rPr kumimoji="0" lang="zh-CN" altLang="en-US" sz="900" b="0" i="0" u="none" strike="noStrike" kern="0" cap="none" spc="0" normalizeH="0" baseline="0" noProof="0" dirty="0" smtClean="0">
                  <a:ln>
                    <a:noFill/>
                  </a:ln>
                  <a:solidFill>
                    <a:sysClr val="windowText" lastClr="000000"/>
                  </a:solidFill>
                  <a:effectLst/>
                  <a:uLnTx/>
                  <a:uFillTx/>
                </a:rPr>
                <a:t>验证</a:t>
              </a:r>
              <a:endParaRPr kumimoji="0" lang="en-US" altLang="zh-CN" sz="900" b="0" i="0" u="none" strike="noStrike" kern="0" cap="none" spc="0" normalizeH="0" baseline="0" noProof="0" dirty="0" smtClean="0">
                <a:ln>
                  <a:noFill/>
                </a:ln>
                <a:solidFill>
                  <a:sysClr val="windowText" lastClr="000000"/>
                </a:solidFill>
                <a:effectLst/>
                <a:uLnTx/>
                <a:uFillTx/>
              </a:endParaRPr>
            </a:p>
          </p:txBody>
        </p:sp>
        <p:sp>
          <p:nvSpPr>
            <p:cNvPr id="205" name="TextBox 204"/>
            <p:cNvSpPr txBox="1"/>
            <p:nvPr/>
          </p:nvSpPr>
          <p:spPr>
            <a:xfrm>
              <a:off x="2648992" y="3818840"/>
              <a:ext cx="415297" cy="6001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smtClean="0">
                  <a:ln>
                    <a:noFill/>
                  </a:ln>
                  <a:solidFill>
                    <a:sysClr val="windowText" lastClr="000000"/>
                  </a:solidFill>
                  <a:effectLst/>
                  <a:uLnTx/>
                  <a:uFillTx/>
                </a:rPr>
                <a:t>  4.1</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smtClean="0">
                  <a:ln>
                    <a:noFill/>
                  </a:ln>
                  <a:solidFill>
                    <a:sysClr val="windowText" lastClr="000000"/>
                  </a:solidFill>
                  <a:effectLst/>
                  <a:uLnTx/>
                  <a:uFillTx/>
                </a:rPr>
                <a:t>填写</a:t>
              </a:r>
              <a:endParaRPr kumimoji="0" lang="en-US" altLang="zh-CN" sz="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smtClean="0">
                  <a:ln>
                    <a:noFill/>
                  </a:ln>
                  <a:solidFill>
                    <a:sysClr val="windowText" lastClr="000000"/>
                  </a:solidFill>
                  <a:effectLst/>
                  <a:uLnTx/>
                  <a:uFillTx/>
                </a:rPr>
                <a:t>身份</a:t>
              </a:r>
              <a:endParaRPr kumimoji="0" lang="en-US" altLang="zh-CN" sz="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smtClean="0">
                  <a:ln>
                    <a:noFill/>
                  </a:ln>
                  <a:solidFill>
                    <a:sysClr val="windowText" lastClr="000000"/>
                  </a:solidFill>
                  <a:effectLst/>
                  <a:uLnTx/>
                  <a:uFillTx/>
                </a:rPr>
                <a:t>证号</a:t>
              </a:r>
              <a:endParaRPr kumimoji="0" lang="en-US" altLang="zh-CN" sz="800" b="0" i="0" u="none" strike="noStrike" kern="0" cap="none" spc="0" normalizeH="0" baseline="0" noProof="0" dirty="0" smtClean="0">
                <a:ln>
                  <a:noFill/>
                </a:ln>
                <a:solidFill>
                  <a:sysClr val="windowText" lastClr="000000"/>
                </a:solidFill>
                <a:effectLst/>
                <a:uLnTx/>
                <a:uFillTx/>
              </a:endParaRPr>
            </a:p>
          </p:txBody>
        </p:sp>
        <p:sp>
          <p:nvSpPr>
            <p:cNvPr id="206" name="TextBox 205"/>
            <p:cNvSpPr txBox="1"/>
            <p:nvPr/>
          </p:nvSpPr>
          <p:spPr>
            <a:xfrm>
              <a:off x="3326738" y="3831480"/>
              <a:ext cx="415297" cy="4770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smtClean="0">
                  <a:ln>
                    <a:noFill/>
                  </a:ln>
                  <a:solidFill>
                    <a:sysClr val="windowText" lastClr="000000"/>
                  </a:solidFill>
                  <a:effectLst/>
                  <a:uLnTx/>
                  <a:uFillTx/>
                </a:rPr>
                <a:t>  4.2</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smtClean="0">
                  <a:ln>
                    <a:noFill/>
                  </a:ln>
                  <a:solidFill>
                    <a:sysClr val="windowText" lastClr="000000"/>
                  </a:solidFill>
                  <a:effectLst/>
                  <a:uLnTx/>
                  <a:uFillTx/>
                </a:rPr>
                <a:t>填写</a:t>
              </a:r>
              <a:endParaRPr kumimoji="0" lang="en-US" altLang="zh-CN" sz="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ysClr val="windowText" lastClr="000000"/>
                  </a:solidFill>
                  <a:effectLst/>
                  <a:uLnTx/>
                  <a:uFillTx/>
                </a:rPr>
                <a:t>姓名</a:t>
              </a:r>
              <a:endParaRPr kumimoji="0" lang="en-US" altLang="zh-CN" sz="800" b="0" i="0" u="none" strike="noStrike" kern="0" cap="none" spc="0" normalizeH="0" baseline="0" noProof="0" dirty="0" smtClean="0">
                <a:ln>
                  <a:noFill/>
                </a:ln>
                <a:solidFill>
                  <a:sysClr val="windowText" lastClr="000000"/>
                </a:solidFill>
                <a:effectLst/>
                <a:uLnTx/>
                <a:uFillTx/>
              </a:endParaRPr>
            </a:p>
          </p:txBody>
        </p:sp>
        <p:sp>
          <p:nvSpPr>
            <p:cNvPr id="207" name="TextBox 206"/>
            <p:cNvSpPr txBox="1"/>
            <p:nvPr/>
          </p:nvSpPr>
          <p:spPr>
            <a:xfrm>
              <a:off x="3980470" y="3810184"/>
              <a:ext cx="415297" cy="6001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smtClean="0">
                  <a:ln>
                    <a:noFill/>
                  </a:ln>
                  <a:solidFill>
                    <a:sysClr val="windowText" lastClr="000000"/>
                  </a:solidFill>
                  <a:effectLst/>
                  <a:uLnTx/>
                  <a:uFillTx/>
                </a:rPr>
                <a:t>  4.3</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smtClean="0">
                  <a:ln>
                    <a:noFill/>
                  </a:ln>
                  <a:solidFill>
                    <a:sysClr val="windowText" lastClr="000000"/>
                  </a:solidFill>
                  <a:effectLst/>
                  <a:uLnTx/>
                  <a:uFillTx/>
                </a:rPr>
                <a:t>填写</a:t>
              </a:r>
              <a:endParaRPr kumimoji="0" lang="en-US" altLang="zh-CN" sz="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smtClean="0">
                  <a:ln>
                    <a:noFill/>
                  </a:ln>
                  <a:solidFill>
                    <a:sysClr val="windowText" lastClr="000000"/>
                  </a:solidFill>
                  <a:effectLst/>
                  <a:uLnTx/>
                  <a:uFillTx/>
                </a:rPr>
                <a:t>手机</a:t>
              </a:r>
              <a:endParaRPr kumimoji="0" lang="en-US" altLang="zh-CN" sz="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ysClr val="windowText" lastClr="000000"/>
                  </a:solidFill>
                  <a:effectLst/>
                  <a:uLnTx/>
                  <a:uFillTx/>
                </a:rPr>
                <a:t>号码</a:t>
              </a:r>
              <a:endParaRPr kumimoji="0" lang="en-US" altLang="zh-CN" sz="800" b="0" i="0" u="none" strike="noStrike" kern="0" cap="none" spc="0" normalizeH="0" baseline="0" noProof="0" dirty="0" smtClean="0">
                <a:ln>
                  <a:noFill/>
                </a:ln>
                <a:solidFill>
                  <a:sysClr val="windowText" lastClr="000000"/>
                </a:solidFill>
                <a:effectLst/>
                <a:uLnTx/>
                <a:uFillTx/>
              </a:endParaRPr>
            </a:p>
          </p:txBody>
        </p:sp>
        <p:sp>
          <p:nvSpPr>
            <p:cNvPr id="208" name="TextBox 207"/>
            <p:cNvSpPr txBox="1"/>
            <p:nvPr/>
          </p:nvSpPr>
          <p:spPr>
            <a:xfrm>
              <a:off x="4642254" y="3861286"/>
              <a:ext cx="415297" cy="4770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smtClean="0">
                  <a:ln>
                    <a:noFill/>
                  </a:ln>
                  <a:solidFill>
                    <a:sysClr val="windowText" lastClr="000000"/>
                  </a:solidFill>
                  <a:effectLst/>
                  <a:uLnTx/>
                  <a:uFillTx/>
                </a:rPr>
                <a:t>  4.4</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smtClean="0">
                  <a:ln>
                    <a:noFill/>
                  </a:ln>
                  <a:solidFill>
                    <a:sysClr val="windowText" lastClr="000000"/>
                  </a:solidFill>
                  <a:effectLst/>
                  <a:uLnTx/>
                  <a:uFillTx/>
                </a:rPr>
                <a:t>点击</a:t>
              </a:r>
              <a:endParaRPr kumimoji="0" lang="en-US" altLang="zh-CN" sz="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ysClr val="windowText" lastClr="000000"/>
                  </a:solidFill>
                  <a:effectLst/>
                  <a:uLnTx/>
                  <a:uFillTx/>
                </a:rPr>
                <a:t>验证</a:t>
              </a:r>
              <a:endParaRPr kumimoji="0" lang="en-US" altLang="zh-CN" sz="800" b="0" i="0" u="none" strike="noStrike" kern="0" cap="none" spc="0" normalizeH="0" baseline="0" noProof="0" dirty="0" smtClean="0">
                <a:ln>
                  <a:noFill/>
                </a:ln>
                <a:solidFill>
                  <a:sysClr val="windowText" lastClr="000000"/>
                </a:solidFill>
                <a:effectLst/>
                <a:uLnTx/>
                <a:uFillTx/>
              </a:endParaRPr>
            </a:p>
          </p:txBody>
        </p:sp>
        <p:sp>
          <p:nvSpPr>
            <p:cNvPr id="209" name="TextBox 208"/>
            <p:cNvSpPr txBox="1"/>
            <p:nvPr/>
          </p:nvSpPr>
          <p:spPr>
            <a:xfrm>
              <a:off x="7872517" y="3807379"/>
              <a:ext cx="415297" cy="4770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smtClean="0">
                  <a:ln>
                    <a:noFill/>
                  </a:ln>
                  <a:solidFill>
                    <a:sysClr val="windowText" lastClr="000000"/>
                  </a:solidFill>
                  <a:effectLst/>
                  <a:uLnTx/>
                  <a:uFillTx/>
                </a:rPr>
                <a:t>  4.9</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smtClean="0">
                  <a:ln>
                    <a:noFill/>
                  </a:ln>
                  <a:solidFill>
                    <a:sysClr val="windowText" lastClr="000000"/>
                  </a:solidFill>
                  <a:effectLst/>
                  <a:uLnTx/>
                  <a:uFillTx/>
                </a:rPr>
                <a:t>验证成功</a:t>
              </a:r>
              <a:endParaRPr kumimoji="0" lang="en-US" altLang="zh-CN" sz="800" b="0" i="0" u="none" strike="noStrike" kern="0" cap="none" spc="0" normalizeH="0" baseline="0" noProof="0" dirty="0" smtClean="0">
                <a:ln>
                  <a:noFill/>
                </a:ln>
                <a:solidFill>
                  <a:sysClr val="windowText" lastClr="000000"/>
                </a:solidFill>
                <a:effectLst/>
                <a:uLnTx/>
                <a:uFillTx/>
              </a:endParaRPr>
            </a:p>
          </p:txBody>
        </p:sp>
        <p:cxnSp>
          <p:nvCxnSpPr>
            <p:cNvPr id="210" name="直接箭头连接符 209"/>
            <p:cNvCxnSpPr/>
            <p:nvPr/>
          </p:nvCxnSpPr>
          <p:spPr>
            <a:xfrm flipV="1">
              <a:off x="8198863" y="3438522"/>
              <a:ext cx="139373" cy="368857"/>
            </a:xfrm>
            <a:prstGeom prst="straightConnector1">
              <a:avLst/>
            </a:prstGeom>
            <a:noFill/>
            <a:ln w="9525" cap="flat" cmpd="sng" algn="ctr">
              <a:solidFill>
                <a:srgbClr val="4F81BD">
                  <a:shade val="95000"/>
                  <a:satMod val="105000"/>
                </a:srgbClr>
              </a:solidFill>
              <a:prstDash val="solid"/>
              <a:tailEnd type="arrow"/>
            </a:ln>
            <a:effectLst/>
          </p:spPr>
        </p:cxnSp>
        <p:cxnSp>
          <p:nvCxnSpPr>
            <p:cNvPr id="211" name="直接箭头连接符 210"/>
            <p:cNvCxnSpPr>
              <a:stCxn id="168" idx="2"/>
            </p:cNvCxnSpPr>
            <p:nvPr/>
          </p:nvCxnSpPr>
          <p:spPr>
            <a:xfrm>
              <a:off x="8074554" y="4344068"/>
              <a:ext cx="263682" cy="286448"/>
            </a:xfrm>
            <a:prstGeom prst="straightConnector1">
              <a:avLst/>
            </a:prstGeom>
            <a:noFill/>
            <a:ln w="9525" cap="flat" cmpd="sng" algn="ctr">
              <a:solidFill>
                <a:srgbClr val="4F81BD">
                  <a:shade val="95000"/>
                  <a:satMod val="105000"/>
                </a:srgbClr>
              </a:solidFill>
              <a:prstDash val="solid"/>
              <a:tailEnd type="arrow"/>
            </a:ln>
            <a:effectLst/>
          </p:spPr>
        </p:cxnSp>
        <p:sp>
          <p:nvSpPr>
            <p:cNvPr id="212" name="TextBox 211"/>
            <p:cNvSpPr txBox="1"/>
            <p:nvPr/>
          </p:nvSpPr>
          <p:spPr>
            <a:xfrm>
              <a:off x="8342879" y="4414492"/>
              <a:ext cx="415297" cy="86177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smtClean="0">
                  <a:ln>
                    <a:noFill/>
                  </a:ln>
                  <a:solidFill>
                    <a:sysClr val="windowText" lastClr="000000"/>
                  </a:solidFill>
                  <a:effectLst/>
                  <a:uLnTx/>
                  <a:uFillTx/>
                </a:rPr>
                <a:t>  4.10</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smtClean="0">
                  <a:ln>
                    <a:noFill/>
                  </a:ln>
                  <a:solidFill>
                    <a:sysClr val="windowText" lastClr="000000"/>
                  </a:solidFill>
                  <a:effectLst/>
                  <a:uLnTx/>
                  <a:uFillTx/>
                </a:rPr>
                <a:t>验证</a:t>
              </a:r>
              <a:endParaRPr kumimoji="0" lang="en-US" altLang="zh-CN" sz="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smtClean="0">
                  <a:ln>
                    <a:noFill/>
                  </a:ln>
                  <a:solidFill>
                    <a:sysClr val="windowText" lastClr="000000"/>
                  </a:solidFill>
                  <a:effectLst/>
                  <a:uLnTx/>
                  <a:uFillTx/>
                </a:rPr>
                <a:t>失败</a:t>
              </a:r>
              <a:endParaRPr kumimoji="0" lang="en-US" altLang="zh-CN" sz="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smtClean="0">
                  <a:ln>
                    <a:noFill/>
                  </a:ln>
                  <a:solidFill>
                    <a:sysClr val="windowText" lastClr="000000"/>
                  </a:solidFill>
                  <a:effectLst/>
                  <a:uLnTx/>
                  <a:uFillTx/>
                </a:rPr>
                <a:t>提示跳转</a:t>
              </a:r>
              <a:endParaRPr kumimoji="0" lang="en-US" altLang="zh-CN" sz="800" b="0" i="0" u="none" strike="noStrike" kern="0" cap="none" spc="0" normalizeH="0" baseline="0" noProof="0" dirty="0" smtClean="0">
                <a:ln>
                  <a:noFill/>
                </a:ln>
                <a:solidFill>
                  <a:sysClr val="windowText" lastClr="000000"/>
                </a:solidFill>
                <a:effectLst/>
                <a:uLnTx/>
                <a:uFillTx/>
              </a:endParaRPr>
            </a:p>
          </p:txBody>
        </p:sp>
        <p:sp>
          <p:nvSpPr>
            <p:cNvPr id="213" name="TextBox 212"/>
            <p:cNvSpPr txBox="1"/>
            <p:nvPr/>
          </p:nvSpPr>
          <p:spPr>
            <a:xfrm>
              <a:off x="8846935" y="4537602"/>
              <a:ext cx="523309"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sysClr val="windowText" lastClr="000000"/>
                  </a:solidFill>
                  <a:effectLst/>
                  <a:uLnTx/>
                  <a:uFillTx/>
                </a:rPr>
                <a:t>切换至</a:t>
              </a:r>
              <a:r>
                <a:rPr kumimoji="0" lang="en-US" altLang="zh-CN" sz="800" b="0" i="0" u="none" strike="noStrike" kern="0" cap="none" spc="0" normalizeH="0" baseline="0" noProof="0" dirty="0">
                  <a:ln>
                    <a:noFill/>
                  </a:ln>
                  <a:solidFill>
                    <a:sysClr val="windowText" lastClr="000000"/>
                  </a:solidFill>
                  <a:effectLst/>
                  <a:uLnTx/>
                  <a:uFillTx/>
                </a:rPr>
                <a:t>3</a:t>
              </a:r>
              <a:r>
                <a:rPr kumimoji="0" lang="en-US" altLang="zh-CN" sz="800" b="0" i="0" u="none" strike="noStrike" kern="0" cap="none" spc="0" normalizeH="0" baseline="0" noProof="0" dirty="0" smtClean="0">
                  <a:ln>
                    <a:noFill/>
                  </a:ln>
                  <a:solidFill>
                    <a:sysClr val="windowText" lastClr="000000"/>
                  </a:solidFill>
                  <a:effectLst/>
                  <a:uLnTx/>
                  <a:uFillTx/>
                </a:rPr>
                <a:t>.1</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smtClean="0">
                  <a:ln>
                    <a:noFill/>
                  </a:ln>
                  <a:solidFill>
                    <a:sysClr val="windowText" lastClr="000000"/>
                  </a:solidFill>
                  <a:effectLst/>
                  <a:uLnTx/>
                  <a:uFillTx/>
                </a:rPr>
                <a:t>进入</a:t>
              </a:r>
              <a:endParaRPr kumimoji="0" lang="en-US" altLang="zh-CN" sz="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smtClean="0">
                  <a:ln>
                    <a:noFill/>
                  </a:ln>
                  <a:solidFill>
                    <a:sysClr val="windowText" lastClr="000000"/>
                  </a:solidFill>
                  <a:effectLst/>
                  <a:uLnTx/>
                  <a:uFillTx/>
                </a:rPr>
                <a:t>验证</a:t>
              </a:r>
              <a:endParaRPr kumimoji="0" lang="en-US" altLang="zh-CN" sz="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smtClean="0">
                  <a:ln>
                    <a:noFill/>
                  </a:ln>
                  <a:solidFill>
                    <a:sysClr val="windowText" lastClr="000000"/>
                  </a:solidFill>
                  <a:effectLst/>
                  <a:uLnTx/>
                  <a:uFillTx/>
                </a:rPr>
                <a:t>    …</a:t>
              </a:r>
            </a:p>
          </p:txBody>
        </p:sp>
        <p:sp>
          <p:nvSpPr>
            <p:cNvPr id="214" name="TextBox 213"/>
            <p:cNvSpPr txBox="1"/>
            <p:nvPr/>
          </p:nvSpPr>
          <p:spPr>
            <a:xfrm>
              <a:off x="9378294" y="4486500"/>
              <a:ext cx="415297" cy="96949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a:ln>
                    <a:noFill/>
                  </a:ln>
                  <a:solidFill>
                    <a:sysClr val="windowText" lastClr="000000"/>
                  </a:solidFill>
                  <a:effectLst/>
                  <a:uLnTx/>
                  <a:uFillTx/>
                </a:rPr>
                <a:t>4</a:t>
              </a:r>
              <a:r>
                <a:rPr kumimoji="0" lang="en-US" altLang="zh-CN" sz="900" b="0" i="0" u="none" strike="noStrike" kern="0" cap="none" spc="0" normalizeH="0" baseline="0" noProof="0" dirty="0" smtClean="0">
                  <a:ln>
                    <a:noFill/>
                  </a:ln>
                  <a:solidFill>
                    <a:sysClr val="windowText" lastClr="000000"/>
                  </a:solidFill>
                  <a:effectLst/>
                  <a:uLnTx/>
                  <a:uFillTx/>
                </a:rPr>
                <a:t>.11</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smtClean="0">
                  <a:ln>
                    <a:noFill/>
                  </a:ln>
                  <a:solidFill>
                    <a:sysClr val="windowText" lastClr="000000"/>
                  </a:solidFill>
                  <a:effectLst/>
                  <a:uLnTx/>
                  <a:uFillTx/>
                </a:rPr>
                <a:t>再次失败</a:t>
              </a:r>
              <a:endParaRPr kumimoji="0" lang="en-US" altLang="zh-CN" sz="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smtClean="0">
                  <a:ln>
                    <a:noFill/>
                  </a:ln>
                  <a:solidFill>
                    <a:sysClr val="windowText" lastClr="000000"/>
                  </a:solidFill>
                  <a:effectLst/>
                  <a:uLnTx/>
                  <a:uFillTx/>
                </a:rPr>
                <a:t>终止</a:t>
              </a:r>
              <a:endParaRPr kumimoji="0" lang="en-US" altLang="zh-CN" sz="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smtClean="0">
                  <a:ln>
                    <a:noFill/>
                  </a:ln>
                  <a:solidFill>
                    <a:sysClr val="windowText" lastClr="000000"/>
                  </a:solidFill>
                  <a:effectLst/>
                  <a:uLnTx/>
                  <a:uFillTx/>
                </a:rPr>
                <a:t>验证</a:t>
              </a:r>
              <a:endParaRPr kumimoji="0" lang="en-US" altLang="zh-CN" sz="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ysClr val="windowText" lastClr="000000"/>
                  </a:solidFill>
                  <a:effectLst/>
                  <a:uLnTx/>
                  <a:uFillTx/>
                </a:rPr>
                <a:t>线下</a:t>
              </a:r>
              <a:endParaRPr kumimoji="0" lang="en-US" altLang="zh-CN" sz="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800" b="0" i="0" u="none" strike="noStrike" kern="0" cap="none" spc="0" normalizeH="0" baseline="0" noProof="0" dirty="0" smtClean="0">
                <a:ln>
                  <a:noFill/>
                </a:ln>
                <a:solidFill>
                  <a:sysClr val="windowText" lastClr="000000"/>
                </a:solidFill>
                <a:effectLst/>
                <a:uLnTx/>
                <a:uFillTx/>
              </a:endParaRPr>
            </a:p>
          </p:txBody>
        </p:sp>
        <p:sp>
          <p:nvSpPr>
            <p:cNvPr id="215" name="矩形 214"/>
            <p:cNvSpPr/>
            <p:nvPr/>
          </p:nvSpPr>
          <p:spPr>
            <a:xfrm>
              <a:off x="9423888" y="4527069"/>
              <a:ext cx="314455" cy="749197"/>
            </a:xfrm>
            <a:prstGeom prst="rect">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16" name="右箭头 215"/>
            <p:cNvSpPr/>
            <p:nvPr/>
          </p:nvSpPr>
          <p:spPr>
            <a:xfrm>
              <a:off x="9282197" y="4860214"/>
              <a:ext cx="140802" cy="45719"/>
            </a:xfrm>
            <a:prstGeom prst="rightArrow">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17" name="TextBox 216"/>
            <p:cNvSpPr txBox="1"/>
            <p:nvPr/>
          </p:nvSpPr>
          <p:spPr>
            <a:xfrm>
              <a:off x="7694807" y="3103540"/>
              <a:ext cx="704039" cy="2308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smtClean="0">
                  <a:ln>
                    <a:noFill/>
                  </a:ln>
                  <a:solidFill>
                    <a:sysClr val="windowText" lastClr="000000"/>
                  </a:solidFill>
                  <a:effectLst/>
                  <a:uLnTx/>
                  <a:uFillTx/>
                </a:rPr>
                <a:t>5</a:t>
              </a:r>
              <a:r>
                <a:rPr kumimoji="0" lang="zh-CN" altLang="en-US" sz="900" b="0" i="0" u="none" strike="noStrike" kern="0" cap="none" spc="0" normalizeH="0" baseline="0" noProof="0" dirty="0" smtClean="0">
                  <a:ln>
                    <a:noFill/>
                  </a:ln>
                  <a:solidFill>
                    <a:sysClr val="windowText" lastClr="000000"/>
                  </a:solidFill>
                  <a:effectLst/>
                  <a:uLnTx/>
                  <a:uFillTx/>
                </a:rPr>
                <a:t>联华绑卡</a:t>
              </a:r>
              <a:endParaRPr kumimoji="0" lang="zh-CN" altLang="en-US" sz="900" b="0" i="0" u="none" strike="noStrike" kern="0" cap="none" spc="0" normalizeH="0" baseline="0" noProof="0" dirty="0">
                <a:ln>
                  <a:noFill/>
                </a:ln>
                <a:solidFill>
                  <a:sysClr val="windowText" lastClr="000000"/>
                </a:solidFill>
                <a:effectLst/>
                <a:uLnTx/>
                <a:uFillTx/>
              </a:endParaRPr>
            </a:p>
          </p:txBody>
        </p:sp>
        <p:cxnSp>
          <p:nvCxnSpPr>
            <p:cNvPr id="218" name="直接箭头连接符 217"/>
            <p:cNvCxnSpPr/>
            <p:nvPr/>
          </p:nvCxnSpPr>
          <p:spPr>
            <a:xfrm flipH="1" flipV="1">
              <a:off x="8558903" y="3478388"/>
              <a:ext cx="432048" cy="940616"/>
            </a:xfrm>
            <a:prstGeom prst="straightConnector1">
              <a:avLst/>
            </a:prstGeom>
            <a:noFill/>
            <a:ln w="9525" cap="flat" cmpd="sng" algn="ctr">
              <a:solidFill>
                <a:srgbClr val="4F81BD">
                  <a:shade val="95000"/>
                  <a:satMod val="105000"/>
                </a:srgbClr>
              </a:solidFill>
              <a:prstDash val="solid"/>
              <a:tailEnd type="arrow"/>
            </a:ln>
            <a:effectLst/>
          </p:spPr>
        </p:cxnSp>
        <p:sp>
          <p:nvSpPr>
            <p:cNvPr id="219" name="TextBox 218"/>
            <p:cNvSpPr txBox="1"/>
            <p:nvPr/>
          </p:nvSpPr>
          <p:spPr>
            <a:xfrm>
              <a:off x="8486895" y="2326260"/>
              <a:ext cx="646331" cy="2308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sysClr val="windowText" lastClr="000000"/>
                  </a:solidFill>
                  <a:effectLst/>
                  <a:uLnTx/>
                  <a:uFillTx/>
                </a:rPr>
                <a:t>验证成功</a:t>
              </a:r>
              <a:endParaRPr kumimoji="0" lang="zh-CN" altLang="en-US" sz="900" b="0" i="0" u="none" strike="noStrike" kern="0" cap="none" spc="0" normalizeH="0" baseline="0" noProof="0" dirty="0">
                <a:ln>
                  <a:noFill/>
                </a:ln>
                <a:solidFill>
                  <a:sysClr val="windowText" lastClr="000000"/>
                </a:solidFill>
                <a:effectLst/>
                <a:uLnTx/>
                <a:uFillTx/>
              </a:endParaRPr>
            </a:p>
          </p:txBody>
        </p:sp>
        <p:sp>
          <p:nvSpPr>
            <p:cNvPr id="220" name="TextBox 219"/>
            <p:cNvSpPr txBox="1"/>
            <p:nvPr/>
          </p:nvSpPr>
          <p:spPr>
            <a:xfrm>
              <a:off x="8508811" y="3760724"/>
              <a:ext cx="646331" cy="2308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sysClr val="windowText" lastClr="000000"/>
                  </a:solidFill>
                  <a:effectLst/>
                  <a:uLnTx/>
                  <a:uFillTx/>
                </a:rPr>
                <a:t>验证成功</a:t>
              </a:r>
              <a:endParaRPr kumimoji="0" lang="zh-CN" altLang="en-US" sz="900" b="0" i="0" u="none" strike="noStrike" kern="0" cap="none" spc="0" normalizeH="0" baseline="0" noProof="0" dirty="0">
                <a:ln>
                  <a:noFill/>
                </a:ln>
                <a:solidFill>
                  <a:sysClr val="windowText" lastClr="000000"/>
                </a:solidFill>
                <a:effectLst/>
                <a:uLnTx/>
                <a:uFillTx/>
              </a:endParaRPr>
            </a:p>
          </p:txBody>
        </p:sp>
        <p:sp>
          <p:nvSpPr>
            <p:cNvPr id="221" name="TextBox 220"/>
            <p:cNvSpPr txBox="1"/>
            <p:nvPr/>
          </p:nvSpPr>
          <p:spPr>
            <a:xfrm>
              <a:off x="5332293" y="3975295"/>
              <a:ext cx="343273"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smtClean="0">
                  <a:ln>
                    <a:noFill/>
                  </a:ln>
                  <a:solidFill>
                    <a:sysClr val="windowText" lastClr="000000"/>
                  </a:solidFill>
                  <a:effectLst/>
                  <a:uLnTx/>
                  <a:uFillTx/>
                </a:rPr>
                <a:t>……</a:t>
              </a:r>
              <a:endParaRPr kumimoji="0" lang="zh-CN" altLang="en-US" sz="900" b="0" i="0" u="none" strike="noStrike" kern="0" cap="none" spc="0" normalizeH="0" baseline="0" noProof="0" dirty="0">
                <a:ln>
                  <a:noFill/>
                </a:ln>
                <a:solidFill>
                  <a:sysClr val="windowText" lastClr="000000"/>
                </a:solidFill>
                <a:effectLst/>
                <a:uLnTx/>
                <a:uFillTx/>
              </a:endParaRPr>
            </a:p>
          </p:txBody>
        </p:sp>
        <p:sp>
          <p:nvSpPr>
            <p:cNvPr id="222" name="TextBox 221"/>
            <p:cNvSpPr txBox="1"/>
            <p:nvPr/>
          </p:nvSpPr>
          <p:spPr>
            <a:xfrm>
              <a:off x="5983382" y="3982444"/>
              <a:ext cx="343273"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smtClean="0">
                  <a:ln>
                    <a:noFill/>
                  </a:ln>
                  <a:solidFill>
                    <a:sysClr val="windowText" lastClr="000000"/>
                  </a:solidFill>
                  <a:effectLst/>
                  <a:uLnTx/>
                  <a:uFillTx/>
                </a:rPr>
                <a:t>……</a:t>
              </a:r>
              <a:endParaRPr kumimoji="0" lang="zh-CN" altLang="en-US" sz="900" b="0" i="0" u="none" strike="noStrike" kern="0" cap="none" spc="0" normalizeH="0" baseline="0" noProof="0" dirty="0">
                <a:ln>
                  <a:noFill/>
                </a:ln>
                <a:solidFill>
                  <a:sysClr val="windowText" lastClr="000000"/>
                </a:solidFill>
                <a:effectLst/>
                <a:uLnTx/>
                <a:uFillTx/>
              </a:endParaRPr>
            </a:p>
          </p:txBody>
        </p:sp>
        <p:sp>
          <p:nvSpPr>
            <p:cNvPr id="223" name="TextBox 222"/>
            <p:cNvSpPr txBox="1"/>
            <p:nvPr/>
          </p:nvSpPr>
          <p:spPr>
            <a:xfrm>
              <a:off x="6641053" y="4020401"/>
              <a:ext cx="343273"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smtClean="0">
                  <a:ln>
                    <a:noFill/>
                  </a:ln>
                  <a:solidFill>
                    <a:sysClr val="windowText" lastClr="000000"/>
                  </a:solidFill>
                  <a:effectLst/>
                  <a:uLnTx/>
                  <a:uFillTx/>
                </a:rPr>
                <a:t>……</a:t>
              </a:r>
              <a:endParaRPr kumimoji="0" lang="zh-CN" altLang="en-US" sz="900" b="0" i="0" u="none" strike="noStrike" kern="0" cap="none" spc="0" normalizeH="0" baseline="0" noProof="0" dirty="0">
                <a:ln>
                  <a:noFill/>
                </a:ln>
                <a:solidFill>
                  <a:sysClr val="windowText" lastClr="000000"/>
                </a:solidFill>
                <a:effectLst/>
                <a:uLnTx/>
                <a:uFillTx/>
              </a:endParaRPr>
            </a:p>
          </p:txBody>
        </p:sp>
        <p:sp>
          <p:nvSpPr>
            <p:cNvPr id="224" name="TextBox 223"/>
            <p:cNvSpPr txBox="1"/>
            <p:nvPr/>
          </p:nvSpPr>
          <p:spPr>
            <a:xfrm>
              <a:off x="7241097" y="3998994"/>
              <a:ext cx="343273"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smtClean="0">
                  <a:ln>
                    <a:noFill/>
                  </a:ln>
                  <a:solidFill>
                    <a:sysClr val="windowText" lastClr="000000"/>
                  </a:solidFill>
                  <a:effectLst/>
                  <a:uLnTx/>
                  <a:uFillTx/>
                </a:rPr>
                <a:t>……</a:t>
              </a:r>
              <a:endParaRPr kumimoji="0" lang="zh-CN" altLang="en-US" sz="900" b="0" i="0" u="none" strike="noStrike" kern="0" cap="none" spc="0" normalizeH="0" baseline="0" noProof="0" dirty="0">
                <a:ln>
                  <a:noFill/>
                </a:ln>
                <a:solidFill>
                  <a:sysClr val="windowText" lastClr="000000"/>
                </a:solidFill>
                <a:effectLst/>
                <a:uLnTx/>
                <a:uFillTx/>
              </a:endParaRPr>
            </a:p>
          </p:txBody>
        </p:sp>
        <p:sp>
          <p:nvSpPr>
            <p:cNvPr id="225" name="TextBox 224"/>
            <p:cNvSpPr txBox="1"/>
            <p:nvPr/>
          </p:nvSpPr>
          <p:spPr>
            <a:xfrm>
              <a:off x="8342879" y="2944715"/>
              <a:ext cx="389850"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smtClean="0">
                  <a:ln>
                    <a:noFill/>
                  </a:ln>
                  <a:solidFill>
                    <a:sysClr val="windowText" lastClr="000000"/>
                  </a:solidFill>
                  <a:effectLst/>
                  <a:uLnTx/>
                  <a:uFillTx/>
                </a:rPr>
                <a:t>  5.1</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smtClean="0">
                  <a:ln>
                    <a:noFill/>
                  </a:ln>
                  <a:solidFill>
                    <a:sysClr val="windowText" lastClr="000000"/>
                  </a:solidFill>
                  <a:effectLst/>
                  <a:uLnTx/>
                  <a:uFillTx/>
                </a:rPr>
                <a:t>绑线</a:t>
              </a:r>
              <a:endParaRPr kumimoji="0" lang="en-US" altLang="zh-CN" sz="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smtClean="0">
                  <a:ln>
                    <a:noFill/>
                  </a:ln>
                  <a:solidFill>
                    <a:sysClr val="windowText" lastClr="000000"/>
                  </a:solidFill>
                  <a:effectLst/>
                  <a:uLnTx/>
                  <a:uFillTx/>
                </a:rPr>
                <a:t>下卡</a:t>
              </a:r>
              <a:endParaRPr kumimoji="0" lang="zh-CN" altLang="en-US" sz="800" b="0" i="0" u="none" strike="noStrike" kern="0" cap="none" spc="0" normalizeH="0" baseline="0" noProof="0" dirty="0">
                <a:ln>
                  <a:noFill/>
                </a:ln>
                <a:solidFill>
                  <a:sysClr val="windowText" lastClr="000000"/>
                </a:solidFill>
                <a:effectLst/>
                <a:uLnTx/>
                <a:uFillTx/>
              </a:endParaRPr>
            </a:p>
          </p:txBody>
        </p:sp>
        <p:sp>
          <p:nvSpPr>
            <p:cNvPr id="226" name="TextBox 225"/>
            <p:cNvSpPr txBox="1"/>
            <p:nvPr/>
          </p:nvSpPr>
          <p:spPr>
            <a:xfrm>
              <a:off x="8918943" y="2944715"/>
              <a:ext cx="389850"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smtClean="0">
                  <a:ln>
                    <a:noFill/>
                  </a:ln>
                  <a:solidFill>
                    <a:sysClr val="windowText" lastClr="000000"/>
                  </a:solidFill>
                  <a:effectLst/>
                  <a:uLnTx/>
                  <a:uFillTx/>
                </a:rPr>
                <a:t> 5.2</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smtClean="0">
                  <a:ln>
                    <a:noFill/>
                  </a:ln>
                  <a:solidFill>
                    <a:sysClr val="windowText" lastClr="000000"/>
                  </a:solidFill>
                  <a:effectLst/>
                  <a:uLnTx/>
                  <a:uFillTx/>
                </a:rPr>
                <a:t>设置</a:t>
              </a:r>
              <a:endParaRPr kumimoji="0" lang="en-US" altLang="zh-CN" sz="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ysClr val="windowText" lastClr="000000"/>
                  </a:solidFill>
                  <a:effectLst/>
                  <a:uLnTx/>
                  <a:uFillTx/>
                </a:rPr>
                <a:t>密码</a:t>
              </a:r>
              <a:endParaRPr kumimoji="0" lang="en-US" altLang="zh-CN" sz="800" b="0" i="0" u="none" strike="noStrike" kern="0" cap="none" spc="0" normalizeH="0" baseline="0" noProof="0" dirty="0" smtClean="0">
                <a:ln>
                  <a:noFill/>
                </a:ln>
                <a:solidFill>
                  <a:sysClr val="windowText" lastClr="000000"/>
                </a:solidFill>
                <a:effectLst/>
                <a:uLnTx/>
                <a:uFillTx/>
              </a:endParaRPr>
            </a:p>
          </p:txBody>
        </p:sp>
        <p:sp>
          <p:nvSpPr>
            <p:cNvPr id="227" name="右箭头 226"/>
            <p:cNvSpPr/>
            <p:nvPr/>
          </p:nvSpPr>
          <p:spPr>
            <a:xfrm>
              <a:off x="9305839" y="3213562"/>
              <a:ext cx="201066" cy="45719"/>
            </a:xfrm>
            <a:prstGeom prst="rightArrow">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28" name="矩形 227"/>
            <p:cNvSpPr/>
            <p:nvPr/>
          </p:nvSpPr>
          <p:spPr>
            <a:xfrm>
              <a:off x="9575390" y="2952956"/>
              <a:ext cx="267249" cy="485565"/>
            </a:xfrm>
            <a:prstGeom prst="rect">
              <a:avLst/>
            </a:prstGeom>
            <a:noFill/>
            <a:ln w="9525" cap="flat" cmpd="sng" algn="ctr">
              <a:solidFill>
                <a:srgbClr val="4F81BD">
                  <a:shade val="50000"/>
                </a:srgbClr>
              </a:solidFill>
              <a:prstDash val="solid"/>
            </a:ln>
            <a:effectLst/>
          </p:spPr>
          <p:txBody>
            <a:bodyPr lIns="92985" tIns="46493" rIns="92985" bIns="46493"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29" name="TextBox 228"/>
            <p:cNvSpPr txBox="1"/>
            <p:nvPr/>
          </p:nvSpPr>
          <p:spPr>
            <a:xfrm>
              <a:off x="9539927" y="3079926"/>
              <a:ext cx="343273"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smtClean="0">
                  <a:ln>
                    <a:noFill/>
                  </a:ln>
                  <a:solidFill>
                    <a:sysClr val="windowText" lastClr="000000"/>
                  </a:solidFill>
                  <a:effectLst/>
                  <a:uLnTx/>
                  <a:uFillTx/>
                </a:rPr>
                <a:t>……</a:t>
              </a:r>
              <a:endParaRPr kumimoji="0" lang="zh-CN" altLang="en-US" sz="900" b="0" i="0" u="none" strike="noStrike" kern="0" cap="none" spc="0" normalizeH="0" baseline="0" noProof="0" dirty="0">
                <a:ln>
                  <a:noFill/>
                </a:ln>
                <a:solidFill>
                  <a:sysClr val="windowText" lastClr="000000"/>
                </a:solidFill>
                <a:effectLst/>
                <a:uLnTx/>
                <a:uFillTx/>
              </a:endParaRPr>
            </a:p>
          </p:txBody>
        </p:sp>
        <p:sp>
          <p:nvSpPr>
            <p:cNvPr id="230" name="圆角矩形 229"/>
            <p:cNvSpPr/>
            <p:nvPr/>
          </p:nvSpPr>
          <p:spPr>
            <a:xfrm>
              <a:off x="843474" y="2478864"/>
              <a:ext cx="1306717" cy="1067388"/>
            </a:xfrm>
            <a:prstGeom prst="roundRect">
              <a:avLst/>
            </a:prstGeom>
            <a:noFill/>
            <a:ln w="9525" cap="flat" cmpd="sng" algn="ctr">
              <a:solidFill>
                <a:srgbClr val="4F81BD">
                  <a:shade val="50000"/>
                </a:srgb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noFill/>
                <a:effectLst/>
                <a:uLnTx/>
                <a:uFillTx/>
                <a:latin typeface="Calibri"/>
                <a:ea typeface="宋体"/>
                <a:cs typeface="+mn-cs"/>
              </a:endParaRPr>
            </a:p>
          </p:txBody>
        </p:sp>
        <p:sp>
          <p:nvSpPr>
            <p:cNvPr id="231" name="TextBox 230"/>
            <p:cNvSpPr txBox="1"/>
            <p:nvPr/>
          </p:nvSpPr>
          <p:spPr>
            <a:xfrm>
              <a:off x="1076658" y="2494376"/>
              <a:ext cx="835490"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smtClean="0">
                  <a:ln>
                    <a:noFill/>
                  </a:ln>
                  <a:solidFill>
                    <a:sysClr val="windowText" lastClr="000000"/>
                  </a:solidFill>
                  <a:effectLst/>
                  <a:uLnTx/>
                  <a:uFillTx/>
                </a:rPr>
                <a:t>   </a:t>
              </a:r>
              <a:r>
                <a:rPr kumimoji="0" lang="zh-CN" altLang="en-US" sz="900" b="0" i="0" u="none" strike="noStrike" kern="0" cap="none" spc="0" normalizeH="0" baseline="0" noProof="0" dirty="0" smtClean="0">
                  <a:ln>
                    <a:noFill/>
                  </a:ln>
                  <a:solidFill>
                    <a:sysClr val="windowText" lastClr="000000"/>
                  </a:solidFill>
                  <a:effectLst/>
                  <a:uLnTx/>
                  <a:uFillTx/>
                </a:rPr>
                <a:t>联华开发</a:t>
              </a:r>
              <a:endParaRPr kumimoji="0" lang="en-US" altLang="zh-CN" sz="900" b="0" i="0" u="none" strike="noStrike" kern="0" cap="none" spc="0" normalizeH="0" baseline="0" noProof="0" dirty="0" smtClean="0">
                <a:ln>
                  <a:noFill/>
                </a:ln>
                <a:solidFill>
                  <a:sysClr val="windowText" lastClr="000000"/>
                </a:solidFill>
                <a:effectLst/>
                <a:uLnTx/>
                <a:uFillTx/>
              </a:endParaRPr>
            </a:p>
          </p:txBody>
        </p:sp>
        <p:sp>
          <p:nvSpPr>
            <p:cNvPr id="232" name="圆角矩形 231"/>
            <p:cNvSpPr/>
            <p:nvPr/>
          </p:nvSpPr>
          <p:spPr>
            <a:xfrm>
              <a:off x="2222797" y="2701947"/>
              <a:ext cx="956802" cy="776441"/>
            </a:xfrm>
            <a:prstGeom prst="roundRect">
              <a:avLst/>
            </a:prstGeom>
            <a:noFill/>
            <a:ln w="9525" cap="flat" cmpd="sng" algn="ctr">
              <a:solidFill>
                <a:srgbClr val="F79646">
                  <a:lumMod val="75000"/>
                </a:srgb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noFill/>
                <a:effectLst/>
                <a:uLnTx/>
                <a:uFillTx/>
                <a:latin typeface="Calibri"/>
                <a:ea typeface="宋体"/>
                <a:cs typeface="+mn-cs"/>
              </a:endParaRPr>
            </a:p>
          </p:txBody>
        </p:sp>
        <p:sp>
          <p:nvSpPr>
            <p:cNvPr id="233" name="TextBox 232"/>
            <p:cNvSpPr txBox="1"/>
            <p:nvPr/>
          </p:nvSpPr>
          <p:spPr>
            <a:xfrm>
              <a:off x="2582240" y="2977608"/>
              <a:ext cx="712248"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a:ln>
                    <a:noFill/>
                  </a:ln>
                  <a:solidFill>
                    <a:sysClr val="windowText" lastClr="000000"/>
                  </a:solidFill>
                  <a:effectLst/>
                  <a:uLnTx/>
                  <a:uFillTx/>
                </a:rPr>
                <a:t>数理</a:t>
              </a:r>
              <a:r>
                <a:rPr kumimoji="0" lang="zh-CN" altLang="en-US" sz="900" b="0" i="0" u="none" strike="noStrike" kern="0" cap="none" spc="0" normalizeH="0" baseline="0" noProof="0" dirty="0" smtClean="0">
                  <a:ln>
                    <a:noFill/>
                  </a:ln>
                  <a:solidFill>
                    <a:sysClr val="windowText" lastClr="000000"/>
                  </a:solidFill>
                  <a:effectLst/>
                  <a:uLnTx/>
                  <a:uFillTx/>
                </a:rPr>
                <a:t>开发</a:t>
              </a:r>
              <a:endParaRPr kumimoji="0" lang="en-US" altLang="zh-CN" sz="900" b="0" i="0" u="none" strike="noStrike" kern="0" cap="none" spc="0" normalizeH="0" baseline="0" noProof="0" dirty="0" smtClean="0">
                <a:ln>
                  <a:noFill/>
                </a:ln>
                <a:solidFill>
                  <a:sysClr val="windowText" lastClr="000000"/>
                </a:solidFill>
                <a:effectLst/>
                <a:uLnTx/>
                <a:uFillTx/>
              </a:endParaRPr>
            </a:p>
          </p:txBody>
        </p:sp>
        <p:sp>
          <p:nvSpPr>
            <p:cNvPr id="234" name="圆角矩形 233"/>
            <p:cNvSpPr/>
            <p:nvPr/>
          </p:nvSpPr>
          <p:spPr>
            <a:xfrm>
              <a:off x="2609919" y="1678188"/>
              <a:ext cx="5657684" cy="885885"/>
            </a:xfrm>
            <a:prstGeom prst="roundRect">
              <a:avLst/>
            </a:prstGeom>
            <a:noFill/>
            <a:ln w="9525" cap="flat" cmpd="sng" algn="ctr">
              <a:solidFill>
                <a:srgbClr val="00B0F0"/>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noFill/>
                <a:effectLst/>
                <a:uLnTx/>
                <a:uFillTx/>
                <a:latin typeface="Calibri"/>
                <a:ea typeface="宋体"/>
                <a:cs typeface="+mn-cs"/>
              </a:endParaRPr>
            </a:p>
          </p:txBody>
        </p:sp>
        <p:sp>
          <p:nvSpPr>
            <p:cNvPr id="235" name="TextBox 234"/>
            <p:cNvSpPr txBox="1"/>
            <p:nvPr/>
          </p:nvSpPr>
          <p:spPr>
            <a:xfrm>
              <a:off x="4963317" y="1663380"/>
              <a:ext cx="931289"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sysClr val="windowText" lastClr="000000"/>
                  </a:solidFill>
                  <a:effectLst/>
                  <a:uLnTx/>
                  <a:uFillTx/>
                </a:rPr>
                <a:t>南京银行开发</a:t>
              </a:r>
              <a:endParaRPr kumimoji="0" lang="en-US" altLang="zh-CN" sz="900" b="0" i="0" u="none" strike="noStrike" kern="0" cap="none" spc="0" normalizeH="0" baseline="0" noProof="0" dirty="0" smtClean="0">
                <a:ln>
                  <a:noFill/>
                </a:ln>
                <a:solidFill>
                  <a:sysClr val="windowText" lastClr="000000"/>
                </a:solidFill>
                <a:effectLst/>
                <a:uLnTx/>
                <a:uFillTx/>
              </a:endParaRPr>
            </a:p>
          </p:txBody>
        </p:sp>
        <p:sp>
          <p:nvSpPr>
            <p:cNvPr id="236" name="圆角矩形 235"/>
            <p:cNvSpPr/>
            <p:nvPr/>
          </p:nvSpPr>
          <p:spPr>
            <a:xfrm>
              <a:off x="2603852" y="3744631"/>
              <a:ext cx="5657684" cy="885885"/>
            </a:xfrm>
            <a:prstGeom prst="roundRect">
              <a:avLst/>
            </a:prstGeom>
            <a:noFill/>
            <a:ln w="9525" cap="flat" cmpd="sng" algn="ctr">
              <a:solidFill>
                <a:srgbClr val="F79646">
                  <a:lumMod val="75000"/>
                </a:srgb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noFill/>
                <a:effectLst/>
                <a:uLnTx/>
                <a:uFillTx/>
                <a:latin typeface="Calibri"/>
                <a:ea typeface="宋体"/>
                <a:cs typeface="+mn-cs"/>
              </a:endParaRPr>
            </a:p>
          </p:txBody>
        </p:sp>
        <p:sp>
          <p:nvSpPr>
            <p:cNvPr id="237" name="TextBox 236"/>
            <p:cNvSpPr txBox="1"/>
            <p:nvPr/>
          </p:nvSpPr>
          <p:spPr>
            <a:xfrm>
              <a:off x="4843032" y="4383586"/>
              <a:ext cx="1443061"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a:ln>
                    <a:noFill/>
                  </a:ln>
                  <a:solidFill>
                    <a:sysClr val="windowText" lastClr="000000"/>
                  </a:solidFill>
                  <a:effectLst/>
                  <a:uLnTx/>
                  <a:uFillTx/>
                </a:rPr>
                <a:t>数</a:t>
              </a:r>
              <a:r>
                <a:rPr kumimoji="0" lang="zh-CN" altLang="en-US" sz="900" b="0" i="0" u="none" strike="noStrike" kern="0" cap="none" spc="0" normalizeH="0" baseline="0" noProof="0" dirty="0" smtClean="0">
                  <a:ln>
                    <a:noFill/>
                  </a:ln>
                  <a:solidFill>
                    <a:sysClr val="windowText" lastClr="000000"/>
                  </a:solidFill>
                  <a:effectLst/>
                  <a:uLnTx/>
                  <a:uFillTx/>
                </a:rPr>
                <a:t>理</a:t>
              </a:r>
              <a:r>
                <a:rPr kumimoji="0" lang="en-US" altLang="zh-CN" sz="900" b="0" i="0" u="none" strike="noStrike" kern="0" cap="none" spc="0" normalizeH="0" baseline="0" noProof="0" dirty="0" smtClean="0">
                  <a:ln>
                    <a:noFill/>
                  </a:ln>
                  <a:solidFill>
                    <a:sysClr val="windowText" lastClr="000000"/>
                  </a:solidFill>
                  <a:effectLst/>
                  <a:uLnTx/>
                  <a:uFillTx/>
                </a:rPr>
                <a:t>&amp;</a:t>
              </a:r>
              <a:r>
                <a:rPr kumimoji="0" lang="zh-CN" altLang="en-US" sz="900" b="0" i="0" u="none" strike="noStrike" kern="0" cap="none" spc="0" normalizeH="0" baseline="0" noProof="0" dirty="0" smtClean="0">
                  <a:ln>
                    <a:noFill/>
                  </a:ln>
                  <a:solidFill>
                    <a:sysClr val="windowText" lastClr="000000"/>
                  </a:solidFill>
                  <a:effectLst/>
                  <a:uLnTx/>
                  <a:uFillTx/>
                </a:rPr>
                <a:t>大数据交易中心</a:t>
              </a:r>
              <a:endParaRPr kumimoji="0" lang="en-US" altLang="zh-CN" sz="900" b="0" i="0" u="none" strike="noStrike" kern="0" cap="none" spc="0" normalizeH="0" baseline="0" noProof="0" dirty="0" smtClean="0">
                <a:ln>
                  <a:noFill/>
                </a:ln>
                <a:solidFill>
                  <a:sysClr val="windowText" lastClr="000000"/>
                </a:solidFill>
                <a:effectLst/>
                <a:uLnTx/>
                <a:uFillTx/>
              </a:endParaRPr>
            </a:p>
          </p:txBody>
        </p:sp>
        <p:sp>
          <p:nvSpPr>
            <p:cNvPr id="238" name="圆角矩形 237"/>
            <p:cNvSpPr/>
            <p:nvPr/>
          </p:nvSpPr>
          <p:spPr>
            <a:xfrm>
              <a:off x="8270871" y="1025972"/>
              <a:ext cx="1551797" cy="1118196"/>
            </a:xfrm>
            <a:prstGeom prst="roundRect">
              <a:avLst/>
            </a:prstGeom>
            <a:noFill/>
            <a:ln w="9525" cap="flat" cmpd="sng" algn="ctr">
              <a:solidFill>
                <a:srgbClr val="F79646">
                  <a:lumMod val="75000"/>
                </a:srgb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noFill/>
                <a:effectLst/>
                <a:uLnTx/>
                <a:uFillTx/>
                <a:latin typeface="Calibri"/>
                <a:ea typeface="宋体"/>
                <a:cs typeface="+mn-cs"/>
              </a:endParaRPr>
            </a:p>
          </p:txBody>
        </p:sp>
        <p:sp>
          <p:nvSpPr>
            <p:cNvPr id="239" name="TextBox 238"/>
            <p:cNvSpPr txBox="1"/>
            <p:nvPr/>
          </p:nvSpPr>
          <p:spPr>
            <a:xfrm>
              <a:off x="8730933" y="1028528"/>
              <a:ext cx="712248"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a:ln>
                    <a:noFill/>
                  </a:ln>
                  <a:solidFill>
                    <a:sysClr val="windowText" lastClr="000000"/>
                  </a:solidFill>
                  <a:effectLst/>
                  <a:uLnTx/>
                  <a:uFillTx/>
                </a:rPr>
                <a:t>数理</a:t>
              </a:r>
              <a:r>
                <a:rPr kumimoji="0" lang="zh-CN" altLang="en-US" sz="900" b="0" i="0" u="none" strike="noStrike" kern="0" cap="none" spc="0" normalizeH="0" baseline="0" noProof="0" dirty="0" smtClean="0">
                  <a:ln>
                    <a:noFill/>
                  </a:ln>
                  <a:solidFill>
                    <a:sysClr val="windowText" lastClr="000000"/>
                  </a:solidFill>
                  <a:effectLst/>
                  <a:uLnTx/>
                  <a:uFillTx/>
                </a:rPr>
                <a:t>开发</a:t>
              </a:r>
              <a:endParaRPr kumimoji="0" lang="en-US" altLang="zh-CN" sz="900" b="0" i="0" u="none" strike="noStrike" kern="0" cap="none" spc="0" normalizeH="0" baseline="0" noProof="0" dirty="0" smtClean="0">
                <a:ln>
                  <a:noFill/>
                </a:ln>
                <a:solidFill>
                  <a:sysClr val="windowText" lastClr="000000"/>
                </a:solidFill>
                <a:effectLst/>
                <a:uLnTx/>
                <a:uFillTx/>
              </a:endParaRPr>
            </a:p>
          </p:txBody>
        </p:sp>
        <p:sp>
          <p:nvSpPr>
            <p:cNvPr id="240" name="圆角矩形 239"/>
            <p:cNvSpPr/>
            <p:nvPr/>
          </p:nvSpPr>
          <p:spPr>
            <a:xfrm>
              <a:off x="8311158" y="4376416"/>
              <a:ext cx="1551797" cy="1118196"/>
            </a:xfrm>
            <a:prstGeom prst="roundRect">
              <a:avLst/>
            </a:prstGeom>
            <a:noFill/>
            <a:ln w="9525" cap="flat" cmpd="sng" algn="ctr">
              <a:solidFill>
                <a:srgbClr val="F79646">
                  <a:lumMod val="75000"/>
                </a:srgb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noFill/>
                <a:effectLst/>
                <a:uLnTx/>
                <a:uFillTx/>
                <a:latin typeface="Calibri"/>
                <a:ea typeface="宋体"/>
                <a:cs typeface="+mn-cs"/>
              </a:endParaRPr>
            </a:p>
          </p:txBody>
        </p:sp>
        <p:sp>
          <p:nvSpPr>
            <p:cNvPr id="241" name="TextBox 240"/>
            <p:cNvSpPr txBox="1"/>
            <p:nvPr/>
          </p:nvSpPr>
          <p:spPr>
            <a:xfrm>
              <a:off x="8791708" y="5299248"/>
              <a:ext cx="712248"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a:ln>
                    <a:noFill/>
                  </a:ln>
                  <a:solidFill>
                    <a:sysClr val="windowText" lastClr="000000"/>
                  </a:solidFill>
                  <a:effectLst/>
                  <a:uLnTx/>
                  <a:uFillTx/>
                </a:rPr>
                <a:t>数理</a:t>
              </a:r>
              <a:r>
                <a:rPr kumimoji="0" lang="zh-CN" altLang="en-US" sz="900" b="0" i="0" u="none" strike="noStrike" kern="0" cap="none" spc="0" normalizeH="0" baseline="0" noProof="0" dirty="0" smtClean="0">
                  <a:ln>
                    <a:noFill/>
                  </a:ln>
                  <a:solidFill>
                    <a:sysClr val="windowText" lastClr="000000"/>
                  </a:solidFill>
                  <a:effectLst/>
                  <a:uLnTx/>
                  <a:uFillTx/>
                </a:rPr>
                <a:t>开发</a:t>
              </a:r>
              <a:endParaRPr kumimoji="0" lang="en-US" altLang="zh-CN" sz="900" b="0" i="0" u="none" strike="noStrike" kern="0" cap="none" spc="0" normalizeH="0" baseline="0" noProof="0" dirty="0" smtClean="0">
                <a:ln>
                  <a:noFill/>
                </a:ln>
                <a:solidFill>
                  <a:sysClr val="windowText" lastClr="000000"/>
                </a:solidFill>
                <a:effectLst/>
                <a:uLnTx/>
                <a:uFillTx/>
              </a:endParaRPr>
            </a:p>
          </p:txBody>
        </p:sp>
      </p:grpSp>
    </p:spTree>
    <p:extLst>
      <p:ext uri="{BB962C8B-B14F-4D97-AF65-F5344CB8AC3E}">
        <p14:creationId xmlns:p14="http://schemas.microsoft.com/office/powerpoint/2010/main" val="27812686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34708" y="378068"/>
            <a:ext cx="2031325" cy="646331"/>
          </a:xfrm>
          <a:prstGeom prst="rect">
            <a:avLst/>
          </a:prstGeom>
          <a:noFill/>
        </p:spPr>
        <p:txBody>
          <a:bodyPr wrap="none" rtlCol="0">
            <a:spAutoFit/>
          </a:bodyPr>
          <a:lstStyle/>
          <a:p>
            <a:r>
              <a:rPr lang="zh-CN" altLang="en-US" sz="3600" b="1" dirty="0" smtClean="0">
                <a:latin typeface="+mj-ea"/>
                <a:ea typeface="+mj-ea"/>
              </a:rPr>
              <a:t>流程详解</a:t>
            </a:r>
            <a:endParaRPr lang="zh-CN" altLang="en-US" sz="3600" b="1" dirty="0">
              <a:latin typeface="+mj-ea"/>
              <a:ea typeface="+mj-ea"/>
            </a:endParaRPr>
          </a:p>
        </p:txBody>
      </p:sp>
      <p:sp>
        <p:nvSpPr>
          <p:cNvPr id="3" name="TextBox 2"/>
          <p:cNvSpPr txBox="1"/>
          <p:nvPr/>
        </p:nvSpPr>
        <p:spPr>
          <a:xfrm>
            <a:off x="4334584" y="1371597"/>
            <a:ext cx="3692036" cy="369332"/>
          </a:xfrm>
          <a:prstGeom prst="rect">
            <a:avLst/>
          </a:prstGeom>
          <a:noFill/>
        </p:spPr>
        <p:txBody>
          <a:bodyPr wrap="none" rtlCol="0">
            <a:spAutoFit/>
          </a:bodyPr>
          <a:lstStyle/>
          <a:p>
            <a:r>
              <a:rPr lang="zh-CN" altLang="en-US" dirty="0" smtClean="0"/>
              <a:t>第一步  实名认证前  开发方：联华</a:t>
            </a:r>
            <a:endParaRPr lang="en-US" altLang="zh-CN"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807" y="2468916"/>
            <a:ext cx="4596334" cy="3314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825433" y="2268549"/>
            <a:ext cx="3596035" cy="3108543"/>
          </a:xfrm>
          <a:prstGeom prst="rect">
            <a:avLst/>
          </a:prstGeom>
          <a:noFill/>
        </p:spPr>
        <p:txBody>
          <a:bodyPr wrap="square" rtlCol="0">
            <a:spAutoFit/>
          </a:bodyPr>
          <a:lstStyle/>
          <a:p>
            <a:r>
              <a:rPr lang="zh-CN" altLang="en-US" sz="1400" dirty="0" smtClean="0"/>
              <a:t>流程说明：</a:t>
            </a:r>
            <a:endParaRPr lang="en-US" altLang="zh-CN" sz="1400" dirty="0" smtClean="0"/>
          </a:p>
          <a:p>
            <a:endParaRPr lang="en-US" altLang="zh-CN" sz="1400" dirty="0"/>
          </a:p>
          <a:p>
            <a:r>
              <a:rPr lang="zh-CN" altLang="en-US" sz="1400" dirty="0" smtClean="0"/>
              <a:t>这三个页面由联华负责开发，需注意：</a:t>
            </a:r>
            <a:endParaRPr lang="en-US" altLang="zh-CN" sz="1400" dirty="0" smtClean="0"/>
          </a:p>
          <a:p>
            <a:endParaRPr lang="en-US" altLang="zh-CN" sz="1400" dirty="0"/>
          </a:p>
          <a:p>
            <a:r>
              <a:rPr lang="en-US" altLang="zh-CN" sz="1400" dirty="0"/>
              <a:t>1</a:t>
            </a:r>
            <a:r>
              <a:rPr lang="zh-CN" altLang="en-US" sz="1400" dirty="0" smtClean="0"/>
              <a:t>、在“服务协议”中增加“若选择银行卡验证，将同意开通南京银行电子钱包账户”及对接公安部做实名验证等类似内容。</a:t>
            </a:r>
            <a:endParaRPr lang="en-US" altLang="zh-CN" sz="1400" dirty="0" smtClean="0"/>
          </a:p>
          <a:p>
            <a:endParaRPr lang="en-US" altLang="zh-CN" sz="1400" dirty="0"/>
          </a:p>
          <a:p>
            <a:r>
              <a:rPr lang="en-US" altLang="zh-CN" sz="1400" dirty="0"/>
              <a:t>2</a:t>
            </a:r>
            <a:r>
              <a:rPr lang="zh-CN" altLang="en-US" sz="1400" dirty="0" smtClean="0"/>
              <a:t>、在以上基础上，增加一个供用户选择实名验证方式的页面。不同的验证方式将分别跳转到与之对应的</a:t>
            </a:r>
            <a:r>
              <a:rPr lang="en-US" altLang="zh-CN" sz="1400" dirty="0" smtClean="0"/>
              <a:t>SDK</a:t>
            </a:r>
            <a:r>
              <a:rPr lang="zh-CN" altLang="en-US" sz="1400" dirty="0"/>
              <a:t>。</a:t>
            </a:r>
            <a:endParaRPr lang="en-US" altLang="zh-CN" sz="1400" dirty="0" smtClean="0"/>
          </a:p>
          <a:p>
            <a:endParaRPr lang="en-US" altLang="zh-CN" sz="1400" dirty="0"/>
          </a:p>
          <a:p>
            <a:r>
              <a:rPr lang="en-US" altLang="zh-CN" sz="1400" dirty="0"/>
              <a:t>3</a:t>
            </a:r>
            <a:r>
              <a:rPr lang="zh-CN" altLang="en-US" sz="1400" dirty="0" smtClean="0"/>
              <a:t>、</a:t>
            </a:r>
            <a:r>
              <a:rPr lang="zh-CN" altLang="en-US" sz="1400" dirty="0"/>
              <a:t>注明</a:t>
            </a:r>
            <a:r>
              <a:rPr lang="zh-CN" altLang="en-US" sz="1400" dirty="0" smtClean="0"/>
              <a:t>用银行卡实名验证，将开通南京银行电子钱包且有大礼包。</a:t>
            </a:r>
            <a:endParaRPr lang="en-US" altLang="zh-CN" sz="1400" dirty="0" smtClean="0"/>
          </a:p>
        </p:txBody>
      </p:sp>
      <p:sp>
        <p:nvSpPr>
          <p:cNvPr id="6" name="右箭头 5"/>
          <p:cNvSpPr/>
          <p:nvPr/>
        </p:nvSpPr>
        <p:spPr>
          <a:xfrm>
            <a:off x="5231407" y="4107167"/>
            <a:ext cx="260430" cy="73930"/>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7073" y="2778367"/>
            <a:ext cx="1924637" cy="2813542"/>
          </a:xfrm>
          <a:prstGeom prst="rect">
            <a:avLst/>
          </a:prstGeom>
        </p:spPr>
      </p:pic>
      <p:sp>
        <p:nvSpPr>
          <p:cNvPr id="8" name="TextBox 7"/>
          <p:cNvSpPr txBox="1"/>
          <p:nvPr/>
        </p:nvSpPr>
        <p:spPr>
          <a:xfrm>
            <a:off x="1934294" y="2189230"/>
            <a:ext cx="510076" cy="369332"/>
          </a:xfrm>
          <a:prstGeom prst="rect">
            <a:avLst/>
          </a:prstGeom>
          <a:noFill/>
        </p:spPr>
        <p:txBody>
          <a:bodyPr wrap="none" rtlCol="0">
            <a:spAutoFit/>
          </a:bodyPr>
          <a:lstStyle/>
          <a:p>
            <a:r>
              <a:rPr lang="en-US" altLang="zh-CN" dirty="0" smtClean="0"/>
              <a:t>1.1</a:t>
            </a:r>
            <a:endParaRPr lang="zh-CN" altLang="en-US" dirty="0"/>
          </a:p>
        </p:txBody>
      </p:sp>
      <p:sp>
        <p:nvSpPr>
          <p:cNvPr id="9" name="TextBox 8"/>
          <p:cNvSpPr txBox="1"/>
          <p:nvPr/>
        </p:nvSpPr>
        <p:spPr>
          <a:xfrm>
            <a:off x="3965318" y="2189230"/>
            <a:ext cx="510076" cy="369332"/>
          </a:xfrm>
          <a:prstGeom prst="rect">
            <a:avLst/>
          </a:prstGeom>
          <a:noFill/>
        </p:spPr>
        <p:txBody>
          <a:bodyPr wrap="none" rtlCol="0">
            <a:spAutoFit/>
          </a:bodyPr>
          <a:lstStyle/>
          <a:p>
            <a:r>
              <a:rPr lang="en-US" altLang="zh-CN" dirty="0" smtClean="0"/>
              <a:t>1.2</a:t>
            </a:r>
            <a:endParaRPr lang="zh-CN" altLang="en-US" dirty="0"/>
          </a:p>
        </p:txBody>
      </p:sp>
      <p:sp>
        <p:nvSpPr>
          <p:cNvPr id="10" name="TextBox 9"/>
          <p:cNvSpPr txBox="1"/>
          <p:nvPr/>
        </p:nvSpPr>
        <p:spPr>
          <a:xfrm>
            <a:off x="6479908" y="2242173"/>
            <a:ext cx="319318" cy="369332"/>
          </a:xfrm>
          <a:prstGeom prst="rect">
            <a:avLst/>
          </a:prstGeom>
          <a:noFill/>
        </p:spPr>
        <p:txBody>
          <a:bodyPr wrap="none" rtlCol="0">
            <a:spAutoFit/>
          </a:bodyPr>
          <a:lstStyle/>
          <a:p>
            <a:r>
              <a:rPr lang="en-US" altLang="zh-CN" dirty="0" smtClean="0"/>
              <a:t>2</a:t>
            </a:r>
            <a:endParaRPr lang="zh-CN" altLang="en-US" dirty="0"/>
          </a:p>
        </p:txBody>
      </p:sp>
      <p:sp>
        <p:nvSpPr>
          <p:cNvPr id="11" name="矩形 10"/>
          <p:cNvSpPr/>
          <p:nvPr/>
        </p:nvSpPr>
        <p:spPr>
          <a:xfrm>
            <a:off x="931984" y="2611505"/>
            <a:ext cx="325315" cy="4745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301266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34708" y="378068"/>
            <a:ext cx="2031325" cy="646331"/>
          </a:xfrm>
          <a:prstGeom prst="rect">
            <a:avLst/>
          </a:prstGeom>
          <a:noFill/>
        </p:spPr>
        <p:txBody>
          <a:bodyPr wrap="none" rtlCol="0">
            <a:spAutoFit/>
          </a:bodyPr>
          <a:lstStyle/>
          <a:p>
            <a:r>
              <a:rPr lang="zh-CN" altLang="en-US" sz="3600" b="1" dirty="0" smtClean="0">
                <a:latin typeface="+mj-ea"/>
                <a:ea typeface="+mj-ea"/>
              </a:rPr>
              <a:t>流程详解</a:t>
            </a:r>
            <a:endParaRPr lang="zh-CN" altLang="en-US" sz="3600" b="1" dirty="0">
              <a:latin typeface="+mj-ea"/>
              <a:ea typeface="+mj-ea"/>
            </a:endParaRPr>
          </a:p>
        </p:txBody>
      </p:sp>
      <p:sp>
        <p:nvSpPr>
          <p:cNvPr id="3" name="TextBox 2"/>
          <p:cNvSpPr txBox="1"/>
          <p:nvPr/>
        </p:nvSpPr>
        <p:spPr>
          <a:xfrm>
            <a:off x="3381022" y="1573813"/>
            <a:ext cx="5538696" cy="369332"/>
          </a:xfrm>
          <a:prstGeom prst="rect">
            <a:avLst/>
          </a:prstGeom>
          <a:noFill/>
        </p:spPr>
        <p:txBody>
          <a:bodyPr wrap="none" rtlCol="0">
            <a:spAutoFit/>
          </a:bodyPr>
          <a:lstStyle/>
          <a:p>
            <a:r>
              <a:rPr lang="zh-CN" altLang="en-US" dirty="0" smtClean="0"/>
              <a:t>实名验证第一步  上传身份证照片  开发方：南京银行</a:t>
            </a:r>
            <a:endParaRPr lang="en-US" altLang="zh-CN" dirty="0" smtClean="0"/>
          </a:p>
        </p:txBody>
      </p:sp>
      <p:sp>
        <p:nvSpPr>
          <p:cNvPr id="4" name="TextBox 3"/>
          <p:cNvSpPr txBox="1"/>
          <p:nvPr/>
        </p:nvSpPr>
        <p:spPr>
          <a:xfrm>
            <a:off x="8247150" y="3143555"/>
            <a:ext cx="2382750" cy="646331"/>
          </a:xfrm>
          <a:prstGeom prst="rect">
            <a:avLst/>
          </a:prstGeom>
          <a:noFill/>
        </p:spPr>
        <p:txBody>
          <a:bodyPr wrap="square" rtlCol="0">
            <a:spAutoFit/>
          </a:bodyPr>
          <a:lstStyle/>
          <a:p>
            <a:r>
              <a:rPr lang="zh-CN" altLang="en-US" dirty="0" smtClean="0"/>
              <a:t>流程说明：</a:t>
            </a:r>
            <a:endParaRPr lang="en-US" altLang="zh-CN" dirty="0" smtClean="0"/>
          </a:p>
          <a:p>
            <a:r>
              <a:rPr lang="zh-CN" altLang="en-US" dirty="0" smtClean="0"/>
              <a:t>上传身份证照片</a:t>
            </a:r>
            <a:r>
              <a:rPr lang="zh-CN" altLang="en-US" dirty="0"/>
              <a:t>即</a:t>
            </a:r>
            <a:r>
              <a:rPr lang="zh-CN" altLang="en-US" dirty="0" smtClean="0"/>
              <a:t>可。</a:t>
            </a:r>
            <a:endParaRPr lang="en-US" altLang="zh-CN"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9115" y="2249105"/>
            <a:ext cx="6548035" cy="3565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540042" y="1090185"/>
            <a:ext cx="3185487" cy="369332"/>
          </a:xfrm>
          <a:prstGeom prst="rect">
            <a:avLst/>
          </a:prstGeom>
          <a:noFill/>
        </p:spPr>
        <p:txBody>
          <a:bodyPr wrap="none" rtlCol="0">
            <a:spAutoFit/>
          </a:bodyPr>
          <a:lstStyle/>
          <a:p>
            <a:r>
              <a:rPr lang="zh-CN" altLang="en-US" dirty="0" smtClean="0"/>
              <a:t>第一种，选择银行级安全认证</a:t>
            </a:r>
            <a:endParaRPr lang="zh-CN" altLang="en-US" dirty="0"/>
          </a:p>
        </p:txBody>
      </p:sp>
      <p:sp>
        <p:nvSpPr>
          <p:cNvPr id="6" name="TextBox 5"/>
          <p:cNvSpPr txBox="1"/>
          <p:nvPr/>
        </p:nvSpPr>
        <p:spPr>
          <a:xfrm>
            <a:off x="2584901" y="1967796"/>
            <a:ext cx="510076" cy="369332"/>
          </a:xfrm>
          <a:prstGeom prst="rect">
            <a:avLst/>
          </a:prstGeom>
          <a:noFill/>
        </p:spPr>
        <p:txBody>
          <a:bodyPr wrap="none" rtlCol="0">
            <a:spAutoFit/>
          </a:bodyPr>
          <a:lstStyle/>
          <a:p>
            <a:r>
              <a:rPr lang="en-US" altLang="zh-CN" dirty="0" smtClean="0"/>
              <a:t>3.1</a:t>
            </a:r>
            <a:endParaRPr lang="zh-CN" altLang="en-US" dirty="0"/>
          </a:p>
        </p:txBody>
      </p:sp>
      <p:sp>
        <p:nvSpPr>
          <p:cNvPr id="8" name="TextBox 7"/>
          <p:cNvSpPr txBox="1"/>
          <p:nvPr/>
        </p:nvSpPr>
        <p:spPr>
          <a:xfrm>
            <a:off x="4788430" y="1995423"/>
            <a:ext cx="510076" cy="369332"/>
          </a:xfrm>
          <a:prstGeom prst="rect">
            <a:avLst/>
          </a:prstGeom>
          <a:noFill/>
        </p:spPr>
        <p:txBody>
          <a:bodyPr wrap="none" rtlCol="0">
            <a:spAutoFit/>
          </a:bodyPr>
          <a:lstStyle/>
          <a:p>
            <a:r>
              <a:rPr lang="en-US" altLang="zh-CN" dirty="0" smtClean="0"/>
              <a:t>3.2</a:t>
            </a:r>
            <a:endParaRPr lang="zh-CN" altLang="en-US" dirty="0"/>
          </a:p>
        </p:txBody>
      </p:sp>
      <p:sp>
        <p:nvSpPr>
          <p:cNvPr id="9" name="TextBox 8"/>
          <p:cNvSpPr txBox="1"/>
          <p:nvPr/>
        </p:nvSpPr>
        <p:spPr>
          <a:xfrm>
            <a:off x="6976748" y="1988356"/>
            <a:ext cx="510076" cy="369332"/>
          </a:xfrm>
          <a:prstGeom prst="rect">
            <a:avLst/>
          </a:prstGeom>
          <a:noFill/>
        </p:spPr>
        <p:txBody>
          <a:bodyPr wrap="none" rtlCol="0">
            <a:spAutoFit/>
          </a:bodyPr>
          <a:lstStyle/>
          <a:p>
            <a:r>
              <a:rPr lang="en-US" altLang="zh-CN" dirty="0" smtClean="0"/>
              <a:t>3.3</a:t>
            </a:r>
            <a:endParaRPr lang="zh-CN" altLang="en-US" dirty="0"/>
          </a:p>
        </p:txBody>
      </p:sp>
    </p:spTree>
    <p:extLst>
      <p:ext uri="{BB962C8B-B14F-4D97-AF65-F5344CB8AC3E}">
        <p14:creationId xmlns:p14="http://schemas.microsoft.com/office/powerpoint/2010/main" val="7829727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34708" y="378068"/>
            <a:ext cx="2031325" cy="646331"/>
          </a:xfrm>
          <a:prstGeom prst="rect">
            <a:avLst/>
          </a:prstGeom>
          <a:noFill/>
        </p:spPr>
        <p:txBody>
          <a:bodyPr wrap="none" rtlCol="0">
            <a:spAutoFit/>
          </a:bodyPr>
          <a:lstStyle/>
          <a:p>
            <a:r>
              <a:rPr lang="zh-CN" altLang="en-US" sz="3600" b="1" dirty="0" smtClean="0">
                <a:latin typeface="+mj-ea"/>
                <a:ea typeface="+mj-ea"/>
              </a:rPr>
              <a:t>流程详解</a:t>
            </a:r>
            <a:endParaRPr lang="zh-CN" altLang="en-US" sz="3600" b="1" dirty="0">
              <a:latin typeface="+mj-ea"/>
              <a:ea typeface="+mj-ea"/>
            </a:endParaRPr>
          </a:p>
        </p:txBody>
      </p:sp>
      <p:sp>
        <p:nvSpPr>
          <p:cNvPr id="3" name="TextBox 2"/>
          <p:cNvSpPr txBox="1"/>
          <p:nvPr/>
        </p:nvSpPr>
        <p:spPr>
          <a:xfrm>
            <a:off x="3222766" y="1468309"/>
            <a:ext cx="6462025" cy="369332"/>
          </a:xfrm>
          <a:prstGeom prst="rect">
            <a:avLst/>
          </a:prstGeom>
          <a:noFill/>
        </p:spPr>
        <p:txBody>
          <a:bodyPr wrap="none" rtlCol="0">
            <a:spAutoFit/>
          </a:bodyPr>
          <a:lstStyle/>
          <a:p>
            <a:r>
              <a:rPr lang="zh-CN" altLang="en-US" dirty="0" smtClean="0"/>
              <a:t>实名验证第二步  填写个人信息并人脸识别  开发方：南京银行</a:t>
            </a:r>
            <a:endParaRPr lang="en-US" altLang="zh-CN" dirty="0" smtClean="0"/>
          </a:p>
        </p:txBody>
      </p:sp>
      <p:sp>
        <p:nvSpPr>
          <p:cNvPr id="4" name="TextBox 3"/>
          <p:cNvSpPr txBox="1"/>
          <p:nvPr/>
        </p:nvSpPr>
        <p:spPr>
          <a:xfrm>
            <a:off x="7359158" y="2119201"/>
            <a:ext cx="4325815" cy="4278094"/>
          </a:xfrm>
          <a:prstGeom prst="rect">
            <a:avLst/>
          </a:prstGeom>
          <a:noFill/>
        </p:spPr>
        <p:txBody>
          <a:bodyPr wrap="square" rtlCol="0">
            <a:spAutoFit/>
          </a:bodyPr>
          <a:lstStyle/>
          <a:p>
            <a:r>
              <a:rPr lang="zh-CN" altLang="en-US" sz="1600" dirty="0" smtClean="0"/>
              <a:t>流程说明</a:t>
            </a:r>
            <a:r>
              <a:rPr lang="zh-CN" altLang="en-US" sz="1600" dirty="0"/>
              <a:t>：</a:t>
            </a:r>
            <a:endParaRPr lang="en-US" altLang="zh-CN" sz="1600" dirty="0" smtClean="0"/>
          </a:p>
          <a:p>
            <a:endParaRPr lang="en-US" altLang="zh-CN" sz="1600" dirty="0"/>
          </a:p>
          <a:p>
            <a:r>
              <a:rPr lang="en-US" altLang="zh-CN" sz="1600" dirty="0" smtClean="0"/>
              <a:t>1</a:t>
            </a:r>
            <a:r>
              <a:rPr lang="zh-CN" altLang="en-US" sz="1600" dirty="0" smtClean="0"/>
              <a:t>、这三个页面需由南京银行修改，删掉</a:t>
            </a:r>
            <a:endParaRPr lang="en-US" altLang="zh-CN" sz="1600" dirty="0" smtClean="0"/>
          </a:p>
          <a:p>
            <a:r>
              <a:rPr lang="zh-CN" altLang="en-US" sz="1600" dirty="0" smtClean="0"/>
              <a:t>多余字段，只留示例页面字段。</a:t>
            </a:r>
            <a:endParaRPr lang="en-US" altLang="zh-CN" sz="1600" dirty="0" smtClean="0"/>
          </a:p>
          <a:p>
            <a:endParaRPr lang="en-US" altLang="zh-CN" sz="1600" dirty="0"/>
          </a:p>
          <a:p>
            <a:r>
              <a:rPr lang="en-US" altLang="zh-CN" sz="1600" dirty="0" smtClean="0"/>
              <a:t>2</a:t>
            </a:r>
            <a:r>
              <a:rPr lang="zh-CN" altLang="en-US" sz="1600" dirty="0" smtClean="0"/>
              <a:t>、个人信息页面填写能收到验证码的手机号码。（在后续填写银行卡信息时，会自动显示此号码，并比对之前填写的号码是否为银行卡预留号码。匹配才能顺利开卡，否则会提示更改，直到改成预留手机号为止。）</a:t>
            </a:r>
            <a:endParaRPr lang="en-US" altLang="zh-CN" sz="1600" dirty="0" smtClean="0"/>
          </a:p>
          <a:p>
            <a:r>
              <a:rPr lang="zh-CN" altLang="en-US" sz="1600" dirty="0" smtClean="0"/>
              <a:t> </a:t>
            </a:r>
            <a:endParaRPr lang="en-US" altLang="zh-CN" sz="1600" dirty="0" smtClean="0"/>
          </a:p>
          <a:p>
            <a:r>
              <a:rPr lang="zh-CN" altLang="en-US" sz="1600" dirty="0" smtClean="0"/>
              <a:t>    联华将得到两个有效的号码：</a:t>
            </a:r>
            <a:endParaRPr lang="en-US" altLang="zh-CN" sz="1600" dirty="0" smtClean="0"/>
          </a:p>
          <a:p>
            <a:r>
              <a:rPr lang="zh-CN" altLang="en-US" sz="1600" dirty="0" smtClean="0"/>
              <a:t>①可以收到验证码的手机号</a:t>
            </a:r>
            <a:endParaRPr lang="en-US" altLang="zh-CN" sz="1600" dirty="0" smtClean="0"/>
          </a:p>
          <a:p>
            <a:r>
              <a:rPr lang="zh-CN" altLang="en-US" sz="1600" dirty="0" smtClean="0"/>
              <a:t>②银行卡预留手机号</a:t>
            </a:r>
            <a:endParaRPr lang="en-US" altLang="zh-CN" sz="1600" dirty="0" smtClean="0"/>
          </a:p>
          <a:p>
            <a:endParaRPr lang="en-US" altLang="zh-CN" sz="1600" dirty="0" smtClean="0"/>
          </a:p>
          <a:p>
            <a:endParaRPr lang="en-US" altLang="zh-CN" sz="1600" dirty="0"/>
          </a:p>
          <a:p>
            <a:endParaRPr lang="zh-CN" altLang="en-US" sz="1600" dirty="0"/>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183" y="2286840"/>
            <a:ext cx="6483594" cy="37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五角星 4"/>
          <p:cNvSpPr/>
          <p:nvPr/>
        </p:nvSpPr>
        <p:spPr>
          <a:xfrm>
            <a:off x="7456163" y="4853337"/>
            <a:ext cx="175544" cy="15826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4636754" y="1037433"/>
            <a:ext cx="3185487" cy="369332"/>
          </a:xfrm>
          <a:prstGeom prst="rect">
            <a:avLst/>
          </a:prstGeom>
          <a:noFill/>
        </p:spPr>
        <p:txBody>
          <a:bodyPr wrap="none" rtlCol="0">
            <a:spAutoFit/>
          </a:bodyPr>
          <a:lstStyle/>
          <a:p>
            <a:r>
              <a:rPr lang="zh-CN" altLang="en-US" dirty="0" smtClean="0"/>
              <a:t>第一种，选择银行级安全认证</a:t>
            </a:r>
            <a:endParaRPr lang="zh-CN" altLang="en-US" dirty="0"/>
          </a:p>
        </p:txBody>
      </p:sp>
      <p:sp>
        <p:nvSpPr>
          <p:cNvPr id="8" name="TextBox 7"/>
          <p:cNvSpPr txBox="1"/>
          <p:nvPr/>
        </p:nvSpPr>
        <p:spPr>
          <a:xfrm>
            <a:off x="1679330" y="2064440"/>
            <a:ext cx="510076" cy="369332"/>
          </a:xfrm>
          <a:prstGeom prst="rect">
            <a:avLst/>
          </a:prstGeom>
          <a:noFill/>
        </p:spPr>
        <p:txBody>
          <a:bodyPr wrap="none" rtlCol="0">
            <a:spAutoFit/>
          </a:bodyPr>
          <a:lstStyle/>
          <a:p>
            <a:r>
              <a:rPr lang="en-US" altLang="zh-CN" dirty="0" smtClean="0"/>
              <a:t>3.4</a:t>
            </a:r>
            <a:endParaRPr lang="zh-CN" altLang="en-US" dirty="0"/>
          </a:p>
        </p:txBody>
      </p:sp>
      <p:sp>
        <p:nvSpPr>
          <p:cNvPr id="9" name="TextBox 8"/>
          <p:cNvSpPr txBox="1"/>
          <p:nvPr/>
        </p:nvSpPr>
        <p:spPr>
          <a:xfrm>
            <a:off x="3835942" y="2055716"/>
            <a:ext cx="510076" cy="369332"/>
          </a:xfrm>
          <a:prstGeom prst="rect">
            <a:avLst/>
          </a:prstGeom>
          <a:noFill/>
        </p:spPr>
        <p:txBody>
          <a:bodyPr wrap="none" rtlCol="0">
            <a:spAutoFit/>
          </a:bodyPr>
          <a:lstStyle/>
          <a:p>
            <a:r>
              <a:rPr lang="en-US" altLang="zh-CN" dirty="0" smtClean="0"/>
              <a:t>3.5</a:t>
            </a:r>
            <a:endParaRPr lang="zh-CN" altLang="en-US" dirty="0"/>
          </a:p>
        </p:txBody>
      </p:sp>
      <p:sp>
        <p:nvSpPr>
          <p:cNvPr id="10" name="TextBox 9"/>
          <p:cNvSpPr txBox="1"/>
          <p:nvPr/>
        </p:nvSpPr>
        <p:spPr>
          <a:xfrm>
            <a:off x="6027211" y="2054035"/>
            <a:ext cx="510076" cy="369332"/>
          </a:xfrm>
          <a:prstGeom prst="rect">
            <a:avLst/>
          </a:prstGeom>
          <a:noFill/>
        </p:spPr>
        <p:txBody>
          <a:bodyPr wrap="none" rtlCol="0">
            <a:spAutoFit/>
          </a:bodyPr>
          <a:lstStyle/>
          <a:p>
            <a:r>
              <a:rPr lang="en-US" altLang="zh-CN" dirty="0" smtClean="0"/>
              <a:t>3.6</a:t>
            </a:r>
            <a:endParaRPr lang="zh-CN" altLang="en-US" dirty="0"/>
          </a:p>
        </p:txBody>
      </p:sp>
    </p:spTree>
    <p:extLst>
      <p:ext uri="{BB962C8B-B14F-4D97-AF65-F5344CB8AC3E}">
        <p14:creationId xmlns:p14="http://schemas.microsoft.com/office/powerpoint/2010/main" val="39576316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34708" y="378068"/>
            <a:ext cx="2031325" cy="646331"/>
          </a:xfrm>
          <a:prstGeom prst="rect">
            <a:avLst/>
          </a:prstGeom>
          <a:noFill/>
        </p:spPr>
        <p:txBody>
          <a:bodyPr wrap="none" rtlCol="0">
            <a:spAutoFit/>
          </a:bodyPr>
          <a:lstStyle/>
          <a:p>
            <a:r>
              <a:rPr lang="zh-CN" altLang="en-US" sz="3600" b="1" dirty="0" smtClean="0">
                <a:latin typeface="+mj-ea"/>
                <a:ea typeface="+mj-ea"/>
              </a:rPr>
              <a:t>流程详解</a:t>
            </a:r>
            <a:endParaRPr lang="zh-CN" altLang="en-US" sz="3600" b="1" dirty="0">
              <a:latin typeface="+mj-ea"/>
              <a:ea typeface="+mj-ea"/>
            </a:endParaRPr>
          </a:p>
        </p:txBody>
      </p:sp>
      <p:sp>
        <p:nvSpPr>
          <p:cNvPr id="3" name="TextBox 2"/>
          <p:cNvSpPr txBox="1"/>
          <p:nvPr/>
        </p:nvSpPr>
        <p:spPr>
          <a:xfrm>
            <a:off x="2598534" y="1529853"/>
            <a:ext cx="7478329" cy="369332"/>
          </a:xfrm>
          <a:prstGeom prst="rect">
            <a:avLst/>
          </a:prstGeom>
          <a:noFill/>
        </p:spPr>
        <p:txBody>
          <a:bodyPr wrap="none" rtlCol="0">
            <a:spAutoFit/>
          </a:bodyPr>
          <a:lstStyle/>
          <a:p>
            <a:r>
              <a:rPr lang="zh-CN" altLang="en-US" dirty="0" smtClean="0"/>
              <a:t>实名验证第三步  设置银行交易密码，实名验证成功。开发方：南京银行</a:t>
            </a:r>
            <a:endParaRPr lang="en-US" altLang="zh-CN" dirty="0" smtClean="0"/>
          </a:p>
        </p:txBody>
      </p:sp>
      <p:sp>
        <p:nvSpPr>
          <p:cNvPr id="4" name="TextBox 3"/>
          <p:cNvSpPr txBox="1"/>
          <p:nvPr/>
        </p:nvSpPr>
        <p:spPr>
          <a:xfrm>
            <a:off x="7297614" y="2224705"/>
            <a:ext cx="4325815" cy="4031873"/>
          </a:xfrm>
          <a:prstGeom prst="rect">
            <a:avLst/>
          </a:prstGeom>
          <a:noFill/>
        </p:spPr>
        <p:txBody>
          <a:bodyPr wrap="square" rtlCol="0">
            <a:spAutoFit/>
          </a:bodyPr>
          <a:lstStyle/>
          <a:p>
            <a:r>
              <a:rPr lang="zh-CN" altLang="en-US" sz="1600" dirty="0" smtClean="0"/>
              <a:t>流程说明</a:t>
            </a:r>
            <a:r>
              <a:rPr lang="zh-CN" altLang="en-US" sz="1600" dirty="0"/>
              <a:t>：</a:t>
            </a:r>
            <a:endParaRPr lang="en-US" altLang="zh-CN" sz="1600" dirty="0" smtClean="0"/>
          </a:p>
          <a:p>
            <a:endParaRPr lang="en-US" altLang="zh-CN" sz="1600" dirty="0"/>
          </a:p>
          <a:p>
            <a:r>
              <a:rPr lang="en-US" altLang="zh-CN" sz="1600" dirty="0" smtClean="0"/>
              <a:t>1</a:t>
            </a:r>
            <a:r>
              <a:rPr lang="zh-CN" altLang="en-US" sz="1600" dirty="0" smtClean="0"/>
              <a:t>、填写银行卡信息时，会自动显示上一步填写的号码，但会比对是否为银行卡预留号码。匹配才能顺利开卡，否则会提示更改，直到改成预留手机号为止。</a:t>
            </a:r>
            <a:endParaRPr lang="en-US" altLang="zh-CN" sz="1600" dirty="0" smtClean="0"/>
          </a:p>
          <a:p>
            <a:r>
              <a:rPr lang="zh-CN" altLang="en-US" sz="1600" dirty="0" smtClean="0"/>
              <a:t> </a:t>
            </a:r>
            <a:endParaRPr lang="en-US" altLang="zh-CN" sz="1600" dirty="0" smtClean="0"/>
          </a:p>
          <a:p>
            <a:r>
              <a:rPr lang="en-US" altLang="zh-CN" sz="1600" dirty="0" smtClean="0"/>
              <a:t>2</a:t>
            </a:r>
            <a:r>
              <a:rPr lang="zh-CN" altLang="en-US" sz="1600" dirty="0" smtClean="0"/>
              <a:t>、在设置完交易密码（银行电子账户）后，显示实名认证成功，并提示进行下一个绑联华卡的步骤，用户不会“感知”在为银行卡设置密码。</a:t>
            </a:r>
            <a:endParaRPr lang="en-US" altLang="zh-CN" sz="1600" dirty="0" smtClean="0"/>
          </a:p>
          <a:p>
            <a:endParaRPr lang="en-US" altLang="zh-CN" sz="1600" dirty="0"/>
          </a:p>
          <a:p>
            <a:r>
              <a:rPr lang="en-US" altLang="zh-CN" sz="1600" dirty="0" smtClean="0"/>
              <a:t>3</a:t>
            </a:r>
            <a:r>
              <a:rPr lang="zh-CN" altLang="en-US" sz="1600" dirty="0" smtClean="0"/>
              <a:t>、页面</a:t>
            </a:r>
            <a:r>
              <a:rPr lang="en-US" altLang="zh-CN" sz="1600" dirty="0" smtClean="0"/>
              <a:t>3.9</a:t>
            </a:r>
            <a:r>
              <a:rPr lang="zh-CN" altLang="en-US" sz="1600" dirty="0" smtClean="0"/>
              <a:t>需要南京银行修改页面内容，（显示页面为参考页面，不代表最终成型页面。）</a:t>
            </a:r>
            <a:endParaRPr lang="en-US" altLang="zh-CN" sz="1600" dirty="0" smtClean="0"/>
          </a:p>
          <a:p>
            <a:endParaRPr lang="en-US" altLang="zh-CN" sz="1600" dirty="0"/>
          </a:p>
          <a:p>
            <a:endParaRPr lang="zh-CN" altLang="en-US" sz="16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158" y="2233237"/>
            <a:ext cx="6315456" cy="3378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 4"/>
          <p:cNvSpPr/>
          <p:nvPr/>
        </p:nvSpPr>
        <p:spPr>
          <a:xfrm>
            <a:off x="5697415" y="4607166"/>
            <a:ext cx="1468618" cy="42203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5820503" y="4695033"/>
            <a:ext cx="1172116" cy="261610"/>
          </a:xfrm>
          <a:prstGeom prst="rect">
            <a:avLst/>
          </a:prstGeom>
          <a:noFill/>
        </p:spPr>
        <p:txBody>
          <a:bodyPr wrap="none" rtlCol="0">
            <a:spAutoFit/>
          </a:bodyPr>
          <a:lstStyle/>
          <a:p>
            <a:r>
              <a:rPr lang="zh-CN" altLang="en-US" sz="1100" i="1" dirty="0" smtClean="0"/>
              <a:t>此页面仅做参考</a:t>
            </a:r>
            <a:endParaRPr lang="zh-CN" altLang="en-US" sz="1100" i="1" dirty="0"/>
          </a:p>
        </p:txBody>
      </p:sp>
      <p:sp>
        <p:nvSpPr>
          <p:cNvPr id="8" name="TextBox 7"/>
          <p:cNvSpPr txBox="1"/>
          <p:nvPr/>
        </p:nvSpPr>
        <p:spPr>
          <a:xfrm>
            <a:off x="4540042" y="1090185"/>
            <a:ext cx="3185487" cy="369332"/>
          </a:xfrm>
          <a:prstGeom prst="rect">
            <a:avLst/>
          </a:prstGeom>
          <a:noFill/>
        </p:spPr>
        <p:txBody>
          <a:bodyPr wrap="none" rtlCol="0">
            <a:spAutoFit/>
          </a:bodyPr>
          <a:lstStyle/>
          <a:p>
            <a:r>
              <a:rPr lang="zh-CN" altLang="en-US" dirty="0" smtClean="0"/>
              <a:t>第二种，选择银行级安全认证</a:t>
            </a:r>
            <a:endParaRPr lang="zh-CN" altLang="en-US" dirty="0"/>
          </a:p>
        </p:txBody>
      </p:sp>
      <p:sp>
        <p:nvSpPr>
          <p:cNvPr id="9" name="TextBox 8"/>
          <p:cNvSpPr txBox="1"/>
          <p:nvPr/>
        </p:nvSpPr>
        <p:spPr>
          <a:xfrm>
            <a:off x="1679331" y="1976632"/>
            <a:ext cx="510076" cy="369332"/>
          </a:xfrm>
          <a:prstGeom prst="rect">
            <a:avLst/>
          </a:prstGeom>
          <a:noFill/>
        </p:spPr>
        <p:txBody>
          <a:bodyPr wrap="none" rtlCol="0">
            <a:spAutoFit/>
          </a:bodyPr>
          <a:lstStyle/>
          <a:p>
            <a:r>
              <a:rPr lang="en-US" altLang="zh-CN" dirty="0" smtClean="0"/>
              <a:t>3.7</a:t>
            </a:r>
            <a:endParaRPr lang="zh-CN" altLang="en-US" dirty="0"/>
          </a:p>
        </p:txBody>
      </p:sp>
      <p:sp>
        <p:nvSpPr>
          <p:cNvPr id="10" name="TextBox 9"/>
          <p:cNvSpPr txBox="1"/>
          <p:nvPr/>
        </p:nvSpPr>
        <p:spPr>
          <a:xfrm>
            <a:off x="3884848" y="1994216"/>
            <a:ext cx="510076" cy="369332"/>
          </a:xfrm>
          <a:prstGeom prst="rect">
            <a:avLst/>
          </a:prstGeom>
          <a:noFill/>
        </p:spPr>
        <p:txBody>
          <a:bodyPr wrap="none" rtlCol="0">
            <a:spAutoFit/>
          </a:bodyPr>
          <a:lstStyle/>
          <a:p>
            <a:r>
              <a:rPr lang="en-US" altLang="zh-CN" dirty="0" smtClean="0"/>
              <a:t>3.8</a:t>
            </a:r>
            <a:endParaRPr lang="zh-CN" altLang="en-US" dirty="0"/>
          </a:p>
        </p:txBody>
      </p:sp>
      <p:sp>
        <p:nvSpPr>
          <p:cNvPr id="11" name="TextBox 10"/>
          <p:cNvSpPr txBox="1"/>
          <p:nvPr/>
        </p:nvSpPr>
        <p:spPr>
          <a:xfrm>
            <a:off x="6082660" y="1974951"/>
            <a:ext cx="510076" cy="369332"/>
          </a:xfrm>
          <a:prstGeom prst="rect">
            <a:avLst/>
          </a:prstGeom>
          <a:noFill/>
        </p:spPr>
        <p:txBody>
          <a:bodyPr wrap="none" rtlCol="0">
            <a:spAutoFit/>
          </a:bodyPr>
          <a:lstStyle/>
          <a:p>
            <a:r>
              <a:rPr lang="en-US" altLang="zh-CN" dirty="0" smtClean="0"/>
              <a:t>3.9</a:t>
            </a:r>
            <a:endParaRPr lang="zh-CN" altLang="en-US" dirty="0"/>
          </a:p>
        </p:txBody>
      </p:sp>
    </p:spTree>
    <p:extLst>
      <p:ext uri="{BB962C8B-B14F-4D97-AF65-F5344CB8AC3E}">
        <p14:creationId xmlns:p14="http://schemas.microsoft.com/office/powerpoint/2010/main" val="8765056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34708" y="378068"/>
            <a:ext cx="2031325" cy="646331"/>
          </a:xfrm>
          <a:prstGeom prst="rect">
            <a:avLst/>
          </a:prstGeom>
          <a:noFill/>
        </p:spPr>
        <p:txBody>
          <a:bodyPr wrap="none" rtlCol="0">
            <a:spAutoFit/>
          </a:bodyPr>
          <a:lstStyle/>
          <a:p>
            <a:r>
              <a:rPr lang="zh-CN" altLang="en-US" sz="3600" b="1" dirty="0" smtClean="0">
                <a:latin typeface="+mj-ea"/>
                <a:ea typeface="+mj-ea"/>
              </a:rPr>
              <a:t>流程详解</a:t>
            </a:r>
            <a:endParaRPr lang="zh-CN" altLang="en-US" sz="3600" b="1" dirty="0">
              <a:latin typeface="+mj-ea"/>
              <a:ea typeface="+mj-ea"/>
            </a:endParaRPr>
          </a:p>
        </p:txBody>
      </p:sp>
      <p:sp>
        <p:nvSpPr>
          <p:cNvPr id="3" name="TextBox 2"/>
          <p:cNvSpPr txBox="1"/>
          <p:nvPr/>
        </p:nvSpPr>
        <p:spPr>
          <a:xfrm>
            <a:off x="2712801" y="1450725"/>
            <a:ext cx="7061549" cy="369332"/>
          </a:xfrm>
          <a:prstGeom prst="rect">
            <a:avLst/>
          </a:prstGeom>
          <a:noFill/>
        </p:spPr>
        <p:txBody>
          <a:bodyPr wrap="none" rtlCol="0">
            <a:spAutoFit/>
          </a:bodyPr>
          <a:lstStyle/>
          <a:p>
            <a:r>
              <a:rPr lang="zh-CN" altLang="en-US" dirty="0" smtClean="0"/>
              <a:t>实名验证成功，绑定联华储值卡  开发方：联华    对接方：南京银行</a:t>
            </a:r>
            <a:endParaRPr lang="en-US" altLang="zh-CN" dirty="0" smtClean="0"/>
          </a:p>
        </p:txBody>
      </p:sp>
      <p:sp>
        <p:nvSpPr>
          <p:cNvPr id="4" name="TextBox 3"/>
          <p:cNvSpPr txBox="1"/>
          <p:nvPr/>
        </p:nvSpPr>
        <p:spPr>
          <a:xfrm>
            <a:off x="6919558" y="2277457"/>
            <a:ext cx="4325815" cy="3046988"/>
          </a:xfrm>
          <a:prstGeom prst="rect">
            <a:avLst/>
          </a:prstGeom>
          <a:noFill/>
        </p:spPr>
        <p:txBody>
          <a:bodyPr wrap="square" rtlCol="0">
            <a:spAutoFit/>
          </a:bodyPr>
          <a:lstStyle/>
          <a:p>
            <a:r>
              <a:rPr lang="zh-CN" altLang="en-US" sz="1600" dirty="0" smtClean="0"/>
              <a:t>流程说明</a:t>
            </a:r>
            <a:r>
              <a:rPr lang="zh-CN" altLang="en-US" sz="1600" dirty="0"/>
              <a:t>：</a:t>
            </a:r>
            <a:endParaRPr lang="en-US" altLang="zh-CN" sz="1600" dirty="0" smtClean="0"/>
          </a:p>
          <a:p>
            <a:endParaRPr lang="en-US" altLang="zh-CN" sz="1600" dirty="0"/>
          </a:p>
          <a:p>
            <a:r>
              <a:rPr lang="en-US" altLang="zh-CN" sz="1600" dirty="0" smtClean="0"/>
              <a:t>1</a:t>
            </a:r>
            <a:r>
              <a:rPr lang="zh-CN" altLang="en-US" sz="1600" dirty="0" smtClean="0"/>
              <a:t>、联华可先进行“提示未线下卡的用户绑卡”，已绑卡的用户直接跳过此步骤。</a:t>
            </a:r>
            <a:endParaRPr lang="en-US" altLang="zh-CN" sz="1600" dirty="0" smtClean="0"/>
          </a:p>
          <a:p>
            <a:endParaRPr lang="en-US" altLang="zh-CN" sz="1600" dirty="0" smtClean="0"/>
          </a:p>
          <a:p>
            <a:r>
              <a:rPr lang="en-US" altLang="zh-CN" sz="1600" dirty="0" smtClean="0"/>
              <a:t>2</a:t>
            </a:r>
            <a:r>
              <a:rPr lang="zh-CN" altLang="en-US" sz="1600" dirty="0" smtClean="0"/>
              <a:t>、页面名为“再次确认密码”，实为为联华储值卡设置交易密码。用户通常会输入相同的两个密码，这也将便于后续联华金融生态的建立。</a:t>
            </a:r>
            <a:endParaRPr lang="en-US" altLang="zh-CN" sz="1600" dirty="0" smtClean="0"/>
          </a:p>
          <a:p>
            <a:endParaRPr lang="en-US" altLang="zh-CN" sz="1600" dirty="0"/>
          </a:p>
          <a:p>
            <a:r>
              <a:rPr lang="en-US" altLang="zh-CN" sz="1600" dirty="0" smtClean="0"/>
              <a:t>3</a:t>
            </a:r>
            <a:r>
              <a:rPr lang="zh-CN" altLang="en-US" sz="1600" dirty="0" smtClean="0"/>
              <a:t>、至此，实名认证与绑定联华卡全部结束。</a:t>
            </a:r>
            <a:endParaRPr lang="en-US" altLang="zh-CN" sz="1600" dirty="0"/>
          </a:p>
          <a:p>
            <a:endParaRPr lang="zh-CN" altLang="en-US" sz="16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3388" y="2112023"/>
            <a:ext cx="5183065" cy="4028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818487" y="1050715"/>
            <a:ext cx="3185487" cy="369332"/>
          </a:xfrm>
          <a:prstGeom prst="rect">
            <a:avLst/>
          </a:prstGeom>
          <a:noFill/>
        </p:spPr>
        <p:txBody>
          <a:bodyPr wrap="none" rtlCol="0">
            <a:spAutoFit/>
          </a:bodyPr>
          <a:lstStyle/>
          <a:p>
            <a:r>
              <a:rPr lang="zh-CN" altLang="en-US" dirty="0" smtClean="0"/>
              <a:t>第一种，选择银行级安全认证</a:t>
            </a:r>
            <a:endParaRPr lang="zh-CN" altLang="en-US" dirty="0"/>
          </a:p>
        </p:txBody>
      </p:sp>
      <p:sp>
        <p:nvSpPr>
          <p:cNvPr id="7" name="TextBox 6"/>
          <p:cNvSpPr txBox="1"/>
          <p:nvPr/>
        </p:nvSpPr>
        <p:spPr>
          <a:xfrm>
            <a:off x="2549770" y="2015277"/>
            <a:ext cx="510076" cy="369332"/>
          </a:xfrm>
          <a:prstGeom prst="rect">
            <a:avLst/>
          </a:prstGeom>
          <a:noFill/>
        </p:spPr>
        <p:txBody>
          <a:bodyPr wrap="none" rtlCol="0">
            <a:spAutoFit/>
          </a:bodyPr>
          <a:lstStyle/>
          <a:p>
            <a:r>
              <a:rPr lang="en-US" altLang="zh-CN" dirty="0"/>
              <a:t>5</a:t>
            </a:r>
            <a:r>
              <a:rPr lang="en-US" altLang="zh-CN" dirty="0" smtClean="0"/>
              <a:t>.1</a:t>
            </a:r>
            <a:endParaRPr lang="zh-CN" altLang="en-US" dirty="0"/>
          </a:p>
        </p:txBody>
      </p:sp>
      <p:sp>
        <p:nvSpPr>
          <p:cNvPr id="8" name="TextBox 7"/>
          <p:cNvSpPr txBox="1"/>
          <p:nvPr/>
        </p:nvSpPr>
        <p:spPr>
          <a:xfrm>
            <a:off x="5178671" y="2008326"/>
            <a:ext cx="510076" cy="369332"/>
          </a:xfrm>
          <a:prstGeom prst="rect">
            <a:avLst/>
          </a:prstGeom>
          <a:noFill/>
        </p:spPr>
        <p:txBody>
          <a:bodyPr wrap="none" rtlCol="0">
            <a:spAutoFit/>
          </a:bodyPr>
          <a:lstStyle/>
          <a:p>
            <a:r>
              <a:rPr lang="en-US" altLang="zh-CN" dirty="0" smtClean="0"/>
              <a:t>5.2</a:t>
            </a:r>
            <a:endParaRPr lang="zh-CN" altLang="en-US" dirty="0"/>
          </a:p>
        </p:txBody>
      </p:sp>
    </p:spTree>
    <p:extLst>
      <p:ext uri="{BB962C8B-B14F-4D97-AF65-F5344CB8AC3E}">
        <p14:creationId xmlns:p14="http://schemas.microsoft.com/office/powerpoint/2010/main" val="256191641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4.1.3"/>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heme/theme1.xml><?xml version="1.0" encoding="utf-8"?>
<a:theme xmlns:a="http://schemas.openxmlformats.org/drawingml/2006/main" name="1_自定义设计方案">
  <a:themeElements>
    <a:clrScheme name="公司模板白色">
      <a:dk1>
        <a:srgbClr val="262626"/>
      </a:dk1>
      <a:lt1>
        <a:srgbClr val="FFFFFF"/>
      </a:lt1>
      <a:dk2>
        <a:srgbClr val="A5A5A5"/>
      </a:dk2>
      <a:lt2>
        <a:srgbClr val="E7E6E6"/>
      </a:lt2>
      <a:accent1>
        <a:srgbClr val="EE8318"/>
      </a:accent1>
      <a:accent2>
        <a:srgbClr val="FADB9F"/>
      </a:accent2>
      <a:accent3>
        <a:srgbClr val="A5A5A5"/>
      </a:accent3>
      <a:accent4>
        <a:srgbClr val="FFC000"/>
      </a:accent4>
      <a:accent5>
        <a:srgbClr val="0070C0"/>
      </a:accent5>
      <a:accent6>
        <a:srgbClr val="70AD47"/>
      </a:accent6>
      <a:hlink>
        <a:srgbClr val="0563C1"/>
      </a:hlink>
      <a:folHlink>
        <a:srgbClr val="954F72"/>
      </a:folHlink>
    </a:clrScheme>
    <a:fontScheme name="gycag0zn">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封面">
  <a:themeElements>
    <a:clrScheme name="公司模板白色">
      <a:dk1>
        <a:srgbClr val="262626"/>
      </a:dk1>
      <a:lt1>
        <a:srgbClr val="FFFFFF"/>
      </a:lt1>
      <a:dk2>
        <a:srgbClr val="A5A5A5"/>
      </a:dk2>
      <a:lt2>
        <a:srgbClr val="E7E6E6"/>
      </a:lt2>
      <a:accent1>
        <a:srgbClr val="EE8318"/>
      </a:accent1>
      <a:accent2>
        <a:srgbClr val="FADB9F"/>
      </a:accent2>
      <a:accent3>
        <a:srgbClr val="A5A5A5"/>
      </a:accent3>
      <a:accent4>
        <a:srgbClr val="FFC000"/>
      </a:accent4>
      <a:accent5>
        <a:srgbClr val="0070C0"/>
      </a:accent5>
      <a:accent6>
        <a:srgbClr val="70AD47"/>
      </a:accent6>
      <a:hlink>
        <a:srgbClr val="0563C1"/>
      </a:hlink>
      <a:folHlink>
        <a:srgbClr val="954F72"/>
      </a:folHlink>
    </a:clrScheme>
    <a:fontScheme name="gycag0zn">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封底">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ycag0zn">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1104</TotalTime>
  <Words>1757</Words>
  <Application>Microsoft Office PowerPoint</Application>
  <PresentationFormat>自定义</PresentationFormat>
  <Paragraphs>274</Paragraphs>
  <Slides>18</Slides>
  <Notes>0</Notes>
  <HiddenSlides>0</HiddenSlides>
  <MMClips>0</MMClips>
  <ScaleCrop>false</ScaleCrop>
  <HeadingPairs>
    <vt:vector size="6" baseType="variant">
      <vt:variant>
        <vt:lpstr>已用的字体</vt:lpstr>
      </vt:variant>
      <vt:variant>
        <vt:i4>6</vt:i4>
      </vt:variant>
      <vt:variant>
        <vt:lpstr>主题</vt:lpstr>
      </vt:variant>
      <vt:variant>
        <vt:i4>3</vt:i4>
      </vt:variant>
      <vt:variant>
        <vt:lpstr>幻灯片标题</vt:lpstr>
      </vt:variant>
      <vt:variant>
        <vt:i4>18</vt:i4>
      </vt:variant>
    </vt:vector>
  </HeadingPairs>
  <TitlesOfParts>
    <vt:vector size="27" baseType="lpstr">
      <vt:lpstr>Arial</vt:lpstr>
      <vt:lpstr>宋体</vt:lpstr>
      <vt:lpstr>Calibri</vt:lpstr>
      <vt:lpstr>微软雅黑</vt:lpstr>
      <vt:lpstr>微软雅黑 Light</vt:lpstr>
      <vt:lpstr>等线</vt:lpstr>
      <vt:lpstr>1_自定义设计方案</vt:lpstr>
      <vt:lpstr>封面</vt:lpstr>
      <vt:lpstr>封底</vt:lpstr>
      <vt:lpstr>鲸选APP实名认证项目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lenovo</cp:lastModifiedBy>
  <cp:revision>82</cp:revision>
  <cp:lastPrinted>2018-03-07T03:53:41Z</cp:lastPrinted>
  <dcterms:created xsi:type="dcterms:W3CDTF">2017-11-27T02:54:19Z</dcterms:created>
  <dcterms:modified xsi:type="dcterms:W3CDTF">2018-03-08T04:41:13Z</dcterms:modified>
</cp:coreProperties>
</file>