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90"/>
  </p:notesMasterIdLst>
  <p:sldIdLst>
    <p:sldId id="256" r:id="rId2"/>
    <p:sldId id="293" r:id="rId3"/>
    <p:sldId id="257" r:id="rId4"/>
    <p:sldId id="270" r:id="rId5"/>
    <p:sldId id="294" r:id="rId6"/>
    <p:sldId id="295" r:id="rId7"/>
    <p:sldId id="313" r:id="rId8"/>
    <p:sldId id="296" r:id="rId9"/>
    <p:sldId id="297" r:id="rId10"/>
    <p:sldId id="315" r:id="rId11"/>
    <p:sldId id="298" r:id="rId12"/>
    <p:sldId id="299" r:id="rId13"/>
    <p:sldId id="301" r:id="rId14"/>
    <p:sldId id="305" r:id="rId15"/>
    <p:sldId id="306" r:id="rId16"/>
    <p:sldId id="307" r:id="rId17"/>
    <p:sldId id="308" r:id="rId18"/>
    <p:sldId id="309" r:id="rId19"/>
    <p:sldId id="310" r:id="rId20"/>
    <p:sldId id="304" r:id="rId21"/>
    <p:sldId id="302" r:id="rId22"/>
    <p:sldId id="300" r:id="rId23"/>
    <p:sldId id="311" r:id="rId24"/>
    <p:sldId id="356" r:id="rId25"/>
    <p:sldId id="357" r:id="rId26"/>
    <p:sldId id="303" r:id="rId27"/>
    <p:sldId id="355" r:id="rId28"/>
    <p:sldId id="312" r:id="rId29"/>
    <p:sldId id="264" r:id="rId30"/>
    <p:sldId id="269" r:id="rId31"/>
    <p:sldId id="258" r:id="rId32"/>
    <p:sldId id="277" r:id="rId33"/>
    <p:sldId id="278" r:id="rId34"/>
    <p:sldId id="279" r:id="rId35"/>
    <p:sldId id="280" r:id="rId36"/>
    <p:sldId id="265" r:id="rId37"/>
    <p:sldId id="262" r:id="rId38"/>
    <p:sldId id="288" r:id="rId39"/>
    <p:sldId id="274" r:id="rId40"/>
    <p:sldId id="287" r:id="rId41"/>
    <p:sldId id="263" r:id="rId42"/>
    <p:sldId id="272" r:id="rId43"/>
    <p:sldId id="267" r:id="rId44"/>
    <p:sldId id="268" r:id="rId45"/>
    <p:sldId id="260" r:id="rId46"/>
    <p:sldId id="261" r:id="rId47"/>
    <p:sldId id="271" r:id="rId48"/>
    <p:sldId id="273" r:id="rId49"/>
    <p:sldId id="286" r:id="rId50"/>
    <p:sldId id="319" r:id="rId51"/>
    <p:sldId id="323" r:id="rId52"/>
    <p:sldId id="320" r:id="rId53"/>
    <p:sldId id="321" r:id="rId54"/>
    <p:sldId id="322" r:id="rId55"/>
    <p:sldId id="314" r:id="rId56"/>
    <p:sldId id="316" r:id="rId57"/>
    <p:sldId id="317" r:id="rId58"/>
    <p:sldId id="318" r:id="rId59"/>
    <p:sldId id="325" r:id="rId60"/>
    <p:sldId id="324" r:id="rId61"/>
    <p:sldId id="326" r:id="rId62"/>
    <p:sldId id="327" r:id="rId63"/>
    <p:sldId id="328" r:id="rId64"/>
    <p:sldId id="329" r:id="rId65"/>
    <p:sldId id="330" r:id="rId66"/>
    <p:sldId id="331" r:id="rId67"/>
    <p:sldId id="344" r:id="rId68"/>
    <p:sldId id="332" r:id="rId69"/>
    <p:sldId id="335" r:id="rId70"/>
    <p:sldId id="333" r:id="rId71"/>
    <p:sldId id="338" r:id="rId72"/>
    <p:sldId id="336" r:id="rId73"/>
    <p:sldId id="343" r:id="rId74"/>
    <p:sldId id="347" r:id="rId75"/>
    <p:sldId id="348" r:id="rId76"/>
    <p:sldId id="349" r:id="rId77"/>
    <p:sldId id="334" r:id="rId78"/>
    <p:sldId id="342" r:id="rId79"/>
    <p:sldId id="337" r:id="rId80"/>
    <p:sldId id="339" r:id="rId81"/>
    <p:sldId id="340" r:id="rId82"/>
    <p:sldId id="341" r:id="rId83"/>
    <p:sldId id="345" r:id="rId84"/>
    <p:sldId id="346" r:id="rId85"/>
    <p:sldId id="350" r:id="rId86"/>
    <p:sldId id="351" r:id="rId87"/>
    <p:sldId id="352" r:id="rId88"/>
    <p:sldId id="353" r:id="rId8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27" autoAdjust="0"/>
    <p:restoredTop sz="93512" autoAdjust="0"/>
  </p:normalViewPr>
  <p:slideViewPr>
    <p:cSldViewPr>
      <p:cViewPr varScale="1">
        <p:scale>
          <a:sx n="112" d="100"/>
          <a:sy n="112" d="100"/>
        </p:scale>
        <p:origin x="-1572"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56D27E-8FB9-4818-A0B7-B3FF135E55C3}" type="datetimeFigureOut">
              <a:rPr lang="zh-CN" altLang="en-US" smtClean="0"/>
              <a:t>2018/4/16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9CB2CC-AB14-48DE-9346-F338A50C6738}" type="slidenum">
              <a:rPr lang="zh-CN" altLang="en-US" smtClean="0"/>
              <a:t>‹#›</a:t>
            </a:fld>
            <a:endParaRPr lang="zh-CN" altLang="en-US"/>
          </a:p>
        </p:txBody>
      </p:sp>
    </p:spTree>
    <p:extLst>
      <p:ext uri="{BB962C8B-B14F-4D97-AF65-F5344CB8AC3E}">
        <p14:creationId xmlns:p14="http://schemas.microsoft.com/office/powerpoint/2010/main" val="3767209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9CB2CC-AB14-48DE-9346-F338A50C6738}" type="slidenum">
              <a:rPr lang="zh-CN" altLang="en-US" smtClean="0"/>
              <a:t>4</a:t>
            </a:fld>
            <a:endParaRPr lang="zh-CN" altLang="en-US"/>
          </a:p>
        </p:txBody>
      </p:sp>
    </p:spTree>
    <p:extLst>
      <p:ext uri="{BB962C8B-B14F-4D97-AF65-F5344CB8AC3E}">
        <p14:creationId xmlns:p14="http://schemas.microsoft.com/office/powerpoint/2010/main" val="421135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D9CB2CC-AB14-48DE-9346-F338A50C6738}" type="slidenum">
              <a:rPr lang="zh-CN" altLang="en-US" smtClean="0"/>
              <a:t>58</a:t>
            </a:fld>
            <a:endParaRPr lang="zh-CN" altLang="en-US"/>
          </a:p>
        </p:txBody>
      </p:sp>
    </p:spTree>
    <p:extLst>
      <p:ext uri="{BB962C8B-B14F-4D97-AF65-F5344CB8AC3E}">
        <p14:creationId xmlns:p14="http://schemas.microsoft.com/office/powerpoint/2010/main" val="21022986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530820CF-B880-4189-942D-D702A7CBA730}" type="datetimeFigureOut">
              <a:rPr lang="zh-CN" altLang="en-US" smtClean="0"/>
              <a:t>2018/4/16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zh-CN" altLang="en-US" smtClean="0"/>
              <a:t>单击此处编辑母版标题样式</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2018/4/16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2018/4/16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zh-CN" altLang="en-US" smtClean="0"/>
              <a:t>单击此处编辑母版标题样式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2018/4/16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Content Placeholder 7"/>
          <p:cNvSpPr>
            <a:spLocks noGrp="1"/>
          </p:cNvSpPr>
          <p:nvPr>
            <p:ph sz="quarter" idx="13"/>
          </p:nvPr>
        </p:nvSpPr>
        <p:spPr>
          <a:xfrm>
            <a:off x="609600" y="1600200"/>
            <a:ext cx="792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2018/4/16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2" name="Title 1"/>
          <p:cNvSpPr>
            <a:spLocks noGrp="1"/>
          </p:cNvSpPr>
          <p:nvPr>
            <p:ph type="title"/>
          </p:nvPr>
        </p:nvSpPr>
        <p:spPr>
          <a:xfrm>
            <a:off x="609600" y="274638"/>
            <a:ext cx="7924800" cy="1143000"/>
          </a:xfrm>
        </p:spPr>
        <p:txBody>
          <a:bodyPr/>
          <a:lstStyle/>
          <a:p>
            <a:r>
              <a:rPr lang="zh-CN" altLang="en-US" smtClean="0"/>
              <a:t>单击此处编辑母版标题样式</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t>2018/4/16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530820CF-B880-4189-942D-D702A7CBA730}" type="datetimeFigureOut">
              <a:rPr lang="zh-CN" altLang="en-US" smtClean="0"/>
              <a:t>2018/4/16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30820CF-B880-4189-942D-D702A7CBA730}" type="datetimeFigureOut">
              <a:rPr lang="zh-CN" altLang="en-US" smtClean="0"/>
              <a:t>2018/4/16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2018/4/16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2018/4/16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2018/4/16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530820CF-B880-4189-942D-D702A7CBA730}" type="datetimeFigureOut">
              <a:rPr lang="zh-CN" altLang="en-US" smtClean="0"/>
              <a:t>2018/4/16</a:t>
            </a:fld>
            <a:endParaRPr lang="zh-CN" alt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zh-CN" alt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0C913308-F349-4B6D-A68A-DD1791B4A57B}"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github.com/ESAPI/esapi-java-legacy"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package" Target="../embeddings/Microsoft_Visio___1.vsdx"/></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github.com/ESAPI/esapi-java-legacy"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blog.portswigger.net/2017/07/cracking-lens-targeting-https-hidden.html"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12289;hdf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hyperlink" Target="http://blog.sciencenet.cn/blog-411071-617188.html" TargetMode="External"/><Relationship Id="rId3" Type="http://schemas.openxmlformats.org/officeDocument/2006/relationships/hyperlink" Target="http://www.guokr.com/ask/tag/%E5%AF%86%E7%A0%81/" TargetMode="External"/><Relationship Id="rId7" Type="http://schemas.openxmlformats.org/officeDocument/2006/relationships/hyperlink" Target="http://blog.sciencenet.cn/blog-411071-617185.html" TargetMode="External"/><Relationship Id="rId2" Type="http://schemas.openxmlformats.org/officeDocument/2006/relationships/hyperlink" Target="http://www.guokr.com/ask/tag/%E4%BF%A1%E6%81%AF%E5%AE%89%E5%85%A8/" TargetMode="External"/><Relationship Id="rId1" Type="http://schemas.openxmlformats.org/officeDocument/2006/relationships/slideLayout" Target="../slideLayouts/slideLayout2.xml"/><Relationship Id="rId6" Type="http://schemas.openxmlformats.org/officeDocument/2006/relationships/hyperlink" Target="http://www.solidot.org/story?sid=34559" TargetMode="External"/><Relationship Id="rId5" Type="http://schemas.openxmlformats.org/officeDocument/2006/relationships/hyperlink" Target="https://en.wikipedia.org/wiki/Homomorphic_encryption" TargetMode="External"/><Relationship Id="rId4" Type="http://schemas.openxmlformats.org/officeDocument/2006/relationships/hyperlink" Target="http://blog.sciencenet.cn/blog-411071-617182.html" TargetMode="External"/><Relationship Id="rId9" Type="http://schemas.openxmlformats.org/officeDocument/2006/relationships/hyperlink" Target="http://blog.sciencenet.cn/home.php?mod=space&amp;amp;uid=411071&amp;amp;do=blog&amp;amp;id=651836"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47664" y="3645024"/>
            <a:ext cx="6400800" cy="1752600"/>
          </a:xfrm>
        </p:spPr>
        <p:txBody>
          <a:bodyPr/>
          <a:lstStyle/>
          <a:p>
            <a:r>
              <a:rPr lang="zh-CN" altLang="en-US" dirty="0">
                <a:solidFill>
                  <a:schemeClr val="tx1"/>
                </a:solidFill>
              </a:rPr>
              <a:t>田</a:t>
            </a:r>
            <a:r>
              <a:rPr lang="zh-CN" altLang="en-US" dirty="0" smtClean="0">
                <a:solidFill>
                  <a:schemeClr val="tx1"/>
                </a:solidFill>
              </a:rPr>
              <a:t>川鄂</a:t>
            </a:r>
            <a:endParaRPr lang="zh-CN" altLang="en-US" dirty="0">
              <a:solidFill>
                <a:schemeClr val="tx1"/>
              </a:solidFill>
            </a:endParaRPr>
          </a:p>
        </p:txBody>
      </p:sp>
      <p:sp>
        <p:nvSpPr>
          <p:cNvPr id="2" name="标题 1"/>
          <p:cNvSpPr>
            <a:spLocks noGrp="1"/>
          </p:cNvSpPr>
          <p:nvPr>
            <p:ph type="ctrTitle"/>
          </p:nvPr>
        </p:nvSpPr>
        <p:spPr>
          <a:xfrm>
            <a:off x="685800" y="2130425"/>
            <a:ext cx="7772400" cy="938535"/>
          </a:xfrm>
        </p:spPr>
        <p:txBody>
          <a:bodyPr>
            <a:normAutofit/>
          </a:bodyPr>
          <a:lstStyle/>
          <a:p>
            <a:r>
              <a:rPr lang="zh-CN" altLang="en-US" sz="3600" dirty="0" smtClean="0"/>
              <a:t>数据确权系统安全</a:t>
            </a:r>
            <a:endParaRPr lang="zh-CN" altLang="en-US" sz="3600" dirty="0"/>
          </a:p>
        </p:txBody>
      </p:sp>
    </p:spTree>
    <p:extLst>
      <p:ext uri="{BB962C8B-B14F-4D97-AF65-F5344CB8AC3E}">
        <p14:creationId xmlns:p14="http://schemas.microsoft.com/office/powerpoint/2010/main" val="6692326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7924800" cy="418058"/>
          </a:xfrm>
        </p:spPr>
        <p:txBody>
          <a:bodyPr/>
          <a:lstStyle/>
          <a:p>
            <a:r>
              <a:rPr lang="en-US" altLang="zh-CN" dirty="0" smtClean="0"/>
              <a:t>Kafka</a:t>
            </a:r>
            <a:r>
              <a:rPr lang="zh-CN" altLang="en-US" dirty="0" smtClean="0"/>
              <a:t>认证和权限增强</a:t>
            </a:r>
            <a:endParaRPr lang="zh-CN" altLang="en-US" dirty="0"/>
          </a:p>
        </p:txBody>
      </p:sp>
      <p:sp>
        <p:nvSpPr>
          <p:cNvPr id="4" name="圆角矩形 3"/>
          <p:cNvSpPr/>
          <p:nvPr/>
        </p:nvSpPr>
        <p:spPr>
          <a:xfrm>
            <a:off x="-108520" y="1268761"/>
            <a:ext cx="2592288" cy="8628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生成固定数量的</a:t>
            </a:r>
            <a:r>
              <a:rPr lang="en-US" altLang="zh-CN" dirty="0" err="1" smtClean="0"/>
              <a:t>sasl</a:t>
            </a:r>
            <a:r>
              <a:rPr lang="zh-CN" altLang="en-US" dirty="0" smtClean="0"/>
              <a:t>认证用户（</a:t>
            </a:r>
            <a:r>
              <a:rPr lang="en-US" altLang="zh-CN" dirty="0" smtClean="0"/>
              <a:t>user</a:t>
            </a:r>
            <a:r>
              <a:rPr lang="zh-CN" altLang="en-US" dirty="0" smtClean="0"/>
              <a:t>：</a:t>
            </a:r>
            <a:r>
              <a:rPr lang="en-US" altLang="zh-CN" dirty="0" smtClean="0"/>
              <a:t>password</a:t>
            </a:r>
            <a:r>
              <a:rPr lang="zh-CN" altLang="en-US" dirty="0" smtClean="0"/>
              <a:t>）</a:t>
            </a:r>
            <a:r>
              <a:rPr lang="zh-CN" altLang="en-US" dirty="0"/>
              <a:t>表</a:t>
            </a:r>
            <a:r>
              <a:rPr lang="en-US" altLang="zh-CN" dirty="0" err="1" smtClean="0"/>
              <a:t>sasl_table</a:t>
            </a:r>
            <a:r>
              <a:rPr lang="zh-CN" altLang="en-US" dirty="0" smtClean="0"/>
              <a:t>，默认</a:t>
            </a:r>
            <a:r>
              <a:rPr lang="en-US" altLang="zh-CN" dirty="0" smtClean="0"/>
              <a:t>1000</a:t>
            </a:r>
            <a:endParaRPr lang="zh-CN" altLang="en-US" dirty="0"/>
          </a:p>
        </p:txBody>
      </p:sp>
      <p:sp>
        <p:nvSpPr>
          <p:cNvPr id="5" name="圆角矩形 4"/>
          <p:cNvSpPr/>
          <p:nvPr/>
        </p:nvSpPr>
        <p:spPr>
          <a:xfrm>
            <a:off x="142091" y="2785445"/>
            <a:ext cx="1725323"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保存到数据库</a:t>
            </a:r>
            <a:endParaRPr lang="zh-CN" altLang="en-US" dirty="0"/>
          </a:p>
        </p:txBody>
      </p:sp>
      <p:sp>
        <p:nvSpPr>
          <p:cNvPr id="6" name="圆角矩形 5"/>
          <p:cNvSpPr/>
          <p:nvPr/>
        </p:nvSpPr>
        <p:spPr>
          <a:xfrm>
            <a:off x="107503" y="3648968"/>
            <a:ext cx="1725323"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系统安装初始化时生成</a:t>
            </a:r>
            <a:endParaRPr lang="zh-CN" altLang="en-US" dirty="0"/>
          </a:p>
        </p:txBody>
      </p:sp>
      <p:sp>
        <p:nvSpPr>
          <p:cNvPr id="7" name="圆角矩形 6"/>
          <p:cNvSpPr/>
          <p:nvPr/>
        </p:nvSpPr>
        <p:spPr>
          <a:xfrm>
            <a:off x="3059832" y="1196751"/>
            <a:ext cx="2160240" cy="8640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创建用户时，选取未使用的的</a:t>
            </a:r>
            <a:r>
              <a:rPr lang="en-US" altLang="zh-CN" dirty="0" err="1" smtClean="0"/>
              <a:t>sasl</a:t>
            </a:r>
            <a:r>
              <a:rPr lang="zh-CN" altLang="en-US" dirty="0" smtClean="0"/>
              <a:t>用户和用户匹配</a:t>
            </a:r>
            <a:endParaRPr lang="zh-CN" altLang="en-US" dirty="0"/>
          </a:p>
        </p:txBody>
      </p:sp>
      <p:sp>
        <p:nvSpPr>
          <p:cNvPr id="8" name="圆角矩形 7"/>
          <p:cNvSpPr/>
          <p:nvPr/>
        </p:nvSpPr>
        <p:spPr>
          <a:xfrm>
            <a:off x="2889450" y="2725952"/>
            <a:ext cx="2501003" cy="8390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用户证书生成时，生成用户</a:t>
            </a:r>
            <a:r>
              <a:rPr lang="en-US" altLang="zh-CN" dirty="0" err="1" smtClean="0"/>
              <a:t>sasl</a:t>
            </a:r>
            <a:r>
              <a:rPr lang="zh-CN" altLang="en-US" dirty="0" smtClean="0"/>
              <a:t>配置文件，随证书一起打包</a:t>
            </a:r>
            <a:endParaRPr lang="zh-CN" altLang="en-US" dirty="0"/>
          </a:p>
        </p:txBody>
      </p:sp>
      <p:sp>
        <p:nvSpPr>
          <p:cNvPr id="9" name="圆角矩形 8"/>
          <p:cNvSpPr/>
          <p:nvPr/>
        </p:nvSpPr>
        <p:spPr>
          <a:xfrm>
            <a:off x="2870173" y="4136421"/>
            <a:ext cx="2520280" cy="8179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客户端使用时设置</a:t>
            </a:r>
            <a:r>
              <a:rPr lang="en-US" altLang="zh-CN" dirty="0" err="1" smtClean="0"/>
              <a:t>sasl</a:t>
            </a:r>
            <a:r>
              <a:rPr lang="zh-CN" altLang="en-US" dirty="0" smtClean="0"/>
              <a:t>配置文件路径，</a:t>
            </a:r>
            <a:r>
              <a:rPr lang="en-US" altLang="zh-CN" dirty="0" smtClean="0"/>
              <a:t>API</a:t>
            </a:r>
            <a:r>
              <a:rPr lang="zh-CN" altLang="en-US" dirty="0" smtClean="0"/>
              <a:t>中加载</a:t>
            </a:r>
            <a:r>
              <a:rPr lang="en-US" altLang="zh-CN" dirty="0" err="1" smtClean="0"/>
              <a:t>sasl</a:t>
            </a:r>
            <a:r>
              <a:rPr lang="zh-CN" altLang="en-US" dirty="0" smtClean="0"/>
              <a:t>配置文件</a:t>
            </a:r>
            <a:endParaRPr lang="zh-CN" altLang="en-US" dirty="0"/>
          </a:p>
        </p:txBody>
      </p:sp>
      <p:sp>
        <p:nvSpPr>
          <p:cNvPr id="10" name="圆角矩形 9"/>
          <p:cNvSpPr/>
          <p:nvPr/>
        </p:nvSpPr>
        <p:spPr>
          <a:xfrm>
            <a:off x="6198344" y="1165834"/>
            <a:ext cx="2158806" cy="7976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运行任务时，首先获取</a:t>
            </a:r>
            <a:r>
              <a:rPr lang="en-US" altLang="zh-CN" dirty="0" err="1" smtClean="0"/>
              <a:t>sasl</a:t>
            </a:r>
            <a:r>
              <a:rPr lang="zh-CN" altLang="en-US" dirty="0" smtClean="0"/>
              <a:t>表对应的</a:t>
            </a:r>
            <a:r>
              <a:rPr lang="en-US" altLang="zh-CN" dirty="0" err="1" smtClean="0"/>
              <a:t>sasl</a:t>
            </a:r>
            <a:r>
              <a:rPr lang="zh-CN" altLang="en-US" dirty="0" smtClean="0"/>
              <a:t>用户名</a:t>
            </a:r>
            <a:endParaRPr lang="zh-CN" altLang="en-US" dirty="0"/>
          </a:p>
        </p:txBody>
      </p:sp>
      <p:sp>
        <p:nvSpPr>
          <p:cNvPr id="11" name="下箭头 10"/>
          <p:cNvSpPr/>
          <p:nvPr/>
        </p:nvSpPr>
        <p:spPr>
          <a:xfrm>
            <a:off x="1061677" y="2145883"/>
            <a:ext cx="110864" cy="6538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下箭头 11"/>
          <p:cNvSpPr/>
          <p:nvPr/>
        </p:nvSpPr>
        <p:spPr>
          <a:xfrm>
            <a:off x="1004752" y="3158970"/>
            <a:ext cx="110864" cy="4899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6048522" y="2566192"/>
            <a:ext cx="2771950" cy="1979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创建</a:t>
            </a:r>
            <a:r>
              <a:rPr lang="en-US" altLang="zh-CN" dirty="0" smtClean="0"/>
              <a:t>topic</a:t>
            </a:r>
            <a:r>
              <a:rPr lang="zh-CN" altLang="en-US" dirty="0" smtClean="0"/>
              <a:t>时，设置</a:t>
            </a:r>
            <a:r>
              <a:rPr lang="en-US" altLang="zh-CN" dirty="0" smtClean="0"/>
              <a:t>ACL</a:t>
            </a:r>
            <a:r>
              <a:rPr lang="zh-CN" altLang="en-US" dirty="0" smtClean="0"/>
              <a:t>，此处使用</a:t>
            </a:r>
            <a:r>
              <a:rPr lang="en-US" altLang="zh-CN" dirty="0" err="1" smtClean="0"/>
              <a:t>superuser</a:t>
            </a:r>
            <a:r>
              <a:rPr lang="zh-CN" altLang="en-US" dirty="0" smtClean="0"/>
              <a:t>身份的</a:t>
            </a:r>
            <a:r>
              <a:rPr lang="en-US" altLang="zh-CN" dirty="0" err="1" smtClean="0"/>
              <a:t>conf</a:t>
            </a:r>
            <a:r>
              <a:rPr lang="zh-CN" altLang="en-US" dirty="0" smtClean="0"/>
              <a:t>文件，</a:t>
            </a:r>
            <a:r>
              <a:rPr lang="en-US" altLang="zh-CN" dirty="0" err="1" smtClean="0"/>
              <a:t>jaas</a:t>
            </a:r>
            <a:r>
              <a:rPr lang="en-US" altLang="zh-CN" dirty="0" smtClean="0"/>
              <a:t> </a:t>
            </a:r>
            <a:r>
              <a:rPr lang="en-US" altLang="zh-CN" dirty="0" err="1" smtClean="0"/>
              <a:t>conf</a:t>
            </a:r>
            <a:r>
              <a:rPr lang="zh-CN" altLang="en-US" dirty="0" smtClean="0"/>
              <a:t>文件安装时已经配置好</a:t>
            </a:r>
            <a:r>
              <a:rPr lang="en-US" altLang="zh-CN" dirty="0" smtClean="0"/>
              <a:t>(</a:t>
            </a:r>
            <a:r>
              <a:rPr lang="zh-CN" altLang="en-US" dirty="0" smtClean="0"/>
              <a:t>新建的</a:t>
            </a:r>
            <a:r>
              <a:rPr lang="en-US" altLang="zh-CN" dirty="0" smtClean="0"/>
              <a:t>topic</a:t>
            </a:r>
            <a:r>
              <a:rPr lang="zh-CN" altLang="en-US" dirty="0" smtClean="0"/>
              <a:t>无</a:t>
            </a:r>
            <a:r>
              <a:rPr lang="en-US" altLang="zh-CN" dirty="0" err="1" smtClean="0"/>
              <a:t>acl</a:t>
            </a:r>
            <a:r>
              <a:rPr lang="zh-CN" altLang="en-US" dirty="0" smtClean="0"/>
              <a:t>，任何普通用户无法访问，只有</a:t>
            </a:r>
            <a:r>
              <a:rPr lang="en-US" altLang="zh-CN" dirty="0" err="1" smtClean="0"/>
              <a:t>superuser</a:t>
            </a:r>
            <a:r>
              <a:rPr lang="zh-CN" altLang="en-US" dirty="0" smtClean="0"/>
              <a:t>才可以操作</a:t>
            </a:r>
            <a:r>
              <a:rPr lang="en-US" altLang="zh-CN" dirty="0" smtClean="0"/>
              <a:t>)</a:t>
            </a:r>
            <a:endParaRPr lang="zh-CN" altLang="en-US" dirty="0"/>
          </a:p>
        </p:txBody>
      </p:sp>
      <p:sp>
        <p:nvSpPr>
          <p:cNvPr id="14" name="下箭头 13"/>
          <p:cNvSpPr/>
          <p:nvPr/>
        </p:nvSpPr>
        <p:spPr>
          <a:xfrm>
            <a:off x="7244201" y="1990128"/>
            <a:ext cx="144734"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481238" y="5562237"/>
            <a:ext cx="2593555"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生成</a:t>
            </a:r>
            <a:r>
              <a:rPr lang="en-US" altLang="zh-CN" dirty="0" err="1" smtClean="0"/>
              <a:t>kafak</a:t>
            </a:r>
            <a:r>
              <a:rPr lang="en-US" altLang="zh-CN" dirty="0" smtClean="0"/>
              <a:t> </a:t>
            </a:r>
            <a:r>
              <a:rPr lang="en-US" altLang="zh-CN" dirty="0" err="1" smtClean="0"/>
              <a:t>superuser</a:t>
            </a:r>
            <a:r>
              <a:rPr lang="zh-CN" altLang="en-US" dirty="0" smtClean="0"/>
              <a:t>的</a:t>
            </a:r>
            <a:r>
              <a:rPr lang="en-US" altLang="zh-CN" dirty="0" err="1" smtClean="0"/>
              <a:t>conf</a:t>
            </a:r>
            <a:r>
              <a:rPr lang="zh-CN" altLang="en-US" dirty="0" smtClean="0"/>
              <a:t>文件，方便内部使用，如设置</a:t>
            </a:r>
            <a:r>
              <a:rPr lang="en-US" altLang="zh-CN" dirty="0" err="1" smtClean="0"/>
              <a:t>acl</a:t>
            </a:r>
            <a:r>
              <a:rPr lang="zh-CN" altLang="en-US" dirty="0" smtClean="0"/>
              <a:t>操作</a:t>
            </a:r>
            <a:endParaRPr lang="zh-CN" altLang="en-US" dirty="0"/>
          </a:p>
        </p:txBody>
      </p:sp>
      <p:sp>
        <p:nvSpPr>
          <p:cNvPr id="16" name="圆角矩形 15"/>
          <p:cNvSpPr/>
          <p:nvPr/>
        </p:nvSpPr>
        <p:spPr>
          <a:xfrm>
            <a:off x="3911241" y="5643246"/>
            <a:ext cx="2319549" cy="612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将</a:t>
            </a:r>
            <a:r>
              <a:rPr lang="en-US" altLang="zh-CN" dirty="0" err="1" smtClean="0"/>
              <a:t>superuser</a:t>
            </a:r>
            <a:r>
              <a:rPr lang="zh-CN" altLang="en-US" dirty="0" smtClean="0"/>
              <a:t>的</a:t>
            </a:r>
            <a:r>
              <a:rPr lang="en-US" altLang="zh-CN" dirty="0" err="1" smtClean="0"/>
              <a:t>jaasconf</a:t>
            </a:r>
            <a:r>
              <a:rPr lang="zh-CN" altLang="en-US" dirty="0" smtClean="0"/>
              <a:t>分配到每个节点</a:t>
            </a:r>
            <a:endParaRPr lang="zh-CN" altLang="en-US" dirty="0"/>
          </a:p>
        </p:txBody>
      </p:sp>
      <p:sp>
        <p:nvSpPr>
          <p:cNvPr id="17" name="右箭头 16"/>
          <p:cNvSpPr/>
          <p:nvPr/>
        </p:nvSpPr>
        <p:spPr>
          <a:xfrm>
            <a:off x="3086963" y="5868271"/>
            <a:ext cx="824279" cy="1620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下箭头 17"/>
          <p:cNvSpPr/>
          <p:nvPr/>
        </p:nvSpPr>
        <p:spPr>
          <a:xfrm>
            <a:off x="4139952" y="2060848"/>
            <a:ext cx="144016" cy="6651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8"/>
          <p:cNvSpPr/>
          <p:nvPr/>
        </p:nvSpPr>
        <p:spPr>
          <a:xfrm>
            <a:off x="4130313" y="3565017"/>
            <a:ext cx="153655" cy="5714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371967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noAutofit/>
          </a:bodyPr>
          <a:lstStyle/>
          <a:p>
            <a:r>
              <a:rPr lang="zh-CN" altLang="en-US" sz="3200" dirty="0" smtClean="0"/>
              <a:t>数据安全</a:t>
            </a:r>
            <a:r>
              <a:rPr lang="en-US" altLang="zh-CN" sz="3200" dirty="0" smtClean="0"/>
              <a:t>-</a:t>
            </a:r>
            <a:r>
              <a:rPr lang="zh-CN" altLang="en-US" sz="3200" dirty="0" smtClean="0"/>
              <a:t>混淆</a:t>
            </a:r>
            <a:endParaRPr lang="zh-CN" altLang="en-US" sz="3200" dirty="0"/>
          </a:p>
        </p:txBody>
      </p:sp>
      <mc:AlternateContent xmlns:mc="http://schemas.openxmlformats.org/markup-compatibility/2006" xmlns:a14="http://schemas.microsoft.com/office/drawing/2010/main">
        <mc:Choice Requires="a14">
          <p:sp>
            <p:nvSpPr>
              <p:cNvPr id="3" name="内容占位符 2"/>
              <p:cNvSpPr>
                <a:spLocks noGrp="1"/>
              </p:cNvSpPr>
              <p:nvPr>
                <p:ph sz="quarter" idx="13"/>
              </p:nvPr>
            </p:nvSpPr>
            <p:spPr>
              <a:xfrm>
                <a:off x="457200" y="1052736"/>
                <a:ext cx="8229600" cy="5073427"/>
              </a:xfrm>
            </p:spPr>
            <p:txBody>
              <a:bodyPr>
                <a:normAutofit/>
              </a:bodyPr>
              <a:lstStyle/>
              <a:p>
                <a:pPr marL="0" indent="0">
                  <a:buNone/>
                </a:pPr>
                <a:r>
                  <a:rPr lang="zh-CN" altLang="en-US" sz="1800" dirty="0" smtClean="0"/>
                  <a:t>第一阶段</a:t>
                </a:r>
                <a:endParaRPr lang="en-US" altLang="zh-CN" sz="1800" dirty="0" smtClean="0"/>
              </a:p>
              <a:p>
                <a14:m>
                  <m:oMath xmlns:m="http://schemas.openxmlformats.org/officeDocument/2006/math">
                    <m:d>
                      <m:dPr>
                        <m:begChr m:val="["/>
                        <m:endChr m:val="]"/>
                        <m:ctrlPr>
                          <a:rPr lang="zh-CN" altLang="zh-CN" sz="1600" i="1">
                            <a:latin typeface="Cambria Math"/>
                          </a:rPr>
                        </m:ctrlPr>
                      </m:dPr>
                      <m:e>
                        <m:m>
                          <m:mPr>
                            <m:mcs>
                              <m:mc>
                                <m:mcPr>
                                  <m:count m:val="2"/>
                                  <m:mcJc m:val="center"/>
                                </m:mcPr>
                              </m:mc>
                            </m:mcs>
                            <m:ctrlPr>
                              <a:rPr lang="zh-CN" altLang="zh-CN" sz="1600" i="1">
                                <a:latin typeface="Cambria Math"/>
                              </a:rPr>
                            </m:ctrlPr>
                          </m:mPr>
                          <m:mr>
                            <m:e>
                              <m:sSub>
                                <m:sSubPr>
                                  <m:ctrlPr>
                                    <a:rPr lang="zh-CN" altLang="zh-CN" sz="1600" i="1">
                                      <a:latin typeface="Cambria Math"/>
                                    </a:rPr>
                                  </m:ctrlPr>
                                </m:sSubPr>
                                <m:e>
                                  <m:r>
                                    <a:rPr lang="en-US" altLang="zh-CN" sz="1600" i="1">
                                      <a:latin typeface="Cambria Math"/>
                                    </a:rPr>
                                    <m:t>𝑎</m:t>
                                  </m:r>
                                </m:e>
                                <m:sub>
                                  <m:r>
                                    <a:rPr lang="en-US" altLang="zh-CN" sz="1600" i="1">
                                      <a:latin typeface="Cambria Math"/>
                                    </a:rPr>
                                    <m:t>1</m:t>
                                  </m:r>
                                </m:sub>
                              </m:sSub>
                            </m:e>
                            <m:e>
                              <m:sSub>
                                <m:sSubPr>
                                  <m:ctrlPr>
                                    <a:rPr lang="zh-CN" altLang="zh-CN" sz="1600" i="1">
                                      <a:latin typeface="Cambria Math"/>
                                    </a:rPr>
                                  </m:ctrlPr>
                                </m:sSubPr>
                                <m:e>
                                  <m:r>
                                    <a:rPr lang="en-US" altLang="zh-CN" sz="1600" i="1">
                                      <a:latin typeface="Cambria Math"/>
                                    </a:rPr>
                                    <m:t>𝑎</m:t>
                                  </m:r>
                                </m:e>
                                <m:sub>
                                  <m:r>
                                    <a:rPr lang="en-US" altLang="zh-CN" sz="1600" i="1">
                                      <a:latin typeface="Cambria Math"/>
                                    </a:rPr>
                                    <m:t>2</m:t>
                                  </m:r>
                                </m:sub>
                              </m:sSub>
                            </m:e>
                          </m:mr>
                          <m:mr>
                            <m:e>
                              <m:sSub>
                                <m:sSubPr>
                                  <m:ctrlPr>
                                    <a:rPr lang="zh-CN" altLang="zh-CN" sz="1600" i="1">
                                      <a:latin typeface="Cambria Math"/>
                                    </a:rPr>
                                  </m:ctrlPr>
                                </m:sSubPr>
                                <m:e>
                                  <m:r>
                                    <a:rPr lang="en-US" altLang="zh-CN" sz="1600" i="1">
                                      <a:latin typeface="Cambria Math"/>
                                    </a:rPr>
                                    <m:t>𝑎</m:t>
                                  </m:r>
                                </m:e>
                                <m:sub>
                                  <m:r>
                                    <a:rPr lang="en-US" altLang="zh-CN" sz="1600" i="1">
                                      <a:latin typeface="Cambria Math"/>
                                    </a:rPr>
                                    <m:t>3</m:t>
                                  </m:r>
                                </m:sub>
                              </m:sSub>
                            </m:e>
                            <m:e>
                              <m:sSub>
                                <m:sSubPr>
                                  <m:ctrlPr>
                                    <a:rPr lang="zh-CN" altLang="zh-CN" sz="1600" i="1">
                                      <a:latin typeface="Cambria Math"/>
                                    </a:rPr>
                                  </m:ctrlPr>
                                </m:sSubPr>
                                <m:e>
                                  <m:r>
                                    <a:rPr lang="en-US" altLang="zh-CN" sz="1600" i="1">
                                      <a:latin typeface="Cambria Math"/>
                                    </a:rPr>
                                    <m:t>𝑎</m:t>
                                  </m:r>
                                </m:e>
                                <m:sub>
                                  <m:r>
                                    <a:rPr lang="en-US" altLang="zh-CN" sz="1600" i="1">
                                      <a:latin typeface="Cambria Math"/>
                                    </a:rPr>
                                    <m:t>4</m:t>
                                  </m:r>
                                </m:sub>
                              </m:sSub>
                            </m:e>
                          </m:mr>
                        </m:m>
                      </m:e>
                    </m:d>
                    <m:r>
                      <a:rPr lang="en-US" altLang="zh-CN" sz="1600" i="1">
                        <a:latin typeface="Cambria Math"/>
                      </a:rPr>
                      <m:t>=</m:t>
                    </m:r>
                    <m:d>
                      <m:dPr>
                        <m:begChr m:val="["/>
                        <m:endChr m:val="]"/>
                        <m:ctrlPr>
                          <a:rPr lang="zh-CN" altLang="zh-CN" sz="1600" i="1">
                            <a:latin typeface="Cambria Math"/>
                          </a:rPr>
                        </m:ctrlPr>
                      </m:dPr>
                      <m:e>
                        <m:m>
                          <m:mPr>
                            <m:mcs>
                              <m:mc>
                                <m:mcPr>
                                  <m:count m:val="2"/>
                                  <m:mcJc m:val="center"/>
                                </m:mcPr>
                              </m:mc>
                            </m:mcs>
                            <m:ctrlPr>
                              <a:rPr lang="zh-CN" altLang="zh-CN" sz="1600" i="1">
                                <a:latin typeface="Cambria Math"/>
                              </a:rPr>
                            </m:ctrlPr>
                          </m:mPr>
                          <m:mr>
                            <m:e>
                              <m:sSub>
                                <m:sSubPr>
                                  <m:ctrlPr>
                                    <a:rPr lang="zh-CN" altLang="zh-CN" sz="1600" i="1">
                                      <a:latin typeface="Cambria Math"/>
                                    </a:rPr>
                                  </m:ctrlPr>
                                </m:sSubPr>
                                <m:e>
                                  <m:r>
                                    <a:rPr lang="en-US" altLang="zh-CN" sz="1600" i="1">
                                      <a:latin typeface="Cambria Math"/>
                                    </a:rPr>
                                    <m:t>𝑤</m:t>
                                  </m:r>
                                </m:e>
                                <m:sub>
                                  <m:r>
                                    <a:rPr lang="en-US" altLang="zh-CN" sz="1600" i="1">
                                      <a:latin typeface="Cambria Math"/>
                                    </a:rPr>
                                    <m:t>1</m:t>
                                  </m:r>
                                </m:sub>
                              </m:sSub>
                            </m:e>
                            <m:e>
                              <m:sSub>
                                <m:sSubPr>
                                  <m:ctrlPr>
                                    <a:rPr lang="zh-CN" altLang="zh-CN" sz="1600" i="1">
                                      <a:latin typeface="Cambria Math"/>
                                    </a:rPr>
                                  </m:ctrlPr>
                                </m:sSubPr>
                                <m:e>
                                  <m:r>
                                    <a:rPr lang="en-US" altLang="zh-CN" sz="1600" i="1">
                                      <a:latin typeface="Cambria Math"/>
                                    </a:rPr>
                                    <m:t>𝑤</m:t>
                                  </m:r>
                                </m:e>
                                <m:sub>
                                  <m:r>
                                    <a:rPr lang="en-US" altLang="zh-CN" sz="1600" i="1">
                                      <a:latin typeface="Cambria Math"/>
                                    </a:rPr>
                                    <m:t>2</m:t>
                                  </m:r>
                                </m:sub>
                              </m:sSub>
                            </m:e>
                          </m:mr>
                          <m:mr>
                            <m:e>
                              <m:sSub>
                                <m:sSubPr>
                                  <m:ctrlPr>
                                    <a:rPr lang="zh-CN" altLang="zh-CN" sz="1600" i="1">
                                      <a:latin typeface="Cambria Math"/>
                                    </a:rPr>
                                  </m:ctrlPr>
                                </m:sSubPr>
                                <m:e>
                                  <m:r>
                                    <a:rPr lang="en-US" altLang="zh-CN" sz="1600" i="1">
                                      <a:latin typeface="Cambria Math"/>
                                    </a:rPr>
                                    <m:t>𝑤</m:t>
                                  </m:r>
                                </m:e>
                                <m:sub>
                                  <m:r>
                                    <a:rPr lang="en-US" altLang="zh-CN" sz="1600" i="1">
                                      <a:latin typeface="Cambria Math"/>
                                    </a:rPr>
                                    <m:t>3</m:t>
                                  </m:r>
                                </m:sub>
                              </m:sSub>
                            </m:e>
                            <m:e>
                              <m:sSub>
                                <m:sSubPr>
                                  <m:ctrlPr>
                                    <a:rPr lang="zh-CN" altLang="zh-CN" sz="1600" i="1">
                                      <a:latin typeface="Cambria Math"/>
                                    </a:rPr>
                                  </m:ctrlPr>
                                </m:sSubPr>
                                <m:e>
                                  <m:r>
                                    <a:rPr lang="en-US" altLang="zh-CN" sz="1600" i="1">
                                      <a:latin typeface="Cambria Math"/>
                                    </a:rPr>
                                    <m:t>𝑤</m:t>
                                  </m:r>
                                </m:e>
                                <m:sub>
                                  <m:r>
                                    <a:rPr lang="en-US" altLang="zh-CN" sz="1600" i="1">
                                      <a:latin typeface="Cambria Math"/>
                                    </a:rPr>
                                    <m:t>4</m:t>
                                  </m:r>
                                </m:sub>
                              </m:sSub>
                            </m:e>
                          </m:mr>
                        </m:m>
                      </m:e>
                    </m:d>
                    <m:r>
                      <a:rPr lang="en-US" altLang="zh-CN" sz="1600" i="1">
                        <a:latin typeface="Cambria Math"/>
                      </a:rPr>
                      <m:t>𝑎</m:t>
                    </m:r>
                  </m:oMath>
                </a14:m>
                <a:endParaRPr lang="zh-CN" altLang="zh-CN" sz="1600" dirty="0"/>
              </a:p>
              <a:p>
                <a:r>
                  <a:rPr lang="en-US" altLang="zh-CN" sz="1600" dirty="0" smtClean="0"/>
                  <a:t>a1+a4=a, </a:t>
                </a:r>
                <a:r>
                  <a:rPr lang="zh-CN" altLang="en-US" sz="1600" dirty="0" smtClean="0"/>
                  <a:t>变换为</a:t>
                </a:r>
                <a:r>
                  <a:rPr lang="en-US" altLang="zh-CN" sz="1600" dirty="0"/>
                  <a:t>a’*</a:t>
                </a:r>
                <a:r>
                  <a:rPr lang="en-US" altLang="zh-CN" sz="1600" dirty="0" smtClean="0"/>
                  <a:t>x + </a:t>
                </a:r>
                <a:r>
                  <a:rPr lang="en-US" altLang="zh-CN" sz="1600" dirty="0"/>
                  <a:t>a’’*</a:t>
                </a:r>
                <a:r>
                  <a:rPr lang="en-US" altLang="zh-CN" sz="1600" dirty="0" smtClean="0"/>
                  <a:t>y=a</a:t>
                </a:r>
                <a:r>
                  <a:rPr lang="zh-CN" altLang="en-US" sz="1600" dirty="0" smtClean="0"/>
                  <a:t>；最终用户实际得到的数据为</a:t>
                </a:r>
                <a:r>
                  <a:rPr lang="en-US" altLang="zh-CN" sz="1600" dirty="0" smtClean="0"/>
                  <a:t>a’</a:t>
                </a:r>
                <a:r>
                  <a:rPr lang="zh-CN" altLang="en-US" sz="1600" dirty="0" smtClean="0"/>
                  <a:t>，</a:t>
                </a:r>
                <a:r>
                  <a:rPr lang="en-US" altLang="zh-CN" sz="1600" dirty="0" smtClean="0"/>
                  <a:t>a’’</a:t>
                </a:r>
              </a:p>
              <a:p>
                <a:r>
                  <a:rPr lang="en-US" altLang="zh-CN" sz="1600" dirty="0"/>
                  <a:t>a</a:t>
                </a:r>
                <a:r>
                  <a:rPr lang="en-US" altLang="zh-CN" sz="1600" dirty="0" smtClean="0"/>
                  <a:t>1 = a’*x, a4 = a’’*y  </a:t>
                </a:r>
                <a:r>
                  <a:rPr lang="zh-CN" altLang="en-US" sz="1600" dirty="0" smtClean="0"/>
                  <a:t>对</a:t>
                </a:r>
                <a:r>
                  <a:rPr lang="en-US" altLang="zh-CN" sz="1600" dirty="0" smtClean="0"/>
                  <a:t>x</a:t>
                </a:r>
                <a:r>
                  <a:rPr lang="zh-CN" altLang="en-US" sz="1600" dirty="0" smtClean="0"/>
                  <a:t>、</a:t>
                </a:r>
                <a:r>
                  <a:rPr lang="en-US" altLang="zh-CN" sz="1600" dirty="0" smtClean="0"/>
                  <a:t>y</a:t>
                </a:r>
                <a:r>
                  <a:rPr lang="zh-CN" altLang="en-US" sz="1600" dirty="0" smtClean="0"/>
                  <a:t>随机存储，如果得不到</a:t>
                </a:r>
                <a:r>
                  <a:rPr lang="en-US" altLang="zh-CN" sz="1600" dirty="0" smtClean="0"/>
                  <a:t>x</a:t>
                </a:r>
                <a:r>
                  <a:rPr lang="zh-CN" altLang="en-US" sz="1600" dirty="0" smtClean="0"/>
                  <a:t>、</a:t>
                </a:r>
                <a:r>
                  <a:rPr lang="en-US" altLang="zh-CN" sz="1600" dirty="0" smtClean="0"/>
                  <a:t>y</a:t>
                </a:r>
                <a:r>
                  <a:rPr lang="zh-CN" altLang="en-US" sz="1600" dirty="0" smtClean="0"/>
                  <a:t>，无法计算出</a:t>
                </a:r>
                <a:r>
                  <a:rPr lang="en-US" altLang="zh-CN" sz="1600" dirty="0" smtClean="0"/>
                  <a:t>a1</a:t>
                </a:r>
                <a:r>
                  <a:rPr lang="zh-CN" altLang="en-US" sz="1600" dirty="0" smtClean="0"/>
                  <a:t>、</a:t>
                </a:r>
                <a:r>
                  <a:rPr lang="en-US" altLang="zh-CN" sz="1600" dirty="0" smtClean="0"/>
                  <a:t>a4</a:t>
                </a:r>
                <a:r>
                  <a:rPr lang="zh-CN" altLang="en-US" sz="1600" dirty="0" smtClean="0"/>
                  <a:t>；</a:t>
                </a:r>
                <a:endParaRPr lang="en-US" altLang="zh-CN" sz="1600" dirty="0" smtClean="0"/>
              </a:p>
              <a:p>
                <a:endParaRPr lang="en-US" altLang="zh-CN" dirty="0" smtClean="0"/>
              </a:p>
              <a:p>
                <a:r>
                  <a:rPr lang="zh-CN" altLang="en-US" sz="1600" dirty="0"/>
                  <a:t>实现</a:t>
                </a:r>
                <a:r>
                  <a:rPr lang="en-US" altLang="zh-CN" sz="1600" dirty="0"/>
                  <a:t>demo</a:t>
                </a:r>
                <a:r>
                  <a:rPr lang="zh-CN" altLang="en-US" sz="1600" dirty="0" smtClean="0"/>
                  <a:t>代码</a:t>
                </a:r>
                <a:endParaRPr lang="en-US" altLang="zh-CN" sz="1600" dirty="0" smtClean="0"/>
              </a:p>
              <a:p>
                <a:r>
                  <a:rPr lang="en-US" altLang="zh-CN" sz="1100" dirty="0" smtClean="0"/>
                  <a:t>1.</a:t>
                </a:r>
                <a:r>
                  <a:rPr lang="zh-CN" altLang="en-US" sz="1100" dirty="0" smtClean="0"/>
                  <a:t>随机生成</a:t>
                </a:r>
                <a:r>
                  <a:rPr lang="en-US" altLang="zh-CN" sz="1100" dirty="0" smtClean="0"/>
                  <a:t>data</a:t>
                </a:r>
                <a:r>
                  <a:rPr lang="zh-CN" altLang="en-US" sz="1100" dirty="0" smtClean="0"/>
                  <a:t>矩阵，每个</a:t>
                </a:r>
                <a:r>
                  <a:rPr lang="zh-CN" altLang="en-US" sz="1100" dirty="0"/>
                  <a:t>用户</a:t>
                </a:r>
                <a:r>
                  <a:rPr lang="zh-CN" altLang="en-US" sz="1100" dirty="0" smtClean="0"/>
                  <a:t>数据计算的矩阵不一样，生成的随机矩阵文件，</a:t>
                </a:r>
                <a:r>
                  <a:rPr lang="zh-CN" altLang="en-US" sz="1100" dirty="0"/>
                  <a:t>随</a:t>
                </a:r>
                <a:r>
                  <a:rPr lang="zh-CN" altLang="en-US" sz="1100" dirty="0" smtClean="0"/>
                  <a:t>证书一起下发给客户端；服务端无需保存此随机矩阵文件。</a:t>
                </a:r>
                <a:endParaRPr lang="en-US" altLang="zh-CN" sz="1100" dirty="0" smtClean="0"/>
              </a:p>
              <a:p>
                <a:r>
                  <a:rPr lang="en-US" altLang="zh-CN" sz="1100" dirty="0" smtClean="0"/>
                  <a:t>2.</a:t>
                </a:r>
                <a:r>
                  <a:rPr lang="zh-CN" altLang="en-US" sz="1100" dirty="0" smtClean="0"/>
                  <a:t>使用</a:t>
                </a:r>
                <a:r>
                  <a:rPr lang="en-US" altLang="zh-CN" sz="1100" dirty="0" smtClean="0"/>
                  <a:t>data</a:t>
                </a:r>
                <a:r>
                  <a:rPr lang="zh-CN" altLang="en-US" sz="1100" dirty="0" smtClean="0"/>
                  <a:t>文件，进行计算后，算出</a:t>
                </a:r>
                <a:r>
                  <a:rPr lang="en-US" altLang="zh-CN" sz="1100" dirty="0" smtClean="0"/>
                  <a:t>x</a:t>
                </a:r>
                <a:r>
                  <a:rPr lang="zh-CN" altLang="en-US" sz="1100" dirty="0" smtClean="0"/>
                  <a:t>、</a:t>
                </a:r>
                <a:r>
                  <a:rPr lang="en-US" altLang="zh-CN" sz="1100" dirty="0" smtClean="0"/>
                  <a:t>y</a:t>
                </a:r>
                <a:endParaRPr lang="en-US" altLang="zh-CN" sz="1100" dirty="0"/>
              </a:p>
              <a:p>
                <a:r>
                  <a:rPr lang="en-US" altLang="zh-CN" sz="1100" dirty="0" smtClean="0"/>
                  <a:t>3.</a:t>
                </a:r>
                <a:r>
                  <a:rPr lang="zh-CN" altLang="en-US" sz="1100" dirty="0" smtClean="0"/>
                  <a:t>计算出</a:t>
                </a:r>
                <a:r>
                  <a:rPr lang="en-US" altLang="zh-CN" sz="1100" dirty="0" smtClean="0"/>
                  <a:t>a1</a:t>
                </a:r>
                <a:r>
                  <a:rPr lang="zh-CN" altLang="en-US" sz="1100" dirty="0"/>
                  <a:t>，</a:t>
                </a:r>
                <a:r>
                  <a:rPr lang="en-US" altLang="zh-CN" sz="1100" dirty="0"/>
                  <a:t>a4 </a:t>
                </a:r>
                <a:r>
                  <a:rPr lang="zh-CN" altLang="en-US" sz="1100" dirty="0" smtClean="0"/>
                  <a:t>，然后进行</a:t>
                </a:r>
                <a:r>
                  <a:rPr lang="zh-CN" altLang="en-US" sz="1100" dirty="0"/>
                  <a:t>实际的</a:t>
                </a:r>
                <a:r>
                  <a:rPr lang="zh-CN" altLang="en-US" sz="1100" dirty="0" smtClean="0"/>
                  <a:t>数据计算</a:t>
                </a:r>
                <a:endParaRPr lang="zh-CN" altLang="en-US" sz="1100" dirty="0"/>
              </a:p>
            </p:txBody>
          </p:sp>
        </mc:Choice>
        <mc:Fallback xmlns="">
          <p:sp>
            <p:nvSpPr>
              <p:cNvPr id="3" name="内容占位符 2"/>
              <p:cNvSpPr>
                <a:spLocks noGrp="1" noRot="1" noChangeAspect="1" noMove="1" noResize="1" noEditPoints="1" noAdjustHandles="1" noChangeArrowheads="1" noChangeShapeType="1" noTextEdit="1"/>
              </p:cNvSpPr>
              <p:nvPr>
                <p:ph sz="quarter" idx="13"/>
              </p:nvPr>
            </p:nvSpPr>
            <p:spPr>
              <a:xfrm>
                <a:off x="457200" y="1052736"/>
                <a:ext cx="8229600" cy="5073427"/>
              </a:xfrm>
              <a:blipFill rotWithShape="1">
                <a:blip r:embed="rId2"/>
                <a:stretch>
                  <a:fillRect l="-593" t="-8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647782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60648"/>
            <a:ext cx="7924800" cy="850106"/>
          </a:xfrm>
        </p:spPr>
        <p:txBody>
          <a:bodyPr/>
          <a:lstStyle/>
          <a:p>
            <a:r>
              <a:rPr lang="zh-CN" altLang="en-US" sz="3200" dirty="0" smtClean="0"/>
              <a:t>数据安全</a:t>
            </a:r>
            <a:r>
              <a:rPr lang="en-US" altLang="zh-CN" sz="3200" dirty="0" smtClean="0"/>
              <a:t>-X</a:t>
            </a:r>
            <a:r>
              <a:rPr lang="zh-CN" altLang="en-US" sz="3200" dirty="0" smtClean="0"/>
              <a:t>、</a:t>
            </a:r>
            <a:r>
              <a:rPr lang="en-US" altLang="zh-CN" sz="3200" dirty="0" smtClean="0"/>
              <a:t>y</a:t>
            </a:r>
            <a:r>
              <a:rPr lang="zh-CN" altLang="en-US" sz="3200" dirty="0" smtClean="0"/>
              <a:t>生成和计算流程</a:t>
            </a:r>
            <a:endParaRPr lang="zh-CN" altLang="en-US" sz="3200" dirty="0"/>
          </a:p>
        </p:txBody>
      </p:sp>
      <p:sp>
        <p:nvSpPr>
          <p:cNvPr id="6" name="矩形 5"/>
          <p:cNvSpPr/>
          <p:nvPr/>
        </p:nvSpPr>
        <p:spPr>
          <a:xfrm>
            <a:off x="392529" y="1855839"/>
            <a:ext cx="172819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生成随机矩阵（</a:t>
            </a:r>
            <a:r>
              <a:rPr lang="en-US" altLang="zh-CN" dirty="0" smtClean="0"/>
              <a:t>32</a:t>
            </a:r>
            <a:r>
              <a:rPr lang="zh-CN" altLang="en-US" dirty="0" smtClean="0"/>
              <a:t>*</a:t>
            </a:r>
            <a:r>
              <a:rPr lang="en-US" altLang="zh-CN" dirty="0" smtClean="0"/>
              <a:t>32</a:t>
            </a:r>
            <a:r>
              <a:rPr lang="zh-CN" altLang="en-US" dirty="0" smtClean="0"/>
              <a:t>）</a:t>
            </a:r>
            <a:endParaRPr lang="zh-CN" altLang="en-US" dirty="0"/>
          </a:p>
        </p:txBody>
      </p:sp>
      <p:cxnSp>
        <p:nvCxnSpPr>
          <p:cNvPr id="8" name="直接箭头连接符 7"/>
          <p:cNvCxnSpPr>
            <a:stCxn id="6" idx="2"/>
          </p:cNvCxnSpPr>
          <p:nvPr/>
        </p:nvCxnSpPr>
        <p:spPr>
          <a:xfrm>
            <a:off x="1256625" y="2359895"/>
            <a:ext cx="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392529" y="2939408"/>
            <a:ext cx="1675329"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保存到文件</a:t>
            </a:r>
            <a:endParaRPr lang="zh-CN" altLang="en-US" dirty="0"/>
          </a:p>
        </p:txBody>
      </p:sp>
      <p:sp>
        <p:nvSpPr>
          <p:cNvPr id="10" name="矩形 9"/>
          <p:cNvSpPr/>
          <p:nvPr/>
        </p:nvSpPr>
        <p:spPr>
          <a:xfrm>
            <a:off x="405713" y="3799166"/>
            <a:ext cx="1675329"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随证书下发给用户</a:t>
            </a:r>
            <a:endParaRPr lang="zh-CN" altLang="en-US" dirty="0"/>
          </a:p>
        </p:txBody>
      </p:sp>
      <p:cxnSp>
        <p:nvCxnSpPr>
          <p:cNvPr id="12" name="直接箭头连接符 11"/>
          <p:cNvCxnSpPr>
            <a:stCxn id="9" idx="2"/>
            <a:endCxn id="10" idx="0"/>
          </p:cNvCxnSpPr>
          <p:nvPr/>
        </p:nvCxnSpPr>
        <p:spPr>
          <a:xfrm>
            <a:off x="1230194" y="3299448"/>
            <a:ext cx="13184" cy="4997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346921" y="5049461"/>
            <a:ext cx="179291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加载随机矩阵文件</a:t>
            </a:r>
            <a:endParaRPr lang="zh-CN" altLang="en-US" dirty="0"/>
          </a:p>
        </p:txBody>
      </p:sp>
      <p:cxnSp>
        <p:nvCxnSpPr>
          <p:cNvPr id="18" name="直接箭头连接符 17"/>
          <p:cNvCxnSpPr>
            <a:stCxn id="10" idx="2"/>
            <a:endCxn id="16" idx="0"/>
          </p:cNvCxnSpPr>
          <p:nvPr/>
        </p:nvCxnSpPr>
        <p:spPr>
          <a:xfrm>
            <a:off x="1243378" y="4303222"/>
            <a:ext cx="0" cy="7462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6" idx="3"/>
          </p:cNvCxnSpPr>
          <p:nvPr/>
        </p:nvCxnSpPr>
        <p:spPr>
          <a:xfrm>
            <a:off x="2139835" y="5301489"/>
            <a:ext cx="5883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2728172" y="5061365"/>
            <a:ext cx="172073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计算</a:t>
            </a:r>
            <a:r>
              <a:rPr lang="en-US" altLang="zh-CN" dirty="0" smtClean="0"/>
              <a:t>x:</a:t>
            </a:r>
            <a:r>
              <a:rPr lang="zh-CN" altLang="en-US" dirty="0" smtClean="0"/>
              <a:t>前</a:t>
            </a:r>
            <a:r>
              <a:rPr lang="en-US" altLang="zh-CN" dirty="0" smtClean="0"/>
              <a:t>16</a:t>
            </a:r>
            <a:r>
              <a:rPr lang="zh-CN" altLang="en-US" dirty="0" smtClean="0"/>
              <a:t>矩阵随机数求异或</a:t>
            </a:r>
            <a:endParaRPr lang="zh-CN" altLang="en-US" dirty="0"/>
          </a:p>
        </p:txBody>
      </p:sp>
      <p:sp>
        <p:nvSpPr>
          <p:cNvPr id="25" name="矩形 24"/>
          <p:cNvSpPr/>
          <p:nvPr/>
        </p:nvSpPr>
        <p:spPr>
          <a:xfrm>
            <a:off x="2672301" y="3800944"/>
            <a:ext cx="1832475" cy="5031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计算</a:t>
            </a:r>
            <a:r>
              <a:rPr lang="en-US" altLang="zh-CN" dirty="0" smtClean="0"/>
              <a:t>y:</a:t>
            </a:r>
            <a:r>
              <a:rPr lang="zh-CN" altLang="en-US" dirty="0" smtClean="0"/>
              <a:t>后</a:t>
            </a:r>
            <a:r>
              <a:rPr lang="en-US" altLang="zh-CN" dirty="0" smtClean="0"/>
              <a:t>16</a:t>
            </a:r>
            <a:r>
              <a:rPr lang="zh-CN" altLang="en-US" dirty="0"/>
              <a:t>矩阵随机数求异</a:t>
            </a:r>
            <a:r>
              <a:rPr lang="zh-CN" altLang="en-US" dirty="0" smtClean="0"/>
              <a:t>或</a:t>
            </a:r>
            <a:endParaRPr lang="zh-CN" altLang="en-US" dirty="0"/>
          </a:p>
        </p:txBody>
      </p:sp>
      <p:cxnSp>
        <p:nvCxnSpPr>
          <p:cNvPr id="27" name="直接箭头连接符 26"/>
          <p:cNvCxnSpPr>
            <a:stCxn id="24" idx="0"/>
            <a:endCxn id="25" idx="2"/>
          </p:cNvCxnSpPr>
          <p:nvPr/>
        </p:nvCxnSpPr>
        <p:spPr>
          <a:xfrm flipV="1">
            <a:off x="3588539" y="4304111"/>
            <a:ext cx="0" cy="7572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703910" y="2364341"/>
            <a:ext cx="1776605" cy="478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计算</a:t>
            </a:r>
            <a:r>
              <a:rPr lang="en-US" altLang="zh-CN" dirty="0" smtClean="0"/>
              <a:t>a’=a1/x</a:t>
            </a:r>
          </a:p>
          <a:p>
            <a:pPr algn="ctr"/>
            <a:r>
              <a:rPr lang="en-US" altLang="zh-CN" dirty="0"/>
              <a:t>a</a:t>
            </a:r>
            <a:r>
              <a:rPr lang="en-US" altLang="zh-CN" dirty="0" smtClean="0"/>
              <a:t>’’ = a4/y</a:t>
            </a:r>
            <a:endParaRPr lang="zh-CN" altLang="en-US" dirty="0"/>
          </a:p>
        </p:txBody>
      </p:sp>
      <p:cxnSp>
        <p:nvCxnSpPr>
          <p:cNvPr id="35" name="直接箭头连接符 34"/>
          <p:cNvCxnSpPr>
            <a:stCxn id="25" idx="0"/>
            <a:endCxn id="33" idx="2"/>
          </p:cNvCxnSpPr>
          <p:nvPr/>
        </p:nvCxnSpPr>
        <p:spPr>
          <a:xfrm flipV="1">
            <a:off x="3588539" y="2842632"/>
            <a:ext cx="3674" cy="958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2745227" y="1348217"/>
            <a:ext cx="1776605"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实际输出</a:t>
            </a:r>
            <a:r>
              <a:rPr lang="en-US" altLang="zh-CN" dirty="0" smtClean="0"/>
              <a:t>a’</a:t>
            </a:r>
            <a:r>
              <a:rPr lang="zh-CN" altLang="en-US" dirty="0" smtClean="0"/>
              <a:t>、</a:t>
            </a:r>
            <a:r>
              <a:rPr lang="en-US" altLang="zh-CN" dirty="0" smtClean="0"/>
              <a:t>a’’</a:t>
            </a:r>
            <a:endParaRPr lang="zh-CN" altLang="en-US" dirty="0"/>
          </a:p>
        </p:txBody>
      </p:sp>
      <p:cxnSp>
        <p:nvCxnSpPr>
          <p:cNvPr id="40" name="直接箭头连接符 39"/>
          <p:cNvCxnSpPr>
            <a:stCxn id="33" idx="0"/>
          </p:cNvCxnSpPr>
          <p:nvPr/>
        </p:nvCxnSpPr>
        <p:spPr>
          <a:xfrm flipH="1" flipV="1">
            <a:off x="3588538" y="1791280"/>
            <a:ext cx="3675" cy="5730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5220072" y="2002843"/>
            <a:ext cx="1224136" cy="382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解混淆</a:t>
            </a:r>
            <a:endParaRPr lang="zh-CN" altLang="en-US" dirty="0"/>
          </a:p>
        </p:txBody>
      </p:sp>
      <p:sp>
        <p:nvSpPr>
          <p:cNvPr id="48" name="矩形 47"/>
          <p:cNvSpPr/>
          <p:nvPr/>
        </p:nvSpPr>
        <p:spPr>
          <a:xfrm>
            <a:off x="5220072" y="3044572"/>
            <a:ext cx="1224136" cy="367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计算</a:t>
            </a:r>
            <a:r>
              <a:rPr lang="en-US" altLang="zh-CN" dirty="0" smtClean="0"/>
              <a:t>x</a:t>
            </a:r>
            <a:r>
              <a:rPr lang="zh-CN" altLang="en-US" dirty="0" smtClean="0"/>
              <a:t>、</a:t>
            </a:r>
            <a:r>
              <a:rPr lang="en-US" altLang="zh-CN" dirty="0" smtClean="0"/>
              <a:t>y</a:t>
            </a:r>
            <a:endParaRPr lang="zh-CN" altLang="en-US" dirty="0"/>
          </a:p>
        </p:txBody>
      </p:sp>
      <p:cxnSp>
        <p:nvCxnSpPr>
          <p:cNvPr id="50" name="直接箭头连接符 49"/>
          <p:cNvCxnSpPr>
            <a:stCxn id="47" idx="2"/>
            <a:endCxn id="48" idx="0"/>
          </p:cNvCxnSpPr>
          <p:nvPr/>
        </p:nvCxnSpPr>
        <p:spPr>
          <a:xfrm>
            <a:off x="5832140" y="2385040"/>
            <a:ext cx="0" cy="6595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5085411" y="4113232"/>
            <a:ext cx="15121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计算</a:t>
            </a:r>
            <a:r>
              <a:rPr lang="en-US" altLang="zh-CN" dirty="0" smtClean="0"/>
              <a:t>a1=a’*x</a:t>
            </a:r>
          </a:p>
          <a:p>
            <a:pPr algn="ctr"/>
            <a:r>
              <a:rPr lang="en-US" altLang="zh-CN" dirty="0" smtClean="0"/>
              <a:t>a4=a’’*y</a:t>
            </a:r>
            <a:endParaRPr lang="zh-CN" altLang="en-US" dirty="0"/>
          </a:p>
        </p:txBody>
      </p:sp>
      <p:cxnSp>
        <p:nvCxnSpPr>
          <p:cNvPr id="54" name="直接箭头连接符 53"/>
          <p:cNvCxnSpPr>
            <a:stCxn id="48" idx="2"/>
            <a:endCxn id="52" idx="0"/>
          </p:cNvCxnSpPr>
          <p:nvPr/>
        </p:nvCxnSpPr>
        <p:spPr>
          <a:xfrm>
            <a:off x="5832140" y="3412070"/>
            <a:ext cx="9355" cy="7011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4932041" y="5121344"/>
            <a:ext cx="187220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后继解混淆流程</a:t>
            </a:r>
            <a:endParaRPr lang="zh-CN" altLang="en-US" dirty="0"/>
          </a:p>
        </p:txBody>
      </p:sp>
      <p:cxnSp>
        <p:nvCxnSpPr>
          <p:cNvPr id="62" name="直接箭头连接符 61"/>
          <p:cNvCxnSpPr>
            <a:stCxn id="52" idx="2"/>
          </p:cNvCxnSpPr>
          <p:nvPr/>
        </p:nvCxnSpPr>
        <p:spPr>
          <a:xfrm flipH="1">
            <a:off x="5836817" y="4617288"/>
            <a:ext cx="4678"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1259632" y="6093296"/>
            <a:ext cx="7632848" cy="307777"/>
          </a:xfrm>
          <a:prstGeom prst="rect">
            <a:avLst/>
          </a:prstGeom>
          <a:noFill/>
        </p:spPr>
        <p:txBody>
          <a:bodyPr wrap="square" rtlCol="0">
            <a:spAutoFit/>
          </a:bodyPr>
          <a:lstStyle/>
          <a:p>
            <a:r>
              <a:rPr lang="zh-CN" altLang="en-US" sz="1400" dirty="0" smtClean="0"/>
              <a:t>说明：每个用户生成一个随机矩阵；矩阵大小可以调整、该文件服务端需要保存</a:t>
            </a:r>
            <a:endParaRPr lang="zh-CN" altLang="en-US" sz="1400" dirty="0"/>
          </a:p>
        </p:txBody>
      </p:sp>
      <p:sp>
        <p:nvSpPr>
          <p:cNvPr id="26" name="矩形 25"/>
          <p:cNvSpPr/>
          <p:nvPr/>
        </p:nvSpPr>
        <p:spPr>
          <a:xfrm>
            <a:off x="7284158" y="1923822"/>
            <a:ext cx="1224136" cy="382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计算结果</a:t>
            </a:r>
            <a:endParaRPr lang="zh-CN" altLang="en-US" dirty="0"/>
          </a:p>
        </p:txBody>
      </p:sp>
      <p:sp>
        <p:nvSpPr>
          <p:cNvPr id="28" name="矩形 27"/>
          <p:cNvSpPr/>
          <p:nvPr/>
        </p:nvSpPr>
        <p:spPr>
          <a:xfrm>
            <a:off x="7284158" y="2965551"/>
            <a:ext cx="1224136" cy="367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计算</a:t>
            </a:r>
            <a:r>
              <a:rPr lang="en-US" altLang="zh-CN" dirty="0" smtClean="0"/>
              <a:t>x</a:t>
            </a:r>
            <a:r>
              <a:rPr lang="zh-CN" altLang="en-US" dirty="0" smtClean="0"/>
              <a:t>、</a:t>
            </a:r>
            <a:r>
              <a:rPr lang="en-US" altLang="zh-CN" dirty="0" smtClean="0"/>
              <a:t>y</a:t>
            </a:r>
            <a:endParaRPr lang="zh-CN" altLang="en-US" dirty="0"/>
          </a:p>
        </p:txBody>
      </p:sp>
      <p:cxnSp>
        <p:nvCxnSpPr>
          <p:cNvPr id="29" name="直接箭头连接符 28"/>
          <p:cNvCxnSpPr>
            <a:stCxn id="26" idx="2"/>
            <a:endCxn id="28" idx="0"/>
          </p:cNvCxnSpPr>
          <p:nvPr/>
        </p:nvCxnSpPr>
        <p:spPr>
          <a:xfrm>
            <a:off x="7896226" y="2306019"/>
            <a:ext cx="0" cy="6595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7149497" y="4034211"/>
            <a:ext cx="1512168" cy="5156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混淆计算结果</a:t>
            </a:r>
            <a:endParaRPr lang="zh-CN" altLang="en-US" dirty="0"/>
          </a:p>
        </p:txBody>
      </p:sp>
      <p:cxnSp>
        <p:nvCxnSpPr>
          <p:cNvPr id="31" name="直接箭头连接符 30"/>
          <p:cNvCxnSpPr>
            <a:stCxn id="28" idx="2"/>
            <a:endCxn id="30" idx="0"/>
          </p:cNvCxnSpPr>
          <p:nvPr/>
        </p:nvCxnSpPr>
        <p:spPr>
          <a:xfrm>
            <a:off x="7896226" y="3333049"/>
            <a:ext cx="9355" cy="7011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6996127" y="5042322"/>
            <a:ext cx="1872208" cy="5447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混淆后结果返回给用户</a:t>
            </a:r>
            <a:endParaRPr lang="zh-CN" altLang="en-US" dirty="0"/>
          </a:p>
        </p:txBody>
      </p:sp>
      <p:cxnSp>
        <p:nvCxnSpPr>
          <p:cNvPr id="34" name="直接箭头连接符 33"/>
          <p:cNvCxnSpPr>
            <a:stCxn id="30" idx="2"/>
          </p:cNvCxnSpPr>
          <p:nvPr/>
        </p:nvCxnSpPr>
        <p:spPr>
          <a:xfrm flipH="1">
            <a:off x="7900903" y="4549837"/>
            <a:ext cx="4678" cy="4924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32520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7924800" cy="490066"/>
          </a:xfrm>
        </p:spPr>
        <p:txBody>
          <a:bodyPr/>
          <a:lstStyle/>
          <a:p>
            <a:r>
              <a:rPr lang="zh-CN" altLang="en-US" dirty="0" smtClean="0"/>
              <a:t>业界技术</a:t>
            </a:r>
            <a:endParaRPr lang="zh-CN" altLang="en-US" dirty="0"/>
          </a:p>
        </p:txBody>
      </p:sp>
      <p:sp>
        <p:nvSpPr>
          <p:cNvPr id="3" name="内容占位符 2"/>
          <p:cNvSpPr>
            <a:spLocks noGrp="1"/>
          </p:cNvSpPr>
          <p:nvPr>
            <p:ph sz="quarter" idx="13"/>
          </p:nvPr>
        </p:nvSpPr>
        <p:spPr>
          <a:xfrm>
            <a:off x="609600" y="908720"/>
            <a:ext cx="7924800" cy="4968552"/>
          </a:xfrm>
        </p:spPr>
        <p:txBody>
          <a:bodyPr>
            <a:normAutofit fontScale="85000" lnSpcReduction="20000"/>
          </a:bodyPr>
          <a:lstStyle/>
          <a:p>
            <a:r>
              <a:rPr lang="zh-CN" altLang="en-US" dirty="0" smtClean="0"/>
              <a:t>同态加密 </a:t>
            </a:r>
            <a:r>
              <a:rPr lang="en-US" altLang="zh-CN" dirty="0"/>
              <a:t>A way to delegate processing of your data, without giving away access to it.</a:t>
            </a:r>
            <a:endParaRPr lang="en-US" altLang="zh-CN" dirty="0" smtClean="0"/>
          </a:p>
          <a:p>
            <a:endParaRPr lang="en-US" altLang="zh-CN" dirty="0" smtClean="0"/>
          </a:p>
          <a:p>
            <a:r>
              <a:rPr lang="zh-CN" altLang="en-US" dirty="0"/>
              <a:t>同态加密（</a:t>
            </a:r>
            <a:r>
              <a:rPr lang="en-US" altLang="zh-CN" dirty="0"/>
              <a:t>Homomorphic Encryption</a:t>
            </a:r>
            <a:r>
              <a:rPr lang="zh-CN" altLang="en-US" dirty="0"/>
              <a:t>）是很久以前密码学界就提出来的一个</a:t>
            </a:r>
            <a:r>
              <a:rPr lang="en-US" altLang="zh-CN" dirty="0"/>
              <a:t>Open Problem</a:t>
            </a:r>
            <a:r>
              <a:rPr lang="zh-CN" altLang="en-US" dirty="0"/>
              <a:t>。早在</a:t>
            </a:r>
            <a:r>
              <a:rPr lang="en-US" altLang="zh-CN" dirty="0"/>
              <a:t>1978</a:t>
            </a:r>
            <a:r>
              <a:rPr lang="zh-CN" altLang="en-US" dirty="0"/>
              <a:t>年，</a:t>
            </a:r>
            <a:r>
              <a:rPr lang="en-US" altLang="zh-CN" dirty="0"/>
              <a:t>Ron </a:t>
            </a:r>
            <a:r>
              <a:rPr lang="en-US" altLang="zh-CN" dirty="0" err="1"/>
              <a:t>Rivest</a:t>
            </a:r>
            <a:r>
              <a:rPr lang="en-US" altLang="zh-CN" dirty="0"/>
              <a:t>, Leonard </a:t>
            </a:r>
            <a:r>
              <a:rPr lang="en-US" altLang="zh-CN" dirty="0" err="1"/>
              <a:t>Adleman</a:t>
            </a:r>
            <a:r>
              <a:rPr lang="en-US" altLang="zh-CN" dirty="0"/>
              <a:t>, </a:t>
            </a:r>
            <a:r>
              <a:rPr lang="zh-CN" altLang="en-US" dirty="0"/>
              <a:t>以及</a:t>
            </a:r>
            <a:r>
              <a:rPr lang="en-US" altLang="zh-CN" dirty="0"/>
              <a:t>Michael L. </a:t>
            </a:r>
            <a:r>
              <a:rPr lang="en-US" altLang="zh-CN" dirty="0" err="1"/>
              <a:t>Dertouzos</a:t>
            </a:r>
            <a:r>
              <a:rPr lang="zh-CN" altLang="en-US" dirty="0"/>
              <a:t>就以银行为应用背景提出了这个概念</a:t>
            </a:r>
            <a:r>
              <a:rPr lang="en-US" altLang="zh-CN" dirty="0"/>
              <a:t>[RAD78]</a:t>
            </a:r>
            <a:r>
              <a:rPr lang="zh-CN" altLang="en-US" dirty="0"/>
              <a:t>。对，你没有看错，</a:t>
            </a:r>
            <a:r>
              <a:rPr lang="en-US" altLang="zh-CN" dirty="0"/>
              <a:t>Ron </a:t>
            </a:r>
            <a:r>
              <a:rPr lang="en-US" altLang="zh-CN" dirty="0" err="1"/>
              <a:t>Rivest</a:t>
            </a:r>
            <a:r>
              <a:rPr lang="zh-CN" altLang="en-US" dirty="0"/>
              <a:t>和</a:t>
            </a:r>
            <a:r>
              <a:rPr lang="en-US" altLang="zh-CN" dirty="0"/>
              <a:t>Leonard </a:t>
            </a:r>
            <a:r>
              <a:rPr lang="en-US" altLang="zh-CN" dirty="0" err="1"/>
              <a:t>Adleman</a:t>
            </a:r>
            <a:r>
              <a:rPr lang="zh-CN" altLang="en-US" dirty="0"/>
              <a:t>分别就是著名的</a:t>
            </a:r>
            <a:r>
              <a:rPr lang="en-US" altLang="zh-CN" dirty="0"/>
              <a:t>RSA</a:t>
            </a:r>
            <a:r>
              <a:rPr lang="zh-CN" altLang="en-US" dirty="0"/>
              <a:t>算法中的</a:t>
            </a:r>
            <a:r>
              <a:rPr lang="en-US" altLang="zh-CN" dirty="0"/>
              <a:t>R</a:t>
            </a:r>
            <a:r>
              <a:rPr lang="zh-CN" altLang="en-US" dirty="0"/>
              <a:t>和</a:t>
            </a:r>
            <a:r>
              <a:rPr lang="en-US" altLang="zh-CN" dirty="0"/>
              <a:t>A</a:t>
            </a:r>
            <a:r>
              <a:rPr lang="zh-CN" altLang="en-US" dirty="0"/>
              <a:t>。至于中间的</a:t>
            </a:r>
            <a:r>
              <a:rPr lang="en-US" altLang="zh-CN" dirty="0"/>
              <a:t>S</a:t>
            </a:r>
            <a:r>
              <a:rPr lang="zh-CN" altLang="en-US" dirty="0"/>
              <a:t>，</a:t>
            </a:r>
            <a:r>
              <a:rPr lang="en-US" altLang="zh-CN" dirty="0" err="1"/>
              <a:t>Adi</a:t>
            </a:r>
            <a:r>
              <a:rPr lang="en-US" altLang="zh-CN" dirty="0"/>
              <a:t> Shamir</a:t>
            </a:r>
            <a:r>
              <a:rPr lang="zh-CN" altLang="en-US" dirty="0"/>
              <a:t>，现在仍然在为密码学贡献新的工作</a:t>
            </a:r>
            <a:r>
              <a:rPr lang="zh-CN" altLang="en-US" dirty="0" smtClean="0"/>
              <a:t>。</a:t>
            </a:r>
            <a:endParaRPr lang="en-US" altLang="zh-CN" dirty="0" smtClean="0"/>
          </a:p>
          <a:p>
            <a:endParaRPr lang="en-US" altLang="zh-CN" dirty="0"/>
          </a:p>
          <a:p>
            <a:r>
              <a:rPr lang="zh-CN" altLang="en-US" dirty="0" smtClean="0"/>
              <a:t>同态</a:t>
            </a:r>
            <a:r>
              <a:rPr lang="zh-CN" altLang="en-US" dirty="0"/>
              <a:t>加密是基于数学难题的计算复杂性理论的密码学技术。对经过同态加密的数据进行处理得到一个输出，将这一输出进行解密，其结果与用同一方法处理未加密的原始数据得到的输出结果是一样</a:t>
            </a:r>
            <a:r>
              <a:rPr lang="zh-CN" altLang="en-US" dirty="0" smtClean="0"/>
              <a:t>的</a:t>
            </a:r>
            <a:endParaRPr lang="en-US" altLang="zh-CN" dirty="0"/>
          </a:p>
          <a:p>
            <a:r>
              <a:rPr lang="zh-CN" altLang="en-US" dirty="0" smtClean="0"/>
              <a:t>目前业界有些开源的同态实现，大多数都是部分同态</a:t>
            </a:r>
            <a:endParaRPr lang="en-US" altLang="zh-CN" dirty="0" smtClean="0"/>
          </a:p>
          <a:p>
            <a:endParaRPr lang="en-US" altLang="zh-CN" dirty="0" smtClean="0"/>
          </a:p>
          <a:p>
            <a:pPr marL="0" indent="0">
              <a:buNone/>
            </a:pPr>
            <a:r>
              <a:rPr lang="zh-CN" altLang="en-US" dirty="0"/>
              <a:t>一</a:t>
            </a:r>
            <a:r>
              <a:rPr lang="zh-CN" altLang="en-US" dirty="0" smtClean="0"/>
              <a:t>个比喻：黄金加工</a:t>
            </a:r>
            <a:endParaRPr lang="en-US" altLang="zh-CN" dirty="0" smtClean="0"/>
          </a:p>
          <a:p>
            <a:r>
              <a:rPr lang="zh-CN" altLang="en-US" dirty="0"/>
              <a:t>盒子：加密算法</a:t>
            </a:r>
          </a:p>
          <a:p>
            <a:r>
              <a:rPr lang="zh-CN" altLang="en-US" dirty="0"/>
              <a:t>盒子上的锁：用户密钥</a:t>
            </a:r>
          </a:p>
          <a:p>
            <a:r>
              <a:rPr lang="zh-CN" altLang="en-US" dirty="0"/>
              <a:t>将金块放在盒子里面并且用锁锁上：将数据用同态加密方案进行加密</a:t>
            </a:r>
          </a:p>
          <a:p>
            <a:r>
              <a:rPr lang="zh-CN" altLang="en-US" dirty="0"/>
              <a:t>加工：应用同态特性，在无法取得数据的条件下直接对加密结果进行处理</a:t>
            </a:r>
          </a:p>
          <a:p>
            <a:r>
              <a:rPr lang="zh-CN" altLang="en-US" dirty="0"/>
              <a:t>开锁：对结果进行解密，直接得到处理后的结果</a:t>
            </a:r>
          </a:p>
          <a:p>
            <a:endParaRPr lang="zh-CN" altLang="en-US" dirty="0"/>
          </a:p>
        </p:txBody>
      </p:sp>
    </p:spTree>
    <p:extLst>
      <p:ext uri="{BB962C8B-B14F-4D97-AF65-F5344CB8AC3E}">
        <p14:creationId xmlns:p14="http://schemas.microsoft.com/office/powerpoint/2010/main" val="8433462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116632"/>
            <a:ext cx="7924800" cy="1143000"/>
          </a:xfrm>
        </p:spPr>
        <p:txBody>
          <a:bodyPr/>
          <a:lstStyle/>
          <a:p>
            <a:r>
              <a:rPr lang="en-US" altLang="zh-CN" dirty="0"/>
              <a:t>SEAL </a:t>
            </a:r>
            <a:r>
              <a:rPr lang="zh-CN" altLang="en-US" dirty="0"/>
              <a:t>全称</a:t>
            </a:r>
            <a:r>
              <a:rPr lang="en-US" altLang="zh-CN" dirty="0"/>
              <a:t>Simple Encrypted Arithmetic Library</a:t>
            </a:r>
            <a:endParaRPr lang="zh-CN" altLang="en-US" dirty="0"/>
          </a:p>
        </p:txBody>
      </p:sp>
      <p:sp>
        <p:nvSpPr>
          <p:cNvPr id="3" name="内容占位符 2"/>
          <p:cNvSpPr>
            <a:spLocks noGrp="1"/>
          </p:cNvSpPr>
          <p:nvPr>
            <p:ph sz="quarter" idx="13"/>
          </p:nvPr>
        </p:nvSpPr>
        <p:spPr>
          <a:xfrm>
            <a:off x="611560" y="1268760"/>
            <a:ext cx="8064896" cy="5256584"/>
          </a:xfrm>
        </p:spPr>
        <p:txBody>
          <a:bodyPr>
            <a:normAutofit fontScale="92500" lnSpcReduction="10000"/>
          </a:bodyPr>
          <a:lstStyle/>
          <a:p>
            <a:pPr marL="0" indent="0">
              <a:buNone/>
            </a:pPr>
            <a:r>
              <a:rPr lang="zh-CN" altLang="en-US" dirty="0" smtClean="0"/>
              <a:t>同态加解密流程：</a:t>
            </a:r>
            <a:endParaRPr lang="en-US" altLang="zh-CN" dirty="0" smtClean="0"/>
          </a:p>
          <a:p>
            <a:r>
              <a:rPr lang="zh-CN" altLang="en-US" dirty="0" smtClean="0"/>
              <a:t>初始化</a:t>
            </a:r>
            <a:r>
              <a:rPr lang="zh-CN" altLang="en-US" dirty="0"/>
              <a:t>加密</a:t>
            </a:r>
            <a:r>
              <a:rPr lang="zh-CN" altLang="en-US" dirty="0" smtClean="0"/>
              <a:t>参数、选定</a:t>
            </a:r>
            <a:r>
              <a:rPr lang="zh-CN" altLang="en-US" dirty="0"/>
              <a:t>多项式</a:t>
            </a:r>
            <a:r>
              <a:rPr lang="zh-CN" altLang="en-US" dirty="0" smtClean="0"/>
              <a:t>模数、选定</a:t>
            </a:r>
            <a:r>
              <a:rPr lang="zh-CN" altLang="en-US" dirty="0"/>
              <a:t>系数模数 </a:t>
            </a:r>
            <a:r>
              <a:rPr lang="zh-CN" altLang="en-US" dirty="0" smtClean="0"/>
              <a:t>、选定</a:t>
            </a:r>
            <a:r>
              <a:rPr lang="zh-CN" altLang="en-US" dirty="0"/>
              <a:t>噪声</a:t>
            </a:r>
            <a:r>
              <a:rPr lang="zh-CN" altLang="en-US" dirty="0" smtClean="0"/>
              <a:t>模数</a:t>
            </a:r>
            <a:endParaRPr lang="en-US" altLang="zh-CN" dirty="0" smtClean="0"/>
          </a:p>
          <a:p>
            <a:r>
              <a:rPr lang="zh-CN" altLang="en-US" dirty="0"/>
              <a:t>根据加密参数初始化编码器 </a:t>
            </a:r>
            <a:endParaRPr lang="en-US" altLang="zh-CN" dirty="0"/>
          </a:p>
          <a:p>
            <a:r>
              <a:rPr lang="zh-CN" altLang="en-US" dirty="0" smtClean="0"/>
              <a:t>将</a:t>
            </a:r>
            <a:r>
              <a:rPr lang="zh-CN" altLang="en-US" dirty="0"/>
              <a:t>数字编码成</a:t>
            </a:r>
            <a:r>
              <a:rPr lang="zh-CN" altLang="en-US" dirty="0" smtClean="0"/>
              <a:t>多项式</a:t>
            </a:r>
            <a:endParaRPr lang="en-US" altLang="zh-CN" dirty="0" smtClean="0"/>
          </a:p>
          <a:p>
            <a:r>
              <a:rPr lang="zh-CN" altLang="en-US" dirty="0"/>
              <a:t>根据加密参数初始化密钥生成器 </a:t>
            </a:r>
            <a:endParaRPr lang="en-US" altLang="zh-CN" dirty="0"/>
          </a:p>
          <a:p>
            <a:r>
              <a:rPr lang="zh-CN" altLang="en-US" dirty="0" smtClean="0"/>
              <a:t>生成</a:t>
            </a:r>
            <a:r>
              <a:rPr lang="zh-CN" altLang="en-US" dirty="0"/>
              <a:t>公私钥</a:t>
            </a:r>
            <a:r>
              <a:rPr lang="zh-CN" altLang="en-US" dirty="0" smtClean="0"/>
              <a:t>对（公钥加密、私钥解密）</a:t>
            </a:r>
            <a:endParaRPr lang="en-US" altLang="zh-CN" dirty="0" smtClean="0"/>
          </a:p>
          <a:p>
            <a:r>
              <a:rPr lang="zh-CN" altLang="en-US" dirty="0"/>
              <a:t>根据加密参数初始化加密器 </a:t>
            </a:r>
            <a:endParaRPr lang="en-US" altLang="zh-CN" dirty="0"/>
          </a:p>
          <a:p>
            <a:r>
              <a:rPr lang="zh-CN" altLang="en-US" dirty="0" smtClean="0"/>
              <a:t>将多项式使用公钥加密</a:t>
            </a:r>
            <a:endParaRPr lang="en-US" altLang="zh-CN" dirty="0" smtClean="0"/>
          </a:p>
          <a:p>
            <a:r>
              <a:rPr lang="zh-CN" altLang="en-US" dirty="0"/>
              <a:t>根据加密参数初始化运算器 </a:t>
            </a:r>
            <a:endParaRPr lang="en-US" altLang="zh-CN" dirty="0"/>
          </a:p>
          <a:p>
            <a:r>
              <a:rPr lang="zh-CN" altLang="en-US" dirty="0" smtClean="0"/>
              <a:t>在</a:t>
            </a:r>
            <a:r>
              <a:rPr lang="zh-CN" altLang="en-US" dirty="0"/>
              <a:t>密文多项式上进行</a:t>
            </a:r>
            <a:r>
              <a:rPr lang="zh-CN" altLang="en-US" dirty="0" smtClean="0"/>
              <a:t>运算</a:t>
            </a:r>
            <a:r>
              <a:rPr lang="en-US" altLang="zh-CN" dirty="0" smtClean="0"/>
              <a:t>:</a:t>
            </a:r>
            <a:r>
              <a:rPr lang="zh-CN" altLang="en-US" dirty="0" smtClean="0"/>
              <a:t>取</a:t>
            </a:r>
            <a:r>
              <a:rPr lang="zh-CN" altLang="en-US" dirty="0"/>
              <a:t>负 </a:t>
            </a:r>
            <a:r>
              <a:rPr lang="en-US" altLang="zh-CN" dirty="0"/>
              <a:t>- </a:t>
            </a:r>
            <a:r>
              <a:rPr lang="en-US" altLang="zh-CN" dirty="0" err="1"/>
              <a:t>nagate</a:t>
            </a:r>
            <a:r>
              <a:rPr lang="en-US" altLang="zh-CN" dirty="0"/>
              <a:t> * </a:t>
            </a:r>
            <a:r>
              <a:rPr lang="zh-CN" altLang="en-US" dirty="0"/>
              <a:t>求和 </a:t>
            </a:r>
            <a:r>
              <a:rPr lang="en-US" altLang="zh-CN" dirty="0"/>
              <a:t>- add * </a:t>
            </a:r>
            <a:r>
              <a:rPr lang="zh-CN" altLang="en-US" dirty="0"/>
              <a:t>求差 </a:t>
            </a:r>
            <a:r>
              <a:rPr lang="en-US" altLang="zh-CN" dirty="0"/>
              <a:t>- sub</a:t>
            </a:r>
            <a:r>
              <a:rPr lang="zh-CN" altLang="en-US" dirty="0"/>
              <a:t> * 求积 </a:t>
            </a:r>
            <a:r>
              <a:rPr lang="en-US" altLang="zh-CN" dirty="0" smtClean="0"/>
              <a:t>– </a:t>
            </a:r>
            <a:r>
              <a:rPr lang="en-US" altLang="zh-CN" dirty="0" err="1" smtClean="0"/>
              <a:t>mutiply</a:t>
            </a:r>
            <a:r>
              <a:rPr lang="en-US" altLang="zh-CN" dirty="0" smtClean="0"/>
              <a:t> (</a:t>
            </a:r>
            <a:r>
              <a:rPr lang="zh-CN" altLang="en-US" dirty="0" smtClean="0"/>
              <a:t>做计算之前可以重新对加密结果进行线性化处理以减小噪音</a:t>
            </a:r>
            <a:r>
              <a:rPr lang="en-US" altLang="zh-CN" dirty="0" smtClean="0"/>
              <a:t>)</a:t>
            </a:r>
          </a:p>
          <a:p>
            <a:r>
              <a:rPr lang="zh-CN" altLang="en-US" dirty="0"/>
              <a:t>根据加密参数和私钥初始化解密器 </a:t>
            </a:r>
            <a:endParaRPr lang="en-US" altLang="zh-CN" dirty="0"/>
          </a:p>
          <a:p>
            <a:r>
              <a:rPr lang="zh-CN" altLang="en-US" dirty="0" smtClean="0"/>
              <a:t>将</a:t>
            </a:r>
            <a:r>
              <a:rPr lang="zh-CN" altLang="en-US" dirty="0"/>
              <a:t>运算后的密文多项式解密成明文</a:t>
            </a:r>
            <a:r>
              <a:rPr lang="zh-CN" altLang="en-US" dirty="0" smtClean="0"/>
              <a:t>多项式</a:t>
            </a:r>
            <a:endParaRPr lang="en-US" altLang="zh-CN" dirty="0" smtClean="0"/>
          </a:p>
          <a:p>
            <a:r>
              <a:rPr lang="zh-CN" altLang="en-US" dirty="0"/>
              <a:t>调用之前生成的编码器解码 </a:t>
            </a:r>
            <a:endParaRPr lang="en-US" altLang="zh-CN" dirty="0"/>
          </a:p>
          <a:p>
            <a:r>
              <a:rPr lang="zh-CN" altLang="en-US" dirty="0"/>
              <a:t>得到</a:t>
            </a:r>
            <a:r>
              <a:rPr lang="zh-CN" altLang="en-US" dirty="0" smtClean="0"/>
              <a:t>解码后的明文结算结果</a:t>
            </a:r>
            <a:endParaRPr lang="en-US" altLang="zh-CN" dirty="0" smtClean="0"/>
          </a:p>
          <a:p>
            <a:endParaRPr lang="zh-CN" altLang="en-US" dirty="0"/>
          </a:p>
        </p:txBody>
      </p:sp>
    </p:spTree>
    <p:extLst>
      <p:ext uri="{BB962C8B-B14F-4D97-AF65-F5344CB8AC3E}">
        <p14:creationId xmlns:p14="http://schemas.microsoft.com/office/powerpoint/2010/main" val="39184773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60648"/>
            <a:ext cx="7924800" cy="580926"/>
          </a:xfrm>
        </p:spPr>
        <p:txBody>
          <a:bodyPr/>
          <a:lstStyle/>
          <a:p>
            <a:r>
              <a:rPr lang="en-US" altLang="zh-CN" dirty="0" smtClean="0"/>
              <a:t>SEAL</a:t>
            </a:r>
            <a:r>
              <a:rPr lang="zh-CN" altLang="en-US" dirty="0" smtClean="0"/>
              <a:t>加密后支持的计算操作</a:t>
            </a:r>
            <a:endParaRPr lang="zh-CN" altLang="en-US" dirty="0"/>
          </a:p>
        </p:txBody>
      </p:sp>
      <p:sp>
        <p:nvSpPr>
          <p:cNvPr id="3" name="内容占位符 2"/>
          <p:cNvSpPr>
            <a:spLocks noGrp="1"/>
          </p:cNvSpPr>
          <p:nvPr>
            <p:ph sz="quarter" idx="13"/>
          </p:nvPr>
        </p:nvSpPr>
        <p:spPr/>
        <p:txBody>
          <a:bodyPr/>
          <a:lstStyle/>
          <a:p>
            <a:r>
              <a:rPr lang="en-US" altLang="zh-CN" dirty="0" smtClean="0"/>
              <a:t>SEAL</a:t>
            </a:r>
            <a:r>
              <a:rPr lang="zh-CN" altLang="en-US" dirty="0" smtClean="0"/>
              <a:t>目前支持求反、加、减、乘、平方</a:t>
            </a:r>
            <a:endParaRPr lang="en-US" altLang="zh-CN" dirty="0" smtClean="0"/>
          </a:p>
          <a:p>
            <a:r>
              <a:rPr lang="zh-CN" altLang="en-US" dirty="0" smtClean="0"/>
              <a:t>不支持除操作</a:t>
            </a:r>
            <a:endParaRPr lang="zh-CN" altLang="en-US" dirty="0"/>
          </a:p>
        </p:txBody>
      </p:sp>
    </p:spTree>
    <p:extLst>
      <p:ext uri="{BB962C8B-B14F-4D97-AF65-F5344CB8AC3E}">
        <p14:creationId xmlns:p14="http://schemas.microsoft.com/office/powerpoint/2010/main" val="384934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7924800" cy="778098"/>
          </a:xfrm>
        </p:spPr>
        <p:txBody>
          <a:bodyPr/>
          <a:lstStyle/>
          <a:p>
            <a:r>
              <a:rPr lang="en-US" altLang="zh-CN" dirty="0" smtClean="0"/>
              <a:t>SEAL</a:t>
            </a:r>
            <a:r>
              <a:rPr lang="zh-CN" altLang="en-US" dirty="0" smtClean="0"/>
              <a:t>加密后内容大小</a:t>
            </a:r>
            <a:endParaRPr lang="zh-CN" altLang="en-US" dirty="0"/>
          </a:p>
        </p:txBody>
      </p:sp>
      <p:sp>
        <p:nvSpPr>
          <p:cNvPr id="3" name="内容占位符 2"/>
          <p:cNvSpPr>
            <a:spLocks noGrp="1"/>
          </p:cNvSpPr>
          <p:nvPr>
            <p:ph sz="quarter" idx="13"/>
          </p:nvPr>
        </p:nvSpPr>
        <p:spPr/>
        <p:txBody>
          <a:bodyPr/>
          <a:lstStyle/>
          <a:p>
            <a:r>
              <a:rPr lang="en-US" altLang="zh-CN" dirty="0" err="1" smtClean="0"/>
              <a:t>Ciphertext</a:t>
            </a:r>
            <a:r>
              <a:rPr lang="zh-CN" altLang="en-US" dirty="0" smtClean="0"/>
              <a:t>通过</a:t>
            </a:r>
            <a:r>
              <a:rPr lang="en-US" altLang="zh-CN" dirty="0" smtClean="0"/>
              <a:t>save</a:t>
            </a:r>
            <a:r>
              <a:rPr lang="zh-CN" altLang="en-US" dirty="0" smtClean="0"/>
              <a:t>可以导出</a:t>
            </a:r>
            <a:r>
              <a:rPr lang="en-US" altLang="zh-CN" dirty="0" smtClean="0"/>
              <a:t>2</a:t>
            </a:r>
            <a:r>
              <a:rPr lang="zh-CN" altLang="en-US" dirty="0"/>
              <a:t>进</a:t>
            </a:r>
            <a:r>
              <a:rPr lang="zh-CN" altLang="en-US" dirty="0" smtClean="0"/>
              <a:t>制文件，</a:t>
            </a:r>
            <a:endParaRPr lang="en-US" altLang="zh-CN" dirty="0" smtClean="0"/>
          </a:p>
          <a:p>
            <a:r>
              <a:rPr lang="en-US" altLang="zh-CN" dirty="0" err="1" smtClean="0"/>
              <a:t>Ciphertext</a:t>
            </a:r>
            <a:r>
              <a:rPr lang="zh-CN" altLang="en-US" dirty="0" smtClean="0"/>
              <a:t>通过</a:t>
            </a:r>
            <a:r>
              <a:rPr lang="en-US" altLang="zh-CN" dirty="0" smtClean="0"/>
              <a:t>load</a:t>
            </a:r>
            <a:r>
              <a:rPr lang="zh-CN" altLang="en-US" dirty="0" smtClean="0"/>
              <a:t>可以从</a:t>
            </a:r>
            <a:r>
              <a:rPr lang="en-US" altLang="zh-CN" dirty="0" smtClean="0"/>
              <a:t>2</a:t>
            </a:r>
            <a:r>
              <a:rPr lang="zh-CN" altLang="en-US" dirty="0" smtClean="0"/>
              <a:t>进制文件重新加载加密后的内容，然后用于计算操作。</a:t>
            </a:r>
            <a:endParaRPr lang="en-US" altLang="zh-CN" dirty="0" smtClean="0"/>
          </a:p>
          <a:p>
            <a:endParaRPr lang="en-US" altLang="zh-CN" dirty="0"/>
          </a:p>
          <a:p>
            <a:r>
              <a:rPr lang="en-US" altLang="zh-CN" dirty="0" smtClean="0"/>
              <a:t>4</a:t>
            </a:r>
            <a:r>
              <a:rPr lang="zh-CN" altLang="en-US" dirty="0"/>
              <a:t>字节</a:t>
            </a:r>
            <a:r>
              <a:rPr lang="zh-CN" altLang="en-US" dirty="0" smtClean="0"/>
              <a:t>的整型，通过</a:t>
            </a:r>
            <a:r>
              <a:rPr lang="en-US" altLang="zh-CN" dirty="0" smtClean="0"/>
              <a:t>encode</a:t>
            </a:r>
            <a:r>
              <a:rPr lang="zh-CN" altLang="en-US" dirty="0" smtClean="0"/>
              <a:t>和加密后，</a:t>
            </a:r>
            <a:r>
              <a:rPr lang="en-US" altLang="zh-CN" dirty="0" err="1" smtClean="0"/>
              <a:t>Ciphertext</a:t>
            </a:r>
            <a:r>
              <a:rPr lang="zh-CN" altLang="en-US" dirty="0" smtClean="0"/>
              <a:t>导出到文件大小为</a:t>
            </a:r>
            <a:r>
              <a:rPr lang="en-US" altLang="zh-CN" dirty="0" smtClean="0"/>
              <a:t>33KB</a:t>
            </a:r>
            <a:r>
              <a:rPr lang="en-US" altLang="zh-CN" dirty="0"/>
              <a:t>;</a:t>
            </a:r>
            <a:endParaRPr lang="zh-CN" altLang="en-US" dirty="0"/>
          </a:p>
        </p:txBody>
      </p:sp>
    </p:spTree>
    <p:extLst>
      <p:ext uri="{BB962C8B-B14F-4D97-AF65-F5344CB8AC3E}">
        <p14:creationId xmlns:p14="http://schemas.microsoft.com/office/powerpoint/2010/main" val="25245271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7924800" cy="562074"/>
          </a:xfrm>
        </p:spPr>
        <p:txBody>
          <a:bodyPr/>
          <a:lstStyle/>
          <a:p>
            <a:r>
              <a:rPr lang="en-US" altLang="zh-CN" dirty="0" smtClean="0"/>
              <a:t>SEAL</a:t>
            </a:r>
            <a:r>
              <a:rPr lang="zh-CN" altLang="en-US" dirty="0" smtClean="0"/>
              <a:t>性能分析</a:t>
            </a:r>
            <a:endParaRPr lang="zh-CN" altLang="en-US" dirty="0"/>
          </a:p>
        </p:txBody>
      </p:sp>
      <p:sp>
        <p:nvSpPr>
          <p:cNvPr id="3" name="内容占位符 2"/>
          <p:cNvSpPr>
            <a:spLocks noGrp="1"/>
          </p:cNvSpPr>
          <p:nvPr>
            <p:ph sz="quarter" idx="13"/>
          </p:nvPr>
        </p:nvSpPr>
        <p:spPr>
          <a:xfrm>
            <a:off x="609600" y="1600200"/>
            <a:ext cx="8282880" cy="4114800"/>
          </a:xfrm>
        </p:spPr>
        <p:txBody>
          <a:bodyPr/>
          <a:lstStyle/>
          <a:p>
            <a:r>
              <a:rPr lang="en-US" altLang="zh-CN" dirty="0" smtClean="0"/>
              <a:t>0-100</a:t>
            </a:r>
            <a:r>
              <a:rPr lang="zh-CN" altLang="en-US" dirty="0" smtClean="0"/>
              <a:t>的整型数据，运行</a:t>
            </a:r>
            <a:r>
              <a:rPr lang="en-US" altLang="zh-CN" dirty="0" smtClean="0"/>
              <a:t>100</a:t>
            </a:r>
            <a:r>
              <a:rPr lang="zh-CN" altLang="en-US" dirty="0" smtClean="0"/>
              <a:t>次，</a:t>
            </a:r>
            <a:endParaRPr lang="en-US" altLang="zh-CN" dirty="0" smtClean="0"/>
          </a:p>
          <a:p>
            <a:r>
              <a:rPr lang="zh-CN" altLang="en-US" dirty="0" smtClean="0"/>
              <a:t>然后计算平均时间：执行编码、加密、运算操作、重新线性化、解密、解密平均时间如下</a:t>
            </a:r>
            <a:endParaRPr lang="en-US" altLang="zh-CN" dirty="0" smtClean="0"/>
          </a:p>
          <a:p>
            <a:pPr marL="0" indent="0">
              <a:buNone/>
            </a:pPr>
            <a:endParaRPr lang="en-US" altLang="zh-CN" dirty="0" smtClean="0"/>
          </a:p>
          <a:p>
            <a:r>
              <a:rPr lang="en-US" altLang="zh-CN" dirty="0" smtClean="0"/>
              <a:t>Average </a:t>
            </a:r>
            <a:r>
              <a:rPr lang="en-US" altLang="zh-CN" dirty="0"/>
              <a:t>encode: 0 microseconds</a:t>
            </a:r>
          </a:p>
          <a:p>
            <a:r>
              <a:rPr lang="en-US" altLang="zh-CN" dirty="0">
                <a:solidFill>
                  <a:srgbClr val="FF0000"/>
                </a:solidFill>
              </a:rPr>
              <a:t>Average encrypt: 31665 microseconds</a:t>
            </a:r>
          </a:p>
          <a:p>
            <a:r>
              <a:rPr lang="en-US" altLang="zh-CN" dirty="0"/>
              <a:t>Average multiply: 38299 microseconds</a:t>
            </a:r>
          </a:p>
          <a:p>
            <a:r>
              <a:rPr lang="en-US" altLang="zh-CN" dirty="0"/>
              <a:t>Average square: 24682 microseconds</a:t>
            </a:r>
          </a:p>
          <a:p>
            <a:r>
              <a:rPr lang="en-US" altLang="zh-CN" dirty="0"/>
              <a:t>Average </a:t>
            </a:r>
            <a:r>
              <a:rPr lang="en-US" altLang="zh-CN" dirty="0" err="1"/>
              <a:t>relinearize</a:t>
            </a:r>
            <a:r>
              <a:rPr lang="en-US" altLang="zh-CN" dirty="0"/>
              <a:t>: 25934 microseconds</a:t>
            </a:r>
          </a:p>
          <a:p>
            <a:r>
              <a:rPr lang="en-US" altLang="zh-CN" dirty="0">
                <a:solidFill>
                  <a:srgbClr val="FF0000"/>
                </a:solidFill>
              </a:rPr>
              <a:t>Average decrypt: 6599 microseconds</a:t>
            </a:r>
          </a:p>
          <a:p>
            <a:r>
              <a:rPr lang="en-US" altLang="zh-CN" dirty="0"/>
              <a:t>Average decode: 17 microseconds</a:t>
            </a:r>
            <a:endParaRPr lang="zh-CN" altLang="en-US" dirty="0"/>
          </a:p>
        </p:txBody>
      </p:sp>
    </p:spTree>
    <p:extLst>
      <p:ext uri="{BB962C8B-B14F-4D97-AF65-F5344CB8AC3E}">
        <p14:creationId xmlns:p14="http://schemas.microsoft.com/office/powerpoint/2010/main" val="7854690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SEAl</a:t>
            </a:r>
            <a:r>
              <a:rPr lang="zh-CN" altLang="en-US" dirty="0" smtClean="0"/>
              <a:t>技术</a:t>
            </a:r>
            <a:endParaRPr lang="zh-CN" altLang="en-US" dirty="0"/>
          </a:p>
        </p:txBody>
      </p:sp>
      <p:sp>
        <p:nvSpPr>
          <p:cNvPr id="3" name="内容占位符 2"/>
          <p:cNvSpPr>
            <a:spLocks noGrp="1"/>
          </p:cNvSpPr>
          <p:nvPr>
            <p:ph sz="quarter" idx="13"/>
          </p:nvPr>
        </p:nvSpPr>
        <p:spPr/>
        <p:txBody>
          <a:bodyPr/>
          <a:lstStyle/>
          <a:p>
            <a:r>
              <a:rPr lang="zh-CN" altLang="en-US" dirty="0" smtClean="0"/>
              <a:t>采用</a:t>
            </a:r>
            <a:r>
              <a:rPr lang="en-US" altLang="zh-CN" dirty="0" smtClean="0"/>
              <a:t>C++</a:t>
            </a:r>
            <a:r>
              <a:rPr lang="zh-CN" altLang="en-US" dirty="0" smtClean="0"/>
              <a:t>语言编写，提供</a:t>
            </a:r>
            <a:r>
              <a:rPr lang="en-US" altLang="zh-CN" dirty="0" smtClean="0"/>
              <a:t>C#</a:t>
            </a:r>
            <a:r>
              <a:rPr lang="zh-CN" altLang="en-US" dirty="0" smtClean="0"/>
              <a:t>和</a:t>
            </a:r>
            <a:r>
              <a:rPr lang="en-US" altLang="zh-CN" dirty="0" smtClean="0"/>
              <a:t>C++</a:t>
            </a:r>
            <a:r>
              <a:rPr lang="zh-CN" altLang="en-US" dirty="0" smtClean="0"/>
              <a:t>的</a:t>
            </a:r>
            <a:r>
              <a:rPr lang="en-US" altLang="zh-CN" dirty="0" smtClean="0"/>
              <a:t>API</a:t>
            </a:r>
          </a:p>
          <a:p>
            <a:r>
              <a:rPr lang="zh-CN" altLang="en-US" dirty="0" smtClean="0"/>
              <a:t>需要使用</a:t>
            </a:r>
            <a:r>
              <a:rPr lang="en-US" altLang="zh-CN" dirty="0" smtClean="0"/>
              <a:t>java JNI</a:t>
            </a:r>
            <a:r>
              <a:rPr lang="zh-CN" altLang="en-US" dirty="0" smtClean="0"/>
              <a:t>技术，集成到</a:t>
            </a:r>
            <a:r>
              <a:rPr lang="en-US" altLang="zh-CN" dirty="0" smtClean="0"/>
              <a:t>java</a:t>
            </a:r>
            <a:r>
              <a:rPr lang="zh-CN" altLang="en-US" dirty="0" smtClean="0"/>
              <a:t>中使用</a:t>
            </a:r>
            <a:endParaRPr lang="en-US" altLang="zh-CN" dirty="0" smtClean="0"/>
          </a:p>
          <a:p>
            <a:r>
              <a:rPr lang="zh-CN" altLang="en-US" dirty="0" smtClean="0"/>
              <a:t>使用方式无正式文档，需要参考</a:t>
            </a:r>
            <a:r>
              <a:rPr lang="en-US" altLang="zh-CN" dirty="0" smtClean="0"/>
              <a:t>example</a:t>
            </a:r>
          </a:p>
        </p:txBody>
      </p:sp>
    </p:spTree>
    <p:extLst>
      <p:ext uri="{BB962C8B-B14F-4D97-AF65-F5344CB8AC3E}">
        <p14:creationId xmlns:p14="http://schemas.microsoft.com/office/powerpoint/2010/main" val="26345319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SEAL </a:t>
            </a:r>
            <a:r>
              <a:rPr lang="en-US" altLang="zh-CN" dirty="0" err="1" smtClean="0"/>
              <a:t>liCenSe</a:t>
            </a:r>
            <a:endParaRPr lang="zh-CN" altLang="en-US" dirty="0"/>
          </a:p>
        </p:txBody>
      </p:sp>
      <p:sp>
        <p:nvSpPr>
          <p:cNvPr id="3" name="内容占位符 2"/>
          <p:cNvSpPr>
            <a:spLocks noGrp="1"/>
          </p:cNvSpPr>
          <p:nvPr>
            <p:ph sz="quarter" idx="13"/>
          </p:nvPr>
        </p:nvSpPr>
        <p:spPr/>
        <p:txBody>
          <a:bodyPr/>
          <a:lstStyle/>
          <a:p>
            <a:r>
              <a:rPr lang="en-US" altLang="zh-CN" dirty="0"/>
              <a:t>SEAL uses the </a:t>
            </a:r>
            <a:r>
              <a:rPr lang="en-US" altLang="zh-CN" i="1" dirty="0"/>
              <a:t>Microsoft </a:t>
            </a:r>
            <a:r>
              <a:rPr lang="en-US" altLang="zh-CN" i="1" dirty="0" smtClean="0"/>
              <a:t>Research </a:t>
            </a:r>
            <a:r>
              <a:rPr lang="en-US" altLang="zh-CN" i="1" dirty="0"/>
              <a:t>License Agreement</a:t>
            </a:r>
            <a:r>
              <a:rPr lang="en-US" altLang="zh-CN" dirty="0"/>
              <a:t>, and is free for research use</a:t>
            </a:r>
            <a:r>
              <a:rPr lang="en-US" altLang="zh-CN" dirty="0" smtClean="0"/>
              <a:t>.</a:t>
            </a:r>
          </a:p>
          <a:p>
            <a:endParaRPr lang="en-US" altLang="zh-CN" dirty="0" smtClean="0"/>
          </a:p>
          <a:p>
            <a:pPr marL="0" indent="0">
              <a:buNone/>
            </a:pPr>
            <a:r>
              <a:rPr lang="en-US" altLang="zh-CN" dirty="0" err="1" smtClean="0"/>
              <a:t>Lincense</a:t>
            </a:r>
            <a:r>
              <a:rPr lang="zh-CN" altLang="en-US" dirty="0" smtClean="0"/>
              <a:t>规定商业使用需要微软的另外许可</a:t>
            </a:r>
            <a:endParaRPr lang="en-US" altLang="zh-CN" dirty="0"/>
          </a:p>
          <a:p>
            <a:r>
              <a:rPr lang="en-US" altLang="zh-CN" dirty="0"/>
              <a:t>You may not use or test the software to provide a commercial service unless Microsoft permits you to do so under another agreement.</a:t>
            </a:r>
          </a:p>
          <a:p>
            <a:pPr marL="0" indent="0">
              <a:buNone/>
            </a:pPr>
            <a:r>
              <a:rPr lang="en-US" altLang="zh-CN" dirty="0"/>
              <a:t/>
            </a:r>
            <a:br>
              <a:rPr lang="en-US" altLang="zh-CN" dirty="0"/>
            </a:br>
            <a:endParaRPr lang="zh-CN" altLang="en-US" dirty="0"/>
          </a:p>
        </p:txBody>
      </p:sp>
    </p:spTree>
    <p:extLst>
      <p:ext uri="{BB962C8B-B14F-4D97-AF65-F5344CB8AC3E}">
        <p14:creationId xmlns:p14="http://schemas.microsoft.com/office/powerpoint/2010/main" val="37324716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7924800" cy="562074"/>
          </a:xfrm>
        </p:spPr>
        <p:txBody>
          <a:bodyPr/>
          <a:lstStyle/>
          <a:p>
            <a:r>
              <a:rPr lang="zh-CN" altLang="en-US" dirty="0" smtClean="0"/>
              <a:t>主要工作</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260415203"/>
              </p:ext>
            </p:extLst>
          </p:nvPr>
        </p:nvGraphicFramePr>
        <p:xfrm>
          <a:off x="755576" y="1628800"/>
          <a:ext cx="6096000" cy="3235960"/>
        </p:xfrm>
        <a:graphic>
          <a:graphicData uri="http://schemas.openxmlformats.org/drawingml/2006/table">
            <a:tbl>
              <a:tblPr firstRow="1" bandRow="1">
                <a:tableStyleId>{5C22544A-7EE6-4342-B048-85BDC9FD1C3A}</a:tableStyleId>
              </a:tblPr>
              <a:tblGrid>
                <a:gridCol w="2448272"/>
                <a:gridCol w="3647728"/>
              </a:tblGrid>
              <a:tr h="370840">
                <a:tc>
                  <a:txBody>
                    <a:bodyPr/>
                    <a:lstStyle/>
                    <a:p>
                      <a:r>
                        <a:rPr lang="zh-CN" altLang="en-US" dirty="0" smtClean="0"/>
                        <a:t>工作内容</a:t>
                      </a:r>
                      <a:endParaRPr lang="zh-CN" altLang="en-US" dirty="0"/>
                    </a:p>
                  </a:txBody>
                  <a:tcPr/>
                </a:tc>
                <a:tc>
                  <a:txBody>
                    <a:bodyPr/>
                    <a:lstStyle/>
                    <a:p>
                      <a:r>
                        <a:rPr lang="zh-CN" altLang="en-US" dirty="0" smtClean="0"/>
                        <a:t>输出</a:t>
                      </a:r>
                      <a:endParaRPr lang="zh-CN" altLang="en-US" dirty="0"/>
                    </a:p>
                  </a:txBody>
                  <a:tcPr/>
                </a:tc>
              </a:tr>
              <a:tr h="370840">
                <a:tc>
                  <a:txBody>
                    <a:bodyPr/>
                    <a:lstStyle/>
                    <a:p>
                      <a:r>
                        <a:rPr lang="zh-CN" altLang="en-US" dirty="0" smtClean="0"/>
                        <a:t>安全分析和设计</a:t>
                      </a:r>
                      <a:endParaRPr lang="zh-CN" altLang="en-US" dirty="0"/>
                    </a:p>
                  </a:txBody>
                  <a:tcPr/>
                </a:tc>
                <a:tc>
                  <a:txBody>
                    <a:bodyPr/>
                    <a:lstStyle/>
                    <a:p>
                      <a:r>
                        <a:rPr lang="zh-CN" altLang="en-US" dirty="0" smtClean="0"/>
                        <a:t>数据确权系统安全计划、设计文档</a:t>
                      </a:r>
                      <a:endParaRPr lang="zh-CN" altLang="en-US" dirty="0"/>
                    </a:p>
                  </a:txBody>
                  <a:tcPr/>
                </a:tc>
              </a:tr>
              <a:tr h="370840">
                <a:tc>
                  <a:txBody>
                    <a:bodyPr/>
                    <a:lstStyle/>
                    <a:p>
                      <a:r>
                        <a:rPr lang="en-US" altLang="zh-CN" dirty="0" smtClean="0"/>
                        <a:t>ESAPI</a:t>
                      </a:r>
                      <a:r>
                        <a:rPr lang="zh-CN" altLang="en-US" dirty="0" smtClean="0"/>
                        <a:t>安全组件引入</a:t>
                      </a:r>
                      <a:endParaRPr lang="zh-CN" altLang="en-US" dirty="0"/>
                    </a:p>
                  </a:txBody>
                  <a:tcPr/>
                </a:tc>
                <a:tc rowSpan="5">
                  <a:txBody>
                    <a:bodyPr/>
                    <a:lstStyle/>
                    <a:p>
                      <a:r>
                        <a:rPr lang="zh-CN" altLang="en-US" dirty="0" smtClean="0"/>
                        <a:t>合计代码</a:t>
                      </a:r>
                      <a:r>
                        <a:rPr lang="en-US" altLang="zh-CN" dirty="0" smtClean="0"/>
                        <a:t>4K</a:t>
                      </a:r>
                      <a:endParaRPr lang="zh-CN" altLang="en-US" dirty="0"/>
                    </a:p>
                  </a:txBody>
                  <a:tcPr/>
                </a:tc>
              </a:tr>
              <a:tr h="370840">
                <a:tc>
                  <a:txBody>
                    <a:bodyPr/>
                    <a:lstStyle/>
                    <a:p>
                      <a:r>
                        <a:rPr lang="zh-CN" altLang="en-US" dirty="0" smtClean="0"/>
                        <a:t>数据混淆增强</a:t>
                      </a:r>
                      <a:endParaRPr lang="zh-CN" altLang="en-US" dirty="0"/>
                    </a:p>
                  </a:txBody>
                  <a:tcPr/>
                </a:tc>
                <a:tc vMerge="1">
                  <a:txBody>
                    <a:bodyPr/>
                    <a:lstStyle/>
                    <a:p>
                      <a:endParaRPr lang="zh-CN" altLang="en-US" dirty="0"/>
                    </a:p>
                  </a:txBody>
                  <a:tcPr/>
                </a:tc>
              </a:tr>
              <a:tr h="370840">
                <a:tc>
                  <a:txBody>
                    <a:bodyPr/>
                    <a:lstStyle/>
                    <a:p>
                      <a:r>
                        <a:rPr lang="en-US" altLang="zh-CN" dirty="0" smtClean="0"/>
                        <a:t>Kafka</a:t>
                      </a:r>
                      <a:r>
                        <a:rPr lang="zh-CN" altLang="en-US" dirty="0" smtClean="0"/>
                        <a:t>数据权限控制</a:t>
                      </a:r>
                      <a:endParaRPr lang="zh-CN" altLang="en-US" dirty="0"/>
                    </a:p>
                  </a:txBody>
                  <a:tcPr/>
                </a:tc>
                <a:tc vMerge="1">
                  <a:txBody>
                    <a:bodyPr/>
                    <a:lstStyle/>
                    <a:p>
                      <a:endParaRPr lang="zh-CN" altLang="en-US" dirty="0"/>
                    </a:p>
                  </a:txBody>
                  <a:tcPr/>
                </a:tc>
              </a:tr>
              <a:tr h="370840">
                <a:tc>
                  <a:txBody>
                    <a:bodyPr/>
                    <a:lstStyle/>
                    <a:p>
                      <a:r>
                        <a:rPr lang="zh-CN" altLang="en-US" dirty="0" smtClean="0"/>
                        <a:t>加解密能力</a:t>
                      </a:r>
                      <a:endParaRPr lang="zh-CN" altLang="en-US" dirty="0"/>
                    </a:p>
                  </a:txBody>
                  <a:tcPr/>
                </a:tc>
                <a:tc vMerge="1">
                  <a:txBody>
                    <a:bodyPr/>
                    <a:lstStyle/>
                    <a:p>
                      <a:endParaRPr lang="zh-CN" altLang="en-US" dirty="0"/>
                    </a:p>
                  </a:txBody>
                  <a:tcPr/>
                </a:tc>
              </a:tr>
              <a:tr h="370840">
                <a:tc>
                  <a:txBody>
                    <a:bodyPr/>
                    <a:lstStyle/>
                    <a:p>
                      <a:r>
                        <a:rPr lang="zh-CN" altLang="en-US" dirty="0" smtClean="0"/>
                        <a:t>数据抽样、</a:t>
                      </a:r>
                      <a:r>
                        <a:rPr lang="en-US" altLang="zh-CN" dirty="0" err="1" smtClean="0"/>
                        <a:t>kafka</a:t>
                      </a:r>
                      <a:r>
                        <a:rPr lang="zh-CN" altLang="en-US" dirty="0" smtClean="0"/>
                        <a:t>读写、代码检视</a:t>
                      </a:r>
                      <a:endParaRPr lang="zh-CN" altLang="en-US" dirty="0"/>
                    </a:p>
                  </a:txBody>
                  <a:tcPr/>
                </a:tc>
                <a:tc vMerge="1">
                  <a:txBody>
                    <a:bodyPr/>
                    <a:lstStyle/>
                    <a:p>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HDFS</a:t>
                      </a:r>
                      <a:r>
                        <a:rPr lang="zh-CN" altLang="en-US" dirty="0" smtClean="0"/>
                        <a:t>和</a:t>
                      </a:r>
                      <a:r>
                        <a:rPr lang="en-US" altLang="zh-CN" dirty="0" smtClean="0"/>
                        <a:t>Yarn</a:t>
                      </a:r>
                      <a:r>
                        <a:rPr lang="zh-CN" altLang="en-US" dirty="0" smtClean="0"/>
                        <a:t>集群搭建</a:t>
                      </a:r>
                      <a:endParaRPr lang="en-US" altLang="zh-CN" dirty="0" smtClean="0"/>
                    </a:p>
                  </a:txBody>
                  <a:tcPr/>
                </a:tc>
                <a:tc>
                  <a:txBody>
                    <a:bodyPr/>
                    <a:lstStyle/>
                    <a:p>
                      <a:r>
                        <a:rPr lang="en-US" altLang="zh-CN" dirty="0" smtClean="0"/>
                        <a:t>6</a:t>
                      </a:r>
                      <a:r>
                        <a:rPr lang="zh-CN" altLang="en-US" dirty="0" smtClean="0"/>
                        <a:t>台</a:t>
                      </a:r>
                      <a:r>
                        <a:rPr lang="en-US" altLang="zh-CN" dirty="0" smtClean="0"/>
                        <a:t>Hadoop</a:t>
                      </a:r>
                      <a:r>
                        <a:rPr lang="zh-CN" altLang="en-US" dirty="0" smtClean="0"/>
                        <a:t>和</a:t>
                      </a:r>
                      <a:r>
                        <a:rPr lang="en-US" altLang="zh-CN" dirty="0" smtClean="0"/>
                        <a:t>Yarn</a:t>
                      </a:r>
                      <a:r>
                        <a:rPr lang="zh-CN" altLang="en-US" dirty="0" smtClean="0"/>
                        <a:t>的主备集群环境</a:t>
                      </a:r>
                      <a:endParaRPr lang="zh-CN" altLang="en-US" dirty="0"/>
                    </a:p>
                  </a:txBody>
                  <a:tcPr/>
                </a:tc>
              </a:tr>
            </a:tbl>
          </a:graphicData>
        </a:graphic>
      </p:graphicFrame>
    </p:spTree>
    <p:extLst>
      <p:ext uri="{BB962C8B-B14F-4D97-AF65-F5344CB8AC3E}">
        <p14:creationId xmlns:p14="http://schemas.microsoft.com/office/powerpoint/2010/main" val="1382440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6632"/>
            <a:ext cx="7924800" cy="432048"/>
          </a:xfrm>
        </p:spPr>
        <p:txBody>
          <a:bodyPr/>
          <a:lstStyle/>
          <a:p>
            <a:r>
              <a:rPr lang="zh-CN" altLang="en-US" dirty="0" smtClean="0"/>
              <a:t>业界参考</a:t>
            </a:r>
            <a:r>
              <a:rPr lang="en-US" altLang="zh-CN" dirty="0"/>
              <a:t>1</a:t>
            </a:r>
            <a:endParaRPr lang="zh-CN" altLang="en-US" dirty="0"/>
          </a:p>
        </p:txBody>
      </p:sp>
      <p:sp>
        <p:nvSpPr>
          <p:cNvPr id="3" name="TextBox 2"/>
          <p:cNvSpPr txBox="1"/>
          <p:nvPr/>
        </p:nvSpPr>
        <p:spPr>
          <a:xfrm>
            <a:off x="683568" y="962637"/>
            <a:ext cx="6192688" cy="2031325"/>
          </a:xfrm>
          <a:prstGeom prst="rect">
            <a:avLst/>
          </a:prstGeom>
          <a:noFill/>
        </p:spPr>
        <p:txBody>
          <a:bodyPr wrap="square" rtlCol="0">
            <a:spAutoFit/>
          </a:bodyPr>
          <a:lstStyle/>
          <a:p>
            <a:r>
              <a:rPr lang="zh-CN" altLang="en-US" dirty="0" smtClean="0"/>
              <a:t>数据堂 </a:t>
            </a:r>
            <a:r>
              <a:rPr lang="en-US" altLang="zh-CN" dirty="0" smtClean="0"/>
              <a:t>–</a:t>
            </a:r>
            <a:r>
              <a:rPr lang="zh-CN" altLang="en-US" dirty="0" smtClean="0"/>
              <a:t>数据产品、原始数据等</a:t>
            </a:r>
            <a:endParaRPr lang="en-US" altLang="zh-CN" dirty="0" smtClean="0"/>
          </a:p>
          <a:p>
            <a:r>
              <a:rPr lang="zh-CN" altLang="en-US" dirty="0"/>
              <a:t>数</a:t>
            </a:r>
            <a:r>
              <a:rPr lang="zh-CN" altLang="en-US" dirty="0" smtClean="0"/>
              <a:t>多多 </a:t>
            </a:r>
            <a:r>
              <a:rPr lang="en-US" altLang="zh-CN" dirty="0" smtClean="0"/>
              <a:t>–</a:t>
            </a:r>
            <a:r>
              <a:rPr lang="zh-CN" altLang="en-US" dirty="0" smtClean="0"/>
              <a:t>直接交易原始数据，无确权一说</a:t>
            </a:r>
            <a:endParaRPr lang="en-US" altLang="zh-CN" dirty="0" smtClean="0"/>
          </a:p>
          <a:p>
            <a:endParaRPr lang="en-US" altLang="zh-CN" dirty="0" smtClean="0"/>
          </a:p>
          <a:p>
            <a:r>
              <a:rPr lang="zh-CN" altLang="en-US" dirty="0"/>
              <a:t>京</a:t>
            </a:r>
            <a:r>
              <a:rPr lang="zh-CN" altLang="en-US" dirty="0" smtClean="0"/>
              <a:t>东大数据</a:t>
            </a:r>
            <a:r>
              <a:rPr lang="en-US" altLang="zh-CN" dirty="0" smtClean="0"/>
              <a:t>-</a:t>
            </a:r>
            <a:r>
              <a:rPr lang="zh-CN" altLang="en-US" dirty="0" smtClean="0"/>
              <a:t>京东万象：</a:t>
            </a:r>
            <a:endParaRPr lang="en-US" altLang="zh-CN" dirty="0" smtClean="0"/>
          </a:p>
          <a:p>
            <a:r>
              <a:rPr lang="zh-CN" altLang="en-US" dirty="0" smtClean="0"/>
              <a:t>部分是原始数据，部分不是原始数据，是经过分过的数据；涉及个人隐私数据需要用户授权</a:t>
            </a:r>
            <a:endParaRPr lang="en-US" altLang="zh-CN" dirty="0" smtClean="0"/>
          </a:p>
          <a:p>
            <a:endParaRPr lang="zh-CN" altLang="en-US" dirty="0"/>
          </a:p>
        </p:txBody>
      </p:sp>
    </p:spTree>
    <p:extLst>
      <p:ext uri="{BB962C8B-B14F-4D97-AF65-F5344CB8AC3E}">
        <p14:creationId xmlns:p14="http://schemas.microsoft.com/office/powerpoint/2010/main" val="16288148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6632"/>
            <a:ext cx="7924800" cy="432048"/>
          </a:xfrm>
        </p:spPr>
        <p:txBody>
          <a:bodyPr/>
          <a:lstStyle/>
          <a:p>
            <a:r>
              <a:rPr lang="zh-CN" altLang="en-US" dirty="0" smtClean="0"/>
              <a:t>业界参考</a:t>
            </a:r>
            <a:r>
              <a:rPr lang="en-US" altLang="zh-CN" dirty="0" smtClean="0"/>
              <a:t>2</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623" y="555556"/>
            <a:ext cx="8712968" cy="4392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51520" y="5291276"/>
            <a:ext cx="8496944" cy="646331"/>
          </a:xfrm>
          <a:prstGeom prst="rect">
            <a:avLst/>
          </a:prstGeom>
          <a:noFill/>
        </p:spPr>
        <p:txBody>
          <a:bodyPr wrap="square" rtlCol="0">
            <a:spAutoFit/>
          </a:bodyPr>
          <a:lstStyle/>
          <a:p>
            <a:r>
              <a:rPr lang="zh-CN" altLang="en-US" dirty="0" smtClean="0"/>
              <a:t>参考点：去中心，数据不再停留；数据版权认证机制</a:t>
            </a:r>
            <a:r>
              <a:rPr lang="en-US" altLang="zh-CN" dirty="0" smtClean="0"/>
              <a:t>-</a:t>
            </a:r>
            <a:r>
              <a:rPr lang="zh-CN" altLang="en-US" dirty="0" smtClean="0"/>
              <a:t>每条交易数据做签名记录</a:t>
            </a:r>
            <a:endParaRPr lang="en-US" altLang="zh-CN" dirty="0" smtClean="0"/>
          </a:p>
          <a:p>
            <a:r>
              <a:rPr lang="en-US" altLang="zh-CN" dirty="0" smtClean="0"/>
              <a:t>9</a:t>
            </a:r>
            <a:r>
              <a:rPr lang="zh-CN" altLang="en-US" dirty="0"/>
              <a:t>月公信宝数据交易所已完成数据交易总量</a:t>
            </a:r>
            <a:r>
              <a:rPr lang="en-US" altLang="zh-CN" dirty="0"/>
              <a:t>1062054</a:t>
            </a:r>
            <a:r>
              <a:rPr lang="zh-CN" altLang="en-US" dirty="0"/>
              <a:t>笔，实现交易额</a:t>
            </a:r>
            <a:r>
              <a:rPr lang="en-US" altLang="zh-CN" dirty="0"/>
              <a:t>80.77</a:t>
            </a:r>
            <a:r>
              <a:rPr lang="zh-CN" altLang="en-US" dirty="0"/>
              <a:t>万元</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623" y="6051095"/>
            <a:ext cx="6048375"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08850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安全设计原则</a:t>
            </a:r>
            <a:endParaRPr lang="zh-CN" altLang="en-US" dirty="0"/>
          </a:p>
        </p:txBody>
      </p:sp>
      <p:sp>
        <p:nvSpPr>
          <p:cNvPr id="3" name="内容占位符 2"/>
          <p:cNvSpPr>
            <a:spLocks noGrp="1"/>
          </p:cNvSpPr>
          <p:nvPr>
            <p:ph sz="quarter" idx="13"/>
          </p:nvPr>
        </p:nvSpPr>
        <p:spPr/>
        <p:txBody>
          <a:bodyPr>
            <a:normAutofit/>
          </a:bodyPr>
          <a:lstStyle/>
          <a:p>
            <a:r>
              <a:rPr lang="zh-CN" altLang="en-US" dirty="0" smtClean="0"/>
              <a:t>心理可接受原则</a:t>
            </a:r>
            <a:endParaRPr lang="en-US" altLang="zh-CN" dirty="0" smtClean="0"/>
          </a:p>
          <a:p>
            <a:r>
              <a:rPr lang="zh-CN" altLang="en-US" dirty="0" smtClean="0"/>
              <a:t>最低公用机制</a:t>
            </a:r>
            <a:endParaRPr lang="en-US" altLang="zh-CN" dirty="0" smtClean="0"/>
          </a:p>
          <a:p>
            <a:r>
              <a:rPr lang="zh-CN" altLang="en-US" dirty="0"/>
              <a:t>开放设计原则</a:t>
            </a:r>
            <a:endParaRPr lang="en-US" altLang="zh-CN" dirty="0"/>
          </a:p>
          <a:p>
            <a:r>
              <a:rPr lang="zh-CN" altLang="en-US" dirty="0" smtClean="0"/>
              <a:t>最低</a:t>
            </a:r>
            <a:r>
              <a:rPr lang="zh-CN" altLang="en-US" dirty="0"/>
              <a:t>权限</a:t>
            </a:r>
            <a:r>
              <a:rPr lang="zh-CN" altLang="en-US" dirty="0" smtClean="0"/>
              <a:t>原则</a:t>
            </a:r>
            <a:endParaRPr lang="en-US" altLang="zh-CN" dirty="0" smtClean="0"/>
          </a:p>
          <a:p>
            <a:r>
              <a:rPr lang="zh-CN" altLang="en-US" dirty="0" smtClean="0"/>
              <a:t>默认不信任原则</a:t>
            </a:r>
            <a:endParaRPr lang="en-US" altLang="zh-CN" dirty="0" smtClean="0"/>
          </a:p>
          <a:p>
            <a:r>
              <a:rPr lang="zh-CN" altLang="en-US" dirty="0"/>
              <a:t>分隔</a:t>
            </a:r>
            <a:r>
              <a:rPr lang="zh-CN" altLang="en-US" dirty="0" smtClean="0"/>
              <a:t>原则</a:t>
            </a:r>
            <a:endParaRPr lang="en-US" altLang="zh-CN" dirty="0"/>
          </a:p>
          <a:p>
            <a:r>
              <a:rPr lang="zh-CN" altLang="en-US" dirty="0" smtClean="0"/>
              <a:t>经济性原则</a:t>
            </a:r>
            <a:endParaRPr lang="en-US" altLang="zh-CN" dirty="0" smtClean="0"/>
          </a:p>
          <a:p>
            <a:r>
              <a:rPr lang="zh-CN" altLang="en-US" dirty="0" smtClean="0"/>
              <a:t>纵深防御原则</a:t>
            </a:r>
            <a:endParaRPr lang="en-US" altLang="zh-CN" dirty="0" smtClean="0"/>
          </a:p>
          <a:p>
            <a:pPr marL="0" indent="0">
              <a:buNone/>
            </a:pPr>
            <a:r>
              <a:rPr lang="zh-CN" altLang="en-US" dirty="0" smtClean="0"/>
              <a:t>故障</a:t>
            </a:r>
            <a:r>
              <a:rPr lang="zh-CN" altLang="en-US" dirty="0"/>
              <a:t>默认安全</a:t>
            </a:r>
            <a:r>
              <a:rPr lang="zh-CN" altLang="en-US" dirty="0" smtClean="0"/>
              <a:t>原则、保护薄弱点、</a:t>
            </a:r>
            <a:r>
              <a:rPr lang="zh-CN" altLang="en-US" dirty="0"/>
              <a:t>保护</a:t>
            </a:r>
            <a:r>
              <a:rPr lang="zh-CN" altLang="en-US" dirty="0" smtClean="0"/>
              <a:t>隐私</a:t>
            </a:r>
            <a:endParaRPr lang="en-US" altLang="zh-CN" dirty="0"/>
          </a:p>
          <a:p>
            <a:pPr marL="0" indent="0">
              <a:buNone/>
            </a:pPr>
            <a:endParaRPr lang="en-US" altLang="zh-CN" dirty="0" smtClean="0"/>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28526656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7924800" cy="850106"/>
          </a:xfrm>
        </p:spPr>
        <p:txBody>
          <a:bodyPr/>
          <a:lstStyle/>
          <a:p>
            <a:r>
              <a:rPr lang="zh-CN" altLang="en-US" dirty="0" smtClean="0"/>
              <a:t>安全设计方法</a:t>
            </a:r>
            <a:endParaRPr lang="zh-CN" altLang="en-US" dirty="0"/>
          </a:p>
        </p:txBody>
      </p:sp>
      <p:sp>
        <p:nvSpPr>
          <p:cNvPr id="3" name="内容占位符 2"/>
          <p:cNvSpPr>
            <a:spLocks noGrp="1"/>
          </p:cNvSpPr>
          <p:nvPr>
            <p:ph sz="quarter" idx="13"/>
          </p:nvPr>
        </p:nvSpPr>
        <p:spPr>
          <a:xfrm>
            <a:off x="609600" y="1556792"/>
            <a:ext cx="7924800" cy="4158208"/>
          </a:xfrm>
        </p:spPr>
        <p:txBody>
          <a:bodyPr/>
          <a:lstStyle/>
          <a:p>
            <a:r>
              <a:rPr lang="en-US" altLang="zh-CN" dirty="0" smtClean="0"/>
              <a:t>STRIDE</a:t>
            </a:r>
            <a:r>
              <a:rPr lang="zh-CN" altLang="en-US" dirty="0" smtClean="0"/>
              <a:t>安全威胁分析方法，微软的工具“</a:t>
            </a:r>
            <a:r>
              <a:rPr lang="en-US" altLang="zh-CN" dirty="0"/>
              <a:t>Microsoft Threat Modeling Tool 2014</a:t>
            </a:r>
            <a:r>
              <a:rPr lang="zh-CN" altLang="en-US" dirty="0" smtClean="0"/>
              <a:t>”</a:t>
            </a:r>
            <a:endParaRPr lang="en-US" altLang="zh-CN" dirty="0" smtClean="0"/>
          </a:p>
          <a:p>
            <a:r>
              <a:rPr lang="en-US" altLang="zh-CN" dirty="0" smtClean="0"/>
              <a:t>Spoofing</a:t>
            </a:r>
            <a:r>
              <a:rPr lang="zh-CN" altLang="en-US" dirty="0"/>
              <a:t>（假冒</a:t>
            </a:r>
            <a:r>
              <a:rPr lang="zh-CN" altLang="en-US" dirty="0" smtClean="0"/>
              <a:t>），</a:t>
            </a:r>
            <a:endParaRPr lang="en-US" altLang="zh-CN" dirty="0" smtClean="0"/>
          </a:p>
          <a:p>
            <a:r>
              <a:rPr lang="en-US" altLang="zh-CN" dirty="0" smtClean="0"/>
              <a:t>Tampering</a:t>
            </a:r>
            <a:r>
              <a:rPr lang="zh-CN" altLang="en-US" dirty="0"/>
              <a:t>（篡改</a:t>
            </a:r>
            <a:r>
              <a:rPr lang="zh-CN" altLang="en-US" dirty="0" smtClean="0"/>
              <a:t>），</a:t>
            </a:r>
            <a:endParaRPr lang="en-US" altLang="zh-CN" dirty="0" smtClean="0"/>
          </a:p>
          <a:p>
            <a:r>
              <a:rPr lang="en-US" altLang="zh-CN" dirty="0" smtClean="0"/>
              <a:t>Repudiation</a:t>
            </a:r>
            <a:r>
              <a:rPr lang="zh-CN" altLang="en-US" dirty="0"/>
              <a:t>（否认</a:t>
            </a:r>
            <a:r>
              <a:rPr lang="zh-CN" altLang="en-US" dirty="0" smtClean="0"/>
              <a:t>），</a:t>
            </a:r>
            <a:endParaRPr lang="en-US" altLang="zh-CN" dirty="0" smtClean="0"/>
          </a:p>
          <a:p>
            <a:r>
              <a:rPr lang="en-US" altLang="zh-CN" dirty="0" smtClean="0"/>
              <a:t>Information </a:t>
            </a:r>
            <a:r>
              <a:rPr lang="en-US" altLang="zh-CN" dirty="0"/>
              <a:t>Disclosure</a:t>
            </a:r>
            <a:r>
              <a:rPr lang="zh-CN" altLang="en-US" dirty="0"/>
              <a:t>（信息泄漏</a:t>
            </a:r>
            <a:r>
              <a:rPr lang="zh-CN" altLang="en-US" dirty="0" smtClean="0"/>
              <a:t>），</a:t>
            </a:r>
            <a:endParaRPr lang="en-US" altLang="zh-CN" dirty="0" smtClean="0"/>
          </a:p>
          <a:p>
            <a:r>
              <a:rPr lang="en-US" altLang="zh-CN" dirty="0" smtClean="0"/>
              <a:t>Denial </a:t>
            </a:r>
            <a:r>
              <a:rPr lang="en-US" altLang="zh-CN" dirty="0"/>
              <a:t>of Service</a:t>
            </a:r>
            <a:r>
              <a:rPr lang="zh-CN" altLang="en-US" dirty="0"/>
              <a:t>（拒绝服务</a:t>
            </a:r>
            <a:r>
              <a:rPr lang="zh-CN" altLang="en-US" dirty="0" smtClean="0"/>
              <a:t>），</a:t>
            </a:r>
            <a:endParaRPr lang="en-US" altLang="zh-CN" dirty="0" smtClean="0"/>
          </a:p>
          <a:p>
            <a:r>
              <a:rPr lang="en-US" altLang="zh-CN" dirty="0" smtClean="0"/>
              <a:t>Elevation </a:t>
            </a:r>
            <a:r>
              <a:rPr lang="en-US" altLang="zh-CN" dirty="0"/>
              <a:t>of Privilege</a:t>
            </a:r>
            <a:r>
              <a:rPr lang="zh-CN" altLang="en-US" dirty="0"/>
              <a:t>（提升权限</a:t>
            </a:r>
            <a:r>
              <a:rPr lang="zh-CN" altLang="en-US" dirty="0" smtClean="0"/>
              <a:t>）</a:t>
            </a:r>
            <a:endParaRPr lang="en-US" altLang="zh-CN" dirty="0" smtClean="0"/>
          </a:p>
          <a:p>
            <a:endParaRPr lang="en-US" altLang="zh-CN" dirty="0"/>
          </a:p>
          <a:p>
            <a:r>
              <a:rPr lang="zh-CN" altLang="en-US" dirty="0" smtClean="0"/>
              <a:t>使用微软工具分析完成后，可以导出威胁分析报告</a:t>
            </a:r>
            <a:endParaRPr lang="zh-CN" altLang="en-US" dirty="0"/>
          </a:p>
        </p:txBody>
      </p:sp>
    </p:spTree>
    <p:extLst>
      <p:ext uri="{BB962C8B-B14F-4D97-AF65-F5344CB8AC3E}">
        <p14:creationId xmlns:p14="http://schemas.microsoft.com/office/powerpoint/2010/main" val="12395193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安全编码</a:t>
            </a:r>
            <a:endParaRPr lang="zh-CN" altLang="en-US" dirty="0"/>
          </a:p>
        </p:txBody>
      </p:sp>
      <p:sp>
        <p:nvSpPr>
          <p:cNvPr id="3" name="内容占位符 2"/>
          <p:cNvSpPr>
            <a:spLocks noGrp="1"/>
          </p:cNvSpPr>
          <p:nvPr>
            <p:ph sz="quarter" idx="13"/>
          </p:nvPr>
        </p:nvSpPr>
        <p:spPr/>
        <p:txBody>
          <a:bodyPr/>
          <a:lstStyle/>
          <a:p>
            <a:r>
              <a:rPr lang="zh-CN" altLang="en-US" dirty="0" smtClean="0"/>
              <a:t>举例：</a:t>
            </a:r>
            <a:endParaRPr lang="en-US" altLang="zh-CN" dirty="0" smtClean="0"/>
          </a:p>
          <a:p>
            <a:r>
              <a:rPr lang="zh-CN" altLang="en-US" dirty="0" smtClean="0"/>
              <a:t>参数检查</a:t>
            </a:r>
            <a:r>
              <a:rPr lang="en-US" altLang="zh-CN" dirty="0" smtClean="0"/>
              <a:t>: </a:t>
            </a:r>
            <a:r>
              <a:rPr lang="zh-CN" altLang="en-US" dirty="0" smtClean="0"/>
              <a:t>范围、字符集、数字、字符串等</a:t>
            </a:r>
            <a:endParaRPr lang="en-US" altLang="zh-CN" dirty="0" smtClean="0"/>
          </a:p>
          <a:p>
            <a:r>
              <a:rPr lang="zh-CN" altLang="en-US" dirty="0" smtClean="0"/>
              <a:t>敏感信息</a:t>
            </a:r>
            <a:r>
              <a:rPr lang="en-US" altLang="zh-CN" dirty="0" smtClean="0"/>
              <a:t>String password; char[] password</a:t>
            </a:r>
          </a:p>
          <a:p>
            <a:endParaRPr lang="en-US" altLang="zh-CN" dirty="0" smtClean="0"/>
          </a:p>
        </p:txBody>
      </p:sp>
    </p:spTree>
    <p:extLst>
      <p:ext uri="{BB962C8B-B14F-4D97-AF65-F5344CB8AC3E}">
        <p14:creationId xmlns:p14="http://schemas.microsoft.com/office/powerpoint/2010/main" val="3052768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62074"/>
          </a:xfrm>
        </p:spPr>
        <p:txBody>
          <a:bodyPr>
            <a:normAutofit fontScale="90000"/>
          </a:bodyPr>
          <a:lstStyle/>
          <a:p>
            <a:r>
              <a:rPr lang="zh-CN" altLang="en-US" sz="3600" dirty="0" smtClean="0"/>
              <a:t>安全编码</a:t>
            </a:r>
            <a:endParaRPr lang="zh-CN" altLang="en-US" sz="3600" dirty="0"/>
          </a:p>
        </p:txBody>
      </p:sp>
      <p:sp>
        <p:nvSpPr>
          <p:cNvPr id="3" name="内容占位符 2"/>
          <p:cNvSpPr>
            <a:spLocks noGrp="1"/>
          </p:cNvSpPr>
          <p:nvPr>
            <p:ph sz="quarter" idx="13"/>
          </p:nvPr>
        </p:nvSpPr>
        <p:spPr>
          <a:xfrm>
            <a:off x="457200" y="908720"/>
            <a:ext cx="8229600" cy="1728192"/>
          </a:xfrm>
        </p:spPr>
        <p:txBody>
          <a:bodyPr>
            <a:normAutofit fontScale="92500" lnSpcReduction="10000"/>
          </a:bodyPr>
          <a:lstStyle/>
          <a:p>
            <a:r>
              <a:rPr lang="en-US" altLang="zh-CN" sz="1800" dirty="0"/>
              <a:t>OWASP Secure Coding Practices Quick Reference </a:t>
            </a:r>
            <a:r>
              <a:rPr lang="en-US" altLang="zh-CN" sz="1800" dirty="0" smtClean="0"/>
              <a:t>Guide  --</a:t>
            </a:r>
            <a:r>
              <a:rPr lang="zh-CN" altLang="en-US" sz="1800" dirty="0" smtClean="0"/>
              <a:t>学习安全编码指导</a:t>
            </a:r>
            <a:endParaRPr lang="en-US" altLang="zh-CN" sz="1800" dirty="0" smtClean="0"/>
          </a:p>
          <a:p>
            <a:r>
              <a:rPr lang="en-US" altLang="zh-CN" sz="1800" dirty="0" smtClean="0"/>
              <a:t>ESAPI </a:t>
            </a:r>
            <a:r>
              <a:rPr lang="en-US" altLang="zh-CN" sz="1800" dirty="0"/>
              <a:t>(The OWASP Enterprise Security API</a:t>
            </a:r>
            <a:r>
              <a:rPr lang="en-US" altLang="zh-CN" sz="1800" dirty="0" smtClean="0"/>
              <a:t>)  --</a:t>
            </a:r>
            <a:r>
              <a:rPr lang="zh-CN" altLang="en-US" sz="1800" dirty="0" smtClean="0"/>
              <a:t>引入安全框架</a:t>
            </a:r>
            <a:endParaRPr lang="en-US" altLang="zh-CN" dirty="0" smtClean="0"/>
          </a:p>
          <a:p>
            <a:pPr marL="0" indent="0">
              <a:buNone/>
            </a:pPr>
            <a:r>
              <a:rPr lang="en-US" altLang="zh-CN" sz="1800" dirty="0"/>
              <a:t>ESAPI (The OWASP Enterprise Security API) is a free, open source, web application security control library that makes it easier for programmers to write lower-risk application</a:t>
            </a:r>
          </a:p>
          <a:p>
            <a:pPr marL="0" indent="0">
              <a:buNone/>
            </a:pPr>
            <a:r>
              <a:rPr lang="en-US" altLang="zh-CN" sz="1800" dirty="0" smtClean="0">
                <a:hlinkClick r:id="rId2"/>
              </a:rPr>
              <a:t>https</a:t>
            </a:r>
            <a:r>
              <a:rPr lang="en-US" altLang="zh-CN" sz="1800" dirty="0">
                <a:hlinkClick r:id="rId2"/>
              </a:rPr>
              <a:t>://</a:t>
            </a:r>
            <a:r>
              <a:rPr lang="en-US" altLang="zh-CN" sz="1800" dirty="0" smtClean="0">
                <a:hlinkClick r:id="rId2"/>
              </a:rPr>
              <a:t>github.com/ESAPI/esapi-java-legacy</a:t>
            </a:r>
            <a:endParaRPr lang="en-US" altLang="zh-CN" sz="1800" dirty="0" smtClean="0"/>
          </a:p>
          <a:p>
            <a:pPr marL="0" indent="0">
              <a:buNone/>
            </a:pPr>
            <a:endParaRPr lang="en-US" altLang="zh-CN" sz="1800" dirty="0"/>
          </a:p>
        </p:txBody>
      </p:sp>
      <p:pic>
        <p:nvPicPr>
          <p:cNvPr id="3074" name="Picture 2" descr="ESAPI简介"/>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636912"/>
            <a:ext cx="6572250" cy="4104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5934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332656"/>
            <a:ext cx="7924800" cy="576064"/>
          </a:xfrm>
        </p:spPr>
        <p:txBody>
          <a:bodyPr/>
          <a:lstStyle/>
          <a:p>
            <a:r>
              <a:rPr lang="zh-CN" altLang="en-US" dirty="0" smtClean="0"/>
              <a:t>未来计划</a:t>
            </a:r>
            <a:endParaRPr lang="zh-CN" altLang="en-US" dirty="0"/>
          </a:p>
        </p:txBody>
      </p:sp>
      <p:sp>
        <p:nvSpPr>
          <p:cNvPr id="3" name="内容占位符 2"/>
          <p:cNvSpPr>
            <a:spLocks noGrp="1"/>
          </p:cNvSpPr>
          <p:nvPr>
            <p:ph sz="quarter" idx="13"/>
          </p:nvPr>
        </p:nvSpPr>
        <p:spPr>
          <a:xfrm>
            <a:off x="611560" y="1124744"/>
            <a:ext cx="7924800" cy="4618856"/>
          </a:xfrm>
        </p:spPr>
        <p:txBody>
          <a:bodyPr>
            <a:normAutofit/>
          </a:bodyPr>
          <a:lstStyle/>
          <a:p>
            <a:r>
              <a:rPr lang="en-US" altLang="zh-CN" sz="1600" dirty="0"/>
              <a:t>Web</a:t>
            </a:r>
            <a:r>
              <a:rPr lang="zh-CN" altLang="en-US" sz="1600" dirty="0"/>
              <a:t>前端安全防护，前端刚开始开发</a:t>
            </a:r>
            <a:r>
              <a:rPr lang="en-US" altLang="zh-CN" sz="1600" dirty="0"/>
              <a:t>  </a:t>
            </a:r>
          </a:p>
          <a:p>
            <a:r>
              <a:rPr lang="zh-CN" altLang="en-US" sz="1600" dirty="0"/>
              <a:t>安全编码规范学习和分享</a:t>
            </a:r>
            <a:r>
              <a:rPr lang="en-US" altLang="zh-CN" sz="1600" dirty="0"/>
              <a:t>                  </a:t>
            </a:r>
          </a:p>
          <a:p>
            <a:r>
              <a:rPr lang="zh-CN" altLang="en-US" sz="1600" dirty="0"/>
              <a:t>支持数据标识，目前的问题：数值型数据都混淆，字符串都加密</a:t>
            </a:r>
            <a:endParaRPr lang="en-US" altLang="zh-CN" sz="1600" dirty="0"/>
          </a:p>
          <a:p>
            <a:r>
              <a:rPr lang="zh-CN" altLang="en-US" sz="1600" dirty="0"/>
              <a:t>数据血统，可视化</a:t>
            </a:r>
            <a:r>
              <a:rPr lang="zh-CN" altLang="en-US" sz="1600" dirty="0" smtClean="0"/>
              <a:t>数据流通流程</a:t>
            </a:r>
            <a:endParaRPr lang="en-US" altLang="zh-CN" sz="1600" dirty="0"/>
          </a:p>
          <a:p>
            <a:r>
              <a:rPr lang="zh-CN" altLang="en-US" sz="1600" dirty="0"/>
              <a:t>确权平台安全白皮书</a:t>
            </a:r>
            <a:endParaRPr lang="en-US" altLang="zh-CN" sz="1600" dirty="0"/>
          </a:p>
          <a:p>
            <a:r>
              <a:rPr lang="zh-CN" altLang="en-US" sz="1600" dirty="0"/>
              <a:t>针对部分数据使用同态加密技术</a:t>
            </a:r>
            <a:endParaRPr lang="en-US" altLang="zh-CN" sz="1600" dirty="0"/>
          </a:p>
          <a:p>
            <a:r>
              <a:rPr lang="zh-CN" altLang="en-US" sz="1600" dirty="0"/>
              <a:t>统一认证，平台自身认证和使用的各组件认证统一</a:t>
            </a:r>
            <a:endParaRPr lang="en-US" altLang="zh-CN" sz="1600" dirty="0"/>
          </a:p>
          <a:p>
            <a:r>
              <a:rPr lang="zh-CN" altLang="en-US" sz="1600" dirty="0"/>
              <a:t>数据摘要和签名，对交易的数据进行签名，</a:t>
            </a:r>
            <a:endParaRPr lang="en-US" altLang="zh-CN" sz="1600" dirty="0"/>
          </a:p>
          <a:p>
            <a:r>
              <a:rPr lang="zh-CN" altLang="en-US" sz="1600" dirty="0"/>
              <a:t>区块链技术在数据确权中的使用场景，目前</a:t>
            </a:r>
            <a:r>
              <a:rPr lang="zh-CN" altLang="en-US" sz="1600" dirty="0">
                <a:solidFill>
                  <a:srgbClr val="FF0000"/>
                </a:solidFill>
              </a:rPr>
              <a:t>公信宝</a:t>
            </a:r>
            <a:r>
              <a:rPr lang="zh-CN" altLang="en-US" sz="1600" dirty="0"/>
              <a:t>公司有使用区块链来进行数据交易记录、数据所有权记录</a:t>
            </a:r>
            <a:endParaRPr lang="en-US" altLang="zh-CN" sz="1600" dirty="0"/>
          </a:p>
          <a:p>
            <a:r>
              <a:rPr lang="zh-CN" altLang="en-US" sz="1600" dirty="0"/>
              <a:t>代码混淆技术，保护核心数据混淆</a:t>
            </a:r>
            <a:r>
              <a:rPr lang="zh-CN" altLang="en-US" sz="1600" dirty="0" smtClean="0"/>
              <a:t>代码知识产权</a:t>
            </a:r>
            <a:endParaRPr lang="en-US" altLang="zh-CN" sz="1600" dirty="0"/>
          </a:p>
          <a:p>
            <a:endParaRPr lang="zh-CN" altLang="en-US" dirty="0"/>
          </a:p>
        </p:txBody>
      </p:sp>
    </p:spTree>
    <p:extLst>
      <p:ext uri="{BB962C8B-B14F-4D97-AF65-F5344CB8AC3E}">
        <p14:creationId xmlns:p14="http://schemas.microsoft.com/office/powerpoint/2010/main" val="5601203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其它</a:t>
            </a:r>
            <a:endParaRPr lang="zh-CN" altLang="en-US" dirty="0"/>
          </a:p>
        </p:txBody>
      </p:sp>
      <p:sp>
        <p:nvSpPr>
          <p:cNvPr id="3" name="内容占位符 2"/>
          <p:cNvSpPr>
            <a:spLocks noGrp="1"/>
          </p:cNvSpPr>
          <p:nvPr>
            <p:ph sz="quarter" idx="13"/>
          </p:nvPr>
        </p:nvSpPr>
        <p:spPr>
          <a:xfrm>
            <a:off x="609600" y="1600200"/>
            <a:ext cx="8210872" cy="4114800"/>
          </a:xfrm>
        </p:spPr>
        <p:txBody>
          <a:bodyPr/>
          <a:lstStyle/>
          <a:p>
            <a:r>
              <a:rPr lang="zh-CN" altLang="en-US" dirty="0"/>
              <a:t>安全法规：中国：</a:t>
            </a:r>
            <a:r>
              <a:rPr lang="en-US" altLang="zh-CN" dirty="0"/>
              <a:t>《</a:t>
            </a:r>
            <a:r>
              <a:rPr lang="zh-CN" altLang="en-US" dirty="0"/>
              <a:t>信息安全技术 个人信息安全</a:t>
            </a:r>
            <a:r>
              <a:rPr lang="zh-CN" altLang="en-US" dirty="0" smtClean="0"/>
              <a:t>规范</a:t>
            </a:r>
            <a:r>
              <a:rPr lang="en-US" altLang="zh-CN" dirty="0" smtClean="0"/>
              <a:t>》</a:t>
            </a:r>
            <a:r>
              <a:rPr lang="zh-CN" altLang="en-US" dirty="0" smtClean="0"/>
              <a:t>、</a:t>
            </a:r>
            <a:r>
              <a:rPr lang="en-US" altLang="zh-CN" dirty="0" smtClean="0"/>
              <a:t>《</a:t>
            </a:r>
            <a:r>
              <a:rPr lang="zh-CN" altLang="en-US" dirty="0"/>
              <a:t>中华人民共和国网络安全法</a:t>
            </a:r>
            <a:r>
              <a:rPr lang="en-US" altLang="zh-CN" dirty="0" smtClean="0"/>
              <a:t>》</a:t>
            </a:r>
            <a:r>
              <a:rPr lang="zh-CN" altLang="en-US" dirty="0" smtClean="0"/>
              <a:t>欧盟</a:t>
            </a:r>
            <a:r>
              <a:rPr lang="zh-CN" altLang="en-US" dirty="0"/>
              <a:t>：欧盟数据隐私安全法案“</a:t>
            </a:r>
            <a:r>
              <a:rPr lang="en-US" altLang="zh-CN" dirty="0"/>
              <a:t>GDPR</a:t>
            </a:r>
            <a:r>
              <a:rPr lang="en-US" altLang="zh-CN" dirty="0" smtClean="0"/>
              <a:t>”</a:t>
            </a:r>
          </a:p>
          <a:p>
            <a:r>
              <a:rPr lang="zh-CN" altLang="en-US" dirty="0" smtClean="0"/>
              <a:t>操作系统安全：</a:t>
            </a:r>
            <a:r>
              <a:rPr lang="en-US" altLang="zh-CN" dirty="0" err="1" smtClean="0"/>
              <a:t>linux</a:t>
            </a:r>
            <a:r>
              <a:rPr lang="zh-CN" altLang="en-US" dirty="0" smtClean="0"/>
              <a:t>、</a:t>
            </a:r>
            <a:r>
              <a:rPr lang="en-US" altLang="zh-CN" dirty="0" smtClean="0"/>
              <a:t>windows</a:t>
            </a:r>
            <a:r>
              <a:rPr lang="zh-CN" altLang="en-US" dirty="0" smtClean="0"/>
              <a:t>漏洞</a:t>
            </a:r>
            <a:endParaRPr lang="en-US" altLang="zh-CN" dirty="0" smtClean="0"/>
          </a:p>
          <a:p>
            <a:r>
              <a:rPr lang="zh-CN" altLang="en-US" dirty="0"/>
              <a:t>第三</a:t>
            </a:r>
            <a:r>
              <a:rPr lang="zh-CN" altLang="en-US" dirty="0" smtClean="0"/>
              <a:t>方安全：引入的开源三方库漏洞</a:t>
            </a:r>
            <a:endParaRPr lang="en-US" altLang="zh-CN" dirty="0" smtClean="0"/>
          </a:p>
          <a:p>
            <a:r>
              <a:rPr lang="zh-CN" altLang="en-US" dirty="0"/>
              <a:t>移动</a:t>
            </a:r>
            <a:r>
              <a:rPr lang="zh-CN" altLang="en-US" dirty="0" smtClean="0"/>
              <a:t>安全：</a:t>
            </a:r>
            <a:r>
              <a:rPr lang="en-US" altLang="zh-CN" dirty="0" smtClean="0"/>
              <a:t>app</a:t>
            </a:r>
            <a:r>
              <a:rPr lang="zh-CN" altLang="en-US" dirty="0" smtClean="0"/>
              <a:t>安全加固、隐私保护</a:t>
            </a:r>
            <a:endParaRPr lang="en-US" altLang="zh-CN" dirty="0" smtClean="0"/>
          </a:p>
          <a:p>
            <a:r>
              <a:rPr lang="zh-CN" altLang="en-US" dirty="0"/>
              <a:t>物</a:t>
            </a:r>
            <a:r>
              <a:rPr lang="zh-CN" altLang="en-US" dirty="0" smtClean="0"/>
              <a:t>联网安全：</a:t>
            </a:r>
            <a:endParaRPr lang="en-US" altLang="zh-CN" dirty="0" smtClean="0"/>
          </a:p>
          <a:p>
            <a:r>
              <a:rPr lang="zh-CN" altLang="en-US" dirty="0" smtClean="0"/>
              <a:t>数据交易安全：同态技术、混淆技术、可信计算</a:t>
            </a:r>
            <a:endParaRPr lang="en-US" altLang="zh-CN" dirty="0" smtClean="0"/>
          </a:p>
          <a:p>
            <a:r>
              <a:rPr lang="zh-CN" altLang="en-US" dirty="0"/>
              <a:t>安全设计</a:t>
            </a:r>
            <a:endParaRPr lang="en-US" altLang="zh-CN" dirty="0"/>
          </a:p>
          <a:p>
            <a:r>
              <a:rPr lang="zh-CN" altLang="en-US" dirty="0"/>
              <a:t>安全</a:t>
            </a:r>
            <a:r>
              <a:rPr lang="zh-CN" altLang="en-US" dirty="0" smtClean="0"/>
              <a:t>编码</a:t>
            </a:r>
            <a:r>
              <a:rPr lang="en-US" altLang="zh-CN" b="1" dirty="0"/>
              <a:t>Secure Coding Practices </a:t>
            </a:r>
            <a:r>
              <a:rPr lang="en-US" altLang="zh-CN" b="1" dirty="0" smtClean="0"/>
              <a:t>Checklist </a:t>
            </a:r>
            <a:r>
              <a:rPr lang="zh-CN" altLang="en-US" b="1" dirty="0" smtClean="0"/>
              <a:t>：</a:t>
            </a:r>
            <a:r>
              <a:rPr lang="en-US" altLang="zh-CN" dirty="0" smtClean="0"/>
              <a:t>《OWASP_SCP_Quick_Reference_Guide_v2.pdf</a:t>
            </a:r>
            <a:r>
              <a:rPr lang="en-US" altLang="zh-CN" dirty="0"/>
              <a:t>》</a:t>
            </a:r>
          </a:p>
          <a:p>
            <a:r>
              <a:rPr lang="zh-CN" altLang="en-US" dirty="0"/>
              <a:t>安全</a:t>
            </a:r>
            <a:r>
              <a:rPr lang="zh-CN" altLang="en-US" dirty="0" smtClean="0"/>
              <a:t>测试</a:t>
            </a:r>
            <a:endParaRPr lang="en-US" altLang="zh-CN" dirty="0" smtClean="0"/>
          </a:p>
        </p:txBody>
      </p:sp>
    </p:spTree>
    <p:extLst>
      <p:ext uri="{BB962C8B-B14F-4D97-AF65-F5344CB8AC3E}">
        <p14:creationId xmlns:p14="http://schemas.microsoft.com/office/powerpoint/2010/main" val="3005489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a:t>
            </a:r>
            <a:r>
              <a:rPr lang="zh-CN" altLang="en-US" dirty="0" smtClean="0"/>
              <a:t>结束</a:t>
            </a:r>
            <a:endParaRPr lang="zh-CN" altLang="en-US" dirty="0"/>
          </a:p>
        </p:txBody>
      </p:sp>
      <p:sp>
        <p:nvSpPr>
          <p:cNvPr id="3" name="内容占位符 2"/>
          <p:cNvSpPr>
            <a:spLocks noGrp="1"/>
          </p:cNvSpPr>
          <p:nvPr>
            <p:ph sz="quarter" idx="13"/>
          </p:nvPr>
        </p:nvSpPr>
        <p:spPr>
          <a:xfrm>
            <a:off x="609600" y="2924944"/>
            <a:ext cx="7922840" cy="2790056"/>
          </a:xfrm>
        </p:spPr>
        <p:txBody>
          <a:bodyPr>
            <a:normAutofit/>
          </a:bodyPr>
          <a:lstStyle/>
          <a:p>
            <a:pPr marL="3657600" lvl="8" indent="0">
              <a:buNone/>
            </a:pPr>
            <a:r>
              <a:rPr lang="zh-CN" altLang="en-US" sz="4400" dirty="0" smtClean="0"/>
              <a:t>谢谢</a:t>
            </a:r>
            <a:endParaRPr lang="zh-CN" altLang="en-US" sz="2400" dirty="0"/>
          </a:p>
        </p:txBody>
      </p:sp>
    </p:spTree>
    <p:extLst>
      <p:ext uri="{BB962C8B-B14F-4D97-AF65-F5344CB8AC3E}">
        <p14:creationId xmlns:p14="http://schemas.microsoft.com/office/powerpoint/2010/main" val="22073237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62074"/>
          </a:xfrm>
        </p:spPr>
        <p:txBody>
          <a:bodyPr>
            <a:noAutofit/>
          </a:bodyPr>
          <a:lstStyle/>
          <a:p>
            <a:r>
              <a:rPr lang="zh-CN" altLang="en-US" sz="3200" dirty="0" smtClean="0"/>
              <a:t>系统安全</a:t>
            </a:r>
            <a:r>
              <a:rPr lang="en-US" altLang="zh-CN" sz="3200" dirty="0" smtClean="0"/>
              <a:t>-</a:t>
            </a:r>
            <a:r>
              <a:rPr lang="zh-CN" altLang="en-US" sz="3200" dirty="0" smtClean="0"/>
              <a:t>第一阶段</a:t>
            </a:r>
            <a:endParaRPr lang="zh-CN" altLang="en-US" sz="3200" dirty="0"/>
          </a:p>
        </p:txBody>
      </p:sp>
      <p:sp>
        <p:nvSpPr>
          <p:cNvPr id="3" name="内容占位符 2"/>
          <p:cNvSpPr>
            <a:spLocks noGrp="1"/>
          </p:cNvSpPr>
          <p:nvPr>
            <p:ph sz="quarter" idx="13"/>
          </p:nvPr>
        </p:nvSpPr>
        <p:spPr>
          <a:xfrm>
            <a:off x="457200" y="980728"/>
            <a:ext cx="8229600" cy="5145435"/>
          </a:xfrm>
        </p:spPr>
        <p:txBody>
          <a:bodyPr>
            <a:normAutofit fontScale="92500" lnSpcReduction="20000"/>
          </a:bodyPr>
          <a:lstStyle/>
          <a:p>
            <a:pPr marL="0" indent="0">
              <a:buNone/>
            </a:pPr>
            <a:r>
              <a:rPr lang="en-US" altLang="zh-CN" sz="1600" dirty="0" smtClean="0"/>
              <a:t>Demo</a:t>
            </a:r>
            <a:r>
              <a:rPr lang="zh-CN" altLang="en-US" sz="1600" dirty="0" smtClean="0"/>
              <a:t>阶段构建安全能力：</a:t>
            </a:r>
            <a:endParaRPr lang="en-US" altLang="zh-CN" sz="1600" dirty="0" smtClean="0"/>
          </a:p>
          <a:p>
            <a:pPr marL="0" indent="0">
              <a:buNone/>
            </a:pPr>
            <a:endParaRPr lang="en-US" altLang="zh-CN" sz="1600" dirty="0" smtClean="0"/>
          </a:p>
          <a:p>
            <a:r>
              <a:rPr lang="zh-CN" altLang="en-US" sz="1600" dirty="0" smtClean="0"/>
              <a:t>红色</a:t>
            </a:r>
            <a:r>
              <a:rPr lang="zh-CN" altLang="en-US" sz="1600" dirty="0"/>
              <a:t>区域网络隔离，对外只暴露</a:t>
            </a:r>
            <a:r>
              <a:rPr lang="en-US" altLang="zh-CN" sz="1600" dirty="0"/>
              <a:t>2</a:t>
            </a:r>
            <a:r>
              <a:rPr lang="zh-CN" altLang="en-US" sz="1600" dirty="0"/>
              <a:t>个入口，</a:t>
            </a:r>
            <a:r>
              <a:rPr lang="en-US" altLang="zh-CN" sz="1600" dirty="0"/>
              <a:t>web</a:t>
            </a:r>
            <a:r>
              <a:rPr lang="zh-CN" altLang="en-US" sz="1600" dirty="0"/>
              <a:t>入口和数据访问</a:t>
            </a:r>
            <a:r>
              <a:rPr lang="zh-CN" altLang="en-US" sz="1600" dirty="0" smtClean="0"/>
              <a:t>入口</a:t>
            </a:r>
            <a:endParaRPr lang="en-US" altLang="zh-CN" sz="1600" dirty="0" smtClean="0"/>
          </a:p>
          <a:p>
            <a:pPr marL="0" indent="0">
              <a:buNone/>
            </a:pPr>
            <a:r>
              <a:rPr lang="en-US" altLang="zh-CN" sz="1600" dirty="0" smtClean="0"/>
              <a:t>                --</a:t>
            </a:r>
            <a:r>
              <a:rPr lang="zh-CN" altLang="en-US" sz="1600" dirty="0" smtClean="0"/>
              <a:t>依赖于网络部署</a:t>
            </a:r>
            <a:endParaRPr lang="en-US" altLang="zh-CN" sz="1600" dirty="0"/>
          </a:p>
          <a:p>
            <a:r>
              <a:rPr lang="zh-CN" altLang="en-US" sz="1600" dirty="0"/>
              <a:t>用户</a:t>
            </a:r>
            <a:r>
              <a:rPr lang="en-US" altLang="zh-CN" sz="1600" dirty="0"/>
              <a:t>web</a:t>
            </a:r>
            <a:r>
              <a:rPr lang="zh-CN" altLang="en-US" sz="1600" dirty="0"/>
              <a:t>访问用户名和密码</a:t>
            </a:r>
            <a:r>
              <a:rPr lang="zh-CN" altLang="en-US" sz="1600" dirty="0" smtClean="0"/>
              <a:t>认证</a:t>
            </a:r>
            <a:endParaRPr lang="en-US" altLang="zh-CN" sz="1600" dirty="0" smtClean="0"/>
          </a:p>
          <a:p>
            <a:pPr marL="0" indent="0">
              <a:buNone/>
            </a:pPr>
            <a:r>
              <a:rPr lang="en-US" altLang="zh-CN" sz="1600" dirty="0"/>
              <a:t> </a:t>
            </a:r>
            <a:r>
              <a:rPr lang="en-US" altLang="zh-CN" sz="1600" dirty="0" smtClean="0"/>
              <a:t>               --</a:t>
            </a:r>
            <a:r>
              <a:rPr lang="zh-CN" altLang="en-US" sz="1600" dirty="0" smtClean="0"/>
              <a:t>已经实现，密码存储安全待增强</a:t>
            </a:r>
            <a:endParaRPr lang="en-US" altLang="zh-CN" sz="1600" dirty="0" smtClean="0"/>
          </a:p>
          <a:p>
            <a:r>
              <a:rPr lang="en-US" altLang="zh-CN" sz="1600" dirty="0">
                <a:solidFill>
                  <a:srgbClr val="0070C0"/>
                </a:solidFill>
              </a:rPr>
              <a:t>Web</a:t>
            </a:r>
            <a:r>
              <a:rPr lang="zh-CN" altLang="en-US" sz="1600" dirty="0">
                <a:solidFill>
                  <a:srgbClr val="0070C0"/>
                </a:solidFill>
              </a:rPr>
              <a:t>访问支持</a:t>
            </a:r>
            <a:r>
              <a:rPr lang="en-US" altLang="zh-CN" sz="1600" dirty="0">
                <a:solidFill>
                  <a:srgbClr val="0070C0"/>
                </a:solidFill>
              </a:rPr>
              <a:t>https</a:t>
            </a:r>
          </a:p>
          <a:p>
            <a:pPr marL="0" indent="0">
              <a:buNone/>
            </a:pPr>
            <a:r>
              <a:rPr lang="en-US" altLang="zh-CN" sz="1600" dirty="0">
                <a:solidFill>
                  <a:srgbClr val="0070C0"/>
                </a:solidFill>
              </a:rPr>
              <a:t>                --</a:t>
            </a:r>
            <a:r>
              <a:rPr lang="zh-CN" altLang="en-US" sz="1600" dirty="0">
                <a:solidFill>
                  <a:srgbClr val="0070C0"/>
                </a:solidFill>
              </a:rPr>
              <a:t>待构建</a:t>
            </a:r>
            <a:r>
              <a:rPr lang="en-US" altLang="zh-CN" sz="1600" dirty="0">
                <a:solidFill>
                  <a:srgbClr val="0070C0"/>
                </a:solidFill>
              </a:rPr>
              <a:t>(</a:t>
            </a:r>
            <a:r>
              <a:rPr lang="zh-CN" altLang="en-US" sz="1600" dirty="0">
                <a:solidFill>
                  <a:srgbClr val="0070C0"/>
                </a:solidFill>
              </a:rPr>
              <a:t>前端</a:t>
            </a:r>
            <a:r>
              <a:rPr lang="en-US" altLang="zh-CN" sz="1600" dirty="0" smtClean="0">
                <a:solidFill>
                  <a:srgbClr val="0070C0"/>
                </a:solidFill>
              </a:rPr>
              <a:t>)</a:t>
            </a:r>
          </a:p>
          <a:p>
            <a:r>
              <a:rPr lang="zh-CN" altLang="en-US" sz="1600" dirty="0">
                <a:solidFill>
                  <a:srgbClr val="0070C0"/>
                </a:solidFill>
              </a:rPr>
              <a:t>注册</a:t>
            </a:r>
            <a:r>
              <a:rPr lang="zh-CN" altLang="en-US" sz="1600" dirty="0" smtClean="0">
                <a:solidFill>
                  <a:srgbClr val="0070C0"/>
                </a:solidFill>
              </a:rPr>
              <a:t>用户密码单向加密保存到数据库</a:t>
            </a:r>
            <a:endParaRPr lang="en-US" altLang="zh-CN" sz="1600" dirty="0" smtClean="0">
              <a:solidFill>
                <a:srgbClr val="0070C0"/>
              </a:solidFill>
            </a:endParaRPr>
          </a:p>
          <a:p>
            <a:r>
              <a:rPr lang="en-US" altLang="zh-CN" sz="1600" dirty="0">
                <a:solidFill>
                  <a:srgbClr val="0070C0"/>
                </a:solidFill>
              </a:rPr>
              <a:t> </a:t>
            </a:r>
            <a:r>
              <a:rPr lang="en-US" altLang="zh-CN" sz="1600" dirty="0" smtClean="0">
                <a:solidFill>
                  <a:srgbClr val="0070C0"/>
                </a:solidFill>
              </a:rPr>
              <a:t>       --</a:t>
            </a:r>
            <a:r>
              <a:rPr lang="zh-CN" altLang="en-US" sz="1600" dirty="0">
                <a:solidFill>
                  <a:srgbClr val="0070C0"/>
                </a:solidFill>
              </a:rPr>
              <a:t>待</a:t>
            </a:r>
            <a:r>
              <a:rPr lang="zh-CN" altLang="en-US" sz="1600" dirty="0" smtClean="0">
                <a:solidFill>
                  <a:srgbClr val="0070C0"/>
                </a:solidFill>
              </a:rPr>
              <a:t>构建</a:t>
            </a:r>
            <a:endParaRPr lang="en-US" altLang="zh-CN" sz="1600" dirty="0">
              <a:solidFill>
                <a:srgbClr val="0070C0"/>
              </a:solidFill>
            </a:endParaRPr>
          </a:p>
          <a:p>
            <a:r>
              <a:rPr lang="zh-CN" altLang="en-US" sz="1600" dirty="0"/>
              <a:t>数据访问证书双向</a:t>
            </a:r>
            <a:r>
              <a:rPr lang="zh-CN" altLang="en-US" sz="1600" dirty="0" smtClean="0"/>
              <a:t>认证</a:t>
            </a:r>
            <a:endParaRPr lang="en-US" altLang="zh-CN" sz="1600" dirty="0" smtClean="0"/>
          </a:p>
          <a:p>
            <a:pPr marL="0" indent="0">
              <a:buNone/>
            </a:pPr>
            <a:r>
              <a:rPr lang="en-US" altLang="zh-CN" sz="1600" dirty="0"/>
              <a:t> </a:t>
            </a:r>
            <a:r>
              <a:rPr lang="en-US" altLang="zh-CN" sz="1600" dirty="0" smtClean="0"/>
              <a:t>               --</a:t>
            </a:r>
            <a:r>
              <a:rPr lang="zh-CN" altLang="en-US" sz="1600" dirty="0" smtClean="0"/>
              <a:t>已经实现，证书密码安全待增强</a:t>
            </a:r>
            <a:endParaRPr lang="en-US" altLang="zh-CN" sz="1600" dirty="0"/>
          </a:p>
          <a:p>
            <a:r>
              <a:rPr lang="zh-CN" altLang="en-US" sz="1600" dirty="0">
                <a:solidFill>
                  <a:srgbClr val="0070C0"/>
                </a:solidFill>
              </a:rPr>
              <a:t>输入校验、</a:t>
            </a:r>
            <a:r>
              <a:rPr lang="en-US" altLang="zh-CN" sz="1600" dirty="0">
                <a:solidFill>
                  <a:srgbClr val="0070C0"/>
                </a:solidFill>
              </a:rPr>
              <a:t>Web XSS</a:t>
            </a:r>
            <a:r>
              <a:rPr lang="zh-CN" altLang="en-US" sz="1600" dirty="0">
                <a:solidFill>
                  <a:srgbClr val="0070C0"/>
                </a:solidFill>
              </a:rPr>
              <a:t>防护、</a:t>
            </a:r>
            <a:r>
              <a:rPr lang="en-US" altLang="zh-CN" sz="1600" dirty="0">
                <a:solidFill>
                  <a:srgbClr val="0070C0"/>
                </a:solidFill>
              </a:rPr>
              <a:t>SQL</a:t>
            </a:r>
            <a:r>
              <a:rPr lang="zh-CN" altLang="en-US" sz="1600" dirty="0">
                <a:solidFill>
                  <a:srgbClr val="0070C0"/>
                </a:solidFill>
              </a:rPr>
              <a:t>注入</a:t>
            </a:r>
            <a:r>
              <a:rPr lang="zh-CN" altLang="en-US" sz="1600" dirty="0" smtClean="0">
                <a:solidFill>
                  <a:srgbClr val="0070C0"/>
                </a:solidFill>
              </a:rPr>
              <a:t>防护</a:t>
            </a:r>
            <a:endParaRPr lang="en-US" altLang="zh-CN" sz="1600" dirty="0" smtClean="0">
              <a:solidFill>
                <a:srgbClr val="0070C0"/>
              </a:solidFill>
            </a:endParaRPr>
          </a:p>
          <a:p>
            <a:pPr marL="0" indent="0">
              <a:buNone/>
            </a:pPr>
            <a:r>
              <a:rPr lang="en-US" altLang="zh-CN" sz="1600" dirty="0" smtClean="0">
                <a:solidFill>
                  <a:srgbClr val="0070C0"/>
                </a:solidFill>
              </a:rPr>
              <a:t>               --</a:t>
            </a:r>
            <a:r>
              <a:rPr lang="zh-CN" altLang="en-US" sz="1600" dirty="0" smtClean="0">
                <a:solidFill>
                  <a:srgbClr val="0070C0"/>
                </a:solidFill>
              </a:rPr>
              <a:t>需要开发</a:t>
            </a:r>
            <a:endParaRPr lang="en-US" altLang="zh-CN" sz="1600" dirty="0" smtClean="0">
              <a:solidFill>
                <a:srgbClr val="0070C0"/>
              </a:solidFill>
            </a:endParaRPr>
          </a:p>
          <a:p>
            <a:r>
              <a:rPr lang="zh-CN" altLang="en-US" sz="1600" dirty="0">
                <a:solidFill>
                  <a:srgbClr val="0070C0"/>
                </a:solidFill>
              </a:rPr>
              <a:t>用户鉴</a:t>
            </a:r>
            <a:r>
              <a:rPr lang="zh-CN" altLang="en-US" sz="1600" dirty="0" smtClean="0">
                <a:solidFill>
                  <a:srgbClr val="0070C0"/>
                </a:solidFill>
              </a:rPr>
              <a:t>权</a:t>
            </a:r>
            <a:endParaRPr lang="en-US" altLang="zh-CN" sz="1600" dirty="0" smtClean="0">
              <a:solidFill>
                <a:srgbClr val="0070C0"/>
              </a:solidFill>
            </a:endParaRPr>
          </a:p>
          <a:p>
            <a:r>
              <a:rPr lang="en-US" altLang="zh-CN" sz="1600" dirty="0">
                <a:solidFill>
                  <a:srgbClr val="0070C0"/>
                </a:solidFill>
              </a:rPr>
              <a:t> </a:t>
            </a:r>
            <a:r>
              <a:rPr lang="en-US" altLang="zh-CN" sz="1600" dirty="0" smtClean="0">
                <a:solidFill>
                  <a:srgbClr val="0070C0"/>
                </a:solidFill>
              </a:rPr>
              <a:t>      --</a:t>
            </a:r>
            <a:r>
              <a:rPr lang="zh-CN" altLang="en-US" sz="1600" dirty="0" smtClean="0">
                <a:solidFill>
                  <a:srgbClr val="0070C0"/>
                </a:solidFill>
              </a:rPr>
              <a:t>用户操作鉴权</a:t>
            </a:r>
            <a:endParaRPr lang="en-US" altLang="zh-CN" sz="1600" dirty="0">
              <a:solidFill>
                <a:srgbClr val="0070C0"/>
              </a:solidFill>
            </a:endParaRPr>
          </a:p>
          <a:p>
            <a:pPr marL="0" indent="0">
              <a:buNone/>
            </a:pPr>
            <a:endParaRPr lang="en-US" altLang="zh-CN" sz="1600" dirty="0"/>
          </a:p>
          <a:p>
            <a:endParaRPr lang="zh-CN" altLang="en-US" dirty="0"/>
          </a:p>
        </p:txBody>
      </p:sp>
    </p:spTree>
    <p:extLst>
      <p:ext uri="{BB962C8B-B14F-4D97-AF65-F5344CB8AC3E}">
        <p14:creationId xmlns:p14="http://schemas.microsoft.com/office/powerpoint/2010/main" val="20039881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346050"/>
          </a:xfrm>
        </p:spPr>
        <p:txBody>
          <a:bodyPr>
            <a:noAutofit/>
          </a:bodyPr>
          <a:lstStyle/>
          <a:p>
            <a:r>
              <a:rPr lang="zh-CN" altLang="en-US" sz="3200" dirty="0" smtClean="0"/>
              <a:t>系统安全</a:t>
            </a:r>
            <a:r>
              <a:rPr lang="en-US" altLang="zh-CN" sz="3200" dirty="0" smtClean="0"/>
              <a:t>-</a:t>
            </a:r>
            <a:r>
              <a:rPr lang="zh-CN" altLang="en-US" sz="3200" dirty="0" smtClean="0"/>
              <a:t>数据流图</a:t>
            </a:r>
            <a:endParaRPr lang="zh-CN" altLang="en-US" sz="3200" dirty="0"/>
          </a:p>
        </p:txBody>
      </p:sp>
      <p:sp>
        <p:nvSpPr>
          <p:cNvPr id="4" name="AutoShape 2" descr="Access data diagram screensh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852488"/>
            <a:ext cx="9036496" cy="53128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85207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90066"/>
          </a:xfrm>
        </p:spPr>
        <p:txBody>
          <a:bodyPr>
            <a:normAutofit fontScale="90000"/>
          </a:bodyPr>
          <a:lstStyle/>
          <a:p>
            <a:r>
              <a:rPr lang="zh-CN" altLang="en-US" sz="3200" dirty="0" smtClean="0"/>
              <a:t>系统安全</a:t>
            </a:r>
            <a:endParaRPr lang="zh-CN" altLang="en-US" sz="3200" dirty="0"/>
          </a:p>
        </p:txBody>
      </p:sp>
      <p:sp>
        <p:nvSpPr>
          <p:cNvPr id="3" name="内容占位符 2"/>
          <p:cNvSpPr>
            <a:spLocks noGrp="1"/>
          </p:cNvSpPr>
          <p:nvPr>
            <p:ph sz="quarter" idx="13"/>
          </p:nvPr>
        </p:nvSpPr>
        <p:spPr>
          <a:xfrm>
            <a:off x="457200" y="980728"/>
            <a:ext cx="8229600" cy="5145435"/>
          </a:xfrm>
        </p:spPr>
        <p:txBody>
          <a:bodyPr>
            <a:normAutofit/>
          </a:bodyPr>
          <a:lstStyle/>
          <a:p>
            <a:pPr marL="0" indent="0">
              <a:buNone/>
            </a:pPr>
            <a:r>
              <a:rPr lang="zh-CN" altLang="en-US" sz="1800" dirty="0"/>
              <a:t>第二</a:t>
            </a:r>
            <a:r>
              <a:rPr lang="zh-CN" altLang="en-US" sz="1800" dirty="0" smtClean="0"/>
              <a:t>阶段</a:t>
            </a:r>
            <a:endParaRPr lang="en-US" altLang="zh-CN" sz="1800" dirty="0"/>
          </a:p>
          <a:p>
            <a:r>
              <a:rPr lang="zh-CN" altLang="en-US" sz="1800" dirty="0"/>
              <a:t>数据银行对接安全</a:t>
            </a:r>
            <a:endParaRPr lang="en-US" altLang="zh-CN" sz="1800" dirty="0"/>
          </a:p>
          <a:p>
            <a:r>
              <a:rPr lang="zh-CN" altLang="en-US" sz="1800" dirty="0"/>
              <a:t>内部接口访问安全（认证、加密传输）</a:t>
            </a:r>
            <a:r>
              <a:rPr lang="en-US" altLang="zh-CN" sz="1800" dirty="0"/>
              <a:t>	</a:t>
            </a:r>
          </a:p>
          <a:p>
            <a:r>
              <a:rPr lang="zh-CN" altLang="en-US" sz="1800" dirty="0" smtClean="0"/>
              <a:t>统一数据库存储安全</a:t>
            </a:r>
            <a:r>
              <a:rPr lang="zh-CN" altLang="en-US" sz="1800" dirty="0"/>
              <a:t>防护</a:t>
            </a:r>
            <a:endParaRPr lang="en-US" altLang="zh-CN" sz="1800" dirty="0"/>
          </a:p>
          <a:p>
            <a:r>
              <a:rPr lang="zh-CN" altLang="en-US" sz="1800" dirty="0"/>
              <a:t>统一认证</a:t>
            </a:r>
            <a:r>
              <a:rPr lang="zh-CN" altLang="en-US" sz="1800" dirty="0" smtClean="0"/>
              <a:t>服务</a:t>
            </a:r>
            <a:endParaRPr lang="en-US" altLang="zh-CN" sz="1800" dirty="0" smtClean="0"/>
          </a:p>
          <a:p>
            <a:r>
              <a:rPr lang="zh-CN" altLang="en-US" sz="1800" dirty="0" smtClean="0"/>
              <a:t>数据接口鉴权增强</a:t>
            </a:r>
            <a:endParaRPr lang="en-US" altLang="zh-CN" sz="1800" dirty="0"/>
          </a:p>
          <a:p>
            <a:r>
              <a:rPr lang="en-US" altLang="zh-CN" sz="1800" dirty="0"/>
              <a:t>CSRF</a:t>
            </a:r>
            <a:r>
              <a:rPr lang="zh-CN" altLang="en-US" sz="1800" dirty="0"/>
              <a:t>防护、</a:t>
            </a:r>
            <a:r>
              <a:rPr lang="en-US" altLang="zh-CN" sz="1800" dirty="0"/>
              <a:t>JSON</a:t>
            </a:r>
            <a:r>
              <a:rPr lang="zh-CN" altLang="en-US" sz="1800" dirty="0"/>
              <a:t>注入</a:t>
            </a:r>
            <a:r>
              <a:rPr lang="zh-CN" altLang="en-US" sz="1800" dirty="0" smtClean="0"/>
              <a:t>防护、</a:t>
            </a:r>
            <a:r>
              <a:rPr lang="en-US" altLang="zh-CN" sz="1800" dirty="0" smtClean="0"/>
              <a:t>HTTP</a:t>
            </a:r>
            <a:r>
              <a:rPr lang="zh-CN" altLang="en-US" sz="1800" dirty="0" smtClean="0"/>
              <a:t>安全头（如</a:t>
            </a:r>
            <a:r>
              <a:rPr lang="en-US" altLang="zh-CN" sz="1800" dirty="0" err="1" smtClean="0"/>
              <a:t>Clickjack</a:t>
            </a:r>
            <a:r>
              <a:rPr lang="zh-CN" altLang="en-US" sz="1800" dirty="0" smtClean="0"/>
              <a:t>等）</a:t>
            </a:r>
            <a:endParaRPr lang="en-US" altLang="zh-CN" sz="1800" dirty="0"/>
          </a:p>
          <a:p>
            <a:r>
              <a:rPr lang="zh-CN" altLang="en-US" sz="1800" dirty="0"/>
              <a:t>流控、</a:t>
            </a:r>
            <a:r>
              <a:rPr lang="en-US" altLang="zh-CN" sz="1800" dirty="0"/>
              <a:t>DOS</a:t>
            </a:r>
            <a:r>
              <a:rPr lang="zh-CN" altLang="en-US" sz="1800" dirty="0"/>
              <a:t>防护</a:t>
            </a:r>
            <a:endParaRPr lang="en-US" altLang="zh-CN" sz="1800" dirty="0"/>
          </a:p>
          <a:p>
            <a:r>
              <a:rPr lang="zh-CN" altLang="en-US" sz="1800" dirty="0"/>
              <a:t>日志审计</a:t>
            </a:r>
            <a:endParaRPr lang="en-US" altLang="zh-CN" sz="1800" dirty="0"/>
          </a:p>
          <a:p>
            <a:endParaRPr lang="zh-CN" altLang="en-US" dirty="0"/>
          </a:p>
        </p:txBody>
      </p:sp>
    </p:spTree>
    <p:extLst>
      <p:ext uri="{BB962C8B-B14F-4D97-AF65-F5344CB8AC3E}">
        <p14:creationId xmlns:p14="http://schemas.microsoft.com/office/powerpoint/2010/main" val="40437190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4082"/>
          </a:xfrm>
        </p:spPr>
        <p:txBody>
          <a:bodyPr>
            <a:normAutofit/>
          </a:bodyPr>
          <a:lstStyle/>
          <a:p>
            <a:r>
              <a:rPr lang="zh-CN" altLang="en-US" sz="3200" dirty="0" smtClean="0"/>
              <a:t>交易安全</a:t>
            </a:r>
            <a:endParaRPr lang="zh-CN" altLang="en-US" sz="3200" dirty="0"/>
          </a:p>
        </p:txBody>
      </p:sp>
      <p:sp>
        <p:nvSpPr>
          <p:cNvPr id="3" name="内容占位符 2"/>
          <p:cNvSpPr>
            <a:spLocks noGrp="1"/>
          </p:cNvSpPr>
          <p:nvPr>
            <p:ph sz="quarter" idx="13"/>
          </p:nvPr>
        </p:nvSpPr>
        <p:spPr>
          <a:xfrm>
            <a:off x="457200" y="1340768"/>
            <a:ext cx="8229600" cy="4785395"/>
          </a:xfrm>
        </p:spPr>
        <p:txBody>
          <a:bodyPr>
            <a:normAutofit/>
          </a:bodyPr>
          <a:lstStyle/>
          <a:p>
            <a:r>
              <a:rPr kumimoji="1" lang="zh-CN" altLang="en-US" sz="1600" dirty="0"/>
              <a:t>数据交易之前需要用户授权</a:t>
            </a:r>
            <a:endParaRPr kumimoji="1" lang="en-US" altLang="zh-CN" sz="1600" dirty="0"/>
          </a:p>
          <a:p>
            <a:r>
              <a:rPr kumimoji="1" lang="zh-CN" altLang="en-US" sz="1600" dirty="0"/>
              <a:t>数据购买者经过认证，才能获取</a:t>
            </a:r>
            <a:r>
              <a:rPr kumimoji="1" lang="zh-CN" altLang="en-US" sz="1600" dirty="0" smtClean="0"/>
              <a:t>数据</a:t>
            </a:r>
            <a:endParaRPr kumimoji="1" lang="en-US" altLang="zh-CN" sz="1600" dirty="0" smtClean="0"/>
          </a:p>
          <a:p>
            <a:r>
              <a:rPr kumimoji="1" lang="zh-CN" altLang="en-US" sz="1600" dirty="0" smtClean="0"/>
              <a:t>交易过程记录日志方便审计和监控</a:t>
            </a:r>
            <a:endParaRPr kumimoji="1" lang="en-US" altLang="zh-CN" sz="1600" dirty="0"/>
          </a:p>
          <a:p>
            <a:r>
              <a:rPr kumimoji="1" lang="zh-CN" altLang="en-US" sz="1600" dirty="0" smtClean="0">
                <a:solidFill>
                  <a:srgbClr val="0070C0"/>
                </a:solidFill>
              </a:rPr>
              <a:t>对接第三方安全支付系统</a:t>
            </a:r>
            <a:endParaRPr kumimoji="1" lang="en-US" altLang="zh-CN" sz="1600" dirty="0" smtClean="0">
              <a:solidFill>
                <a:srgbClr val="0070C0"/>
              </a:solidFill>
            </a:endParaRPr>
          </a:p>
          <a:p>
            <a:pPr marL="0" indent="0">
              <a:buNone/>
            </a:pPr>
            <a:endParaRPr kumimoji="1" lang="en-US" altLang="zh-CN" sz="1600" dirty="0"/>
          </a:p>
        </p:txBody>
      </p:sp>
    </p:spTree>
    <p:extLst>
      <p:ext uri="{BB962C8B-B14F-4D97-AF65-F5344CB8AC3E}">
        <p14:creationId xmlns:p14="http://schemas.microsoft.com/office/powerpoint/2010/main" val="34115374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交易安全</a:t>
            </a:r>
            <a:r>
              <a:rPr lang="en-US" altLang="zh-CN" dirty="0" smtClean="0"/>
              <a:t>-</a:t>
            </a:r>
            <a:r>
              <a:rPr lang="en-US" altLang="zh-CN" dirty="0" err="1" smtClean="0"/>
              <a:t>kafka</a:t>
            </a:r>
            <a:r>
              <a:rPr lang="zh-CN" altLang="en-US" dirty="0" smtClean="0"/>
              <a:t>认证</a:t>
            </a:r>
            <a:r>
              <a:rPr lang="en-US" altLang="zh-CN" dirty="0" smtClean="0"/>
              <a:t>SASL</a:t>
            </a:r>
            <a:r>
              <a:rPr lang="en-US" altLang="zh-CN" dirty="0"/>
              <a:t>-</a:t>
            </a:r>
            <a:r>
              <a:rPr lang="en-US" altLang="zh-CN" dirty="0" smtClean="0"/>
              <a:t>PLAIN</a:t>
            </a:r>
            <a:endParaRPr lang="zh-CN" altLang="en-US" dirty="0"/>
          </a:p>
        </p:txBody>
      </p:sp>
      <p:sp>
        <p:nvSpPr>
          <p:cNvPr id="3" name="内容占位符 2"/>
          <p:cNvSpPr>
            <a:spLocks noGrp="1"/>
          </p:cNvSpPr>
          <p:nvPr>
            <p:ph sz="quarter" idx="13"/>
          </p:nvPr>
        </p:nvSpPr>
        <p:spPr/>
        <p:txBody>
          <a:bodyPr>
            <a:normAutofit fontScale="92500" lnSpcReduction="10000"/>
          </a:bodyPr>
          <a:lstStyle/>
          <a:p>
            <a:r>
              <a:rPr lang="zh-CN" altLang="en-US" dirty="0" smtClean="0">
                <a:solidFill>
                  <a:srgbClr val="FF0000"/>
                </a:solidFill>
              </a:rPr>
              <a:t>问题：目前的</a:t>
            </a:r>
            <a:r>
              <a:rPr lang="en-US" altLang="zh-CN" dirty="0" err="1" smtClean="0">
                <a:solidFill>
                  <a:srgbClr val="FF0000"/>
                </a:solidFill>
              </a:rPr>
              <a:t>kafka</a:t>
            </a:r>
            <a:r>
              <a:rPr lang="zh-CN" altLang="en-US" dirty="0" smtClean="0">
                <a:solidFill>
                  <a:srgbClr val="FF0000"/>
                </a:solidFill>
              </a:rPr>
              <a:t>数据，客户端读取时，只有</a:t>
            </a:r>
            <a:r>
              <a:rPr lang="en-US" altLang="zh-CN" dirty="0" err="1" smtClean="0">
                <a:solidFill>
                  <a:srgbClr val="FF0000"/>
                </a:solidFill>
              </a:rPr>
              <a:t>ssl</a:t>
            </a:r>
            <a:r>
              <a:rPr lang="zh-CN" altLang="en-US" dirty="0" smtClean="0">
                <a:solidFill>
                  <a:srgbClr val="FF0000"/>
                </a:solidFill>
              </a:rPr>
              <a:t>双向认证，缺少鉴权机制，只是在客户端对证书的进行了</a:t>
            </a:r>
            <a:r>
              <a:rPr lang="en-US" altLang="zh-CN" dirty="0" smtClean="0">
                <a:solidFill>
                  <a:srgbClr val="FF0000"/>
                </a:solidFill>
              </a:rPr>
              <a:t>topic</a:t>
            </a:r>
            <a:r>
              <a:rPr lang="zh-CN" altLang="en-US" dirty="0" smtClean="0">
                <a:solidFill>
                  <a:srgbClr val="FF0000"/>
                </a:solidFill>
              </a:rPr>
              <a:t>名字的检查，只要客户端知道其它</a:t>
            </a:r>
            <a:r>
              <a:rPr lang="en-US" altLang="zh-CN" dirty="0" smtClean="0">
                <a:solidFill>
                  <a:srgbClr val="FF0000"/>
                </a:solidFill>
              </a:rPr>
              <a:t>topic</a:t>
            </a:r>
            <a:r>
              <a:rPr lang="zh-CN" altLang="en-US" dirty="0" smtClean="0">
                <a:solidFill>
                  <a:srgbClr val="FF0000"/>
                </a:solidFill>
              </a:rPr>
              <a:t>的名字，也是可以进行自行访问的。</a:t>
            </a:r>
            <a:endParaRPr lang="en-US" altLang="zh-CN" dirty="0" smtClean="0">
              <a:solidFill>
                <a:srgbClr val="FF0000"/>
              </a:solidFill>
            </a:endParaRPr>
          </a:p>
          <a:p>
            <a:endParaRPr lang="en-US" altLang="zh-CN" dirty="0"/>
          </a:p>
          <a:p>
            <a:pPr marL="0" indent="0">
              <a:buNone/>
            </a:pPr>
            <a:r>
              <a:rPr lang="zh-CN" altLang="en-US" dirty="0" smtClean="0"/>
              <a:t>所以需要增加对</a:t>
            </a:r>
            <a:r>
              <a:rPr lang="en-US" altLang="zh-CN" dirty="0" smtClean="0"/>
              <a:t>topic</a:t>
            </a:r>
            <a:r>
              <a:rPr lang="zh-CN" altLang="en-US" dirty="0" smtClean="0"/>
              <a:t>的权限控制</a:t>
            </a:r>
            <a:endParaRPr lang="en-US" altLang="zh-CN" dirty="0" smtClean="0"/>
          </a:p>
          <a:p>
            <a:pPr marL="0" indent="0">
              <a:buNone/>
            </a:pPr>
            <a:r>
              <a:rPr lang="zh-CN" altLang="en-US" dirty="0" smtClean="0"/>
              <a:t>开启</a:t>
            </a:r>
            <a:r>
              <a:rPr lang="en-US" altLang="zh-CN" dirty="0" smtClean="0"/>
              <a:t>ACL</a:t>
            </a:r>
            <a:r>
              <a:rPr lang="zh-CN" altLang="en-US" dirty="0" smtClean="0"/>
              <a:t>控制：</a:t>
            </a:r>
            <a:endParaRPr lang="en-US" altLang="zh-CN" dirty="0" smtClean="0"/>
          </a:p>
          <a:p>
            <a:r>
              <a:rPr lang="en-US" altLang="zh-CN" dirty="0"/>
              <a:t> </a:t>
            </a:r>
            <a:r>
              <a:rPr lang="en-US" altLang="zh-CN" dirty="0" err="1" smtClean="0"/>
              <a:t>broker.properties.allow.everyone.if.no.acl.found</a:t>
            </a:r>
            <a:r>
              <a:rPr lang="en-US" altLang="zh-CN" dirty="0" smtClean="0"/>
              <a:t>=false </a:t>
            </a:r>
          </a:p>
          <a:p>
            <a:r>
              <a:rPr lang="en-US" altLang="zh-CN" dirty="0" smtClean="0"/>
              <a:t> </a:t>
            </a:r>
            <a:r>
              <a:rPr lang="en-US" altLang="zh-CN" dirty="0" err="1" smtClean="0"/>
              <a:t>super.users</a:t>
            </a:r>
            <a:r>
              <a:rPr lang="en-US" altLang="zh-CN" dirty="0" smtClean="0"/>
              <a:t>=</a:t>
            </a:r>
            <a:r>
              <a:rPr lang="en-US" altLang="zh-CN" dirty="0" err="1" smtClean="0"/>
              <a:t>User:Bob;User:Alice</a:t>
            </a:r>
            <a:r>
              <a:rPr lang="en-US" altLang="zh-CN" dirty="0" smtClean="0"/>
              <a:t>   --</a:t>
            </a:r>
            <a:r>
              <a:rPr lang="zh-CN" altLang="en-US" dirty="0" smtClean="0"/>
              <a:t>方便内部操作和设置</a:t>
            </a:r>
            <a:r>
              <a:rPr lang="en-US" altLang="zh-CN" dirty="0" err="1" smtClean="0"/>
              <a:t>acl</a:t>
            </a:r>
            <a:endParaRPr lang="en-US" altLang="zh-CN" dirty="0"/>
          </a:p>
          <a:p>
            <a:endParaRPr lang="en-US" altLang="zh-CN" dirty="0" smtClean="0"/>
          </a:p>
          <a:p>
            <a:pPr marL="0" indent="0">
              <a:buNone/>
            </a:pPr>
            <a:r>
              <a:rPr lang="zh-CN" altLang="en-US" dirty="0"/>
              <a:t>使用</a:t>
            </a:r>
            <a:r>
              <a:rPr lang="en-US" altLang="zh-CN" dirty="0"/>
              <a:t>SASL/PLAIN</a:t>
            </a:r>
            <a:r>
              <a:rPr lang="zh-CN" altLang="en-US" dirty="0" smtClean="0"/>
              <a:t>认证</a:t>
            </a:r>
            <a:endParaRPr lang="zh-CN" altLang="en-US" dirty="0"/>
          </a:p>
          <a:p>
            <a:r>
              <a:rPr lang="en-US" altLang="zh-CN" dirty="0"/>
              <a:t>SASL/PLAIN</a:t>
            </a:r>
            <a:r>
              <a:rPr lang="zh-CN" altLang="en-US" dirty="0"/>
              <a:t>是一种简单的用户名</a:t>
            </a:r>
            <a:r>
              <a:rPr lang="en-US" altLang="zh-CN" dirty="0"/>
              <a:t>/</a:t>
            </a:r>
            <a:r>
              <a:rPr lang="zh-CN" altLang="en-US" dirty="0"/>
              <a:t>密码的认证机制，通常与</a:t>
            </a:r>
            <a:r>
              <a:rPr lang="en-US" altLang="zh-CN" dirty="0"/>
              <a:t>TLS</a:t>
            </a:r>
            <a:r>
              <a:rPr lang="zh-CN" altLang="en-US" dirty="0"/>
              <a:t>加密一起使用，以实现安全的认证。</a:t>
            </a:r>
            <a:r>
              <a:rPr lang="en-US" altLang="zh-CN" dirty="0"/>
              <a:t>Kafka</a:t>
            </a:r>
            <a:r>
              <a:rPr lang="zh-CN" altLang="en-US" dirty="0"/>
              <a:t>支持</a:t>
            </a:r>
            <a:r>
              <a:rPr lang="en-US" altLang="zh-CN" dirty="0"/>
              <a:t>SASL/PLAIN</a:t>
            </a:r>
            <a:r>
              <a:rPr lang="zh-CN" altLang="en-US" dirty="0"/>
              <a:t>的默认实现，可作为生产者的扩展使用。</a:t>
            </a:r>
          </a:p>
          <a:p>
            <a:r>
              <a:rPr lang="en-US" altLang="zh-CN" dirty="0"/>
              <a:t>username</a:t>
            </a:r>
            <a:r>
              <a:rPr lang="zh-CN" altLang="en-US" dirty="0"/>
              <a:t>用作</a:t>
            </a:r>
            <a:r>
              <a:rPr lang="en-US" altLang="zh-CN" dirty="0"/>
              <a:t>ACL</a:t>
            </a:r>
            <a:r>
              <a:rPr lang="zh-CN" altLang="en-US" dirty="0"/>
              <a:t>等配置已认证的</a:t>
            </a:r>
            <a:r>
              <a:rPr lang="en-US" altLang="zh-CN" dirty="0"/>
              <a:t>Principal</a:t>
            </a:r>
            <a:r>
              <a:rPr lang="zh-CN" altLang="en-US" dirty="0"/>
              <a:t>。</a:t>
            </a:r>
          </a:p>
        </p:txBody>
      </p:sp>
    </p:spTree>
    <p:extLst>
      <p:ext uri="{BB962C8B-B14F-4D97-AF65-F5344CB8AC3E}">
        <p14:creationId xmlns:p14="http://schemas.microsoft.com/office/powerpoint/2010/main" val="29027170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44624"/>
            <a:ext cx="7924800" cy="562074"/>
          </a:xfrm>
        </p:spPr>
        <p:txBody>
          <a:bodyPr/>
          <a:lstStyle/>
          <a:p>
            <a:r>
              <a:rPr lang="zh-CN" altLang="en-US" dirty="0"/>
              <a:t>交易安全</a:t>
            </a:r>
            <a:r>
              <a:rPr lang="en-US" altLang="zh-CN" dirty="0" smtClean="0"/>
              <a:t>-</a:t>
            </a:r>
            <a:r>
              <a:rPr lang="en-US" altLang="zh-CN" dirty="0"/>
              <a:t> </a:t>
            </a:r>
            <a:r>
              <a:rPr lang="en-US" altLang="zh-CN" dirty="0" err="1"/>
              <a:t>kafka</a:t>
            </a:r>
            <a:r>
              <a:rPr lang="zh-CN" altLang="en-US" dirty="0"/>
              <a:t>认证</a:t>
            </a:r>
            <a:r>
              <a:rPr lang="en-US" altLang="zh-CN" dirty="0"/>
              <a:t>SASL-PLAIN</a:t>
            </a:r>
            <a:endParaRPr lang="zh-CN" altLang="en-US" dirty="0"/>
          </a:p>
        </p:txBody>
      </p:sp>
      <p:sp>
        <p:nvSpPr>
          <p:cNvPr id="3" name="内容占位符 2"/>
          <p:cNvSpPr>
            <a:spLocks noGrp="1"/>
          </p:cNvSpPr>
          <p:nvPr>
            <p:ph sz="quarter" idx="13"/>
          </p:nvPr>
        </p:nvSpPr>
        <p:spPr>
          <a:xfrm>
            <a:off x="573088" y="620688"/>
            <a:ext cx="8463408" cy="6048672"/>
          </a:xfrm>
        </p:spPr>
        <p:txBody>
          <a:bodyPr>
            <a:noAutofit/>
          </a:bodyPr>
          <a:lstStyle/>
          <a:p>
            <a:pPr marL="0" indent="0">
              <a:buNone/>
            </a:pPr>
            <a:r>
              <a:rPr lang="en-US" altLang="zh-CN" sz="1600" dirty="0" smtClean="0"/>
              <a:t>Kafka</a:t>
            </a:r>
            <a:r>
              <a:rPr lang="zh-CN" altLang="en-US" sz="1600" dirty="0" smtClean="0"/>
              <a:t>服务端配置</a:t>
            </a:r>
            <a:endParaRPr lang="en-US" altLang="zh-CN" sz="1600" dirty="0" smtClean="0"/>
          </a:p>
          <a:p>
            <a:pPr marL="0" indent="0">
              <a:buNone/>
            </a:pPr>
            <a:r>
              <a:rPr lang="zh-CN" altLang="en-US" sz="1600" dirty="0" smtClean="0"/>
              <a:t>在</a:t>
            </a:r>
            <a:r>
              <a:rPr lang="zh-CN" altLang="en-US" sz="1600" dirty="0"/>
              <a:t>每个</a:t>
            </a:r>
            <a:r>
              <a:rPr lang="en-US" altLang="zh-CN" sz="1600" dirty="0"/>
              <a:t>Kafka broker</a:t>
            </a:r>
            <a:r>
              <a:rPr lang="zh-CN" altLang="en-US" sz="1600" dirty="0"/>
              <a:t>的</a:t>
            </a:r>
            <a:r>
              <a:rPr lang="en-US" altLang="zh-CN" sz="1600" dirty="0" err="1"/>
              <a:t>config</a:t>
            </a:r>
            <a:r>
              <a:rPr lang="zh-CN" altLang="en-US" sz="1600" dirty="0"/>
              <a:t>目录下添加一个类似于下面的修改后的</a:t>
            </a:r>
            <a:r>
              <a:rPr lang="en-US" altLang="zh-CN" sz="1600" dirty="0"/>
              <a:t>JAAS</a:t>
            </a:r>
            <a:r>
              <a:rPr lang="zh-CN" altLang="en-US" sz="1600" dirty="0"/>
              <a:t>文件</a:t>
            </a:r>
            <a:r>
              <a:rPr lang="zh-CN" altLang="en-US" sz="1600" dirty="0" smtClean="0"/>
              <a:t>，可以命名为</a:t>
            </a:r>
            <a:r>
              <a:rPr lang="en-US" altLang="zh-CN" sz="1600" dirty="0" err="1" smtClean="0"/>
              <a:t>kafka_server_jaas.conf</a:t>
            </a:r>
            <a:r>
              <a:rPr lang="zh-CN" altLang="en-US" sz="1600" dirty="0"/>
              <a:t>。</a:t>
            </a:r>
          </a:p>
          <a:p>
            <a:r>
              <a:rPr lang="en-US" altLang="zh-CN" sz="1200" dirty="0" err="1"/>
              <a:t>KafkaServer</a:t>
            </a:r>
            <a:r>
              <a:rPr lang="en-US" altLang="zh-CN" sz="1200" dirty="0"/>
              <a:t> { </a:t>
            </a:r>
            <a:r>
              <a:rPr lang="en-US" altLang="zh-CN" sz="1200" dirty="0" err="1"/>
              <a:t>org.apache.kafka.common.security.plain.PlainLoginModule</a:t>
            </a:r>
            <a:r>
              <a:rPr lang="en-US" altLang="zh-CN" sz="1200" dirty="0"/>
              <a:t> required</a:t>
            </a:r>
          </a:p>
          <a:p>
            <a:r>
              <a:rPr lang="en-US" altLang="zh-CN" sz="1200" dirty="0"/>
              <a:t>     username="admin"</a:t>
            </a:r>
          </a:p>
          <a:p>
            <a:r>
              <a:rPr lang="en-US" altLang="zh-CN" sz="1200" dirty="0"/>
              <a:t>     password="admin-secret"</a:t>
            </a:r>
          </a:p>
          <a:p>
            <a:r>
              <a:rPr lang="en-US" altLang="zh-CN" sz="1200" dirty="0"/>
              <a:t>     </a:t>
            </a:r>
            <a:r>
              <a:rPr lang="en-US" altLang="zh-CN" sz="1200" dirty="0" err="1"/>
              <a:t>user_admin</a:t>
            </a:r>
            <a:r>
              <a:rPr lang="en-US" altLang="zh-CN" sz="1200" dirty="0"/>
              <a:t>="admin-secret"</a:t>
            </a:r>
          </a:p>
          <a:p>
            <a:r>
              <a:rPr lang="en-US" altLang="zh-CN" sz="1200" dirty="0"/>
              <a:t>     </a:t>
            </a:r>
            <a:r>
              <a:rPr lang="en-US" altLang="zh-CN" sz="1200" dirty="0" err="1"/>
              <a:t>user_alice</a:t>
            </a:r>
            <a:r>
              <a:rPr lang="en-US" altLang="zh-CN" sz="1200" dirty="0"/>
              <a:t>="</a:t>
            </a:r>
            <a:r>
              <a:rPr lang="en-US" altLang="zh-CN" sz="1200" dirty="0" err="1"/>
              <a:t>alice</a:t>
            </a:r>
            <a:r>
              <a:rPr lang="en-US" altLang="zh-CN" sz="1200" dirty="0"/>
              <a:t>-secret";</a:t>
            </a:r>
          </a:p>
          <a:p>
            <a:r>
              <a:rPr lang="en-US" altLang="zh-CN" sz="1200" dirty="0"/>
              <a:t>     </a:t>
            </a:r>
            <a:r>
              <a:rPr lang="en-US" altLang="zh-CN" sz="1200" dirty="0" smtClean="0"/>
              <a:t>};</a:t>
            </a:r>
          </a:p>
          <a:p>
            <a:pPr marL="0" indent="0">
              <a:buNone/>
            </a:pPr>
            <a:r>
              <a:rPr lang="zh-CN" altLang="en-US" sz="1600" dirty="0"/>
              <a:t>此配置定义了</a:t>
            </a:r>
            <a:r>
              <a:rPr lang="en-US" altLang="zh-CN" sz="1600" dirty="0"/>
              <a:t>2</a:t>
            </a:r>
            <a:r>
              <a:rPr lang="zh-CN" altLang="en-US" sz="1600" dirty="0"/>
              <a:t>个用户（</a:t>
            </a:r>
            <a:r>
              <a:rPr lang="en-US" altLang="zh-CN" sz="1600" b="1" dirty="0"/>
              <a:t>admin</a:t>
            </a:r>
            <a:r>
              <a:rPr lang="en-US" altLang="zh-CN" sz="1600" dirty="0"/>
              <a:t> </a:t>
            </a:r>
            <a:r>
              <a:rPr lang="zh-CN" altLang="en-US" sz="1600" dirty="0"/>
              <a:t>和 </a:t>
            </a:r>
            <a:r>
              <a:rPr lang="en-US" altLang="zh-CN" sz="1600" b="1" dirty="0" err="1"/>
              <a:t>alice</a:t>
            </a:r>
            <a:r>
              <a:rPr lang="zh-CN" altLang="en-US" sz="1600" dirty="0"/>
              <a:t>）。 在</a:t>
            </a:r>
            <a:r>
              <a:rPr lang="en-US" altLang="zh-CN" sz="1600" dirty="0" err="1"/>
              <a:t>KafkaServer</a:t>
            </a:r>
            <a:r>
              <a:rPr lang="zh-CN" altLang="en-US" sz="1600" dirty="0"/>
              <a:t>中，</a:t>
            </a:r>
            <a:r>
              <a:rPr lang="en-US" altLang="zh-CN" sz="1600" dirty="0"/>
              <a:t>username</a:t>
            </a:r>
            <a:r>
              <a:rPr lang="zh-CN" altLang="en-US" sz="1600" dirty="0"/>
              <a:t>和</a:t>
            </a:r>
            <a:r>
              <a:rPr lang="en-US" altLang="zh-CN" sz="1600" dirty="0"/>
              <a:t>password</a:t>
            </a:r>
            <a:r>
              <a:rPr lang="zh-CN" altLang="en-US" sz="1600" dirty="0"/>
              <a:t>是</a:t>
            </a:r>
            <a:r>
              <a:rPr lang="en-US" altLang="zh-CN" sz="1600" dirty="0"/>
              <a:t>broker</a:t>
            </a:r>
            <a:r>
              <a:rPr lang="zh-CN" altLang="en-US" sz="1600" dirty="0"/>
              <a:t>用于初始化连接到其他的</a:t>
            </a:r>
            <a:r>
              <a:rPr lang="en-US" altLang="zh-CN" sz="1600" dirty="0"/>
              <a:t>broker</a:t>
            </a:r>
            <a:r>
              <a:rPr lang="zh-CN" altLang="en-US" sz="1600" dirty="0"/>
              <a:t>，在这个例子中，</a:t>
            </a:r>
            <a:r>
              <a:rPr lang="en-US" altLang="zh-CN" sz="1600" dirty="0"/>
              <a:t>admin</a:t>
            </a:r>
            <a:r>
              <a:rPr lang="zh-CN" altLang="en-US" sz="1600" dirty="0"/>
              <a:t>是</a:t>
            </a:r>
            <a:r>
              <a:rPr lang="en-US" altLang="zh-CN" sz="1600" dirty="0"/>
              <a:t>broker</a:t>
            </a:r>
            <a:r>
              <a:rPr lang="zh-CN" altLang="en-US" sz="1600" dirty="0"/>
              <a:t>之间通信的用户。</a:t>
            </a:r>
            <a:r>
              <a:rPr lang="en-US" altLang="zh-CN" sz="1600" dirty="0" err="1"/>
              <a:t>user_userName</a:t>
            </a:r>
            <a:r>
              <a:rPr lang="zh-CN" altLang="en-US" sz="1600" dirty="0"/>
              <a:t>定义了所有连接到</a:t>
            </a:r>
            <a:r>
              <a:rPr lang="en-US" altLang="zh-CN" sz="1600" dirty="0"/>
              <a:t>broker</a:t>
            </a:r>
            <a:r>
              <a:rPr lang="zh-CN" altLang="en-US" sz="1600" dirty="0"/>
              <a:t>和</a:t>
            </a:r>
            <a:r>
              <a:rPr lang="en-US" altLang="zh-CN" sz="1600" dirty="0"/>
              <a:t>broker</a:t>
            </a:r>
            <a:r>
              <a:rPr lang="zh-CN" altLang="en-US" sz="1600" dirty="0"/>
              <a:t>验证的所有的客户端连接包括其他</a:t>
            </a:r>
            <a:r>
              <a:rPr lang="en-US" altLang="zh-CN" sz="1600" dirty="0"/>
              <a:t>broker</a:t>
            </a:r>
            <a:r>
              <a:rPr lang="zh-CN" altLang="en-US" sz="1600" dirty="0"/>
              <a:t>的用户密码。</a:t>
            </a:r>
          </a:p>
          <a:p>
            <a:r>
              <a:rPr lang="zh-CN" altLang="en-US" sz="1600" dirty="0"/>
              <a:t>将</a:t>
            </a:r>
            <a:r>
              <a:rPr lang="en-US" altLang="zh-CN" sz="1600" dirty="0"/>
              <a:t>JAAS</a:t>
            </a:r>
            <a:r>
              <a:rPr lang="zh-CN" altLang="en-US" sz="1600" dirty="0"/>
              <a:t>配置文件位置作为</a:t>
            </a:r>
            <a:r>
              <a:rPr lang="en-US" altLang="zh-CN" sz="1600" dirty="0"/>
              <a:t>JVM</a:t>
            </a:r>
            <a:r>
              <a:rPr lang="zh-CN" altLang="en-US" sz="1600" dirty="0"/>
              <a:t>参数传递给每个</a:t>
            </a:r>
            <a:r>
              <a:rPr lang="en-US" altLang="zh-CN" sz="1600" dirty="0"/>
              <a:t>Kafka broker</a:t>
            </a:r>
            <a:r>
              <a:rPr lang="zh-CN" altLang="en-US" sz="1600" dirty="0"/>
              <a:t>：</a:t>
            </a:r>
          </a:p>
          <a:p>
            <a:r>
              <a:rPr lang="en-US" altLang="zh-CN" sz="1600" dirty="0"/>
              <a:t>-</a:t>
            </a:r>
            <a:r>
              <a:rPr lang="en-US" altLang="zh-CN" sz="1600" dirty="0" err="1"/>
              <a:t>Djava.security.auth.login.config</a:t>
            </a:r>
            <a:r>
              <a:rPr lang="en-US" altLang="zh-CN" sz="1600" dirty="0"/>
              <a:t>=/</a:t>
            </a:r>
            <a:r>
              <a:rPr lang="en-US" altLang="zh-CN" sz="1600" dirty="0" err="1"/>
              <a:t>etc</a:t>
            </a:r>
            <a:r>
              <a:rPr lang="en-US" altLang="zh-CN" sz="1600" dirty="0"/>
              <a:t>/</a:t>
            </a:r>
            <a:r>
              <a:rPr lang="en-US" altLang="zh-CN" sz="1600" dirty="0" err="1"/>
              <a:t>kafka</a:t>
            </a:r>
            <a:r>
              <a:rPr lang="en-US" altLang="zh-CN" sz="1600" dirty="0"/>
              <a:t>/</a:t>
            </a:r>
            <a:r>
              <a:rPr lang="en-US" altLang="zh-CN" sz="1600" dirty="0" err="1"/>
              <a:t>kafka_server_jaas.conf</a:t>
            </a:r>
            <a:r>
              <a:rPr lang="en-US" altLang="zh-CN" sz="1600" dirty="0"/>
              <a:t> </a:t>
            </a:r>
          </a:p>
          <a:p>
            <a:r>
              <a:rPr lang="zh-CN" altLang="en-US" sz="1600" dirty="0"/>
              <a:t>在</a:t>
            </a:r>
            <a:r>
              <a:rPr lang="en-US" altLang="zh-CN" sz="1600" dirty="0" err="1"/>
              <a:t>server.properties</a:t>
            </a:r>
            <a:r>
              <a:rPr lang="zh-CN" altLang="en-US" sz="1600" dirty="0"/>
              <a:t>中配置</a:t>
            </a:r>
            <a:r>
              <a:rPr lang="en-US" altLang="zh-CN" sz="1600" dirty="0"/>
              <a:t>SASL</a:t>
            </a:r>
            <a:r>
              <a:rPr lang="zh-CN" altLang="en-US" sz="1600" dirty="0"/>
              <a:t>端口和</a:t>
            </a:r>
            <a:r>
              <a:rPr lang="en-US" altLang="zh-CN" sz="1600" dirty="0"/>
              <a:t>SASL</a:t>
            </a:r>
            <a:r>
              <a:rPr lang="zh-CN" altLang="en-US" sz="1600" dirty="0"/>
              <a:t>机制。 例如：</a:t>
            </a:r>
          </a:p>
          <a:p>
            <a:r>
              <a:rPr lang="en-US" altLang="zh-CN" sz="1200" dirty="0"/>
              <a:t>listeners=SASL_SSL://</a:t>
            </a:r>
            <a:r>
              <a:rPr lang="en-US" altLang="zh-CN" sz="1200" dirty="0" err="1"/>
              <a:t>host.name:port</a:t>
            </a:r>
            <a:r>
              <a:rPr lang="en-US" altLang="zh-CN" sz="1200" dirty="0"/>
              <a:t> </a:t>
            </a:r>
            <a:endParaRPr lang="en-US" altLang="zh-CN" sz="1200" dirty="0" smtClean="0"/>
          </a:p>
          <a:p>
            <a:r>
              <a:rPr lang="en-US" altLang="zh-CN" sz="1200" dirty="0" err="1" smtClean="0"/>
              <a:t>security.inter.broker.protocol</a:t>
            </a:r>
            <a:r>
              <a:rPr lang="en-US" altLang="zh-CN" sz="1200" dirty="0" smtClean="0"/>
              <a:t>=SASL_SSL </a:t>
            </a:r>
          </a:p>
          <a:p>
            <a:r>
              <a:rPr lang="en-US" altLang="zh-CN" sz="1200" dirty="0" err="1" smtClean="0">
                <a:solidFill>
                  <a:srgbClr val="FF0000"/>
                </a:solidFill>
              </a:rPr>
              <a:t>sasl.mechanism.inter.broker.protocol</a:t>
            </a:r>
            <a:r>
              <a:rPr lang="en-US" altLang="zh-CN" sz="1200" dirty="0" smtClean="0">
                <a:solidFill>
                  <a:srgbClr val="FF0000"/>
                </a:solidFill>
              </a:rPr>
              <a:t>=PLAIN </a:t>
            </a:r>
          </a:p>
          <a:p>
            <a:r>
              <a:rPr lang="en-US" altLang="zh-CN" sz="1200" dirty="0" err="1" smtClean="0">
                <a:solidFill>
                  <a:srgbClr val="FF0000"/>
                </a:solidFill>
              </a:rPr>
              <a:t>sasl.enabled.mechanisms</a:t>
            </a:r>
            <a:r>
              <a:rPr lang="en-US" altLang="zh-CN" sz="1200" dirty="0" smtClean="0">
                <a:solidFill>
                  <a:srgbClr val="FF0000"/>
                </a:solidFill>
              </a:rPr>
              <a:t>=PLAIN</a:t>
            </a:r>
            <a:endParaRPr lang="en-US" altLang="zh-CN" sz="1200" dirty="0">
              <a:solidFill>
                <a:srgbClr val="FF0000"/>
              </a:solidFill>
            </a:endParaRPr>
          </a:p>
          <a:p>
            <a:endParaRPr lang="zh-CN" altLang="en-US" sz="1600" dirty="0"/>
          </a:p>
        </p:txBody>
      </p:sp>
    </p:spTree>
    <p:extLst>
      <p:ext uri="{BB962C8B-B14F-4D97-AF65-F5344CB8AC3E}">
        <p14:creationId xmlns:p14="http://schemas.microsoft.com/office/powerpoint/2010/main" val="18657103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7924800" cy="706090"/>
          </a:xfrm>
        </p:spPr>
        <p:txBody>
          <a:bodyPr/>
          <a:lstStyle/>
          <a:p>
            <a:r>
              <a:rPr lang="zh-CN" altLang="en-US" dirty="0"/>
              <a:t>交易安全</a:t>
            </a:r>
            <a:r>
              <a:rPr lang="en-US" altLang="zh-CN" dirty="0" smtClean="0"/>
              <a:t>-</a:t>
            </a:r>
            <a:r>
              <a:rPr lang="en-US" altLang="zh-CN" dirty="0"/>
              <a:t> </a:t>
            </a:r>
            <a:r>
              <a:rPr lang="en-US" altLang="zh-CN" dirty="0" err="1"/>
              <a:t>kafka</a:t>
            </a:r>
            <a:r>
              <a:rPr lang="zh-CN" altLang="en-US" dirty="0"/>
              <a:t>认证</a:t>
            </a:r>
            <a:r>
              <a:rPr lang="en-US" altLang="zh-CN" dirty="0"/>
              <a:t>SASL-PLAIN</a:t>
            </a:r>
            <a:endParaRPr lang="zh-CN" altLang="en-US" dirty="0"/>
          </a:p>
        </p:txBody>
      </p:sp>
      <p:sp>
        <p:nvSpPr>
          <p:cNvPr id="3" name="内容占位符 2"/>
          <p:cNvSpPr>
            <a:spLocks noGrp="1"/>
          </p:cNvSpPr>
          <p:nvPr>
            <p:ph sz="quarter" idx="13"/>
          </p:nvPr>
        </p:nvSpPr>
        <p:spPr>
          <a:xfrm>
            <a:off x="539552" y="1268760"/>
            <a:ext cx="7924800" cy="4590256"/>
          </a:xfrm>
        </p:spPr>
        <p:txBody>
          <a:bodyPr>
            <a:normAutofit fontScale="92500" lnSpcReduction="20000"/>
          </a:bodyPr>
          <a:lstStyle/>
          <a:p>
            <a:pPr marL="0" indent="0">
              <a:buNone/>
            </a:pPr>
            <a:r>
              <a:rPr lang="zh-CN" altLang="en-US" b="1" dirty="0"/>
              <a:t>配置</a:t>
            </a:r>
            <a:r>
              <a:rPr lang="en-US" altLang="zh-CN" b="1" dirty="0" err="1"/>
              <a:t>kafka</a:t>
            </a:r>
            <a:r>
              <a:rPr lang="zh-CN" altLang="en-US" b="1" dirty="0"/>
              <a:t>客户端</a:t>
            </a:r>
          </a:p>
          <a:p>
            <a:r>
              <a:rPr lang="zh-CN" altLang="en-US" dirty="0"/>
              <a:t>在客户端上配置</a:t>
            </a:r>
            <a:r>
              <a:rPr lang="en-US" altLang="zh-CN" dirty="0" smtClean="0"/>
              <a:t>SASL-PLAIN</a:t>
            </a:r>
            <a:r>
              <a:rPr lang="zh-CN" altLang="en-US" dirty="0" smtClean="0"/>
              <a:t>身份</a:t>
            </a:r>
            <a:r>
              <a:rPr lang="zh-CN" altLang="en-US" dirty="0"/>
              <a:t>验证：</a:t>
            </a:r>
          </a:p>
          <a:p>
            <a:pPr lvl="1"/>
            <a:r>
              <a:rPr lang="zh-CN" altLang="en-US" dirty="0"/>
              <a:t>为</a:t>
            </a:r>
            <a:r>
              <a:rPr lang="en-US" altLang="zh-CN" dirty="0" err="1"/>
              <a:t>producer.properties</a:t>
            </a:r>
            <a:r>
              <a:rPr lang="zh-CN" altLang="en-US" dirty="0"/>
              <a:t>或</a:t>
            </a:r>
            <a:r>
              <a:rPr lang="en-US" altLang="zh-CN" dirty="0" err="1"/>
              <a:t>consumer.properties</a:t>
            </a:r>
            <a:r>
              <a:rPr lang="zh-CN" altLang="en-US" dirty="0"/>
              <a:t>中的每个客户端配置</a:t>
            </a:r>
            <a:r>
              <a:rPr lang="en-US" altLang="zh-CN" dirty="0"/>
              <a:t>JAAS</a:t>
            </a:r>
            <a:r>
              <a:rPr lang="zh-CN" altLang="en-US" dirty="0"/>
              <a:t>。登录模块展示了客户端如何连接</a:t>
            </a:r>
            <a:r>
              <a:rPr lang="en-US" altLang="zh-CN" dirty="0"/>
              <a:t>Broker</a:t>
            </a:r>
            <a:r>
              <a:rPr lang="zh-CN" altLang="en-US" dirty="0"/>
              <a:t>的（和生产者和消费者一样）。 以下是</a:t>
            </a:r>
            <a:r>
              <a:rPr lang="en-US" altLang="zh-CN" dirty="0"/>
              <a:t>PLAIN</a:t>
            </a:r>
            <a:r>
              <a:rPr lang="zh-CN" altLang="en-US" dirty="0"/>
              <a:t>机制的客户端的示例配置：</a:t>
            </a:r>
          </a:p>
          <a:p>
            <a:pPr lvl="1"/>
            <a:r>
              <a:rPr lang="en-US" altLang="zh-CN" dirty="0" err="1"/>
              <a:t>sasl.jaas.config</a:t>
            </a:r>
            <a:r>
              <a:rPr lang="en-US" altLang="zh-CN" dirty="0"/>
              <a:t>=</a:t>
            </a:r>
            <a:r>
              <a:rPr lang="en-US" altLang="zh-CN" dirty="0" err="1"/>
              <a:t>org.apache.kafka.common.security.plain.PlainLoginModule</a:t>
            </a:r>
            <a:r>
              <a:rPr lang="en-US" altLang="zh-CN" dirty="0"/>
              <a:t> required \ username="</a:t>
            </a:r>
            <a:r>
              <a:rPr lang="en-US" altLang="zh-CN" dirty="0" err="1"/>
              <a:t>alice</a:t>
            </a:r>
            <a:r>
              <a:rPr lang="en-US" altLang="zh-CN" dirty="0"/>
              <a:t>" \ password="</a:t>
            </a:r>
            <a:r>
              <a:rPr lang="en-US" altLang="zh-CN" dirty="0" err="1"/>
              <a:t>alice</a:t>
            </a:r>
            <a:r>
              <a:rPr lang="en-US" altLang="zh-CN" dirty="0"/>
              <a:t>-secret"; </a:t>
            </a:r>
            <a:endParaRPr lang="en-US" altLang="zh-CN" dirty="0" smtClean="0"/>
          </a:p>
          <a:p>
            <a:pPr lvl="1"/>
            <a:r>
              <a:rPr lang="zh-CN" altLang="en-US" dirty="0" smtClean="0"/>
              <a:t>客户端</a:t>
            </a:r>
            <a:r>
              <a:rPr lang="zh-CN" altLang="en-US" dirty="0"/>
              <a:t>选择用户名和密码为客户端配置连接的用户。 在此示例中，客户端以用户</a:t>
            </a:r>
            <a:r>
              <a:rPr lang="en-US" altLang="zh-CN" dirty="0" err="1"/>
              <a:t>alice</a:t>
            </a:r>
            <a:r>
              <a:rPr lang="zh-CN" altLang="en-US" dirty="0"/>
              <a:t>连接到</a:t>
            </a:r>
            <a:r>
              <a:rPr lang="en-US" altLang="zh-CN" dirty="0"/>
              <a:t>broker</a:t>
            </a:r>
            <a:r>
              <a:rPr lang="zh-CN" altLang="en-US" dirty="0"/>
              <a:t>。也可以通过在</a:t>
            </a:r>
            <a:r>
              <a:rPr lang="en-US" altLang="zh-CN" dirty="0" err="1"/>
              <a:t>sasl.jaas.config</a:t>
            </a:r>
            <a:r>
              <a:rPr lang="zh-CN" altLang="en-US" dirty="0"/>
              <a:t>中指定不同的用户名和密码，</a:t>
            </a:r>
            <a:r>
              <a:rPr lang="en-US" altLang="zh-CN" dirty="0"/>
              <a:t>JVM</a:t>
            </a:r>
            <a:r>
              <a:rPr lang="zh-CN" altLang="en-US" dirty="0"/>
              <a:t>中的不同客户端可以根据不同的用户来进行连接。</a:t>
            </a:r>
          </a:p>
          <a:p>
            <a:pPr lvl="1"/>
            <a:r>
              <a:rPr lang="zh-CN" altLang="en-US" dirty="0"/>
              <a:t>客户端的</a:t>
            </a:r>
            <a:r>
              <a:rPr lang="en-US" altLang="zh-CN" dirty="0"/>
              <a:t>JAAS</a:t>
            </a:r>
            <a:r>
              <a:rPr lang="zh-CN" altLang="en-US" dirty="0"/>
              <a:t>配置可以指定为类似于这里描述的</a:t>
            </a:r>
            <a:r>
              <a:rPr lang="en-US" altLang="zh-CN" dirty="0"/>
              <a:t>broker</a:t>
            </a:r>
            <a:r>
              <a:rPr lang="zh-CN" altLang="en-US" dirty="0"/>
              <a:t>作为</a:t>
            </a:r>
            <a:r>
              <a:rPr lang="en-US" altLang="zh-CN" dirty="0"/>
              <a:t>JVM</a:t>
            </a:r>
            <a:r>
              <a:rPr lang="zh-CN" altLang="en-US" dirty="0"/>
              <a:t>参数。客户端使用的命名为</a:t>
            </a:r>
            <a:r>
              <a:rPr lang="en-US" altLang="zh-CN" dirty="0" err="1"/>
              <a:t>KafkaClient</a:t>
            </a:r>
            <a:r>
              <a:rPr lang="zh-CN" altLang="en-US" dirty="0"/>
              <a:t>。 此选项仅允许来自</a:t>
            </a:r>
            <a:r>
              <a:rPr lang="en-US" altLang="zh-CN" dirty="0"/>
              <a:t>JVM</a:t>
            </a:r>
            <a:r>
              <a:rPr lang="zh-CN" altLang="en-US" dirty="0"/>
              <a:t>的所有客户端连接中的一个用户。</a:t>
            </a:r>
          </a:p>
          <a:p>
            <a:pPr lvl="1"/>
            <a:r>
              <a:rPr lang="zh-CN" altLang="en-US" dirty="0"/>
              <a:t>在</a:t>
            </a:r>
            <a:r>
              <a:rPr lang="en-US" altLang="zh-CN" dirty="0" err="1"/>
              <a:t>producer.properties</a:t>
            </a:r>
            <a:r>
              <a:rPr lang="zh-CN" altLang="en-US" dirty="0"/>
              <a:t>或</a:t>
            </a:r>
            <a:r>
              <a:rPr lang="en-US" altLang="zh-CN" dirty="0" err="1"/>
              <a:t>consumer.properties</a:t>
            </a:r>
            <a:r>
              <a:rPr lang="zh-CN" altLang="en-US" dirty="0"/>
              <a:t>中配置以下属性：</a:t>
            </a:r>
          </a:p>
          <a:p>
            <a:pPr lvl="1"/>
            <a:r>
              <a:rPr lang="en-US" altLang="zh-CN" dirty="0" err="1"/>
              <a:t>security.protocol</a:t>
            </a:r>
            <a:r>
              <a:rPr lang="en-US" altLang="zh-CN" dirty="0"/>
              <a:t>=SASL_SSL </a:t>
            </a:r>
            <a:endParaRPr lang="en-US" altLang="zh-CN" dirty="0" smtClean="0"/>
          </a:p>
          <a:p>
            <a:pPr lvl="1"/>
            <a:r>
              <a:rPr lang="en-US" altLang="zh-CN" dirty="0" err="1" smtClean="0">
                <a:solidFill>
                  <a:srgbClr val="FF0000"/>
                </a:solidFill>
              </a:rPr>
              <a:t>sasl.mechanism</a:t>
            </a:r>
            <a:r>
              <a:rPr lang="en-US" altLang="zh-CN" dirty="0" smtClean="0">
                <a:solidFill>
                  <a:srgbClr val="FF0000"/>
                </a:solidFill>
              </a:rPr>
              <a:t>=PLAIN</a:t>
            </a:r>
            <a:endParaRPr lang="en-US" altLang="zh-CN" dirty="0">
              <a:solidFill>
                <a:srgbClr val="FF0000"/>
              </a:solidFill>
            </a:endParaRPr>
          </a:p>
        </p:txBody>
      </p:sp>
    </p:spTree>
    <p:extLst>
      <p:ext uri="{BB962C8B-B14F-4D97-AF65-F5344CB8AC3E}">
        <p14:creationId xmlns:p14="http://schemas.microsoft.com/office/powerpoint/2010/main" val="201290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交易安全</a:t>
            </a:r>
            <a:r>
              <a:rPr lang="en-US" altLang="zh-CN" dirty="0"/>
              <a:t>- </a:t>
            </a:r>
            <a:r>
              <a:rPr lang="en-US" altLang="zh-CN" dirty="0" err="1" smtClean="0"/>
              <a:t>kafka</a:t>
            </a:r>
            <a:r>
              <a:rPr lang="en-US" altLang="zh-CN" dirty="0" smtClean="0"/>
              <a:t> TOPIC</a:t>
            </a:r>
            <a:r>
              <a:rPr lang="zh-CN" altLang="en-US" dirty="0" smtClean="0"/>
              <a:t>增加</a:t>
            </a:r>
            <a:r>
              <a:rPr lang="en-US" altLang="zh-CN" dirty="0" smtClean="0"/>
              <a:t>ACL</a:t>
            </a:r>
            <a:endParaRPr lang="zh-CN" altLang="en-US" dirty="0"/>
          </a:p>
        </p:txBody>
      </p:sp>
      <p:sp>
        <p:nvSpPr>
          <p:cNvPr id="3" name="内容占位符 2"/>
          <p:cNvSpPr>
            <a:spLocks noGrp="1"/>
          </p:cNvSpPr>
          <p:nvPr>
            <p:ph sz="quarter" idx="13"/>
          </p:nvPr>
        </p:nvSpPr>
        <p:spPr/>
        <p:txBody>
          <a:bodyPr/>
          <a:lstStyle/>
          <a:p>
            <a:r>
              <a:rPr lang="en-US" altLang="zh-CN" dirty="0"/>
              <a:t>bin/kafka-acls.sh --authorizer-properties </a:t>
            </a:r>
            <a:r>
              <a:rPr lang="en-US" altLang="zh-CN" dirty="0" err="1"/>
              <a:t>zookeeper.connect</a:t>
            </a:r>
            <a:r>
              <a:rPr lang="en-US" altLang="zh-CN" dirty="0"/>
              <a:t>=localhost:2181 --add </a:t>
            </a:r>
            <a:r>
              <a:rPr lang="en-US" altLang="zh-CN" dirty="0">
                <a:solidFill>
                  <a:srgbClr val="FF0000"/>
                </a:solidFill>
              </a:rPr>
              <a:t>--allow-principal </a:t>
            </a:r>
            <a:r>
              <a:rPr lang="en-US" altLang="zh-CN" dirty="0" err="1">
                <a:solidFill>
                  <a:srgbClr val="FF0000"/>
                </a:solidFill>
              </a:rPr>
              <a:t>User:Bob</a:t>
            </a:r>
            <a:r>
              <a:rPr lang="en-US" altLang="zh-CN" dirty="0">
                <a:solidFill>
                  <a:srgbClr val="FF0000"/>
                </a:solidFill>
              </a:rPr>
              <a:t> --allow-principal </a:t>
            </a:r>
            <a:r>
              <a:rPr lang="en-US" altLang="zh-CN" dirty="0" err="1">
                <a:solidFill>
                  <a:srgbClr val="FF0000"/>
                </a:solidFill>
              </a:rPr>
              <a:t>User:Alice</a:t>
            </a:r>
            <a:r>
              <a:rPr lang="en-US" altLang="zh-CN" dirty="0">
                <a:solidFill>
                  <a:srgbClr val="FF0000"/>
                </a:solidFill>
              </a:rPr>
              <a:t> </a:t>
            </a:r>
            <a:r>
              <a:rPr lang="en-US" altLang="zh-CN" dirty="0"/>
              <a:t>--allow-host 198.51.100.0 --allow-host 198.51.100.1 </a:t>
            </a:r>
            <a:r>
              <a:rPr lang="en-US" altLang="zh-CN" dirty="0">
                <a:solidFill>
                  <a:srgbClr val="FF0000"/>
                </a:solidFill>
              </a:rPr>
              <a:t>--operation Read --operation Write </a:t>
            </a:r>
            <a:r>
              <a:rPr lang="en-US" altLang="zh-CN" dirty="0"/>
              <a:t>--topic </a:t>
            </a:r>
            <a:r>
              <a:rPr lang="en-US" altLang="zh-CN" dirty="0" smtClean="0"/>
              <a:t>Test-topic</a:t>
            </a:r>
          </a:p>
          <a:p>
            <a:endParaRPr lang="en-US" altLang="zh-CN" dirty="0"/>
          </a:p>
          <a:p>
            <a:r>
              <a:rPr lang="zh-CN" altLang="en-US" dirty="0" smtClean="0"/>
              <a:t>以上示例表示：允许用户</a:t>
            </a:r>
            <a:r>
              <a:rPr lang="en-US" altLang="zh-CN" dirty="0" smtClean="0"/>
              <a:t>Bob</a:t>
            </a:r>
            <a:r>
              <a:rPr lang="zh-CN" altLang="en-US" dirty="0" smtClean="0"/>
              <a:t>、</a:t>
            </a:r>
            <a:r>
              <a:rPr lang="en-US" altLang="zh-CN" dirty="0" smtClean="0"/>
              <a:t>Alice</a:t>
            </a:r>
            <a:r>
              <a:rPr lang="zh-CN" altLang="en-US" dirty="0" smtClean="0"/>
              <a:t>，通过</a:t>
            </a:r>
            <a:r>
              <a:rPr lang="en-US" altLang="zh-CN" dirty="0" smtClean="0"/>
              <a:t>IP 198.51.100.0</a:t>
            </a:r>
            <a:r>
              <a:rPr lang="zh-CN" altLang="en-US" dirty="0" smtClean="0"/>
              <a:t>，来对</a:t>
            </a:r>
            <a:r>
              <a:rPr lang="en-US" altLang="zh-CN" dirty="0" smtClean="0"/>
              <a:t>topic Test-topic</a:t>
            </a:r>
            <a:r>
              <a:rPr lang="zh-CN" altLang="en-US" dirty="0" smtClean="0"/>
              <a:t>进行读写操作。</a:t>
            </a:r>
            <a:endParaRPr lang="en-US" altLang="zh-CN" dirty="0"/>
          </a:p>
          <a:p>
            <a:endParaRPr lang="zh-CN" altLang="en-US" dirty="0"/>
          </a:p>
        </p:txBody>
      </p:sp>
    </p:spTree>
    <p:extLst>
      <p:ext uri="{BB962C8B-B14F-4D97-AF65-F5344CB8AC3E}">
        <p14:creationId xmlns:p14="http://schemas.microsoft.com/office/powerpoint/2010/main" val="11797402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90066"/>
          </a:xfrm>
        </p:spPr>
        <p:txBody>
          <a:bodyPr>
            <a:noAutofit/>
          </a:bodyPr>
          <a:lstStyle/>
          <a:p>
            <a:r>
              <a:rPr lang="zh-CN" altLang="en-US" sz="3200" dirty="0" smtClean="0"/>
              <a:t>数据安全</a:t>
            </a:r>
            <a:endParaRPr lang="zh-CN" altLang="en-US" sz="3200" dirty="0"/>
          </a:p>
        </p:txBody>
      </p:sp>
      <p:sp>
        <p:nvSpPr>
          <p:cNvPr id="3" name="内容占位符 2"/>
          <p:cNvSpPr>
            <a:spLocks noGrp="1"/>
          </p:cNvSpPr>
          <p:nvPr>
            <p:ph sz="quarter" idx="13"/>
          </p:nvPr>
        </p:nvSpPr>
        <p:spPr>
          <a:xfrm>
            <a:off x="457200" y="908720"/>
            <a:ext cx="8229600" cy="5217443"/>
          </a:xfrm>
        </p:spPr>
        <p:txBody>
          <a:bodyPr>
            <a:normAutofit/>
          </a:bodyPr>
          <a:lstStyle/>
          <a:p>
            <a:pPr marL="0" indent="0">
              <a:buNone/>
            </a:pPr>
            <a:r>
              <a:rPr kumimoji="1" lang="zh-CN" altLang="en-US" sz="1600" dirty="0" smtClean="0"/>
              <a:t>第一阶段：</a:t>
            </a:r>
            <a:endParaRPr kumimoji="1" lang="en-US" altLang="zh-CN" sz="1600" dirty="0" smtClean="0"/>
          </a:p>
          <a:p>
            <a:r>
              <a:rPr kumimoji="1" lang="zh-CN" altLang="en-US" sz="1600" dirty="0" smtClean="0"/>
              <a:t>不</a:t>
            </a:r>
            <a:r>
              <a:rPr kumimoji="1" lang="zh-CN" altLang="en-US" sz="1600" dirty="0"/>
              <a:t>存储数据提供者数据，只存储抽样后数据，数据由数据所有者存储</a:t>
            </a:r>
            <a:endParaRPr kumimoji="1" lang="en-US" altLang="zh-CN" sz="1600" dirty="0"/>
          </a:p>
          <a:p>
            <a:r>
              <a:rPr kumimoji="1" lang="zh-CN" altLang="en-US" sz="1600" dirty="0"/>
              <a:t>数据脱敏，</a:t>
            </a:r>
            <a:r>
              <a:rPr kumimoji="1" lang="zh-CN" altLang="en-US" sz="1600" dirty="0" smtClean="0"/>
              <a:t>匿名</a:t>
            </a:r>
            <a:r>
              <a:rPr kumimoji="1" lang="zh-CN" altLang="en-US" sz="1600" dirty="0"/>
              <a:t>化</a:t>
            </a:r>
            <a:r>
              <a:rPr kumimoji="1" lang="zh-CN" altLang="en-US" sz="1600" dirty="0" smtClean="0"/>
              <a:t>涉及</a:t>
            </a:r>
            <a:r>
              <a:rPr kumimoji="1" lang="zh-CN" altLang="en-US" sz="1600" dirty="0"/>
              <a:t>个人信息的标示</a:t>
            </a:r>
            <a:endParaRPr kumimoji="1" lang="en-US" altLang="zh-CN" sz="1600" dirty="0"/>
          </a:p>
          <a:p>
            <a:r>
              <a:rPr kumimoji="1" lang="zh-CN" altLang="en-US" sz="1600" dirty="0"/>
              <a:t>数据混淆，不提供原始数据交易，只交易</a:t>
            </a:r>
            <a:r>
              <a:rPr kumimoji="1" lang="zh-CN" altLang="en-US" sz="1600" dirty="0" smtClean="0"/>
              <a:t>经过混淆过</a:t>
            </a:r>
            <a:r>
              <a:rPr kumimoji="1" lang="zh-CN" altLang="en-US" sz="1600" dirty="0"/>
              <a:t>的</a:t>
            </a:r>
            <a:r>
              <a:rPr kumimoji="1" lang="zh-CN" altLang="en-US" sz="1600" dirty="0" smtClean="0"/>
              <a:t>数据</a:t>
            </a:r>
            <a:endParaRPr kumimoji="1" lang="en-US" altLang="zh-CN" sz="1600" dirty="0"/>
          </a:p>
          <a:p>
            <a:r>
              <a:rPr kumimoji="1" lang="zh-CN" altLang="en-US" sz="1600" dirty="0"/>
              <a:t>分析过的数据存储在</a:t>
            </a:r>
            <a:r>
              <a:rPr kumimoji="1" lang="en-US" altLang="zh-CN" sz="1600" dirty="0" err="1"/>
              <a:t>kafka</a:t>
            </a:r>
            <a:r>
              <a:rPr kumimoji="1" lang="zh-CN" altLang="en-US" sz="1600" dirty="0" smtClean="0"/>
              <a:t>集群或用户下载混淆后数据到自身环境分析，</a:t>
            </a:r>
            <a:r>
              <a:rPr kumimoji="1" lang="zh-CN" altLang="en-US" sz="1600" dirty="0"/>
              <a:t>用户通过证书认证后</a:t>
            </a:r>
            <a:r>
              <a:rPr kumimoji="1" lang="zh-CN" altLang="en-US" sz="1600" dirty="0" smtClean="0"/>
              <a:t>获取</a:t>
            </a:r>
            <a:endParaRPr kumimoji="1" lang="en-US" altLang="zh-CN" sz="1600" dirty="0" smtClean="0"/>
          </a:p>
          <a:p>
            <a:endParaRPr kumimoji="1" lang="en-US" altLang="zh-CN" sz="1600" dirty="0"/>
          </a:p>
          <a:p>
            <a:pPr marL="0" indent="0">
              <a:buNone/>
            </a:pPr>
            <a:r>
              <a:rPr kumimoji="1" lang="zh-CN" altLang="en-US" sz="1600" dirty="0" smtClean="0"/>
              <a:t>后继考虑：</a:t>
            </a:r>
            <a:endParaRPr kumimoji="1" lang="en-US" altLang="zh-CN" sz="1600" dirty="0"/>
          </a:p>
          <a:p>
            <a:r>
              <a:rPr kumimoji="1" lang="zh-CN" altLang="en-US" sz="1600" dirty="0">
                <a:solidFill>
                  <a:srgbClr val="0070C0"/>
                </a:solidFill>
              </a:rPr>
              <a:t>数据分级分类，识别敏感数据和核心数据</a:t>
            </a:r>
            <a:endParaRPr kumimoji="1" lang="en-US" altLang="zh-CN" sz="1600" dirty="0">
              <a:solidFill>
                <a:srgbClr val="0070C0"/>
              </a:solidFill>
            </a:endParaRPr>
          </a:p>
          <a:p>
            <a:r>
              <a:rPr kumimoji="1" lang="zh-CN" altLang="en-US" sz="1600" dirty="0">
                <a:solidFill>
                  <a:srgbClr val="0070C0"/>
                </a:solidFill>
              </a:rPr>
              <a:t>数据</a:t>
            </a:r>
            <a:r>
              <a:rPr kumimoji="1" lang="zh-CN" altLang="en-US" sz="1600" dirty="0" smtClean="0">
                <a:solidFill>
                  <a:srgbClr val="0070C0"/>
                </a:solidFill>
              </a:rPr>
              <a:t>血统，</a:t>
            </a:r>
            <a:r>
              <a:rPr kumimoji="1" lang="zh-CN" altLang="en-US" sz="1600" dirty="0">
                <a:solidFill>
                  <a:srgbClr val="0070C0"/>
                </a:solidFill>
              </a:rPr>
              <a:t>数据</a:t>
            </a:r>
            <a:r>
              <a:rPr kumimoji="1" lang="zh-CN" altLang="en-US" sz="1600" dirty="0" smtClean="0">
                <a:solidFill>
                  <a:srgbClr val="0070C0"/>
                </a:solidFill>
              </a:rPr>
              <a:t>生命周期跟踪</a:t>
            </a:r>
            <a:endParaRPr kumimoji="1" lang="en-US" altLang="zh-CN" sz="1600" dirty="0">
              <a:solidFill>
                <a:srgbClr val="0070C0"/>
              </a:solidFill>
            </a:endParaRPr>
          </a:p>
          <a:p>
            <a:r>
              <a:rPr kumimoji="1" lang="zh-CN" altLang="en-US" sz="1600" dirty="0">
                <a:solidFill>
                  <a:srgbClr val="0070C0"/>
                </a:solidFill>
              </a:rPr>
              <a:t>如何对接数据银行？数据计算和分析放在数据银行侧更易取的信任？</a:t>
            </a:r>
            <a:endParaRPr kumimoji="1" lang="en-US" altLang="zh-CN" sz="1600" dirty="0">
              <a:solidFill>
                <a:srgbClr val="0070C0"/>
              </a:solidFill>
            </a:endParaRPr>
          </a:p>
          <a:p>
            <a:r>
              <a:rPr kumimoji="1" lang="zh-CN" altLang="en-US" sz="1600" dirty="0">
                <a:solidFill>
                  <a:srgbClr val="0070C0"/>
                </a:solidFill>
              </a:rPr>
              <a:t>数据摘要和签名，防止同一份数据重复</a:t>
            </a:r>
            <a:r>
              <a:rPr kumimoji="1" lang="zh-CN" altLang="en-US" sz="1600" dirty="0" smtClean="0">
                <a:solidFill>
                  <a:srgbClr val="0070C0"/>
                </a:solidFill>
              </a:rPr>
              <a:t>卖和数据权利问题？</a:t>
            </a:r>
            <a:endParaRPr kumimoji="1" lang="en-US" altLang="zh-CN" sz="1600" dirty="0" smtClean="0">
              <a:solidFill>
                <a:srgbClr val="0070C0"/>
              </a:solidFill>
            </a:endParaRPr>
          </a:p>
          <a:p>
            <a:r>
              <a:rPr kumimoji="1" lang="zh-CN" altLang="en-US" sz="1600" dirty="0">
                <a:solidFill>
                  <a:srgbClr val="0070C0"/>
                </a:solidFill>
              </a:rPr>
              <a:t>标准化</a:t>
            </a:r>
            <a:r>
              <a:rPr kumimoji="1" lang="zh-CN" altLang="en-US" sz="1600" dirty="0" smtClean="0">
                <a:solidFill>
                  <a:srgbClr val="0070C0"/>
                </a:solidFill>
              </a:rPr>
              <a:t>数据格式</a:t>
            </a:r>
            <a:endParaRPr kumimoji="1" lang="en-US" altLang="zh-CN" sz="1600" dirty="0">
              <a:solidFill>
                <a:srgbClr val="0070C0"/>
              </a:solidFill>
            </a:endParaRPr>
          </a:p>
          <a:p>
            <a:r>
              <a:rPr kumimoji="1" lang="zh-CN" altLang="en-US" sz="1600" dirty="0">
                <a:solidFill>
                  <a:srgbClr val="0070C0"/>
                </a:solidFill>
              </a:rPr>
              <a:t>同态加密</a:t>
            </a:r>
            <a:r>
              <a:rPr kumimoji="1" lang="zh-CN" altLang="en-US" sz="1600" dirty="0" smtClean="0">
                <a:solidFill>
                  <a:srgbClr val="0070C0"/>
                </a:solidFill>
              </a:rPr>
              <a:t>技术，</a:t>
            </a:r>
            <a:r>
              <a:rPr kumimoji="1" lang="zh-CN" altLang="en-US" sz="1600" dirty="0">
                <a:solidFill>
                  <a:srgbClr val="0070C0"/>
                </a:solidFill>
              </a:rPr>
              <a:t>目前是初级</a:t>
            </a:r>
            <a:r>
              <a:rPr kumimoji="1" lang="zh-CN" altLang="en-US" sz="1600" dirty="0" smtClean="0">
                <a:solidFill>
                  <a:srgbClr val="0070C0"/>
                </a:solidFill>
              </a:rPr>
              <a:t>阶段，技术跟踪</a:t>
            </a:r>
            <a:endParaRPr kumimoji="1" lang="en-US" altLang="zh-CN" sz="1600" dirty="0">
              <a:solidFill>
                <a:srgbClr val="0070C0"/>
              </a:solidFill>
            </a:endParaRPr>
          </a:p>
          <a:p>
            <a:endParaRPr lang="zh-CN" altLang="en-US" dirty="0"/>
          </a:p>
        </p:txBody>
      </p:sp>
    </p:spTree>
    <p:extLst>
      <p:ext uri="{BB962C8B-B14F-4D97-AF65-F5344CB8AC3E}">
        <p14:creationId xmlns:p14="http://schemas.microsoft.com/office/powerpoint/2010/main" val="41559065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90066"/>
          </a:xfrm>
        </p:spPr>
        <p:txBody>
          <a:bodyPr>
            <a:noAutofit/>
          </a:bodyPr>
          <a:lstStyle/>
          <a:p>
            <a:r>
              <a:rPr lang="zh-CN" altLang="en-US" sz="3200" dirty="0"/>
              <a:t>数据安全</a:t>
            </a:r>
            <a:r>
              <a:rPr lang="en-US" altLang="zh-CN" sz="3200" dirty="0"/>
              <a:t>-</a:t>
            </a:r>
            <a:r>
              <a:rPr lang="zh-CN" altLang="en-US" sz="3200" dirty="0"/>
              <a:t>混淆</a:t>
            </a:r>
          </a:p>
        </p:txBody>
      </p:sp>
      <p:sp>
        <p:nvSpPr>
          <p:cNvPr id="3" name="内容占位符 2"/>
          <p:cNvSpPr>
            <a:spLocks noGrp="1"/>
          </p:cNvSpPr>
          <p:nvPr>
            <p:ph sz="quarter" idx="13"/>
          </p:nvPr>
        </p:nvSpPr>
        <p:spPr>
          <a:xfrm>
            <a:off x="457200" y="1124744"/>
            <a:ext cx="8229600" cy="5001419"/>
          </a:xfrm>
        </p:spPr>
        <p:txBody>
          <a:bodyPr/>
          <a:lstStyle/>
          <a:p>
            <a:pPr marL="0" indent="0">
              <a:buNone/>
            </a:pPr>
            <a:r>
              <a:rPr lang="zh-CN" altLang="en-US" sz="1600" dirty="0" smtClean="0"/>
              <a:t>第二阶段</a:t>
            </a:r>
            <a:endParaRPr lang="en-US" altLang="zh-CN" sz="1600" dirty="0" smtClean="0"/>
          </a:p>
          <a:p>
            <a:r>
              <a:rPr lang="en-US" altLang="zh-CN" sz="1600" dirty="0" smtClean="0"/>
              <a:t>x</a:t>
            </a:r>
            <a:r>
              <a:rPr lang="zh-CN" altLang="en-US" sz="1600" dirty="0" smtClean="0"/>
              <a:t>、</a:t>
            </a:r>
            <a:r>
              <a:rPr lang="en-US" altLang="zh-CN" sz="1600" dirty="0" smtClean="0"/>
              <a:t>y</a:t>
            </a:r>
            <a:r>
              <a:rPr lang="zh-CN" altLang="en-US" sz="1600" dirty="0" smtClean="0"/>
              <a:t>随机生成，使用根秘钥加密，采用</a:t>
            </a:r>
            <a:r>
              <a:rPr lang="en-US" altLang="zh-CN" sz="1600" dirty="0" smtClean="0"/>
              <a:t>PBKF2</a:t>
            </a:r>
            <a:r>
              <a:rPr lang="zh-CN" altLang="en-US" sz="1600" dirty="0" smtClean="0"/>
              <a:t>根秘钥到导出算法，根秘钥使用秘钥材料生产，然后对</a:t>
            </a:r>
            <a:r>
              <a:rPr lang="en-US" altLang="zh-CN" sz="1600" dirty="0" smtClean="0"/>
              <a:t>x</a:t>
            </a:r>
            <a:r>
              <a:rPr lang="zh-CN" altLang="en-US" sz="1600" dirty="0" smtClean="0"/>
              <a:t>、</a:t>
            </a:r>
            <a:r>
              <a:rPr lang="en-US" altLang="zh-CN" sz="1600" dirty="0" smtClean="0"/>
              <a:t>y</a:t>
            </a:r>
            <a:r>
              <a:rPr lang="zh-CN" altLang="en-US" sz="1600" dirty="0" smtClean="0"/>
              <a:t>加密保存</a:t>
            </a:r>
            <a:r>
              <a:rPr lang="zh-CN" altLang="en-US" sz="1600" dirty="0"/>
              <a:t>；</a:t>
            </a:r>
            <a:r>
              <a:rPr lang="zh-CN" altLang="en-US" sz="1600" dirty="0" smtClean="0"/>
              <a:t>计算</a:t>
            </a:r>
            <a:r>
              <a:rPr lang="zh-CN" altLang="en-US" sz="1600" dirty="0"/>
              <a:t>前</a:t>
            </a:r>
            <a:r>
              <a:rPr lang="zh-CN" altLang="en-US" sz="1600" dirty="0" smtClean="0"/>
              <a:t>对</a:t>
            </a:r>
            <a:r>
              <a:rPr lang="en-US" altLang="zh-CN" sz="1600" dirty="0" smtClean="0"/>
              <a:t>x</a:t>
            </a:r>
            <a:r>
              <a:rPr lang="zh-CN" altLang="en-US" sz="1600" dirty="0" smtClean="0"/>
              <a:t>、</a:t>
            </a:r>
            <a:r>
              <a:rPr lang="en-US" altLang="zh-CN" sz="1600" dirty="0" smtClean="0"/>
              <a:t>y</a:t>
            </a:r>
            <a:r>
              <a:rPr lang="zh-CN" altLang="en-US" sz="1600" dirty="0" smtClean="0"/>
              <a:t>进行解密，然后进行计算</a:t>
            </a:r>
            <a:endParaRPr lang="en-US" altLang="zh-CN" sz="1600" dirty="0" smtClean="0"/>
          </a:p>
          <a:p>
            <a:pPr marL="0" indent="0">
              <a:buNone/>
            </a:pPr>
            <a:endParaRPr lang="en-US" altLang="zh-CN" sz="1600" dirty="0"/>
          </a:p>
          <a:p>
            <a:r>
              <a:rPr lang="zh-CN" altLang="en-US" sz="1600" dirty="0" smtClean="0"/>
              <a:t>代码混淆，实现数据和逻辑隐藏，增加破解难度，采用</a:t>
            </a:r>
            <a:r>
              <a:rPr lang="en-US" altLang="zh-CN" sz="1600" dirty="0" smtClean="0"/>
              <a:t>JBCO</a:t>
            </a:r>
            <a:r>
              <a:rPr lang="zh-CN" altLang="en-US" sz="1600" dirty="0"/>
              <a:t> </a:t>
            </a:r>
            <a:r>
              <a:rPr lang="en-US" altLang="zh-CN" sz="1600" dirty="0" smtClean="0"/>
              <a:t>java</a:t>
            </a:r>
            <a:r>
              <a:rPr lang="zh-CN" altLang="en-US" sz="1600" dirty="0" smtClean="0"/>
              <a:t>代码混淆工具，混淆实例：混淆前后对比</a:t>
            </a:r>
            <a:endParaRPr lang="en-US" altLang="zh-CN" sz="1600" dirty="0" smtClean="0"/>
          </a:p>
          <a:p>
            <a:pPr marL="0" indent="0">
              <a:buNone/>
            </a:pP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068960"/>
            <a:ext cx="4069854" cy="3672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8023" y="3068960"/>
            <a:ext cx="3960441" cy="3696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49480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t>数据安全</a:t>
            </a:r>
            <a:r>
              <a:rPr lang="en-US" altLang="zh-CN" sz="2800" dirty="0"/>
              <a:t>-</a:t>
            </a:r>
            <a:r>
              <a:rPr lang="zh-CN" altLang="en-US" sz="2800" dirty="0"/>
              <a:t>混淆</a:t>
            </a:r>
            <a:endParaRPr lang="zh-CN" altLang="en-US" dirty="0"/>
          </a:p>
        </p:txBody>
      </p:sp>
      <p:sp>
        <p:nvSpPr>
          <p:cNvPr id="3" name="内容占位符 2"/>
          <p:cNvSpPr>
            <a:spLocks noGrp="1"/>
          </p:cNvSpPr>
          <p:nvPr>
            <p:ph sz="quarter" idx="13"/>
          </p:nvPr>
        </p:nvSpPr>
        <p:spPr/>
        <p:txBody>
          <a:bodyPr/>
          <a:lstStyle/>
          <a:p>
            <a:r>
              <a:rPr lang="en-US" altLang="zh-CN" dirty="0" smtClean="0"/>
              <a:t>java2C</a:t>
            </a:r>
          </a:p>
          <a:p>
            <a:pPr marL="0" indent="0">
              <a:buNone/>
            </a:pPr>
            <a:r>
              <a:rPr lang="zh-CN" altLang="en-US" dirty="0" smtClean="0"/>
              <a:t>      将认为</a:t>
            </a:r>
            <a:r>
              <a:rPr lang="zh-CN" altLang="en-US" dirty="0"/>
              <a:t>核心要保护的函数，我们直接在编译打包的时候将这些函数翻译成</a:t>
            </a:r>
            <a:r>
              <a:rPr lang="en-US" altLang="zh-CN" dirty="0"/>
              <a:t>C</a:t>
            </a:r>
            <a:r>
              <a:rPr lang="zh-CN" altLang="en-US" dirty="0"/>
              <a:t>语言的代码，然后再用编译器编译成一个</a:t>
            </a:r>
            <a:r>
              <a:rPr lang="en-US" altLang="zh-CN" dirty="0"/>
              <a:t>so</a:t>
            </a:r>
            <a:r>
              <a:rPr lang="zh-CN" altLang="en-US" dirty="0"/>
              <a:t>的</a:t>
            </a:r>
            <a:r>
              <a:rPr lang="zh-CN" altLang="en-US" dirty="0" smtClean="0"/>
              <a:t>文件，</a:t>
            </a:r>
            <a:r>
              <a:rPr lang="zh-CN" altLang="en-US" dirty="0"/>
              <a:t>这样达到了比较</a:t>
            </a:r>
            <a:r>
              <a:rPr lang="zh-CN" altLang="en-US" dirty="0" smtClean="0"/>
              <a:t>好的</a:t>
            </a:r>
            <a:r>
              <a:rPr lang="zh-CN" altLang="en-US" dirty="0"/>
              <a:t>代码</a:t>
            </a:r>
            <a:r>
              <a:rPr lang="zh-CN" altLang="en-US" dirty="0" smtClean="0"/>
              <a:t>保护</a:t>
            </a:r>
            <a:endParaRPr lang="zh-CN" altLang="en-US" dirty="0"/>
          </a:p>
        </p:txBody>
      </p:sp>
    </p:spTree>
    <p:extLst>
      <p:ext uri="{BB962C8B-B14F-4D97-AF65-F5344CB8AC3E}">
        <p14:creationId xmlns:p14="http://schemas.microsoft.com/office/powerpoint/2010/main" val="22968241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样本数据</a:t>
            </a:r>
            <a:r>
              <a:rPr lang="en-US" altLang="zh-CN" sz="3200" dirty="0" smtClean="0"/>
              <a:t>-</a:t>
            </a:r>
            <a:r>
              <a:rPr lang="zh-CN" altLang="en-US" sz="3200" dirty="0" smtClean="0"/>
              <a:t>简单保护</a:t>
            </a:r>
            <a:endParaRPr lang="zh-CN" altLang="en-US" sz="3200" dirty="0"/>
          </a:p>
        </p:txBody>
      </p:sp>
      <p:sp>
        <p:nvSpPr>
          <p:cNvPr id="3" name="内容占位符 2"/>
          <p:cNvSpPr>
            <a:spLocks noGrp="1"/>
          </p:cNvSpPr>
          <p:nvPr>
            <p:ph sz="quarter" idx="13"/>
          </p:nvPr>
        </p:nvSpPr>
        <p:spPr/>
        <p:txBody>
          <a:bodyPr/>
          <a:lstStyle/>
          <a:p>
            <a:r>
              <a:rPr lang="zh-CN" altLang="en-US" dirty="0" smtClean="0"/>
              <a:t>为防止恶意用户，通过真实的样本数据推导混淆后的数据，从而解密所有的混淆后数据，需要对样本数据的部分列做匿名化处理，隐藏样本数据和混淆数据的对应关系。</a:t>
            </a:r>
            <a:endParaRPr lang="en-US" altLang="zh-CN" dirty="0" smtClean="0"/>
          </a:p>
          <a:p>
            <a:endParaRPr lang="en-US" altLang="zh-CN" dirty="0"/>
          </a:p>
          <a:p>
            <a:r>
              <a:rPr lang="zh-CN" altLang="en-US" dirty="0" smtClean="0"/>
              <a:t>数据的标识列完全匿名化，无需解匿名：单向</a:t>
            </a:r>
            <a:r>
              <a:rPr lang="en-US" altLang="zh-CN" dirty="0" smtClean="0"/>
              <a:t>Hash</a:t>
            </a:r>
            <a:r>
              <a:rPr lang="zh-CN" altLang="en-US" dirty="0" smtClean="0"/>
              <a:t>处理，使用</a:t>
            </a:r>
            <a:r>
              <a:rPr lang="en-US" altLang="zh-CN" dirty="0" smtClean="0"/>
              <a:t>SHA256+</a:t>
            </a:r>
            <a:r>
              <a:rPr lang="zh-CN" altLang="en-US" dirty="0" smtClean="0"/>
              <a:t>随机</a:t>
            </a:r>
            <a:r>
              <a:rPr lang="en-US" altLang="zh-CN" dirty="0" smtClean="0"/>
              <a:t>Salt</a:t>
            </a:r>
            <a:r>
              <a:rPr lang="zh-CN" altLang="en-US" dirty="0" smtClean="0"/>
              <a:t>处理方式。盐值不保存。</a:t>
            </a:r>
            <a:endParaRPr lang="en-US" altLang="zh-CN" dirty="0" smtClean="0"/>
          </a:p>
          <a:p>
            <a:endParaRPr lang="en-US" altLang="zh-CN" dirty="0"/>
          </a:p>
          <a:p>
            <a:r>
              <a:rPr lang="zh-CN" altLang="en-US" dirty="0" smtClean="0"/>
              <a:t>不足：对样本数据的用户感受会降低。</a:t>
            </a:r>
            <a:endParaRPr lang="zh-CN" altLang="en-US" dirty="0"/>
          </a:p>
        </p:txBody>
      </p:sp>
    </p:spTree>
    <p:extLst>
      <p:ext uri="{BB962C8B-B14F-4D97-AF65-F5344CB8AC3E}">
        <p14:creationId xmlns:p14="http://schemas.microsoft.com/office/powerpoint/2010/main" val="3673985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474027"/>
          </a:xfrm>
        </p:spPr>
        <p:txBody>
          <a:bodyPr>
            <a:normAutofit fontScale="90000"/>
          </a:bodyPr>
          <a:lstStyle/>
          <a:p>
            <a:r>
              <a:rPr lang="zh-CN" altLang="en-US" sz="3200" dirty="0" smtClean="0"/>
              <a:t>系统安全</a:t>
            </a:r>
            <a:r>
              <a:rPr lang="en-US" altLang="zh-CN" sz="3200" dirty="0" smtClean="0"/>
              <a:t>-</a:t>
            </a:r>
            <a:r>
              <a:rPr lang="zh-CN" altLang="en-US" sz="3200" dirty="0" smtClean="0"/>
              <a:t>总体设计</a:t>
            </a:r>
            <a:endParaRPr lang="zh-CN" altLang="en-US" sz="3200" dirty="0"/>
          </a:p>
        </p:txBody>
      </p:sp>
      <p:sp>
        <p:nvSpPr>
          <p:cNvPr id="25" name="内容占位符 2"/>
          <p:cNvSpPr>
            <a:spLocks noGrp="1"/>
          </p:cNvSpPr>
          <p:nvPr>
            <p:ph sz="quarter" idx="13"/>
          </p:nvPr>
        </p:nvSpPr>
        <p:spPr>
          <a:xfrm>
            <a:off x="6372200" y="903842"/>
            <a:ext cx="2530623" cy="3240360"/>
          </a:xfrm>
        </p:spPr>
        <p:txBody>
          <a:bodyPr>
            <a:normAutofit fontScale="85000" lnSpcReduction="20000"/>
          </a:bodyPr>
          <a:lstStyle/>
          <a:p>
            <a:pPr marL="0" indent="0">
              <a:buNone/>
            </a:pPr>
            <a:r>
              <a:rPr lang="en-US" altLang="zh-CN" sz="1600" b="1" dirty="0" smtClean="0"/>
              <a:t>Demo</a:t>
            </a:r>
            <a:r>
              <a:rPr lang="zh-CN" altLang="en-US" sz="1600" b="1" dirty="0" smtClean="0"/>
              <a:t>阶段主要构建安全能力</a:t>
            </a:r>
            <a:endParaRPr lang="en-US" altLang="zh-CN" sz="1600" b="1" dirty="0" smtClean="0"/>
          </a:p>
          <a:p>
            <a:pPr>
              <a:buFont typeface="+mj-lt"/>
              <a:buAutoNum type="arabicPeriod"/>
            </a:pPr>
            <a:r>
              <a:rPr lang="zh-CN" altLang="en-US" sz="1600" dirty="0" smtClean="0"/>
              <a:t>用户名和密码认证</a:t>
            </a:r>
            <a:endParaRPr lang="en-US" altLang="zh-CN" sz="1600" dirty="0" smtClean="0"/>
          </a:p>
          <a:p>
            <a:pPr>
              <a:buAutoNum type="arabicPeriod"/>
            </a:pPr>
            <a:r>
              <a:rPr lang="en-US" altLang="zh-CN" sz="1600" dirty="0" smtClean="0"/>
              <a:t>Web</a:t>
            </a:r>
            <a:r>
              <a:rPr lang="zh-CN" altLang="en-US" sz="1600" dirty="0" smtClean="0"/>
              <a:t>参数检查、</a:t>
            </a:r>
            <a:r>
              <a:rPr lang="en-US" altLang="zh-CN" sz="1600" dirty="0" smtClean="0"/>
              <a:t>XSS</a:t>
            </a:r>
            <a:r>
              <a:rPr lang="zh-CN" altLang="en-US" sz="1600" dirty="0" smtClean="0"/>
              <a:t>注入防护、支持</a:t>
            </a:r>
            <a:r>
              <a:rPr lang="en-US" altLang="zh-CN" sz="1600" dirty="0" smtClean="0"/>
              <a:t>https</a:t>
            </a:r>
            <a:r>
              <a:rPr lang="zh-CN" altLang="en-US" sz="1600" dirty="0" smtClean="0"/>
              <a:t>、认证、</a:t>
            </a:r>
            <a:r>
              <a:rPr lang="en-US" altLang="zh-CN" sz="1600" dirty="0" smtClean="0"/>
              <a:t>session</a:t>
            </a:r>
            <a:r>
              <a:rPr lang="zh-CN" altLang="en-US" sz="1600" dirty="0" smtClean="0"/>
              <a:t>管理、鉴权</a:t>
            </a:r>
            <a:endParaRPr lang="en-US" altLang="zh-CN" sz="1600" dirty="0" smtClean="0"/>
          </a:p>
          <a:p>
            <a:pPr>
              <a:buAutoNum type="arabicPeriod"/>
            </a:pPr>
            <a:r>
              <a:rPr lang="en-US" altLang="zh-CN" sz="1600" dirty="0" err="1" smtClean="0"/>
              <a:t>SQl</a:t>
            </a:r>
            <a:r>
              <a:rPr lang="zh-CN" altLang="en-US" sz="1600" dirty="0" smtClean="0"/>
              <a:t>注入防护、用户首次认证、用户操作鉴权</a:t>
            </a:r>
            <a:endParaRPr lang="en-US" altLang="zh-CN" sz="1600" dirty="0" smtClean="0"/>
          </a:p>
          <a:p>
            <a:pPr>
              <a:buAutoNum type="arabicPeriod"/>
            </a:pPr>
            <a:r>
              <a:rPr lang="zh-CN" altLang="en-US" sz="1600" dirty="0" smtClean="0"/>
              <a:t>数据访问双向</a:t>
            </a:r>
            <a:r>
              <a:rPr lang="en-US" altLang="zh-CN" sz="1600" dirty="0" err="1" smtClean="0"/>
              <a:t>ssl</a:t>
            </a:r>
            <a:r>
              <a:rPr lang="zh-CN" altLang="en-US" sz="1600" dirty="0" smtClean="0"/>
              <a:t>认证、</a:t>
            </a:r>
            <a:r>
              <a:rPr lang="en-US" altLang="zh-CN" sz="1600" dirty="0" smtClean="0"/>
              <a:t>ACL</a:t>
            </a:r>
            <a:r>
              <a:rPr lang="zh-CN" altLang="en-US" sz="1600" dirty="0" smtClean="0"/>
              <a:t>权限控制</a:t>
            </a:r>
            <a:endParaRPr lang="en-US" altLang="zh-CN" sz="1600" dirty="0" smtClean="0"/>
          </a:p>
          <a:p>
            <a:pPr>
              <a:buAutoNum type="arabicPeriod"/>
            </a:pPr>
            <a:r>
              <a:rPr lang="zh-CN" altLang="en-US" sz="1600" dirty="0" smtClean="0"/>
              <a:t>对接第三方安全</a:t>
            </a:r>
            <a:endParaRPr lang="en-US" altLang="zh-CN" sz="1600" dirty="0" smtClean="0"/>
          </a:p>
          <a:p>
            <a:pPr>
              <a:buFont typeface="Arial" pitchFamily="34" charset="0"/>
              <a:buAutoNum type="arabicPeriod"/>
            </a:pPr>
            <a:r>
              <a:rPr lang="zh-CN" altLang="en-US" sz="1600" dirty="0"/>
              <a:t>确权系统部署服务网络</a:t>
            </a:r>
            <a:r>
              <a:rPr lang="zh-CN" altLang="en-US" sz="1600" dirty="0" smtClean="0"/>
              <a:t>隔离（对外</a:t>
            </a:r>
            <a:r>
              <a:rPr lang="zh-CN" altLang="en-US" sz="1600" dirty="0"/>
              <a:t>只暴露</a:t>
            </a:r>
            <a:r>
              <a:rPr lang="en-US" altLang="zh-CN" sz="1600" dirty="0"/>
              <a:t>2</a:t>
            </a:r>
            <a:r>
              <a:rPr lang="zh-CN" altLang="en-US" sz="1600" dirty="0"/>
              <a:t>个入口，</a:t>
            </a:r>
            <a:r>
              <a:rPr lang="en-US" altLang="zh-CN" sz="1600" dirty="0"/>
              <a:t>web</a:t>
            </a:r>
            <a:r>
              <a:rPr lang="zh-CN" altLang="en-US" sz="1600" dirty="0"/>
              <a:t>入口和数据访问</a:t>
            </a:r>
            <a:r>
              <a:rPr lang="zh-CN" altLang="en-US" sz="1600" dirty="0" smtClean="0"/>
              <a:t>入口）</a:t>
            </a:r>
            <a:endParaRPr lang="en-US" altLang="zh-CN" sz="1600" dirty="0"/>
          </a:p>
          <a:p>
            <a:pPr>
              <a:buFont typeface="Arial" pitchFamily="34" charset="0"/>
              <a:buAutoNum type="arabicPeriod"/>
            </a:pPr>
            <a:endParaRPr lang="en-US" altLang="zh-CN" sz="1600" dirty="0" smtClean="0"/>
          </a:p>
          <a:p>
            <a:pPr marL="0" indent="0">
              <a:buNone/>
            </a:pPr>
            <a:endParaRPr lang="zh-CN" altLang="en-US" sz="1600" dirty="0"/>
          </a:p>
        </p:txBody>
      </p:sp>
      <p:sp>
        <p:nvSpPr>
          <p:cNvPr id="1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80421719"/>
              </p:ext>
            </p:extLst>
          </p:nvPr>
        </p:nvGraphicFramePr>
        <p:xfrm>
          <a:off x="787933" y="1263882"/>
          <a:ext cx="5267325" cy="5328592"/>
        </p:xfrm>
        <a:graphic>
          <a:graphicData uri="http://schemas.openxmlformats.org/presentationml/2006/ole">
            <mc:AlternateContent xmlns:mc="http://schemas.openxmlformats.org/markup-compatibility/2006">
              <mc:Choice xmlns:v="urn:schemas-microsoft-com:vml" Requires="v">
                <p:oleObj spid="_x0000_s8452" r:id="rId4" imgW="13506491" imgH="12268211" progId="Visio.Drawing.15">
                  <p:embed/>
                </p:oleObj>
              </mc:Choice>
              <mc:Fallback>
                <p:oleObj r:id="rId4" imgW="13506491" imgH="12268211" progId="Visio.Drawing.15">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7933" y="1263882"/>
                        <a:ext cx="5267325" cy="5328592"/>
                      </a:xfrm>
                      <a:prstGeom prst="rect">
                        <a:avLst/>
                      </a:prstGeom>
                      <a:noFill/>
                    </p:spPr>
                  </p:pic>
                </p:oleObj>
              </mc:Fallback>
            </mc:AlternateContent>
          </a:graphicData>
        </a:graphic>
      </p:graphicFrame>
      <p:sp>
        <p:nvSpPr>
          <p:cNvPr id="16" name="笑脸 15"/>
          <p:cNvSpPr/>
          <p:nvPr/>
        </p:nvSpPr>
        <p:spPr>
          <a:xfrm>
            <a:off x="1003957" y="518651"/>
            <a:ext cx="601216" cy="457200"/>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00"/>
              </a:solidFill>
            </a:endParaRPr>
          </a:p>
        </p:txBody>
      </p:sp>
      <p:sp>
        <p:nvSpPr>
          <p:cNvPr id="21" name="下箭头 20"/>
          <p:cNvSpPr/>
          <p:nvPr/>
        </p:nvSpPr>
        <p:spPr>
          <a:xfrm>
            <a:off x="1205620" y="977685"/>
            <a:ext cx="156592" cy="432047"/>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1333038" y="903842"/>
            <a:ext cx="337669" cy="28803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1</a:t>
            </a:r>
            <a:endParaRPr lang="zh-CN" altLang="en-US" dirty="0">
              <a:solidFill>
                <a:schemeClr val="bg1"/>
              </a:solidFill>
            </a:endParaRPr>
          </a:p>
        </p:txBody>
      </p:sp>
      <p:sp>
        <p:nvSpPr>
          <p:cNvPr id="23" name="椭圆 22"/>
          <p:cNvSpPr/>
          <p:nvPr/>
        </p:nvSpPr>
        <p:spPr>
          <a:xfrm>
            <a:off x="2464478" y="1743340"/>
            <a:ext cx="328546" cy="28803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2</a:t>
            </a:r>
            <a:endParaRPr lang="zh-CN" altLang="en-US" dirty="0">
              <a:solidFill>
                <a:schemeClr val="bg1"/>
              </a:solidFill>
            </a:endParaRPr>
          </a:p>
        </p:txBody>
      </p:sp>
      <p:sp>
        <p:nvSpPr>
          <p:cNvPr id="24" name="椭圆 23"/>
          <p:cNvSpPr/>
          <p:nvPr/>
        </p:nvSpPr>
        <p:spPr>
          <a:xfrm>
            <a:off x="3596245" y="2560026"/>
            <a:ext cx="328546" cy="28803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3</a:t>
            </a:r>
            <a:endParaRPr lang="zh-CN" altLang="en-US" dirty="0">
              <a:solidFill>
                <a:schemeClr val="bg1"/>
              </a:solidFill>
            </a:endParaRPr>
          </a:p>
        </p:txBody>
      </p:sp>
      <p:sp>
        <p:nvSpPr>
          <p:cNvPr id="26" name="矩形 25"/>
          <p:cNvSpPr/>
          <p:nvPr/>
        </p:nvSpPr>
        <p:spPr>
          <a:xfrm>
            <a:off x="1003957" y="6088418"/>
            <a:ext cx="4824536" cy="288032"/>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Kafka</a:t>
            </a:r>
            <a:r>
              <a:rPr lang="zh-CN" altLang="en-US" dirty="0" smtClean="0">
                <a:solidFill>
                  <a:schemeClr val="tx1"/>
                </a:solidFill>
              </a:rPr>
              <a:t>数据</a:t>
            </a:r>
            <a:endParaRPr lang="zh-CN" altLang="en-US" dirty="0">
              <a:solidFill>
                <a:schemeClr val="tx1"/>
              </a:solidFill>
            </a:endParaRPr>
          </a:p>
        </p:txBody>
      </p:sp>
      <p:sp>
        <p:nvSpPr>
          <p:cNvPr id="32" name="左弧形箭头 31"/>
          <p:cNvSpPr/>
          <p:nvPr/>
        </p:nvSpPr>
        <p:spPr>
          <a:xfrm>
            <a:off x="283877" y="747250"/>
            <a:ext cx="720080" cy="5701207"/>
          </a:xfrm>
          <a:prstGeom prst="curved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椭圆 32"/>
          <p:cNvSpPr/>
          <p:nvPr/>
        </p:nvSpPr>
        <p:spPr>
          <a:xfrm>
            <a:off x="274914" y="3856170"/>
            <a:ext cx="319526" cy="28803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4</a:t>
            </a:r>
            <a:endParaRPr lang="zh-CN" altLang="en-US" dirty="0">
              <a:solidFill>
                <a:schemeClr val="bg1"/>
              </a:solidFill>
            </a:endParaRPr>
          </a:p>
        </p:txBody>
      </p:sp>
      <p:sp>
        <p:nvSpPr>
          <p:cNvPr id="35" name="右箭头 34"/>
          <p:cNvSpPr/>
          <p:nvPr/>
        </p:nvSpPr>
        <p:spPr>
          <a:xfrm>
            <a:off x="5828493" y="5152314"/>
            <a:ext cx="792088" cy="144016"/>
          </a:xfrm>
          <a:prstGeom prst="rightArrow">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6620581" y="4937851"/>
            <a:ext cx="792088" cy="1512168"/>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第三方数据银行</a:t>
            </a:r>
            <a:endParaRPr lang="zh-CN" altLang="en-US" dirty="0">
              <a:solidFill>
                <a:schemeClr val="tx1"/>
              </a:solidFill>
            </a:endParaRPr>
          </a:p>
        </p:txBody>
      </p:sp>
      <p:sp>
        <p:nvSpPr>
          <p:cNvPr id="38" name="椭圆 37"/>
          <p:cNvSpPr/>
          <p:nvPr/>
        </p:nvSpPr>
        <p:spPr>
          <a:xfrm>
            <a:off x="6098441" y="4817653"/>
            <a:ext cx="396044" cy="36004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5</a:t>
            </a:r>
            <a:endParaRPr lang="zh-CN" altLang="en-US" dirty="0">
              <a:solidFill>
                <a:schemeClr val="bg1"/>
              </a:solidFill>
            </a:endParaRPr>
          </a:p>
        </p:txBody>
      </p:sp>
      <p:sp>
        <p:nvSpPr>
          <p:cNvPr id="40" name="椭圆 39"/>
          <p:cNvSpPr/>
          <p:nvPr/>
        </p:nvSpPr>
        <p:spPr>
          <a:xfrm>
            <a:off x="5648473" y="975851"/>
            <a:ext cx="449968" cy="36004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6</a:t>
            </a:r>
            <a:endParaRPr lang="zh-CN" altLang="en-US" dirty="0">
              <a:solidFill>
                <a:schemeClr val="bg1"/>
              </a:solidFill>
            </a:endParaRPr>
          </a:p>
        </p:txBody>
      </p:sp>
      <p:sp>
        <p:nvSpPr>
          <p:cNvPr id="41" name="右弧形箭头 40"/>
          <p:cNvSpPr/>
          <p:nvPr/>
        </p:nvSpPr>
        <p:spPr>
          <a:xfrm>
            <a:off x="5828493" y="5480343"/>
            <a:ext cx="467970" cy="896107"/>
          </a:xfrm>
          <a:prstGeom prst="curvedLef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1079621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7924800" cy="418058"/>
          </a:xfrm>
        </p:spPr>
        <p:txBody>
          <a:bodyPr/>
          <a:lstStyle/>
          <a:p>
            <a:r>
              <a:rPr lang="en-US" altLang="zh-CN" dirty="0" smtClean="0"/>
              <a:t>Kafka</a:t>
            </a:r>
            <a:r>
              <a:rPr lang="zh-CN" altLang="en-US" dirty="0" smtClean="0"/>
              <a:t>认证和权限增强</a:t>
            </a:r>
            <a:endParaRPr lang="zh-CN" altLang="en-US" dirty="0"/>
          </a:p>
        </p:txBody>
      </p:sp>
      <p:sp>
        <p:nvSpPr>
          <p:cNvPr id="4" name="圆角矩形 3"/>
          <p:cNvSpPr/>
          <p:nvPr/>
        </p:nvSpPr>
        <p:spPr>
          <a:xfrm>
            <a:off x="-108520" y="1268761"/>
            <a:ext cx="2592288" cy="8628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生成固定数量的</a:t>
            </a:r>
            <a:r>
              <a:rPr lang="en-US" altLang="zh-CN" dirty="0" err="1" smtClean="0"/>
              <a:t>sasl</a:t>
            </a:r>
            <a:r>
              <a:rPr lang="zh-CN" altLang="en-US" dirty="0" smtClean="0"/>
              <a:t>认证用户（</a:t>
            </a:r>
            <a:r>
              <a:rPr lang="en-US" altLang="zh-CN" dirty="0" smtClean="0"/>
              <a:t>user</a:t>
            </a:r>
            <a:r>
              <a:rPr lang="zh-CN" altLang="en-US" dirty="0" smtClean="0"/>
              <a:t>：</a:t>
            </a:r>
            <a:r>
              <a:rPr lang="en-US" altLang="zh-CN" dirty="0" smtClean="0"/>
              <a:t>password</a:t>
            </a:r>
            <a:r>
              <a:rPr lang="zh-CN" altLang="en-US" dirty="0" smtClean="0"/>
              <a:t>）</a:t>
            </a:r>
            <a:r>
              <a:rPr lang="zh-CN" altLang="en-US" dirty="0"/>
              <a:t>表</a:t>
            </a:r>
            <a:r>
              <a:rPr lang="en-US" altLang="zh-CN" dirty="0" err="1" smtClean="0"/>
              <a:t>sasl_table</a:t>
            </a:r>
            <a:r>
              <a:rPr lang="zh-CN" altLang="en-US" dirty="0" smtClean="0"/>
              <a:t>，默认</a:t>
            </a:r>
            <a:r>
              <a:rPr lang="en-US" altLang="zh-CN" dirty="0" smtClean="0"/>
              <a:t>1000</a:t>
            </a:r>
            <a:endParaRPr lang="zh-CN" altLang="en-US" dirty="0"/>
          </a:p>
        </p:txBody>
      </p:sp>
      <p:sp>
        <p:nvSpPr>
          <p:cNvPr id="5" name="圆角矩形 4"/>
          <p:cNvSpPr/>
          <p:nvPr/>
        </p:nvSpPr>
        <p:spPr>
          <a:xfrm>
            <a:off x="142091" y="2785445"/>
            <a:ext cx="1725323"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保存到数据库</a:t>
            </a:r>
            <a:endParaRPr lang="zh-CN" altLang="en-US" dirty="0"/>
          </a:p>
        </p:txBody>
      </p:sp>
      <p:sp>
        <p:nvSpPr>
          <p:cNvPr id="6" name="圆角矩形 5"/>
          <p:cNvSpPr/>
          <p:nvPr/>
        </p:nvSpPr>
        <p:spPr>
          <a:xfrm>
            <a:off x="107503" y="3648968"/>
            <a:ext cx="1725323"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系统安装初始化时生成</a:t>
            </a:r>
            <a:endParaRPr lang="zh-CN" altLang="en-US" dirty="0"/>
          </a:p>
        </p:txBody>
      </p:sp>
      <p:sp>
        <p:nvSpPr>
          <p:cNvPr id="7" name="圆角矩形 6"/>
          <p:cNvSpPr/>
          <p:nvPr/>
        </p:nvSpPr>
        <p:spPr>
          <a:xfrm>
            <a:off x="3059832" y="1196751"/>
            <a:ext cx="2160240" cy="8640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创建用户时，选取未使用的的</a:t>
            </a:r>
            <a:r>
              <a:rPr lang="en-US" altLang="zh-CN" dirty="0" err="1" smtClean="0"/>
              <a:t>sasl</a:t>
            </a:r>
            <a:r>
              <a:rPr lang="zh-CN" altLang="en-US" dirty="0" smtClean="0"/>
              <a:t>用户和用户匹配</a:t>
            </a:r>
            <a:endParaRPr lang="zh-CN" altLang="en-US" dirty="0"/>
          </a:p>
        </p:txBody>
      </p:sp>
      <p:sp>
        <p:nvSpPr>
          <p:cNvPr id="8" name="圆角矩形 7"/>
          <p:cNvSpPr/>
          <p:nvPr/>
        </p:nvSpPr>
        <p:spPr>
          <a:xfrm>
            <a:off x="2889450" y="2725952"/>
            <a:ext cx="2501003" cy="8390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用户证书生成时，生成用户</a:t>
            </a:r>
            <a:r>
              <a:rPr lang="en-US" altLang="zh-CN" dirty="0" err="1" smtClean="0"/>
              <a:t>sasl</a:t>
            </a:r>
            <a:r>
              <a:rPr lang="zh-CN" altLang="en-US" dirty="0" smtClean="0"/>
              <a:t>配置文件，随证书一起打包</a:t>
            </a:r>
            <a:endParaRPr lang="zh-CN" altLang="en-US" dirty="0"/>
          </a:p>
        </p:txBody>
      </p:sp>
      <p:sp>
        <p:nvSpPr>
          <p:cNvPr id="9" name="圆角矩形 8"/>
          <p:cNvSpPr/>
          <p:nvPr/>
        </p:nvSpPr>
        <p:spPr>
          <a:xfrm>
            <a:off x="2870173" y="4136421"/>
            <a:ext cx="2520280" cy="8179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客户端使用时设置</a:t>
            </a:r>
            <a:r>
              <a:rPr lang="en-US" altLang="zh-CN" dirty="0" err="1" smtClean="0"/>
              <a:t>sasl</a:t>
            </a:r>
            <a:r>
              <a:rPr lang="zh-CN" altLang="en-US" dirty="0" smtClean="0"/>
              <a:t>配置文件路径，</a:t>
            </a:r>
            <a:r>
              <a:rPr lang="en-US" altLang="zh-CN" dirty="0" smtClean="0"/>
              <a:t>API</a:t>
            </a:r>
            <a:r>
              <a:rPr lang="zh-CN" altLang="en-US" dirty="0" smtClean="0"/>
              <a:t>中加载</a:t>
            </a:r>
            <a:r>
              <a:rPr lang="en-US" altLang="zh-CN" dirty="0" err="1" smtClean="0"/>
              <a:t>sasl</a:t>
            </a:r>
            <a:r>
              <a:rPr lang="zh-CN" altLang="en-US" dirty="0" smtClean="0"/>
              <a:t>配置文件</a:t>
            </a:r>
            <a:endParaRPr lang="zh-CN" altLang="en-US" dirty="0"/>
          </a:p>
        </p:txBody>
      </p:sp>
      <p:sp>
        <p:nvSpPr>
          <p:cNvPr id="10" name="圆角矩形 9"/>
          <p:cNvSpPr/>
          <p:nvPr/>
        </p:nvSpPr>
        <p:spPr>
          <a:xfrm>
            <a:off x="6198344" y="1165834"/>
            <a:ext cx="2158806" cy="7976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运行任务时，首先获取</a:t>
            </a:r>
            <a:r>
              <a:rPr lang="en-US" altLang="zh-CN" dirty="0" err="1" smtClean="0"/>
              <a:t>sasl</a:t>
            </a:r>
            <a:r>
              <a:rPr lang="zh-CN" altLang="en-US" dirty="0" smtClean="0"/>
              <a:t>表对应的</a:t>
            </a:r>
            <a:r>
              <a:rPr lang="en-US" altLang="zh-CN" dirty="0" err="1" smtClean="0"/>
              <a:t>sasl</a:t>
            </a:r>
            <a:r>
              <a:rPr lang="zh-CN" altLang="en-US" dirty="0" smtClean="0"/>
              <a:t>用户名</a:t>
            </a:r>
            <a:endParaRPr lang="zh-CN" altLang="en-US" dirty="0"/>
          </a:p>
        </p:txBody>
      </p:sp>
      <p:sp>
        <p:nvSpPr>
          <p:cNvPr id="11" name="下箭头 10"/>
          <p:cNvSpPr/>
          <p:nvPr/>
        </p:nvSpPr>
        <p:spPr>
          <a:xfrm>
            <a:off x="1061677" y="2145883"/>
            <a:ext cx="110864" cy="6538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下箭头 11"/>
          <p:cNvSpPr/>
          <p:nvPr/>
        </p:nvSpPr>
        <p:spPr>
          <a:xfrm>
            <a:off x="1004752" y="3158970"/>
            <a:ext cx="110864" cy="4899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6048522" y="2566192"/>
            <a:ext cx="2771950" cy="1979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创建</a:t>
            </a:r>
            <a:r>
              <a:rPr lang="en-US" altLang="zh-CN" dirty="0" smtClean="0"/>
              <a:t>topic</a:t>
            </a:r>
            <a:r>
              <a:rPr lang="zh-CN" altLang="en-US" dirty="0" smtClean="0"/>
              <a:t>时，设置</a:t>
            </a:r>
            <a:r>
              <a:rPr lang="en-US" altLang="zh-CN" dirty="0" smtClean="0"/>
              <a:t>ACL</a:t>
            </a:r>
            <a:r>
              <a:rPr lang="zh-CN" altLang="en-US" dirty="0" smtClean="0"/>
              <a:t>，此处使用</a:t>
            </a:r>
            <a:r>
              <a:rPr lang="en-US" altLang="zh-CN" dirty="0" err="1" smtClean="0"/>
              <a:t>superuser</a:t>
            </a:r>
            <a:r>
              <a:rPr lang="zh-CN" altLang="en-US" dirty="0" smtClean="0"/>
              <a:t>身份的</a:t>
            </a:r>
            <a:r>
              <a:rPr lang="en-US" altLang="zh-CN" dirty="0" err="1" smtClean="0"/>
              <a:t>conf</a:t>
            </a:r>
            <a:r>
              <a:rPr lang="zh-CN" altLang="en-US" dirty="0" smtClean="0"/>
              <a:t>文件，</a:t>
            </a:r>
            <a:r>
              <a:rPr lang="en-US" altLang="zh-CN" dirty="0" err="1" smtClean="0"/>
              <a:t>jaas</a:t>
            </a:r>
            <a:r>
              <a:rPr lang="en-US" altLang="zh-CN" dirty="0" smtClean="0"/>
              <a:t> </a:t>
            </a:r>
            <a:r>
              <a:rPr lang="en-US" altLang="zh-CN" dirty="0" err="1" smtClean="0"/>
              <a:t>conf</a:t>
            </a:r>
            <a:r>
              <a:rPr lang="zh-CN" altLang="en-US" dirty="0" smtClean="0"/>
              <a:t>文件安装时已经配置好</a:t>
            </a:r>
            <a:r>
              <a:rPr lang="en-US" altLang="zh-CN" dirty="0" smtClean="0"/>
              <a:t>(</a:t>
            </a:r>
            <a:r>
              <a:rPr lang="zh-CN" altLang="en-US" dirty="0" smtClean="0"/>
              <a:t>新建的</a:t>
            </a:r>
            <a:r>
              <a:rPr lang="en-US" altLang="zh-CN" dirty="0" smtClean="0"/>
              <a:t>topic</a:t>
            </a:r>
            <a:r>
              <a:rPr lang="zh-CN" altLang="en-US" dirty="0" smtClean="0"/>
              <a:t>无</a:t>
            </a:r>
            <a:r>
              <a:rPr lang="en-US" altLang="zh-CN" dirty="0" err="1" smtClean="0"/>
              <a:t>acl</a:t>
            </a:r>
            <a:r>
              <a:rPr lang="zh-CN" altLang="en-US" dirty="0" smtClean="0"/>
              <a:t>，任何普通用户无法访问，只有</a:t>
            </a:r>
            <a:r>
              <a:rPr lang="en-US" altLang="zh-CN" dirty="0" err="1" smtClean="0"/>
              <a:t>superuser</a:t>
            </a:r>
            <a:r>
              <a:rPr lang="zh-CN" altLang="en-US" dirty="0" smtClean="0"/>
              <a:t>才可以操作</a:t>
            </a:r>
            <a:r>
              <a:rPr lang="en-US" altLang="zh-CN" dirty="0" smtClean="0"/>
              <a:t>)</a:t>
            </a:r>
            <a:endParaRPr lang="zh-CN" altLang="en-US" dirty="0"/>
          </a:p>
        </p:txBody>
      </p:sp>
      <p:sp>
        <p:nvSpPr>
          <p:cNvPr id="14" name="下箭头 13"/>
          <p:cNvSpPr/>
          <p:nvPr/>
        </p:nvSpPr>
        <p:spPr>
          <a:xfrm>
            <a:off x="7244201" y="1990128"/>
            <a:ext cx="144734"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481238" y="5562237"/>
            <a:ext cx="2593555"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生成</a:t>
            </a:r>
            <a:r>
              <a:rPr lang="en-US" altLang="zh-CN" dirty="0" err="1" smtClean="0"/>
              <a:t>kafak</a:t>
            </a:r>
            <a:r>
              <a:rPr lang="en-US" altLang="zh-CN" dirty="0" smtClean="0"/>
              <a:t> </a:t>
            </a:r>
            <a:r>
              <a:rPr lang="en-US" altLang="zh-CN" dirty="0" err="1" smtClean="0"/>
              <a:t>superuser</a:t>
            </a:r>
            <a:r>
              <a:rPr lang="zh-CN" altLang="en-US" dirty="0" smtClean="0"/>
              <a:t>的</a:t>
            </a:r>
            <a:r>
              <a:rPr lang="en-US" altLang="zh-CN" dirty="0" err="1" smtClean="0"/>
              <a:t>conf</a:t>
            </a:r>
            <a:r>
              <a:rPr lang="zh-CN" altLang="en-US" dirty="0" smtClean="0"/>
              <a:t>文件，方便内部使用，如设置</a:t>
            </a:r>
            <a:r>
              <a:rPr lang="en-US" altLang="zh-CN" dirty="0" err="1" smtClean="0"/>
              <a:t>acl</a:t>
            </a:r>
            <a:r>
              <a:rPr lang="zh-CN" altLang="en-US" dirty="0" smtClean="0"/>
              <a:t>操作</a:t>
            </a:r>
            <a:endParaRPr lang="zh-CN" altLang="en-US" dirty="0"/>
          </a:p>
        </p:txBody>
      </p:sp>
      <p:sp>
        <p:nvSpPr>
          <p:cNvPr id="16" name="圆角矩形 15"/>
          <p:cNvSpPr/>
          <p:nvPr/>
        </p:nvSpPr>
        <p:spPr>
          <a:xfrm>
            <a:off x="3911241" y="5643246"/>
            <a:ext cx="2319549" cy="6120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将</a:t>
            </a:r>
            <a:r>
              <a:rPr lang="en-US" altLang="zh-CN" dirty="0" err="1" smtClean="0"/>
              <a:t>superuser</a:t>
            </a:r>
            <a:r>
              <a:rPr lang="zh-CN" altLang="en-US" dirty="0" smtClean="0"/>
              <a:t>的</a:t>
            </a:r>
            <a:r>
              <a:rPr lang="en-US" altLang="zh-CN" dirty="0" err="1" smtClean="0"/>
              <a:t>jaasconf</a:t>
            </a:r>
            <a:r>
              <a:rPr lang="zh-CN" altLang="en-US" dirty="0" smtClean="0"/>
              <a:t>分配到每个节点</a:t>
            </a:r>
            <a:endParaRPr lang="zh-CN" altLang="en-US" dirty="0"/>
          </a:p>
        </p:txBody>
      </p:sp>
      <p:sp>
        <p:nvSpPr>
          <p:cNvPr id="17" name="右箭头 16"/>
          <p:cNvSpPr/>
          <p:nvPr/>
        </p:nvSpPr>
        <p:spPr>
          <a:xfrm>
            <a:off x="3086963" y="5868271"/>
            <a:ext cx="824279" cy="1620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下箭头 17"/>
          <p:cNvSpPr/>
          <p:nvPr/>
        </p:nvSpPr>
        <p:spPr>
          <a:xfrm>
            <a:off x="4139952" y="2060848"/>
            <a:ext cx="144016" cy="6651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8"/>
          <p:cNvSpPr/>
          <p:nvPr/>
        </p:nvSpPr>
        <p:spPr>
          <a:xfrm>
            <a:off x="4130313" y="3565017"/>
            <a:ext cx="153655" cy="5714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457756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62074"/>
          </a:xfrm>
        </p:spPr>
        <p:txBody>
          <a:bodyPr>
            <a:normAutofit fontScale="90000"/>
          </a:bodyPr>
          <a:lstStyle/>
          <a:p>
            <a:r>
              <a:rPr lang="zh-CN" altLang="en-US" sz="3600" dirty="0" smtClean="0"/>
              <a:t>安全编码</a:t>
            </a:r>
            <a:endParaRPr lang="zh-CN" altLang="en-US" sz="3600" dirty="0"/>
          </a:p>
        </p:txBody>
      </p:sp>
      <p:sp>
        <p:nvSpPr>
          <p:cNvPr id="3" name="内容占位符 2"/>
          <p:cNvSpPr>
            <a:spLocks noGrp="1"/>
          </p:cNvSpPr>
          <p:nvPr>
            <p:ph sz="quarter" idx="13"/>
          </p:nvPr>
        </p:nvSpPr>
        <p:spPr>
          <a:xfrm>
            <a:off x="457200" y="908720"/>
            <a:ext cx="8229600" cy="1728192"/>
          </a:xfrm>
        </p:spPr>
        <p:txBody>
          <a:bodyPr>
            <a:normAutofit fontScale="92500" lnSpcReduction="10000"/>
          </a:bodyPr>
          <a:lstStyle/>
          <a:p>
            <a:r>
              <a:rPr lang="en-US" altLang="zh-CN" sz="1800" dirty="0"/>
              <a:t>OWASP Secure Coding Practices Quick Reference </a:t>
            </a:r>
            <a:r>
              <a:rPr lang="en-US" altLang="zh-CN" sz="1800" dirty="0" smtClean="0"/>
              <a:t>Guide  --</a:t>
            </a:r>
            <a:r>
              <a:rPr lang="zh-CN" altLang="en-US" sz="1800" dirty="0" smtClean="0"/>
              <a:t>学习安全编码指导</a:t>
            </a:r>
            <a:endParaRPr lang="en-US" altLang="zh-CN" sz="1800" dirty="0" smtClean="0"/>
          </a:p>
          <a:p>
            <a:r>
              <a:rPr lang="en-US" altLang="zh-CN" sz="1800" dirty="0" smtClean="0"/>
              <a:t>ESAPI </a:t>
            </a:r>
            <a:r>
              <a:rPr lang="en-US" altLang="zh-CN" sz="1800" dirty="0"/>
              <a:t>(The OWASP Enterprise Security API</a:t>
            </a:r>
            <a:r>
              <a:rPr lang="en-US" altLang="zh-CN" sz="1800" dirty="0" smtClean="0"/>
              <a:t>)  --</a:t>
            </a:r>
            <a:r>
              <a:rPr lang="zh-CN" altLang="en-US" sz="1800" dirty="0" smtClean="0"/>
              <a:t>引入安全框架</a:t>
            </a:r>
            <a:endParaRPr lang="en-US" altLang="zh-CN" dirty="0" smtClean="0"/>
          </a:p>
          <a:p>
            <a:pPr marL="0" indent="0">
              <a:buNone/>
            </a:pPr>
            <a:r>
              <a:rPr lang="en-US" altLang="zh-CN" sz="1800" dirty="0"/>
              <a:t>ESAPI (The OWASP Enterprise Security API) is a free, open source, web application security control library that makes it easier for programmers to write lower-risk application</a:t>
            </a:r>
          </a:p>
          <a:p>
            <a:pPr marL="0" indent="0">
              <a:buNone/>
            </a:pPr>
            <a:r>
              <a:rPr lang="en-US" altLang="zh-CN" sz="1800" dirty="0" smtClean="0">
                <a:hlinkClick r:id="rId2"/>
              </a:rPr>
              <a:t>https</a:t>
            </a:r>
            <a:r>
              <a:rPr lang="en-US" altLang="zh-CN" sz="1800" dirty="0">
                <a:hlinkClick r:id="rId2"/>
              </a:rPr>
              <a:t>://</a:t>
            </a:r>
            <a:r>
              <a:rPr lang="en-US" altLang="zh-CN" sz="1800" dirty="0" smtClean="0">
                <a:hlinkClick r:id="rId2"/>
              </a:rPr>
              <a:t>github.com/ESAPI/esapi-java-legacy</a:t>
            </a:r>
            <a:endParaRPr lang="en-US" altLang="zh-CN" sz="1800" dirty="0" smtClean="0"/>
          </a:p>
          <a:p>
            <a:pPr marL="0" indent="0">
              <a:buNone/>
            </a:pPr>
            <a:endParaRPr lang="en-US" altLang="zh-CN" sz="1800" dirty="0"/>
          </a:p>
        </p:txBody>
      </p:sp>
      <p:pic>
        <p:nvPicPr>
          <p:cNvPr id="3074" name="Picture 2" descr="ESAPI简介"/>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708920"/>
            <a:ext cx="6572250" cy="4104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015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ESAPI</a:t>
            </a:r>
            <a:r>
              <a:rPr lang="zh-CN" altLang="en-US" dirty="0" smtClean="0"/>
              <a:t>使用</a:t>
            </a:r>
            <a:endParaRPr lang="zh-CN" altLang="en-US" dirty="0"/>
          </a:p>
        </p:txBody>
      </p:sp>
      <p:sp>
        <p:nvSpPr>
          <p:cNvPr id="3" name="内容占位符 2"/>
          <p:cNvSpPr>
            <a:spLocks noGrp="1"/>
          </p:cNvSpPr>
          <p:nvPr>
            <p:ph sz="quarter" idx="13"/>
          </p:nvPr>
        </p:nvSpPr>
        <p:spPr/>
        <p:txBody>
          <a:bodyPr/>
          <a:lstStyle/>
          <a:p>
            <a:r>
              <a:rPr lang="en-US" altLang="zh-CN" dirty="0" err="1"/>
              <a:t>ESAPI.</a:t>
            </a:r>
            <a:r>
              <a:rPr lang="en-US" altLang="zh-CN" i="1" dirty="0" err="1"/>
              <a:t>validator</a:t>
            </a:r>
            <a:r>
              <a:rPr lang="en-US" altLang="zh-CN" dirty="0"/>
              <a:t>().</a:t>
            </a:r>
            <a:r>
              <a:rPr lang="en-US" altLang="zh-CN" dirty="0" err="1" smtClean="0"/>
              <a:t>getValidInput</a:t>
            </a:r>
            <a:r>
              <a:rPr lang="en-US" altLang="zh-CN" dirty="0" smtClean="0"/>
              <a:t>       --</a:t>
            </a:r>
            <a:r>
              <a:rPr lang="zh-CN" altLang="en-US" dirty="0" smtClean="0"/>
              <a:t>字符型通过正则校验</a:t>
            </a:r>
            <a:endParaRPr lang="en-US" altLang="zh-CN" dirty="0" smtClean="0"/>
          </a:p>
          <a:p>
            <a:r>
              <a:rPr lang="en-US" altLang="zh-CN" dirty="0" err="1"/>
              <a:t>ESAPI.</a:t>
            </a:r>
            <a:r>
              <a:rPr lang="en-US" altLang="zh-CN" i="1" dirty="0" err="1"/>
              <a:t>encoder</a:t>
            </a:r>
            <a:r>
              <a:rPr lang="en-US" altLang="zh-CN" dirty="0"/>
              <a:t>().</a:t>
            </a:r>
            <a:r>
              <a:rPr lang="en-US" altLang="zh-CN" dirty="0" err="1" smtClean="0"/>
              <a:t>encodeForHTML</a:t>
            </a:r>
            <a:r>
              <a:rPr lang="en-US" altLang="zh-CN" dirty="0" smtClean="0"/>
              <a:t>  --</a:t>
            </a:r>
            <a:r>
              <a:rPr lang="zh-CN" altLang="en-US" dirty="0"/>
              <a:t>不</a:t>
            </a:r>
            <a:r>
              <a:rPr lang="zh-CN" altLang="en-US" dirty="0" smtClean="0"/>
              <a:t>可信数据输入到前端显示时使用，防</a:t>
            </a:r>
            <a:r>
              <a:rPr lang="en-US" altLang="zh-CN" dirty="0" err="1" smtClean="0"/>
              <a:t>xss</a:t>
            </a:r>
            <a:endParaRPr lang="en-US" altLang="zh-CN" dirty="0" smtClean="0"/>
          </a:p>
          <a:p>
            <a:r>
              <a:rPr lang="en-US" altLang="zh-CN" dirty="0" err="1"/>
              <a:t>ESAPI.</a:t>
            </a:r>
            <a:r>
              <a:rPr lang="en-US" altLang="zh-CN" i="1" dirty="0" err="1"/>
              <a:t>encoder</a:t>
            </a:r>
            <a:r>
              <a:rPr lang="en-US" altLang="zh-CN" dirty="0"/>
              <a:t>().</a:t>
            </a:r>
            <a:r>
              <a:rPr lang="en-US" altLang="zh-CN" dirty="0" err="1" smtClean="0"/>
              <a:t>encodeForSQL</a:t>
            </a:r>
            <a:r>
              <a:rPr lang="en-US" altLang="zh-CN" dirty="0" smtClean="0"/>
              <a:t>     --</a:t>
            </a:r>
            <a:r>
              <a:rPr lang="zh-CN" altLang="en-US" dirty="0" smtClean="0"/>
              <a:t>拼接</a:t>
            </a:r>
            <a:r>
              <a:rPr lang="en-US" altLang="zh-CN" dirty="0" smtClean="0"/>
              <a:t>SQL</a:t>
            </a:r>
            <a:r>
              <a:rPr lang="zh-CN" altLang="en-US" dirty="0" smtClean="0"/>
              <a:t>语句时使用，防止</a:t>
            </a:r>
            <a:r>
              <a:rPr lang="en-US" altLang="zh-CN" dirty="0" err="1" smtClean="0"/>
              <a:t>sql</a:t>
            </a:r>
            <a:r>
              <a:rPr lang="zh-CN" altLang="en-US" dirty="0" smtClean="0"/>
              <a:t>注入</a:t>
            </a:r>
            <a:endParaRPr lang="en-US" altLang="zh-CN" dirty="0" smtClean="0"/>
          </a:p>
          <a:p>
            <a:r>
              <a:rPr lang="en-US" altLang="zh-CN" dirty="0" err="1"/>
              <a:t>ESAPI.</a:t>
            </a:r>
            <a:r>
              <a:rPr lang="en-US" altLang="zh-CN" i="1" dirty="0" err="1"/>
              <a:t>encryptor</a:t>
            </a:r>
            <a:r>
              <a:rPr lang="en-US" altLang="zh-CN" dirty="0"/>
              <a:t>().</a:t>
            </a:r>
            <a:r>
              <a:rPr lang="en-US" altLang="zh-CN" dirty="0" smtClean="0"/>
              <a:t>encrypt	          --</a:t>
            </a:r>
            <a:r>
              <a:rPr lang="zh-CN" altLang="en-US" dirty="0" smtClean="0"/>
              <a:t>加密接口，加密参数等可配置</a:t>
            </a:r>
            <a:r>
              <a:rPr lang="en-US" altLang="zh-CN" dirty="0" smtClean="0"/>
              <a:t>	</a:t>
            </a:r>
          </a:p>
          <a:p>
            <a:r>
              <a:rPr lang="en-US" altLang="zh-CN" dirty="0" err="1"/>
              <a:t>ESAPI.</a:t>
            </a:r>
            <a:r>
              <a:rPr lang="en-US" altLang="zh-CN" i="1" dirty="0" err="1"/>
              <a:t>encryptor</a:t>
            </a:r>
            <a:r>
              <a:rPr lang="en-US" altLang="zh-CN" dirty="0"/>
              <a:t>().</a:t>
            </a:r>
            <a:r>
              <a:rPr lang="en-US" altLang="zh-CN" dirty="0" smtClean="0"/>
              <a:t>decrypt               --</a:t>
            </a:r>
            <a:r>
              <a:rPr lang="zh-CN" altLang="en-US" dirty="0"/>
              <a:t>解密</a:t>
            </a:r>
            <a:r>
              <a:rPr lang="zh-CN" altLang="en-US" dirty="0" smtClean="0"/>
              <a:t>接口</a:t>
            </a:r>
            <a:endParaRPr lang="en-US" altLang="zh-CN" dirty="0" smtClean="0"/>
          </a:p>
          <a:p>
            <a:r>
              <a:rPr lang="en-US" altLang="zh-CN" dirty="0" err="1"/>
              <a:t>ESAPI.</a:t>
            </a:r>
            <a:r>
              <a:rPr lang="en-US" altLang="zh-CN" i="1" dirty="0" err="1"/>
              <a:t>randomizer</a:t>
            </a:r>
            <a:r>
              <a:rPr lang="en-US" altLang="zh-CN" dirty="0"/>
              <a:t>().</a:t>
            </a:r>
            <a:r>
              <a:rPr lang="en-US" altLang="zh-CN" dirty="0" err="1" smtClean="0"/>
              <a:t>getRandomString</a:t>
            </a:r>
            <a:r>
              <a:rPr lang="en-US" altLang="zh-CN" dirty="0" smtClean="0"/>
              <a:t> --</a:t>
            </a:r>
            <a:r>
              <a:rPr lang="zh-CN" altLang="en-US" dirty="0" smtClean="0"/>
              <a:t>获取随机字符串，字符集可自定义</a:t>
            </a:r>
            <a:endParaRPr lang="en-US" altLang="zh-CN" dirty="0" smtClean="0"/>
          </a:p>
          <a:p>
            <a:r>
              <a:rPr lang="en-US" altLang="zh-CN" dirty="0" err="1"/>
              <a:t>ESAPI.</a:t>
            </a:r>
            <a:r>
              <a:rPr lang="en-US" altLang="zh-CN" i="1" dirty="0" err="1"/>
              <a:t>randomizer</a:t>
            </a:r>
            <a:r>
              <a:rPr lang="en-US" altLang="zh-CN" dirty="0"/>
              <a:t>().</a:t>
            </a:r>
            <a:r>
              <a:rPr lang="en-US" altLang="zh-CN" dirty="0" err="1" smtClean="0"/>
              <a:t>getRandomBytes</a:t>
            </a:r>
            <a:r>
              <a:rPr lang="en-US" altLang="zh-CN" dirty="0" smtClean="0"/>
              <a:t>  --</a:t>
            </a:r>
            <a:r>
              <a:rPr lang="zh-CN" altLang="en-US" dirty="0" smtClean="0"/>
              <a:t>获取随机字节，包含二进制不可见字符</a:t>
            </a:r>
            <a:endParaRPr lang="en-US" altLang="zh-CN" dirty="0" smtClean="0"/>
          </a:p>
          <a:p>
            <a:r>
              <a:rPr lang="en-US" altLang="zh-CN" dirty="0" err="1"/>
              <a:t>ESAPI.</a:t>
            </a:r>
            <a:r>
              <a:rPr lang="en-US" altLang="zh-CN" i="1" dirty="0" err="1"/>
              <a:t>encryptor</a:t>
            </a:r>
            <a:r>
              <a:rPr lang="en-US" altLang="zh-CN" dirty="0"/>
              <a:t>().</a:t>
            </a:r>
            <a:r>
              <a:rPr lang="en-US" altLang="zh-CN" dirty="0" smtClean="0"/>
              <a:t>hash                        --hash</a:t>
            </a:r>
            <a:r>
              <a:rPr lang="zh-CN" altLang="en-US" dirty="0" smtClean="0"/>
              <a:t>函数，默认</a:t>
            </a:r>
            <a:r>
              <a:rPr lang="en-US" altLang="zh-CN" dirty="0" smtClean="0"/>
              <a:t>SHA-512</a:t>
            </a:r>
            <a:r>
              <a:rPr lang="zh-CN" altLang="en-US" dirty="0" smtClean="0"/>
              <a:t>，</a:t>
            </a:r>
            <a:r>
              <a:rPr lang="en-US" altLang="zh-CN" dirty="0" smtClean="0"/>
              <a:t>salt</a:t>
            </a:r>
            <a:r>
              <a:rPr lang="zh-CN" altLang="en-US" dirty="0" smtClean="0"/>
              <a:t>需要传入</a:t>
            </a:r>
            <a:r>
              <a:rPr lang="en-US" altLang="zh-CN" dirty="0"/>
              <a:t>	</a:t>
            </a:r>
          </a:p>
          <a:p>
            <a:endParaRPr lang="en-US" altLang="zh-CN" dirty="0" smtClean="0"/>
          </a:p>
        </p:txBody>
      </p:sp>
    </p:spTree>
    <p:extLst>
      <p:ext uri="{BB962C8B-B14F-4D97-AF65-F5344CB8AC3E}">
        <p14:creationId xmlns:p14="http://schemas.microsoft.com/office/powerpoint/2010/main" val="587891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62074"/>
          </a:xfrm>
        </p:spPr>
        <p:txBody>
          <a:bodyPr>
            <a:normAutofit fontScale="90000"/>
          </a:bodyPr>
          <a:lstStyle/>
          <a:p>
            <a:r>
              <a:rPr lang="zh-CN" altLang="en-US" sz="3200" dirty="0"/>
              <a:t>安全</a:t>
            </a:r>
            <a:r>
              <a:rPr lang="zh-CN" altLang="en-US" sz="3200" dirty="0" smtClean="0"/>
              <a:t>编码</a:t>
            </a:r>
            <a:r>
              <a:rPr lang="en-US" altLang="zh-CN" sz="3200" dirty="0" smtClean="0"/>
              <a:t>-</a:t>
            </a:r>
            <a:r>
              <a:rPr lang="zh-CN" altLang="en-US" sz="3200" dirty="0" smtClean="0"/>
              <a:t>目前待解决问题</a:t>
            </a:r>
            <a:endParaRPr lang="zh-CN" altLang="en-US" sz="3200" dirty="0"/>
          </a:p>
        </p:txBody>
      </p:sp>
      <p:sp>
        <p:nvSpPr>
          <p:cNvPr id="3" name="内容占位符 2"/>
          <p:cNvSpPr>
            <a:spLocks noGrp="1"/>
          </p:cNvSpPr>
          <p:nvPr>
            <p:ph sz="quarter" idx="13"/>
          </p:nvPr>
        </p:nvSpPr>
        <p:spPr/>
        <p:txBody>
          <a:bodyPr>
            <a:normAutofit/>
          </a:bodyPr>
          <a:lstStyle/>
          <a:p>
            <a:r>
              <a:rPr lang="zh-CN" altLang="en-US" sz="1800" dirty="0" smtClean="0"/>
              <a:t>参数检查</a:t>
            </a:r>
            <a:r>
              <a:rPr lang="en-US" altLang="zh-CN" sz="1800" dirty="0"/>
              <a:t>(</a:t>
            </a:r>
            <a:r>
              <a:rPr lang="zh-CN" altLang="en-US" sz="1800" dirty="0"/>
              <a:t>前端</a:t>
            </a:r>
            <a:r>
              <a:rPr lang="en-US" altLang="zh-CN" sz="1800" dirty="0" smtClean="0"/>
              <a:t>)</a:t>
            </a:r>
          </a:p>
          <a:p>
            <a:r>
              <a:rPr lang="en-US" altLang="zh-CN" sz="1800" dirty="0" smtClean="0"/>
              <a:t>SQL</a:t>
            </a:r>
            <a:r>
              <a:rPr lang="zh-CN" altLang="en-US" sz="1800" dirty="0" smtClean="0"/>
              <a:t>注入</a:t>
            </a:r>
            <a:endParaRPr lang="en-US" altLang="zh-CN" sz="1800" dirty="0" smtClean="0"/>
          </a:p>
          <a:p>
            <a:r>
              <a:rPr lang="zh-CN" altLang="en-US" sz="1800" dirty="0" smtClean="0"/>
              <a:t>日志打印明文密码</a:t>
            </a:r>
            <a:endParaRPr lang="en-US" altLang="zh-CN" sz="1800" dirty="0" smtClean="0"/>
          </a:p>
          <a:p>
            <a:r>
              <a:rPr lang="zh-CN" altLang="en-US" sz="1800" dirty="0" smtClean="0"/>
              <a:t>证书密码使用安全随机数生成</a:t>
            </a:r>
            <a:endParaRPr lang="en-US" altLang="zh-CN" sz="1800" dirty="0" smtClean="0"/>
          </a:p>
          <a:p>
            <a:r>
              <a:rPr lang="zh-CN" altLang="en-US" sz="1800" dirty="0" smtClean="0"/>
              <a:t>密码安全存储</a:t>
            </a:r>
            <a:endParaRPr lang="zh-CN" altLang="en-US" sz="1800" dirty="0"/>
          </a:p>
        </p:txBody>
      </p:sp>
    </p:spTree>
    <p:extLst>
      <p:ext uri="{BB962C8B-B14F-4D97-AF65-F5344CB8AC3E}">
        <p14:creationId xmlns:p14="http://schemas.microsoft.com/office/powerpoint/2010/main" val="29241572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结束</a:t>
            </a:r>
            <a:endParaRPr lang="zh-CN" altLang="en-US" sz="3200" dirty="0"/>
          </a:p>
        </p:txBody>
      </p:sp>
    </p:spTree>
    <p:extLst>
      <p:ext uri="{BB962C8B-B14F-4D97-AF65-F5344CB8AC3E}">
        <p14:creationId xmlns:p14="http://schemas.microsoft.com/office/powerpoint/2010/main" val="650558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cap="all" dirty="0"/>
              <a:t>STRINGER JAVA OBFUSCATOR</a:t>
            </a:r>
            <a:br>
              <a:rPr lang="en-US" altLang="zh-CN" sz="2800" cap="all" dirty="0"/>
            </a:br>
            <a:r>
              <a:rPr lang="en-US" altLang="zh-CN" sz="1100" cap="all" dirty="0"/>
              <a:t>https://jfxstore.com/stringer/docs</a:t>
            </a:r>
            <a:endParaRPr lang="zh-CN" altLang="en-US" sz="2800" dirty="0"/>
          </a:p>
        </p:txBody>
      </p:sp>
      <p:sp>
        <p:nvSpPr>
          <p:cNvPr id="3" name="内容占位符 2"/>
          <p:cNvSpPr>
            <a:spLocks noGrp="1"/>
          </p:cNvSpPr>
          <p:nvPr>
            <p:ph sz="quarter" idx="13"/>
          </p:nvPr>
        </p:nvSpPr>
        <p:spPr/>
        <p:txBody>
          <a:bodyPr>
            <a:normAutofit fontScale="92500" lnSpcReduction="10000"/>
          </a:bodyPr>
          <a:lstStyle/>
          <a:p>
            <a:r>
              <a:rPr lang="en-US" altLang="zh-CN" dirty="0">
                <a:solidFill>
                  <a:srgbClr val="FF0000"/>
                </a:solidFill>
              </a:rPr>
              <a:t>Encryption of Strings</a:t>
            </a:r>
          </a:p>
          <a:p>
            <a:r>
              <a:rPr lang="en-US" altLang="zh-CN" dirty="0">
                <a:solidFill>
                  <a:srgbClr val="FF0000"/>
                </a:solidFill>
              </a:rPr>
              <a:t>Encryption of Resources</a:t>
            </a:r>
          </a:p>
          <a:p>
            <a:r>
              <a:rPr lang="en-US" altLang="zh-CN" dirty="0">
                <a:solidFill>
                  <a:srgbClr val="FF0000"/>
                </a:solidFill>
              </a:rPr>
              <a:t>Hiding Method Calls, Field Types, and Field Access</a:t>
            </a:r>
          </a:p>
          <a:p>
            <a:r>
              <a:rPr lang="en-US" altLang="zh-CN" dirty="0"/>
              <a:t>Integrity control: Certificate Checks, JAR Content Checks, JAR sealing, Runtime Integrity Checks</a:t>
            </a:r>
          </a:p>
          <a:p>
            <a:r>
              <a:rPr lang="en-US" altLang="zh-CN" dirty="0"/>
              <a:t>Tamper Notifications</a:t>
            </a:r>
          </a:p>
          <a:p>
            <a:r>
              <a:rPr lang="en-US" altLang="zh-CN" dirty="0"/>
              <a:t>Anti-Emulator</a:t>
            </a:r>
          </a:p>
          <a:p>
            <a:r>
              <a:rPr lang="en-US" altLang="zh-CN" dirty="0"/>
              <a:t>Java Code Anti-Debugging</a:t>
            </a:r>
          </a:p>
          <a:p>
            <a:r>
              <a:rPr lang="en-US" altLang="zh-CN" dirty="0"/>
              <a:t>Resource Name Obfuscation</a:t>
            </a:r>
          </a:p>
          <a:p>
            <a:r>
              <a:rPr lang="en-US" altLang="zh-CN" dirty="0"/>
              <a:t>Transparent SSL Pinning / HTTP Public Key Pinning (HPKP)</a:t>
            </a:r>
          </a:p>
          <a:p>
            <a:r>
              <a:rPr lang="en-US" altLang="zh-CN" dirty="0"/>
              <a:t>Watermarking</a:t>
            </a:r>
          </a:p>
          <a:p>
            <a:r>
              <a:rPr lang="en-US" altLang="zh-CN" dirty="0"/>
              <a:t>Secure Code Execution Environment</a:t>
            </a:r>
          </a:p>
          <a:p>
            <a:endParaRPr lang="zh-CN" altLang="en-US" dirty="0"/>
          </a:p>
        </p:txBody>
      </p:sp>
    </p:spTree>
    <p:extLst>
      <p:ext uri="{BB962C8B-B14F-4D97-AF65-F5344CB8AC3E}">
        <p14:creationId xmlns:p14="http://schemas.microsoft.com/office/powerpoint/2010/main" val="35029242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7924800" cy="634082"/>
          </a:xfrm>
        </p:spPr>
        <p:txBody>
          <a:bodyPr>
            <a:normAutofit/>
          </a:bodyPr>
          <a:lstStyle/>
          <a:p>
            <a:r>
              <a:rPr lang="en-US" altLang="zh-CN" dirty="0" err="1" smtClean="0"/>
              <a:t>Allatori</a:t>
            </a:r>
            <a:r>
              <a:rPr lang="en-US" altLang="zh-CN" dirty="0"/>
              <a:t> </a:t>
            </a:r>
            <a:r>
              <a:rPr lang="en-US" altLang="zh-CN" sz="2700" dirty="0" smtClean="0"/>
              <a:t>http</a:t>
            </a:r>
            <a:r>
              <a:rPr lang="en-US" altLang="zh-CN" sz="2700" dirty="0"/>
              <a:t>://www.allatori.com</a:t>
            </a:r>
            <a:endParaRPr lang="zh-CN" altLang="en-US" dirty="0"/>
          </a:p>
        </p:txBody>
      </p:sp>
      <p:sp>
        <p:nvSpPr>
          <p:cNvPr id="3" name="内容占位符 2"/>
          <p:cNvSpPr>
            <a:spLocks noGrp="1"/>
          </p:cNvSpPr>
          <p:nvPr>
            <p:ph sz="quarter" idx="13"/>
          </p:nvPr>
        </p:nvSpPr>
        <p:spPr>
          <a:xfrm>
            <a:off x="467544" y="1124744"/>
            <a:ext cx="8229600" cy="5328592"/>
          </a:xfrm>
        </p:spPr>
        <p:txBody>
          <a:bodyPr>
            <a:noAutofit/>
          </a:bodyPr>
          <a:lstStyle/>
          <a:p>
            <a:r>
              <a:rPr lang="en-US" altLang="zh-CN" sz="2000" dirty="0">
                <a:solidFill>
                  <a:srgbClr val="FF0000"/>
                </a:solidFill>
              </a:rPr>
              <a:t>Name Obfuscation</a:t>
            </a:r>
          </a:p>
          <a:p>
            <a:r>
              <a:rPr lang="en-US" altLang="zh-CN" sz="2000" dirty="0">
                <a:solidFill>
                  <a:srgbClr val="FF0000"/>
                </a:solidFill>
              </a:rPr>
              <a:t>Flow Obfuscation</a:t>
            </a:r>
          </a:p>
          <a:p>
            <a:r>
              <a:rPr lang="en-US" altLang="zh-CN" sz="2000" dirty="0"/>
              <a:t>Debug Info Obfuscation</a:t>
            </a:r>
          </a:p>
          <a:p>
            <a:r>
              <a:rPr lang="en-US" altLang="zh-CN" sz="2000" dirty="0">
                <a:solidFill>
                  <a:srgbClr val="FF0000"/>
                </a:solidFill>
              </a:rPr>
              <a:t>String Encryption</a:t>
            </a:r>
          </a:p>
          <a:p>
            <a:r>
              <a:rPr lang="en-US" altLang="zh-CN" sz="2000" dirty="0"/>
              <a:t>100% Protection Against Popular </a:t>
            </a:r>
            <a:r>
              <a:rPr lang="en-US" altLang="zh-CN" sz="2000" dirty="0" err="1"/>
              <a:t>Decompilers</a:t>
            </a:r>
            <a:endParaRPr lang="en-US" altLang="zh-CN" sz="2000" dirty="0"/>
          </a:p>
          <a:p>
            <a:r>
              <a:rPr lang="en-US" altLang="zh-CN" sz="2000" dirty="0"/>
              <a:t>Optimizing</a:t>
            </a:r>
          </a:p>
          <a:p>
            <a:r>
              <a:rPr lang="en-US" altLang="zh-CN" sz="2000" dirty="0"/>
              <a:t>Watermarking</a:t>
            </a:r>
          </a:p>
          <a:p>
            <a:r>
              <a:rPr lang="en-US" altLang="zh-CN" sz="2000" dirty="0"/>
              <a:t>Incremental Obfuscation</a:t>
            </a:r>
          </a:p>
          <a:p>
            <a:r>
              <a:rPr lang="en-US" altLang="zh-CN" sz="2000" dirty="0"/>
              <a:t>Stack Trace Utility</a:t>
            </a:r>
          </a:p>
          <a:p>
            <a:r>
              <a:rPr lang="en-US" altLang="zh-CN" sz="2000" dirty="0"/>
              <a:t>Build Tool Interface</a:t>
            </a:r>
          </a:p>
          <a:p>
            <a:r>
              <a:rPr lang="en-US" altLang="zh-CN" sz="2000" dirty="0"/>
              <a:t>J2ME Obfuscation</a:t>
            </a:r>
          </a:p>
          <a:p>
            <a:r>
              <a:rPr lang="en-US" altLang="zh-CN" sz="2000" dirty="0"/>
              <a:t>Android Obfuscation</a:t>
            </a:r>
            <a:endParaRPr lang="zh-CN" altLang="en-US" sz="2000" dirty="0"/>
          </a:p>
        </p:txBody>
      </p:sp>
    </p:spTree>
    <p:extLst>
      <p:ext uri="{BB962C8B-B14F-4D97-AF65-F5344CB8AC3E}">
        <p14:creationId xmlns:p14="http://schemas.microsoft.com/office/powerpoint/2010/main" val="16414984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7924800" cy="562074"/>
          </a:xfrm>
        </p:spPr>
        <p:txBody>
          <a:bodyPr/>
          <a:lstStyle/>
          <a:p>
            <a:r>
              <a:rPr lang="en-US" altLang="zh-CN" dirty="0" err="1" smtClean="0"/>
              <a:t>Shrio</a:t>
            </a:r>
            <a:r>
              <a:rPr lang="zh-CN" altLang="en-US" dirty="0" smtClean="0"/>
              <a:t>安全组件</a:t>
            </a:r>
            <a:endParaRPr lang="zh-CN" altLang="en-US" dirty="0"/>
          </a:p>
        </p:txBody>
      </p:sp>
      <p:pic>
        <p:nvPicPr>
          <p:cNvPr id="5122" name="Picture 2" descr="http://images.cnitblog.com/i/268922/201406/2714581392967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59" y="1340768"/>
            <a:ext cx="7115175" cy="513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76423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3"/>
          </p:nvPr>
        </p:nvSpPr>
        <p:spPr/>
        <p:txBody>
          <a:bodyPr/>
          <a:lstStyle/>
          <a:p>
            <a:endParaRPr lang="zh-CN" altLang="en-US" dirty="0"/>
          </a:p>
        </p:txBody>
      </p:sp>
      <p:pic>
        <p:nvPicPr>
          <p:cNvPr id="6146" name="Picture 2" descr="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229" y="476672"/>
            <a:ext cx="7724775" cy="524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881173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Web</a:t>
            </a:r>
            <a:r>
              <a:rPr lang="zh-CN" altLang="en-US" dirty="0"/>
              <a:t>安全</a:t>
            </a:r>
          </a:p>
        </p:txBody>
      </p:sp>
      <p:sp>
        <p:nvSpPr>
          <p:cNvPr id="2" name="TextBox 1"/>
          <p:cNvSpPr txBox="1"/>
          <p:nvPr/>
        </p:nvSpPr>
        <p:spPr>
          <a:xfrm>
            <a:off x="683568" y="1628800"/>
            <a:ext cx="5688632" cy="3108543"/>
          </a:xfrm>
          <a:prstGeom prst="rect">
            <a:avLst/>
          </a:prstGeom>
          <a:noFill/>
        </p:spPr>
        <p:txBody>
          <a:bodyPr wrap="square" rtlCol="0">
            <a:spAutoFit/>
          </a:bodyPr>
          <a:lstStyle/>
          <a:p>
            <a:r>
              <a:rPr lang="en-US" altLang="zh-CN" sz="1400" dirty="0" smtClean="0"/>
              <a:t>1.</a:t>
            </a:r>
            <a:r>
              <a:rPr lang="zh-CN" altLang="en-US" sz="1400" dirty="0" smtClean="0"/>
              <a:t>登录认证：密码复杂度、防认证</a:t>
            </a:r>
            <a:r>
              <a:rPr lang="en-US" altLang="zh-CN" sz="1400" dirty="0" smtClean="0"/>
              <a:t>DOS</a:t>
            </a:r>
            <a:r>
              <a:rPr lang="zh-CN" altLang="en-US" sz="1400" dirty="0" smtClean="0"/>
              <a:t>、认证码使用</a:t>
            </a:r>
            <a:endParaRPr lang="en-US" altLang="zh-CN" sz="1400" dirty="0" smtClean="0"/>
          </a:p>
          <a:p>
            <a:r>
              <a:rPr lang="en-US" altLang="zh-CN" sz="1400" dirty="0" smtClean="0"/>
              <a:t>2.</a:t>
            </a:r>
            <a:r>
              <a:rPr lang="zh-CN" altLang="en-US" sz="1400" dirty="0" smtClean="0"/>
              <a:t>参数校验（如路径绝对化、参数范围）、防注入</a:t>
            </a:r>
            <a:endParaRPr lang="en-US" altLang="zh-CN" sz="1400" dirty="0" smtClean="0"/>
          </a:p>
          <a:p>
            <a:r>
              <a:rPr lang="en-US" altLang="zh-CN" sz="1400" dirty="0" smtClean="0"/>
              <a:t>3.Ssl </a:t>
            </a:r>
            <a:r>
              <a:rPr lang="en-US" altLang="zh-CN" sz="1400" dirty="0" err="1" smtClean="0"/>
              <a:t>enbale</a:t>
            </a:r>
            <a:endParaRPr lang="en-US" altLang="zh-CN" sz="1400" dirty="0" smtClean="0"/>
          </a:p>
          <a:p>
            <a:r>
              <a:rPr lang="en-US" altLang="zh-CN" sz="1400" dirty="0" smtClean="0"/>
              <a:t>4.</a:t>
            </a:r>
            <a:r>
              <a:rPr lang="zh-CN" altLang="en-US" sz="1400" dirty="0" smtClean="0"/>
              <a:t>点击窃持、</a:t>
            </a:r>
            <a:r>
              <a:rPr lang="en-US" altLang="zh-CN" sz="1400" dirty="0" smtClean="0"/>
              <a:t>CSRF</a:t>
            </a:r>
            <a:r>
              <a:rPr lang="zh-CN" altLang="en-US" sz="1400" dirty="0" smtClean="0"/>
              <a:t>、</a:t>
            </a:r>
            <a:r>
              <a:rPr lang="en-US" altLang="zh-CN" sz="1400" dirty="0" smtClean="0"/>
              <a:t>XSS</a:t>
            </a:r>
            <a:r>
              <a:rPr lang="zh-CN" altLang="en-US" sz="1400" dirty="0" smtClean="0"/>
              <a:t>、</a:t>
            </a:r>
            <a:r>
              <a:rPr lang="en-US" altLang="zh-CN" sz="1400" dirty="0" smtClean="0"/>
              <a:t>CORS</a:t>
            </a:r>
            <a:r>
              <a:rPr lang="zh-CN" altLang="en-US" sz="1400" dirty="0" smtClean="0"/>
              <a:t>（跨域资源共享）</a:t>
            </a:r>
            <a:endParaRPr lang="en-US" altLang="zh-CN" sz="1400" dirty="0" smtClean="0"/>
          </a:p>
          <a:p>
            <a:r>
              <a:rPr lang="en-US" altLang="zh-CN" sz="1400" dirty="0" smtClean="0"/>
              <a:t>5.HTTP</a:t>
            </a:r>
            <a:r>
              <a:rPr lang="zh-CN" altLang="en-US" sz="1400" dirty="0" smtClean="0"/>
              <a:t>安全头</a:t>
            </a:r>
            <a:endParaRPr lang="en-US" altLang="zh-CN" sz="1400" dirty="0" smtClean="0"/>
          </a:p>
          <a:p>
            <a:r>
              <a:rPr lang="en-US" altLang="zh-CN" sz="1400" dirty="0" smtClean="0"/>
              <a:t>6.Cookie</a:t>
            </a:r>
            <a:r>
              <a:rPr lang="zh-CN" altLang="en-US" sz="1400" dirty="0" smtClean="0"/>
              <a:t>安全属性设置</a:t>
            </a:r>
            <a:endParaRPr lang="en-US" altLang="zh-CN" sz="1400" dirty="0" smtClean="0"/>
          </a:p>
          <a:p>
            <a:r>
              <a:rPr lang="en-US" altLang="zh-CN" sz="1400" dirty="0"/>
              <a:t>7</a:t>
            </a:r>
            <a:r>
              <a:rPr lang="en-US" altLang="zh-CN" sz="1400" dirty="0" smtClean="0"/>
              <a:t>.</a:t>
            </a:r>
            <a:r>
              <a:rPr lang="zh-CN" altLang="en-US" sz="1400" dirty="0" smtClean="0"/>
              <a:t>输出编码</a:t>
            </a:r>
            <a:endParaRPr lang="en-US" altLang="zh-CN" sz="1400" dirty="0" smtClean="0"/>
          </a:p>
          <a:p>
            <a:r>
              <a:rPr lang="en-US" altLang="zh-CN" sz="1400" dirty="0"/>
              <a:t>8</a:t>
            </a:r>
            <a:r>
              <a:rPr lang="en-US" altLang="zh-CN" sz="1400" dirty="0" smtClean="0"/>
              <a:t>.Tomcat</a:t>
            </a:r>
            <a:r>
              <a:rPr lang="zh-CN" altLang="en-US" sz="1400" dirty="0" smtClean="0"/>
              <a:t>安全配置（</a:t>
            </a:r>
            <a:r>
              <a:rPr lang="en-US" altLang="zh-CN" sz="1400" dirty="0" smtClean="0"/>
              <a:t>filter</a:t>
            </a:r>
            <a:r>
              <a:rPr lang="zh-CN" altLang="en-US" sz="1400" dirty="0" smtClean="0"/>
              <a:t>、</a:t>
            </a:r>
            <a:r>
              <a:rPr lang="en-US" altLang="zh-CN" sz="1400" dirty="0" smtClean="0"/>
              <a:t>http</a:t>
            </a:r>
            <a:r>
              <a:rPr lang="zh-CN" altLang="en-US" sz="1400" dirty="0" smtClean="0"/>
              <a:t>头大小、</a:t>
            </a:r>
            <a:r>
              <a:rPr lang="en-US" altLang="zh-CN" sz="1400" dirty="0" smtClean="0"/>
              <a:t>shutdown</a:t>
            </a:r>
            <a:r>
              <a:rPr lang="zh-CN" altLang="en-US" sz="1400" dirty="0" smtClean="0"/>
              <a:t>、无用目录清理等）</a:t>
            </a:r>
            <a:endParaRPr lang="en-US" altLang="zh-CN" sz="1400" dirty="0" smtClean="0"/>
          </a:p>
          <a:p>
            <a:r>
              <a:rPr lang="en-US" altLang="zh-CN" sz="1400" dirty="0"/>
              <a:t>9</a:t>
            </a:r>
            <a:r>
              <a:rPr lang="en-US" altLang="zh-CN" sz="1400" dirty="0" smtClean="0"/>
              <a:t>.</a:t>
            </a:r>
            <a:r>
              <a:rPr lang="zh-CN" altLang="en-US" sz="1400" dirty="0" smtClean="0"/>
              <a:t>文件上传、下载限制</a:t>
            </a:r>
            <a:endParaRPr lang="en-US" altLang="zh-CN" sz="1400" dirty="0" smtClean="0"/>
          </a:p>
          <a:p>
            <a:r>
              <a:rPr lang="en-US" altLang="zh-CN" sz="1400" dirty="0" smtClean="0"/>
              <a:t>10.</a:t>
            </a:r>
            <a:r>
              <a:rPr lang="zh-CN" altLang="en-US" sz="1400" dirty="0" smtClean="0"/>
              <a:t>连接数限制</a:t>
            </a:r>
            <a:endParaRPr lang="en-US" altLang="zh-CN" sz="1400" dirty="0" smtClean="0"/>
          </a:p>
          <a:p>
            <a:r>
              <a:rPr lang="en-US" altLang="zh-CN" sz="1400" dirty="0" smtClean="0"/>
              <a:t>11.</a:t>
            </a:r>
            <a:r>
              <a:rPr lang="zh-CN" altLang="en-US" sz="1400" dirty="0" smtClean="0"/>
              <a:t>页面敏感信息，包含系统相关信息（如路径、密码、版本号等）</a:t>
            </a:r>
            <a:endParaRPr lang="en-US" altLang="zh-CN" sz="1400" dirty="0" smtClean="0"/>
          </a:p>
          <a:p>
            <a:r>
              <a:rPr lang="en-US" altLang="zh-CN" sz="1400" dirty="0" smtClean="0"/>
              <a:t>12.</a:t>
            </a:r>
            <a:r>
              <a:rPr lang="zh-CN" altLang="en-US" sz="1400" dirty="0" smtClean="0"/>
              <a:t>安装文件权限设置</a:t>
            </a:r>
            <a:r>
              <a:rPr lang="zh-CN" altLang="en-US" sz="1400" dirty="0"/>
              <a:t>最小</a:t>
            </a:r>
            <a:r>
              <a:rPr lang="zh-CN" altLang="en-US" sz="1400" dirty="0" smtClean="0"/>
              <a:t>化</a:t>
            </a:r>
            <a:endParaRPr lang="en-US" altLang="zh-CN" sz="1400" dirty="0" smtClean="0"/>
          </a:p>
          <a:p>
            <a:r>
              <a:rPr lang="en-US" altLang="zh-CN" sz="1400" dirty="0" smtClean="0"/>
              <a:t>13.</a:t>
            </a:r>
            <a:r>
              <a:rPr lang="zh-CN" altLang="en-US" sz="1400" dirty="0" smtClean="0"/>
              <a:t>越权行为：如买方模拟卖方授权数据</a:t>
            </a:r>
            <a:endParaRPr lang="en-US" altLang="zh-CN" sz="1400" dirty="0" smtClean="0"/>
          </a:p>
          <a:p>
            <a:r>
              <a:rPr lang="en-US" altLang="zh-CN" sz="1400" dirty="0" smtClean="0"/>
              <a:t>14.</a:t>
            </a:r>
            <a:r>
              <a:rPr lang="zh-CN" altLang="en-US" sz="1400" dirty="0" smtClean="0"/>
              <a:t>会话管理：如</a:t>
            </a:r>
            <a:r>
              <a:rPr lang="en-US" altLang="zh-CN" sz="1400" dirty="0" smtClean="0"/>
              <a:t>session</a:t>
            </a:r>
            <a:r>
              <a:rPr lang="zh-CN" altLang="en-US" sz="1400" dirty="0" smtClean="0"/>
              <a:t>生成、过期等</a:t>
            </a:r>
            <a:endParaRPr lang="zh-CN" altLang="en-US" sz="1400" dirty="0"/>
          </a:p>
        </p:txBody>
      </p:sp>
    </p:spTree>
    <p:extLst>
      <p:ext uri="{BB962C8B-B14F-4D97-AF65-F5344CB8AC3E}">
        <p14:creationId xmlns:p14="http://schemas.microsoft.com/office/powerpoint/2010/main" val="471222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用户名和密码认证</a:t>
            </a:r>
            <a:endParaRPr lang="zh-CN" altLang="en-US" dirty="0"/>
          </a:p>
        </p:txBody>
      </p:sp>
      <p:sp>
        <p:nvSpPr>
          <p:cNvPr id="3" name="内容占位符 2"/>
          <p:cNvSpPr>
            <a:spLocks noGrp="1"/>
          </p:cNvSpPr>
          <p:nvPr>
            <p:ph sz="quarter" idx="13"/>
          </p:nvPr>
        </p:nvSpPr>
        <p:spPr/>
        <p:txBody>
          <a:bodyPr/>
          <a:lstStyle/>
          <a:p>
            <a:r>
              <a:rPr lang="zh-CN" altLang="en-US" dirty="0" smtClean="0"/>
              <a:t>系统内部密码经过</a:t>
            </a:r>
            <a:r>
              <a:rPr lang="en-US" altLang="zh-CN" dirty="0" smtClean="0"/>
              <a:t>SHA256 hash</a:t>
            </a:r>
            <a:r>
              <a:rPr lang="zh-CN" altLang="en-US" dirty="0" smtClean="0"/>
              <a:t>后保存数据库，任何时候不会明文</a:t>
            </a:r>
            <a:endParaRPr lang="en-US" altLang="zh-CN" dirty="0" smtClean="0"/>
          </a:p>
          <a:p>
            <a:r>
              <a:rPr lang="zh-CN" altLang="en-US" dirty="0" smtClean="0"/>
              <a:t>认证时也是密文比较</a:t>
            </a:r>
            <a:endParaRPr lang="zh-CN" altLang="en-US" dirty="0"/>
          </a:p>
        </p:txBody>
      </p:sp>
    </p:spTree>
    <p:extLst>
      <p:ext uri="{BB962C8B-B14F-4D97-AF65-F5344CB8AC3E}">
        <p14:creationId xmlns:p14="http://schemas.microsoft.com/office/powerpoint/2010/main" val="21890237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404664"/>
            <a:ext cx="7924800" cy="490066"/>
          </a:xfrm>
        </p:spPr>
        <p:txBody>
          <a:bodyPr/>
          <a:lstStyle/>
          <a:p>
            <a:r>
              <a:rPr lang="zh-CN" altLang="en-US" dirty="0" smtClean="0"/>
              <a:t>日志</a:t>
            </a:r>
            <a:endParaRPr lang="zh-CN" altLang="en-US" dirty="0"/>
          </a:p>
        </p:txBody>
      </p:sp>
      <p:sp>
        <p:nvSpPr>
          <p:cNvPr id="3" name="内容占位符 2"/>
          <p:cNvSpPr>
            <a:spLocks noGrp="1"/>
          </p:cNvSpPr>
          <p:nvPr>
            <p:ph sz="quarter" idx="13"/>
          </p:nvPr>
        </p:nvSpPr>
        <p:spPr/>
        <p:txBody>
          <a:bodyPr/>
          <a:lstStyle/>
          <a:p>
            <a:r>
              <a:rPr lang="en-US" altLang="zh-CN" dirty="0" smtClean="0"/>
              <a:t>ELK</a:t>
            </a:r>
            <a:r>
              <a:rPr lang="zh-CN" altLang="en-US" dirty="0" smtClean="0"/>
              <a:t>平台</a:t>
            </a:r>
            <a:endParaRPr lang="zh-CN" altLang="en-US" dirty="0"/>
          </a:p>
        </p:txBody>
      </p:sp>
    </p:spTree>
    <p:extLst>
      <p:ext uri="{BB962C8B-B14F-4D97-AF65-F5344CB8AC3E}">
        <p14:creationId xmlns:p14="http://schemas.microsoft.com/office/powerpoint/2010/main" val="22548413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文件监控</a:t>
            </a:r>
            <a:endParaRPr lang="zh-CN" altLang="en-US" dirty="0"/>
          </a:p>
        </p:txBody>
      </p:sp>
      <p:sp>
        <p:nvSpPr>
          <p:cNvPr id="3" name="内容占位符 2"/>
          <p:cNvSpPr>
            <a:spLocks noGrp="1"/>
          </p:cNvSpPr>
          <p:nvPr>
            <p:ph sz="quarter" idx="13"/>
          </p:nvPr>
        </p:nvSpPr>
        <p:spPr/>
        <p:txBody>
          <a:bodyPr/>
          <a:lstStyle/>
          <a:p>
            <a:r>
              <a:rPr lang="en-US" altLang="zh-CN" dirty="0" smtClean="0"/>
              <a:t>Aide</a:t>
            </a:r>
            <a:endParaRPr lang="zh-CN" altLang="en-US" dirty="0"/>
          </a:p>
        </p:txBody>
      </p:sp>
    </p:spTree>
    <p:extLst>
      <p:ext uri="{BB962C8B-B14F-4D97-AF65-F5344CB8AC3E}">
        <p14:creationId xmlns:p14="http://schemas.microsoft.com/office/powerpoint/2010/main" val="30057184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7924800" cy="562074"/>
          </a:xfrm>
        </p:spPr>
        <p:txBody>
          <a:bodyPr/>
          <a:lstStyle/>
          <a:p>
            <a:r>
              <a:rPr lang="zh-CN" altLang="en-US" sz="2400" dirty="0" smtClean="0"/>
              <a:t>攻防演练平台</a:t>
            </a:r>
            <a:endParaRPr lang="zh-CN" altLang="en-US" sz="2400" dirty="0"/>
          </a:p>
        </p:txBody>
      </p:sp>
      <p:sp>
        <p:nvSpPr>
          <p:cNvPr id="3" name="内容占位符 2"/>
          <p:cNvSpPr>
            <a:spLocks noGrp="1"/>
          </p:cNvSpPr>
          <p:nvPr>
            <p:ph sz="quarter" idx="13"/>
          </p:nvPr>
        </p:nvSpPr>
        <p:spPr/>
        <p:txBody>
          <a:bodyPr/>
          <a:lstStyle/>
          <a:p>
            <a:r>
              <a:rPr lang="zh-CN" altLang="en-US" dirty="0"/>
              <a:t>攻防演练平台：其中结合了多个开源系统</a:t>
            </a:r>
            <a:r>
              <a:rPr lang="en-US" altLang="zh-CN" dirty="0" err="1"/>
              <a:t>ZVulDrill</a:t>
            </a:r>
            <a:r>
              <a:rPr lang="zh-CN" altLang="en-US" dirty="0"/>
              <a:t>、</a:t>
            </a:r>
            <a:r>
              <a:rPr lang="en-US" altLang="zh-CN" dirty="0"/>
              <a:t>DVWA</a:t>
            </a:r>
            <a:r>
              <a:rPr lang="zh-CN" altLang="en-US" dirty="0"/>
              <a:t>、</a:t>
            </a:r>
            <a:r>
              <a:rPr lang="en-US" altLang="zh-CN" dirty="0" err="1"/>
              <a:t>WeBug</a:t>
            </a:r>
            <a:r>
              <a:rPr lang="zh-CN" altLang="en-US" dirty="0"/>
              <a:t>、</a:t>
            </a:r>
            <a:r>
              <a:rPr lang="en-US" altLang="zh-CN" dirty="0" err="1"/>
              <a:t>tea_news</a:t>
            </a:r>
            <a:r>
              <a:rPr lang="zh-CN" altLang="en-US" dirty="0"/>
              <a:t>、</a:t>
            </a:r>
            <a:r>
              <a:rPr lang="en-US" altLang="zh-CN" dirty="0"/>
              <a:t>XSS</a:t>
            </a:r>
            <a:r>
              <a:rPr lang="zh-CN" altLang="en-US" dirty="0"/>
              <a:t>挑战等，主要用于安全培训及后期可能存在的安全考核</a:t>
            </a:r>
            <a:r>
              <a:rPr lang="zh-CN" altLang="en-US" dirty="0" smtClean="0"/>
              <a:t>使用</a:t>
            </a:r>
            <a:endParaRPr lang="en-US" altLang="zh-CN" dirty="0" smtClean="0"/>
          </a:p>
          <a:p>
            <a:endParaRPr lang="en-US" altLang="zh-CN" dirty="0"/>
          </a:p>
          <a:p>
            <a:r>
              <a:rPr lang="en-US" altLang="zh-CN" dirty="0" err="1"/>
              <a:t>Github</a:t>
            </a:r>
            <a:r>
              <a:rPr lang="zh-CN" altLang="en-US" dirty="0"/>
              <a:t>监控系统：目前使用</a:t>
            </a:r>
            <a:r>
              <a:rPr lang="en-US" altLang="zh-CN" dirty="0"/>
              <a:t>0xbug</a:t>
            </a:r>
            <a:r>
              <a:rPr lang="zh-CN" altLang="en-US" dirty="0"/>
              <a:t>开源的一套</a:t>
            </a:r>
            <a:r>
              <a:rPr lang="en-US" altLang="zh-CN" dirty="0" err="1"/>
              <a:t>Github</a:t>
            </a:r>
            <a:r>
              <a:rPr lang="zh-CN" altLang="en-US" dirty="0" smtClean="0"/>
              <a:t>监控系统</a:t>
            </a:r>
            <a:endParaRPr lang="en-US" altLang="zh-CN" dirty="0" smtClean="0"/>
          </a:p>
          <a:p>
            <a:endParaRPr lang="en-US" altLang="zh-CN" dirty="0"/>
          </a:p>
          <a:p>
            <a:r>
              <a:rPr lang="zh-CN" altLang="en-US" dirty="0"/>
              <a:t>款名叫</a:t>
            </a:r>
            <a:r>
              <a:rPr lang="en-US" altLang="zh-CN" dirty="0"/>
              <a:t>Collaborator </a:t>
            </a:r>
            <a:r>
              <a:rPr lang="en-US" altLang="zh-CN" dirty="0" err="1"/>
              <a:t>Everywhere</a:t>
            </a:r>
            <a:r>
              <a:rPr lang="en-US" altLang="zh-CN" b="1" dirty="0" err="1"/>
              <a:t>【</a:t>
            </a:r>
            <a:r>
              <a:rPr lang="en-US" altLang="zh-CN" b="1" u="sng" dirty="0" err="1">
                <a:hlinkClick r:id="rId2"/>
              </a:rPr>
              <a:t>GitHub</a:t>
            </a:r>
            <a:r>
              <a:rPr lang="zh-CN" altLang="en-US" b="1" u="sng" dirty="0">
                <a:hlinkClick r:id="rId2"/>
              </a:rPr>
              <a:t>主页</a:t>
            </a:r>
            <a:r>
              <a:rPr lang="en-US" altLang="zh-CN" b="1" dirty="0"/>
              <a:t>】</a:t>
            </a:r>
            <a:r>
              <a:rPr lang="zh-CN" altLang="en-US" dirty="0"/>
              <a:t>的开源</a:t>
            </a:r>
            <a:r>
              <a:rPr lang="en-US" altLang="zh-CN" dirty="0" err="1"/>
              <a:t>BurpSuite</a:t>
            </a:r>
            <a:r>
              <a:rPr lang="zh-CN" altLang="en-US" dirty="0" smtClean="0"/>
              <a:t>扩展</a:t>
            </a:r>
            <a:endParaRPr lang="en-US" altLang="zh-CN" dirty="0" smtClean="0"/>
          </a:p>
          <a:p>
            <a:endParaRPr lang="en-US" altLang="zh-CN" dirty="0"/>
          </a:p>
          <a:p>
            <a:r>
              <a:rPr lang="en-US" altLang="zh-CN" dirty="0" err="1"/>
              <a:t>BurpSuite</a:t>
            </a:r>
            <a:r>
              <a:rPr lang="zh-CN" altLang="en-US" dirty="0"/>
              <a:t>、</a:t>
            </a:r>
            <a:r>
              <a:rPr lang="en-US" altLang="zh-CN" dirty="0" err="1"/>
              <a:t>mitmproxy</a:t>
            </a:r>
            <a:r>
              <a:rPr lang="zh-CN" altLang="en-US" dirty="0"/>
              <a:t>和</a:t>
            </a:r>
            <a:r>
              <a:rPr lang="en-US" altLang="zh-CN" dirty="0" err="1"/>
              <a:t>Ncat</a:t>
            </a:r>
            <a:r>
              <a:rPr lang="en-US" altLang="zh-CN" dirty="0"/>
              <a:t>/OpenSSL</a:t>
            </a:r>
            <a:endParaRPr lang="en-US" altLang="zh-CN" dirty="0" smtClean="0"/>
          </a:p>
        </p:txBody>
      </p:sp>
    </p:spTree>
    <p:extLst>
      <p:ext uri="{BB962C8B-B14F-4D97-AF65-F5344CB8AC3E}">
        <p14:creationId xmlns:p14="http://schemas.microsoft.com/office/powerpoint/2010/main" val="15306613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7924800" cy="562074"/>
          </a:xfrm>
        </p:spPr>
        <p:txBody>
          <a:bodyPr/>
          <a:lstStyle/>
          <a:p>
            <a:r>
              <a:rPr lang="zh-CN" altLang="en-US" sz="2400" dirty="0" smtClean="0"/>
              <a:t>安全平台构建</a:t>
            </a:r>
            <a:endParaRPr lang="zh-CN" altLang="en-US" sz="2400" dirty="0"/>
          </a:p>
        </p:txBody>
      </p:sp>
      <p:sp>
        <p:nvSpPr>
          <p:cNvPr id="3" name="内容占位符 2"/>
          <p:cNvSpPr>
            <a:spLocks noGrp="1"/>
          </p:cNvSpPr>
          <p:nvPr>
            <p:ph sz="quarter" idx="13"/>
          </p:nvPr>
        </p:nvSpPr>
        <p:spPr>
          <a:xfrm>
            <a:off x="609600" y="1196752"/>
            <a:ext cx="7924800" cy="4518248"/>
          </a:xfrm>
        </p:spPr>
        <p:txBody>
          <a:bodyPr/>
          <a:lstStyle/>
          <a:p>
            <a:r>
              <a:rPr lang="zh-CN" altLang="en-US" dirty="0"/>
              <a:t>目前信息安全平台搭建使用源码来源（开源大法好），为尊重作者已尽量使用原链接：</a:t>
            </a:r>
            <a:br>
              <a:rPr lang="zh-CN" altLang="en-US" dirty="0"/>
            </a:br>
            <a:r>
              <a:rPr lang="zh-CN" altLang="en-US" dirty="0"/>
              <a:t>安全平台框架：</a:t>
            </a:r>
            <a:r>
              <a:rPr lang="en-US" altLang="zh-CN" dirty="0"/>
              <a:t>https://github.com/martinzhou2015/SRCMS</a:t>
            </a:r>
            <a:r>
              <a:rPr lang="zh-CN" altLang="en-US" dirty="0"/>
              <a:t>（已有更新）</a:t>
            </a:r>
            <a:br>
              <a:rPr lang="zh-CN" altLang="en-US" dirty="0"/>
            </a:br>
            <a:r>
              <a:rPr lang="en-US" altLang="zh-CN" dirty="0"/>
              <a:t>XSS</a:t>
            </a:r>
            <a:r>
              <a:rPr lang="zh-CN" altLang="en-US" dirty="0"/>
              <a:t>跨站平台：</a:t>
            </a:r>
            <a:r>
              <a:rPr lang="en-US" altLang="zh-CN" dirty="0"/>
              <a:t>https://github.com/imlrhui/xssplatform/tree/master/xssplatform</a:t>
            </a:r>
            <a:br>
              <a:rPr lang="en-US" altLang="zh-CN" dirty="0"/>
            </a:br>
            <a:r>
              <a:rPr lang="zh-CN" altLang="en-US" dirty="0"/>
              <a:t>搭建教程：</a:t>
            </a:r>
            <a:r>
              <a:rPr lang="en-US" altLang="zh-CN" dirty="0"/>
              <a:t>https://www.2cto.com/article/201308/239961.html</a:t>
            </a:r>
            <a:br>
              <a:rPr lang="en-US" altLang="zh-CN" dirty="0"/>
            </a:br>
            <a:r>
              <a:rPr lang="zh-CN" altLang="en-US" dirty="0"/>
              <a:t>攻防演练平台：</a:t>
            </a:r>
            <a:br>
              <a:rPr lang="zh-CN" altLang="en-US" dirty="0"/>
            </a:br>
            <a:r>
              <a:rPr lang="en-US" altLang="zh-CN" dirty="0"/>
              <a:t>1</a:t>
            </a:r>
            <a:r>
              <a:rPr lang="zh-CN" altLang="en-US" dirty="0"/>
              <a:t>、</a:t>
            </a:r>
            <a:r>
              <a:rPr lang="en-US" altLang="zh-CN" dirty="0"/>
              <a:t>https://github.com/710leo/ZVulDrill</a:t>
            </a:r>
            <a:r>
              <a:rPr lang="zh-CN" altLang="en-US" dirty="0"/>
              <a:t>（已有更新）</a:t>
            </a:r>
            <a:br>
              <a:rPr lang="zh-CN" altLang="en-US" dirty="0"/>
            </a:br>
            <a:r>
              <a:rPr lang="en-US" altLang="zh-CN" dirty="0"/>
              <a:t>2</a:t>
            </a:r>
            <a:r>
              <a:rPr lang="zh-CN" altLang="en-US" dirty="0"/>
              <a:t>、</a:t>
            </a:r>
            <a:r>
              <a:rPr lang="en-US" altLang="zh-CN" dirty="0"/>
              <a:t>http://www.webug.org/</a:t>
            </a:r>
            <a:br>
              <a:rPr lang="en-US" altLang="zh-CN" dirty="0"/>
            </a:br>
            <a:r>
              <a:rPr lang="en-US" altLang="zh-CN" dirty="0"/>
              <a:t>3</a:t>
            </a:r>
            <a:r>
              <a:rPr lang="zh-CN" altLang="en-US" dirty="0"/>
              <a:t>、</a:t>
            </a:r>
            <a:r>
              <a:rPr lang="en-US" altLang="zh-CN" dirty="0" err="1"/>
              <a:t>tea_news</a:t>
            </a:r>
            <a:r>
              <a:rPr lang="zh-CN" altLang="en-US" dirty="0"/>
              <a:t>（自己开发）、</a:t>
            </a:r>
            <a:r>
              <a:rPr lang="en-US" altLang="zh-CN" dirty="0" err="1"/>
              <a:t>xss</a:t>
            </a:r>
            <a:r>
              <a:rPr lang="zh-CN" altLang="en-US" dirty="0"/>
              <a:t>挑战、</a:t>
            </a:r>
            <a:r>
              <a:rPr lang="en-US" altLang="zh-CN" dirty="0" err="1"/>
              <a:t>webug</a:t>
            </a:r>
            <a:r>
              <a:rPr lang="zh-CN" altLang="en-US" dirty="0"/>
              <a:t>见云盘</a:t>
            </a:r>
            <a:br>
              <a:rPr lang="zh-CN" altLang="en-US" dirty="0"/>
            </a:br>
            <a:r>
              <a:rPr lang="zh-CN" altLang="en-US" dirty="0"/>
              <a:t>（链接：</a:t>
            </a:r>
            <a:r>
              <a:rPr lang="en-US" altLang="zh-CN" dirty="0"/>
              <a:t>http://pan.baidu.com/s/1sla8GXJ </a:t>
            </a:r>
            <a:r>
              <a:rPr lang="zh-CN" altLang="en-US" dirty="0"/>
              <a:t>密码：</a:t>
            </a:r>
            <a:r>
              <a:rPr lang="en-US" altLang="zh-CN" dirty="0"/>
              <a:t>ud4f</a:t>
            </a:r>
            <a:r>
              <a:rPr lang="zh-CN" altLang="en-US" dirty="0"/>
              <a:t>）</a:t>
            </a:r>
            <a:r>
              <a:rPr lang="en-US" altLang="zh-CN" dirty="0"/>
              <a:t/>
            </a:r>
            <a:br>
              <a:rPr lang="en-US" altLang="zh-CN" dirty="0"/>
            </a:br>
            <a:r>
              <a:rPr lang="en-US" altLang="zh-CN" dirty="0" err="1"/>
              <a:t>Github</a:t>
            </a:r>
            <a:r>
              <a:rPr lang="zh-CN" altLang="en-US" dirty="0"/>
              <a:t>监控平台：</a:t>
            </a:r>
            <a:r>
              <a:rPr lang="en-US" altLang="zh-CN" dirty="0"/>
              <a:t>https://github.com/0xbug/Hawkeye</a:t>
            </a:r>
            <a:br>
              <a:rPr lang="en-US" altLang="zh-CN" dirty="0"/>
            </a:br>
            <a:r>
              <a:rPr lang="zh-CN" altLang="en-US" dirty="0"/>
              <a:t>巡风系统：</a:t>
            </a:r>
            <a:r>
              <a:rPr lang="en-US" altLang="zh-CN" dirty="0"/>
              <a:t>https://github.com/ysrc/xunfeng</a:t>
            </a:r>
            <a:br>
              <a:rPr lang="en-US" altLang="zh-CN" dirty="0"/>
            </a:br>
            <a:r>
              <a:rPr lang="zh-CN" altLang="en-US" dirty="0"/>
              <a:t>另外企业内部安全培训体系的建设也正在进行，大体思路如下，其中部分尚未完成，仅对完成部分分享：链接：</a:t>
            </a:r>
            <a:r>
              <a:rPr lang="en-US" altLang="zh-CN" dirty="0"/>
              <a:t>http://pan.baidu.com/s/1sla8GXJ </a:t>
            </a:r>
            <a:r>
              <a:rPr lang="zh-CN" altLang="en-US" dirty="0"/>
              <a:t>密码：</a:t>
            </a:r>
            <a:r>
              <a:rPr lang="en-US" altLang="zh-CN" dirty="0"/>
              <a:t>ud4f</a:t>
            </a:r>
            <a:endParaRPr lang="zh-CN" altLang="en-US" dirty="0"/>
          </a:p>
        </p:txBody>
      </p:sp>
    </p:spTree>
    <p:extLst>
      <p:ext uri="{BB962C8B-B14F-4D97-AF65-F5344CB8AC3E}">
        <p14:creationId xmlns:p14="http://schemas.microsoft.com/office/powerpoint/2010/main" val="18524557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7924800" cy="562074"/>
          </a:xfrm>
        </p:spPr>
        <p:txBody>
          <a:bodyPr/>
          <a:lstStyle/>
          <a:p>
            <a:r>
              <a:rPr lang="zh-CN" altLang="en-US" sz="2400" dirty="0" smtClean="0"/>
              <a:t>安全威胁分析</a:t>
            </a:r>
            <a:endParaRPr lang="zh-CN" altLang="en-US" sz="24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313" y="1314450"/>
            <a:ext cx="7953375" cy="422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37787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116632"/>
            <a:ext cx="7924800" cy="562074"/>
          </a:xfrm>
        </p:spPr>
        <p:txBody>
          <a:bodyPr/>
          <a:lstStyle/>
          <a:p>
            <a:r>
              <a:rPr lang="zh-CN" altLang="en-US" dirty="0" smtClean="0"/>
              <a:t>主要工作</a:t>
            </a:r>
            <a:endParaRPr lang="zh-CN" altLang="en-US" dirty="0"/>
          </a:p>
        </p:txBody>
      </p:sp>
      <p:sp>
        <p:nvSpPr>
          <p:cNvPr id="3" name="内容占位符 2"/>
          <p:cNvSpPr>
            <a:spLocks noGrp="1"/>
          </p:cNvSpPr>
          <p:nvPr>
            <p:ph sz="quarter" idx="13"/>
          </p:nvPr>
        </p:nvSpPr>
        <p:spPr>
          <a:xfrm>
            <a:off x="609600" y="692696"/>
            <a:ext cx="7924800" cy="5616624"/>
          </a:xfrm>
        </p:spPr>
        <p:txBody>
          <a:bodyPr>
            <a:normAutofit/>
          </a:bodyPr>
          <a:lstStyle/>
          <a:p>
            <a:r>
              <a:rPr lang="zh-CN" altLang="en-US" dirty="0" smtClean="0"/>
              <a:t>证书原理介绍</a:t>
            </a:r>
            <a:endParaRPr lang="en-US" altLang="zh-CN" dirty="0" smtClean="0"/>
          </a:p>
          <a:p>
            <a:r>
              <a:rPr lang="zh-CN" altLang="en-US" dirty="0"/>
              <a:t>证书创建和生成代码</a:t>
            </a:r>
            <a:r>
              <a:rPr lang="zh-CN" altLang="en-US" dirty="0" smtClean="0"/>
              <a:t>检视</a:t>
            </a:r>
            <a:endParaRPr lang="en-US" altLang="zh-CN" dirty="0" smtClean="0"/>
          </a:p>
          <a:p>
            <a:r>
              <a:rPr lang="zh-CN" altLang="en-US" dirty="0" smtClean="0"/>
              <a:t>引入</a:t>
            </a:r>
            <a:r>
              <a:rPr lang="en-US" altLang="zh-CN" dirty="0" smtClean="0"/>
              <a:t>ESAPI</a:t>
            </a:r>
            <a:r>
              <a:rPr lang="zh-CN" altLang="en-US" dirty="0" smtClean="0"/>
              <a:t>安全能力</a:t>
            </a:r>
            <a:endParaRPr lang="en-US" altLang="zh-CN" dirty="0" smtClean="0"/>
          </a:p>
          <a:p>
            <a:r>
              <a:rPr lang="zh-CN" altLang="en-US" dirty="0" smtClean="0"/>
              <a:t>混淆加密增强</a:t>
            </a:r>
            <a:endParaRPr lang="en-US" altLang="zh-CN" dirty="0" smtClean="0"/>
          </a:p>
          <a:p>
            <a:r>
              <a:rPr lang="en-US" altLang="zh-CN" dirty="0" smtClean="0"/>
              <a:t>Kafka </a:t>
            </a:r>
            <a:r>
              <a:rPr lang="en-US" altLang="zh-CN" dirty="0" err="1" smtClean="0"/>
              <a:t>sasl</a:t>
            </a:r>
            <a:r>
              <a:rPr lang="zh-CN" altLang="en-US" dirty="0" smtClean="0"/>
              <a:t>认证和</a:t>
            </a:r>
            <a:r>
              <a:rPr lang="en-US" altLang="zh-CN" dirty="0" err="1" smtClean="0"/>
              <a:t>acl</a:t>
            </a:r>
            <a:endParaRPr lang="en-US" altLang="zh-CN" dirty="0" smtClean="0"/>
          </a:p>
          <a:p>
            <a:r>
              <a:rPr lang="zh-CN" altLang="en-US" dirty="0" smtClean="0"/>
              <a:t>样本抽样实现、</a:t>
            </a:r>
            <a:r>
              <a:rPr lang="en-US" altLang="zh-CN" dirty="0" err="1" smtClean="0"/>
              <a:t>flink</a:t>
            </a:r>
            <a:r>
              <a:rPr lang="zh-CN" altLang="en-US" dirty="0" smtClean="0"/>
              <a:t>读写</a:t>
            </a:r>
            <a:r>
              <a:rPr lang="en-US" altLang="zh-CN" dirty="0" err="1" smtClean="0"/>
              <a:t>kafka</a:t>
            </a:r>
            <a:endParaRPr lang="en-US" altLang="zh-CN" dirty="0" smtClean="0"/>
          </a:p>
          <a:p>
            <a:r>
              <a:rPr lang="en-US" altLang="zh-CN" dirty="0" smtClean="0"/>
              <a:t>AES</a:t>
            </a:r>
            <a:r>
              <a:rPr lang="zh-CN" altLang="en-US" dirty="0" smtClean="0"/>
              <a:t>加解密和密码生成、随机数生成功能</a:t>
            </a:r>
            <a:endParaRPr lang="en-US" altLang="zh-CN" dirty="0" smtClean="0"/>
          </a:p>
          <a:p>
            <a:r>
              <a:rPr lang="en-US" altLang="zh-CN" dirty="0" smtClean="0"/>
              <a:t>HA HDFS</a:t>
            </a:r>
            <a:r>
              <a:rPr lang="zh-CN" altLang="en-US" dirty="0" smtClean="0"/>
              <a:t>和</a:t>
            </a:r>
            <a:r>
              <a:rPr lang="en-US" altLang="zh-CN" dirty="0" smtClean="0"/>
              <a:t>Yarn</a:t>
            </a:r>
            <a:r>
              <a:rPr lang="zh-CN" altLang="en-US" dirty="0" smtClean="0"/>
              <a:t>集群搭建</a:t>
            </a:r>
            <a:endParaRPr lang="en-US" altLang="zh-CN" dirty="0" smtClean="0"/>
          </a:p>
          <a:p>
            <a:r>
              <a:rPr lang="zh-CN" altLang="en-US" dirty="0" smtClean="0"/>
              <a:t>同态加密：微软同态加密研究分享</a:t>
            </a:r>
            <a:endParaRPr lang="en-US" altLang="zh-CN" dirty="0" smtClean="0"/>
          </a:p>
          <a:p>
            <a:r>
              <a:rPr lang="zh-CN" altLang="en-US" dirty="0" smtClean="0"/>
              <a:t>安全组件</a:t>
            </a:r>
            <a:r>
              <a:rPr lang="en-US" altLang="zh-CN" dirty="0" err="1" smtClean="0"/>
              <a:t>Shiro</a:t>
            </a:r>
            <a:endParaRPr lang="en-US" altLang="zh-CN" dirty="0" smtClean="0"/>
          </a:p>
          <a:p>
            <a:pPr marL="0" indent="0">
              <a:buNone/>
            </a:pPr>
            <a:r>
              <a:rPr lang="en-US" altLang="zh-CN" dirty="0" smtClean="0"/>
              <a:t>                   </a:t>
            </a:r>
          </a:p>
          <a:p>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1378527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7924800" cy="634082"/>
          </a:xfrm>
        </p:spPr>
        <p:txBody>
          <a:bodyPr/>
          <a:lstStyle/>
          <a:p>
            <a:r>
              <a:rPr lang="zh-CN" altLang="en-US" dirty="0" smtClean="0"/>
              <a:t>安装部署流程</a:t>
            </a:r>
            <a:endParaRPr lang="zh-CN" altLang="en-US" dirty="0"/>
          </a:p>
        </p:txBody>
      </p:sp>
      <p:sp>
        <p:nvSpPr>
          <p:cNvPr id="5" name="圆角矩形 4"/>
          <p:cNvSpPr/>
          <p:nvPr/>
        </p:nvSpPr>
        <p:spPr>
          <a:xfrm>
            <a:off x="556811" y="3277696"/>
            <a:ext cx="1937887"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Init</a:t>
            </a:r>
            <a:r>
              <a:rPr lang="en-US" altLang="zh-CN" dirty="0"/>
              <a:t> certification</a:t>
            </a:r>
            <a:r>
              <a:rPr lang="zh-CN" altLang="en-US" dirty="0" smtClean="0"/>
              <a:t>、</a:t>
            </a:r>
            <a:r>
              <a:rPr lang="en-US" altLang="zh-CN" dirty="0" err="1" smtClean="0"/>
              <a:t>db</a:t>
            </a:r>
            <a:r>
              <a:rPr lang="zh-CN" altLang="en-US" dirty="0" smtClean="0"/>
              <a:t>、</a:t>
            </a:r>
            <a:r>
              <a:rPr lang="en-US" altLang="zh-CN" dirty="0" err="1" smtClean="0">
                <a:solidFill>
                  <a:srgbClr val="FF0000"/>
                </a:solidFill>
              </a:rPr>
              <a:t>sasl</a:t>
            </a:r>
            <a:r>
              <a:rPr lang="en-US" altLang="zh-CN" dirty="0" smtClean="0">
                <a:solidFill>
                  <a:srgbClr val="FF0000"/>
                </a:solidFill>
              </a:rPr>
              <a:t> users</a:t>
            </a:r>
            <a:endParaRPr lang="zh-CN" altLang="en-US" dirty="0">
              <a:solidFill>
                <a:srgbClr val="FF0000"/>
              </a:solidFill>
            </a:endParaRPr>
          </a:p>
        </p:txBody>
      </p:sp>
      <p:sp>
        <p:nvSpPr>
          <p:cNvPr id="6" name="圆角矩形 5"/>
          <p:cNvSpPr/>
          <p:nvPr/>
        </p:nvSpPr>
        <p:spPr>
          <a:xfrm>
            <a:off x="258145" y="4101545"/>
            <a:ext cx="2535217" cy="5529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Config</a:t>
            </a:r>
            <a:r>
              <a:rPr lang="en-US" altLang="zh-CN" dirty="0" smtClean="0"/>
              <a:t> </a:t>
            </a:r>
            <a:r>
              <a:rPr lang="en-US" altLang="zh-CN" dirty="0" err="1" smtClean="0"/>
              <a:t>env</a:t>
            </a:r>
            <a:r>
              <a:rPr lang="en-US" altLang="zh-CN" dirty="0" smtClean="0"/>
              <a:t>(</a:t>
            </a:r>
            <a:r>
              <a:rPr lang="en-US" altLang="zh-CN" dirty="0" err="1" smtClean="0"/>
              <a:t>authplatform</a:t>
            </a:r>
            <a:r>
              <a:rPr lang="en-US" altLang="zh-CN" dirty="0" smtClean="0"/>
              <a:t>, </a:t>
            </a:r>
            <a:r>
              <a:rPr lang="en-US" altLang="zh-CN" dirty="0" err="1" smtClean="0"/>
              <a:t>hadoop</a:t>
            </a:r>
            <a:r>
              <a:rPr lang="en-US" altLang="zh-CN" dirty="0" smtClean="0"/>
              <a:t>, </a:t>
            </a:r>
            <a:r>
              <a:rPr lang="en-US" altLang="zh-CN" dirty="0" err="1" smtClean="0"/>
              <a:t>kafka</a:t>
            </a:r>
            <a:r>
              <a:rPr lang="en-US" altLang="zh-CN" dirty="0" smtClean="0"/>
              <a:t>)</a:t>
            </a:r>
            <a:endParaRPr lang="zh-CN" altLang="en-US" dirty="0"/>
          </a:p>
        </p:txBody>
      </p:sp>
      <p:sp>
        <p:nvSpPr>
          <p:cNvPr id="7" name="圆角矩形 6"/>
          <p:cNvSpPr/>
          <p:nvPr/>
        </p:nvSpPr>
        <p:spPr>
          <a:xfrm>
            <a:off x="548723" y="964950"/>
            <a:ext cx="216024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Copy setup package to main machine</a:t>
            </a:r>
            <a:endParaRPr lang="zh-CN" altLang="en-US" dirty="0"/>
          </a:p>
        </p:txBody>
      </p:sp>
      <p:sp>
        <p:nvSpPr>
          <p:cNvPr id="8" name="圆角矩形 7"/>
          <p:cNvSpPr/>
          <p:nvPr/>
        </p:nvSpPr>
        <p:spPr>
          <a:xfrm>
            <a:off x="718705" y="5017378"/>
            <a:ext cx="1512168" cy="5366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Config</a:t>
            </a:r>
            <a:r>
              <a:rPr lang="en-US" altLang="zh-CN" dirty="0"/>
              <a:t> </a:t>
            </a:r>
            <a:r>
              <a:rPr lang="en-US" altLang="zh-CN" dirty="0" err="1" smtClean="0"/>
              <a:t>kafka</a:t>
            </a:r>
            <a:r>
              <a:rPr lang="en-US" altLang="zh-CN" dirty="0" smtClean="0"/>
              <a:t> </a:t>
            </a:r>
            <a:r>
              <a:rPr lang="en-US" altLang="zh-CN" dirty="0"/>
              <a:t>certification</a:t>
            </a:r>
            <a:endParaRPr lang="zh-CN" altLang="en-US" dirty="0"/>
          </a:p>
        </p:txBody>
      </p:sp>
      <p:sp>
        <p:nvSpPr>
          <p:cNvPr id="9" name="圆角矩形 8"/>
          <p:cNvSpPr/>
          <p:nvPr/>
        </p:nvSpPr>
        <p:spPr>
          <a:xfrm>
            <a:off x="696876" y="5897498"/>
            <a:ext cx="1657755"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Config</a:t>
            </a:r>
            <a:r>
              <a:rPr lang="en-US" altLang="zh-CN" dirty="0"/>
              <a:t> </a:t>
            </a:r>
            <a:r>
              <a:rPr lang="en-US" altLang="zh-CN" dirty="0" err="1" smtClean="0"/>
              <a:t>kafka</a:t>
            </a:r>
            <a:r>
              <a:rPr lang="en-US" altLang="zh-CN" dirty="0" smtClean="0"/>
              <a:t> </a:t>
            </a:r>
            <a:r>
              <a:rPr lang="en-US" altLang="zh-CN" dirty="0" err="1" smtClean="0">
                <a:solidFill>
                  <a:srgbClr val="FF0000"/>
                </a:solidFill>
              </a:rPr>
              <a:t>sasl</a:t>
            </a:r>
            <a:r>
              <a:rPr lang="en-US" altLang="zh-CN" dirty="0" smtClean="0">
                <a:solidFill>
                  <a:srgbClr val="FF0000"/>
                </a:solidFill>
              </a:rPr>
              <a:t>, zookeeper</a:t>
            </a:r>
            <a:endParaRPr lang="zh-CN" altLang="en-US" dirty="0">
              <a:solidFill>
                <a:srgbClr val="FF0000"/>
              </a:solidFill>
            </a:endParaRPr>
          </a:p>
        </p:txBody>
      </p:sp>
      <p:sp>
        <p:nvSpPr>
          <p:cNvPr id="10" name="圆角矩形 9"/>
          <p:cNvSpPr/>
          <p:nvPr/>
        </p:nvSpPr>
        <p:spPr>
          <a:xfrm>
            <a:off x="854503" y="1721034"/>
            <a:ext cx="1512168" cy="5305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Config</a:t>
            </a:r>
            <a:r>
              <a:rPr lang="en-US" altLang="zh-CN" dirty="0" smtClean="0"/>
              <a:t> node hosts</a:t>
            </a:r>
            <a:endParaRPr lang="zh-CN" altLang="en-US" dirty="0"/>
          </a:p>
        </p:txBody>
      </p:sp>
      <p:sp>
        <p:nvSpPr>
          <p:cNvPr id="12" name="椭圆形标注 11"/>
          <p:cNvSpPr/>
          <p:nvPr/>
        </p:nvSpPr>
        <p:spPr>
          <a:xfrm>
            <a:off x="4384064" y="928770"/>
            <a:ext cx="2760059" cy="848318"/>
          </a:xfrm>
          <a:prstGeom prst="wedgeEllipseCallout">
            <a:avLst>
              <a:gd name="adj1" fmla="val -124172"/>
              <a:gd name="adj2" fmla="val 7577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Main node could login other node without password</a:t>
            </a:r>
            <a:endParaRPr lang="zh-CN" altLang="en-US" dirty="0">
              <a:solidFill>
                <a:srgbClr val="FF0000"/>
              </a:solidFill>
            </a:endParaRPr>
          </a:p>
        </p:txBody>
      </p:sp>
      <p:sp>
        <p:nvSpPr>
          <p:cNvPr id="13" name="圆角矩形 12"/>
          <p:cNvSpPr/>
          <p:nvPr/>
        </p:nvSpPr>
        <p:spPr>
          <a:xfrm>
            <a:off x="3374884" y="3044389"/>
            <a:ext cx="206978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Copy agent to each node</a:t>
            </a:r>
            <a:endParaRPr lang="zh-CN" altLang="en-US" dirty="0"/>
          </a:p>
        </p:txBody>
      </p:sp>
      <p:sp>
        <p:nvSpPr>
          <p:cNvPr id="14" name="圆角矩形 13"/>
          <p:cNvSpPr/>
          <p:nvPr/>
        </p:nvSpPr>
        <p:spPr>
          <a:xfrm>
            <a:off x="3356951" y="4634243"/>
            <a:ext cx="206978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Copy Kafka to backup node</a:t>
            </a:r>
            <a:endParaRPr lang="zh-CN" altLang="en-US" dirty="0"/>
          </a:p>
        </p:txBody>
      </p:sp>
      <p:sp>
        <p:nvSpPr>
          <p:cNvPr id="15" name="圆角矩形 14"/>
          <p:cNvSpPr/>
          <p:nvPr/>
        </p:nvSpPr>
        <p:spPr>
          <a:xfrm>
            <a:off x="3392817" y="2182097"/>
            <a:ext cx="2033916" cy="5305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Create setup </a:t>
            </a:r>
            <a:r>
              <a:rPr lang="en-US" altLang="zh-CN" dirty="0" err="1" smtClean="0"/>
              <a:t>dir</a:t>
            </a:r>
            <a:r>
              <a:rPr lang="en-US" altLang="zh-CN" dirty="0" smtClean="0"/>
              <a:t> at each node</a:t>
            </a:r>
            <a:endParaRPr lang="zh-CN" altLang="en-US" dirty="0"/>
          </a:p>
        </p:txBody>
      </p:sp>
      <p:sp>
        <p:nvSpPr>
          <p:cNvPr id="16" name="圆角矩形 15"/>
          <p:cNvSpPr/>
          <p:nvPr/>
        </p:nvSpPr>
        <p:spPr>
          <a:xfrm>
            <a:off x="5976156" y="2132856"/>
            <a:ext cx="2628292" cy="5305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Start </a:t>
            </a:r>
            <a:r>
              <a:rPr lang="en-US" altLang="zh-CN" dirty="0" err="1" smtClean="0"/>
              <a:t>authplatform</a:t>
            </a:r>
            <a:r>
              <a:rPr lang="en-US" altLang="zh-CN" dirty="0" smtClean="0"/>
              <a:t>(support multi nodes)</a:t>
            </a:r>
            <a:endParaRPr lang="zh-CN" altLang="en-US" dirty="0"/>
          </a:p>
        </p:txBody>
      </p:sp>
      <p:sp>
        <p:nvSpPr>
          <p:cNvPr id="17" name="圆角矩形 16"/>
          <p:cNvSpPr/>
          <p:nvPr/>
        </p:nvSpPr>
        <p:spPr>
          <a:xfrm>
            <a:off x="6210182" y="3937443"/>
            <a:ext cx="1512168" cy="5305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Start main node </a:t>
            </a:r>
            <a:r>
              <a:rPr lang="en-US" altLang="zh-CN" dirty="0" err="1" smtClean="0"/>
              <a:t>kafka</a:t>
            </a:r>
            <a:endParaRPr lang="zh-CN" altLang="en-US" dirty="0"/>
          </a:p>
        </p:txBody>
      </p:sp>
      <p:sp>
        <p:nvSpPr>
          <p:cNvPr id="18" name="圆角矩形 17"/>
          <p:cNvSpPr/>
          <p:nvPr/>
        </p:nvSpPr>
        <p:spPr>
          <a:xfrm>
            <a:off x="6210182" y="4924991"/>
            <a:ext cx="2028463" cy="5305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Start </a:t>
            </a:r>
            <a:r>
              <a:rPr lang="en-US" altLang="zh-CN" dirty="0" err="1" smtClean="0"/>
              <a:t>kafka</a:t>
            </a:r>
            <a:r>
              <a:rPr lang="en-US" altLang="zh-CN" dirty="0" smtClean="0"/>
              <a:t>(support HA)</a:t>
            </a:r>
            <a:endParaRPr lang="zh-CN" altLang="en-US" dirty="0"/>
          </a:p>
        </p:txBody>
      </p:sp>
      <p:sp>
        <p:nvSpPr>
          <p:cNvPr id="19" name="圆角矩形 18"/>
          <p:cNvSpPr/>
          <p:nvPr/>
        </p:nvSpPr>
        <p:spPr>
          <a:xfrm>
            <a:off x="6182160" y="2996964"/>
            <a:ext cx="1846224" cy="5305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Start agent at each node </a:t>
            </a:r>
            <a:endParaRPr lang="zh-CN" altLang="en-US" dirty="0"/>
          </a:p>
        </p:txBody>
      </p:sp>
      <p:sp>
        <p:nvSpPr>
          <p:cNvPr id="20" name="圆角矩形 19"/>
          <p:cNvSpPr/>
          <p:nvPr/>
        </p:nvSpPr>
        <p:spPr>
          <a:xfrm>
            <a:off x="473999" y="2514544"/>
            <a:ext cx="2295847" cy="5305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Config</a:t>
            </a:r>
            <a:r>
              <a:rPr lang="en-US" altLang="zh-CN" dirty="0"/>
              <a:t> </a:t>
            </a:r>
            <a:r>
              <a:rPr lang="en-US" altLang="zh-CN" dirty="0" err="1" smtClean="0"/>
              <a:t>config.properties</a:t>
            </a:r>
            <a:r>
              <a:rPr lang="en-US" altLang="zh-CN" dirty="0"/>
              <a:t> and </a:t>
            </a:r>
            <a:r>
              <a:rPr lang="en-US" altLang="zh-CN" dirty="0" err="1"/>
              <a:t>agent.properties</a:t>
            </a:r>
            <a:endParaRPr lang="zh-CN" altLang="en-US" dirty="0"/>
          </a:p>
        </p:txBody>
      </p:sp>
      <p:sp>
        <p:nvSpPr>
          <p:cNvPr id="21" name="椭圆形标注 20"/>
          <p:cNvSpPr/>
          <p:nvPr/>
        </p:nvSpPr>
        <p:spPr>
          <a:xfrm>
            <a:off x="8031430" y="3438146"/>
            <a:ext cx="1872208" cy="499297"/>
          </a:xfrm>
          <a:prstGeom prst="wedgeEllipseCallout">
            <a:avLst>
              <a:gd name="adj1" fmla="val -68317"/>
              <a:gd name="adj2" fmla="val 1120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Zookeeper start first</a:t>
            </a:r>
            <a:endParaRPr lang="zh-CN" altLang="en-US" dirty="0">
              <a:solidFill>
                <a:srgbClr val="FF0000"/>
              </a:solidFill>
            </a:endParaRPr>
          </a:p>
        </p:txBody>
      </p:sp>
      <p:sp>
        <p:nvSpPr>
          <p:cNvPr id="22" name="圆角矩形 21"/>
          <p:cNvSpPr/>
          <p:nvPr/>
        </p:nvSpPr>
        <p:spPr>
          <a:xfrm>
            <a:off x="3342017" y="3793287"/>
            <a:ext cx="206978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Change agent configurations</a:t>
            </a:r>
            <a:endParaRPr lang="zh-CN" altLang="en-US" dirty="0"/>
          </a:p>
        </p:txBody>
      </p:sp>
      <p:sp>
        <p:nvSpPr>
          <p:cNvPr id="25" name="圆角矩形 24"/>
          <p:cNvSpPr/>
          <p:nvPr/>
        </p:nvSpPr>
        <p:spPr>
          <a:xfrm>
            <a:off x="3388873" y="5455522"/>
            <a:ext cx="206978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Change </a:t>
            </a:r>
            <a:r>
              <a:rPr lang="en-US" altLang="zh-CN" dirty="0" err="1" smtClean="0"/>
              <a:t>kafka</a:t>
            </a:r>
            <a:r>
              <a:rPr lang="en-US" altLang="zh-CN" dirty="0" smtClean="0"/>
              <a:t> configurations</a:t>
            </a:r>
            <a:endParaRPr lang="zh-CN" altLang="en-US" dirty="0"/>
          </a:p>
        </p:txBody>
      </p:sp>
      <p:sp>
        <p:nvSpPr>
          <p:cNvPr id="28" name="圆角矩形 27"/>
          <p:cNvSpPr/>
          <p:nvPr/>
        </p:nvSpPr>
        <p:spPr>
          <a:xfrm>
            <a:off x="6182160" y="6031243"/>
            <a:ext cx="1867750" cy="5305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Clean </a:t>
            </a:r>
            <a:r>
              <a:rPr lang="en-US" altLang="zh-CN" dirty="0" err="1" smtClean="0">
                <a:solidFill>
                  <a:srgbClr val="FF0000"/>
                </a:solidFill>
              </a:rPr>
              <a:t>authplatform</a:t>
            </a:r>
            <a:r>
              <a:rPr lang="en-US" altLang="zh-CN" dirty="0" smtClean="0">
                <a:solidFill>
                  <a:srgbClr val="FF0000"/>
                </a:solidFill>
              </a:rPr>
              <a:t> and </a:t>
            </a:r>
            <a:r>
              <a:rPr lang="en-US" altLang="zh-CN" dirty="0" err="1" smtClean="0">
                <a:solidFill>
                  <a:srgbClr val="FF0000"/>
                </a:solidFill>
              </a:rPr>
              <a:t>kafka</a:t>
            </a:r>
            <a:endParaRPr lang="zh-CN" altLang="en-US" dirty="0">
              <a:solidFill>
                <a:srgbClr val="FF0000"/>
              </a:solidFill>
            </a:endParaRPr>
          </a:p>
        </p:txBody>
      </p:sp>
    </p:spTree>
    <p:extLst>
      <p:ext uri="{BB962C8B-B14F-4D97-AF65-F5344CB8AC3E}">
        <p14:creationId xmlns:p14="http://schemas.microsoft.com/office/powerpoint/2010/main" val="16628346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Install </a:t>
            </a:r>
            <a:r>
              <a:rPr lang="en-US" altLang="zh-CN" dirty="0" err="1" smtClean="0"/>
              <a:t>kafKA</a:t>
            </a:r>
            <a:endParaRPr lang="zh-CN" altLang="en-US" dirty="0"/>
          </a:p>
        </p:txBody>
      </p:sp>
      <p:sp>
        <p:nvSpPr>
          <p:cNvPr id="4" name="圆角矩形 3"/>
          <p:cNvSpPr/>
          <p:nvPr/>
        </p:nvSpPr>
        <p:spPr>
          <a:xfrm>
            <a:off x="827584" y="1772816"/>
            <a:ext cx="206978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Copy Kafka to backup node</a:t>
            </a:r>
            <a:endParaRPr lang="zh-CN" altLang="en-US" dirty="0"/>
          </a:p>
        </p:txBody>
      </p:sp>
      <p:sp>
        <p:nvSpPr>
          <p:cNvPr id="5" name="圆角矩形 4"/>
          <p:cNvSpPr/>
          <p:nvPr/>
        </p:nvSpPr>
        <p:spPr>
          <a:xfrm>
            <a:off x="868903" y="3068960"/>
            <a:ext cx="2028463" cy="5305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Start </a:t>
            </a:r>
            <a:r>
              <a:rPr lang="en-US" altLang="zh-CN" dirty="0" err="1" smtClean="0"/>
              <a:t>kafka</a:t>
            </a:r>
            <a:r>
              <a:rPr lang="en-US" altLang="zh-CN" dirty="0" smtClean="0"/>
              <a:t>(support HA)</a:t>
            </a:r>
            <a:endParaRPr lang="zh-CN" altLang="en-US" dirty="0"/>
          </a:p>
        </p:txBody>
      </p:sp>
      <p:sp>
        <p:nvSpPr>
          <p:cNvPr id="7" name="TextBox 6"/>
          <p:cNvSpPr txBox="1"/>
          <p:nvPr/>
        </p:nvSpPr>
        <p:spPr>
          <a:xfrm>
            <a:off x="3707904" y="1484784"/>
            <a:ext cx="4680520" cy="2031325"/>
          </a:xfrm>
          <a:prstGeom prst="rect">
            <a:avLst/>
          </a:prstGeom>
          <a:noFill/>
        </p:spPr>
        <p:txBody>
          <a:bodyPr wrap="square" rtlCol="0">
            <a:spAutoFit/>
          </a:bodyPr>
          <a:lstStyle/>
          <a:p>
            <a:r>
              <a:rPr lang="zh-CN" altLang="en-US" dirty="0" smtClean="0"/>
              <a:t>脚本执行顺序说明：</a:t>
            </a:r>
            <a:r>
              <a:rPr lang="en-US" altLang="zh-CN" dirty="0" err="1" smtClean="0"/>
              <a:t>authplatform</a:t>
            </a:r>
            <a:r>
              <a:rPr lang="zh-CN" altLang="en-US" dirty="0" smtClean="0"/>
              <a:t>需要先安装</a:t>
            </a:r>
            <a:endParaRPr lang="en-US" altLang="zh-CN" dirty="0" smtClean="0"/>
          </a:p>
          <a:p>
            <a:r>
              <a:rPr lang="en-US" altLang="zh-CN" dirty="0" smtClean="0"/>
              <a:t>install_remote.sh   </a:t>
            </a:r>
            <a:r>
              <a:rPr lang="zh-CN" altLang="en-US" dirty="0" smtClean="0"/>
              <a:t>执行此</a:t>
            </a:r>
            <a:r>
              <a:rPr lang="en-US" altLang="zh-CN" dirty="0" smtClean="0"/>
              <a:t>shell</a:t>
            </a:r>
          </a:p>
          <a:p>
            <a:r>
              <a:rPr lang="en-US" altLang="zh-CN" dirty="0"/>
              <a:t>install_remote_kafka.sh</a:t>
            </a:r>
            <a:r>
              <a:rPr lang="zh-CN" altLang="en-US" dirty="0" smtClean="0"/>
              <a:t>拷贝</a:t>
            </a:r>
            <a:r>
              <a:rPr lang="en-US" altLang="zh-CN" dirty="0" err="1" smtClean="0"/>
              <a:t>kafka</a:t>
            </a:r>
            <a:r>
              <a:rPr lang="zh-CN" altLang="en-US" dirty="0"/>
              <a:t>安装</a:t>
            </a:r>
            <a:r>
              <a:rPr lang="zh-CN" altLang="en-US" dirty="0" smtClean="0"/>
              <a:t>包到对应机器、解压缩包</a:t>
            </a:r>
            <a:endParaRPr lang="en-US" altLang="zh-CN" dirty="0" smtClean="0"/>
          </a:p>
          <a:p>
            <a:r>
              <a:rPr lang="en-US" altLang="zh-CN" dirty="0"/>
              <a:t>c</a:t>
            </a:r>
            <a:r>
              <a:rPr lang="en-US" altLang="zh-CN" dirty="0" smtClean="0"/>
              <a:t>onfig-kafka.sh </a:t>
            </a:r>
            <a:r>
              <a:rPr lang="zh-CN" altLang="en-US" dirty="0" smtClean="0"/>
              <a:t>生成</a:t>
            </a:r>
            <a:r>
              <a:rPr lang="en-US" altLang="zh-CN" dirty="0" err="1" smtClean="0"/>
              <a:t>kafka</a:t>
            </a:r>
            <a:r>
              <a:rPr lang="en-US" altLang="zh-CN" dirty="0" smtClean="0"/>
              <a:t> </a:t>
            </a:r>
            <a:r>
              <a:rPr lang="en-US" altLang="zh-CN" dirty="0" err="1" smtClean="0"/>
              <a:t>server.properties</a:t>
            </a:r>
            <a:r>
              <a:rPr lang="zh-CN" altLang="en-US" dirty="0" smtClean="0"/>
              <a:t>配置文件（</a:t>
            </a:r>
            <a:r>
              <a:rPr lang="en-US" altLang="zh-CN" dirty="0" err="1" smtClean="0"/>
              <a:t>ssl</a:t>
            </a:r>
            <a:r>
              <a:rPr lang="zh-CN" altLang="en-US" dirty="0" smtClean="0"/>
              <a:t>、</a:t>
            </a:r>
            <a:r>
              <a:rPr lang="en-US" altLang="zh-CN" dirty="0" err="1" smtClean="0"/>
              <a:t>sasl</a:t>
            </a:r>
            <a:r>
              <a:rPr lang="zh-CN" altLang="en-US" dirty="0" smtClean="0"/>
              <a:t>、</a:t>
            </a:r>
            <a:r>
              <a:rPr lang="en-US" altLang="zh-CN" dirty="0" err="1" smtClean="0"/>
              <a:t>zk</a:t>
            </a:r>
            <a:r>
              <a:rPr lang="en-US" altLang="zh-CN" dirty="0" smtClean="0"/>
              <a:t> </a:t>
            </a:r>
            <a:r>
              <a:rPr lang="en-US" altLang="zh-CN" dirty="0" err="1" smtClean="0"/>
              <a:t>ip</a:t>
            </a:r>
            <a:r>
              <a:rPr lang="zh-CN" altLang="en-US" dirty="0" smtClean="0"/>
              <a:t>、</a:t>
            </a:r>
            <a:r>
              <a:rPr lang="en-US" altLang="zh-CN" dirty="0"/>
              <a:t>listeners</a:t>
            </a:r>
            <a:r>
              <a:rPr lang="zh-CN" altLang="en-US" dirty="0" smtClean="0"/>
              <a:t>）</a:t>
            </a:r>
            <a:endParaRPr lang="en-US" altLang="zh-CN" dirty="0" smtClean="0"/>
          </a:p>
          <a:p>
            <a:r>
              <a:rPr lang="en-US" altLang="zh-CN" dirty="0" smtClean="0"/>
              <a:t>kafka-server-start.sh </a:t>
            </a:r>
            <a:r>
              <a:rPr lang="zh-CN" altLang="en-US" dirty="0" smtClean="0"/>
              <a:t>启动</a:t>
            </a:r>
            <a:r>
              <a:rPr lang="en-US" altLang="zh-CN" dirty="0" err="1" smtClean="0"/>
              <a:t>kakfa</a:t>
            </a:r>
            <a:endParaRPr lang="en-US" altLang="zh-CN" dirty="0" smtClean="0"/>
          </a:p>
        </p:txBody>
      </p:sp>
    </p:spTree>
    <p:extLst>
      <p:ext uri="{BB962C8B-B14F-4D97-AF65-F5344CB8AC3E}">
        <p14:creationId xmlns:p14="http://schemas.microsoft.com/office/powerpoint/2010/main" val="29181486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7924800" cy="562074"/>
          </a:xfrm>
        </p:spPr>
        <p:txBody>
          <a:bodyPr/>
          <a:lstStyle/>
          <a:p>
            <a:r>
              <a:rPr lang="en-US" altLang="zh-CN" dirty="0" smtClean="0"/>
              <a:t>HDFS </a:t>
            </a:r>
            <a:r>
              <a:rPr lang="en-US" altLang="zh-CN" dirty="0" err="1" smtClean="0"/>
              <a:t>filesyste</a:t>
            </a:r>
            <a:endParaRPr lang="zh-CN" altLang="en-US" dirty="0"/>
          </a:p>
        </p:txBody>
      </p:sp>
      <p:sp>
        <p:nvSpPr>
          <p:cNvPr id="4" name="矩形 3"/>
          <p:cNvSpPr/>
          <p:nvPr/>
        </p:nvSpPr>
        <p:spPr>
          <a:xfrm>
            <a:off x="709120" y="1481065"/>
            <a:ext cx="201622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FileSystem.get</a:t>
            </a:r>
            <a:r>
              <a:rPr lang="en-US" altLang="zh-CN" dirty="0" smtClean="0"/>
              <a:t>(</a:t>
            </a:r>
            <a:r>
              <a:rPr lang="en-US" altLang="zh-CN" dirty="0" err="1" smtClean="0"/>
              <a:t>conf</a:t>
            </a:r>
            <a:r>
              <a:rPr lang="en-US" altLang="zh-CN" dirty="0" smtClean="0"/>
              <a:t>)</a:t>
            </a:r>
            <a:endParaRPr lang="zh-CN" altLang="en-US" dirty="0"/>
          </a:p>
        </p:txBody>
      </p:sp>
      <p:sp>
        <p:nvSpPr>
          <p:cNvPr id="5" name="矩形 4"/>
          <p:cNvSpPr/>
          <p:nvPr/>
        </p:nvSpPr>
        <p:spPr>
          <a:xfrm>
            <a:off x="665877" y="2430406"/>
            <a:ext cx="2540508"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getDefaultUri</a:t>
            </a:r>
            <a:r>
              <a:rPr lang="en-US" altLang="zh-CN" dirty="0" smtClean="0"/>
              <a:t>(</a:t>
            </a:r>
            <a:r>
              <a:rPr lang="en-US" altLang="zh-CN" dirty="0" err="1" smtClean="0"/>
              <a:t>fs.defaultFS</a:t>
            </a:r>
            <a:r>
              <a:rPr lang="en-US" altLang="zh-CN" dirty="0" smtClean="0"/>
              <a:t>)</a:t>
            </a:r>
            <a:r>
              <a:rPr lang="zh-CN" altLang="en-US" dirty="0" smtClean="0"/>
              <a:t>无配置文件默认</a:t>
            </a:r>
            <a:r>
              <a:rPr lang="en-US" altLang="zh-CN" dirty="0" smtClean="0"/>
              <a:t>file:///</a:t>
            </a:r>
            <a:endParaRPr lang="zh-CN" altLang="en-US" dirty="0"/>
          </a:p>
        </p:txBody>
      </p:sp>
      <p:sp>
        <p:nvSpPr>
          <p:cNvPr id="6" name="矩形 5"/>
          <p:cNvSpPr/>
          <p:nvPr/>
        </p:nvSpPr>
        <p:spPr>
          <a:xfrm>
            <a:off x="630853" y="3498446"/>
            <a:ext cx="2854767"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getDefaultUri</a:t>
            </a:r>
            <a:r>
              <a:rPr lang="en-US" altLang="zh-CN" dirty="0" smtClean="0"/>
              <a:t>(</a:t>
            </a:r>
            <a:r>
              <a:rPr lang="en-US" altLang="zh-CN" dirty="0" err="1" smtClean="0"/>
              <a:t>fs.defaultFS</a:t>
            </a:r>
            <a:r>
              <a:rPr lang="en-US" altLang="zh-CN" dirty="0" smtClean="0"/>
              <a:t>)</a:t>
            </a:r>
            <a:r>
              <a:rPr lang="zh-CN" altLang="en-US" dirty="0" smtClean="0"/>
              <a:t>配置文件</a:t>
            </a:r>
            <a:r>
              <a:rPr lang="en-US" altLang="zh-CN" dirty="0" err="1" smtClean="0"/>
              <a:t>fs.defaultFS</a:t>
            </a:r>
            <a:r>
              <a:rPr lang="zh-CN" altLang="en-US" dirty="0" smtClean="0"/>
              <a:t>读取</a:t>
            </a:r>
            <a:endParaRPr lang="zh-CN" altLang="en-US" dirty="0"/>
          </a:p>
        </p:txBody>
      </p:sp>
      <p:sp>
        <p:nvSpPr>
          <p:cNvPr id="7" name="矩形 6"/>
          <p:cNvSpPr/>
          <p:nvPr/>
        </p:nvSpPr>
        <p:spPr>
          <a:xfrm>
            <a:off x="630853" y="4574953"/>
            <a:ext cx="2854767"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配置文件存在</a:t>
            </a:r>
            <a:r>
              <a:rPr lang="en-US" altLang="zh-CN" dirty="0" err="1" smtClean="0"/>
              <a:t>fs.defaultFS</a:t>
            </a:r>
            <a:r>
              <a:rPr lang="zh-CN" altLang="en-US" dirty="0" smtClean="0"/>
              <a:t>，则以此配置项为准</a:t>
            </a:r>
            <a:endParaRPr lang="zh-CN" altLang="en-US" dirty="0"/>
          </a:p>
        </p:txBody>
      </p:sp>
      <p:sp>
        <p:nvSpPr>
          <p:cNvPr id="8" name="矩形 7"/>
          <p:cNvSpPr/>
          <p:nvPr/>
        </p:nvSpPr>
        <p:spPr>
          <a:xfrm>
            <a:off x="4644008" y="1362685"/>
            <a:ext cx="252028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FileSystem.get</a:t>
            </a:r>
            <a:r>
              <a:rPr lang="en-US" altLang="zh-CN" dirty="0" smtClean="0"/>
              <a:t>(</a:t>
            </a:r>
            <a:r>
              <a:rPr lang="en-US" altLang="zh-CN" dirty="0" err="1" smtClean="0"/>
              <a:t>URL,conf</a:t>
            </a:r>
            <a:r>
              <a:rPr lang="en-US" altLang="zh-CN" dirty="0" smtClean="0"/>
              <a:t>)</a:t>
            </a:r>
            <a:endParaRPr lang="zh-CN" altLang="en-US" dirty="0"/>
          </a:p>
        </p:txBody>
      </p:sp>
      <p:sp>
        <p:nvSpPr>
          <p:cNvPr id="9" name="矩形 8"/>
          <p:cNvSpPr/>
          <p:nvPr/>
        </p:nvSpPr>
        <p:spPr>
          <a:xfrm>
            <a:off x="4427984" y="2242203"/>
            <a:ext cx="214215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Get URL Scheme</a:t>
            </a:r>
            <a:r>
              <a:rPr lang="zh-CN" altLang="en-US" dirty="0" smtClean="0"/>
              <a:t>：</a:t>
            </a:r>
            <a:endParaRPr lang="en-US" altLang="zh-CN" dirty="0" smtClean="0"/>
          </a:p>
          <a:p>
            <a:pPr algn="ctr"/>
            <a:r>
              <a:rPr lang="en-US" altLang="zh-CN" dirty="0" smtClean="0">
                <a:hlinkClick r:id="rId3" action="ppaction://hlinkfile"/>
              </a:rPr>
              <a:t>file:///</a:t>
            </a:r>
            <a:r>
              <a:rPr lang="zh-CN" altLang="en-US" dirty="0" smtClean="0">
                <a:hlinkClick r:id="rId3" action="ppaction://hlinkfile"/>
              </a:rPr>
              <a:t>、</a:t>
            </a:r>
            <a:r>
              <a:rPr lang="en-US" altLang="zh-CN" dirty="0" smtClean="0">
                <a:hlinkClick r:id="rId3" action="ppaction://hlinkfile"/>
              </a:rPr>
              <a:t>hdfs://</a:t>
            </a:r>
            <a:r>
              <a:rPr lang="zh-CN" altLang="en-US" dirty="0"/>
              <a:t>、</a:t>
            </a:r>
            <a:r>
              <a:rPr lang="en-US" altLang="zh-CN" dirty="0" smtClean="0"/>
              <a:t>null</a:t>
            </a:r>
            <a:endParaRPr lang="zh-CN" altLang="en-US" dirty="0"/>
          </a:p>
        </p:txBody>
      </p:sp>
      <p:cxnSp>
        <p:nvCxnSpPr>
          <p:cNvPr id="11" name="直接箭头连接符 10"/>
          <p:cNvCxnSpPr>
            <a:stCxn id="9" idx="1"/>
            <a:endCxn id="4" idx="3"/>
          </p:cNvCxnSpPr>
          <p:nvPr/>
        </p:nvCxnSpPr>
        <p:spPr>
          <a:xfrm flipH="1" flipV="1">
            <a:off x="2725344" y="1733093"/>
            <a:ext cx="1702640" cy="7611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椭圆形标注 15"/>
          <p:cNvSpPr/>
          <p:nvPr/>
        </p:nvSpPr>
        <p:spPr>
          <a:xfrm>
            <a:off x="3153661" y="1318687"/>
            <a:ext cx="1080120" cy="370408"/>
          </a:xfrm>
          <a:prstGeom prst="wedgeEllipseCallout">
            <a:avLst>
              <a:gd name="adj1" fmla="val -30016"/>
              <a:gd name="adj2" fmla="val 1334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null</a:t>
            </a:r>
            <a:endParaRPr lang="zh-CN" altLang="en-US" dirty="0"/>
          </a:p>
        </p:txBody>
      </p:sp>
      <p:sp>
        <p:nvSpPr>
          <p:cNvPr id="21" name="矩形 20"/>
          <p:cNvSpPr/>
          <p:nvPr/>
        </p:nvSpPr>
        <p:spPr>
          <a:xfrm>
            <a:off x="7020272" y="2244671"/>
            <a:ext cx="1839971"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getDefaultUri</a:t>
            </a:r>
            <a:r>
              <a:rPr lang="en-US" altLang="zh-CN" dirty="0" smtClean="0"/>
              <a:t>(</a:t>
            </a:r>
            <a:r>
              <a:rPr lang="en-US" altLang="zh-CN" dirty="0" err="1" smtClean="0"/>
              <a:t>fs.defaultFS</a:t>
            </a:r>
            <a:r>
              <a:rPr lang="en-US" altLang="zh-CN" dirty="0" smtClean="0"/>
              <a:t>)</a:t>
            </a:r>
            <a:endParaRPr lang="zh-CN" altLang="en-US" dirty="0"/>
          </a:p>
        </p:txBody>
      </p:sp>
      <p:cxnSp>
        <p:nvCxnSpPr>
          <p:cNvPr id="30" name="直接箭头连接符 29"/>
          <p:cNvCxnSpPr>
            <a:stCxn id="9" idx="2"/>
            <a:endCxn id="43" idx="0"/>
          </p:cNvCxnSpPr>
          <p:nvPr/>
        </p:nvCxnSpPr>
        <p:spPr>
          <a:xfrm>
            <a:off x="5499059" y="2746259"/>
            <a:ext cx="942571" cy="5864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1" idx="2"/>
            <a:endCxn id="43" idx="0"/>
          </p:cNvCxnSpPr>
          <p:nvPr/>
        </p:nvCxnSpPr>
        <p:spPr>
          <a:xfrm flipH="1">
            <a:off x="6441630" y="2748727"/>
            <a:ext cx="1498628" cy="584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4888935" y="4012044"/>
            <a:ext cx="3105389"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createFileSystem</a:t>
            </a:r>
            <a:r>
              <a:rPr lang="en-US" altLang="zh-CN" dirty="0" smtClean="0"/>
              <a:t>(URI </a:t>
            </a:r>
            <a:r>
              <a:rPr lang="en-US" altLang="zh-CN" dirty="0" err="1"/>
              <a:t>uri</a:t>
            </a:r>
            <a:r>
              <a:rPr lang="en-US" altLang="zh-CN" dirty="0"/>
              <a:t>, Configuration </a:t>
            </a:r>
            <a:r>
              <a:rPr lang="en-US" altLang="zh-CN" dirty="0" err="1"/>
              <a:t>conf</a:t>
            </a:r>
            <a:r>
              <a:rPr lang="en-US" altLang="zh-CN" dirty="0"/>
              <a:t>)</a:t>
            </a:r>
            <a:endParaRPr lang="zh-CN" altLang="en-US" dirty="0"/>
          </a:p>
        </p:txBody>
      </p:sp>
      <p:sp>
        <p:nvSpPr>
          <p:cNvPr id="35" name="矩形 34"/>
          <p:cNvSpPr/>
          <p:nvPr/>
        </p:nvSpPr>
        <p:spPr>
          <a:xfrm>
            <a:off x="4878372" y="4794341"/>
            <a:ext cx="3366036" cy="356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getFileSystemClass</a:t>
            </a:r>
            <a:r>
              <a:rPr lang="en-US" altLang="zh-CN" dirty="0" smtClean="0"/>
              <a:t> by </a:t>
            </a:r>
            <a:r>
              <a:rPr lang="en-US" altLang="zh-CN" dirty="0" err="1" smtClean="0"/>
              <a:t>url</a:t>
            </a:r>
            <a:r>
              <a:rPr lang="en-US" altLang="zh-CN" dirty="0"/>
              <a:t> </a:t>
            </a:r>
            <a:r>
              <a:rPr lang="en-US" altLang="zh-CN" dirty="0" smtClean="0"/>
              <a:t>scheme</a:t>
            </a:r>
            <a:endParaRPr lang="zh-CN" altLang="en-US" dirty="0"/>
          </a:p>
        </p:txBody>
      </p:sp>
      <p:sp>
        <p:nvSpPr>
          <p:cNvPr id="36" name="矩形 35"/>
          <p:cNvSpPr/>
          <p:nvPr/>
        </p:nvSpPr>
        <p:spPr>
          <a:xfrm>
            <a:off x="4887116" y="5370406"/>
            <a:ext cx="3366036" cy="356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getFileSystemClass</a:t>
            </a:r>
            <a:r>
              <a:rPr lang="en-US" altLang="zh-CN" dirty="0" smtClean="0"/>
              <a:t> from </a:t>
            </a:r>
            <a:r>
              <a:rPr lang="en-US" altLang="zh-CN" dirty="0" err="1" smtClean="0"/>
              <a:t>config</a:t>
            </a:r>
            <a:endParaRPr lang="zh-CN" altLang="en-US" dirty="0"/>
          </a:p>
        </p:txBody>
      </p:sp>
      <p:sp>
        <p:nvSpPr>
          <p:cNvPr id="37" name="矩形 36"/>
          <p:cNvSpPr/>
          <p:nvPr/>
        </p:nvSpPr>
        <p:spPr>
          <a:xfrm>
            <a:off x="5660227" y="5874462"/>
            <a:ext cx="1493828" cy="620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fs.file.impl</a:t>
            </a:r>
            <a:endParaRPr lang="en-US" altLang="zh-CN" dirty="0" smtClean="0"/>
          </a:p>
          <a:p>
            <a:pPr algn="ctr"/>
            <a:r>
              <a:rPr lang="en-US" altLang="zh-CN" dirty="0" err="1"/>
              <a:t>fs.hdfs.impl</a:t>
            </a:r>
            <a:endParaRPr lang="zh-CN" altLang="en-US" dirty="0"/>
          </a:p>
        </p:txBody>
      </p:sp>
      <p:sp>
        <p:nvSpPr>
          <p:cNvPr id="38" name="椭圆形标注 37"/>
          <p:cNvSpPr/>
          <p:nvPr/>
        </p:nvSpPr>
        <p:spPr>
          <a:xfrm>
            <a:off x="2058236" y="5658437"/>
            <a:ext cx="2762686" cy="592673"/>
          </a:xfrm>
          <a:prstGeom prst="wedgeEllipseCallout">
            <a:avLst>
              <a:gd name="adj1" fmla="val 89247"/>
              <a:gd name="adj2" fmla="val 4478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“file” or “</a:t>
            </a:r>
            <a:r>
              <a:rPr lang="en-US" altLang="zh-CN" dirty="0" err="1" smtClean="0"/>
              <a:t>hdfs</a:t>
            </a:r>
            <a:r>
              <a:rPr lang="en-US" altLang="zh-CN" dirty="0" smtClean="0"/>
              <a:t>” </a:t>
            </a:r>
            <a:r>
              <a:rPr lang="en-US" altLang="zh-CN" dirty="0" err="1" smtClean="0"/>
              <a:t>identfy</a:t>
            </a:r>
            <a:r>
              <a:rPr lang="en-US" altLang="zh-CN" dirty="0" smtClean="0"/>
              <a:t> could be define</a:t>
            </a:r>
            <a:endParaRPr lang="zh-CN" altLang="en-US" dirty="0"/>
          </a:p>
        </p:txBody>
      </p:sp>
      <p:sp>
        <p:nvSpPr>
          <p:cNvPr id="43" name="流程图: 决策 42"/>
          <p:cNvSpPr/>
          <p:nvPr/>
        </p:nvSpPr>
        <p:spPr>
          <a:xfrm>
            <a:off x="6117594" y="3332751"/>
            <a:ext cx="648072" cy="32079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cxnSp>
        <p:nvCxnSpPr>
          <p:cNvPr id="50" name="直接箭头连接符 49"/>
          <p:cNvCxnSpPr>
            <a:stCxn id="43" idx="1"/>
            <a:endCxn id="6" idx="3"/>
          </p:cNvCxnSpPr>
          <p:nvPr/>
        </p:nvCxnSpPr>
        <p:spPr>
          <a:xfrm flipH="1">
            <a:off x="3485620" y="3493147"/>
            <a:ext cx="2631974" cy="2933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椭圆形标注 52"/>
          <p:cNvSpPr/>
          <p:nvPr/>
        </p:nvSpPr>
        <p:spPr>
          <a:xfrm>
            <a:off x="4103948" y="2976678"/>
            <a:ext cx="1080120" cy="370408"/>
          </a:xfrm>
          <a:prstGeom prst="wedgeEllipseCallout">
            <a:avLst>
              <a:gd name="adj1" fmla="val -30016"/>
              <a:gd name="adj2" fmla="val 1334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equal</a:t>
            </a:r>
            <a:endParaRPr lang="zh-CN" altLang="en-US" dirty="0"/>
          </a:p>
        </p:txBody>
      </p:sp>
      <p:cxnSp>
        <p:nvCxnSpPr>
          <p:cNvPr id="57" name="直接箭头连接符 56"/>
          <p:cNvCxnSpPr>
            <a:stCxn id="43" idx="2"/>
            <a:endCxn id="34" idx="0"/>
          </p:cNvCxnSpPr>
          <p:nvPr/>
        </p:nvCxnSpPr>
        <p:spPr>
          <a:xfrm>
            <a:off x="6441630" y="3653543"/>
            <a:ext cx="0" cy="3585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25284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88640"/>
            <a:ext cx="7924800" cy="432048"/>
          </a:xfrm>
        </p:spPr>
        <p:txBody>
          <a:bodyPr/>
          <a:lstStyle/>
          <a:p>
            <a:r>
              <a:rPr lang="zh-CN" altLang="en-US" sz="2400" dirty="0" smtClean="0"/>
              <a:t>密码学赛事作品</a:t>
            </a:r>
            <a:endParaRPr lang="zh-CN" altLang="en-US" sz="2400" dirty="0"/>
          </a:p>
        </p:txBody>
      </p:sp>
      <p:sp>
        <p:nvSpPr>
          <p:cNvPr id="5" name="AutoShape 2" descr="https://mmbiz.qpic.cn/mmbiz_jpg/kuIKKC9tNkDEYXI7ibNq7CWfoOfwJSDtHnJoYfGNuIzcXHZxwqbrcahEqfrg2ib2njy7G8TjVcSXqrEwzJQgCpag/640?wx_fmt=jpeg&amp;tp=webp&amp;wxfrom=5&amp;wx_lazy=1"/>
          <p:cNvSpPr>
            <a:spLocks noChangeAspect="1" noChangeArrowheads="1"/>
          </p:cNvSpPr>
          <p:nvPr/>
        </p:nvSpPr>
        <p:spPr bwMode="auto">
          <a:xfrm>
            <a:off x="0" y="1381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836712"/>
            <a:ext cx="7871520" cy="54266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92548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7924800" cy="778098"/>
          </a:xfrm>
        </p:spPr>
        <p:txBody>
          <a:bodyPr/>
          <a:lstStyle/>
          <a:p>
            <a:r>
              <a:rPr lang="en-US" altLang="zh-CN" sz="3200" dirty="0" smtClean="0"/>
              <a:t>ESAPI</a:t>
            </a:r>
            <a:endParaRPr lang="zh-CN" altLang="en-US" dirty="0"/>
          </a:p>
        </p:txBody>
      </p:sp>
      <p:sp>
        <p:nvSpPr>
          <p:cNvPr id="3" name="内容占位符 2"/>
          <p:cNvSpPr>
            <a:spLocks noGrp="1"/>
          </p:cNvSpPr>
          <p:nvPr>
            <p:ph sz="quarter" idx="13"/>
          </p:nvPr>
        </p:nvSpPr>
        <p:spPr>
          <a:xfrm>
            <a:off x="609600" y="1124744"/>
            <a:ext cx="7924800" cy="4590256"/>
          </a:xfrm>
        </p:spPr>
        <p:txBody>
          <a:bodyPr>
            <a:normAutofit fontScale="85000" lnSpcReduction="10000"/>
          </a:bodyPr>
          <a:lstStyle/>
          <a:p>
            <a:r>
              <a:rPr lang="en-US" altLang="zh-CN" dirty="0"/>
              <a:t>ESAPI (The OWASP Enterprise Security API)  </a:t>
            </a:r>
            <a:r>
              <a:rPr lang="zh-CN" altLang="en-US" dirty="0"/>
              <a:t>是一个免费的，开源的，</a:t>
            </a:r>
            <a:r>
              <a:rPr lang="en-US" altLang="zh-CN" dirty="0"/>
              <a:t>Web</a:t>
            </a:r>
            <a:r>
              <a:rPr lang="zh-CN" altLang="en-US" dirty="0"/>
              <a:t>应用安全控制库，使得程序员编写低风险的应用程序更加容易。</a:t>
            </a:r>
            <a:r>
              <a:rPr lang="en-US" altLang="zh-CN" dirty="0"/>
              <a:t>ESAPI</a:t>
            </a:r>
            <a:r>
              <a:rPr lang="zh-CN" altLang="en-US" dirty="0"/>
              <a:t>库被设计使程序员改造安全到现有的应用程序更容易</a:t>
            </a:r>
            <a:r>
              <a:rPr lang="zh-CN" altLang="en-US" dirty="0" smtClean="0"/>
              <a:t>。</a:t>
            </a:r>
            <a:endParaRPr lang="en-US" altLang="zh-CN" dirty="0"/>
          </a:p>
          <a:p>
            <a:r>
              <a:rPr lang="en-US" altLang="zh-CN" dirty="0"/>
              <a:t>OWASP</a:t>
            </a:r>
            <a:r>
              <a:rPr lang="zh-CN" altLang="en-US" dirty="0"/>
              <a:t>（</a:t>
            </a:r>
            <a:r>
              <a:rPr lang="en-US" altLang="zh-CN" dirty="0"/>
              <a:t>Open Web Application Security Project</a:t>
            </a:r>
            <a:r>
              <a:rPr lang="zh-CN" altLang="en-US" dirty="0"/>
              <a:t>）</a:t>
            </a:r>
            <a:endParaRPr lang="en-US" altLang="zh-CN" dirty="0"/>
          </a:p>
          <a:p>
            <a:pPr marL="0" indent="0">
              <a:buNone/>
            </a:pPr>
            <a:endParaRPr lang="en-US" altLang="zh-CN" dirty="0"/>
          </a:p>
          <a:p>
            <a:pPr marL="0" indent="0">
              <a:buNone/>
            </a:pPr>
            <a:r>
              <a:rPr lang="en-US" altLang="zh-CN" dirty="0" smtClean="0"/>
              <a:t>ESAPI</a:t>
            </a:r>
            <a:r>
              <a:rPr lang="zh-CN" altLang="en-US" dirty="0" smtClean="0"/>
              <a:t>引入，提供方便的安全能力</a:t>
            </a:r>
            <a:endParaRPr lang="en-US" altLang="zh-CN" dirty="0" smtClean="0"/>
          </a:p>
          <a:p>
            <a:r>
              <a:rPr lang="en-US" altLang="zh-CN" dirty="0" err="1"/>
              <a:t>ESAPI.</a:t>
            </a:r>
            <a:r>
              <a:rPr lang="en-US" altLang="zh-CN" i="1" dirty="0" err="1"/>
              <a:t>validator</a:t>
            </a:r>
            <a:r>
              <a:rPr lang="en-US" altLang="zh-CN" dirty="0"/>
              <a:t>().</a:t>
            </a:r>
            <a:r>
              <a:rPr lang="en-US" altLang="zh-CN" dirty="0" err="1"/>
              <a:t>getValidInput</a:t>
            </a:r>
            <a:r>
              <a:rPr lang="en-US" altLang="zh-CN" dirty="0"/>
              <a:t>       --</a:t>
            </a:r>
            <a:r>
              <a:rPr lang="zh-CN" altLang="en-US" dirty="0"/>
              <a:t>字符型通过正则校验</a:t>
            </a:r>
            <a:endParaRPr lang="en-US" altLang="zh-CN" dirty="0"/>
          </a:p>
          <a:p>
            <a:r>
              <a:rPr lang="en-US" altLang="zh-CN" dirty="0" err="1"/>
              <a:t>ESAPI.</a:t>
            </a:r>
            <a:r>
              <a:rPr lang="en-US" altLang="zh-CN" i="1" dirty="0" err="1"/>
              <a:t>encoder</a:t>
            </a:r>
            <a:r>
              <a:rPr lang="en-US" altLang="zh-CN" dirty="0"/>
              <a:t>().</a:t>
            </a:r>
            <a:r>
              <a:rPr lang="en-US" altLang="zh-CN" dirty="0" err="1"/>
              <a:t>encodeForHTML</a:t>
            </a:r>
            <a:r>
              <a:rPr lang="en-US" altLang="zh-CN" dirty="0"/>
              <a:t>  --</a:t>
            </a:r>
            <a:r>
              <a:rPr lang="zh-CN" altLang="en-US" dirty="0"/>
              <a:t>不可信数据输入到前端显示时使用，防</a:t>
            </a:r>
            <a:r>
              <a:rPr lang="en-US" altLang="zh-CN" dirty="0" err="1"/>
              <a:t>xss</a:t>
            </a:r>
            <a:endParaRPr lang="en-US" altLang="zh-CN" dirty="0"/>
          </a:p>
          <a:p>
            <a:r>
              <a:rPr lang="en-US" altLang="zh-CN" dirty="0" err="1"/>
              <a:t>ESAPI.</a:t>
            </a:r>
            <a:r>
              <a:rPr lang="en-US" altLang="zh-CN" i="1" dirty="0" err="1"/>
              <a:t>encoder</a:t>
            </a:r>
            <a:r>
              <a:rPr lang="en-US" altLang="zh-CN" dirty="0"/>
              <a:t>().</a:t>
            </a:r>
            <a:r>
              <a:rPr lang="en-US" altLang="zh-CN" dirty="0" err="1"/>
              <a:t>encodeForSQL</a:t>
            </a:r>
            <a:r>
              <a:rPr lang="en-US" altLang="zh-CN" dirty="0"/>
              <a:t>     --</a:t>
            </a:r>
            <a:r>
              <a:rPr lang="zh-CN" altLang="en-US" dirty="0"/>
              <a:t>拼接</a:t>
            </a:r>
            <a:r>
              <a:rPr lang="en-US" altLang="zh-CN" dirty="0"/>
              <a:t>SQL</a:t>
            </a:r>
            <a:r>
              <a:rPr lang="zh-CN" altLang="en-US" dirty="0"/>
              <a:t>语句时使用，防止</a:t>
            </a:r>
            <a:r>
              <a:rPr lang="en-US" altLang="zh-CN" dirty="0" err="1"/>
              <a:t>sql</a:t>
            </a:r>
            <a:r>
              <a:rPr lang="zh-CN" altLang="en-US" dirty="0"/>
              <a:t>注入</a:t>
            </a:r>
            <a:endParaRPr lang="en-US" altLang="zh-CN" dirty="0"/>
          </a:p>
          <a:p>
            <a:r>
              <a:rPr lang="en-US" altLang="zh-CN" dirty="0" err="1"/>
              <a:t>ESAPI.</a:t>
            </a:r>
            <a:r>
              <a:rPr lang="en-US" altLang="zh-CN" i="1" dirty="0" err="1"/>
              <a:t>encryptor</a:t>
            </a:r>
            <a:r>
              <a:rPr lang="en-US" altLang="zh-CN" dirty="0"/>
              <a:t>().encrypt	          --</a:t>
            </a:r>
            <a:r>
              <a:rPr lang="zh-CN" altLang="en-US" dirty="0"/>
              <a:t>加密接口，加密参数等可配置</a:t>
            </a:r>
            <a:r>
              <a:rPr lang="en-US" altLang="zh-CN" dirty="0"/>
              <a:t>	</a:t>
            </a:r>
          </a:p>
          <a:p>
            <a:r>
              <a:rPr lang="en-US" altLang="zh-CN" dirty="0" err="1"/>
              <a:t>ESAPI.</a:t>
            </a:r>
            <a:r>
              <a:rPr lang="en-US" altLang="zh-CN" i="1" dirty="0" err="1"/>
              <a:t>encryptor</a:t>
            </a:r>
            <a:r>
              <a:rPr lang="en-US" altLang="zh-CN" dirty="0"/>
              <a:t>().decrypt               --</a:t>
            </a:r>
            <a:r>
              <a:rPr lang="zh-CN" altLang="en-US" dirty="0"/>
              <a:t>解密接口</a:t>
            </a:r>
            <a:endParaRPr lang="en-US" altLang="zh-CN" dirty="0"/>
          </a:p>
          <a:p>
            <a:r>
              <a:rPr lang="en-US" altLang="zh-CN" dirty="0" err="1"/>
              <a:t>ESAPI.</a:t>
            </a:r>
            <a:r>
              <a:rPr lang="en-US" altLang="zh-CN" i="1" dirty="0" err="1"/>
              <a:t>randomizer</a:t>
            </a:r>
            <a:r>
              <a:rPr lang="en-US" altLang="zh-CN" dirty="0"/>
              <a:t>().</a:t>
            </a:r>
            <a:r>
              <a:rPr lang="en-US" altLang="zh-CN" dirty="0" err="1"/>
              <a:t>getRandomString</a:t>
            </a:r>
            <a:r>
              <a:rPr lang="en-US" altLang="zh-CN" dirty="0"/>
              <a:t> --</a:t>
            </a:r>
            <a:r>
              <a:rPr lang="zh-CN" altLang="en-US" dirty="0"/>
              <a:t>获取随机字符串，字符集可自定义</a:t>
            </a:r>
            <a:endParaRPr lang="en-US" altLang="zh-CN" dirty="0"/>
          </a:p>
          <a:p>
            <a:r>
              <a:rPr lang="en-US" altLang="zh-CN" dirty="0" err="1"/>
              <a:t>ESAPI.</a:t>
            </a:r>
            <a:r>
              <a:rPr lang="en-US" altLang="zh-CN" i="1" dirty="0" err="1"/>
              <a:t>randomizer</a:t>
            </a:r>
            <a:r>
              <a:rPr lang="en-US" altLang="zh-CN" dirty="0"/>
              <a:t>().</a:t>
            </a:r>
            <a:r>
              <a:rPr lang="en-US" altLang="zh-CN" dirty="0" err="1"/>
              <a:t>getRandomBytes</a:t>
            </a:r>
            <a:r>
              <a:rPr lang="en-US" altLang="zh-CN" dirty="0"/>
              <a:t>  --</a:t>
            </a:r>
            <a:r>
              <a:rPr lang="zh-CN" altLang="en-US" dirty="0"/>
              <a:t>获取随机字节，包含二进制不可见字符</a:t>
            </a:r>
            <a:endParaRPr lang="en-US" altLang="zh-CN" dirty="0"/>
          </a:p>
          <a:p>
            <a:r>
              <a:rPr lang="en-US" altLang="zh-CN" dirty="0" err="1"/>
              <a:t>ESAPI.</a:t>
            </a:r>
            <a:r>
              <a:rPr lang="en-US" altLang="zh-CN" i="1" dirty="0" err="1"/>
              <a:t>encryptor</a:t>
            </a:r>
            <a:r>
              <a:rPr lang="en-US" altLang="zh-CN" dirty="0"/>
              <a:t>().hash                        --hash</a:t>
            </a:r>
            <a:r>
              <a:rPr lang="zh-CN" altLang="en-US" dirty="0"/>
              <a:t>函数，默认</a:t>
            </a:r>
            <a:r>
              <a:rPr lang="en-US" altLang="zh-CN" dirty="0"/>
              <a:t>SHA-512</a:t>
            </a:r>
            <a:r>
              <a:rPr lang="zh-CN" altLang="en-US" dirty="0"/>
              <a:t>，</a:t>
            </a:r>
            <a:r>
              <a:rPr lang="en-US" altLang="zh-CN" dirty="0"/>
              <a:t>salt</a:t>
            </a:r>
            <a:r>
              <a:rPr lang="zh-CN" altLang="en-US" dirty="0"/>
              <a:t>需要传入</a:t>
            </a:r>
            <a:r>
              <a:rPr lang="en-US" altLang="zh-CN" dirty="0"/>
              <a:t>	</a:t>
            </a:r>
            <a:endParaRPr lang="en-US" altLang="zh-CN" dirty="0" smtClean="0"/>
          </a:p>
          <a:p>
            <a:r>
              <a:rPr lang="en-US" altLang="zh-CN" dirty="0" smtClean="0"/>
              <a:t>…………</a:t>
            </a:r>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280041608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39552" y="1196752"/>
            <a:ext cx="7776864" cy="4176464"/>
          </a:xfrm>
          <a:prstGeom prst="rect">
            <a:avLst/>
          </a:prstGeom>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611560" y="2636912"/>
            <a:ext cx="2016224" cy="1872208"/>
          </a:xfrm>
          <a:prstGeom prst="rect">
            <a:avLst/>
          </a:prstGeom>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2683376" y="2348880"/>
            <a:ext cx="5328592" cy="2842788"/>
          </a:xfrm>
          <a:prstGeom prst="rect">
            <a:avLst/>
          </a:prstGeom>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642432" y="260648"/>
            <a:ext cx="7924800" cy="418058"/>
          </a:xfrm>
        </p:spPr>
        <p:txBody>
          <a:bodyPr/>
          <a:lstStyle/>
          <a:p>
            <a:r>
              <a:rPr lang="zh-CN" altLang="en-US" sz="2400" dirty="0" smtClean="0"/>
              <a:t>演示</a:t>
            </a:r>
            <a:r>
              <a:rPr lang="en-US" altLang="zh-CN" sz="2400" dirty="0" smtClean="0"/>
              <a:t>Demo</a:t>
            </a:r>
            <a:endParaRPr lang="zh-CN" altLang="en-US" sz="2400" dirty="0"/>
          </a:p>
        </p:txBody>
      </p:sp>
      <p:sp>
        <p:nvSpPr>
          <p:cNvPr id="5" name="矩形 4"/>
          <p:cNvSpPr/>
          <p:nvPr/>
        </p:nvSpPr>
        <p:spPr>
          <a:xfrm>
            <a:off x="755576" y="1484784"/>
            <a:ext cx="1800200" cy="50405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原始数据</a:t>
            </a:r>
            <a:endParaRPr lang="zh-CN" altLang="en-US" dirty="0"/>
          </a:p>
        </p:txBody>
      </p:sp>
      <p:sp>
        <p:nvSpPr>
          <p:cNvPr id="6" name="椭圆 5"/>
          <p:cNvSpPr/>
          <p:nvPr/>
        </p:nvSpPr>
        <p:spPr>
          <a:xfrm>
            <a:off x="2816836" y="1577440"/>
            <a:ext cx="1688876" cy="288032"/>
          </a:xfrm>
          <a:prstGeom prst="ellipse">
            <a:avLst/>
          </a:prstGeom>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bg1"/>
                </a:solidFill>
              </a:rPr>
              <a:t>普通计算</a:t>
            </a:r>
            <a:endParaRPr lang="zh-CN" altLang="en-US" b="1" dirty="0">
              <a:solidFill>
                <a:schemeClr val="bg1"/>
              </a:solidFill>
            </a:endParaRPr>
          </a:p>
        </p:txBody>
      </p:sp>
      <p:sp>
        <p:nvSpPr>
          <p:cNvPr id="7" name="矩形 6"/>
          <p:cNvSpPr/>
          <p:nvPr/>
        </p:nvSpPr>
        <p:spPr>
          <a:xfrm>
            <a:off x="4932040" y="1484784"/>
            <a:ext cx="1800200" cy="50405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计算结果</a:t>
            </a:r>
            <a:endParaRPr lang="zh-CN" altLang="en-US" dirty="0"/>
          </a:p>
        </p:txBody>
      </p:sp>
      <p:sp>
        <p:nvSpPr>
          <p:cNvPr id="8" name="矩形 7"/>
          <p:cNvSpPr/>
          <p:nvPr/>
        </p:nvSpPr>
        <p:spPr>
          <a:xfrm>
            <a:off x="719416" y="2705120"/>
            <a:ext cx="180020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混淆数据</a:t>
            </a:r>
            <a:endParaRPr lang="zh-CN" altLang="en-US" dirty="0"/>
          </a:p>
        </p:txBody>
      </p:sp>
      <p:sp>
        <p:nvSpPr>
          <p:cNvPr id="9" name="椭圆 8"/>
          <p:cNvSpPr/>
          <p:nvPr/>
        </p:nvSpPr>
        <p:spPr>
          <a:xfrm>
            <a:off x="2771800" y="2806864"/>
            <a:ext cx="1728192" cy="288032"/>
          </a:xfrm>
          <a:prstGeom prst="ellipse">
            <a:avLst/>
          </a:prstGeom>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bg1"/>
                </a:solidFill>
              </a:rPr>
              <a:t>混淆计算</a:t>
            </a:r>
            <a:endParaRPr lang="zh-CN" altLang="en-US" b="1" dirty="0">
              <a:solidFill>
                <a:schemeClr val="bg1"/>
              </a:solidFill>
            </a:endParaRPr>
          </a:p>
        </p:txBody>
      </p:sp>
      <p:sp>
        <p:nvSpPr>
          <p:cNvPr id="10" name="矩形 9"/>
          <p:cNvSpPr/>
          <p:nvPr/>
        </p:nvSpPr>
        <p:spPr>
          <a:xfrm>
            <a:off x="4911060" y="2687452"/>
            <a:ext cx="21092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混淆数据</a:t>
            </a:r>
            <a:r>
              <a:rPr lang="zh-CN" altLang="en-US" dirty="0"/>
              <a:t>计算</a:t>
            </a:r>
            <a:r>
              <a:rPr lang="zh-CN" altLang="en-US" dirty="0" smtClean="0"/>
              <a:t>结果</a:t>
            </a:r>
            <a:endParaRPr lang="zh-CN" altLang="en-US" dirty="0"/>
          </a:p>
        </p:txBody>
      </p:sp>
      <p:sp>
        <p:nvSpPr>
          <p:cNvPr id="15" name="椭圆 14"/>
          <p:cNvSpPr/>
          <p:nvPr/>
        </p:nvSpPr>
        <p:spPr>
          <a:xfrm>
            <a:off x="1043608" y="2199928"/>
            <a:ext cx="1080120" cy="288032"/>
          </a:xfrm>
          <a:prstGeom prst="ellipse">
            <a:avLst/>
          </a:prstGeom>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混淆</a:t>
            </a:r>
          </a:p>
        </p:txBody>
      </p:sp>
      <p:sp>
        <p:nvSpPr>
          <p:cNvPr id="17" name="椭圆 16"/>
          <p:cNvSpPr/>
          <p:nvPr/>
        </p:nvSpPr>
        <p:spPr>
          <a:xfrm>
            <a:off x="4950688" y="3715504"/>
            <a:ext cx="1563196" cy="288032"/>
          </a:xfrm>
          <a:prstGeom prst="ellipse">
            <a:avLst/>
          </a:prstGeom>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rPr>
              <a:t>解混淆</a:t>
            </a:r>
          </a:p>
        </p:txBody>
      </p:sp>
      <p:sp>
        <p:nvSpPr>
          <p:cNvPr id="18" name="矩形 17"/>
          <p:cNvSpPr/>
          <p:nvPr/>
        </p:nvSpPr>
        <p:spPr>
          <a:xfrm>
            <a:off x="4892724" y="4581128"/>
            <a:ext cx="1800200" cy="50405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真实计算结果</a:t>
            </a:r>
            <a:endParaRPr lang="zh-CN" altLang="en-US" dirty="0"/>
          </a:p>
        </p:txBody>
      </p:sp>
      <p:sp>
        <p:nvSpPr>
          <p:cNvPr id="21" name="矩形标注 20"/>
          <p:cNvSpPr/>
          <p:nvPr/>
        </p:nvSpPr>
        <p:spPr>
          <a:xfrm>
            <a:off x="2683376" y="2348880"/>
            <a:ext cx="1096536" cy="288032"/>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rgbClr val="FF0000"/>
                </a:solidFill>
              </a:rPr>
              <a:t>可用不可见</a:t>
            </a:r>
            <a:endParaRPr lang="zh-CN" altLang="en-US" sz="1400" dirty="0">
              <a:solidFill>
                <a:srgbClr val="FF0000"/>
              </a:solidFill>
            </a:endParaRPr>
          </a:p>
        </p:txBody>
      </p:sp>
      <p:sp>
        <p:nvSpPr>
          <p:cNvPr id="22" name="矩形 21"/>
          <p:cNvSpPr/>
          <p:nvPr/>
        </p:nvSpPr>
        <p:spPr>
          <a:xfrm>
            <a:off x="719416" y="3859520"/>
            <a:ext cx="180020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混淆计算后数据</a:t>
            </a:r>
            <a:endParaRPr lang="zh-CN" altLang="en-US" dirty="0"/>
          </a:p>
        </p:txBody>
      </p:sp>
      <p:sp>
        <p:nvSpPr>
          <p:cNvPr id="24" name="矩形标注 23"/>
          <p:cNvSpPr/>
          <p:nvPr/>
        </p:nvSpPr>
        <p:spPr>
          <a:xfrm>
            <a:off x="1115616" y="3429000"/>
            <a:ext cx="936104" cy="286504"/>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rgbClr val="FF0000"/>
                </a:solidFill>
              </a:rPr>
              <a:t>用后即焚</a:t>
            </a:r>
          </a:p>
        </p:txBody>
      </p:sp>
    </p:spTree>
    <p:extLst>
      <p:ext uri="{BB962C8B-B14F-4D97-AF65-F5344CB8AC3E}">
        <p14:creationId xmlns:p14="http://schemas.microsoft.com/office/powerpoint/2010/main" val="3819352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548680"/>
            <a:ext cx="7924800" cy="436910"/>
          </a:xfrm>
        </p:spPr>
        <p:txBody>
          <a:bodyPr/>
          <a:lstStyle/>
          <a:p>
            <a:r>
              <a:rPr lang="en-US" altLang="zh-CN" sz="2400" dirty="0" smtClean="0"/>
              <a:t>TLS</a:t>
            </a:r>
            <a:r>
              <a:rPr lang="zh-CN" altLang="en-US" sz="2400" dirty="0" smtClean="0"/>
              <a:t>算法名字解释</a:t>
            </a:r>
            <a:endParaRPr lang="zh-CN" altLang="en-US" sz="2400" dirty="0"/>
          </a:p>
        </p:txBody>
      </p:sp>
      <p:pic>
        <p:nvPicPr>
          <p:cNvPr id="8194" name="Picture 2" descr="http://images2015.cnblogs.com/blog/957248/201703/957248-20170302185726798-184015443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335" y="1484784"/>
            <a:ext cx="5391150" cy="1228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7796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7924800" cy="490066"/>
          </a:xfrm>
        </p:spPr>
        <p:txBody>
          <a:bodyPr/>
          <a:lstStyle/>
          <a:p>
            <a:r>
              <a:rPr lang="zh-CN" altLang="en-US" dirty="0" smtClean="0"/>
              <a:t>技术交流</a:t>
            </a:r>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200" y="836711"/>
            <a:ext cx="6819900" cy="5326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48424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7924800" cy="634082"/>
          </a:xfrm>
        </p:spPr>
        <p:txBody>
          <a:bodyPr/>
          <a:lstStyle/>
          <a:p>
            <a:r>
              <a:rPr lang="zh-CN" altLang="en-US" sz="2400" dirty="0" smtClean="0"/>
              <a:t>同态资料</a:t>
            </a:r>
            <a:endParaRPr lang="zh-CN" altLang="en-US" sz="2400" dirty="0"/>
          </a:p>
        </p:txBody>
      </p:sp>
      <p:sp>
        <p:nvSpPr>
          <p:cNvPr id="3" name="内容占位符 2"/>
          <p:cNvSpPr>
            <a:spLocks noGrp="1"/>
          </p:cNvSpPr>
          <p:nvPr>
            <p:ph sz="quarter" idx="13"/>
          </p:nvPr>
        </p:nvSpPr>
        <p:spPr/>
        <p:txBody>
          <a:bodyPr>
            <a:normAutofit fontScale="92500" lnSpcReduction="20000"/>
          </a:bodyPr>
          <a:lstStyle/>
          <a:p>
            <a:pPr fontAlgn="base"/>
            <a:r>
              <a:rPr lang="zh-CN" altLang="en-US" dirty="0"/>
              <a:t>求详细讲解“同态加密”</a:t>
            </a:r>
          </a:p>
          <a:p>
            <a:pPr fontAlgn="base"/>
            <a:r>
              <a:rPr lang="zh-CN" altLang="en-US" dirty="0"/>
              <a:t>标签： </a:t>
            </a:r>
            <a:r>
              <a:rPr lang="zh-CN" altLang="en-US" dirty="0">
                <a:hlinkClick r:id="rId2"/>
              </a:rPr>
              <a:t>信息安全</a:t>
            </a:r>
            <a:r>
              <a:rPr lang="zh-CN" altLang="en-US" dirty="0"/>
              <a:t> </a:t>
            </a:r>
            <a:r>
              <a:rPr lang="zh-CN" altLang="en-US" dirty="0">
                <a:hlinkClick r:id="rId3"/>
              </a:rPr>
              <a:t>密码</a:t>
            </a:r>
            <a:r>
              <a:rPr lang="zh-CN" altLang="en-US" dirty="0"/>
              <a:t> 修改</a:t>
            </a:r>
          </a:p>
          <a:p>
            <a:pPr fontAlgn="base"/>
            <a:r>
              <a:rPr lang="en-US" altLang="zh-CN" dirty="0"/>
              <a:t>『</a:t>
            </a:r>
            <a:r>
              <a:rPr lang="zh-CN" altLang="en-US" dirty="0"/>
              <a:t>全同态加密用一句话来说就是：可以对加密数据做任意功能的运算，运算的结果解密后是相应于对明文做同样运算的结果。</a:t>
            </a:r>
            <a:r>
              <a:rPr lang="en-US" altLang="zh-CN" dirty="0"/>
              <a:t>』</a:t>
            </a:r>
            <a:br>
              <a:rPr lang="en-US" altLang="zh-CN" dirty="0"/>
            </a:br>
            <a:r>
              <a:rPr lang="en-US" altLang="zh-CN" dirty="0">
                <a:hlinkClick r:id="rId4"/>
              </a:rPr>
              <a:t>http://blog.sciencenet.cn/blog-411071-617182.html</a:t>
            </a:r>
            <a:r>
              <a:rPr lang="en-US" altLang="zh-CN" dirty="0"/>
              <a:t/>
            </a:r>
            <a:br>
              <a:rPr lang="en-US" altLang="zh-CN" dirty="0"/>
            </a:br>
            <a:r>
              <a:rPr lang="en-US" altLang="zh-CN" dirty="0">
                <a:hlinkClick r:id="rId5"/>
              </a:rPr>
              <a:t>https://en.wikipedia.org/wiki/Homomorphic_encryption</a:t>
            </a:r>
            <a:endParaRPr lang="en-US" altLang="zh-CN" dirty="0"/>
          </a:p>
          <a:p>
            <a:pPr fontAlgn="base"/>
            <a:r>
              <a:rPr lang="en-US" altLang="zh-CN" dirty="0"/>
              <a:t>IBM</a:t>
            </a:r>
            <a:r>
              <a:rPr lang="zh-CN" altLang="en-US" dirty="0"/>
              <a:t>做了开源库：</a:t>
            </a:r>
            <a:br>
              <a:rPr lang="zh-CN" altLang="en-US" dirty="0"/>
            </a:br>
            <a:r>
              <a:rPr lang="en-US" altLang="zh-CN" dirty="0">
                <a:hlinkClick r:id="rId6"/>
              </a:rPr>
              <a:t>http://www.solidot.org/story?sid=34559</a:t>
            </a:r>
            <a:endParaRPr lang="en-US" altLang="zh-CN" dirty="0"/>
          </a:p>
          <a:p>
            <a:pPr fontAlgn="base"/>
            <a:r>
              <a:rPr lang="zh-CN" altLang="en-US" dirty="0"/>
              <a:t>我读书少，数学差，你们慢点讲</a:t>
            </a:r>
          </a:p>
          <a:p>
            <a:pPr fontAlgn="base"/>
            <a:r>
              <a:rPr lang="zh-CN" altLang="en-US" dirty="0"/>
              <a:t>参考资料：</a:t>
            </a:r>
            <a:br>
              <a:rPr lang="zh-CN" altLang="en-US" dirty="0"/>
            </a:br>
            <a:r>
              <a:rPr lang="zh-CN" altLang="en-US" dirty="0"/>
              <a:t>整数上全同态加密方案分析</a:t>
            </a:r>
            <a:r>
              <a:rPr lang="en-US" altLang="zh-CN" dirty="0"/>
              <a:t>--</a:t>
            </a:r>
            <a:r>
              <a:rPr lang="zh-CN" altLang="en-US" dirty="0"/>
              <a:t>献给全同态加密的初学者</a:t>
            </a:r>
            <a:br>
              <a:rPr lang="zh-CN" altLang="en-US" dirty="0"/>
            </a:br>
            <a:r>
              <a:rPr lang="en-US" altLang="zh-CN" dirty="0"/>
              <a:t>(1) </a:t>
            </a:r>
            <a:r>
              <a:rPr lang="en-US" altLang="zh-CN" dirty="0">
                <a:hlinkClick r:id="rId4"/>
              </a:rPr>
              <a:t>http://blog.sciencenet.cn/blog-411071-617182.html</a:t>
            </a:r>
            <a:r>
              <a:rPr lang="en-US" altLang="zh-CN" dirty="0"/>
              <a:t/>
            </a:r>
            <a:br>
              <a:rPr lang="en-US" altLang="zh-CN" dirty="0"/>
            </a:br>
            <a:r>
              <a:rPr lang="en-US" altLang="zh-CN" dirty="0"/>
              <a:t>(2) </a:t>
            </a:r>
            <a:r>
              <a:rPr lang="en-US" altLang="zh-CN" dirty="0">
                <a:hlinkClick r:id="rId7"/>
              </a:rPr>
              <a:t>http://blog.sciencenet.cn/blog-411071-617185.html</a:t>
            </a:r>
            <a:r>
              <a:rPr lang="en-US" altLang="zh-CN" dirty="0"/>
              <a:t/>
            </a:r>
            <a:br>
              <a:rPr lang="en-US" altLang="zh-CN" dirty="0"/>
            </a:br>
            <a:r>
              <a:rPr lang="en-US" altLang="zh-CN" dirty="0"/>
              <a:t>(3) </a:t>
            </a:r>
            <a:r>
              <a:rPr lang="en-US" altLang="zh-CN" dirty="0">
                <a:hlinkClick r:id="rId8"/>
              </a:rPr>
              <a:t>http://blog.sciencenet.cn/blog-411071-617188.html</a:t>
            </a:r>
            <a:endParaRPr lang="en-US" altLang="zh-CN" dirty="0"/>
          </a:p>
          <a:p>
            <a:pPr fontAlgn="base"/>
            <a:r>
              <a:rPr lang="zh-CN" altLang="en-US" dirty="0"/>
              <a:t>全同态加密研究资源汇总</a:t>
            </a:r>
            <a:br>
              <a:rPr lang="zh-CN" altLang="en-US" dirty="0"/>
            </a:br>
            <a:r>
              <a:rPr lang="en-US" altLang="zh-CN" dirty="0">
                <a:hlinkClick r:id="rId9"/>
              </a:rPr>
              <a:t>http://blog.sciencenet.cn/home.php?mod=space&amp;uid=411071&amp;do=blog&amp;id=651836</a:t>
            </a:r>
            <a:endParaRPr lang="en-US" altLang="zh-CN" dirty="0"/>
          </a:p>
          <a:p>
            <a:endParaRPr lang="zh-CN" altLang="en-US" dirty="0"/>
          </a:p>
        </p:txBody>
      </p:sp>
    </p:spTree>
    <p:extLst>
      <p:ext uri="{BB962C8B-B14F-4D97-AF65-F5344CB8AC3E}">
        <p14:creationId xmlns:p14="http://schemas.microsoft.com/office/powerpoint/2010/main" val="2561590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7924800" cy="706090"/>
          </a:xfrm>
        </p:spPr>
        <p:txBody>
          <a:bodyPr/>
          <a:lstStyle/>
          <a:p>
            <a:pPr algn="ctr"/>
            <a:r>
              <a:rPr lang="zh-CN" altLang="en-US" sz="2400" dirty="0" smtClean="0"/>
              <a:t>上海大数据交易所个人隐私规范</a:t>
            </a:r>
            <a:endParaRPr lang="zh-CN" altLang="en-US" sz="2400" dirty="0"/>
          </a:p>
        </p:txBody>
      </p:sp>
      <p:sp>
        <p:nvSpPr>
          <p:cNvPr id="3" name="内容占位符 2"/>
          <p:cNvSpPr>
            <a:spLocks noGrp="1"/>
          </p:cNvSpPr>
          <p:nvPr>
            <p:ph sz="quarter" idx="13"/>
          </p:nvPr>
        </p:nvSpPr>
        <p:spPr>
          <a:xfrm>
            <a:off x="609600" y="1196752"/>
            <a:ext cx="7924800" cy="4518248"/>
          </a:xfrm>
        </p:spPr>
        <p:txBody>
          <a:bodyPr/>
          <a:lstStyle/>
          <a:p>
            <a:r>
              <a:rPr lang="zh-CN" altLang="en-US" dirty="0"/>
              <a:t>可直接识别特定个人身份的标识与其他个人数据应当分别存管和处理，并</a:t>
            </a:r>
            <a:r>
              <a:rPr lang="zh-CN" altLang="en-US" dirty="0" smtClean="0"/>
              <a:t>确保</a:t>
            </a:r>
            <a:r>
              <a:rPr lang="zh-CN" altLang="en-US" dirty="0"/>
              <a:t>进行共享和流通的数据已经去除可直接识别个人身份的标识，禁止在任何</a:t>
            </a:r>
            <a:r>
              <a:rPr lang="zh-CN" altLang="en-US" dirty="0" smtClean="0"/>
              <a:t>情况下</a:t>
            </a:r>
            <a:r>
              <a:rPr lang="zh-CN" altLang="en-US" dirty="0"/>
              <a:t>擅自公开或向第三人提供带有身份标识的个人数据。</a:t>
            </a:r>
          </a:p>
        </p:txBody>
      </p:sp>
    </p:spTree>
    <p:extLst>
      <p:ext uri="{BB962C8B-B14F-4D97-AF65-F5344CB8AC3E}">
        <p14:creationId xmlns:p14="http://schemas.microsoft.com/office/powerpoint/2010/main" val="282336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7924800" cy="634082"/>
          </a:xfrm>
        </p:spPr>
        <p:txBody>
          <a:bodyPr/>
          <a:lstStyle/>
          <a:p>
            <a:r>
              <a:rPr lang="zh-CN" altLang="en-US" sz="2400" dirty="0" smtClean="0"/>
              <a:t>贵州数据宝公司</a:t>
            </a:r>
            <a:r>
              <a:rPr lang="en-US" altLang="zh-CN" sz="2400" dirty="0" smtClean="0"/>
              <a:t>-</a:t>
            </a:r>
            <a:r>
              <a:rPr lang="zh-CN" altLang="en-US" sz="2400" dirty="0" smtClean="0"/>
              <a:t>安全</a:t>
            </a:r>
            <a:endParaRPr lang="zh-CN" altLang="en-US" sz="2400" dirty="0"/>
          </a:p>
        </p:txBody>
      </p:sp>
      <p:sp>
        <p:nvSpPr>
          <p:cNvPr id="3" name="内容占位符 2"/>
          <p:cNvSpPr>
            <a:spLocks noGrp="1"/>
          </p:cNvSpPr>
          <p:nvPr>
            <p:ph sz="quarter" idx="13"/>
          </p:nvPr>
        </p:nvSpPr>
        <p:spPr/>
        <p:txBody>
          <a:bodyPr>
            <a:normAutofit/>
          </a:bodyPr>
          <a:lstStyle/>
          <a:p>
            <a:r>
              <a:rPr lang="zh-CN" altLang="en-US" sz="1100" dirty="0"/>
              <a:t>技术</a:t>
            </a:r>
            <a:r>
              <a:rPr lang="en-US" altLang="zh-CN" sz="1100" dirty="0"/>
              <a:t>CII</a:t>
            </a:r>
            <a:r>
              <a:rPr lang="zh-CN" altLang="en-US" sz="1100" dirty="0"/>
              <a:t>级安全防护，全方位保障网络安全数据宝是一个具有国资背景，政府监管扶持的企业，在保障数据安全方面起表率和标杆作用</a:t>
            </a:r>
            <a:r>
              <a:rPr lang="zh-CN" altLang="en-US" sz="1100" dirty="0" smtClean="0"/>
              <a:t>。</a:t>
            </a:r>
            <a:endParaRPr lang="en-US" altLang="zh-CN" sz="1100" dirty="0" smtClean="0"/>
          </a:p>
          <a:p>
            <a:r>
              <a:rPr lang="zh-CN" altLang="en-US" sz="1100" dirty="0" smtClean="0"/>
              <a:t>①</a:t>
            </a:r>
            <a:r>
              <a:rPr lang="zh-CN" altLang="en-US" sz="1100" dirty="0"/>
              <a:t>平台采用</a:t>
            </a:r>
            <a:r>
              <a:rPr lang="en-US" altLang="zh-CN" sz="1100" dirty="0"/>
              <a:t>CII</a:t>
            </a:r>
            <a:r>
              <a:rPr lang="zh-CN" altLang="en-US" sz="1100" dirty="0"/>
              <a:t>级安全防护措施；保障网络安全、保障个人信息安全、保障数据流通安全，防止泄密，不缓存数据，同时受国家相关机构的直属监管</a:t>
            </a:r>
            <a:r>
              <a:rPr lang="zh-CN" altLang="en-US" sz="1100" dirty="0" smtClean="0"/>
              <a:t>。</a:t>
            </a:r>
            <a:endParaRPr lang="en-US" altLang="zh-CN" sz="1100" dirty="0" smtClean="0"/>
          </a:p>
          <a:p>
            <a:r>
              <a:rPr lang="zh-CN" altLang="en-US" sz="1100" dirty="0" smtClean="0"/>
              <a:t>②</a:t>
            </a:r>
            <a:r>
              <a:rPr lang="zh-CN" altLang="en-US" sz="1100" dirty="0"/>
              <a:t>外层防火墙的安全检测采取本地与云端联动的模式，实时进行全生命周期检测。可及时发现</a:t>
            </a:r>
            <a:r>
              <a:rPr lang="en-US" altLang="zh-CN" sz="1100" dirty="0"/>
              <a:t>APT</a:t>
            </a:r>
            <a:r>
              <a:rPr lang="zh-CN" altLang="en-US" sz="1100" dirty="0"/>
              <a:t>、窃取数据等隐蔽性极强的安全事件。数据安全策略上提供全程加密处理（</a:t>
            </a:r>
            <a:r>
              <a:rPr lang="en-US" altLang="zh-CN" sz="1100" dirty="0"/>
              <a:t>HTTPS+MD5</a:t>
            </a:r>
            <a:r>
              <a:rPr lang="zh-CN" altLang="en-US" sz="1100" dirty="0"/>
              <a:t>签名认证</a:t>
            </a:r>
            <a:r>
              <a:rPr lang="en-US" altLang="zh-CN" sz="1100" dirty="0"/>
              <a:t>+</a:t>
            </a:r>
            <a:r>
              <a:rPr lang="zh-CN" altLang="en-US" sz="1100" dirty="0"/>
              <a:t>对称加密），完全确保数据不丢失不被篡改</a:t>
            </a:r>
            <a:r>
              <a:rPr lang="zh-CN" altLang="en-US" sz="1100" dirty="0" smtClean="0"/>
              <a:t>。</a:t>
            </a:r>
            <a:endParaRPr lang="en-US" altLang="zh-CN" sz="1100" dirty="0" smtClean="0"/>
          </a:p>
          <a:p>
            <a:r>
              <a:rPr lang="zh-CN" altLang="en-US" sz="1100" dirty="0" smtClean="0"/>
              <a:t>③</a:t>
            </a:r>
            <a:r>
              <a:rPr lang="zh-CN" altLang="en-US" sz="1100" dirty="0"/>
              <a:t>缓存数据零容忍；数据宝平台交易的数据产品以</a:t>
            </a:r>
            <a:r>
              <a:rPr lang="en-US" altLang="zh-CN" sz="1100" dirty="0"/>
              <a:t>API</a:t>
            </a:r>
            <a:r>
              <a:rPr lang="zh-CN" altLang="en-US" sz="1100" dirty="0"/>
              <a:t>接口的形式进行对接需求，产品的特点保障了数据宝不存储任何一条数据，不定期接受政府相关部门及第三方拨测抽检</a:t>
            </a:r>
            <a:r>
              <a:rPr lang="zh-CN" altLang="en-US" sz="1100" dirty="0" smtClean="0"/>
              <a:t>。</a:t>
            </a:r>
            <a:endParaRPr lang="en-US" altLang="zh-CN" sz="1100" dirty="0" smtClean="0"/>
          </a:p>
          <a:p>
            <a:r>
              <a:rPr lang="zh-CN" altLang="en-US" sz="1100" dirty="0" smtClean="0"/>
              <a:t>④</a:t>
            </a:r>
            <a:r>
              <a:rPr lang="zh-CN" altLang="en-US" sz="1100" dirty="0"/>
              <a:t>严格筛选数据提供方；数据宝平台的数据资源主要来自</a:t>
            </a:r>
            <a:r>
              <a:rPr lang="en-US" altLang="zh-CN" sz="1100" dirty="0"/>
              <a:t>104</a:t>
            </a:r>
            <a:r>
              <a:rPr lang="zh-CN" altLang="en-US" sz="1100" dirty="0"/>
              <a:t>家央企，</a:t>
            </a:r>
            <a:r>
              <a:rPr lang="en-US" altLang="zh-CN" sz="1100" dirty="0"/>
              <a:t>120</a:t>
            </a:r>
            <a:r>
              <a:rPr lang="zh-CN" altLang="en-US" sz="1100" dirty="0"/>
              <a:t>个国家部委局直属机构，</a:t>
            </a:r>
            <a:r>
              <a:rPr lang="en-US" altLang="zh-CN" sz="1100" dirty="0"/>
              <a:t>335</a:t>
            </a:r>
            <a:r>
              <a:rPr lang="zh-CN" altLang="en-US" sz="1100" dirty="0"/>
              <a:t>个地市州盟，前</a:t>
            </a:r>
            <a:r>
              <a:rPr lang="en-US" altLang="zh-CN" sz="1100" dirty="0"/>
              <a:t>1000</a:t>
            </a:r>
            <a:r>
              <a:rPr lang="zh-CN" altLang="en-US" sz="1100" dirty="0"/>
              <a:t>家重点国企科研院所，均为一手数据资源，因此数据宝从数据源头上就保证了数据的安全和权威性</a:t>
            </a:r>
            <a:r>
              <a:rPr lang="zh-CN" altLang="en-US" sz="1100" dirty="0" smtClean="0"/>
              <a:t>。</a:t>
            </a:r>
            <a:endParaRPr lang="en-US" altLang="zh-CN" sz="1100" dirty="0" smtClean="0"/>
          </a:p>
          <a:p>
            <a:r>
              <a:rPr lang="zh-CN" altLang="en-US" sz="1100" dirty="0" smtClean="0"/>
              <a:t>⑤</a:t>
            </a:r>
            <a:r>
              <a:rPr lang="zh-CN" altLang="en-US" sz="1100" dirty="0"/>
              <a:t>严格监督数据需求方；数据宝在对接需求时，会对需求者的资质、背景、经营范围进行严格的审核，保障数据产品用在合法合规的范围；此外，数据宝平台采用严格的会员准入制，平台具备严格的实名认证机制，从多方位保障数据的安全性及使用合法性。</a:t>
            </a:r>
          </a:p>
        </p:txBody>
      </p:sp>
    </p:spTree>
    <p:extLst>
      <p:ext uri="{BB962C8B-B14F-4D97-AF65-F5344CB8AC3E}">
        <p14:creationId xmlns:p14="http://schemas.microsoft.com/office/powerpoint/2010/main" val="11121769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7924800" cy="634082"/>
          </a:xfrm>
        </p:spPr>
        <p:txBody>
          <a:bodyPr/>
          <a:lstStyle/>
          <a:p>
            <a:r>
              <a:rPr lang="zh-CN" altLang="en-US" sz="2400" dirty="0" smtClean="0"/>
              <a:t>关于数据交易的可能方向</a:t>
            </a:r>
            <a:endParaRPr lang="zh-CN" altLang="en-US" sz="2400" dirty="0"/>
          </a:p>
        </p:txBody>
      </p:sp>
      <p:sp>
        <p:nvSpPr>
          <p:cNvPr id="3" name="内容占位符 2"/>
          <p:cNvSpPr>
            <a:spLocks noGrp="1"/>
          </p:cNvSpPr>
          <p:nvPr>
            <p:ph sz="quarter" idx="13"/>
          </p:nvPr>
        </p:nvSpPr>
        <p:spPr/>
        <p:txBody>
          <a:bodyPr>
            <a:normAutofit/>
          </a:bodyPr>
          <a:lstStyle/>
          <a:p>
            <a:r>
              <a:rPr lang="zh-CN" altLang="en-US" sz="1400" b="1" dirty="0"/>
              <a:t>大数据交易未来可能以产品服务为主</a:t>
            </a:r>
            <a:endParaRPr lang="zh-CN" altLang="en-US" sz="1400" dirty="0"/>
          </a:p>
          <a:p>
            <a:r>
              <a:rPr lang="zh-CN" altLang="en-US" sz="1400" dirty="0"/>
              <a:t>　　关于目前大数据交易的合法合规、安全以及交易形式等问题，论坛嘉宾奇虎</a:t>
            </a:r>
            <a:r>
              <a:rPr lang="en-US" altLang="zh-CN" sz="1400" dirty="0"/>
              <a:t>360</a:t>
            </a:r>
            <a:r>
              <a:rPr lang="zh-CN" altLang="en-US" sz="1400" dirty="0"/>
              <a:t>总裁齐向东和阿里巴巴副总裁涂子沛也表达了他们的观点。齐向东认为，原则上讲，大数据交易在一个交易市场上公开的方式进行，有一定的规则，应该是安全的。比如通信的数据和银行的数据都涉及到每个人的隐私，如果把这些数据加工生产成为一种个人的信用等级的产品，再进行交易。购买的就不是个人隐私，而是一种产品。那么这种交易就是可以进行的。</a:t>
            </a:r>
          </a:p>
          <a:p>
            <a:r>
              <a:rPr lang="zh-CN" altLang="en-US" sz="1400" dirty="0"/>
              <a:t>　　涂子沛认可了他的观点，并补充说道：“数据交易的难点之一是数据的定价难以确认。第二，我认为如果数据交易仅仅是把数据的所有权卖掉，是一种很</a:t>
            </a:r>
            <a:r>
              <a:rPr lang="en-US" altLang="zh-CN" sz="1400" dirty="0"/>
              <a:t>LOW</a:t>
            </a:r>
            <a:r>
              <a:rPr lang="zh-CN" altLang="en-US" sz="1400" dirty="0"/>
              <a:t>的做法。因为数据不是像黄金一样的有形物质，物质用完会消耗，但数据不会被消耗。它的价值在不同的时间、地点、场景是不同的。”涂先生表示数据应该是智能社会的土壤。如果数据单单这样有形的去买*卖，就存在数据的价值取决于购买时间点的问题，但是现在数据都是以数据流的形式存在的，买家需要的可能是一个不断更新的数据。“我觉得，未来的数据交易应该是一个服务的形式，买的是数据服务，而不占有数据，但是可以享受数据所带来的查询、比对等种种服务。</a:t>
            </a:r>
          </a:p>
          <a:p>
            <a:endParaRPr lang="zh-CN" altLang="en-US" dirty="0"/>
          </a:p>
        </p:txBody>
      </p:sp>
    </p:spTree>
    <p:extLst>
      <p:ext uri="{BB962C8B-B14F-4D97-AF65-F5344CB8AC3E}">
        <p14:creationId xmlns:p14="http://schemas.microsoft.com/office/powerpoint/2010/main" val="41172631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3"/>
          </p:nvPr>
        </p:nvSpPr>
        <p:spPr/>
        <p:txBody>
          <a:bodyPr/>
          <a:lstStyle/>
          <a:p>
            <a:r>
              <a:rPr lang="zh-CN" altLang="en-US" dirty="0"/>
              <a:t>与个人隐私相关的大数据软件安全、</a:t>
            </a:r>
            <a:r>
              <a:rPr lang="en-US" altLang="zh-CN" dirty="0" smtClean="0"/>
              <a:t>SGX</a:t>
            </a:r>
            <a:r>
              <a:rPr lang="zh-CN" altLang="en-US" dirty="0" smtClean="0"/>
              <a:t>（</a:t>
            </a:r>
            <a:r>
              <a:rPr lang="en-US" altLang="zh-CN" dirty="0" smtClean="0"/>
              <a:t>intel</a:t>
            </a:r>
            <a:r>
              <a:rPr lang="zh-CN" altLang="en-US" dirty="0" smtClean="0"/>
              <a:t>安全</a:t>
            </a:r>
            <a:r>
              <a:rPr lang="en-US" altLang="zh-CN" dirty="0" err="1" smtClean="0"/>
              <a:t>cpu</a:t>
            </a:r>
            <a:r>
              <a:rPr lang="zh-CN" altLang="en-US" dirty="0" smtClean="0"/>
              <a:t>技术）、</a:t>
            </a:r>
            <a:r>
              <a:rPr lang="en-US" altLang="zh-CN" dirty="0" smtClean="0"/>
              <a:t>TEE</a:t>
            </a:r>
            <a:r>
              <a:rPr lang="zh-CN" altLang="en-US" dirty="0" smtClean="0"/>
              <a:t>（</a:t>
            </a:r>
            <a:r>
              <a:rPr lang="en-US" altLang="zh-CN" dirty="0" smtClean="0"/>
              <a:t>Trusted </a:t>
            </a:r>
            <a:r>
              <a:rPr lang="en-US" altLang="zh-CN" dirty="0"/>
              <a:t>Executive </a:t>
            </a:r>
            <a:r>
              <a:rPr lang="en-US" altLang="zh-CN" dirty="0" smtClean="0"/>
              <a:t>Environment</a:t>
            </a:r>
            <a:r>
              <a:rPr lang="zh-CN" altLang="en-US" dirty="0" smtClean="0"/>
              <a:t>）、</a:t>
            </a:r>
            <a:r>
              <a:rPr lang="zh-CN" altLang="en-US" dirty="0"/>
              <a:t>差分隐私、同态搜索等技术将普遍使用，有兴趣的可以关注这块。隐私保护已经从制度和审计层面，走向了攻防对抗阶段</a:t>
            </a:r>
          </a:p>
        </p:txBody>
      </p:sp>
    </p:spTree>
    <p:extLst>
      <p:ext uri="{BB962C8B-B14F-4D97-AF65-F5344CB8AC3E}">
        <p14:creationId xmlns:p14="http://schemas.microsoft.com/office/powerpoint/2010/main" val="10231659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7924800" cy="634082"/>
          </a:xfrm>
        </p:spPr>
        <p:txBody>
          <a:bodyPr/>
          <a:lstStyle/>
          <a:p>
            <a:r>
              <a:rPr lang="zh-CN" altLang="en-US" sz="2400" dirty="0"/>
              <a:t>数矩</a:t>
            </a:r>
            <a:r>
              <a:rPr lang="zh-CN" altLang="en-US" sz="2400" dirty="0" smtClean="0"/>
              <a:t>科技：区块链和安全多方计算</a:t>
            </a:r>
            <a:endParaRPr lang="zh-CN" altLang="en-US" sz="2400" dirty="0"/>
          </a:p>
        </p:txBody>
      </p:sp>
      <p:sp>
        <p:nvSpPr>
          <p:cNvPr id="3" name="内容占位符 2"/>
          <p:cNvSpPr>
            <a:spLocks noGrp="1"/>
          </p:cNvSpPr>
          <p:nvPr>
            <p:ph sz="quarter" idx="13"/>
          </p:nvPr>
        </p:nvSpPr>
        <p:spPr/>
        <p:txBody>
          <a:bodyPr/>
          <a:lstStyle/>
          <a:p>
            <a:r>
              <a:rPr lang="zh-CN" altLang="en-US" dirty="0"/>
              <a:t>数矩科技提供的解决方案有两个核心要点：一是数据的分布式存储和</a:t>
            </a:r>
            <a:r>
              <a:rPr lang="en-US" altLang="zh-CN" dirty="0"/>
              <a:t>P2P</a:t>
            </a:r>
            <a:r>
              <a:rPr lang="zh-CN" altLang="en-US" dirty="0"/>
              <a:t>通讯计算，无需数据聚合，二是多方安全计算，能够将计算分散到各个数据端点，多方运算，在保护隐私的情况下得出运算结果。</a:t>
            </a:r>
          </a:p>
        </p:txBody>
      </p:sp>
    </p:spTree>
    <p:extLst>
      <p:ext uri="{BB962C8B-B14F-4D97-AF65-F5344CB8AC3E}">
        <p14:creationId xmlns:p14="http://schemas.microsoft.com/office/powerpoint/2010/main" val="20701743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7924800" cy="562074"/>
          </a:xfrm>
        </p:spPr>
        <p:txBody>
          <a:bodyPr/>
          <a:lstStyle/>
          <a:p>
            <a:r>
              <a:rPr lang="zh-CN" altLang="en-US" sz="2400" dirty="0"/>
              <a:t>数矩</a:t>
            </a:r>
            <a:r>
              <a:rPr lang="zh-CN" altLang="en-US" sz="2400" dirty="0" smtClean="0"/>
              <a:t>科技：数据服务行业痛点</a:t>
            </a:r>
            <a:endParaRPr lang="zh-CN" altLang="en-US" sz="2400" dirty="0"/>
          </a:p>
        </p:txBody>
      </p:sp>
      <p:sp>
        <p:nvSpPr>
          <p:cNvPr id="3" name="内容占位符 2"/>
          <p:cNvSpPr>
            <a:spLocks noGrp="1"/>
          </p:cNvSpPr>
          <p:nvPr>
            <p:ph sz="quarter" idx="13"/>
          </p:nvPr>
        </p:nvSpPr>
        <p:spPr>
          <a:xfrm>
            <a:off x="609600" y="1196752"/>
            <a:ext cx="7924800" cy="4518248"/>
          </a:xfrm>
        </p:spPr>
        <p:txBody>
          <a:bodyPr>
            <a:normAutofit fontScale="92500" lnSpcReduction="20000"/>
          </a:bodyPr>
          <a:lstStyle/>
          <a:p>
            <a:r>
              <a:rPr lang="zh-CN" altLang="en-US" dirty="0"/>
              <a:t>法律缺失</a:t>
            </a:r>
          </a:p>
          <a:p>
            <a:r>
              <a:rPr lang="zh-CN" altLang="en-US" dirty="0"/>
              <a:t>相较于发达国家近百年的数据相关法制体系的建设，我国才刚开始；这种格局导致数据交易违法成本极低，制约行业发展</a:t>
            </a:r>
            <a:r>
              <a:rPr lang="zh-CN" altLang="en-US" dirty="0" smtClean="0"/>
              <a:t>；</a:t>
            </a:r>
            <a:endParaRPr lang="en-US" altLang="zh-CN" dirty="0" smtClean="0"/>
          </a:p>
          <a:p>
            <a:endParaRPr lang="zh-CN" altLang="en-US" dirty="0"/>
          </a:p>
          <a:p>
            <a:r>
              <a:rPr lang="zh-CN" altLang="en-US" dirty="0"/>
              <a:t>如何安全共享</a:t>
            </a:r>
          </a:p>
          <a:p>
            <a:r>
              <a:rPr lang="zh-CN" altLang="en-US" dirty="0"/>
              <a:t>数据可零成本无限复制，可被多次转卖和复售；如何保护自己的数据资产不被复制转售变得极为重要</a:t>
            </a:r>
            <a:r>
              <a:rPr lang="zh-CN" altLang="en-US" dirty="0" smtClean="0"/>
              <a:t>。</a:t>
            </a:r>
            <a:endParaRPr lang="en-US" altLang="zh-CN" dirty="0" smtClean="0"/>
          </a:p>
          <a:p>
            <a:endParaRPr lang="zh-CN" altLang="en-US" dirty="0"/>
          </a:p>
          <a:p>
            <a:r>
              <a:rPr lang="zh-CN" altLang="en-US" dirty="0"/>
              <a:t>需求方隐私保护</a:t>
            </a:r>
          </a:p>
          <a:p>
            <a:r>
              <a:rPr lang="zh-CN" altLang="en-US" dirty="0"/>
              <a:t>数据服务场景多为按需查询，但对数据需求方而言</a:t>
            </a:r>
            <a:r>
              <a:rPr lang="zh-CN" altLang="en-US" dirty="0">
                <a:solidFill>
                  <a:srgbClr val="FF0000"/>
                </a:solidFill>
              </a:rPr>
              <a:t>查询条件往往是最机密的商业信息</a:t>
            </a:r>
            <a:r>
              <a:rPr lang="zh-CN" altLang="en-US" dirty="0"/>
              <a:t>。如何保护查询方数据隐私，成为数据服务过程难题</a:t>
            </a:r>
            <a:r>
              <a:rPr lang="zh-CN" altLang="en-US" dirty="0" smtClean="0"/>
              <a:t>。</a:t>
            </a:r>
            <a:endParaRPr lang="en-US" altLang="zh-CN" dirty="0" smtClean="0"/>
          </a:p>
          <a:p>
            <a:endParaRPr lang="zh-CN" altLang="en-US" dirty="0"/>
          </a:p>
          <a:p>
            <a:r>
              <a:rPr lang="zh-CN" altLang="en-US" dirty="0"/>
              <a:t>第三方中心化机构不可信任</a:t>
            </a:r>
          </a:p>
          <a:p>
            <a:r>
              <a:rPr lang="zh-CN" altLang="en-US" dirty="0"/>
              <a:t>在目前法律缺位的情况下，由于第三方数据服务机构会以存在不可信任和同业竞争问题</a:t>
            </a:r>
            <a:r>
              <a:rPr lang="zh-CN" altLang="en-US" dirty="0" smtClean="0"/>
              <a:t>；</a:t>
            </a:r>
            <a:r>
              <a:rPr lang="zh-CN" altLang="en-US" dirty="0"/>
              <a:t/>
            </a:r>
            <a:br>
              <a:rPr lang="zh-CN" altLang="en-US" dirty="0"/>
            </a:br>
            <a:endParaRPr lang="zh-CN" altLang="en-US" dirty="0"/>
          </a:p>
        </p:txBody>
      </p:sp>
    </p:spTree>
    <p:extLst>
      <p:ext uri="{BB962C8B-B14F-4D97-AF65-F5344CB8AC3E}">
        <p14:creationId xmlns:p14="http://schemas.microsoft.com/office/powerpoint/2010/main" val="2931472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3596" y="15115"/>
            <a:ext cx="7924800" cy="562074"/>
          </a:xfrm>
        </p:spPr>
        <p:txBody>
          <a:bodyPr/>
          <a:lstStyle/>
          <a:p>
            <a:r>
              <a:rPr lang="zh-CN" altLang="en-US" dirty="0" smtClean="0"/>
              <a:t>证书双向认证</a:t>
            </a:r>
            <a:r>
              <a:rPr lang="en-US" altLang="zh-CN" dirty="0" smtClean="0"/>
              <a:t>-</a:t>
            </a:r>
            <a:r>
              <a:rPr lang="zh-CN" altLang="en-US" dirty="0" smtClean="0"/>
              <a:t>证书签名</a:t>
            </a:r>
            <a:endParaRPr lang="zh-CN" altLang="en-US" dirty="0"/>
          </a:p>
        </p:txBody>
      </p:sp>
      <p:sp>
        <p:nvSpPr>
          <p:cNvPr id="4" name="圆角矩形 3"/>
          <p:cNvSpPr/>
          <p:nvPr/>
        </p:nvSpPr>
        <p:spPr>
          <a:xfrm>
            <a:off x="971600" y="1268760"/>
            <a:ext cx="151216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a:t>
            </a:r>
            <a:r>
              <a:rPr lang="zh-CN" altLang="en-US" dirty="0" smtClean="0"/>
              <a:t>私钥</a:t>
            </a:r>
            <a:endParaRPr lang="zh-CN" altLang="en-US" dirty="0"/>
          </a:p>
        </p:txBody>
      </p:sp>
      <p:sp>
        <p:nvSpPr>
          <p:cNvPr id="5" name="圆角矩形 4"/>
          <p:cNvSpPr/>
          <p:nvPr/>
        </p:nvSpPr>
        <p:spPr>
          <a:xfrm>
            <a:off x="655948" y="2276872"/>
            <a:ext cx="182782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rPr>
              <a:t>普通证书</a:t>
            </a:r>
            <a:r>
              <a:rPr lang="zh-CN" altLang="en-US" dirty="0" smtClean="0"/>
              <a:t>信息（包含公钥）</a:t>
            </a:r>
            <a:endParaRPr lang="zh-CN" altLang="en-US" dirty="0"/>
          </a:p>
        </p:txBody>
      </p:sp>
      <p:sp>
        <p:nvSpPr>
          <p:cNvPr id="8" name="右箭头 7"/>
          <p:cNvSpPr/>
          <p:nvPr/>
        </p:nvSpPr>
        <p:spPr>
          <a:xfrm>
            <a:off x="2483768" y="2420888"/>
            <a:ext cx="1080120" cy="1537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3563888" y="2245725"/>
            <a:ext cx="151216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计算</a:t>
            </a:r>
            <a:r>
              <a:rPr lang="en-US" altLang="zh-CN" dirty="0" smtClean="0"/>
              <a:t>Hash</a:t>
            </a:r>
            <a:r>
              <a:rPr lang="zh-CN" altLang="en-US" dirty="0" smtClean="0"/>
              <a:t>值</a:t>
            </a:r>
            <a:endParaRPr lang="zh-CN" altLang="en-US" dirty="0"/>
          </a:p>
        </p:txBody>
      </p:sp>
      <p:cxnSp>
        <p:nvCxnSpPr>
          <p:cNvPr id="11" name="曲线连接符 10"/>
          <p:cNvCxnSpPr/>
          <p:nvPr/>
        </p:nvCxnSpPr>
        <p:spPr>
          <a:xfrm>
            <a:off x="2483768" y="1520788"/>
            <a:ext cx="3168352" cy="900100"/>
          </a:xfrm>
          <a:prstGeom prst="curvedConnector3">
            <a:avLst>
              <a:gd name="adj1" fmla="val 83938"/>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椭圆形标注 12"/>
          <p:cNvSpPr/>
          <p:nvPr/>
        </p:nvSpPr>
        <p:spPr>
          <a:xfrm>
            <a:off x="5148064" y="1214665"/>
            <a:ext cx="1296144" cy="360040"/>
          </a:xfrm>
          <a:prstGeom prst="wedgeEllipseCallout">
            <a:avLst>
              <a:gd name="adj1" fmla="val -53092"/>
              <a:gd name="adj2" fmla="val 1437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加密</a:t>
            </a:r>
            <a:endParaRPr lang="zh-CN" altLang="en-US" dirty="0"/>
          </a:p>
        </p:txBody>
      </p:sp>
      <p:sp>
        <p:nvSpPr>
          <p:cNvPr id="14" name="右箭头 13"/>
          <p:cNvSpPr/>
          <p:nvPr/>
        </p:nvSpPr>
        <p:spPr>
          <a:xfrm>
            <a:off x="5076056" y="2420888"/>
            <a:ext cx="1080120" cy="1537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6135051" y="2245725"/>
            <a:ext cx="151216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签名</a:t>
            </a:r>
            <a:endParaRPr lang="zh-CN" altLang="en-US" dirty="0"/>
          </a:p>
        </p:txBody>
      </p:sp>
      <p:sp>
        <p:nvSpPr>
          <p:cNvPr id="20" name="圆角矩形 19"/>
          <p:cNvSpPr/>
          <p:nvPr/>
        </p:nvSpPr>
        <p:spPr>
          <a:xfrm>
            <a:off x="871972" y="3984510"/>
            <a:ext cx="151216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a:t>
            </a:r>
            <a:r>
              <a:rPr lang="zh-CN" altLang="en-US" dirty="0" smtClean="0"/>
              <a:t>公钥</a:t>
            </a:r>
            <a:endParaRPr lang="zh-CN" altLang="en-US" dirty="0"/>
          </a:p>
        </p:txBody>
      </p:sp>
      <p:sp>
        <p:nvSpPr>
          <p:cNvPr id="21" name="圆角矩形 20"/>
          <p:cNvSpPr/>
          <p:nvPr/>
        </p:nvSpPr>
        <p:spPr>
          <a:xfrm>
            <a:off x="655948" y="5038341"/>
            <a:ext cx="1736659"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普通</a:t>
            </a:r>
            <a:r>
              <a:rPr lang="zh-CN" altLang="en-US" dirty="0" smtClean="0">
                <a:solidFill>
                  <a:srgbClr val="FF0000"/>
                </a:solidFill>
              </a:rPr>
              <a:t>证书</a:t>
            </a:r>
            <a:r>
              <a:rPr lang="zh-CN" altLang="en-US" dirty="0" smtClean="0"/>
              <a:t>信息（包含公钥）</a:t>
            </a:r>
            <a:endParaRPr lang="zh-CN" altLang="en-US" dirty="0"/>
          </a:p>
        </p:txBody>
      </p:sp>
      <p:sp>
        <p:nvSpPr>
          <p:cNvPr id="22" name="右箭头 21"/>
          <p:cNvSpPr/>
          <p:nvPr/>
        </p:nvSpPr>
        <p:spPr>
          <a:xfrm>
            <a:off x="2384140" y="5136638"/>
            <a:ext cx="639688" cy="1537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4785898" y="4961475"/>
            <a:ext cx="151216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得到</a:t>
            </a:r>
            <a:r>
              <a:rPr lang="en-US" altLang="zh-CN" dirty="0" smtClean="0"/>
              <a:t>Hash</a:t>
            </a:r>
            <a:r>
              <a:rPr lang="zh-CN" altLang="en-US" dirty="0" smtClean="0"/>
              <a:t>值</a:t>
            </a:r>
            <a:endParaRPr lang="zh-CN" altLang="en-US" dirty="0"/>
          </a:p>
        </p:txBody>
      </p:sp>
      <p:sp>
        <p:nvSpPr>
          <p:cNvPr id="25" name="椭圆形标注 24"/>
          <p:cNvSpPr/>
          <p:nvPr/>
        </p:nvSpPr>
        <p:spPr>
          <a:xfrm>
            <a:off x="6623827" y="3790513"/>
            <a:ext cx="1296144" cy="360040"/>
          </a:xfrm>
          <a:prstGeom prst="wedgeEllipseCallout">
            <a:avLst>
              <a:gd name="adj1" fmla="val -57665"/>
              <a:gd name="adj2" fmla="val 1884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解密</a:t>
            </a:r>
          </a:p>
        </p:txBody>
      </p:sp>
      <p:sp>
        <p:nvSpPr>
          <p:cNvPr id="27" name="圆角矩形 26"/>
          <p:cNvSpPr/>
          <p:nvPr/>
        </p:nvSpPr>
        <p:spPr>
          <a:xfrm>
            <a:off x="7363237" y="4920726"/>
            <a:ext cx="151216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签名</a:t>
            </a:r>
            <a:endParaRPr lang="zh-CN" altLang="en-US" dirty="0"/>
          </a:p>
        </p:txBody>
      </p:sp>
      <p:sp>
        <p:nvSpPr>
          <p:cNvPr id="28" name="椭圆 27"/>
          <p:cNvSpPr/>
          <p:nvPr/>
        </p:nvSpPr>
        <p:spPr>
          <a:xfrm>
            <a:off x="655948" y="3200152"/>
            <a:ext cx="182782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校验签名</a:t>
            </a:r>
            <a:endParaRPr lang="zh-CN" altLang="en-US" dirty="0"/>
          </a:p>
        </p:txBody>
      </p:sp>
      <p:cxnSp>
        <p:nvCxnSpPr>
          <p:cNvPr id="33" name="曲线连接符 32"/>
          <p:cNvCxnSpPr>
            <a:stCxn id="20" idx="3"/>
          </p:cNvCxnSpPr>
          <p:nvPr/>
        </p:nvCxnSpPr>
        <p:spPr>
          <a:xfrm>
            <a:off x="2384140" y="4236538"/>
            <a:ext cx="4506995" cy="900100"/>
          </a:xfrm>
          <a:prstGeom prst="curvedConnector3">
            <a:avLst>
              <a:gd name="adj1" fmla="val 92456"/>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左箭头 37"/>
          <p:cNvSpPr/>
          <p:nvPr/>
        </p:nvSpPr>
        <p:spPr>
          <a:xfrm>
            <a:off x="6307277" y="5132004"/>
            <a:ext cx="1049783" cy="815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圆角矩形 39"/>
          <p:cNvSpPr/>
          <p:nvPr/>
        </p:nvSpPr>
        <p:spPr>
          <a:xfrm>
            <a:off x="3023828" y="4994680"/>
            <a:ext cx="151216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计算</a:t>
            </a:r>
            <a:r>
              <a:rPr lang="en-US" altLang="zh-CN" dirty="0" smtClean="0"/>
              <a:t>Hash</a:t>
            </a:r>
            <a:r>
              <a:rPr lang="zh-CN" altLang="en-US" dirty="0" smtClean="0"/>
              <a:t>值</a:t>
            </a:r>
            <a:endParaRPr lang="zh-CN" altLang="en-US" dirty="0"/>
          </a:p>
        </p:txBody>
      </p:sp>
      <p:sp>
        <p:nvSpPr>
          <p:cNvPr id="41" name="下弧形箭头 40"/>
          <p:cNvSpPr/>
          <p:nvPr/>
        </p:nvSpPr>
        <p:spPr>
          <a:xfrm>
            <a:off x="3707904" y="5542397"/>
            <a:ext cx="1908212" cy="33487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 name="流程图: 决策 41"/>
          <p:cNvSpPr/>
          <p:nvPr/>
        </p:nvSpPr>
        <p:spPr>
          <a:xfrm>
            <a:off x="3563888" y="5887226"/>
            <a:ext cx="2304256" cy="71012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相同则校验通过</a:t>
            </a:r>
            <a:endParaRPr lang="zh-CN" altLang="en-US" dirty="0"/>
          </a:p>
        </p:txBody>
      </p:sp>
      <p:sp>
        <p:nvSpPr>
          <p:cNvPr id="44" name="椭圆 43"/>
          <p:cNvSpPr/>
          <p:nvPr/>
        </p:nvSpPr>
        <p:spPr>
          <a:xfrm>
            <a:off x="722613" y="620688"/>
            <a:ext cx="1827820"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生成签名</a:t>
            </a:r>
            <a:endParaRPr lang="zh-CN" altLang="en-US" dirty="0"/>
          </a:p>
        </p:txBody>
      </p:sp>
      <p:sp>
        <p:nvSpPr>
          <p:cNvPr id="47" name="TextBox 46"/>
          <p:cNvSpPr txBox="1"/>
          <p:nvPr/>
        </p:nvSpPr>
        <p:spPr>
          <a:xfrm>
            <a:off x="2915816" y="652984"/>
            <a:ext cx="5112568" cy="369332"/>
          </a:xfrm>
          <a:prstGeom prst="rect">
            <a:avLst/>
          </a:prstGeom>
          <a:noFill/>
        </p:spPr>
        <p:txBody>
          <a:bodyPr wrap="square" rtlCol="0">
            <a:spAutoFit/>
          </a:bodyPr>
          <a:lstStyle/>
          <a:p>
            <a:r>
              <a:rPr lang="en-US" altLang="zh-CN" dirty="0" smtClean="0"/>
              <a:t>CA</a:t>
            </a:r>
            <a:r>
              <a:rPr lang="zh-CN" altLang="en-US" dirty="0" smtClean="0"/>
              <a:t>：</a:t>
            </a:r>
            <a:r>
              <a:rPr lang="en-US" altLang="zh-CN" dirty="0" smtClean="0"/>
              <a:t>Certificate Authority  </a:t>
            </a:r>
            <a:r>
              <a:rPr lang="zh-CN" altLang="en-US" dirty="0" smtClean="0"/>
              <a:t>一般称为证书签发机构</a:t>
            </a:r>
            <a:endParaRPr lang="zh-CN" altLang="en-US" dirty="0"/>
          </a:p>
        </p:txBody>
      </p:sp>
    </p:spTree>
    <p:extLst>
      <p:ext uri="{BB962C8B-B14F-4D97-AF65-F5344CB8AC3E}">
        <p14:creationId xmlns:p14="http://schemas.microsoft.com/office/powerpoint/2010/main" val="333426831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众安</a:t>
            </a:r>
            <a:r>
              <a:rPr lang="zh-CN" altLang="en-US" dirty="0" smtClean="0"/>
              <a:t>信息</a:t>
            </a:r>
            <a:r>
              <a:rPr lang="en-US" altLang="zh-CN" dirty="0" smtClean="0"/>
              <a:t>-</a:t>
            </a:r>
            <a:r>
              <a:rPr lang="en-US" altLang="zh-CN" dirty="0" err="1" smtClean="0"/>
              <a:t>anlink</a:t>
            </a:r>
            <a:endParaRPr lang="zh-CN" altLang="en-US" dirty="0"/>
          </a:p>
        </p:txBody>
      </p:sp>
      <p:sp>
        <p:nvSpPr>
          <p:cNvPr id="3" name="内容占位符 2"/>
          <p:cNvSpPr>
            <a:spLocks noGrp="1"/>
          </p:cNvSpPr>
          <p:nvPr>
            <p:ph sz="quarter" idx="13"/>
          </p:nvPr>
        </p:nvSpPr>
        <p:spPr>
          <a:xfrm>
            <a:off x="609600" y="4725144"/>
            <a:ext cx="7924800" cy="989856"/>
          </a:xfrm>
        </p:spPr>
        <p:txBody>
          <a:bodyPr/>
          <a:lstStyle/>
          <a:p>
            <a:r>
              <a:rPr lang="zh-CN" altLang="en-US" dirty="0" smtClean="0"/>
              <a:t>数据共享流程</a:t>
            </a:r>
            <a:r>
              <a:rPr lang="en-US" altLang="zh-CN" dirty="0" smtClean="0"/>
              <a:t>-</a:t>
            </a:r>
            <a:r>
              <a:rPr lang="zh-CN" altLang="en-US" dirty="0" smtClean="0"/>
              <a:t>查询</a:t>
            </a:r>
            <a:endParaRPr lang="en-US" altLang="zh-CN" dirty="0" smtClean="0"/>
          </a:p>
          <a:p>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388" y="1484784"/>
            <a:ext cx="8277225" cy="3114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79800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404664"/>
            <a:ext cx="7924800" cy="490066"/>
          </a:xfrm>
        </p:spPr>
        <p:txBody>
          <a:bodyPr/>
          <a:lstStyle/>
          <a:p>
            <a:r>
              <a:rPr lang="zh-CN" altLang="en-US" dirty="0" smtClean="0"/>
              <a:t>众安科技</a:t>
            </a:r>
            <a:endParaRPr lang="zh-CN" altLang="en-US" dirty="0"/>
          </a:p>
        </p:txBody>
      </p:sp>
      <p:sp>
        <p:nvSpPr>
          <p:cNvPr id="3" name="内容占位符 2"/>
          <p:cNvSpPr>
            <a:spLocks noGrp="1"/>
          </p:cNvSpPr>
          <p:nvPr>
            <p:ph sz="quarter" idx="13"/>
          </p:nvPr>
        </p:nvSpPr>
        <p:spPr/>
        <p:txBody>
          <a:bodyPr/>
          <a:lstStyle/>
          <a:p>
            <a:pPr fontAlgn="base"/>
            <a:r>
              <a:rPr lang="zh-CN" altLang="en-US" b="1" dirty="0"/>
              <a:t>爱分析：众安科技对数据价值的理解是怎样的？</a:t>
            </a:r>
            <a:endParaRPr lang="zh-CN" altLang="en-US" dirty="0"/>
          </a:p>
          <a:p>
            <a:pPr fontAlgn="base"/>
            <a:r>
              <a:rPr lang="zh-CN" altLang="en-US" b="1" dirty="0"/>
              <a:t>陈玮：</a:t>
            </a:r>
            <a:r>
              <a:rPr lang="zh-CN" altLang="en-US" dirty="0"/>
              <a:t>在整个行业里面，数据源并不是唯一的，也不是说数据源丰富或者公司本身积累的数据多，企业价值就会更大。简单来说，只要</a:t>
            </a:r>
            <a:r>
              <a:rPr lang="en-US" altLang="zh-CN" dirty="0"/>
              <a:t>3000-10000</a:t>
            </a:r>
            <a:r>
              <a:rPr lang="zh-CN" altLang="en-US" dirty="0"/>
              <a:t>笔数据就可以找到规律或者有价值的点，众安科技通过合作伙伴收集到的数据远超过这个量，问题是如何让数据发挥价值。</a:t>
            </a:r>
          </a:p>
          <a:p>
            <a:pPr fontAlgn="base"/>
            <a:r>
              <a:rPr lang="zh-CN" altLang="en-US" dirty="0"/>
              <a:t>你不仅要有数据分析技术，还要对行业理解，这才是企业真正要关注的。只有把行业、数据分析技术全部捋清楚，才能明白你希望、需要找到哪些数据。</a:t>
            </a:r>
          </a:p>
          <a:p>
            <a:pPr fontAlgn="base"/>
            <a:r>
              <a:rPr lang="zh-CN" altLang="en-US" dirty="0"/>
              <a:t>如果先找数据，再考虑后面的事情，会严重阻碍进度；而且找数据的过程需要投入大量成本，数据未来是否有用高度不确定，这会导致经营风险。所以我们</a:t>
            </a:r>
            <a:r>
              <a:rPr lang="en-US" altLang="zh-CN" dirty="0"/>
              <a:t>X</a:t>
            </a:r>
            <a:r>
              <a:rPr lang="zh-CN" altLang="en-US" dirty="0"/>
              <a:t>系列的产品，核心是数据分析技术以及行业分析，数据源反而会是稍后考虑的因素。</a:t>
            </a:r>
          </a:p>
          <a:p>
            <a:endParaRPr lang="zh-CN" altLang="en-US" dirty="0"/>
          </a:p>
        </p:txBody>
      </p:sp>
    </p:spTree>
    <p:extLst>
      <p:ext uri="{BB962C8B-B14F-4D97-AF65-F5344CB8AC3E}">
        <p14:creationId xmlns:p14="http://schemas.microsoft.com/office/powerpoint/2010/main" val="15282514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安链</a:t>
            </a:r>
            <a:r>
              <a:rPr lang="en-US" altLang="zh-CN" dirty="0" smtClean="0"/>
              <a:t>-</a:t>
            </a:r>
            <a:r>
              <a:rPr lang="zh-CN" altLang="en-US" dirty="0" smtClean="0"/>
              <a:t>隐私数据挖掘</a:t>
            </a:r>
            <a:endParaRPr lang="zh-CN" altLang="en-US" dirty="0"/>
          </a:p>
        </p:txBody>
      </p:sp>
      <p:sp>
        <p:nvSpPr>
          <p:cNvPr id="3" name="内容占位符 2"/>
          <p:cNvSpPr>
            <a:spLocks noGrp="1"/>
          </p:cNvSpPr>
          <p:nvPr>
            <p:ph sz="quarter" idx="13"/>
          </p:nvPr>
        </p:nvSpPr>
        <p:spPr/>
        <p:txBody>
          <a:bodyPr/>
          <a:lstStyle/>
          <a:p>
            <a:r>
              <a:rPr lang="zh-CN" altLang="en-US" dirty="0"/>
              <a:t>隐私数据挖掘平台</a:t>
            </a:r>
          </a:p>
          <a:p>
            <a:r>
              <a:rPr lang="zh-CN" altLang="en-US" dirty="0"/>
              <a:t>隐私数据挖掘平台在保护隐私前提下完成分布式数据的统计。数据经随机化处理后通过回归计算得到与实际结果存在可控范围偏差统计结果且无法反推原始数据。</a:t>
            </a:r>
          </a:p>
          <a:p>
            <a:endParaRPr lang="en-US" altLang="zh-CN" dirty="0" smtClean="0"/>
          </a:p>
          <a:p>
            <a:r>
              <a:rPr lang="zh-CN" altLang="en-US" dirty="0"/>
              <a:t>保护用户隐私</a:t>
            </a:r>
          </a:p>
          <a:p>
            <a:r>
              <a:rPr lang="zh-CN" altLang="en-US" dirty="0"/>
              <a:t>持久化随机处理，可最大程度保障用户数据隐私；即时化随机处理，可保障用户数据在重复使用时不会产生连接关系。</a:t>
            </a:r>
          </a:p>
          <a:p>
            <a:endParaRPr lang="zh-CN" altLang="en-US" dirty="0"/>
          </a:p>
        </p:txBody>
      </p:sp>
    </p:spTree>
    <p:extLst>
      <p:ext uri="{BB962C8B-B14F-4D97-AF65-F5344CB8AC3E}">
        <p14:creationId xmlns:p14="http://schemas.microsoft.com/office/powerpoint/2010/main" val="10754640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6632"/>
            <a:ext cx="7924800" cy="216024"/>
          </a:xfrm>
        </p:spPr>
        <p:txBody>
          <a:bodyPr/>
          <a:lstStyle/>
          <a:p>
            <a:r>
              <a:rPr lang="zh-CN" altLang="en-US" sz="2000" dirty="0" smtClean="0"/>
              <a:t>查询流程</a:t>
            </a:r>
            <a:r>
              <a:rPr lang="en-US" altLang="zh-CN" sz="2000" dirty="0" smtClean="0"/>
              <a:t>-</a:t>
            </a:r>
            <a:r>
              <a:rPr lang="zh-CN" altLang="en-US" sz="2000" dirty="0" smtClean="0"/>
              <a:t>确权场景</a:t>
            </a:r>
            <a:endParaRPr lang="zh-CN" altLang="en-US" sz="2000" dirty="0"/>
          </a:p>
        </p:txBody>
      </p:sp>
      <p:sp>
        <p:nvSpPr>
          <p:cNvPr id="4" name="矩形 3"/>
          <p:cNvSpPr/>
          <p:nvPr/>
        </p:nvSpPr>
        <p:spPr>
          <a:xfrm>
            <a:off x="6804248" y="2204864"/>
            <a:ext cx="129614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第三方</a:t>
            </a:r>
            <a:r>
              <a:rPr lang="en-US" altLang="zh-CN" dirty="0"/>
              <a:t>APP</a:t>
            </a:r>
            <a:endParaRPr lang="zh-CN" altLang="en-US" dirty="0"/>
          </a:p>
        </p:txBody>
      </p:sp>
      <p:sp>
        <p:nvSpPr>
          <p:cNvPr id="5" name="矩形 4"/>
          <p:cNvSpPr/>
          <p:nvPr/>
        </p:nvSpPr>
        <p:spPr>
          <a:xfrm>
            <a:off x="3701812" y="665076"/>
            <a:ext cx="115212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确权平台</a:t>
            </a:r>
            <a:endParaRPr lang="zh-CN" altLang="en-US" dirty="0"/>
          </a:p>
        </p:txBody>
      </p:sp>
      <p:sp>
        <p:nvSpPr>
          <p:cNvPr id="6" name="矩形 5"/>
          <p:cNvSpPr/>
          <p:nvPr/>
        </p:nvSpPr>
        <p:spPr>
          <a:xfrm>
            <a:off x="3701812" y="2215952"/>
            <a:ext cx="1440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第三方服务</a:t>
            </a:r>
          </a:p>
        </p:txBody>
      </p:sp>
      <p:sp>
        <p:nvSpPr>
          <p:cNvPr id="7" name="矩形 6"/>
          <p:cNvSpPr/>
          <p:nvPr/>
        </p:nvSpPr>
        <p:spPr>
          <a:xfrm>
            <a:off x="755576" y="2185060"/>
            <a:ext cx="1440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数据源</a:t>
            </a:r>
            <a:endParaRPr lang="zh-CN" altLang="en-US" dirty="0"/>
          </a:p>
        </p:txBody>
      </p:sp>
      <p:cxnSp>
        <p:nvCxnSpPr>
          <p:cNvPr id="9" name="直接箭头连接符 8"/>
          <p:cNvCxnSpPr/>
          <p:nvPr/>
        </p:nvCxnSpPr>
        <p:spPr>
          <a:xfrm flipH="1">
            <a:off x="5141972" y="2408880"/>
            <a:ext cx="1662276" cy="11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6153130" y="1348860"/>
            <a:ext cx="432048" cy="287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8</a:t>
            </a:r>
            <a:endParaRPr lang="zh-CN" altLang="en-US" dirty="0">
              <a:solidFill>
                <a:srgbClr val="FF0000"/>
              </a:solidFill>
            </a:endParaRPr>
          </a:p>
        </p:txBody>
      </p:sp>
      <p:cxnSp>
        <p:nvCxnSpPr>
          <p:cNvPr id="13" name="直接箭头连接符 12"/>
          <p:cNvCxnSpPr>
            <a:stCxn id="5" idx="1"/>
            <a:endCxn id="7" idx="0"/>
          </p:cNvCxnSpPr>
          <p:nvPr/>
        </p:nvCxnSpPr>
        <p:spPr>
          <a:xfrm flipH="1">
            <a:off x="1475656" y="917104"/>
            <a:ext cx="2226156" cy="12679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2372710" y="1206440"/>
            <a:ext cx="432048" cy="287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4</a:t>
            </a:r>
            <a:endParaRPr lang="zh-CN" altLang="en-US" dirty="0">
              <a:solidFill>
                <a:srgbClr val="FF0000"/>
              </a:solidFill>
            </a:endParaRPr>
          </a:p>
        </p:txBody>
      </p:sp>
      <p:sp>
        <p:nvSpPr>
          <p:cNvPr id="17" name="椭圆 16"/>
          <p:cNvSpPr/>
          <p:nvPr/>
        </p:nvSpPr>
        <p:spPr>
          <a:xfrm>
            <a:off x="2723054" y="1607116"/>
            <a:ext cx="432048" cy="287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1</a:t>
            </a:r>
            <a:endParaRPr lang="zh-CN" altLang="en-US" dirty="0">
              <a:solidFill>
                <a:srgbClr val="FF0000"/>
              </a:solidFill>
            </a:endParaRPr>
          </a:p>
        </p:txBody>
      </p:sp>
      <p:sp>
        <p:nvSpPr>
          <p:cNvPr id="22" name="椭圆 21"/>
          <p:cNvSpPr/>
          <p:nvPr/>
        </p:nvSpPr>
        <p:spPr>
          <a:xfrm>
            <a:off x="5740132" y="2150016"/>
            <a:ext cx="432048" cy="287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7</a:t>
            </a:r>
            <a:endParaRPr lang="zh-CN" altLang="en-US" dirty="0">
              <a:solidFill>
                <a:srgbClr val="FF0000"/>
              </a:solidFill>
            </a:endParaRPr>
          </a:p>
        </p:txBody>
      </p:sp>
      <p:sp>
        <p:nvSpPr>
          <p:cNvPr id="23" name="椭圆 22"/>
          <p:cNvSpPr/>
          <p:nvPr/>
        </p:nvSpPr>
        <p:spPr>
          <a:xfrm>
            <a:off x="5436096" y="1741152"/>
            <a:ext cx="717034" cy="287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10</a:t>
            </a:r>
            <a:endParaRPr lang="zh-CN" altLang="en-US" dirty="0">
              <a:solidFill>
                <a:srgbClr val="FF0000"/>
              </a:solidFill>
            </a:endParaRPr>
          </a:p>
        </p:txBody>
      </p:sp>
      <p:sp>
        <p:nvSpPr>
          <p:cNvPr id="24" name="内容占位符 2"/>
          <p:cNvSpPr>
            <a:spLocks noGrp="1"/>
          </p:cNvSpPr>
          <p:nvPr>
            <p:ph sz="quarter" idx="13"/>
          </p:nvPr>
        </p:nvSpPr>
        <p:spPr>
          <a:xfrm>
            <a:off x="387484" y="4005064"/>
            <a:ext cx="7924800" cy="2178428"/>
          </a:xfrm>
        </p:spPr>
        <p:txBody>
          <a:bodyPr>
            <a:normAutofit fontScale="32500" lnSpcReduction="20000"/>
          </a:bodyPr>
          <a:lstStyle/>
          <a:p>
            <a:pPr marL="0" indent="0">
              <a:buNone/>
            </a:pPr>
            <a:r>
              <a:rPr lang="en-US" altLang="zh-CN" dirty="0" smtClean="0"/>
              <a:t>1.</a:t>
            </a:r>
            <a:r>
              <a:rPr lang="zh-CN" altLang="en-US" dirty="0" smtClean="0"/>
              <a:t>数据源上架数据。同时上报数据对应的用户</a:t>
            </a:r>
            <a:r>
              <a:rPr lang="en-US" altLang="zh-CN" dirty="0" smtClean="0"/>
              <a:t>ID</a:t>
            </a:r>
            <a:r>
              <a:rPr lang="zh-CN" altLang="en-US" dirty="0" smtClean="0"/>
              <a:t>信息（考虑服务间认证）。</a:t>
            </a:r>
            <a:endParaRPr lang="en-US" altLang="zh-CN" dirty="0" smtClean="0"/>
          </a:p>
          <a:p>
            <a:pPr marL="0" indent="0">
              <a:buNone/>
            </a:pPr>
            <a:r>
              <a:rPr lang="en-US" altLang="zh-CN" dirty="0"/>
              <a:t>2</a:t>
            </a:r>
            <a:r>
              <a:rPr lang="en-US" altLang="zh-CN" dirty="0" smtClean="0"/>
              <a:t>.</a:t>
            </a:r>
            <a:r>
              <a:rPr lang="zh-CN" altLang="en-US" dirty="0" smtClean="0"/>
              <a:t>第三方服务申请使用数据（购买数据）</a:t>
            </a:r>
            <a:endParaRPr lang="en-US" altLang="zh-CN" dirty="0" smtClean="0"/>
          </a:p>
          <a:p>
            <a:pPr marL="0" indent="0">
              <a:buNone/>
            </a:pPr>
            <a:r>
              <a:rPr lang="en-US" altLang="zh-CN" dirty="0" smtClean="0"/>
              <a:t>3.</a:t>
            </a:r>
            <a:r>
              <a:rPr lang="zh-CN" altLang="en-US" dirty="0"/>
              <a:t>确权平台根据用户</a:t>
            </a:r>
            <a:r>
              <a:rPr lang="zh-CN" altLang="en-US" dirty="0" smtClean="0"/>
              <a:t>生成对应数据的混淆</a:t>
            </a:r>
            <a:r>
              <a:rPr lang="zh-CN" altLang="en-US" dirty="0"/>
              <a:t>规则</a:t>
            </a:r>
            <a:r>
              <a:rPr lang="zh-CN" altLang="en-US" dirty="0" smtClean="0"/>
              <a:t>。</a:t>
            </a:r>
            <a:endParaRPr lang="en-US" altLang="zh-CN" dirty="0" smtClean="0"/>
          </a:p>
          <a:p>
            <a:pPr marL="0" indent="0">
              <a:buNone/>
            </a:pPr>
            <a:r>
              <a:rPr lang="en-US" altLang="zh-CN" dirty="0" smtClean="0"/>
              <a:t>4.</a:t>
            </a:r>
            <a:r>
              <a:rPr lang="zh-CN" altLang="en-US" dirty="0" smtClean="0"/>
              <a:t>确权平台下发混淆规则。</a:t>
            </a:r>
            <a:endParaRPr lang="en-US" altLang="zh-CN" dirty="0" smtClean="0"/>
          </a:p>
          <a:p>
            <a:pPr marL="0" indent="0">
              <a:buNone/>
            </a:pPr>
            <a:r>
              <a:rPr lang="en-US" altLang="zh-CN" dirty="0" smtClean="0"/>
              <a:t>5.</a:t>
            </a:r>
            <a:r>
              <a:rPr lang="zh-CN" altLang="en-US" dirty="0" smtClean="0"/>
              <a:t>数据源根据混淆规则混淆数据，区分不同用户使用不同混淆规则。</a:t>
            </a:r>
            <a:endParaRPr lang="en-US" altLang="zh-CN" dirty="0" smtClean="0"/>
          </a:p>
          <a:p>
            <a:pPr marL="0" indent="0">
              <a:buNone/>
            </a:pPr>
            <a:r>
              <a:rPr lang="en-US" altLang="zh-CN" dirty="0" smtClean="0"/>
              <a:t>6.</a:t>
            </a:r>
            <a:r>
              <a:rPr lang="zh-CN" altLang="en-US" dirty="0" smtClean="0"/>
              <a:t>数据源将混淆后数据下发给第三方服务（考虑服务间认证）</a:t>
            </a:r>
            <a:endParaRPr lang="en-US" altLang="zh-CN" dirty="0" smtClean="0"/>
          </a:p>
          <a:p>
            <a:pPr marL="0" indent="0">
              <a:buNone/>
            </a:pPr>
            <a:r>
              <a:rPr lang="en-US" altLang="zh-CN" dirty="0" smtClean="0"/>
              <a:t>7.App</a:t>
            </a:r>
            <a:r>
              <a:rPr lang="zh-CN" altLang="en-US" dirty="0" smtClean="0"/>
              <a:t>连接第三方服务</a:t>
            </a:r>
            <a:r>
              <a:rPr lang="zh-CN" altLang="en-US" dirty="0"/>
              <a:t>，</a:t>
            </a:r>
            <a:r>
              <a:rPr lang="zh-CN" altLang="en-US" dirty="0" smtClean="0"/>
              <a:t>检查本地是否有混淆规则</a:t>
            </a:r>
            <a:endParaRPr lang="en-US" altLang="zh-CN" dirty="0" smtClean="0"/>
          </a:p>
          <a:p>
            <a:pPr marL="0" indent="0">
              <a:buNone/>
            </a:pPr>
            <a:r>
              <a:rPr lang="en-US" altLang="zh-CN" dirty="0" smtClean="0"/>
              <a:t>8.</a:t>
            </a:r>
            <a:r>
              <a:rPr lang="zh-CN" altLang="en-US" dirty="0" smtClean="0"/>
              <a:t>没有混淆规则，请求确权平台获取混淆规则</a:t>
            </a:r>
            <a:endParaRPr lang="en-US" altLang="zh-CN" dirty="0" smtClean="0"/>
          </a:p>
          <a:p>
            <a:pPr marL="0" indent="0">
              <a:buNone/>
            </a:pPr>
            <a:r>
              <a:rPr lang="en-US" altLang="zh-CN" dirty="0" smtClean="0"/>
              <a:t>9.</a:t>
            </a:r>
            <a:r>
              <a:rPr lang="zh-CN" altLang="en-US" dirty="0" smtClean="0"/>
              <a:t>确权平台到第三方服务认证用户身份</a:t>
            </a:r>
            <a:endParaRPr lang="en-US" altLang="zh-CN" dirty="0" smtClean="0"/>
          </a:p>
          <a:p>
            <a:pPr marL="0" indent="0">
              <a:buNone/>
            </a:pPr>
            <a:r>
              <a:rPr lang="en-US" altLang="zh-CN" dirty="0" smtClean="0"/>
              <a:t>10.</a:t>
            </a:r>
            <a:r>
              <a:rPr lang="zh-CN" altLang="en-US" dirty="0" smtClean="0"/>
              <a:t>校验通过后，发送用户对应的混淆规则给</a:t>
            </a:r>
            <a:r>
              <a:rPr lang="en-US" altLang="zh-CN" dirty="0" smtClean="0"/>
              <a:t>app</a:t>
            </a:r>
          </a:p>
          <a:p>
            <a:pPr marL="0" indent="0">
              <a:buNone/>
            </a:pPr>
            <a:r>
              <a:rPr lang="en-US" altLang="zh-CN" dirty="0" smtClean="0"/>
              <a:t>11.App</a:t>
            </a:r>
            <a:r>
              <a:rPr lang="zh-CN" altLang="en-US" dirty="0" smtClean="0"/>
              <a:t>混淆查询条件</a:t>
            </a:r>
            <a:endParaRPr lang="en-US" altLang="zh-CN" dirty="0" smtClean="0"/>
          </a:p>
          <a:p>
            <a:pPr marL="0" indent="0">
              <a:buNone/>
            </a:pPr>
            <a:r>
              <a:rPr lang="en-US" altLang="zh-CN" dirty="0" smtClean="0"/>
              <a:t>12.</a:t>
            </a:r>
            <a:r>
              <a:rPr lang="zh-CN" altLang="en-US" dirty="0" smtClean="0"/>
              <a:t>发送查询请求到第三方服务查询</a:t>
            </a:r>
            <a:endParaRPr lang="en-US" altLang="zh-CN" dirty="0" smtClean="0"/>
          </a:p>
          <a:p>
            <a:pPr marL="0" indent="0">
              <a:buNone/>
            </a:pPr>
            <a:r>
              <a:rPr lang="en-US" altLang="zh-CN" dirty="0" smtClean="0"/>
              <a:t>13.</a:t>
            </a:r>
            <a:r>
              <a:rPr lang="zh-CN" altLang="en-US" dirty="0" smtClean="0"/>
              <a:t>第三方服务返回查询结果，然后使用</a:t>
            </a:r>
            <a:r>
              <a:rPr lang="zh-CN" altLang="en-US" dirty="0"/>
              <a:t>第</a:t>
            </a:r>
            <a:r>
              <a:rPr lang="en-US" altLang="zh-CN" dirty="0" smtClean="0"/>
              <a:t>10</a:t>
            </a:r>
            <a:r>
              <a:rPr lang="zh-CN" altLang="en-US" dirty="0" smtClean="0"/>
              <a:t>步得到的混淆规则解混淆得到明文结果</a:t>
            </a:r>
            <a:endParaRPr lang="en-US" altLang="zh-CN" dirty="0"/>
          </a:p>
        </p:txBody>
      </p:sp>
      <p:sp>
        <p:nvSpPr>
          <p:cNvPr id="25" name="椭圆 24"/>
          <p:cNvSpPr/>
          <p:nvPr/>
        </p:nvSpPr>
        <p:spPr>
          <a:xfrm>
            <a:off x="323528" y="2276432"/>
            <a:ext cx="432048" cy="287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5</a:t>
            </a:r>
            <a:endParaRPr lang="zh-CN" altLang="en-US" dirty="0">
              <a:solidFill>
                <a:srgbClr val="FF0000"/>
              </a:solidFill>
            </a:endParaRPr>
          </a:p>
        </p:txBody>
      </p:sp>
      <p:sp>
        <p:nvSpPr>
          <p:cNvPr id="26" name="椭圆 25"/>
          <p:cNvSpPr/>
          <p:nvPr/>
        </p:nvSpPr>
        <p:spPr>
          <a:xfrm>
            <a:off x="4695056" y="1511396"/>
            <a:ext cx="432048" cy="287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9</a:t>
            </a:r>
            <a:endParaRPr lang="zh-CN" altLang="en-US" dirty="0">
              <a:solidFill>
                <a:srgbClr val="FF0000"/>
              </a:solidFill>
            </a:endParaRPr>
          </a:p>
        </p:txBody>
      </p:sp>
      <p:cxnSp>
        <p:nvCxnSpPr>
          <p:cNvPr id="28" name="直接箭头连接符 27"/>
          <p:cNvCxnSpPr>
            <a:stCxn id="7" idx="3"/>
            <a:endCxn id="5" idx="2"/>
          </p:cNvCxnSpPr>
          <p:nvPr/>
        </p:nvCxnSpPr>
        <p:spPr>
          <a:xfrm flipV="1">
            <a:off x="2195736" y="1169132"/>
            <a:ext cx="2082140" cy="12679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4" idx="0"/>
            <a:endCxn id="5" idx="3"/>
          </p:cNvCxnSpPr>
          <p:nvPr/>
        </p:nvCxnSpPr>
        <p:spPr>
          <a:xfrm flipH="1" flipV="1">
            <a:off x="4853940" y="917104"/>
            <a:ext cx="2598380" cy="1287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2696042" y="2527256"/>
            <a:ext cx="432048" cy="287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6</a:t>
            </a:r>
            <a:endParaRPr lang="zh-CN" altLang="en-US" dirty="0">
              <a:solidFill>
                <a:srgbClr val="FF0000"/>
              </a:solidFill>
            </a:endParaRPr>
          </a:p>
        </p:txBody>
      </p:sp>
      <p:sp>
        <p:nvSpPr>
          <p:cNvPr id="40" name="椭圆 39"/>
          <p:cNvSpPr/>
          <p:nvPr/>
        </p:nvSpPr>
        <p:spPr>
          <a:xfrm>
            <a:off x="7308304" y="2721888"/>
            <a:ext cx="792088" cy="287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11</a:t>
            </a:r>
            <a:endParaRPr lang="zh-CN" altLang="en-US" dirty="0">
              <a:solidFill>
                <a:srgbClr val="FF0000"/>
              </a:solidFill>
            </a:endParaRPr>
          </a:p>
        </p:txBody>
      </p:sp>
      <p:sp>
        <p:nvSpPr>
          <p:cNvPr id="46" name="椭圆 45"/>
          <p:cNvSpPr/>
          <p:nvPr/>
        </p:nvSpPr>
        <p:spPr>
          <a:xfrm>
            <a:off x="3921460" y="1551082"/>
            <a:ext cx="432048" cy="287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2</a:t>
            </a:r>
            <a:endParaRPr lang="zh-CN" altLang="en-US" dirty="0">
              <a:solidFill>
                <a:srgbClr val="FF0000"/>
              </a:solidFill>
            </a:endParaRPr>
          </a:p>
        </p:txBody>
      </p:sp>
      <p:sp>
        <p:nvSpPr>
          <p:cNvPr id="47" name="右箭头 46"/>
          <p:cNvSpPr/>
          <p:nvPr/>
        </p:nvSpPr>
        <p:spPr>
          <a:xfrm>
            <a:off x="2195736" y="2419968"/>
            <a:ext cx="1506076" cy="1435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箭头连接符 26"/>
          <p:cNvCxnSpPr>
            <a:stCxn id="6" idx="0"/>
          </p:cNvCxnSpPr>
          <p:nvPr/>
        </p:nvCxnSpPr>
        <p:spPr>
          <a:xfrm flipH="1" flipV="1">
            <a:off x="4277876" y="1206440"/>
            <a:ext cx="144016" cy="10095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4061852" y="378004"/>
            <a:ext cx="432048" cy="287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3</a:t>
            </a:r>
            <a:endParaRPr lang="zh-CN" altLang="en-US" dirty="0">
              <a:solidFill>
                <a:srgbClr val="FF0000"/>
              </a:solidFill>
            </a:endParaRPr>
          </a:p>
        </p:txBody>
      </p:sp>
      <p:cxnSp>
        <p:nvCxnSpPr>
          <p:cNvPr id="30" name="直接箭头连接符 29"/>
          <p:cNvCxnSpPr/>
          <p:nvPr/>
        </p:nvCxnSpPr>
        <p:spPr>
          <a:xfrm>
            <a:off x="4640580" y="1169132"/>
            <a:ext cx="146680" cy="10159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4695056" y="1206440"/>
            <a:ext cx="2109192" cy="10095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椭圆 40"/>
          <p:cNvSpPr/>
          <p:nvPr/>
        </p:nvSpPr>
        <p:spPr>
          <a:xfrm>
            <a:off x="5577066" y="2672740"/>
            <a:ext cx="792088" cy="287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12</a:t>
            </a:r>
            <a:endParaRPr lang="zh-CN" altLang="en-US" dirty="0">
              <a:solidFill>
                <a:srgbClr val="FF0000"/>
              </a:solidFill>
            </a:endParaRPr>
          </a:p>
        </p:txBody>
      </p:sp>
      <p:cxnSp>
        <p:nvCxnSpPr>
          <p:cNvPr id="35" name="直接箭头连接符 34"/>
          <p:cNvCxnSpPr/>
          <p:nvPr/>
        </p:nvCxnSpPr>
        <p:spPr>
          <a:xfrm flipH="1">
            <a:off x="5141972" y="2670792"/>
            <a:ext cx="166227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5577066" y="3213456"/>
            <a:ext cx="792088" cy="287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13</a:t>
            </a:r>
            <a:endParaRPr lang="zh-CN" altLang="en-US" dirty="0">
              <a:solidFill>
                <a:srgbClr val="FF0000"/>
              </a:solidFill>
            </a:endParaRPr>
          </a:p>
        </p:txBody>
      </p:sp>
      <p:sp>
        <p:nvSpPr>
          <p:cNvPr id="49" name="下弧形箭头 48"/>
          <p:cNvSpPr/>
          <p:nvPr/>
        </p:nvSpPr>
        <p:spPr>
          <a:xfrm>
            <a:off x="5004048" y="2733416"/>
            <a:ext cx="2016224" cy="76759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1654567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20608"/>
            <a:ext cx="7924800" cy="634082"/>
          </a:xfrm>
        </p:spPr>
        <p:txBody>
          <a:bodyPr/>
          <a:lstStyle/>
          <a:p>
            <a:r>
              <a:rPr lang="zh-CN" altLang="en-US" sz="2400" dirty="0" smtClean="0"/>
              <a:t>确权平台三方认证</a:t>
            </a:r>
            <a:endParaRPr lang="zh-CN" altLang="en-US" sz="2400" dirty="0"/>
          </a:p>
        </p:txBody>
      </p:sp>
      <p:sp>
        <p:nvSpPr>
          <p:cNvPr id="3" name="内容占位符 2"/>
          <p:cNvSpPr>
            <a:spLocks noGrp="1"/>
          </p:cNvSpPr>
          <p:nvPr>
            <p:ph sz="quarter" idx="13"/>
          </p:nvPr>
        </p:nvSpPr>
        <p:spPr>
          <a:xfrm>
            <a:off x="593106" y="3501008"/>
            <a:ext cx="7924800" cy="2502024"/>
          </a:xfrm>
        </p:spPr>
        <p:txBody>
          <a:bodyPr>
            <a:normAutofit/>
          </a:bodyPr>
          <a:lstStyle/>
          <a:p>
            <a:pPr marL="0" indent="0">
              <a:buNone/>
            </a:pPr>
            <a:r>
              <a:rPr lang="en-US" altLang="zh-CN" dirty="0" smtClean="0"/>
              <a:t>1.</a:t>
            </a:r>
            <a:r>
              <a:rPr lang="zh-CN" altLang="en-US" dirty="0" smtClean="0"/>
              <a:t>三方</a:t>
            </a:r>
            <a:r>
              <a:rPr lang="en-US" altLang="zh-CN" dirty="0" smtClean="0"/>
              <a:t>APP</a:t>
            </a:r>
            <a:r>
              <a:rPr lang="zh-CN" altLang="en-US" dirty="0" smtClean="0"/>
              <a:t>通过用户密码等方式在三方服务做认证</a:t>
            </a:r>
            <a:endParaRPr lang="en-US" altLang="zh-CN" dirty="0" smtClean="0"/>
          </a:p>
          <a:p>
            <a:pPr marL="0" indent="0">
              <a:buNone/>
            </a:pPr>
            <a:r>
              <a:rPr lang="en-US" altLang="zh-CN" dirty="0" smtClean="0"/>
              <a:t>2.</a:t>
            </a:r>
            <a:r>
              <a:rPr lang="zh-CN" altLang="en-US" dirty="0" smtClean="0"/>
              <a:t>认证通过后，三方服务返回给三方</a:t>
            </a:r>
            <a:r>
              <a:rPr lang="en-US" altLang="zh-CN" dirty="0" smtClean="0"/>
              <a:t>APP</a:t>
            </a:r>
            <a:r>
              <a:rPr lang="zh-CN" altLang="en-US" dirty="0" smtClean="0"/>
              <a:t>对应的</a:t>
            </a:r>
            <a:r>
              <a:rPr lang="en-US" altLang="zh-CN" dirty="0" smtClean="0"/>
              <a:t>token</a:t>
            </a:r>
            <a:r>
              <a:rPr lang="zh-CN" altLang="en-US" dirty="0" smtClean="0"/>
              <a:t>标识，和</a:t>
            </a:r>
            <a:r>
              <a:rPr lang="en-US" altLang="zh-CN" dirty="0" smtClean="0"/>
              <a:t>APP</a:t>
            </a:r>
            <a:r>
              <a:rPr lang="zh-CN" altLang="en-US" dirty="0" smtClean="0"/>
              <a:t>自身</a:t>
            </a:r>
            <a:r>
              <a:rPr lang="en-US" altLang="zh-CN" dirty="0" smtClean="0"/>
              <a:t>token</a:t>
            </a:r>
            <a:r>
              <a:rPr lang="zh-CN" altLang="en-US" dirty="0" smtClean="0"/>
              <a:t>却分开</a:t>
            </a:r>
            <a:endParaRPr lang="en-US" altLang="zh-CN" dirty="0" smtClean="0"/>
          </a:p>
          <a:p>
            <a:pPr marL="0" indent="0">
              <a:buNone/>
            </a:pPr>
            <a:r>
              <a:rPr lang="en-US" altLang="zh-CN" dirty="0" smtClean="0"/>
              <a:t>3.</a:t>
            </a:r>
            <a:r>
              <a:rPr lang="zh-CN" altLang="en-US" dirty="0" smtClean="0"/>
              <a:t>三方</a:t>
            </a:r>
            <a:r>
              <a:rPr lang="en-US" altLang="zh-CN" dirty="0" smtClean="0"/>
              <a:t>APP</a:t>
            </a:r>
            <a:r>
              <a:rPr lang="zh-CN" altLang="en-US" dirty="0" smtClean="0"/>
              <a:t>将</a:t>
            </a:r>
            <a:r>
              <a:rPr lang="en-US" altLang="zh-CN" dirty="0" smtClean="0"/>
              <a:t>token</a:t>
            </a:r>
            <a:r>
              <a:rPr lang="zh-CN" altLang="en-US" dirty="0" smtClean="0"/>
              <a:t>和</a:t>
            </a:r>
            <a:r>
              <a:rPr lang="en-US" altLang="zh-CN" dirty="0" smtClean="0"/>
              <a:t>user name</a:t>
            </a:r>
            <a:r>
              <a:rPr lang="zh-CN" altLang="en-US" dirty="0" smtClean="0"/>
              <a:t>发送到确权平台</a:t>
            </a:r>
            <a:endParaRPr lang="en-US" altLang="zh-CN" dirty="0" smtClean="0"/>
          </a:p>
          <a:p>
            <a:pPr marL="0" indent="0">
              <a:buNone/>
            </a:pPr>
            <a:r>
              <a:rPr lang="en-US" altLang="zh-CN" dirty="0" smtClean="0"/>
              <a:t>4.</a:t>
            </a:r>
            <a:r>
              <a:rPr lang="zh-CN" altLang="en-US" dirty="0" smtClean="0"/>
              <a:t>确权平台将</a:t>
            </a:r>
            <a:r>
              <a:rPr lang="en-US" altLang="zh-CN" dirty="0" smtClean="0"/>
              <a:t>token</a:t>
            </a:r>
            <a:r>
              <a:rPr lang="zh-CN" altLang="en-US" dirty="0" smtClean="0"/>
              <a:t>和</a:t>
            </a:r>
            <a:r>
              <a:rPr lang="en-US" altLang="zh-CN" dirty="0" smtClean="0"/>
              <a:t>user name</a:t>
            </a:r>
            <a:r>
              <a:rPr lang="zh-CN" altLang="en-US" dirty="0" smtClean="0"/>
              <a:t>发送到三方服务</a:t>
            </a:r>
            <a:endParaRPr lang="en-US" altLang="zh-CN" dirty="0" smtClean="0"/>
          </a:p>
          <a:p>
            <a:pPr marL="0" indent="0">
              <a:buNone/>
            </a:pPr>
            <a:r>
              <a:rPr lang="en-US" altLang="zh-CN" dirty="0" smtClean="0"/>
              <a:t>5.</a:t>
            </a:r>
            <a:r>
              <a:rPr lang="zh-CN" altLang="en-US" dirty="0" smtClean="0"/>
              <a:t>三方服务奖校验结果返回给确权平台</a:t>
            </a:r>
            <a:endParaRPr lang="en-US" altLang="zh-CN" dirty="0" smtClean="0"/>
          </a:p>
          <a:p>
            <a:pPr marL="0" indent="0">
              <a:buNone/>
            </a:pPr>
            <a:r>
              <a:rPr lang="en-US" altLang="zh-CN" dirty="0" smtClean="0"/>
              <a:t>6.</a:t>
            </a:r>
            <a:r>
              <a:rPr lang="zh-CN" altLang="en-US" dirty="0" smtClean="0"/>
              <a:t>确权平台将对应用户的混淆规则下发给三方</a:t>
            </a:r>
            <a:r>
              <a:rPr lang="en-US" altLang="zh-CN" dirty="0" smtClean="0"/>
              <a:t>APP</a:t>
            </a:r>
            <a:endParaRPr lang="zh-CN" altLang="en-US" dirty="0"/>
          </a:p>
        </p:txBody>
      </p:sp>
      <p:sp>
        <p:nvSpPr>
          <p:cNvPr id="4" name="圆角矩形 3"/>
          <p:cNvSpPr/>
          <p:nvPr/>
        </p:nvSpPr>
        <p:spPr>
          <a:xfrm>
            <a:off x="3168618" y="1124744"/>
            <a:ext cx="125936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确权平台</a:t>
            </a:r>
            <a:endParaRPr lang="zh-CN" altLang="en-US" dirty="0"/>
          </a:p>
        </p:txBody>
      </p:sp>
      <p:sp>
        <p:nvSpPr>
          <p:cNvPr id="5" name="圆角矩形 4"/>
          <p:cNvSpPr/>
          <p:nvPr/>
        </p:nvSpPr>
        <p:spPr>
          <a:xfrm>
            <a:off x="2455512" y="2740204"/>
            <a:ext cx="123024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三方服务</a:t>
            </a:r>
            <a:endParaRPr lang="zh-CN" altLang="en-US" dirty="0"/>
          </a:p>
        </p:txBody>
      </p:sp>
      <p:sp>
        <p:nvSpPr>
          <p:cNvPr id="6" name="圆角矩形 5"/>
          <p:cNvSpPr/>
          <p:nvPr/>
        </p:nvSpPr>
        <p:spPr>
          <a:xfrm>
            <a:off x="4938484" y="2698676"/>
            <a:ext cx="1296144"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三方</a:t>
            </a:r>
            <a:r>
              <a:rPr lang="en-US" altLang="zh-CN" dirty="0" smtClean="0"/>
              <a:t>APP</a:t>
            </a:r>
            <a:endParaRPr lang="zh-CN" altLang="en-US" dirty="0"/>
          </a:p>
        </p:txBody>
      </p:sp>
      <p:cxnSp>
        <p:nvCxnSpPr>
          <p:cNvPr id="8" name="直接箭头连接符 7"/>
          <p:cNvCxnSpPr/>
          <p:nvPr/>
        </p:nvCxnSpPr>
        <p:spPr>
          <a:xfrm flipH="1">
            <a:off x="3685760" y="2797620"/>
            <a:ext cx="1252724" cy="69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3681596" y="3048784"/>
            <a:ext cx="12568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4" idx="3"/>
          </p:cNvCxnSpPr>
          <p:nvPr/>
        </p:nvCxnSpPr>
        <p:spPr>
          <a:xfrm flipH="1" flipV="1">
            <a:off x="4427984" y="1304764"/>
            <a:ext cx="997808" cy="92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4" idx="2"/>
            <a:endCxn id="27" idx="0"/>
          </p:cNvCxnSpPr>
          <p:nvPr/>
        </p:nvCxnSpPr>
        <p:spPr>
          <a:xfrm flipH="1">
            <a:off x="3102996" y="1484784"/>
            <a:ext cx="695305" cy="6840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27" idx="3"/>
            <a:endCxn id="4" idx="2"/>
          </p:cNvCxnSpPr>
          <p:nvPr/>
        </p:nvCxnSpPr>
        <p:spPr>
          <a:xfrm flipV="1">
            <a:off x="3427032" y="1484784"/>
            <a:ext cx="371269"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4" idx="2"/>
            <a:endCxn id="33" idx="1"/>
          </p:cNvCxnSpPr>
          <p:nvPr/>
        </p:nvCxnSpPr>
        <p:spPr>
          <a:xfrm>
            <a:off x="3798301" y="1484784"/>
            <a:ext cx="1330361" cy="8280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椭圆 19"/>
          <p:cNvSpPr/>
          <p:nvPr/>
        </p:nvSpPr>
        <p:spPr>
          <a:xfrm>
            <a:off x="4247846" y="3048784"/>
            <a:ext cx="307660"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21" name="椭圆 20"/>
          <p:cNvSpPr/>
          <p:nvPr/>
        </p:nvSpPr>
        <p:spPr>
          <a:xfrm>
            <a:off x="4220794" y="2660576"/>
            <a:ext cx="307660"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2" name="椭圆 21"/>
          <p:cNvSpPr/>
          <p:nvPr/>
        </p:nvSpPr>
        <p:spPr>
          <a:xfrm>
            <a:off x="4985908" y="1732836"/>
            <a:ext cx="307660"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23" name="椭圆 22"/>
          <p:cNvSpPr/>
          <p:nvPr/>
        </p:nvSpPr>
        <p:spPr>
          <a:xfrm>
            <a:off x="3168618" y="1700808"/>
            <a:ext cx="307660"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25" name="椭圆 24"/>
          <p:cNvSpPr/>
          <p:nvPr/>
        </p:nvSpPr>
        <p:spPr>
          <a:xfrm>
            <a:off x="3590774" y="1889212"/>
            <a:ext cx="307660"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26" name="椭圆 25"/>
          <p:cNvSpPr/>
          <p:nvPr/>
        </p:nvSpPr>
        <p:spPr>
          <a:xfrm>
            <a:off x="4335564" y="1962004"/>
            <a:ext cx="307660"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6</a:t>
            </a:r>
            <a:endParaRPr lang="zh-CN" altLang="en-US" dirty="0"/>
          </a:p>
        </p:txBody>
      </p:sp>
      <p:sp>
        <p:nvSpPr>
          <p:cNvPr id="27" name="圆角矩形 26"/>
          <p:cNvSpPr/>
          <p:nvPr/>
        </p:nvSpPr>
        <p:spPr>
          <a:xfrm>
            <a:off x="2778960" y="2168860"/>
            <a:ext cx="648072"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SDK</a:t>
            </a:r>
            <a:endParaRPr lang="zh-CN" altLang="en-US" dirty="0"/>
          </a:p>
        </p:txBody>
      </p:sp>
      <p:sp>
        <p:nvSpPr>
          <p:cNvPr id="33" name="圆角矩形 32"/>
          <p:cNvSpPr/>
          <p:nvPr/>
        </p:nvSpPr>
        <p:spPr>
          <a:xfrm>
            <a:off x="5128662" y="2204864"/>
            <a:ext cx="648072" cy="2160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SDK</a:t>
            </a:r>
            <a:endParaRPr lang="zh-CN" altLang="en-US" dirty="0"/>
          </a:p>
        </p:txBody>
      </p:sp>
      <p:cxnSp>
        <p:nvCxnSpPr>
          <p:cNvPr id="46" name="直接箭头连接符 45"/>
          <p:cNvCxnSpPr>
            <a:stCxn id="33" idx="2"/>
            <a:endCxn id="6" idx="0"/>
          </p:cNvCxnSpPr>
          <p:nvPr/>
        </p:nvCxnSpPr>
        <p:spPr>
          <a:xfrm>
            <a:off x="5452698" y="2420888"/>
            <a:ext cx="133858" cy="277788"/>
          </a:xfrm>
          <a:prstGeom prst="straightConnector1">
            <a:avLst/>
          </a:prstGeom>
          <a:ln>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27" idx="2"/>
            <a:endCxn id="5" idx="0"/>
          </p:cNvCxnSpPr>
          <p:nvPr/>
        </p:nvCxnSpPr>
        <p:spPr>
          <a:xfrm flipH="1">
            <a:off x="3070636" y="2384884"/>
            <a:ext cx="32360" cy="355320"/>
          </a:xfrm>
          <a:prstGeom prst="straightConnector1">
            <a:avLst/>
          </a:prstGeom>
          <a:ln>
            <a:prstDash val="sysDash"/>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83574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2460" y="274638"/>
            <a:ext cx="7924800" cy="418058"/>
          </a:xfrm>
        </p:spPr>
        <p:txBody>
          <a:bodyPr/>
          <a:lstStyle/>
          <a:p>
            <a:r>
              <a:rPr lang="zh-CN" altLang="en-US" sz="2400" dirty="0" smtClean="0"/>
              <a:t>数据混淆逻辑修改</a:t>
            </a:r>
            <a:endParaRPr lang="zh-CN" altLang="en-US" sz="2400" dirty="0"/>
          </a:p>
        </p:txBody>
      </p:sp>
      <p:sp>
        <p:nvSpPr>
          <p:cNvPr id="3" name="内容占位符 2"/>
          <p:cNvSpPr>
            <a:spLocks noGrp="1"/>
          </p:cNvSpPr>
          <p:nvPr>
            <p:ph sz="quarter" idx="13"/>
          </p:nvPr>
        </p:nvSpPr>
        <p:spPr>
          <a:xfrm>
            <a:off x="611560" y="4509120"/>
            <a:ext cx="7924800" cy="1133872"/>
          </a:xfrm>
        </p:spPr>
        <p:txBody>
          <a:bodyPr/>
          <a:lstStyle/>
          <a:p>
            <a:endParaRPr lang="zh-CN" altLang="en-US" dirty="0"/>
          </a:p>
        </p:txBody>
      </p:sp>
      <p:sp>
        <p:nvSpPr>
          <p:cNvPr id="5" name="圆角矩形 4"/>
          <p:cNvSpPr/>
          <p:nvPr/>
        </p:nvSpPr>
        <p:spPr>
          <a:xfrm>
            <a:off x="2001230" y="1844824"/>
            <a:ext cx="122413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接收</a:t>
            </a:r>
            <a:r>
              <a:rPr lang="zh-CN" altLang="en-US" dirty="0" smtClean="0"/>
              <a:t>混淆参数列表</a:t>
            </a:r>
            <a:endParaRPr lang="zh-CN" altLang="en-US" dirty="0"/>
          </a:p>
        </p:txBody>
      </p:sp>
      <p:sp>
        <p:nvSpPr>
          <p:cNvPr id="6" name="圆角矩形 5"/>
          <p:cNvSpPr/>
          <p:nvPr/>
        </p:nvSpPr>
        <p:spPr>
          <a:xfrm>
            <a:off x="1691680" y="2852936"/>
            <a:ext cx="1843236"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加载用户和混淆规则的对应表</a:t>
            </a:r>
            <a:endParaRPr lang="zh-CN" altLang="en-US" dirty="0"/>
          </a:p>
        </p:txBody>
      </p:sp>
      <p:sp>
        <p:nvSpPr>
          <p:cNvPr id="7" name="圆角矩形 6"/>
          <p:cNvSpPr/>
          <p:nvPr/>
        </p:nvSpPr>
        <p:spPr>
          <a:xfrm>
            <a:off x="4499992" y="2960948"/>
            <a:ext cx="1237828"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读取数据</a:t>
            </a:r>
            <a:endParaRPr lang="zh-CN" altLang="en-US" dirty="0"/>
          </a:p>
        </p:txBody>
      </p:sp>
      <p:sp>
        <p:nvSpPr>
          <p:cNvPr id="8" name="圆角矩形 7"/>
          <p:cNvSpPr/>
          <p:nvPr/>
        </p:nvSpPr>
        <p:spPr>
          <a:xfrm>
            <a:off x="4194800" y="1844824"/>
            <a:ext cx="1830660" cy="57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根据数据所属用户选取规则</a:t>
            </a:r>
            <a:endParaRPr lang="zh-CN" altLang="en-US" dirty="0"/>
          </a:p>
        </p:txBody>
      </p:sp>
      <p:sp>
        <p:nvSpPr>
          <p:cNvPr id="9" name="圆角矩形 8"/>
          <p:cNvSpPr/>
          <p:nvPr/>
        </p:nvSpPr>
        <p:spPr>
          <a:xfrm>
            <a:off x="4287190" y="1060968"/>
            <a:ext cx="1645880"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混淆此条数据</a:t>
            </a:r>
            <a:endParaRPr lang="zh-CN" altLang="en-US" dirty="0"/>
          </a:p>
        </p:txBody>
      </p:sp>
      <p:cxnSp>
        <p:nvCxnSpPr>
          <p:cNvPr id="13" name="直接箭头连接符 12"/>
          <p:cNvCxnSpPr>
            <a:stCxn id="5" idx="2"/>
            <a:endCxn id="6" idx="0"/>
          </p:cNvCxnSpPr>
          <p:nvPr/>
        </p:nvCxnSpPr>
        <p:spPr>
          <a:xfrm>
            <a:off x="2613298" y="2420888"/>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6" idx="3"/>
            <a:endCxn id="7" idx="1"/>
          </p:cNvCxnSpPr>
          <p:nvPr/>
        </p:nvCxnSpPr>
        <p:spPr>
          <a:xfrm>
            <a:off x="3534916" y="3140968"/>
            <a:ext cx="96507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7" idx="0"/>
            <a:endCxn id="8" idx="2"/>
          </p:cNvCxnSpPr>
          <p:nvPr/>
        </p:nvCxnSpPr>
        <p:spPr>
          <a:xfrm flipH="1" flipV="1">
            <a:off x="5110130" y="2420888"/>
            <a:ext cx="8776" cy="5400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8" idx="0"/>
            <a:endCxn id="9" idx="2"/>
          </p:cNvCxnSpPr>
          <p:nvPr/>
        </p:nvCxnSpPr>
        <p:spPr>
          <a:xfrm flipV="1">
            <a:off x="5110130" y="1421008"/>
            <a:ext cx="0" cy="4238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圆角矩形 21"/>
          <p:cNvSpPr/>
          <p:nvPr/>
        </p:nvSpPr>
        <p:spPr>
          <a:xfrm>
            <a:off x="6516216" y="986902"/>
            <a:ext cx="2088232" cy="5081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根据存储类型存储到</a:t>
            </a:r>
            <a:r>
              <a:rPr lang="en-US" altLang="zh-CN" dirty="0" err="1" smtClean="0"/>
              <a:t>hdfs</a:t>
            </a:r>
            <a:r>
              <a:rPr lang="zh-CN" altLang="en-US" dirty="0" smtClean="0"/>
              <a:t>、</a:t>
            </a:r>
            <a:r>
              <a:rPr lang="en-US" altLang="zh-CN" dirty="0" err="1" smtClean="0"/>
              <a:t>kafka</a:t>
            </a:r>
            <a:r>
              <a:rPr lang="zh-CN" altLang="en-US" dirty="0" smtClean="0"/>
              <a:t>、</a:t>
            </a:r>
            <a:r>
              <a:rPr lang="en-US" altLang="zh-CN" dirty="0" err="1" smtClean="0"/>
              <a:t>jdbc</a:t>
            </a:r>
            <a:endParaRPr lang="zh-CN" altLang="en-US" dirty="0"/>
          </a:p>
        </p:txBody>
      </p:sp>
      <p:cxnSp>
        <p:nvCxnSpPr>
          <p:cNvPr id="24" name="直接箭头连接符 23"/>
          <p:cNvCxnSpPr>
            <a:stCxn id="9" idx="3"/>
            <a:endCxn id="22" idx="1"/>
          </p:cNvCxnSpPr>
          <p:nvPr/>
        </p:nvCxnSpPr>
        <p:spPr>
          <a:xfrm>
            <a:off x="5933070" y="1240988"/>
            <a:ext cx="58314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756422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7924800" cy="418058"/>
          </a:xfrm>
        </p:spPr>
        <p:txBody>
          <a:bodyPr/>
          <a:lstStyle/>
          <a:p>
            <a:r>
              <a:rPr lang="zh-CN" altLang="en-US" dirty="0" smtClean="0"/>
              <a:t>订阅流程修改</a:t>
            </a:r>
            <a:endParaRPr lang="zh-CN" altLang="en-US" dirty="0"/>
          </a:p>
        </p:txBody>
      </p:sp>
      <p:sp>
        <p:nvSpPr>
          <p:cNvPr id="3" name="内容占位符 2"/>
          <p:cNvSpPr>
            <a:spLocks noGrp="1"/>
          </p:cNvSpPr>
          <p:nvPr>
            <p:ph sz="quarter" idx="13"/>
          </p:nvPr>
        </p:nvSpPr>
        <p:spPr>
          <a:xfrm>
            <a:off x="609600" y="4437112"/>
            <a:ext cx="7924800" cy="1277888"/>
          </a:xfrm>
        </p:spPr>
        <p:txBody>
          <a:bodyPr/>
          <a:lstStyle/>
          <a:p>
            <a:endParaRPr lang="zh-CN" altLang="en-US"/>
          </a:p>
        </p:txBody>
      </p:sp>
      <p:sp>
        <p:nvSpPr>
          <p:cNvPr id="4" name="圆角矩形 3"/>
          <p:cNvSpPr/>
          <p:nvPr/>
        </p:nvSpPr>
        <p:spPr>
          <a:xfrm>
            <a:off x="1763688" y="997144"/>
            <a:ext cx="1152128"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订阅数据</a:t>
            </a:r>
            <a:endParaRPr lang="zh-CN" altLang="en-US" dirty="0"/>
          </a:p>
        </p:txBody>
      </p:sp>
      <p:sp>
        <p:nvSpPr>
          <p:cNvPr id="5" name="圆角矩形 4"/>
          <p:cNvSpPr/>
          <p:nvPr/>
        </p:nvSpPr>
        <p:spPr>
          <a:xfrm>
            <a:off x="1752288" y="1762552"/>
            <a:ext cx="115212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填写相关信息</a:t>
            </a:r>
            <a:endParaRPr lang="zh-CN" altLang="en-US" dirty="0"/>
          </a:p>
        </p:txBody>
      </p:sp>
      <p:sp>
        <p:nvSpPr>
          <p:cNvPr id="6" name="圆角矩形 5"/>
          <p:cNvSpPr/>
          <p:nvPr/>
        </p:nvSpPr>
        <p:spPr>
          <a:xfrm>
            <a:off x="1068212" y="2780928"/>
            <a:ext cx="2423668"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生成三方订阅用户混淆规则和证书（用户标识为三方服务）</a:t>
            </a:r>
            <a:endParaRPr lang="zh-CN" altLang="en-US" dirty="0"/>
          </a:p>
        </p:txBody>
      </p:sp>
      <p:sp>
        <p:nvSpPr>
          <p:cNvPr id="7" name="圆角矩形 6"/>
          <p:cNvSpPr/>
          <p:nvPr/>
        </p:nvSpPr>
        <p:spPr>
          <a:xfrm>
            <a:off x="3933448" y="2715404"/>
            <a:ext cx="1656184" cy="7856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生成订阅数据所属每个用户的混淆规则</a:t>
            </a:r>
            <a:endParaRPr lang="zh-CN" altLang="en-US" dirty="0"/>
          </a:p>
        </p:txBody>
      </p:sp>
      <p:sp>
        <p:nvSpPr>
          <p:cNvPr id="8" name="圆角矩形 7"/>
          <p:cNvSpPr/>
          <p:nvPr/>
        </p:nvSpPr>
        <p:spPr>
          <a:xfrm>
            <a:off x="6156176" y="2964190"/>
            <a:ext cx="1152128" cy="2880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订阅数据</a:t>
            </a:r>
            <a:endParaRPr lang="zh-CN" altLang="en-US" dirty="0"/>
          </a:p>
        </p:txBody>
      </p:sp>
    </p:spTree>
    <p:extLst>
      <p:ext uri="{BB962C8B-B14F-4D97-AF65-F5344CB8AC3E}">
        <p14:creationId xmlns:p14="http://schemas.microsoft.com/office/powerpoint/2010/main" val="33474564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6632"/>
            <a:ext cx="7924800" cy="432048"/>
          </a:xfrm>
        </p:spPr>
        <p:txBody>
          <a:bodyPr/>
          <a:lstStyle/>
          <a:p>
            <a:r>
              <a:rPr lang="zh-CN" altLang="en-US" dirty="0" smtClean="0"/>
              <a:t>查询流程</a:t>
            </a:r>
            <a:r>
              <a:rPr lang="en-US" altLang="zh-CN" dirty="0" smtClean="0"/>
              <a:t>—</a:t>
            </a:r>
            <a:r>
              <a:rPr lang="zh-CN" altLang="en-US" dirty="0" smtClean="0"/>
              <a:t>使用公私钥</a:t>
            </a:r>
            <a:endParaRPr lang="zh-CN" altLang="en-US" dirty="0"/>
          </a:p>
        </p:txBody>
      </p:sp>
      <p:sp>
        <p:nvSpPr>
          <p:cNvPr id="4" name="矩形 3"/>
          <p:cNvSpPr/>
          <p:nvPr/>
        </p:nvSpPr>
        <p:spPr>
          <a:xfrm>
            <a:off x="6804248" y="2204864"/>
            <a:ext cx="129614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第三方</a:t>
            </a:r>
            <a:r>
              <a:rPr lang="en-US" altLang="zh-CN" dirty="0"/>
              <a:t>APP</a:t>
            </a:r>
            <a:endParaRPr lang="zh-CN" altLang="en-US" dirty="0"/>
          </a:p>
        </p:txBody>
      </p:sp>
      <p:sp>
        <p:nvSpPr>
          <p:cNvPr id="5" name="矩形 4"/>
          <p:cNvSpPr/>
          <p:nvPr/>
        </p:nvSpPr>
        <p:spPr>
          <a:xfrm>
            <a:off x="3701812" y="665076"/>
            <a:ext cx="115212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确权平台</a:t>
            </a:r>
            <a:endParaRPr lang="zh-CN" altLang="en-US" dirty="0"/>
          </a:p>
        </p:txBody>
      </p:sp>
      <p:sp>
        <p:nvSpPr>
          <p:cNvPr id="6" name="矩形 5"/>
          <p:cNvSpPr/>
          <p:nvPr/>
        </p:nvSpPr>
        <p:spPr>
          <a:xfrm>
            <a:off x="3704476" y="2181260"/>
            <a:ext cx="1440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第三方服务</a:t>
            </a:r>
          </a:p>
        </p:txBody>
      </p:sp>
      <p:sp>
        <p:nvSpPr>
          <p:cNvPr id="7" name="矩形 6"/>
          <p:cNvSpPr/>
          <p:nvPr/>
        </p:nvSpPr>
        <p:spPr>
          <a:xfrm>
            <a:off x="755576" y="2185060"/>
            <a:ext cx="1440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数据源</a:t>
            </a:r>
            <a:endParaRPr lang="zh-CN" altLang="en-US" dirty="0"/>
          </a:p>
        </p:txBody>
      </p:sp>
      <p:cxnSp>
        <p:nvCxnSpPr>
          <p:cNvPr id="9" name="直接箭头连接符 8"/>
          <p:cNvCxnSpPr>
            <a:stCxn id="4" idx="0"/>
            <a:endCxn id="5" idx="3"/>
          </p:cNvCxnSpPr>
          <p:nvPr/>
        </p:nvCxnSpPr>
        <p:spPr>
          <a:xfrm flipH="1" flipV="1">
            <a:off x="4853940" y="917104"/>
            <a:ext cx="2598380" cy="1287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6153130" y="1348860"/>
            <a:ext cx="432048" cy="287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1</a:t>
            </a:r>
            <a:endParaRPr lang="zh-CN" altLang="en-US" dirty="0">
              <a:solidFill>
                <a:srgbClr val="FF0000"/>
              </a:solidFill>
            </a:endParaRPr>
          </a:p>
        </p:txBody>
      </p:sp>
      <p:sp>
        <p:nvSpPr>
          <p:cNvPr id="11" name="椭圆 10"/>
          <p:cNvSpPr/>
          <p:nvPr/>
        </p:nvSpPr>
        <p:spPr>
          <a:xfrm>
            <a:off x="8100392" y="2293552"/>
            <a:ext cx="432048" cy="287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0</a:t>
            </a:r>
            <a:endParaRPr lang="zh-CN" altLang="en-US" dirty="0">
              <a:solidFill>
                <a:srgbClr val="FF0000"/>
              </a:solidFill>
            </a:endParaRPr>
          </a:p>
        </p:txBody>
      </p:sp>
      <p:cxnSp>
        <p:nvCxnSpPr>
          <p:cNvPr id="13" name="直接箭头连接符 12"/>
          <p:cNvCxnSpPr>
            <a:stCxn id="5" idx="1"/>
            <a:endCxn id="7" idx="0"/>
          </p:cNvCxnSpPr>
          <p:nvPr/>
        </p:nvCxnSpPr>
        <p:spPr>
          <a:xfrm flipH="1">
            <a:off x="1475656" y="917104"/>
            <a:ext cx="2226156" cy="12679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2372710" y="1206440"/>
            <a:ext cx="432048" cy="287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2</a:t>
            </a:r>
            <a:endParaRPr lang="zh-CN" altLang="en-US" dirty="0">
              <a:solidFill>
                <a:srgbClr val="FF0000"/>
              </a:solidFill>
            </a:endParaRPr>
          </a:p>
        </p:txBody>
      </p:sp>
      <p:sp>
        <p:nvSpPr>
          <p:cNvPr id="17" name="椭圆 16"/>
          <p:cNvSpPr/>
          <p:nvPr/>
        </p:nvSpPr>
        <p:spPr>
          <a:xfrm>
            <a:off x="2723054" y="1607116"/>
            <a:ext cx="432048" cy="287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4</a:t>
            </a:r>
            <a:endParaRPr lang="zh-CN" altLang="en-US" dirty="0">
              <a:solidFill>
                <a:srgbClr val="FF0000"/>
              </a:solidFill>
            </a:endParaRPr>
          </a:p>
        </p:txBody>
      </p:sp>
      <p:sp>
        <p:nvSpPr>
          <p:cNvPr id="22" name="椭圆 21"/>
          <p:cNvSpPr/>
          <p:nvPr/>
        </p:nvSpPr>
        <p:spPr>
          <a:xfrm>
            <a:off x="4208532" y="2685316"/>
            <a:ext cx="432048" cy="287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7</a:t>
            </a:r>
            <a:endParaRPr lang="zh-CN" altLang="en-US" dirty="0">
              <a:solidFill>
                <a:srgbClr val="FF0000"/>
              </a:solidFill>
            </a:endParaRPr>
          </a:p>
        </p:txBody>
      </p:sp>
      <p:sp>
        <p:nvSpPr>
          <p:cNvPr id="23" name="椭圆 22"/>
          <p:cNvSpPr/>
          <p:nvPr/>
        </p:nvSpPr>
        <p:spPr>
          <a:xfrm>
            <a:off x="5765254" y="2527256"/>
            <a:ext cx="432048" cy="287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8</a:t>
            </a:r>
            <a:endParaRPr lang="zh-CN" altLang="en-US" dirty="0">
              <a:solidFill>
                <a:srgbClr val="FF0000"/>
              </a:solidFill>
            </a:endParaRPr>
          </a:p>
        </p:txBody>
      </p:sp>
      <p:sp>
        <p:nvSpPr>
          <p:cNvPr id="24" name="内容占位符 2"/>
          <p:cNvSpPr>
            <a:spLocks noGrp="1"/>
          </p:cNvSpPr>
          <p:nvPr>
            <p:ph sz="quarter" idx="13"/>
          </p:nvPr>
        </p:nvSpPr>
        <p:spPr>
          <a:xfrm>
            <a:off x="551364" y="3140968"/>
            <a:ext cx="7924800" cy="2952328"/>
          </a:xfrm>
        </p:spPr>
        <p:txBody>
          <a:bodyPr>
            <a:normAutofit/>
          </a:bodyPr>
          <a:lstStyle/>
          <a:p>
            <a:pPr marL="0" indent="0">
              <a:buNone/>
            </a:pPr>
            <a:r>
              <a:rPr lang="en-US" altLang="zh-CN" sz="1200" dirty="0" smtClean="0"/>
              <a:t>0.App</a:t>
            </a:r>
            <a:r>
              <a:rPr lang="zh-CN" altLang="en-US" sz="1200" dirty="0" smtClean="0"/>
              <a:t>生成公私钥</a:t>
            </a:r>
            <a:endParaRPr lang="en-US" altLang="zh-CN" sz="1200" dirty="0" smtClean="0"/>
          </a:p>
          <a:p>
            <a:pPr marL="0" indent="0">
              <a:buNone/>
            </a:pPr>
            <a:r>
              <a:rPr lang="en-US" altLang="zh-CN" sz="1200" dirty="0" smtClean="0"/>
              <a:t>1.</a:t>
            </a:r>
            <a:r>
              <a:rPr lang="zh-CN" altLang="en-US" sz="1200" dirty="0" smtClean="0"/>
              <a:t>上传公钥到确权平台、确权平台到第三方服务校验用户身份？</a:t>
            </a:r>
            <a:endParaRPr lang="en-US" altLang="zh-CN" sz="1200" dirty="0" smtClean="0"/>
          </a:p>
          <a:p>
            <a:pPr marL="0" indent="0">
              <a:buNone/>
            </a:pPr>
            <a:r>
              <a:rPr lang="en-US" altLang="zh-CN" sz="1200" dirty="0"/>
              <a:t>2</a:t>
            </a:r>
            <a:r>
              <a:rPr lang="en-US" altLang="zh-CN" sz="1200" dirty="0" smtClean="0"/>
              <a:t>.</a:t>
            </a:r>
            <a:r>
              <a:rPr lang="zh-CN" altLang="en-US" sz="1200" dirty="0" smtClean="0"/>
              <a:t>确权平台下发混淆规则和公钥到数据源（服务间采用证书认证）</a:t>
            </a:r>
            <a:endParaRPr lang="en-US" altLang="zh-CN" sz="1200" dirty="0" smtClean="0"/>
          </a:p>
          <a:p>
            <a:pPr marL="0" indent="0">
              <a:buNone/>
            </a:pPr>
            <a:r>
              <a:rPr lang="en-US" altLang="zh-CN" sz="1200" dirty="0" smtClean="0"/>
              <a:t>3.</a:t>
            </a:r>
            <a:r>
              <a:rPr lang="zh-CN" altLang="en-US" sz="1200" dirty="0" smtClean="0"/>
              <a:t>数据源混淆和加密数据，加密密码使用公钥加密；混淆和加密敏感数据，非敏感数据可以明文</a:t>
            </a:r>
            <a:endParaRPr lang="en-US" altLang="zh-CN" sz="1200" dirty="0" smtClean="0"/>
          </a:p>
          <a:p>
            <a:pPr marL="0" indent="0">
              <a:buNone/>
            </a:pPr>
            <a:r>
              <a:rPr lang="en-US" altLang="zh-CN" sz="1200" dirty="0" smtClean="0"/>
              <a:t>4.</a:t>
            </a:r>
            <a:r>
              <a:rPr lang="zh-CN" altLang="en-US" sz="1200" dirty="0" smtClean="0"/>
              <a:t>公钥加密后密码上传确权平台</a:t>
            </a:r>
            <a:endParaRPr lang="en-US" altLang="zh-CN" sz="1200" dirty="0" smtClean="0"/>
          </a:p>
          <a:p>
            <a:pPr marL="0" indent="0">
              <a:buNone/>
            </a:pPr>
            <a:r>
              <a:rPr lang="en-US" altLang="zh-CN" sz="1200" dirty="0" smtClean="0"/>
              <a:t>5.</a:t>
            </a:r>
            <a:r>
              <a:rPr lang="zh-CN" altLang="en-US" sz="1200" dirty="0" smtClean="0"/>
              <a:t>确权平台下发给</a:t>
            </a:r>
            <a:r>
              <a:rPr lang="en-US" altLang="zh-CN" sz="1200" dirty="0" smtClean="0"/>
              <a:t>app</a:t>
            </a:r>
          </a:p>
          <a:p>
            <a:pPr marL="0" indent="0">
              <a:buNone/>
            </a:pPr>
            <a:r>
              <a:rPr lang="en-US" altLang="zh-CN" sz="1200" dirty="0" smtClean="0"/>
              <a:t>6.</a:t>
            </a:r>
            <a:r>
              <a:rPr lang="zh-CN" altLang="en-US" sz="1200" dirty="0" smtClean="0"/>
              <a:t>数据源将混淆后的数据传给第三方服务</a:t>
            </a:r>
            <a:r>
              <a:rPr lang="en-US" altLang="zh-CN" sz="1200" dirty="0" smtClean="0"/>
              <a:t>(</a:t>
            </a:r>
            <a:r>
              <a:rPr lang="zh-CN" altLang="en-US" sz="1200" dirty="0" smtClean="0"/>
              <a:t>认证方式？混淆数据提前存储到第三方，公私钥需要确权平台分发？）</a:t>
            </a:r>
            <a:endParaRPr lang="en-US" altLang="zh-CN" sz="1200" dirty="0" smtClean="0"/>
          </a:p>
          <a:p>
            <a:pPr marL="0" indent="0">
              <a:buNone/>
            </a:pPr>
            <a:r>
              <a:rPr lang="en-US" altLang="zh-CN" sz="1200" dirty="0" smtClean="0"/>
              <a:t>7.</a:t>
            </a:r>
            <a:r>
              <a:rPr lang="zh-CN" altLang="en-US" sz="1200" dirty="0" smtClean="0"/>
              <a:t>第三方服务处理</a:t>
            </a:r>
            <a:r>
              <a:rPr lang="en-US" altLang="zh-CN" sz="1200" dirty="0" smtClean="0"/>
              <a:t>app</a:t>
            </a:r>
            <a:r>
              <a:rPr lang="zh-CN" altLang="en-US" sz="1200" dirty="0" smtClean="0"/>
              <a:t>查询请求（第三发服务是否需要查询结果？）；相等查询、区间查询</a:t>
            </a:r>
            <a:r>
              <a:rPr lang="en-US" altLang="zh-CN" sz="1200" dirty="0" smtClean="0"/>
              <a:t>OPE</a:t>
            </a:r>
          </a:p>
          <a:p>
            <a:pPr marL="0" indent="0">
              <a:buNone/>
            </a:pPr>
            <a:r>
              <a:rPr lang="en-US" altLang="zh-CN" sz="1200" dirty="0" smtClean="0"/>
              <a:t>8.</a:t>
            </a:r>
            <a:r>
              <a:rPr lang="zh-CN" altLang="en-US" sz="1200" dirty="0" smtClean="0"/>
              <a:t>加密的查询结果发送给</a:t>
            </a:r>
            <a:r>
              <a:rPr lang="en-US" altLang="zh-CN" sz="1200" dirty="0" smtClean="0"/>
              <a:t>app</a:t>
            </a:r>
          </a:p>
          <a:p>
            <a:pPr marL="0" indent="0">
              <a:buNone/>
            </a:pPr>
            <a:r>
              <a:rPr lang="en-US" altLang="zh-CN" sz="1200" dirty="0" smtClean="0"/>
              <a:t>9.App</a:t>
            </a:r>
            <a:r>
              <a:rPr lang="zh-CN" altLang="en-US" sz="1200" dirty="0" smtClean="0"/>
              <a:t>使用混淆规则和密码解密数据，密码使用私钥解密后使用</a:t>
            </a:r>
            <a:endParaRPr lang="en-US" altLang="zh-CN" dirty="0" smtClean="0"/>
          </a:p>
        </p:txBody>
      </p:sp>
      <p:sp>
        <p:nvSpPr>
          <p:cNvPr id="25" name="椭圆 24"/>
          <p:cNvSpPr/>
          <p:nvPr/>
        </p:nvSpPr>
        <p:spPr>
          <a:xfrm>
            <a:off x="323528" y="2276432"/>
            <a:ext cx="432048" cy="287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3</a:t>
            </a:r>
            <a:endParaRPr lang="zh-CN" altLang="en-US" dirty="0">
              <a:solidFill>
                <a:srgbClr val="FF0000"/>
              </a:solidFill>
            </a:endParaRPr>
          </a:p>
        </p:txBody>
      </p:sp>
      <p:sp>
        <p:nvSpPr>
          <p:cNvPr id="26" name="椭圆 25"/>
          <p:cNvSpPr/>
          <p:nvPr/>
        </p:nvSpPr>
        <p:spPr>
          <a:xfrm>
            <a:off x="4928612" y="1635932"/>
            <a:ext cx="432048" cy="287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5</a:t>
            </a:r>
            <a:endParaRPr lang="zh-CN" altLang="en-US" dirty="0">
              <a:solidFill>
                <a:srgbClr val="FF0000"/>
              </a:solidFill>
            </a:endParaRPr>
          </a:p>
        </p:txBody>
      </p:sp>
      <p:cxnSp>
        <p:nvCxnSpPr>
          <p:cNvPr id="28" name="直接箭头连接符 27"/>
          <p:cNvCxnSpPr>
            <a:stCxn id="7" idx="3"/>
            <a:endCxn id="5" idx="2"/>
          </p:cNvCxnSpPr>
          <p:nvPr/>
        </p:nvCxnSpPr>
        <p:spPr>
          <a:xfrm flipV="1">
            <a:off x="2195736" y="1169132"/>
            <a:ext cx="2082140" cy="12679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5" idx="2"/>
            <a:endCxn id="4" idx="1"/>
          </p:cNvCxnSpPr>
          <p:nvPr/>
        </p:nvCxnSpPr>
        <p:spPr>
          <a:xfrm>
            <a:off x="4277876" y="1169132"/>
            <a:ext cx="2526372" cy="1287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2696042" y="2527256"/>
            <a:ext cx="432048" cy="287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6</a:t>
            </a:r>
            <a:endParaRPr lang="zh-CN" altLang="en-US" dirty="0">
              <a:solidFill>
                <a:srgbClr val="FF0000"/>
              </a:solidFill>
            </a:endParaRPr>
          </a:p>
        </p:txBody>
      </p:sp>
      <p:sp>
        <p:nvSpPr>
          <p:cNvPr id="40" name="椭圆 39"/>
          <p:cNvSpPr/>
          <p:nvPr/>
        </p:nvSpPr>
        <p:spPr>
          <a:xfrm>
            <a:off x="7308304" y="2721888"/>
            <a:ext cx="432048" cy="287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9</a:t>
            </a:r>
            <a:endParaRPr lang="zh-CN" altLang="en-US" dirty="0">
              <a:solidFill>
                <a:srgbClr val="FF0000"/>
              </a:solidFill>
            </a:endParaRPr>
          </a:p>
        </p:txBody>
      </p:sp>
      <p:cxnSp>
        <p:nvCxnSpPr>
          <p:cNvPr id="44" name="直接箭头连接符 43"/>
          <p:cNvCxnSpPr>
            <a:stCxn id="5" idx="2"/>
            <a:endCxn id="6" idx="0"/>
          </p:cNvCxnSpPr>
          <p:nvPr/>
        </p:nvCxnSpPr>
        <p:spPr>
          <a:xfrm>
            <a:off x="4277876" y="1169132"/>
            <a:ext cx="146680" cy="101212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a:off x="3921460" y="1551082"/>
            <a:ext cx="432048" cy="287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1</a:t>
            </a:r>
            <a:endParaRPr lang="zh-CN" altLang="en-US" dirty="0">
              <a:solidFill>
                <a:srgbClr val="FF0000"/>
              </a:solidFill>
            </a:endParaRPr>
          </a:p>
        </p:txBody>
      </p:sp>
      <p:sp>
        <p:nvSpPr>
          <p:cNvPr id="47" name="右箭头 46"/>
          <p:cNvSpPr/>
          <p:nvPr/>
        </p:nvSpPr>
        <p:spPr>
          <a:xfrm>
            <a:off x="2195736" y="2419968"/>
            <a:ext cx="1506076" cy="1435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右箭头 47"/>
          <p:cNvSpPr/>
          <p:nvPr/>
        </p:nvSpPr>
        <p:spPr>
          <a:xfrm>
            <a:off x="5144636" y="2424356"/>
            <a:ext cx="1659612" cy="1391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214002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6632"/>
            <a:ext cx="7924800" cy="432048"/>
          </a:xfrm>
        </p:spPr>
        <p:txBody>
          <a:bodyPr/>
          <a:lstStyle/>
          <a:p>
            <a:r>
              <a:rPr lang="zh-CN" altLang="en-US" sz="2400" dirty="0" smtClean="0"/>
              <a:t>查询流程</a:t>
            </a:r>
            <a:r>
              <a:rPr lang="en-US" altLang="zh-CN" sz="2400" dirty="0" smtClean="0"/>
              <a:t>—</a:t>
            </a:r>
            <a:r>
              <a:rPr lang="zh-CN" altLang="en-US" sz="2400" dirty="0"/>
              <a:t>第三方</a:t>
            </a:r>
            <a:r>
              <a:rPr lang="zh-CN" altLang="en-US" sz="2400" dirty="0" smtClean="0"/>
              <a:t>服务查询</a:t>
            </a:r>
            <a:endParaRPr lang="zh-CN" altLang="en-US" sz="2400" dirty="0"/>
          </a:p>
        </p:txBody>
      </p:sp>
      <p:sp>
        <p:nvSpPr>
          <p:cNvPr id="4" name="矩形 3"/>
          <p:cNvSpPr/>
          <p:nvPr/>
        </p:nvSpPr>
        <p:spPr>
          <a:xfrm>
            <a:off x="6804248" y="2154268"/>
            <a:ext cx="129614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第三方</a:t>
            </a:r>
            <a:r>
              <a:rPr lang="en-US" altLang="zh-CN" dirty="0"/>
              <a:t>APP</a:t>
            </a:r>
            <a:endParaRPr lang="zh-CN" altLang="en-US" dirty="0"/>
          </a:p>
        </p:txBody>
      </p:sp>
      <p:sp>
        <p:nvSpPr>
          <p:cNvPr id="5" name="矩形 4"/>
          <p:cNvSpPr/>
          <p:nvPr/>
        </p:nvSpPr>
        <p:spPr>
          <a:xfrm>
            <a:off x="3701812" y="665076"/>
            <a:ext cx="115212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确权平台</a:t>
            </a:r>
            <a:endParaRPr lang="zh-CN" altLang="en-US" dirty="0"/>
          </a:p>
        </p:txBody>
      </p:sp>
      <p:sp>
        <p:nvSpPr>
          <p:cNvPr id="6" name="矩形 5"/>
          <p:cNvSpPr/>
          <p:nvPr/>
        </p:nvSpPr>
        <p:spPr>
          <a:xfrm>
            <a:off x="4424556" y="2182064"/>
            <a:ext cx="1659612"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第三方</a:t>
            </a:r>
            <a:r>
              <a:rPr lang="zh-CN" altLang="en-US" dirty="0" smtClean="0"/>
              <a:t>服务（</a:t>
            </a:r>
            <a:r>
              <a:rPr lang="en-US" altLang="zh-CN" dirty="0" smtClean="0"/>
              <a:t>SDK</a:t>
            </a:r>
            <a:r>
              <a:rPr lang="zh-CN" altLang="en-US" dirty="0" smtClean="0"/>
              <a:t>）</a:t>
            </a:r>
            <a:endParaRPr lang="zh-CN" altLang="en-US" dirty="0"/>
          </a:p>
        </p:txBody>
      </p:sp>
      <p:sp>
        <p:nvSpPr>
          <p:cNvPr id="7" name="矩形 6"/>
          <p:cNvSpPr/>
          <p:nvPr/>
        </p:nvSpPr>
        <p:spPr>
          <a:xfrm>
            <a:off x="179512" y="2182064"/>
            <a:ext cx="1440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数据源</a:t>
            </a:r>
            <a:endParaRPr lang="zh-CN" altLang="en-US" dirty="0"/>
          </a:p>
        </p:txBody>
      </p:sp>
      <p:cxnSp>
        <p:nvCxnSpPr>
          <p:cNvPr id="13" name="直接箭头连接符 12"/>
          <p:cNvCxnSpPr>
            <a:stCxn id="5" idx="1"/>
            <a:endCxn id="7" idx="0"/>
          </p:cNvCxnSpPr>
          <p:nvPr/>
        </p:nvCxnSpPr>
        <p:spPr>
          <a:xfrm flipH="1">
            <a:off x="899592" y="917104"/>
            <a:ext cx="2802220" cy="12649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2283436" y="1169132"/>
            <a:ext cx="432048" cy="287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4</a:t>
            </a:r>
            <a:endParaRPr lang="zh-CN" altLang="en-US" dirty="0">
              <a:solidFill>
                <a:srgbClr val="FF0000"/>
              </a:solidFill>
            </a:endParaRPr>
          </a:p>
        </p:txBody>
      </p:sp>
      <p:sp>
        <p:nvSpPr>
          <p:cNvPr id="24" name="内容占位符 2"/>
          <p:cNvSpPr>
            <a:spLocks noGrp="1"/>
          </p:cNvSpPr>
          <p:nvPr>
            <p:ph sz="quarter" idx="13"/>
          </p:nvPr>
        </p:nvSpPr>
        <p:spPr>
          <a:xfrm>
            <a:off x="411917" y="3140968"/>
            <a:ext cx="7924800" cy="2448272"/>
          </a:xfrm>
        </p:spPr>
        <p:txBody>
          <a:bodyPr>
            <a:normAutofit/>
          </a:bodyPr>
          <a:lstStyle/>
          <a:p>
            <a:pPr marL="0" indent="0">
              <a:buNone/>
            </a:pPr>
            <a:r>
              <a:rPr lang="en-US" altLang="zh-CN" sz="1200" dirty="0" smtClean="0"/>
              <a:t>1.</a:t>
            </a:r>
            <a:r>
              <a:rPr lang="zh-CN" altLang="en-US" sz="1200" dirty="0" smtClean="0"/>
              <a:t>第三方</a:t>
            </a:r>
            <a:r>
              <a:rPr lang="en-US" altLang="zh-CN" sz="1200" dirty="0" smtClean="0"/>
              <a:t>APP</a:t>
            </a:r>
            <a:r>
              <a:rPr lang="zh-CN" altLang="en-US" sz="1200" dirty="0" smtClean="0"/>
              <a:t>到第三方服务访问</a:t>
            </a:r>
            <a:endParaRPr lang="en-US" altLang="zh-CN" sz="1200" dirty="0" smtClean="0"/>
          </a:p>
          <a:p>
            <a:pPr marL="0" indent="0">
              <a:buNone/>
            </a:pPr>
            <a:r>
              <a:rPr lang="en-US" altLang="zh-CN" sz="1200" dirty="0"/>
              <a:t>2.</a:t>
            </a:r>
            <a:r>
              <a:rPr lang="zh-CN" altLang="en-US" sz="1200" dirty="0"/>
              <a:t>第三方</a:t>
            </a:r>
            <a:r>
              <a:rPr lang="zh-CN" altLang="en-US" sz="1200" dirty="0" smtClean="0"/>
              <a:t>服务到确权平台申请数据查询服务</a:t>
            </a:r>
            <a:endParaRPr lang="en-US" altLang="zh-CN" sz="1200" dirty="0" smtClean="0"/>
          </a:p>
          <a:p>
            <a:pPr marL="0" indent="0">
              <a:buNone/>
            </a:pPr>
            <a:r>
              <a:rPr lang="en-US" altLang="zh-CN" sz="1200" dirty="0" smtClean="0"/>
              <a:t>3.</a:t>
            </a:r>
            <a:r>
              <a:rPr lang="zh-CN" altLang="en-US" sz="1200" dirty="0" smtClean="0"/>
              <a:t>确权平台下发混淆规则和加密密码等信息到</a:t>
            </a:r>
            <a:r>
              <a:rPr lang="en-US" altLang="zh-CN" sz="1200" dirty="0" smtClean="0"/>
              <a:t>SDK</a:t>
            </a:r>
            <a:r>
              <a:rPr lang="zh-CN" altLang="en-US" sz="1200" dirty="0" smtClean="0"/>
              <a:t>（针对不同的服务提供不同的混淆参数）</a:t>
            </a:r>
            <a:endParaRPr lang="en-US" altLang="zh-CN" sz="1200" dirty="0" smtClean="0"/>
          </a:p>
          <a:p>
            <a:pPr marL="0" indent="0">
              <a:buNone/>
            </a:pPr>
            <a:r>
              <a:rPr lang="en-US" altLang="zh-CN" sz="1200" dirty="0"/>
              <a:t>4</a:t>
            </a:r>
            <a:r>
              <a:rPr lang="en-US" altLang="zh-CN" sz="1200" dirty="0" smtClean="0"/>
              <a:t>.</a:t>
            </a:r>
            <a:r>
              <a:rPr lang="zh-CN" altLang="en-US" sz="1200" dirty="0" smtClean="0"/>
              <a:t>确权平台下发混淆规则和公钥到数据源（服务间采用证书认证）</a:t>
            </a:r>
            <a:endParaRPr lang="en-US" altLang="zh-CN" sz="1200" dirty="0" smtClean="0"/>
          </a:p>
          <a:p>
            <a:pPr marL="0" indent="0">
              <a:buNone/>
            </a:pPr>
            <a:r>
              <a:rPr lang="en-US" altLang="zh-CN" sz="1200" dirty="0" smtClean="0"/>
              <a:t>5.</a:t>
            </a:r>
            <a:r>
              <a:rPr lang="zh-CN" altLang="en-US" sz="1200" dirty="0"/>
              <a:t>第三方服务校验用户身份等</a:t>
            </a:r>
            <a:r>
              <a:rPr lang="zh-CN" altLang="en-US" sz="1200" dirty="0" smtClean="0"/>
              <a:t>信息</a:t>
            </a:r>
            <a:endParaRPr lang="en-US" altLang="zh-CN" sz="1200" dirty="0" smtClean="0"/>
          </a:p>
          <a:p>
            <a:pPr marL="0" indent="0">
              <a:buNone/>
            </a:pPr>
            <a:r>
              <a:rPr lang="en-US" altLang="zh-CN" sz="1200" dirty="0"/>
              <a:t>6</a:t>
            </a:r>
            <a:r>
              <a:rPr lang="en-US" altLang="zh-CN" sz="1200" dirty="0" smtClean="0"/>
              <a:t>.</a:t>
            </a:r>
            <a:r>
              <a:rPr lang="zh-CN" altLang="en-US" sz="1200" dirty="0" smtClean="0"/>
              <a:t>数据源混淆和加密数据，加密密码使用公钥加密；混淆和加密敏感数据，非敏感数据可以明文</a:t>
            </a:r>
            <a:endParaRPr lang="en-US" altLang="zh-CN" sz="1200" dirty="0" smtClean="0"/>
          </a:p>
          <a:p>
            <a:pPr marL="0" indent="0">
              <a:buNone/>
            </a:pPr>
            <a:r>
              <a:rPr lang="en-US" altLang="zh-CN" sz="1200" dirty="0" smtClean="0"/>
              <a:t>7.</a:t>
            </a:r>
            <a:r>
              <a:rPr lang="zh-CN" altLang="en-US" sz="1200" dirty="0" smtClean="0"/>
              <a:t>数据源将混淆后的数据结果传给第三方服务</a:t>
            </a:r>
            <a:r>
              <a:rPr lang="en-US" altLang="zh-CN" sz="1200" dirty="0" smtClean="0"/>
              <a:t>(</a:t>
            </a:r>
            <a:r>
              <a:rPr lang="zh-CN" altLang="en-US" sz="1200" dirty="0" smtClean="0"/>
              <a:t>认证方式）</a:t>
            </a:r>
            <a:endParaRPr lang="en-US" altLang="zh-CN" sz="1200" dirty="0" smtClean="0"/>
          </a:p>
          <a:p>
            <a:pPr marL="0" indent="0">
              <a:buNone/>
            </a:pPr>
            <a:r>
              <a:rPr lang="en-US" altLang="zh-CN" sz="1200" dirty="0" smtClean="0"/>
              <a:t>7.</a:t>
            </a:r>
            <a:r>
              <a:rPr lang="zh-CN" altLang="en-US" sz="1200" dirty="0" smtClean="0"/>
              <a:t>第三方服务解混淆后使用数据结果</a:t>
            </a:r>
            <a:endParaRPr lang="en-US" altLang="zh-CN" dirty="0" smtClean="0"/>
          </a:p>
        </p:txBody>
      </p:sp>
      <p:sp>
        <p:nvSpPr>
          <p:cNvPr id="26" name="椭圆 25"/>
          <p:cNvSpPr/>
          <p:nvPr/>
        </p:nvSpPr>
        <p:spPr>
          <a:xfrm>
            <a:off x="4716016" y="1549584"/>
            <a:ext cx="432048" cy="287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3</a:t>
            </a:r>
            <a:endParaRPr lang="zh-CN" altLang="en-US" dirty="0">
              <a:solidFill>
                <a:srgbClr val="FF0000"/>
              </a:solidFill>
            </a:endParaRPr>
          </a:p>
        </p:txBody>
      </p:sp>
      <p:cxnSp>
        <p:nvCxnSpPr>
          <p:cNvPr id="44" name="直接箭头连接符 43"/>
          <p:cNvCxnSpPr>
            <a:stCxn id="5" idx="2"/>
          </p:cNvCxnSpPr>
          <p:nvPr/>
        </p:nvCxnSpPr>
        <p:spPr>
          <a:xfrm>
            <a:off x="4277876" y="1169132"/>
            <a:ext cx="792088" cy="101293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a:off x="6118458" y="2133122"/>
            <a:ext cx="432048" cy="287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1</a:t>
            </a:r>
            <a:endParaRPr lang="zh-CN" altLang="en-US" dirty="0">
              <a:solidFill>
                <a:srgbClr val="FF0000"/>
              </a:solidFill>
            </a:endParaRPr>
          </a:p>
        </p:txBody>
      </p:sp>
      <p:cxnSp>
        <p:nvCxnSpPr>
          <p:cNvPr id="18" name="直接箭头连接符 17"/>
          <p:cNvCxnSpPr>
            <a:stCxn id="4" idx="1"/>
            <a:endCxn id="6" idx="3"/>
          </p:cNvCxnSpPr>
          <p:nvPr/>
        </p:nvCxnSpPr>
        <p:spPr>
          <a:xfrm flipH="1">
            <a:off x="6084168" y="2406296"/>
            <a:ext cx="720080" cy="277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2273544" y="2182064"/>
            <a:ext cx="161848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数据查询代理</a:t>
            </a:r>
            <a:endParaRPr lang="zh-CN" altLang="en-US" dirty="0"/>
          </a:p>
        </p:txBody>
      </p:sp>
      <p:cxnSp>
        <p:nvCxnSpPr>
          <p:cNvPr id="32" name="直接箭头连接符 31"/>
          <p:cNvCxnSpPr>
            <a:stCxn id="6" idx="1"/>
            <a:endCxn id="35" idx="3"/>
          </p:cNvCxnSpPr>
          <p:nvPr/>
        </p:nvCxnSpPr>
        <p:spPr>
          <a:xfrm flipH="1">
            <a:off x="3892030" y="2434092"/>
            <a:ext cx="53252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7" idx="3"/>
            <a:endCxn id="35" idx="1"/>
          </p:cNvCxnSpPr>
          <p:nvPr/>
        </p:nvCxnSpPr>
        <p:spPr>
          <a:xfrm>
            <a:off x="1619672" y="2434092"/>
            <a:ext cx="6538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3942269" y="2154268"/>
            <a:ext cx="432048" cy="287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5</a:t>
            </a:r>
            <a:endParaRPr lang="zh-CN" altLang="en-US" dirty="0">
              <a:solidFill>
                <a:srgbClr val="FF0000"/>
              </a:solidFill>
            </a:endParaRPr>
          </a:p>
        </p:txBody>
      </p:sp>
      <p:cxnSp>
        <p:nvCxnSpPr>
          <p:cNvPr id="43" name="直接箭头连接符 42"/>
          <p:cNvCxnSpPr/>
          <p:nvPr/>
        </p:nvCxnSpPr>
        <p:spPr>
          <a:xfrm>
            <a:off x="3892030" y="2577628"/>
            <a:ext cx="53252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a:off x="1635349" y="2145964"/>
            <a:ext cx="432048" cy="287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6</a:t>
            </a:r>
            <a:endParaRPr lang="zh-CN" altLang="en-US" dirty="0">
              <a:solidFill>
                <a:srgbClr val="FF0000"/>
              </a:solidFill>
            </a:endParaRPr>
          </a:p>
        </p:txBody>
      </p:sp>
      <p:cxnSp>
        <p:nvCxnSpPr>
          <p:cNvPr id="51" name="直接箭头连接符 50"/>
          <p:cNvCxnSpPr>
            <a:endCxn id="5" idx="3"/>
          </p:cNvCxnSpPr>
          <p:nvPr/>
        </p:nvCxnSpPr>
        <p:spPr>
          <a:xfrm flipH="1" flipV="1">
            <a:off x="4853940" y="917104"/>
            <a:ext cx="1014204" cy="12649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椭圆 52"/>
          <p:cNvSpPr/>
          <p:nvPr/>
        </p:nvSpPr>
        <p:spPr>
          <a:xfrm>
            <a:off x="5364088" y="1262512"/>
            <a:ext cx="432048" cy="287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2</a:t>
            </a:r>
            <a:endParaRPr lang="zh-CN" altLang="en-US" dirty="0">
              <a:solidFill>
                <a:srgbClr val="FF0000"/>
              </a:solidFill>
            </a:endParaRPr>
          </a:p>
        </p:txBody>
      </p:sp>
      <p:sp>
        <p:nvSpPr>
          <p:cNvPr id="60" name="椭圆 59"/>
          <p:cNvSpPr/>
          <p:nvPr/>
        </p:nvSpPr>
        <p:spPr>
          <a:xfrm>
            <a:off x="3967396" y="2577628"/>
            <a:ext cx="432048" cy="287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7</a:t>
            </a:r>
            <a:endParaRPr lang="zh-CN" altLang="en-US" dirty="0">
              <a:solidFill>
                <a:srgbClr val="FF0000"/>
              </a:solidFill>
            </a:endParaRPr>
          </a:p>
        </p:txBody>
      </p:sp>
    </p:spTree>
    <p:extLst>
      <p:ext uri="{BB962C8B-B14F-4D97-AF65-F5344CB8AC3E}">
        <p14:creationId xmlns:p14="http://schemas.microsoft.com/office/powerpoint/2010/main" val="202583104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7924800" cy="562074"/>
          </a:xfrm>
        </p:spPr>
        <p:txBody>
          <a:bodyPr/>
          <a:lstStyle/>
          <a:p>
            <a:r>
              <a:rPr lang="zh-CN" altLang="en-US" sz="1800" dirty="0" smtClean="0"/>
              <a:t>政务网查询流程？</a:t>
            </a:r>
            <a:endParaRPr lang="zh-CN" altLang="en-US" sz="1800" dirty="0"/>
          </a:p>
        </p:txBody>
      </p:sp>
      <p:sp>
        <p:nvSpPr>
          <p:cNvPr id="4" name="矩形 3"/>
          <p:cNvSpPr/>
          <p:nvPr/>
        </p:nvSpPr>
        <p:spPr>
          <a:xfrm>
            <a:off x="6732240" y="1203276"/>
            <a:ext cx="129614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第三方</a:t>
            </a:r>
            <a:r>
              <a:rPr lang="en-US" altLang="zh-CN" dirty="0" smtClean="0"/>
              <a:t>APP</a:t>
            </a:r>
            <a:r>
              <a:rPr lang="zh-CN" altLang="en-US" dirty="0" smtClean="0"/>
              <a:t>、</a:t>
            </a:r>
            <a:r>
              <a:rPr lang="en-US" altLang="zh-CN" dirty="0" smtClean="0"/>
              <a:t>Server</a:t>
            </a:r>
            <a:endParaRPr lang="zh-CN" altLang="en-US" dirty="0"/>
          </a:p>
        </p:txBody>
      </p:sp>
      <p:sp>
        <p:nvSpPr>
          <p:cNvPr id="6" name="矩形 5"/>
          <p:cNvSpPr/>
          <p:nvPr/>
        </p:nvSpPr>
        <p:spPr>
          <a:xfrm>
            <a:off x="3632468" y="1179672"/>
            <a:ext cx="1440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政务网</a:t>
            </a:r>
            <a:r>
              <a:rPr lang="zh-CN" altLang="en-US" dirty="0" smtClean="0"/>
              <a:t>服务</a:t>
            </a:r>
            <a:endParaRPr lang="zh-CN" altLang="en-US" dirty="0"/>
          </a:p>
        </p:txBody>
      </p:sp>
      <p:sp>
        <p:nvSpPr>
          <p:cNvPr id="7" name="矩形 6"/>
          <p:cNvSpPr/>
          <p:nvPr/>
        </p:nvSpPr>
        <p:spPr>
          <a:xfrm>
            <a:off x="683568" y="1183472"/>
            <a:ext cx="1440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数据源</a:t>
            </a:r>
            <a:endParaRPr lang="zh-CN" altLang="en-US" dirty="0"/>
          </a:p>
        </p:txBody>
      </p:sp>
      <p:cxnSp>
        <p:nvCxnSpPr>
          <p:cNvPr id="27" name="直接箭头连接符 26"/>
          <p:cNvCxnSpPr>
            <a:stCxn id="4" idx="1"/>
            <a:endCxn id="6" idx="3"/>
          </p:cNvCxnSpPr>
          <p:nvPr/>
        </p:nvCxnSpPr>
        <p:spPr>
          <a:xfrm flipH="1" flipV="1">
            <a:off x="5072628" y="1431700"/>
            <a:ext cx="1659612" cy="236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6" idx="1"/>
            <a:endCxn id="7" idx="3"/>
          </p:cNvCxnSpPr>
          <p:nvPr/>
        </p:nvCxnSpPr>
        <p:spPr>
          <a:xfrm flipH="1">
            <a:off x="2123728" y="1431700"/>
            <a:ext cx="1508740" cy="3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5796136" y="1166872"/>
            <a:ext cx="457200" cy="287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31" name="椭圆 30"/>
          <p:cNvSpPr/>
          <p:nvPr/>
        </p:nvSpPr>
        <p:spPr>
          <a:xfrm>
            <a:off x="2649498" y="1131308"/>
            <a:ext cx="457200" cy="287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32" name="标题 1"/>
          <p:cNvSpPr txBox="1">
            <a:spLocks/>
          </p:cNvSpPr>
          <p:nvPr/>
        </p:nvSpPr>
        <p:spPr>
          <a:xfrm>
            <a:off x="558240" y="2780928"/>
            <a:ext cx="7924800" cy="562074"/>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1800" dirty="0" smtClean="0"/>
              <a:t>一般</a:t>
            </a:r>
            <a:r>
              <a:rPr lang="en-US" altLang="zh-CN" sz="1800" dirty="0" smtClean="0"/>
              <a:t>APP</a:t>
            </a:r>
            <a:r>
              <a:rPr lang="zh-CN" altLang="en-US" sz="1800" dirty="0" smtClean="0"/>
              <a:t>身份校验流程？</a:t>
            </a:r>
            <a:endParaRPr lang="zh-CN" altLang="en-US" sz="1800" dirty="0"/>
          </a:p>
        </p:txBody>
      </p:sp>
      <p:sp>
        <p:nvSpPr>
          <p:cNvPr id="33" name="矩形 32"/>
          <p:cNvSpPr/>
          <p:nvPr/>
        </p:nvSpPr>
        <p:spPr>
          <a:xfrm>
            <a:off x="6712436" y="3596620"/>
            <a:ext cx="129614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第三方</a:t>
            </a:r>
            <a:r>
              <a:rPr lang="en-US" altLang="zh-CN" dirty="0"/>
              <a:t>APP</a:t>
            </a:r>
            <a:endParaRPr lang="zh-CN" altLang="en-US" dirty="0"/>
          </a:p>
        </p:txBody>
      </p:sp>
      <p:sp>
        <p:nvSpPr>
          <p:cNvPr id="34" name="矩形 33"/>
          <p:cNvSpPr/>
          <p:nvPr/>
        </p:nvSpPr>
        <p:spPr>
          <a:xfrm>
            <a:off x="4395976" y="3584818"/>
            <a:ext cx="120090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APP</a:t>
            </a:r>
            <a:r>
              <a:rPr lang="zh-CN" altLang="en-US" dirty="0" smtClean="0"/>
              <a:t>服务</a:t>
            </a:r>
            <a:endParaRPr lang="zh-CN" altLang="en-US" dirty="0"/>
          </a:p>
        </p:txBody>
      </p:sp>
      <p:sp>
        <p:nvSpPr>
          <p:cNvPr id="35" name="矩形 34"/>
          <p:cNvSpPr/>
          <p:nvPr/>
        </p:nvSpPr>
        <p:spPr>
          <a:xfrm>
            <a:off x="1670026" y="3590719"/>
            <a:ext cx="145538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数据查询服务</a:t>
            </a:r>
            <a:endParaRPr lang="zh-CN" altLang="en-US" dirty="0"/>
          </a:p>
        </p:txBody>
      </p:sp>
      <p:cxnSp>
        <p:nvCxnSpPr>
          <p:cNvPr id="36" name="直接箭头连接符 35"/>
          <p:cNvCxnSpPr>
            <a:stCxn id="33" idx="1"/>
            <a:endCxn id="34" idx="3"/>
          </p:cNvCxnSpPr>
          <p:nvPr/>
        </p:nvCxnSpPr>
        <p:spPr>
          <a:xfrm flipH="1" flipV="1">
            <a:off x="5596880" y="3836846"/>
            <a:ext cx="1115556" cy="118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34" idx="1"/>
            <a:endCxn id="35" idx="3"/>
          </p:cNvCxnSpPr>
          <p:nvPr/>
        </p:nvCxnSpPr>
        <p:spPr>
          <a:xfrm flipH="1">
            <a:off x="3125406" y="3836846"/>
            <a:ext cx="1270570" cy="59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a:off x="5776332" y="3560216"/>
            <a:ext cx="457200" cy="287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39" name="椭圆 38"/>
          <p:cNvSpPr/>
          <p:nvPr/>
        </p:nvSpPr>
        <p:spPr>
          <a:xfrm>
            <a:off x="3532091" y="3549774"/>
            <a:ext cx="457200" cy="287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40" name="TextBox 39"/>
          <p:cNvSpPr txBox="1"/>
          <p:nvPr/>
        </p:nvSpPr>
        <p:spPr>
          <a:xfrm>
            <a:off x="597104" y="4582636"/>
            <a:ext cx="7885936" cy="461665"/>
          </a:xfrm>
          <a:prstGeom prst="rect">
            <a:avLst/>
          </a:prstGeom>
          <a:noFill/>
        </p:spPr>
        <p:txBody>
          <a:bodyPr wrap="square" rtlCol="0">
            <a:spAutoFit/>
          </a:bodyPr>
          <a:lstStyle/>
          <a:p>
            <a:r>
              <a:rPr lang="en-US" altLang="zh-CN" sz="1200" dirty="0" smtClean="0"/>
              <a:t>APP</a:t>
            </a:r>
            <a:r>
              <a:rPr lang="zh-CN" altLang="en-US" sz="1200" dirty="0" smtClean="0"/>
              <a:t>服务不缓存数据，只是身份校验到数据源处查询，此处查询只是一个很小的依赖；如注册时手机号码、身份证、姓名匹配查询，</a:t>
            </a:r>
            <a:r>
              <a:rPr lang="en-US" altLang="zh-CN" sz="1200" dirty="0" smtClean="0">
                <a:solidFill>
                  <a:srgbClr val="FF0000"/>
                </a:solidFill>
              </a:rPr>
              <a:t>APP</a:t>
            </a:r>
            <a:r>
              <a:rPr lang="zh-CN" altLang="en-US" sz="1200" dirty="0" smtClean="0">
                <a:solidFill>
                  <a:srgbClr val="FF0000"/>
                </a:solidFill>
              </a:rPr>
              <a:t>服务需要知道查询结果；此处的</a:t>
            </a:r>
            <a:r>
              <a:rPr lang="en-US" altLang="zh-CN" sz="1200" dirty="0" smtClean="0">
                <a:solidFill>
                  <a:srgbClr val="FF0000"/>
                </a:solidFill>
              </a:rPr>
              <a:t>APP</a:t>
            </a:r>
            <a:r>
              <a:rPr lang="zh-CN" altLang="en-US" sz="1200" dirty="0" smtClean="0">
                <a:solidFill>
                  <a:srgbClr val="FF0000"/>
                </a:solidFill>
              </a:rPr>
              <a:t>服务可以类比为上图的第三方</a:t>
            </a:r>
            <a:r>
              <a:rPr lang="en-US" altLang="zh-CN" sz="1200" dirty="0" smtClean="0">
                <a:solidFill>
                  <a:srgbClr val="FF0000"/>
                </a:solidFill>
              </a:rPr>
              <a:t>Server</a:t>
            </a:r>
            <a:r>
              <a:rPr lang="zh-CN" altLang="en-US" sz="1200" dirty="0" smtClean="0">
                <a:solidFill>
                  <a:srgbClr val="FF0000"/>
                </a:solidFill>
              </a:rPr>
              <a:t>。</a:t>
            </a:r>
            <a:endParaRPr lang="zh-CN" altLang="en-US" sz="1200" dirty="0">
              <a:solidFill>
                <a:srgbClr val="FF0000"/>
              </a:solidFill>
            </a:endParaRPr>
          </a:p>
        </p:txBody>
      </p:sp>
      <p:sp>
        <p:nvSpPr>
          <p:cNvPr id="41" name="TextBox 40"/>
          <p:cNvSpPr txBox="1"/>
          <p:nvPr/>
        </p:nvSpPr>
        <p:spPr>
          <a:xfrm>
            <a:off x="648544" y="2078310"/>
            <a:ext cx="7408008" cy="461665"/>
          </a:xfrm>
          <a:prstGeom prst="rect">
            <a:avLst/>
          </a:prstGeom>
          <a:noFill/>
        </p:spPr>
        <p:txBody>
          <a:bodyPr wrap="square" rtlCol="0">
            <a:spAutoFit/>
          </a:bodyPr>
          <a:lstStyle/>
          <a:p>
            <a:r>
              <a:rPr lang="zh-CN" altLang="en-US" sz="1200" dirty="0" smtClean="0"/>
              <a:t>政务网服务类似查询代理</a:t>
            </a:r>
            <a:r>
              <a:rPr lang="en-US" altLang="zh-CN" sz="1200" dirty="0" smtClean="0"/>
              <a:t>, APP</a:t>
            </a:r>
            <a:r>
              <a:rPr lang="zh-CN" altLang="en-US" sz="1200" dirty="0" smtClean="0"/>
              <a:t>需要知道查询结果，政务网服务不需要知道结果；主要功能是提供各类数据查询能力？可以缓存或不缓存数据；可以引入确权平台，混淆数据缓存在政务网服务，直接提供对外查询服务</a:t>
            </a:r>
            <a:endParaRPr lang="zh-CN" altLang="en-US" sz="1200" dirty="0"/>
          </a:p>
        </p:txBody>
      </p:sp>
      <p:sp>
        <p:nvSpPr>
          <p:cNvPr id="46" name="矩形 45"/>
          <p:cNvSpPr/>
          <p:nvPr/>
        </p:nvSpPr>
        <p:spPr>
          <a:xfrm>
            <a:off x="90188" y="3596620"/>
            <a:ext cx="93610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数据源</a:t>
            </a:r>
            <a:endParaRPr lang="zh-CN" altLang="en-US" dirty="0"/>
          </a:p>
        </p:txBody>
      </p:sp>
      <p:cxnSp>
        <p:nvCxnSpPr>
          <p:cNvPr id="48" name="直接箭头连接符 47"/>
          <p:cNvCxnSpPr>
            <a:stCxn id="35" idx="1"/>
            <a:endCxn id="46" idx="3"/>
          </p:cNvCxnSpPr>
          <p:nvPr/>
        </p:nvCxnSpPr>
        <p:spPr>
          <a:xfrm flipH="1">
            <a:off x="1026292" y="3842747"/>
            <a:ext cx="643734" cy="59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5022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0034" y="116632"/>
            <a:ext cx="7924800" cy="634082"/>
          </a:xfrm>
        </p:spPr>
        <p:txBody>
          <a:bodyPr/>
          <a:lstStyle/>
          <a:p>
            <a:r>
              <a:rPr lang="zh-CN" altLang="en-US" dirty="0" smtClean="0"/>
              <a:t>证书双向认证</a:t>
            </a:r>
            <a:endParaRPr lang="zh-CN" altLang="en-US" dirty="0"/>
          </a:p>
        </p:txBody>
      </p:sp>
      <p:sp>
        <p:nvSpPr>
          <p:cNvPr id="4" name="椭圆 3"/>
          <p:cNvSpPr/>
          <p:nvPr/>
        </p:nvSpPr>
        <p:spPr>
          <a:xfrm>
            <a:off x="6156176" y="1008997"/>
            <a:ext cx="1584176"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认证过程</a:t>
            </a:r>
            <a:endParaRPr lang="zh-CN" altLang="en-US" dirty="0"/>
          </a:p>
        </p:txBody>
      </p:sp>
      <p:sp>
        <p:nvSpPr>
          <p:cNvPr id="5" name="椭圆 4"/>
          <p:cNvSpPr/>
          <p:nvPr/>
        </p:nvSpPr>
        <p:spPr>
          <a:xfrm>
            <a:off x="234658" y="1052736"/>
            <a:ext cx="2033086"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a:t>
            </a:r>
            <a:r>
              <a:rPr lang="zh-CN" altLang="en-US" dirty="0" smtClean="0"/>
              <a:t>证书生成</a:t>
            </a:r>
            <a:endParaRPr lang="zh-CN" altLang="en-US" dirty="0"/>
          </a:p>
        </p:txBody>
      </p:sp>
      <p:sp>
        <p:nvSpPr>
          <p:cNvPr id="8" name="圆角矩形 7"/>
          <p:cNvSpPr/>
          <p:nvPr/>
        </p:nvSpPr>
        <p:spPr>
          <a:xfrm>
            <a:off x="378674" y="2132856"/>
            <a:ext cx="1681926"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生成</a:t>
            </a:r>
            <a:r>
              <a:rPr lang="en-US" altLang="zh-CN" dirty="0" smtClean="0"/>
              <a:t>CA</a:t>
            </a:r>
            <a:r>
              <a:rPr lang="zh-CN" altLang="en-US" dirty="0" smtClean="0"/>
              <a:t>私钥</a:t>
            </a:r>
            <a:r>
              <a:rPr lang="en-US" altLang="zh-CN" dirty="0" err="1"/>
              <a:t>cakey.pem</a:t>
            </a:r>
            <a:endParaRPr lang="zh-CN" altLang="en-US" dirty="0"/>
          </a:p>
        </p:txBody>
      </p:sp>
      <p:sp>
        <p:nvSpPr>
          <p:cNvPr id="18" name="圆角矩形 17"/>
          <p:cNvSpPr/>
          <p:nvPr/>
        </p:nvSpPr>
        <p:spPr>
          <a:xfrm>
            <a:off x="203949" y="3199408"/>
            <a:ext cx="2156249"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生成</a:t>
            </a:r>
            <a:r>
              <a:rPr lang="en-US" altLang="zh-CN" dirty="0" smtClean="0"/>
              <a:t>CA</a:t>
            </a:r>
            <a:r>
              <a:rPr lang="zh-CN" altLang="en-US" dirty="0" smtClean="0"/>
              <a:t>证书请求文件（含</a:t>
            </a:r>
            <a:r>
              <a:rPr lang="en-US" altLang="zh-CN" dirty="0" smtClean="0"/>
              <a:t>CA</a:t>
            </a:r>
            <a:r>
              <a:rPr lang="zh-CN" altLang="en-US" dirty="0" smtClean="0"/>
              <a:t>公钥）</a:t>
            </a:r>
            <a:endParaRPr lang="zh-CN" altLang="en-US" dirty="0"/>
          </a:p>
        </p:txBody>
      </p:sp>
      <p:sp>
        <p:nvSpPr>
          <p:cNvPr id="22" name="下箭头 21"/>
          <p:cNvSpPr/>
          <p:nvPr/>
        </p:nvSpPr>
        <p:spPr>
          <a:xfrm>
            <a:off x="1157200" y="2636912"/>
            <a:ext cx="124874"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22"/>
          <p:cNvSpPr/>
          <p:nvPr/>
        </p:nvSpPr>
        <p:spPr>
          <a:xfrm>
            <a:off x="428240" y="4284381"/>
            <a:ext cx="1681926"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使用</a:t>
            </a:r>
            <a:r>
              <a:rPr lang="en-US" altLang="zh-CN" dirty="0" smtClean="0">
                <a:solidFill>
                  <a:srgbClr val="FF0000"/>
                </a:solidFill>
              </a:rPr>
              <a:t>CA</a:t>
            </a:r>
            <a:r>
              <a:rPr lang="zh-CN" altLang="en-US" dirty="0" smtClean="0">
                <a:solidFill>
                  <a:srgbClr val="FF0000"/>
                </a:solidFill>
              </a:rPr>
              <a:t>私钥</a:t>
            </a:r>
            <a:r>
              <a:rPr lang="zh-CN" altLang="en-US" dirty="0" smtClean="0"/>
              <a:t>对其进行签名</a:t>
            </a:r>
            <a:endParaRPr lang="zh-CN" altLang="en-US" dirty="0"/>
          </a:p>
        </p:txBody>
      </p:sp>
      <p:sp>
        <p:nvSpPr>
          <p:cNvPr id="24" name="下箭头 23"/>
          <p:cNvSpPr/>
          <p:nvPr/>
        </p:nvSpPr>
        <p:spPr>
          <a:xfrm>
            <a:off x="1178916" y="3708317"/>
            <a:ext cx="124874"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 24"/>
          <p:cNvSpPr/>
          <p:nvPr/>
        </p:nvSpPr>
        <p:spPr>
          <a:xfrm>
            <a:off x="319537" y="5373216"/>
            <a:ext cx="1800200" cy="591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自签名的</a:t>
            </a:r>
            <a:r>
              <a:rPr lang="en-US" altLang="zh-CN" dirty="0" smtClean="0"/>
              <a:t>CA</a:t>
            </a:r>
            <a:r>
              <a:rPr lang="zh-CN" altLang="en-US" dirty="0" smtClean="0"/>
              <a:t>证书</a:t>
            </a:r>
            <a:r>
              <a:rPr lang="en-US" altLang="zh-CN" dirty="0" smtClean="0"/>
              <a:t>ca.cer</a:t>
            </a:r>
            <a:endParaRPr lang="zh-CN" altLang="en-US" dirty="0"/>
          </a:p>
        </p:txBody>
      </p:sp>
      <p:sp>
        <p:nvSpPr>
          <p:cNvPr id="26" name="下箭头 25"/>
          <p:cNvSpPr/>
          <p:nvPr/>
        </p:nvSpPr>
        <p:spPr>
          <a:xfrm>
            <a:off x="1188764" y="4797152"/>
            <a:ext cx="124874"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a:off x="2574918" y="1007509"/>
            <a:ext cx="2033086"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子证书生成</a:t>
            </a:r>
            <a:endParaRPr lang="zh-CN" altLang="en-US" dirty="0"/>
          </a:p>
        </p:txBody>
      </p:sp>
      <p:sp>
        <p:nvSpPr>
          <p:cNvPr id="28" name="圆角矩形 27"/>
          <p:cNvSpPr/>
          <p:nvPr/>
        </p:nvSpPr>
        <p:spPr>
          <a:xfrm>
            <a:off x="2781371" y="2069952"/>
            <a:ext cx="1681926"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生成私钥</a:t>
            </a:r>
            <a:r>
              <a:rPr lang="en-US" altLang="zh-CN" dirty="0" err="1"/>
              <a:t>clinet</a:t>
            </a:r>
            <a:r>
              <a:rPr lang="en-US" altLang="zh-CN" dirty="0" err="1" smtClean="0"/>
              <a:t>key.pem</a:t>
            </a:r>
            <a:endParaRPr lang="zh-CN" altLang="en-US" dirty="0"/>
          </a:p>
        </p:txBody>
      </p:sp>
      <p:sp>
        <p:nvSpPr>
          <p:cNvPr id="29" name="圆角矩形 28"/>
          <p:cNvSpPr/>
          <p:nvPr/>
        </p:nvSpPr>
        <p:spPr>
          <a:xfrm>
            <a:off x="2514776" y="3150072"/>
            <a:ext cx="2215115" cy="5582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生成</a:t>
            </a:r>
            <a:r>
              <a:rPr lang="en-US" altLang="zh-CN" dirty="0" smtClean="0"/>
              <a:t>client</a:t>
            </a:r>
            <a:r>
              <a:rPr lang="zh-CN" altLang="en-US" dirty="0" smtClean="0"/>
              <a:t>证书请求文件（包含公钥）</a:t>
            </a:r>
            <a:endParaRPr lang="zh-CN" altLang="en-US" dirty="0"/>
          </a:p>
        </p:txBody>
      </p:sp>
      <p:sp>
        <p:nvSpPr>
          <p:cNvPr id="30" name="下箭头 29"/>
          <p:cNvSpPr/>
          <p:nvPr/>
        </p:nvSpPr>
        <p:spPr>
          <a:xfrm>
            <a:off x="3559897" y="2574008"/>
            <a:ext cx="124874"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30"/>
          <p:cNvSpPr/>
          <p:nvPr/>
        </p:nvSpPr>
        <p:spPr>
          <a:xfrm>
            <a:off x="2569291" y="4238163"/>
            <a:ext cx="232669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使用</a:t>
            </a:r>
            <a:r>
              <a:rPr lang="en-US" altLang="zh-CN" dirty="0" smtClean="0">
                <a:solidFill>
                  <a:srgbClr val="FF0000"/>
                </a:solidFill>
              </a:rPr>
              <a:t>CA</a:t>
            </a:r>
            <a:r>
              <a:rPr lang="zh-CN" altLang="en-US" dirty="0" smtClean="0">
                <a:solidFill>
                  <a:srgbClr val="FF0000"/>
                </a:solidFill>
              </a:rPr>
              <a:t>私钥</a:t>
            </a:r>
            <a:r>
              <a:rPr lang="zh-CN" altLang="en-US" dirty="0" smtClean="0"/>
              <a:t>对其进行签名</a:t>
            </a:r>
            <a:endParaRPr lang="zh-CN" altLang="en-US" dirty="0"/>
          </a:p>
        </p:txBody>
      </p:sp>
      <p:sp>
        <p:nvSpPr>
          <p:cNvPr id="32" name="下箭头 31"/>
          <p:cNvSpPr/>
          <p:nvPr/>
        </p:nvSpPr>
        <p:spPr>
          <a:xfrm>
            <a:off x="3581613" y="3708318"/>
            <a:ext cx="134722" cy="5131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2"/>
          <p:cNvSpPr/>
          <p:nvPr/>
        </p:nvSpPr>
        <p:spPr>
          <a:xfrm>
            <a:off x="2722234" y="5310312"/>
            <a:ext cx="1800200" cy="591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a:t>
            </a:r>
            <a:r>
              <a:rPr lang="zh-CN" altLang="en-US" dirty="0" smtClean="0"/>
              <a:t>签名的客户端证书</a:t>
            </a:r>
            <a:r>
              <a:rPr lang="en-US" altLang="zh-CN" dirty="0"/>
              <a:t>client</a:t>
            </a:r>
            <a:r>
              <a:rPr lang="en-US" altLang="zh-CN" dirty="0" smtClean="0"/>
              <a:t>.cer</a:t>
            </a:r>
            <a:endParaRPr lang="zh-CN" altLang="en-US" dirty="0"/>
          </a:p>
        </p:txBody>
      </p:sp>
      <p:sp>
        <p:nvSpPr>
          <p:cNvPr id="34" name="下箭头 33"/>
          <p:cNvSpPr/>
          <p:nvPr/>
        </p:nvSpPr>
        <p:spPr>
          <a:xfrm>
            <a:off x="3591461" y="4734248"/>
            <a:ext cx="124874"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圆角矩形 34"/>
          <p:cNvSpPr/>
          <p:nvPr/>
        </p:nvSpPr>
        <p:spPr>
          <a:xfrm>
            <a:off x="2540886" y="6380725"/>
            <a:ext cx="2448272"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导出</a:t>
            </a:r>
            <a:r>
              <a:rPr lang="en-US" altLang="zh-CN" dirty="0" smtClean="0"/>
              <a:t>pkcs12</a:t>
            </a:r>
            <a:r>
              <a:rPr lang="zh-CN" altLang="en-US" dirty="0"/>
              <a:t>格式</a:t>
            </a:r>
            <a:r>
              <a:rPr lang="en-US" altLang="zh-CN" dirty="0" err="1"/>
              <a:t>keystore</a:t>
            </a:r>
            <a:endParaRPr lang="zh-CN" altLang="en-US" dirty="0"/>
          </a:p>
        </p:txBody>
      </p:sp>
      <p:sp>
        <p:nvSpPr>
          <p:cNvPr id="36" name="下箭头 35"/>
          <p:cNvSpPr/>
          <p:nvPr/>
        </p:nvSpPr>
        <p:spPr>
          <a:xfrm>
            <a:off x="3581613" y="5919912"/>
            <a:ext cx="103158" cy="4608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1238974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404664"/>
            <a:ext cx="7924800" cy="490066"/>
          </a:xfrm>
        </p:spPr>
        <p:txBody>
          <a:bodyPr/>
          <a:lstStyle/>
          <a:p>
            <a:r>
              <a:rPr lang="zh-CN" altLang="en-US" sz="2400" dirty="0"/>
              <a:t>安全多方</a:t>
            </a:r>
            <a:r>
              <a:rPr lang="zh-CN" altLang="en-US" sz="2400" dirty="0" smtClean="0"/>
              <a:t>计算</a:t>
            </a:r>
            <a:endParaRPr lang="zh-CN" altLang="en-US" sz="2400" dirty="0"/>
          </a:p>
        </p:txBody>
      </p:sp>
      <p:sp>
        <p:nvSpPr>
          <p:cNvPr id="3" name="内容占位符 2"/>
          <p:cNvSpPr>
            <a:spLocks noGrp="1"/>
          </p:cNvSpPr>
          <p:nvPr>
            <p:ph sz="quarter" idx="13"/>
          </p:nvPr>
        </p:nvSpPr>
        <p:spPr>
          <a:xfrm>
            <a:off x="609600" y="1052736"/>
            <a:ext cx="7924800" cy="4662264"/>
          </a:xfrm>
        </p:spPr>
        <p:txBody>
          <a:bodyPr/>
          <a:lstStyle/>
          <a:p>
            <a:r>
              <a:rPr lang="en-US" altLang="zh-CN" dirty="0"/>
              <a:t>1.</a:t>
            </a:r>
            <a:r>
              <a:rPr lang="zh-CN" altLang="en-US" dirty="0"/>
              <a:t>运用全同态加密或者层次同态加密</a:t>
            </a:r>
            <a:r>
              <a:rPr lang="zh-CN" altLang="en-US" dirty="0" smtClean="0"/>
              <a:t>方法。</a:t>
            </a:r>
            <a:endParaRPr lang="en-US" altLang="zh-CN" dirty="0" smtClean="0"/>
          </a:p>
          <a:p>
            <a:r>
              <a:rPr lang="en-US" altLang="zh-CN" dirty="0" smtClean="0"/>
              <a:t>2</a:t>
            </a:r>
            <a:r>
              <a:rPr lang="en-US" altLang="zh-CN" dirty="0"/>
              <a:t>.</a:t>
            </a:r>
            <a:r>
              <a:rPr lang="zh-CN" altLang="en-US" dirty="0"/>
              <a:t>对原数据加扰后再做交换</a:t>
            </a:r>
            <a:r>
              <a:rPr lang="zh-CN" altLang="en-US" dirty="0" smtClean="0"/>
              <a:t>分析</a:t>
            </a:r>
            <a:endParaRPr lang="en-US" altLang="zh-CN" dirty="0" smtClean="0"/>
          </a:p>
          <a:p>
            <a:r>
              <a:rPr lang="en-US" altLang="zh-CN" dirty="0" smtClean="0"/>
              <a:t>3.</a:t>
            </a:r>
            <a:r>
              <a:rPr lang="zh-CN" altLang="en-US" dirty="0" smtClean="0"/>
              <a:t>数据</a:t>
            </a:r>
            <a:r>
              <a:rPr lang="zh-CN" altLang="en-US" dirty="0"/>
              <a:t>经随机化处理后通过回归计算得到与实际结果存在可控范围偏差统计结果且无法反推</a:t>
            </a:r>
            <a:r>
              <a:rPr lang="zh-CN" altLang="en-US" dirty="0" smtClean="0"/>
              <a:t>原始数据</a:t>
            </a:r>
            <a:endParaRPr lang="zh-CN" altLang="en-US" dirty="0"/>
          </a:p>
          <a:p>
            <a:r>
              <a:rPr lang="zh-CN" altLang="en-US" dirty="0"/>
              <a:t>显然</a:t>
            </a:r>
            <a:r>
              <a:rPr lang="en-US" altLang="zh-CN" dirty="0"/>
              <a:t>1</a:t>
            </a:r>
            <a:r>
              <a:rPr lang="zh-CN" altLang="en-US" dirty="0"/>
              <a:t>方法安全性高但是开销大不易实施，</a:t>
            </a:r>
            <a:r>
              <a:rPr lang="en-US" altLang="zh-CN" dirty="0" smtClean="0"/>
              <a:t>2</a:t>
            </a:r>
            <a:r>
              <a:rPr lang="zh-CN" altLang="en-US" dirty="0" smtClean="0"/>
              <a:t>、</a:t>
            </a:r>
            <a:r>
              <a:rPr lang="en-US" altLang="zh-CN" dirty="0" smtClean="0"/>
              <a:t>3</a:t>
            </a:r>
            <a:r>
              <a:rPr lang="zh-CN" altLang="en-US" dirty="0" smtClean="0"/>
              <a:t>方法</a:t>
            </a:r>
            <a:r>
              <a:rPr lang="zh-CN" altLang="en-US" dirty="0"/>
              <a:t>简单方便但是有数据隐私泄露危险且分析结果准确性不好控制。各有利弊，适当</a:t>
            </a:r>
            <a:r>
              <a:rPr lang="zh-CN" altLang="en-US" dirty="0" smtClean="0"/>
              <a:t>选择</a:t>
            </a:r>
            <a:endParaRPr lang="en-US" altLang="zh-CN" dirty="0" smtClean="0"/>
          </a:p>
          <a:p>
            <a:endParaRPr lang="en-US" altLang="zh-CN" dirty="0"/>
          </a:p>
          <a:p>
            <a:r>
              <a:rPr lang="zh-CN" altLang="en-US" dirty="0"/>
              <a:t>各</a:t>
            </a:r>
            <a:r>
              <a:rPr lang="zh-CN" altLang="en-US" dirty="0" smtClean="0"/>
              <a:t>类机制：同态加密、秘密共享、零知识证明、不经意传输、</a:t>
            </a:r>
            <a:r>
              <a:rPr lang="en-US" altLang="zh-CN" dirty="0" smtClean="0"/>
              <a:t>Mix-Match</a:t>
            </a:r>
            <a:r>
              <a:rPr lang="zh-CN" altLang="en-US" dirty="0" smtClean="0"/>
              <a:t>协议、</a:t>
            </a:r>
            <a:endParaRPr lang="en-US" altLang="zh-CN" dirty="0" smtClean="0"/>
          </a:p>
          <a:p>
            <a:pPr marL="0" indent="0">
              <a:buNone/>
            </a:pPr>
            <a:r>
              <a:rPr lang="zh-CN" altLang="en-US" dirty="0" smtClean="0"/>
              <a:t>交换加密函数（</a:t>
            </a:r>
            <a:r>
              <a:rPr lang="en-US" altLang="zh-CN" dirty="0" smtClean="0"/>
              <a:t>f(m(x)) = m(f(x))</a:t>
            </a:r>
            <a:r>
              <a:rPr lang="zh-CN" altLang="en-US" dirty="0"/>
              <a:t>）</a:t>
            </a:r>
            <a:r>
              <a:rPr lang="zh-CN" altLang="en-US" dirty="0" smtClean="0"/>
              <a:t>、差分隐私（数据中加入随机干扰，计算结果的偏差在一定的可控范围）</a:t>
            </a:r>
            <a:endParaRPr lang="zh-CN" altLang="en-US" dirty="0"/>
          </a:p>
          <a:p>
            <a:endParaRPr lang="en-US" altLang="zh-CN" dirty="0" smtClean="0"/>
          </a:p>
          <a:p>
            <a:pPr marL="0" indent="0">
              <a:buNone/>
            </a:pPr>
            <a:r>
              <a:rPr lang="zh-CN" altLang="en-US" dirty="0" smtClean="0"/>
              <a:t>安链云文档，多方计算说明，支持加密整型的</a:t>
            </a:r>
            <a:r>
              <a:rPr lang="en-US" altLang="zh-CN" dirty="0" smtClean="0"/>
              <a:t>+, </a:t>
            </a:r>
            <a:r>
              <a:rPr lang="en-US" altLang="zh-CN" dirty="0"/>
              <a:t>-, *, &lt;, &lt;=, &gt;, &gt;=, ==, </a:t>
            </a:r>
            <a:r>
              <a:rPr lang="en-US" altLang="zh-CN" dirty="0" smtClean="0"/>
              <a:t>!=</a:t>
            </a:r>
            <a:r>
              <a:rPr lang="zh-CN" altLang="en-US" dirty="0" smtClean="0"/>
              <a:t>计算</a:t>
            </a:r>
            <a:endParaRPr lang="en-US" altLang="zh-CN" dirty="0" smtClean="0"/>
          </a:p>
          <a:p>
            <a:r>
              <a:rPr lang="en-US" altLang="zh-CN" dirty="0"/>
              <a:t>http://doc.anlink.com/ti-product/opencomputer/intro/#0</a:t>
            </a:r>
            <a:endParaRPr lang="zh-CN" altLang="en-US" dirty="0"/>
          </a:p>
        </p:txBody>
      </p:sp>
    </p:spTree>
    <p:extLst>
      <p:ext uri="{BB962C8B-B14F-4D97-AF65-F5344CB8AC3E}">
        <p14:creationId xmlns:p14="http://schemas.microsoft.com/office/powerpoint/2010/main" val="342889756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188640"/>
            <a:ext cx="7924800" cy="418058"/>
          </a:xfrm>
        </p:spPr>
        <p:txBody>
          <a:bodyPr/>
          <a:lstStyle/>
          <a:p>
            <a:r>
              <a:rPr lang="zh-CN" altLang="en-US" sz="2000" dirty="0" smtClean="0"/>
              <a:t>安全多方计算</a:t>
            </a:r>
            <a:endParaRPr lang="zh-CN" altLang="en-US" sz="2000"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764704"/>
            <a:ext cx="8036049" cy="54428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672275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908720"/>
            <a:ext cx="7924800" cy="648072"/>
          </a:xfrm>
        </p:spPr>
        <p:txBody>
          <a:bodyPr/>
          <a:lstStyle/>
          <a:p>
            <a:r>
              <a:rPr lang="zh-CN" altLang="en-US" sz="2400" dirty="0" smtClean="0"/>
              <a:t>信息安全大赛：隐私数据查询</a:t>
            </a:r>
            <a:endParaRPr lang="zh-CN" altLang="en-US" sz="24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0300" y="2132856"/>
            <a:ext cx="4267200" cy="2952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1276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404664"/>
            <a:ext cx="7924800" cy="648072"/>
          </a:xfrm>
        </p:spPr>
        <p:txBody>
          <a:bodyPr/>
          <a:lstStyle/>
          <a:p>
            <a:r>
              <a:rPr lang="en-US" altLang="zh-CN" sz="2000" dirty="0"/>
              <a:t>Intel </a:t>
            </a:r>
            <a:r>
              <a:rPr lang="en-US" altLang="zh-CN" sz="2000" dirty="0" smtClean="0"/>
              <a:t>SGX—</a:t>
            </a:r>
            <a:r>
              <a:rPr lang="zh-CN" altLang="en-US" sz="2000" dirty="0" smtClean="0"/>
              <a:t>义乌展会上看到有厂商集成提供服务</a:t>
            </a:r>
            <a:endParaRPr lang="zh-CN" altLang="en-US" sz="2000" dirty="0"/>
          </a:p>
        </p:txBody>
      </p:sp>
      <p:sp>
        <p:nvSpPr>
          <p:cNvPr id="3" name="内容占位符 2"/>
          <p:cNvSpPr>
            <a:spLocks noGrp="1"/>
          </p:cNvSpPr>
          <p:nvPr>
            <p:ph sz="quarter" idx="13"/>
          </p:nvPr>
        </p:nvSpPr>
        <p:spPr/>
        <p:txBody>
          <a:bodyPr>
            <a:normAutofit fontScale="70000" lnSpcReduction="20000"/>
          </a:bodyPr>
          <a:lstStyle/>
          <a:p>
            <a:r>
              <a:rPr lang="zh-CN" altLang="en-US" dirty="0"/>
              <a:t>作者：亦无米</a:t>
            </a:r>
            <a:br>
              <a:rPr lang="zh-CN" altLang="en-US" dirty="0"/>
            </a:br>
            <a:r>
              <a:rPr lang="zh-CN" altLang="en-US" dirty="0"/>
              <a:t>链接：</a:t>
            </a:r>
            <a:r>
              <a:rPr lang="en-US" altLang="zh-CN" dirty="0"/>
              <a:t>https://www.zhihu.com/question/31565742/answer/216835538</a:t>
            </a:r>
            <a:br>
              <a:rPr lang="en-US" altLang="zh-CN" dirty="0"/>
            </a:br>
            <a:r>
              <a:rPr lang="zh-CN" altLang="en-US" dirty="0"/>
              <a:t>来源：知乎</a:t>
            </a:r>
            <a:br>
              <a:rPr lang="zh-CN" altLang="en-US" dirty="0"/>
            </a:br>
            <a:r>
              <a:rPr lang="zh-CN" altLang="en-US" dirty="0"/>
              <a:t>著作权归作者所有。商业转载请联系作者获得授权，非商业转载请注明出处。</a:t>
            </a:r>
            <a:br>
              <a:rPr lang="zh-CN" altLang="en-US" dirty="0"/>
            </a:br>
            <a:r>
              <a:rPr lang="zh-CN" altLang="en-US" dirty="0"/>
              <a:t/>
            </a:r>
            <a:br>
              <a:rPr lang="zh-CN" altLang="en-US" dirty="0"/>
            </a:br>
            <a:r>
              <a:rPr lang="en-US" altLang="zh-CN" dirty="0"/>
              <a:t>Intel SGX</a:t>
            </a:r>
            <a:r>
              <a:rPr lang="zh-CN" altLang="en-US" dirty="0"/>
              <a:t>最关键的优势在于将程序以外的</a:t>
            </a:r>
            <a:r>
              <a:rPr lang="en-US" altLang="zh-CN" dirty="0"/>
              <a:t>software stack</a:t>
            </a:r>
            <a:r>
              <a:rPr lang="zh-CN" altLang="en-US" dirty="0"/>
              <a:t>如</a:t>
            </a:r>
            <a:r>
              <a:rPr lang="en-US" altLang="zh-CN" dirty="0"/>
              <a:t>OS</a:t>
            </a:r>
            <a:r>
              <a:rPr lang="zh-CN" altLang="en-US" dirty="0"/>
              <a:t>和</a:t>
            </a:r>
            <a:r>
              <a:rPr lang="en-US" altLang="zh-CN" dirty="0"/>
              <a:t>BIOS</a:t>
            </a:r>
            <a:r>
              <a:rPr lang="zh-CN" altLang="en-US" dirty="0"/>
              <a:t>都排除在了</a:t>
            </a:r>
            <a:r>
              <a:rPr lang="en-US" altLang="zh-CN" dirty="0"/>
              <a:t>TCB</a:t>
            </a:r>
            <a:r>
              <a:rPr lang="zh-CN" altLang="en-US" dirty="0"/>
              <a:t>（</a:t>
            </a:r>
            <a:r>
              <a:rPr lang="en-US" altLang="zh-CN" dirty="0"/>
              <a:t>Trusted Computing Base</a:t>
            </a:r>
            <a:r>
              <a:rPr lang="zh-CN" altLang="en-US" dirty="0"/>
              <a:t>）以外。换句话说，就是在</a:t>
            </a:r>
            <a:r>
              <a:rPr lang="en-US" altLang="zh-CN" dirty="0"/>
              <a:t>enclave</a:t>
            </a:r>
            <a:r>
              <a:rPr lang="zh-CN" altLang="en-US" dirty="0"/>
              <a:t>里的</a:t>
            </a:r>
            <a:r>
              <a:rPr lang="en-US" altLang="zh-CN" dirty="0"/>
              <a:t>code</a:t>
            </a:r>
            <a:r>
              <a:rPr lang="zh-CN" altLang="en-US" dirty="0"/>
              <a:t>只信任自己和</a:t>
            </a:r>
            <a:r>
              <a:rPr lang="en-US" altLang="zh-CN" dirty="0"/>
              <a:t>intel</a:t>
            </a:r>
            <a:r>
              <a:rPr lang="zh-CN" altLang="en-US" dirty="0"/>
              <a:t>的</a:t>
            </a:r>
            <a:r>
              <a:rPr lang="en-US" altLang="zh-CN" dirty="0"/>
              <a:t>CPU</a:t>
            </a:r>
            <a:r>
              <a:rPr lang="zh-CN" altLang="en-US" dirty="0"/>
              <a:t>。</a:t>
            </a:r>
          </a:p>
          <a:p>
            <a:r>
              <a:rPr lang="zh-CN" altLang="en-US" dirty="0"/>
              <a:t>从理论上来说，</a:t>
            </a:r>
            <a:r>
              <a:rPr lang="en-US" altLang="zh-CN" dirty="0"/>
              <a:t>SGX</a:t>
            </a:r>
            <a:r>
              <a:rPr lang="zh-CN" altLang="en-US" dirty="0"/>
              <a:t>的应用范围比较广泛，一个重要用途是对于在</a:t>
            </a:r>
            <a:r>
              <a:rPr lang="en-US" altLang="zh-CN" dirty="0"/>
              <a:t>multi-tenant</a:t>
            </a:r>
            <a:r>
              <a:rPr lang="zh-CN" altLang="en-US" dirty="0"/>
              <a:t>的</a:t>
            </a:r>
            <a:r>
              <a:rPr lang="en-US" altLang="zh-CN" dirty="0"/>
              <a:t>cloud</a:t>
            </a:r>
            <a:r>
              <a:rPr lang="zh-CN" altLang="en-US" dirty="0"/>
              <a:t>上的软件来讲可以防止底层</a:t>
            </a:r>
            <a:r>
              <a:rPr lang="en-US" altLang="zh-CN" dirty="0"/>
              <a:t>OS</a:t>
            </a:r>
            <a:r>
              <a:rPr lang="zh-CN" altLang="en-US" dirty="0"/>
              <a:t>被</a:t>
            </a:r>
            <a:r>
              <a:rPr lang="en-US" altLang="zh-CN" dirty="0"/>
              <a:t>compromise</a:t>
            </a:r>
            <a:r>
              <a:rPr lang="zh-CN" altLang="en-US" dirty="0"/>
              <a:t>以后对自己的攻击，同时在软件的管理上也可以不用信任云供应商，这个</a:t>
            </a:r>
            <a:r>
              <a:rPr lang="en-US" altLang="zh-CN" dirty="0"/>
              <a:t>threat model</a:t>
            </a:r>
            <a:r>
              <a:rPr lang="zh-CN" altLang="en-US" dirty="0"/>
              <a:t>是比较符合当前要解决的云计算安全的，相对于</a:t>
            </a:r>
            <a:r>
              <a:rPr lang="en-US" altLang="zh-CN" dirty="0"/>
              <a:t>AMD</a:t>
            </a:r>
            <a:r>
              <a:rPr lang="zh-CN" altLang="en-US" dirty="0"/>
              <a:t>最新出的</a:t>
            </a:r>
            <a:r>
              <a:rPr lang="en-US" altLang="zh-CN" dirty="0"/>
              <a:t>SEV</a:t>
            </a:r>
            <a:r>
              <a:rPr lang="zh-CN" altLang="en-US" dirty="0"/>
              <a:t>技术，</a:t>
            </a:r>
            <a:r>
              <a:rPr lang="en-US" altLang="zh-CN" dirty="0"/>
              <a:t>SGX</a:t>
            </a:r>
            <a:r>
              <a:rPr lang="zh-CN" altLang="en-US" dirty="0"/>
              <a:t>提供了</a:t>
            </a:r>
            <a:r>
              <a:rPr lang="en-US" altLang="zh-CN" dirty="0"/>
              <a:t>fine-grained </a:t>
            </a:r>
            <a:r>
              <a:rPr lang="zh-CN" altLang="en-US" dirty="0"/>
              <a:t>的保护在应用程序层面而不是虚拟机层面。</a:t>
            </a:r>
          </a:p>
          <a:p>
            <a:r>
              <a:rPr lang="zh-CN" altLang="en-US" dirty="0"/>
              <a:t>当然，</a:t>
            </a:r>
            <a:r>
              <a:rPr lang="en-US" altLang="zh-CN" dirty="0"/>
              <a:t>SGX</a:t>
            </a:r>
            <a:r>
              <a:rPr lang="zh-CN" altLang="en-US" dirty="0"/>
              <a:t>的缺点也是比较明显，最大的缺点是需要开发人员对代码进行重构，将程序分成可信部分和非可信部分，目前有</a:t>
            </a:r>
            <a:r>
              <a:rPr lang="en-US" altLang="zh-CN" dirty="0"/>
              <a:t>Intel</a:t>
            </a:r>
            <a:r>
              <a:rPr lang="zh-CN" altLang="en-US" dirty="0"/>
              <a:t>发布的</a:t>
            </a:r>
            <a:r>
              <a:rPr lang="en-US" altLang="zh-CN" dirty="0"/>
              <a:t>SDK</a:t>
            </a:r>
            <a:r>
              <a:rPr lang="zh-CN" altLang="en-US" dirty="0"/>
              <a:t>来协助做这方面工作，但仍然是很大量的工作，而且是比较容易造成秘密泄漏的。第二是性能问题，其中</a:t>
            </a:r>
            <a:r>
              <a:rPr lang="en-US" altLang="zh-CN" dirty="0"/>
              <a:t>enclave</a:t>
            </a:r>
            <a:r>
              <a:rPr lang="zh-CN" altLang="en-US" dirty="0"/>
              <a:t>的进出是瓶颈，这是由于</a:t>
            </a:r>
            <a:r>
              <a:rPr lang="en-US" altLang="zh-CN" dirty="0"/>
              <a:t>TLB</a:t>
            </a:r>
            <a:r>
              <a:rPr lang="zh-CN" altLang="en-US" dirty="0"/>
              <a:t>中</a:t>
            </a:r>
            <a:r>
              <a:rPr lang="en-US" altLang="zh-CN" dirty="0"/>
              <a:t>cache</a:t>
            </a:r>
            <a:r>
              <a:rPr lang="zh-CN" altLang="en-US" dirty="0"/>
              <a:t>了</a:t>
            </a:r>
            <a:r>
              <a:rPr lang="en-US" altLang="zh-CN" dirty="0"/>
              <a:t>enclave</a:t>
            </a:r>
            <a:r>
              <a:rPr lang="zh-CN" altLang="en-US" dirty="0"/>
              <a:t>中的</a:t>
            </a:r>
            <a:r>
              <a:rPr lang="en-US" altLang="zh-CN" dirty="0"/>
              <a:t>memory access</a:t>
            </a:r>
            <a:r>
              <a:rPr lang="zh-CN" altLang="en-US" dirty="0"/>
              <a:t>的缘故，因而进出</a:t>
            </a:r>
            <a:r>
              <a:rPr lang="en-US" altLang="zh-CN" dirty="0"/>
              <a:t>enclave</a:t>
            </a:r>
            <a:r>
              <a:rPr lang="zh-CN" altLang="en-US" dirty="0"/>
              <a:t>需要进行</a:t>
            </a:r>
            <a:r>
              <a:rPr lang="en-US" altLang="zh-CN" dirty="0"/>
              <a:t>TLB flush</a:t>
            </a:r>
            <a:r>
              <a:rPr lang="zh-CN" altLang="en-US" dirty="0"/>
              <a:t>。另外执行</a:t>
            </a:r>
            <a:r>
              <a:rPr lang="en-US" altLang="zh-CN" dirty="0"/>
              <a:t>enclave code</a:t>
            </a:r>
            <a:r>
              <a:rPr lang="zh-CN" altLang="en-US" dirty="0"/>
              <a:t>时，非</a:t>
            </a:r>
            <a:r>
              <a:rPr lang="en-US" altLang="zh-CN" dirty="0"/>
              <a:t>TLB</a:t>
            </a:r>
            <a:r>
              <a:rPr lang="zh-CN" altLang="en-US" dirty="0"/>
              <a:t>的</a:t>
            </a:r>
            <a:r>
              <a:rPr lang="en-US" altLang="zh-CN" dirty="0"/>
              <a:t>memory access</a:t>
            </a:r>
            <a:r>
              <a:rPr lang="zh-CN" altLang="en-US" dirty="0"/>
              <a:t>也会造成额外的一些检查，导致更大的</a:t>
            </a:r>
            <a:r>
              <a:rPr lang="en-US" altLang="zh-CN" dirty="0"/>
              <a:t>overhead</a:t>
            </a:r>
            <a:r>
              <a:rPr lang="zh-CN" altLang="en-US" dirty="0"/>
              <a:t>。第三是如果</a:t>
            </a:r>
            <a:r>
              <a:rPr lang="en-US" altLang="zh-CN" dirty="0"/>
              <a:t>enclave code</a:t>
            </a:r>
            <a:r>
              <a:rPr lang="zh-CN" altLang="en-US" dirty="0"/>
              <a:t>本身有</a:t>
            </a:r>
            <a:r>
              <a:rPr lang="en-US" altLang="zh-CN" dirty="0"/>
              <a:t>vulnerabilities</a:t>
            </a:r>
            <a:r>
              <a:rPr lang="zh-CN" altLang="en-US" dirty="0"/>
              <a:t>的话，</a:t>
            </a:r>
            <a:r>
              <a:rPr lang="en-US" altLang="zh-CN" dirty="0"/>
              <a:t>enclave</a:t>
            </a:r>
            <a:r>
              <a:rPr lang="zh-CN" altLang="en-US" dirty="0"/>
              <a:t>是无法保护程序的</a:t>
            </a:r>
            <a:r>
              <a:rPr lang="en-US" altLang="zh-CN" dirty="0"/>
              <a:t>integrity</a:t>
            </a:r>
            <a:r>
              <a:rPr lang="zh-CN" altLang="en-US" dirty="0"/>
              <a:t>，目前就有针对</a:t>
            </a:r>
            <a:r>
              <a:rPr lang="en-US" altLang="zh-CN" dirty="0" err="1"/>
              <a:t>bufferoverflow</a:t>
            </a:r>
            <a:r>
              <a:rPr lang="zh-CN" altLang="en-US" dirty="0"/>
              <a:t>的</a:t>
            </a:r>
            <a:r>
              <a:rPr lang="en-US" altLang="zh-CN" dirty="0"/>
              <a:t>ROP</a:t>
            </a:r>
            <a:r>
              <a:rPr lang="zh-CN" altLang="en-US" dirty="0"/>
              <a:t>攻击能够控制</a:t>
            </a:r>
            <a:r>
              <a:rPr lang="en-US" altLang="zh-CN" dirty="0"/>
              <a:t>enclave</a:t>
            </a:r>
            <a:r>
              <a:rPr lang="zh-CN" altLang="en-US" dirty="0"/>
              <a:t>。另外也有些</a:t>
            </a:r>
            <a:r>
              <a:rPr lang="en-US" altLang="zh-CN" dirty="0"/>
              <a:t>side-channel attack</a:t>
            </a:r>
            <a:r>
              <a:rPr lang="zh-CN" altLang="en-US" dirty="0"/>
              <a:t>，能够导致</a:t>
            </a:r>
            <a:r>
              <a:rPr lang="en-US" altLang="zh-CN" dirty="0"/>
              <a:t>secret leakage</a:t>
            </a:r>
            <a:r>
              <a:rPr lang="zh-CN" altLang="en-US" dirty="0"/>
              <a:t>。</a:t>
            </a:r>
          </a:p>
          <a:p>
            <a:r>
              <a:rPr lang="zh-CN" altLang="en-US" dirty="0"/>
              <a:t>针对</a:t>
            </a:r>
            <a:r>
              <a:rPr lang="en-US" altLang="zh-CN" dirty="0"/>
              <a:t>SGX</a:t>
            </a:r>
            <a:r>
              <a:rPr lang="zh-CN" altLang="en-US" dirty="0"/>
              <a:t>应用目前主要停留在研究阶段，一个大的方向便是保护</a:t>
            </a:r>
            <a:r>
              <a:rPr lang="en-US" altLang="zh-CN" dirty="0"/>
              <a:t>cloud</a:t>
            </a:r>
            <a:r>
              <a:rPr lang="zh-CN" altLang="en-US" dirty="0"/>
              <a:t>相关的</a:t>
            </a:r>
            <a:r>
              <a:rPr lang="en-US" altLang="zh-CN" dirty="0"/>
              <a:t>infrastructure</a:t>
            </a:r>
            <a:r>
              <a:rPr lang="zh-CN" altLang="en-US" dirty="0"/>
              <a:t>，比如</a:t>
            </a:r>
            <a:r>
              <a:rPr lang="en-US" altLang="zh-CN" dirty="0"/>
              <a:t>map-reduce(VC3), zookeeper, </a:t>
            </a:r>
            <a:r>
              <a:rPr lang="zh-CN" altLang="en-US" dirty="0"/>
              <a:t>还有</a:t>
            </a:r>
            <a:r>
              <a:rPr lang="en-US" altLang="zh-CN" dirty="0"/>
              <a:t>NFV</a:t>
            </a:r>
            <a:r>
              <a:rPr lang="zh-CN" altLang="en-US" dirty="0"/>
              <a:t>。另外有一些工作是针对解决</a:t>
            </a:r>
            <a:r>
              <a:rPr lang="en-US" altLang="zh-CN" dirty="0"/>
              <a:t>SGX</a:t>
            </a:r>
            <a:r>
              <a:rPr lang="zh-CN" altLang="en-US" dirty="0"/>
              <a:t>存在的如上所述的问题的，比如大家尝试用不同的方法来把程序整体全部放在</a:t>
            </a:r>
            <a:r>
              <a:rPr lang="en-US" altLang="zh-CN" dirty="0"/>
              <a:t>enclave</a:t>
            </a:r>
            <a:r>
              <a:rPr lang="zh-CN" altLang="en-US" dirty="0"/>
              <a:t>里面，从而避免代码重构，重要的工作有</a:t>
            </a:r>
            <a:r>
              <a:rPr lang="en-US" altLang="zh-CN" dirty="0"/>
              <a:t>Haven</a:t>
            </a:r>
            <a:r>
              <a:rPr lang="zh-CN" altLang="en-US" dirty="0"/>
              <a:t>，</a:t>
            </a:r>
            <a:r>
              <a:rPr lang="en-US" altLang="zh-CN" dirty="0"/>
              <a:t>SCONE</a:t>
            </a:r>
            <a:r>
              <a:rPr lang="zh-CN" altLang="en-US" dirty="0"/>
              <a:t>，和</a:t>
            </a:r>
            <a:r>
              <a:rPr lang="en-US" altLang="zh-CN" dirty="0"/>
              <a:t>Graphene-SGX</a:t>
            </a:r>
            <a:r>
              <a:rPr lang="zh-CN" altLang="en-US" dirty="0"/>
              <a:t>。</a:t>
            </a:r>
          </a:p>
          <a:p>
            <a:r>
              <a:rPr lang="en-US" altLang="zh-CN" dirty="0"/>
              <a:t>SGX</a:t>
            </a:r>
            <a:r>
              <a:rPr lang="zh-CN" altLang="en-US" dirty="0"/>
              <a:t>要进入工业界应用尚需时间，一个重要的问题是现在在</a:t>
            </a:r>
            <a:r>
              <a:rPr lang="en-US" altLang="zh-CN" dirty="0"/>
              <a:t>intel</a:t>
            </a:r>
            <a:r>
              <a:rPr lang="zh-CN" altLang="en-US" dirty="0"/>
              <a:t>发行的服务器芯片上还没有</a:t>
            </a:r>
            <a:r>
              <a:rPr lang="en-US" altLang="zh-CN" dirty="0"/>
              <a:t>SGX</a:t>
            </a:r>
            <a:r>
              <a:rPr lang="zh-CN" altLang="en-US" dirty="0"/>
              <a:t>，而</a:t>
            </a:r>
            <a:r>
              <a:rPr lang="en-US" altLang="zh-CN" dirty="0"/>
              <a:t>SGX</a:t>
            </a:r>
            <a:r>
              <a:rPr lang="zh-CN" altLang="en-US" dirty="0"/>
              <a:t>的重要应用就是在数据中心和云端的应用。目前云提供商还是有所跟进，相信不远的将来会在工业界有一席之地。</a:t>
            </a:r>
          </a:p>
          <a:p>
            <a:endParaRPr lang="zh-CN" altLang="en-US" dirty="0"/>
          </a:p>
        </p:txBody>
      </p:sp>
    </p:spTree>
    <p:extLst>
      <p:ext uri="{BB962C8B-B14F-4D97-AF65-F5344CB8AC3E}">
        <p14:creationId xmlns:p14="http://schemas.microsoft.com/office/powerpoint/2010/main" val="388443519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4136" y="188640"/>
            <a:ext cx="7924800" cy="432048"/>
          </a:xfrm>
        </p:spPr>
        <p:txBody>
          <a:bodyPr/>
          <a:lstStyle/>
          <a:p>
            <a:r>
              <a:rPr lang="zh-CN" altLang="en-US" sz="2400" dirty="0" smtClean="0"/>
              <a:t>可信计算  </a:t>
            </a:r>
            <a:r>
              <a:rPr lang="en-US" altLang="zh-CN" sz="2400" dirty="0" smtClean="0"/>
              <a:t>INTEL</a:t>
            </a:r>
            <a:r>
              <a:rPr lang="zh-CN" altLang="en-US" sz="2400" smtClean="0"/>
              <a:t>硬件支持</a:t>
            </a:r>
            <a:endParaRPr lang="zh-CN" altLang="en-US" sz="24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136" y="764704"/>
            <a:ext cx="11830050" cy="54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58570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44624"/>
            <a:ext cx="7924800" cy="360040"/>
          </a:xfrm>
        </p:spPr>
        <p:txBody>
          <a:bodyPr/>
          <a:lstStyle/>
          <a:p>
            <a:r>
              <a:rPr lang="en-US" altLang="zh-CN" sz="2400" dirty="0"/>
              <a:t>Order Preserving Encryption for Numeric Data </a:t>
            </a:r>
            <a:endParaRPr lang="zh-CN" altLang="en-US" sz="24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8150" y="620688"/>
            <a:ext cx="4895850" cy="445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45448" y="476672"/>
            <a:ext cx="4038520" cy="5909310"/>
          </a:xfrm>
          <a:prstGeom prst="rect">
            <a:avLst/>
          </a:prstGeom>
          <a:noFill/>
        </p:spPr>
        <p:txBody>
          <a:bodyPr wrap="square" rtlCol="0">
            <a:spAutoFit/>
          </a:bodyPr>
          <a:lstStyle/>
          <a:p>
            <a:r>
              <a:rPr lang="en-US" altLang="zh-CN" sz="1400" dirty="0"/>
              <a:t>We present an encryption technique called OPES (Order Preserving Encryption Scheme) that allows comparison operations to be directly applied on encrypted data, without decrypting the operands. Thus, equality and range queries as well as the MAX, MIN, and COUNT queries can be directly processed over encrypted data. Similarly, GROUP BY and ORDER BY operations can also be applied. Only when applying SUM or AVG to a group do the values need to be decrypted. OPES is also endowed with the following properties:  The results of query processing over data encrypted using OPES are exact. They neither contain any false positives nor miss any answer tuple. This feature of OPES sharply differentiates it from schemes such as [13] that produce a superset of answer, necessitating filtering of extraneous tuples in a rather expensive and complex post-processing step.  OPES handles updates gracefully. A value in a column can be modified or a new value can be inserted in a column without requiring changes in the encryption of other values.  OPES can easily be integrated with existing database systems as it has been designed to work with the existing indexing structures such as B-trees. The fact that the database is encrypted can be made transparent to the applications. Measurements from an implementation of OPES in DB2 show that the time and space overhead of OPES are reasonable for it to be deployed in real systems.</a:t>
            </a:r>
            <a:endParaRPr lang="en-US" altLang="zh-CN" sz="1400" dirty="0" smtClean="0"/>
          </a:p>
          <a:p>
            <a:endParaRPr lang="zh-CN" altLang="en-US" sz="1400" dirty="0"/>
          </a:p>
        </p:txBody>
      </p:sp>
    </p:spTree>
    <p:extLst>
      <p:ext uri="{BB962C8B-B14F-4D97-AF65-F5344CB8AC3E}">
        <p14:creationId xmlns:p14="http://schemas.microsoft.com/office/powerpoint/2010/main" val="292599743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安全遗留</a:t>
            </a:r>
            <a:endParaRPr lang="zh-CN" altLang="en-US" dirty="0"/>
          </a:p>
        </p:txBody>
      </p:sp>
      <p:sp>
        <p:nvSpPr>
          <p:cNvPr id="3" name="内容占位符 2"/>
          <p:cNvSpPr>
            <a:spLocks noGrp="1"/>
          </p:cNvSpPr>
          <p:nvPr>
            <p:ph sz="quarter" idx="13"/>
          </p:nvPr>
        </p:nvSpPr>
        <p:spPr/>
        <p:txBody>
          <a:bodyPr/>
          <a:lstStyle/>
          <a:p>
            <a:r>
              <a:rPr lang="zh-CN" altLang="en-US" smtClean="0"/>
              <a:t>依赖的三方库安全：安全漏洞和新版本升级</a:t>
            </a:r>
            <a:endParaRPr lang="zh-CN" altLang="en-US"/>
          </a:p>
        </p:txBody>
      </p:sp>
    </p:spTree>
    <p:extLst>
      <p:ext uri="{BB962C8B-B14F-4D97-AF65-F5344CB8AC3E}">
        <p14:creationId xmlns:p14="http://schemas.microsoft.com/office/powerpoint/2010/main" val="167026167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9256" y="116632"/>
            <a:ext cx="7924800" cy="360040"/>
          </a:xfrm>
        </p:spPr>
        <p:txBody>
          <a:bodyPr/>
          <a:lstStyle/>
          <a:p>
            <a:r>
              <a:rPr lang="zh-CN" altLang="en-US" sz="2000" dirty="0" smtClean="0"/>
              <a:t>多方安全</a:t>
            </a:r>
            <a:r>
              <a:rPr lang="zh-CN" altLang="en-US" sz="2000" dirty="0"/>
              <a:t>求和</a:t>
            </a:r>
            <a:r>
              <a:rPr lang="zh-CN" altLang="en-US" sz="2000" dirty="0" smtClean="0"/>
              <a:t>计算</a:t>
            </a:r>
            <a:endParaRPr lang="zh-CN" altLang="en-US" sz="2000" dirty="0"/>
          </a:p>
        </p:txBody>
      </p:sp>
      <p:sp>
        <p:nvSpPr>
          <p:cNvPr id="4" name="矩形 3"/>
          <p:cNvSpPr/>
          <p:nvPr/>
        </p:nvSpPr>
        <p:spPr>
          <a:xfrm>
            <a:off x="268968" y="904116"/>
            <a:ext cx="2382924" cy="252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a=a1+a2+a3………..a100</a:t>
            </a:r>
            <a:endParaRPr lang="zh-CN" altLang="en-US" dirty="0"/>
          </a:p>
        </p:txBody>
      </p:sp>
      <p:sp>
        <p:nvSpPr>
          <p:cNvPr id="5" name="椭圆 4"/>
          <p:cNvSpPr/>
          <p:nvPr/>
        </p:nvSpPr>
        <p:spPr>
          <a:xfrm>
            <a:off x="1031712" y="472068"/>
            <a:ext cx="122413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a:t>
            </a:r>
            <a:r>
              <a:rPr lang="zh-CN" altLang="en-US" dirty="0"/>
              <a:t>公司</a:t>
            </a:r>
          </a:p>
        </p:txBody>
      </p:sp>
      <p:sp>
        <p:nvSpPr>
          <p:cNvPr id="6" name="椭圆 5"/>
          <p:cNvSpPr/>
          <p:nvPr/>
        </p:nvSpPr>
        <p:spPr>
          <a:xfrm>
            <a:off x="3686096" y="472068"/>
            <a:ext cx="122413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r>
              <a:rPr lang="zh-CN" altLang="en-US" dirty="0" smtClean="0"/>
              <a:t>公司</a:t>
            </a:r>
            <a:endParaRPr lang="zh-CN" altLang="en-US" dirty="0"/>
          </a:p>
        </p:txBody>
      </p:sp>
      <p:sp>
        <p:nvSpPr>
          <p:cNvPr id="7" name="椭圆 6"/>
          <p:cNvSpPr/>
          <p:nvPr/>
        </p:nvSpPr>
        <p:spPr>
          <a:xfrm>
            <a:off x="6556700" y="449620"/>
            <a:ext cx="122413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t>
            </a:r>
            <a:r>
              <a:rPr lang="zh-CN" altLang="en-US" dirty="0" smtClean="0"/>
              <a:t>公司</a:t>
            </a:r>
            <a:endParaRPr lang="zh-CN" altLang="en-US" dirty="0"/>
          </a:p>
        </p:txBody>
      </p:sp>
      <p:sp>
        <p:nvSpPr>
          <p:cNvPr id="8" name="矩形 7"/>
          <p:cNvSpPr/>
          <p:nvPr/>
        </p:nvSpPr>
        <p:spPr>
          <a:xfrm>
            <a:off x="3054283" y="904116"/>
            <a:ext cx="2471269" cy="252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b=b1+b2+b3………..b100</a:t>
            </a:r>
            <a:endParaRPr lang="zh-CN" altLang="en-US" dirty="0"/>
          </a:p>
        </p:txBody>
      </p:sp>
      <p:sp>
        <p:nvSpPr>
          <p:cNvPr id="9" name="矩形 8"/>
          <p:cNvSpPr/>
          <p:nvPr/>
        </p:nvSpPr>
        <p:spPr>
          <a:xfrm>
            <a:off x="5998892" y="904116"/>
            <a:ext cx="2339752" cy="252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c=c1+c2+c3………..c100</a:t>
            </a:r>
            <a:endParaRPr lang="zh-CN" altLang="en-US" dirty="0"/>
          </a:p>
        </p:txBody>
      </p:sp>
      <p:sp>
        <p:nvSpPr>
          <p:cNvPr id="10" name="椭圆 9"/>
          <p:cNvSpPr/>
          <p:nvPr/>
        </p:nvSpPr>
        <p:spPr>
          <a:xfrm>
            <a:off x="611006" y="2772152"/>
            <a:ext cx="122413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a:t>
            </a:r>
            <a:r>
              <a:rPr lang="zh-CN" altLang="en-US" dirty="0"/>
              <a:t>公司</a:t>
            </a:r>
          </a:p>
        </p:txBody>
      </p:sp>
      <p:sp>
        <p:nvSpPr>
          <p:cNvPr id="11" name="椭圆 10"/>
          <p:cNvSpPr/>
          <p:nvPr/>
        </p:nvSpPr>
        <p:spPr>
          <a:xfrm>
            <a:off x="3653344" y="2776324"/>
            <a:ext cx="122413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r>
              <a:rPr lang="zh-CN" altLang="en-US" dirty="0" smtClean="0"/>
              <a:t>公司</a:t>
            </a:r>
            <a:endParaRPr lang="zh-CN" altLang="en-US" dirty="0"/>
          </a:p>
        </p:txBody>
      </p:sp>
      <p:sp>
        <p:nvSpPr>
          <p:cNvPr id="12" name="椭圆 11"/>
          <p:cNvSpPr/>
          <p:nvPr/>
        </p:nvSpPr>
        <p:spPr>
          <a:xfrm>
            <a:off x="6281636" y="2779772"/>
            <a:ext cx="122413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t>
            </a:r>
            <a:r>
              <a:rPr lang="zh-CN" altLang="en-US" dirty="0" smtClean="0"/>
              <a:t>公司</a:t>
            </a:r>
            <a:endParaRPr lang="zh-CN" altLang="en-US" dirty="0"/>
          </a:p>
        </p:txBody>
      </p:sp>
      <p:cxnSp>
        <p:nvCxnSpPr>
          <p:cNvPr id="16" name="直接箭头连接符 15"/>
          <p:cNvCxnSpPr>
            <a:stCxn id="4" idx="2"/>
            <a:endCxn id="11" idx="0"/>
          </p:cNvCxnSpPr>
          <p:nvPr/>
        </p:nvCxnSpPr>
        <p:spPr>
          <a:xfrm>
            <a:off x="1460430" y="1156144"/>
            <a:ext cx="2804982" cy="16201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4" idx="2"/>
            <a:endCxn id="12" idx="0"/>
          </p:cNvCxnSpPr>
          <p:nvPr/>
        </p:nvCxnSpPr>
        <p:spPr>
          <a:xfrm>
            <a:off x="1460430" y="1156144"/>
            <a:ext cx="5433274" cy="1623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9" idx="2"/>
            <a:endCxn id="10" idx="0"/>
          </p:cNvCxnSpPr>
          <p:nvPr/>
        </p:nvCxnSpPr>
        <p:spPr>
          <a:xfrm flipH="1">
            <a:off x="1223074" y="1156144"/>
            <a:ext cx="5945694" cy="1616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9" idx="2"/>
            <a:endCxn id="11" idx="0"/>
          </p:cNvCxnSpPr>
          <p:nvPr/>
        </p:nvCxnSpPr>
        <p:spPr>
          <a:xfrm flipH="1">
            <a:off x="4265412" y="1156144"/>
            <a:ext cx="2903356" cy="16201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8" idx="2"/>
            <a:endCxn id="10" idx="0"/>
          </p:cNvCxnSpPr>
          <p:nvPr/>
        </p:nvCxnSpPr>
        <p:spPr>
          <a:xfrm flipH="1">
            <a:off x="1223074" y="1156144"/>
            <a:ext cx="3066844" cy="1616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8" idx="2"/>
            <a:endCxn id="12" idx="0"/>
          </p:cNvCxnSpPr>
          <p:nvPr/>
        </p:nvCxnSpPr>
        <p:spPr>
          <a:xfrm>
            <a:off x="4289918" y="1156144"/>
            <a:ext cx="2603786" cy="1623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35496" y="3211820"/>
            <a:ext cx="242971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a’=a1+a2+a3…</a:t>
            </a:r>
            <a:r>
              <a:rPr lang="en-US" altLang="zh-CN" dirty="0" smtClean="0">
                <a:solidFill>
                  <a:srgbClr val="FF0000"/>
                </a:solidFill>
              </a:rPr>
              <a:t>b34…b68…..</a:t>
            </a:r>
            <a:r>
              <a:rPr lang="en-US" altLang="zh-CN" dirty="0">
                <a:solidFill>
                  <a:srgbClr val="FF0000"/>
                </a:solidFill>
              </a:rPr>
              <a:t>c</a:t>
            </a:r>
            <a:r>
              <a:rPr lang="en-US" altLang="zh-CN" dirty="0" smtClean="0">
                <a:solidFill>
                  <a:srgbClr val="FF0000"/>
                </a:solidFill>
              </a:rPr>
              <a:t>69…..c100</a:t>
            </a:r>
            <a:endParaRPr lang="zh-CN" altLang="en-US" dirty="0">
              <a:solidFill>
                <a:srgbClr val="FF0000"/>
              </a:solidFill>
            </a:endParaRPr>
          </a:p>
        </p:txBody>
      </p:sp>
      <p:sp>
        <p:nvSpPr>
          <p:cNvPr id="29" name="矩形 28"/>
          <p:cNvSpPr/>
          <p:nvPr/>
        </p:nvSpPr>
        <p:spPr>
          <a:xfrm>
            <a:off x="3005272" y="3212976"/>
            <a:ext cx="225834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b’=b1+b2+b3…</a:t>
            </a:r>
            <a:r>
              <a:rPr lang="en-US" altLang="zh-CN" dirty="0" smtClean="0">
                <a:solidFill>
                  <a:srgbClr val="FF0000"/>
                </a:solidFill>
              </a:rPr>
              <a:t>a34…a68…..c34…..c68</a:t>
            </a:r>
            <a:endParaRPr lang="zh-CN" altLang="en-US" dirty="0">
              <a:solidFill>
                <a:srgbClr val="FF0000"/>
              </a:solidFill>
            </a:endParaRPr>
          </a:p>
        </p:txBody>
      </p:sp>
      <p:sp>
        <p:nvSpPr>
          <p:cNvPr id="30" name="矩形 29"/>
          <p:cNvSpPr/>
          <p:nvPr/>
        </p:nvSpPr>
        <p:spPr>
          <a:xfrm>
            <a:off x="5525552" y="3212976"/>
            <a:ext cx="2736304"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c’=c1+c2+c3…</a:t>
            </a:r>
            <a:r>
              <a:rPr lang="en-US" altLang="zh-CN" dirty="0" smtClean="0">
                <a:solidFill>
                  <a:srgbClr val="FF0000"/>
                </a:solidFill>
              </a:rPr>
              <a:t>a69…a100…..c34…..c68</a:t>
            </a:r>
            <a:endParaRPr lang="zh-CN" altLang="en-US" dirty="0">
              <a:solidFill>
                <a:srgbClr val="FF0000"/>
              </a:solidFill>
            </a:endParaRPr>
          </a:p>
        </p:txBody>
      </p:sp>
      <p:sp>
        <p:nvSpPr>
          <p:cNvPr id="31" name="矩形 30"/>
          <p:cNvSpPr/>
          <p:nvPr/>
        </p:nvSpPr>
        <p:spPr>
          <a:xfrm>
            <a:off x="2862921" y="4576524"/>
            <a:ext cx="2014559"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确</a:t>
            </a:r>
            <a:r>
              <a:rPr lang="zh-CN" altLang="en-US" dirty="0" smtClean="0"/>
              <a:t>权平台</a:t>
            </a:r>
            <a:r>
              <a:rPr lang="en-US" altLang="zh-CN" dirty="0" smtClean="0"/>
              <a:t>(</a:t>
            </a:r>
            <a:r>
              <a:rPr lang="zh-CN" altLang="en-US" dirty="0" smtClean="0"/>
              <a:t>收到</a:t>
            </a:r>
            <a:r>
              <a:rPr lang="en-US" altLang="zh-CN" dirty="0" err="1" smtClean="0"/>
              <a:t>a’,b’,c</a:t>
            </a:r>
            <a:r>
              <a:rPr lang="en-US" altLang="zh-CN" dirty="0" smtClean="0"/>
              <a:t>’,</a:t>
            </a:r>
            <a:r>
              <a:rPr lang="zh-CN" altLang="en-US" dirty="0" smtClean="0"/>
              <a:t>进行均值计算，分发计算结果</a:t>
            </a:r>
            <a:r>
              <a:rPr lang="en-US" altLang="zh-CN" dirty="0" smtClean="0"/>
              <a:t>)</a:t>
            </a:r>
            <a:endParaRPr lang="zh-CN" altLang="en-US" dirty="0"/>
          </a:p>
        </p:txBody>
      </p:sp>
      <p:cxnSp>
        <p:nvCxnSpPr>
          <p:cNvPr id="33" name="直接箭头连接符 32"/>
          <p:cNvCxnSpPr>
            <a:stCxn id="28" idx="2"/>
          </p:cNvCxnSpPr>
          <p:nvPr/>
        </p:nvCxnSpPr>
        <p:spPr>
          <a:xfrm>
            <a:off x="1250354" y="3715876"/>
            <a:ext cx="1612567" cy="10766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4265413" y="3717032"/>
            <a:ext cx="0" cy="8594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30" idx="2"/>
          </p:cNvCxnSpPr>
          <p:nvPr/>
        </p:nvCxnSpPr>
        <p:spPr>
          <a:xfrm flipH="1">
            <a:off x="4877480" y="3717032"/>
            <a:ext cx="2016224" cy="10755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31" idx="1"/>
          </p:cNvCxnSpPr>
          <p:nvPr/>
        </p:nvCxnSpPr>
        <p:spPr>
          <a:xfrm flipH="1" flipV="1">
            <a:off x="845032" y="3717032"/>
            <a:ext cx="2017889" cy="13275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31" idx="3"/>
          </p:cNvCxnSpPr>
          <p:nvPr/>
        </p:nvCxnSpPr>
        <p:spPr>
          <a:xfrm flipV="1">
            <a:off x="4877480" y="3717032"/>
            <a:ext cx="2448272" cy="13275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flipV="1">
            <a:off x="3797361" y="3717032"/>
            <a:ext cx="0" cy="8594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7" name="TextBox 126"/>
          <p:cNvSpPr txBox="1"/>
          <p:nvPr/>
        </p:nvSpPr>
        <p:spPr>
          <a:xfrm>
            <a:off x="5525552" y="4641139"/>
            <a:ext cx="3657364" cy="2308324"/>
          </a:xfrm>
          <a:prstGeom prst="rect">
            <a:avLst/>
          </a:prstGeom>
          <a:noFill/>
        </p:spPr>
        <p:txBody>
          <a:bodyPr wrap="square" rtlCol="0">
            <a:spAutoFit/>
          </a:bodyPr>
          <a:lstStyle/>
          <a:p>
            <a:r>
              <a:rPr lang="zh-CN" altLang="en-US" sz="1200" dirty="0" smtClean="0">
                <a:solidFill>
                  <a:srgbClr val="FF0000"/>
                </a:solidFill>
              </a:rPr>
              <a:t>说明：客户端对数据进行分解，一个数据分为多组之和，将组内的随机个数传给其它客户端，自己保留一个分组，每个客户端都如此处理；然后将收到的分组与自己保留的组相加，将相加之和发送给确权平台，确权平台进行均值计算，然后将计算结果返回给各客户端</a:t>
            </a:r>
            <a:endParaRPr lang="en-US" altLang="zh-CN" sz="1200" dirty="0" smtClean="0">
              <a:solidFill>
                <a:srgbClr val="FF0000"/>
              </a:solidFill>
            </a:endParaRPr>
          </a:p>
          <a:p>
            <a:r>
              <a:rPr lang="zh-CN" altLang="en-US" sz="1200" dirty="0" smtClean="0">
                <a:solidFill>
                  <a:srgbClr val="FF0000"/>
                </a:solidFill>
              </a:rPr>
              <a:t>优点：任何客户端和确权平台都不能还原出原始数据，原数据安全可保证；多个客户端结盟，也不能计算出另外一个单独客户端的数据，因为有一份数据保留</a:t>
            </a:r>
            <a:endParaRPr lang="en-US" altLang="zh-CN" sz="1200" dirty="0" smtClean="0">
              <a:solidFill>
                <a:srgbClr val="FF0000"/>
              </a:solidFill>
            </a:endParaRPr>
          </a:p>
          <a:p>
            <a:r>
              <a:rPr lang="zh-CN" altLang="en-US" sz="1200" dirty="0" smtClean="0">
                <a:solidFill>
                  <a:srgbClr val="FF0000"/>
                </a:solidFill>
              </a:rPr>
              <a:t>缺点：客户端分组计算和分发稍微复杂，传输数据较多，某客户端中途故障，将无法进行计算</a:t>
            </a:r>
            <a:endParaRPr lang="zh-CN" altLang="en-US" sz="1200" dirty="0">
              <a:solidFill>
                <a:srgbClr val="FF0000"/>
              </a:solidFill>
            </a:endParaRPr>
          </a:p>
        </p:txBody>
      </p:sp>
    </p:spTree>
    <p:extLst>
      <p:ext uri="{BB962C8B-B14F-4D97-AF65-F5344CB8AC3E}">
        <p14:creationId xmlns:p14="http://schemas.microsoft.com/office/powerpoint/2010/main" val="270858055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116632"/>
            <a:ext cx="7924800" cy="418058"/>
          </a:xfrm>
        </p:spPr>
        <p:txBody>
          <a:bodyPr/>
          <a:lstStyle/>
          <a:p>
            <a:r>
              <a:rPr lang="zh-CN" altLang="en-US" sz="2000" dirty="0" smtClean="0"/>
              <a:t>客户端共享规则方案</a:t>
            </a:r>
            <a:endParaRPr lang="zh-CN" altLang="en-US" sz="2000" dirty="0"/>
          </a:p>
        </p:txBody>
      </p:sp>
      <p:sp>
        <p:nvSpPr>
          <p:cNvPr id="4" name="矩形 3"/>
          <p:cNvSpPr/>
          <p:nvPr/>
        </p:nvSpPr>
        <p:spPr>
          <a:xfrm>
            <a:off x="1470266" y="1158941"/>
            <a:ext cx="792088" cy="252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agent</a:t>
            </a:r>
            <a:endParaRPr lang="zh-CN" altLang="en-US" dirty="0"/>
          </a:p>
        </p:txBody>
      </p:sp>
      <p:sp>
        <p:nvSpPr>
          <p:cNvPr id="5" name="椭圆 4"/>
          <p:cNvSpPr/>
          <p:nvPr/>
        </p:nvSpPr>
        <p:spPr>
          <a:xfrm>
            <a:off x="1254242" y="720471"/>
            <a:ext cx="122413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a:t>
            </a:r>
            <a:r>
              <a:rPr lang="zh-CN" altLang="en-US" dirty="0"/>
              <a:t>公司</a:t>
            </a:r>
          </a:p>
        </p:txBody>
      </p:sp>
      <p:sp>
        <p:nvSpPr>
          <p:cNvPr id="6" name="椭圆 5"/>
          <p:cNvSpPr/>
          <p:nvPr/>
        </p:nvSpPr>
        <p:spPr>
          <a:xfrm>
            <a:off x="3875874" y="712875"/>
            <a:ext cx="122413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B</a:t>
            </a:r>
            <a:r>
              <a:rPr lang="zh-CN" altLang="en-US" dirty="0" smtClean="0"/>
              <a:t>公司</a:t>
            </a:r>
            <a:endParaRPr lang="zh-CN" altLang="en-US" dirty="0"/>
          </a:p>
        </p:txBody>
      </p:sp>
      <p:sp>
        <p:nvSpPr>
          <p:cNvPr id="7" name="椭圆 6"/>
          <p:cNvSpPr/>
          <p:nvPr/>
        </p:nvSpPr>
        <p:spPr>
          <a:xfrm>
            <a:off x="6779230" y="698023"/>
            <a:ext cx="1224136"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t>
            </a:r>
            <a:r>
              <a:rPr lang="zh-CN" altLang="en-US" dirty="0" smtClean="0"/>
              <a:t>公司</a:t>
            </a:r>
            <a:endParaRPr lang="zh-CN" altLang="en-US" dirty="0"/>
          </a:p>
        </p:txBody>
      </p:sp>
      <p:sp>
        <p:nvSpPr>
          <p:cNvPr id="8" name="矩形 7"/>
          <p:cNvSpPr/>
          <p:nvPr/>
        </p:nvSpPr>
        <p:spPr>
          <a:xfrm>
            <a:off x="4135552" y="1144923"/>
            <a:ext cx="704778" cy="252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agent</a:t>
            </a:r>
            <a:endParaRPr lang="zh-CN" altLang="en-US" dirty="0"/>
          </a:p>
        </p:txBody>
      </p:sp>
      <p:sp>
        <p:nvSpPr>
          <p:cNvPr id="9" name="矩形 8"/>
          <p:cNvSpPr/>
          <p:nvPr/>
        </p:nvSpPr>
        <p:spPr>
          <a:xfrm>
            <a:off x="7020272" y="1131123"/>
            <a:ext cx="654834" cy="252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agent</a:t>
            </a:r>
            <a:endParaRPr lang="zh-CN" altLang="en-US" dirty="0"/>
          </a:p>
        </p:txBody>
      </p:sp>
      <p:cxnSp>
        <p:nvCxnSpPr>
          <p:cNvPr id="13" name="直接箭头连接符 12"/>
          <p:cNvCxnSpPr>
            <a:stCxn id="4" idx="2"/>
            <a:endCxn id="22" idx="0"/>
          </p:cNvCxnSpPr>
          <p:nvPr/>
        </p:nvCxnSpPr>
        <p:spPr>
          <a:xfrm>
            <a:off x="1866310" y="1410969"/>
            <a:ext cx="2634869" cy="12259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9" idx="2"/>
            <a:endCxn id="22" idx="0"/>
          </p:cNvCxnSpPr>
          <p:nvPr/>
        </p:nvCxnSpPr>
        <p:spPr>
          <a:xfrm flipH="1">
            <a:off x="4501179" y="1383151"/>
            <a:ext cx="2846510" cy="12537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8" idx="2"/>
            <a:endCxn id="22" idx="0"/>
          </p:cNvCxnSpPr>
          <p:nvPr/>
        </p:nvCxnSpPr>
        <p:spPr>
          <a:xfrm>
            <a:off x="4487941" y="1396951"/>
            <a:ext cx="13238" cy="12399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3343442" y="2636912"/>
            <a:ext cx="2315474"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确</a:t>
            </a:r>
            <a:r>
              <a:rPr lang="zh-CN" altLang="en-US" dirty="0" smtClean="0"/>
              <a:t>权平台</a:t>
            </a:r>
            <a:r>
              <a:rPr lang="en-US" altLang="zh-CN" dirty="0" smtClean="0"/>
              <a:t>(</a:t>
            </a:r>
            <a:r>
              <a:rPr lang="zh-CN" altLang="en-US" dirty="0" smtClean="0"/>
              <a:t>收到</a:t>
            </a:r>
            <a:r>
              <a:rPr lang="zh-CN" altLang="en-US" dirty="0"/>
              <a:t>混淆</a:t>
            </a:r>
            <a:r>
              <a:rPr lang="zh-CN" altLang="en-US" dirty="0" smtClean="0"/>
              <a:t>后数据，进行均值计算，分发计算结果</a:t>
            </a:r>
            <a:r>
              <a:rPr lang="en-US" altLang="zh-CN" dirty="0" smtClean="0"/>
              <a:t>)</a:t>
            </a:r>
            <a:endParaRPr lang="zh-CN" altLang="en-US" dirty="0"/>
          </a:p>
        </p:txBody>
      </p:sp>
      <p:cxnSp>
        <p:nvCxnSpPr>
          <p:cNvPr id="44" name="直接箭头连接符 43"/>
          <p:cNvCxnSpPr>
            <a:stCxn id="5" idx="6"/>
            <a:endCxn id="6" idx="2"/>
          </p:cNvCxnSpPr>
          <p:nvPr/>
        </p:nvCxnSpPr>
        <p:spPr>
          <a:xfrm flipV="1">
            <a:off x="2478378" y="928899"/>
            <a:ext cx="1397496" cy="75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6" idx="6"/>
            <a:endCxn id="7" idx="2"/>
          </p:cNvCxnSpPr>
          <p:nvPr/>
        </p:nvCxnSpPr>
        <p:spPr>
          <a:xfrm flipV="1">
            <a:off x="5100010" y="914047"/>
            <a:ext cx="1679220" cy="148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2843808" y="698023"/>
            <a:ext cx="648072" cy="234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rules</a:t>
            </a:r>
            <a:endParaRPr lang="zh-CN" altLang="en-US" dirty="0"/>
          </a:p>
        </p:txBody>
      </p:sp>
      <p:sp>
        <p:nvSpPr>
          <p:cNvPr id="80" name="矩形 79"/>
          <p:cNvSpPr/>
          <p:nvPr/>
        </p:nvSpPr>
        <p:spPr>
          <a:xfrm>
            <a:off x="5557775" y="681048"/>
            <a:ext cx="720080" cy="234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rules</a:t>
            </a:r>
            <a:endParaRPr lang="zh-CN" altLang="en-US" dirty="0"/>
          </a:p>
        </p:txBody>
      </p:sp>
    </p:spTree>
    <p:extLst>
      <p:ext uri="{BB962C8B-B14F-4D97-AF65-F5344CB8AC3E}">
        <p14:creationId xmlns:p14="http://schemas.microsoft.com/office/powerpoint/2010/main" val="79821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Kafka  </a:t>
            </a:r>
            <a:r>
              <a:rPr lang="en-US" altLang="zh-CN" dirty="0" err="1" smtClean="0"/>
              <a:t>Acl</a:t>
            </a:r>
            <a:r>
              <a:rPr lang="zh-CN" altLang="en-US" dirty="0" smtClean="0"/>
              <a:t>权限控制</a:t>
            </a:r>
            <a:endParaRPr lang="zh-CN" altLang="en-US" dirty="0"/>
          </a:p>
        </p:txBody>
      </p:sp>
      <p:sp>
        <p:nvSpPr>
          <p:cNvPr id="4" name="圆角矩形 3"/>
          <p:cNvSpPr/>
          <p:nvPr/>
        </p:nvSpPr>
        <p:spPr>
          <a:xfrm>
            <a:off x="5004048" y="2924944"/>
            <a:ext cx="3384376" cy="1944216"/>
          </a:xfrm>
          <a:prstGeom prst="round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t"/>
          <a:lstStyle/>
          <a:p>
            <a:pPr algn="ctr"/>
            <a:r>
              <a:rPr lang="en-US" altLang="zh-CN" dirty="0" smtClean="0"/>
              <a:t>                                               </a:t>
            </a:r>
            <a:r>
              <a:rPr lang="en-US" altLang="zh-CN" b="1" dirty="0" smtClean="0">
                <a:solidFill>
                  <a:srgbClr val="0070C0"/>
                </a:solidFill>
              </a:rPr>
              <a:t>Kafka server</a:t>
            </a:r>
            <a:endParaRPr lang="zh-CN" altLang="en-US" b="1" dirty="0">
              <a:solidFill>
                <a:srgbClr val="0070C0"/>
              </a:solidFill>
            </a:endParaRPr>
          </a:p>
        </p:txBody>
      </p:sp>
      <p:sp>
        <p:nvSpPr>
          <p:cNvPr id="5" name="圆角矩形 4"/>
          <p:cNvSpPr/>
          <p:nvPr/>
        </p:nvSpPr>
        <p:spPr>
          <a:xfrm>
            <a:off x="6138174" y="1052736"/>
            <a:ext cx="1188132"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确权平台</a:t>
            </a:r>
            <a:endParaRPr lang="zh-CN" altLang="en-US" dirty="0"/>
          </a:p>
        </p:txBody>
      </p:sp>
      <p:sp>
        <p:nvSpPr>
          <p:cNvPr id="6" name="矩形 5"/>
          <p:cNvSpPr/>
          <p:nvPr/>
        </p:nvSpPr>
        <p:spPr>
          <a:xfrm>
            <a:off x="611560" y="3113505"/>
            <a:ext cx="1820085" cy="395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用户</a:t>
            </a:r>
            <a:r>
              <a:rPr lang="en-US" altLang="zh-CN" dirty="0" smtClean="0"/>
              <a:t>A(</a:t>
            </a:r>
            <a:r>
              <a:rPr lang="en-US" altLang="zh-CN" dirty="0" err="1" smtClean="0"/>
              <a:t>sasl:userA</a:t>
            </a:r>
            <a:r>
              <a:rPr lang="en-US" altLang="zh-CN" dirty="0" smtClean="0"/>
              <a:t>)</a:t>
            </a:r>
            <a:endParaRPr lang="zh-CN" altLang="en-US" dirty="0"/>
          </a:p>
        </p:txBody>
      </p:sp>
      <p:sp>
        <p:nvSpPr>
          <p:cNvPr id="7" name="矩形 6"/>
          <p:cNvSpPr/>
          <p:nvPr/>
        </p:nvSpPr>
        <p:spPr>
          <a:xfrm>
            <a:off x="611560" y="4027419"/>
            <a:ext cx="1820085" cy="387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用户</a:t>
            </a:r>
            <a:r>
              <a:rPr lang="en-US" altLang="zh-CN" dirty="0" smtClean="0"/>
              <a:t>B(</a:t>
            </a:r>
            <a:r>
              <a:rPr lang="en-US" altLang="zh-CN" dirty="0" err="1" smtClean="0"/>
              <a:t>sasl:userB</a:t>
            </a:r>
            <a:r>
              <a:rPr lang="en-US" altLang="zh-CN" dirty="0" smtClean="0"/>
              <a:t>)</a:t>
            </a:r>
            <a:endParaRPr lang="zh-CN" altLang="en-US" dirty="0"/>
          </a:p>
        </p:txBody>
      </p:sp>
      <p:sp>
        <p:nvSpPr>
          <p:cNvPr id="8" name="下箭头 7"/>
          <p:cNvSpPr/>
          <p:nvPr/>
        </p:nvSpPr>
        <p:spPr>
          <a:xfrm>
            <a:off x="6588224" y="1412776"/>
            <a:ext cx="144016" cy="1512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形标注 9"/>
          <p:cNvSpPr/>
          <p:nvPr/>
        </p:nvSpPr>
        <p:spPr>
          <a:xfrm>
            <a:off x="7081357" y="1556792"/>
            <a:ext cx="1872208" cy="437555"/>
          </a:xfrm>
          <a:prstGeom prst="wedgeEllipseCallout">
            <a:avLst>
              <a:gd name="adj1" fmla="val -71703"/>
              <a:gd name="adj2" fmla="val 257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Create topic</a:t>
            </a:r>
            <a:endParaRPr lang="zh-CN" altLang="en-US" dirty="0"/>
          </a:p>
        </p:txBody>
      </p:sp>
      <p:sp>
        <p:nvSpPr>
          <p:cNvPr id="11" name="椭圆形标注 10"/>
          <p:cNvSpPr/>
          <p:nvPr/>
        </p:nvSpPr>
        <p:spPr>
          <a:xfrm>
            <a:off x="7081357" y="2191829"/>
            <a:ext cx="1872208" cy="437555"/>
          </a:xfrm>
          <a:prstGeom prst="wedgeEllipseCallout">
            <a:avLst>
              <a:gd name="adj1" fmla="val -71703"/>
              <a:gd name="adj2" fmla="val 257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Set topic </a:t>
            </a:r>
            <a:r>
              <a:rPr lang="en-US" altLang="zh-CN" dirty="0" err="1" smtClean="0"/>
              <a:t>acl</a:t>
            </a:r>
            <a:endParaRPr lang="zh-CN" altLang="en-US" dirty="0"/>
          </a:p>
        </p:txBody>
      </p:sp>
      <p:sp>
        <p:nvSpPr>
          <p:cNvPr id="12" name="矩形 11"/>
          <p:cNvSpPr/>
          <p:nvPr/>
        </p:nvSpPr>
        <p:spPr>
          <a:xfrm>
            <a:off x="5124066" y="3113505"/>
            <a:ext cx="229802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Topic A </a:t>
            </a:r>
            <a:r>
              <a:rPr lang="en-US" altLang="zh-CN" dirty="0" err="1" smtClean="0"/>
              <a:t>acl:sasl:userA</a:t>
            </a:r>
            <a:endParaRPr lang="en-US" altLang="zh-CN" dirty="0"/>
          </a:p>
        </p:txBody>
      </p:sp>
      <p:sp>
        <p:nvSpPr>
          <p:cNvPr id="13" name="矩形 12"/>
          <p:cNvSpPr/>
          <p:nvPr/>
        </p:nvSpPr>
        <p:spPr>
          <a:xfrm>
            <a:off x="5115929" y="3566988"/>
            <a:ext cx="2307480" cy="317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Topic B </a:t>
            </a:r>
            <a:r>
              <a:rPr lang="en-US" altLang="zh-CN" dirty="0" err="1" smtClean="0"/>
              <a:t>acl:sasl:userB</a:t>
            </a:r>
            <a:endParaRPr lang="en-US" altLang="zh-CN" dirty="0"/>
          </a:p>
        </p:txBody>
      </p:sp>
      <p:sp>
        <p:nvSpPr>
          <p:cNvPr id="14" name="矩形 13"/>
          <p:cNvSpPr/>
          <p:nvPr/>
        </p:nvSpPr>
        <p:spPr>
          <a:xfrm>
            <a:off x="5124066" y="3980529"/>
            <a:ext cx="2307480" cy="319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Topic C </a:t>
            </a:r>
            <a:r>
              <a:rPr lang="en-US" altLang="zh-CN" dirty="0" err="1" smtClean="0"/>
              <a:t>acl:sasl:userA</a:t>
            </a:r>
            <a:endParaRPr lang="en-US" altLang="zh-CN" dirty="0"/>
          </a:p>
        </p:txBody>
      </p:sp>
      <p:sp>
        <p:nvSpPr>
          <p:cNvPr id="15" name="矩形 14"/>
          <p:cNvSpPr/>
          <p:nvPr/>
        </p:nvSpPr>
        <p:spPr>
          <a:xfrm>
            <a:off x="5124065" y="4387459"/>
            <a:ext cx="2298021" cy="3240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Topic D </a:t>
            </a:r>
            <a:r>
              <a:rPr lang="en-US" altLang="zh-CN" dirty="0" err="1" smtClean="0"/>
              <a:t>acl:sasl:userB</a:t>
            </a:r>
            <a:endParaRPr lang="en-US" altLang="zh-CN" dirty="0"/>
          </a:p>
        </p:txBody>
      </p:sp>
      <p:cxnSp>
        <p:nvCxnSpPr>
          <p:cNvPr id="21" name="直接箭头连接符 20"/>
          <p:cNvCxnSpPr>
            <a:stCxn id="6" idx="3"/>
            <a:endCxn id="12" idx="1"/>
          </p:cNvCxnSpPr>
          <p:nvPr/>
        </p:nvCxnSpPr>
        <p:spPr>
          <a:xfrm flipV="1">
            <a:off x="2431645" y="3293525"/>
            <a:ext cx="2692421" cy="175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6" idx="3"/>
          </p:cNvCxnSpPr>
          <p:nvPr/>
        </p:nvCxnSpPr>
        <p:spPr>
          <a:xfrm>
            <a:off x="2431645" y="3311114"/>
            <a:ext cx="2692420" cy="8290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7" idx="3"/>
            <a:endCxn id="13" idx="1"/>
          </p:cNvCxnSpPr>
          <p:nvPr/>
        </p:nvCxnSpPr>
        <p:spPr>
          <a:xfrm flipV="1">
            <a:off x="2431645" y="3725644"/>
            <a:ext cx="2684284" cy="4952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7" idx="3"/>
            <a:endCxn id="15" idx="1"/>
          </p:cNvCxnSpPr>
          <p:nvPr/>
        </p:nvCxnSpPr>
        <p:spPr>
          <a:xfrm>
            <a:off x="2431645" y="4220941"/>
            <a:ext cx="2692420" cy="3285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6" idx="3"/>
          </p:cNvCxnSpPr>
          <p:nvPr/>
        </p:nvCxnSpPr>
        <p:spPr>
          <a:xfrm>
            <a:off x="2431645" y="3311114"/>
            <a:ext cx="2692420" cy="1220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乘号 29"/>
          <p:cNvSpPr/>
          <p:nvPr/>
        </p:nvSpPr>
        <p:spPr>
          <a:xfrm>
            <a:off x="4103535" y="4054422"/>
            <a:ext cx="648072" cy="36004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5" name="直接箭头连接符 54"/>
          <p:cNvCxnSpPr>
            <a:stCxn id="7" idx="3"/>
            <a:endCxn id="12" idx="1"/>
          </p:cNvCxnSpPr>
          <p:nvPr/>
        </p:nvCxnSpPr>
        <p:spPr>
          <a:xfrm flipV="1">
            <a:off x="2431645" y="3293525"/>
            <a:ext cx="2692421" cy="9274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乘号 55"/>
          <p:cNvSpPr/>
          <p:nvPr/>
        </p:nvSpPr>
        <p:spPr>
          <a:xfrm>
            <a:off x="4103535" y="3365604"/>
            <a:ext cx="648072" cy="36004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01860451"/>
      </p:ext>
    </p:extLst>
  </p:cSld>
  <p:clrMapOvr>
    <a:masterClrMapping/>
  </p:clrMapOvr>
  <p:timing>
    <p:tnLst>
      <p:par>
        <p:cTn id="1" dur="indefinite" restart="never" nodeType="tmRoot"/>
      </p:par>
    </p:tnLst>
  </p:timing>
</p:sld>
</file>

<file path=ppt/theme/theme1.xml><?xml version="1.0" encoding="utf-8"?>
<a:theme xmlns:a="http://schemas.openxmlformats.org/drawingml/2006/main" name="极目远眺">
  <a:themeElements>
    <a:clrScheme name="极目远眺">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极目远眺">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极目远眺">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121786</TotalTime>
  <Words>6244</Words>
  <Application>Microsoft Office PowerPoint</Application>
  <PresentationFormat>全屏显示(4:3)</PresentationFormat>
  <Paragraphs>741</Paragraphs>
  <Slides>88</Slides>
  <Notes>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88</vt:i4>
      </vt:variant>
    </vt:vector>
  </HeadingPairs>
  <TitlesOfParts>
    <vt:vector size="90" baseType="lpstr">
      <vt:lpstr>极目远眺</vt:lpstr>
      <vt:lpstr>Microsoft Visio 绘图</vt:lpstr>
      <vt:lpstr>数据确权系统安全</vt:lpstr>
      <vt:lpstr>主要工作</vt:lpstr>
      <vt:lpstr>系统安全-数据流图</vt:lpstr>
      <vt:lpstr>系统安全-总体设计</vt:lpstr>
      <vt:lpstr>用户名和密码认证</vt:lpstr>
      <vt:lpstr>ESAPI</vt:lpstr>
      <vt:lpstr>证书双向认证-证书签名</vt:lpstr>
      <vt:lpstr>证书双向认证</vt:lpstr>
      <vt:lpstr>Kafka  Acl权限控制</vt:lpstr>
      <vt:lpstr>Kafka认证和权限增强</vt:lpstr>
      <vt:lpstr>数据安全-混淆</vt:lpstr>
      <vt:lpstr>数据安全-X、y生成和计算流程</vt:lpstr>
      <vt:lpstr>业界技术</vt:lpstr>
      <vt:lpstr>SEAL 全称Simple Encrypted Arithmetic Library</vt:lpstr>
      <vt:lpstr>SEAL加密后支持的计算操作</vt:lpstr>
      <vt:lpstr>SEAL加密后内容大小</vt:lpstr>
      <vt:lpstr>SEAL性能分析</vt:lpstr>
      <vt:lpstr>SEAl技术</vt:lpstr>
      <vt:lpstr>SEAL liCenSe</vt:lpstr>
      <vt:lpstr>业界参考1</vt:lpstr>
      <vt:lpstr>业界参考2</vt:lpstr>
      <vt:lpstr>安全设计原则</vt:lpstr>
      <vt:lpstr>安全设计方法</vt:lpstr>
      <vt:lpstr>安全编码</vt:lpstr>
      <vt:lpstr>安全编码</vt:lpstr>
      <vt:lpstr>未来计划</vt:lpstr>
      <vt:lpstr>其它</vt:lpstr>
      <vt:lpstr>     结束</vt:lpstr>
      <vt:lpstr>系统安全-第一阶段</vt:lpstr>
      <vt:lpstr>系统安全</vt:lpstr>
      <vt:lpstr>交易安全</vt:lpstr>
      <vt:lpstr>交易安全-kafka认证SASL-PLAIN</vt:lpstr>
      <vt:lpstr>交易安全- kafka认证SASL-PLAIN</vt:lpstr>
      <vt:lpstr>交易安全- kafka认证SASL-PLAIN</vt:lpstr>
      <vt:lpstr>交易安全- kafka TOPIC增加ACL</vt:lpstr>
      <vt:lpstr>数据安全</vt:lpstr>
      <vt:lpstr>数据安全-混淆</vt:lpstr>
      <vt:lpstr>数据安全-混淆</vt:lpstr>
      <vt:lpstr>样本数据-简单保护</vt:lpstr>
      <vt:lpstr>Kafka认证和权限增强</vt:lpstr>
      <vt:lpstr>安全编码</vt:lpstr>
      <vt:lpstr>ESAPI使用</vt:lpstr>
      <vt:lpstr>安全编码-目前待解决问题</vt:lpstr>
      <vt:lpstr>结束</vt:lpstr>
      <vt:lpstr>STRINGER JAVA OBFUSCATOR https://jfxstore.com/stringer/docs</vt:lpstr>
      <vt:lpstr>Allatori http://www.allatori.com</vt:lpstr>
      <vt:lpstr>Shrio安全组件</vt:lpstr>
      <vt:lpstr>PowerPoint 演示文稿</vt:lpstr>
      <vt:lpstr>Web安全</vt:lpstr>
      <vt:lpstr>日志</vt:lpstr>
      <vt:lpstr>文件监控</vt:lpstr>
      <vt:lpstr>攻防演练平台</vt:lpstr>
      <vt:lpstr>安全平台构建</vt:lpstr>
      <vt:lpstr>安全威胁分析</vt:lpstr>
      <vt:lpstr>主要工作</vt:lpstr>
      <vt:lpstr>安装部署流程</vt:lpstr>
      <vt:lpstr>Install kafKA</vt:lpstr>
      <vt:lpstr>HDFS filesyste</vt:lpstr>
      <vt:lpstr>密码学赛事作品</vt:lpstr>
      <vt:lpstr>演示Demo</vt:lpstr>
      <vt:lpstr>TLS算法名字解释</vt:lpstr>
      <vt:lpstr>技术交流</vt:lpstr>
      <vt:lpstr>同态资料</vt:lpstr>
      <vt:lpstr>上海大数据交易所个人隐私规范</vt:lpstr>
      <vt:lpstr>贵州数据宝公司-安全</vt:lpstr>
      <vt:lpstr>关于数据交易的可能方向</vt:lpstr>
      <vt:lpstr>PowerPoint 演示文稿</vt:lpstr>
      <vt:lpstr>数矩科技：区块链和安全多方计算</vt:lpstr>
      <vt:lpstr>数矩科技：数据服务行业痛点</vt:lpstr>
      <vt:lpstr>众安信息-anlink</vt:lpstr>
      <vt:lpstr>众安科技</vt:lpstr>
      <vt:lpstr>安链-隐私数据挖掘</vt:lpstr>
      <vt:lpstr>查询流程-确权场景</vt:lpstr>
      <vt:lpstr>确权平台三方认证</vt:lpstr>
      <vt:lpstr>数据混淆逻辑修改</vt:lpstr>
      <vt:lpstr>订阅流程修改</vt:lpstr>
      <vt:lpstr>查询流程—使用公私钥</vt:lpstr>
      <vt:lpstr>查询流程—第三方服务查询</vt:lpstr>
      <vt:lpstr>政务网查询流程？</vt:lpstr>
      <vt:lpstr>安全多方计算</vt:lpstr>
      <vt:lpstr>安全多方计算</vt:lpstr>
      <vt:lpstr>信息安全大赛：隐私数据查询</vt:lpstr>
      <vt:lpstr>Intel SGX—义乌展会上看到有厂商集成提供服务</vt:lpstr>
      <vt:lpstr>可信计算  INTEL硬件支持</vt:lpstr>
      <vt:lpstr>Order Preserving Encryption for Numeric Data </vt:lpstr>
      <vt:lpstr>安全遗留</vt:lpstr>
      <vt:lpstr>多方安全求和计算</vt:lpstr>
      <vt:lpstr>客户端共享规则方案</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田川鄂</dc:creator>
  <cp:lastModifiedBy>田川鄂</cp:lastModifiedBy>
  <cp:revision>1089</cp:revision>
  <dcterms:created xsi:type="dcterms:W3CDTF">2017-08-24T07:49:50Z</dcterms:created>
  <dcterms:modified xsi:type="dcterms:W3CDTF">2018-04-17T07:53:34Z</dcterms:modified>
</cp:coreProperties>
</file>