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0" r:id="rId5"/>
    <p:sldId id="281" r:id="rId6"/>
    <p:sldId id="278" r:id="rId7"/>
    <p:sldId id="271" r:id="rId8"/>
    <p:sldId id="272" r:id="rId9"/>
    <p:sldId id="279" r:id="rId10"/>
    <p:sldId id="283" r:id="rId11"/>
    <p:sldId id="273" r:id="rId12"/>
    <p:sldId id="274" r:id="rId13"/>
    <p:sldId id="280" r:id="rId14"/>
    <p:sldId id="275" r:id="rId15"/>
    <p:sldId id="268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7"/>
    <p:restoredTop sz="92669"/>
  </p:normalViewPr>
  <p:slideViewPr>
    <p:cSldViewPr snapToGrid="0" snapToObjects="1">
      <p:cViewPr>
        <p:scale>
          <a:sx n="75" d="100"/>
          <a:sy n="75" d="100"/>
        </p:scale>
        <p:origin x="-2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4A6C-6D43-5F4A-9CEC-B9EF7359E49B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D49D-3EE5-0D46-A181-DC895364F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773665" y="2879426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44926" y="3114863"/>
            <a:ext cx="787400" cy="685800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1216617" y="3439634"/>
            <a:ext cx="1246021" cy="1246021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95127" y="3675294"/>
            <a:ext cx="889000" cy="7747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189794" y="3498060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653458" y="4079440"/>
            <a:ext cx="800100" cy="825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491793" y="2939886"/>
            <a:ext cx="1599933" cy="15999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80600" y="3461477"/>
            <a:ext cx="1003300" cy="7239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117628" y="1433502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454812" y="1766619"/>
            <a:ext cx="944181" cy="88123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686086" y="15115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1255" y="1956768"/>
            <a:ext cx="1117834" cy="10947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9433" y="3275048"/>
            <a:ext cx="2401479" cy="4002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6455" y="2663666"/>
            <a:ext cx="583406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40"/>
              </a:lnSpc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确权平台部署方式</a:t>
            </a:r>
            <a:endParaRPr lang="zh-CN" altLang="en-US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5306688" y="3529238"/>
            <a:ext cx="5673012" cy="0"/>
            <a:chOff x="5306688" y="4171073"/>
            <a:chExt cx="5673012" cy="0"/>
          </a:xfrm>
        </p:grpSpPr>
        <p:cxnSp>
          <p:nvCxnSpPr>
            <p:cNvPr id="16" name="直线连接符 15"/>
            <p:cNvCxnSpPr/>
            <p:nvPr/>
          </p:nvCxnSpPr>
          <p:spPr>
            <a:xfrm>
              <a:off x="5306688" y="4171073"/>
              <a:ext cx="567301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7128588" y="4171073"/>
              <a:ext cx="1810139" cy="0"/>
            </a:xfrm>
            <a:prstGeom prst="line">
              <a:avLst/>
            </a:prstGeom>
            <a:ln w="38100">
              <a:solidFill>
                <a:srgbClr val="0FB0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线连接符 26"/>
          <p:cNvCxnSpPr/>
          <p:nvPr/>
        </p:nvCxnSpPr>
        <p:spPr>
          <a:xfrm flipH="1">
            <a:off x="7809497" y="443107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8213486" y="1026260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H="1">
            <a:off x="8143194" y="174727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6349704" y="4392511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 flipH="1">
            <a:off x="6776862" y="4124131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727340" y="5845329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确权平台部署方式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行业指标计算场景下的</a:t>
            </a: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部署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379225" y="729752"/>
            <a:ext cx="11240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多个供方的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数据混淆加密后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发送到集中点进行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指标计算，比如均值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，但各个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供方都不能看到其他供方的数据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，只能看到最后的指标结果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0" name="TextBox 14"/>
          <p:cNvSpPr txBox="1"/>
          <p:nvPr/>
        </p:nvSpPr>
        <p:spPr>
          <a:xfrm>
            <a:off x="6839974" y="3100905"/>
            <a:ext cx="4714239" cy="27699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确权可视化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6834299" y="3868238"/>
            <a:ext cx="4707888" cy="27699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确权管理控制系统</a:t>
            </a:r>
          </a:p>
        </p:txBody>
      </p:sp>
      <p:cxnSp>
        <p:nvCxnSpPr>
          <p:cNvPr id="95" name="直接箭头连接符 94"/>
          <p:cNvCxnSpPr>
            <a:stCxn id="90" idx="2"/>
            <a:endCxn id="91" idx="0"/>
          </p:cNvCxnSpPr>
          <p:nvPr/>
        </p:nvCxnSpPr>
        <p:spPr>
          <a:xfrm flipH="1">
            <a:off x="9188243" y="3377904"/>
            <a:ext cx="8851" cy="4903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"/>
          <p:cNvSpPr txBox="1"/>
          <p:nvPr/>
        </p:nvSpPr>
        <p:spPr>
          <a:xfrm>
            <a:off x="7714287" y="2493943"/>
            <a:ext cx="293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endParaRPr lang="zh-CN" altLang="en-US" sz="1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/>
          <p:cNvCxnSpPr>
            <a:stCxn id="91" idx="1"/>
            <a:endCxn id="51" idx="3"/>
          </p:cNvCxnSpPr>
          <p:nvPr/>
        </p:nvCxnSpPr>
        <p:spPr>
          <a:xfrm flipH="1">
            <a:off x="3504410" y="4006738"/>
            <a:ext cx="3329889" cy="600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42"/>
          <p:cNvSpPr txBox="1"/>
          <p:nvPr/>
        </p:nvSpPr>
        <p:spPr>
          <a:xfrm rot="890803">
            <a:off x="4891149" y="3737434"/>
            <a:ext cx="100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脱敏数据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622978" y="2493943"/>
            <a:ext cx="5176436" cy="380574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cxnSp>
        <p:nvCxnSpPr>
          <p:cNvPr id="23" name="直接箭头连接符 22"/>
          <p:cNvCxnSpPr>
            <a:stCxn id="129" idx="3"/>
            <a:endCxn id="39" idx="1"/>
          </p:cNvCxnSpPr>
          <p:nvPr/>
        </p:nvCxnSpPr>
        <p:spPr>
          <a:xfrm>
            <a:off x="3485202" y="2959775"/>
            <a:ext cx="3368874" cy="186093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1" idx="3"/>
            <a:endCxn id="37" idx="1"/>
          </p:cNvCxnSpPr>
          <p:nvPr/>
        </p:nvCxnSpPr>
        <p:spPr>
          <a:xfrm>
            <a:off x="3504410" y="3362914"/>
            <a:ext cx="3349666" cy="213450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42"/>
          <p:cNvSpPr txBox="1"/>
          <p:nvPr/>
        </p:nvSpPr>
        <p:spPr>
          <a:xfrm rot="903222">
            <a:off x="4142426" y="3772723"/>
            <a:ext cx="100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指标结果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0682688" y="6463251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9204493" y="6447331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2"/>
          <p:cNvSpPr txBox="1"/>
          <p:nvPr/>
        </p:nvSpPr>
        <p:spPr>
          <a:xfrm>
            <a:off x="10968248" y="6302986"/>
            <a:ext cx="1130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流向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2"/>
          <p:cNvSpPr txBox="1"/>
          <p:nvPr/>
        </p:nvSpPr>
        <p:spPr>
          <a:xfrm>
            <a:off x="9502748" y="6302986"/>
            <a:ext cx="100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数据流向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77"/>
          <p:cNvSpPr txBox="1"/>
          <p:nvPr/>
        </p:nvSpPr>
        <p:spPr>
          <a:xfrm>
            <a:off x="354703" y="1195785"/>
            <a:ext cx="6784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提供方生成数据脱敏规则，并共享给其它数据提供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方。规则支持定时更新；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数据提供方将脱敏混淆后的数据发送给确权平台进行计算；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指标结果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方，供方还原，等到真实的指标结果；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91" idx="1"/>
            <a:endCxn id="129" idx="3"/>
          </p:cNvCxnSpPr>
          <p:nvPr/>
        </p:nvCxnSpPr>
        <p:spPr>
          <a:xfrm flipH="1" flipV="1">
            <a:off x="3485202" y="2959775"/>
            <a:ext cx="3349097" cy="104696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4"/>
          <p:cNvSpPr txBox="1"/>
          <p:nvPr/>
        </p:nvSpPr>
        <p:spPr>
          <a:xfrm rot="962824">
            <a:off x="3975284" y="3088004"/>
            <a:ext cx="2752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注册、节点列表、</a:t>
            </a:r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随机选择节点生成规则</a:t>
            </a:r>
            <a:endParaRPr lang="en-US" altLang="zh-CN" sz="105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数据流通监控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6854076" y="5358918"/>
            <a:ext cx="4765950" cy="27699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6854076" y="4682214"/>
            <a:ext cx="4714239" cy="27699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9188238" y="5066625"/>
            <a:ext cx="8851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39" idx="1"/>
          </p:cNvCxnSpPr>
          <p:nvPr/>
        </p:nvCxnSpPr>
        <p:spPr>
          <a:xfrm>
            <a:off x="3504410" y="4606817"/>
            <a:ext cx="3349666" cy="21389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2" idx="3"/>
            <a:endCxn id="37" idx="1"/>
          </p:cNvCxnSpPr>
          <p:nvPr/>
        </p:nvCxnSpPr>
        <p:spPr>
          <a:xfrm>
            <a:off x="3482929" y="5001161"/>
            <a:ext cx="3371147" cy="49625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733308" y="4472237"/>
            <a:ext cx="5014191" cy="15612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61" name="圆角矩形 60"/>
          <p:cNvSpPr/>
          <p:nvPr/>
        </p:nvSpPr>
        <p:spPr>
          <a:xfrm>
            <a:off x="6719448" y="2934327"/>
            <a:ext cx="5014191" cy="147624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grpSp>
        <p:nvGrpSpPr>
          <p:cNvPr id="2" name="组合 1"/>
          <p:cNvGrpSpPr/>
          <p:nvPr/>
        </p:nvGrpSpPr>
        <p:grpSpPr>
          <a:xfrm>
            <a:off x="474067" y="2273002"/>
            <a:ext cx="3603760" cy="4584997"/>
            <a:chOff x="474067" y="2127374"/>
            <a:chExt cx="3603760" cy="4730626"/>
          </a:xfrm>
        </p:grpSpPr>
        <p:sp>
          <p:nvSpPr>
            <p:cNvPr id="129" name="TextBox 14"/>
            <p:cNvSpPr txBox="1"/>
            <p:nvPr/>
          </p:nvSpPr>
          <p:spPr>
            <a:xfrm>
              <a:off x="2044700" y="2697461"/>
              <a:ext cx="1440502" cy="276999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TextBox 6"/>
            <p:cNvSpPr txBox="1"/>
            <p:nvPr/>
          </p:nvSpPr>
          <p:spPr>
            <a:xfrm>
              <a:off x="1071237" y="2340054"/>
              <a:ext cx="2413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FB0D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数据提供方</a:t>
              </a:r>
              <a:r>
                <a:rPr lang="en-US" altLang="zh-CN" sz="1400" b="1" dirty="0" smtClean="0">
                  <a:solidFill>
                    <a:srgbClr val="0FB0D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b="1" dirty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797841" y="2259326"/>
              <a:ext cx="2956212" cy="1235986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1" name="TextBox 14"/>
            <p:cNvSpPr txBox="1"/>
            <p:nvPr/>
          </p:nvSpPr>
          <p:spPr>
            <a:xfrm>
              <a:off x="2044699" y="4396816"/>
              <a:ext cx="1459711" cy="276999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"/>
            <p:cNvSpPr txBox="1"/>
            <p:nvPr/>
          </p:nvSpPr>
          <p:spPr>
            <a:xfrm>
              <a:off x="1494861" y="3946792"/>
              <a:ext cx="1566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FB0D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数据提供方</a:t>
              </a:r>
              <a:r>
                <a:rPr lang="en-US" altLang="zh-CN" sz="1400" b="1" dirty="0" smtClean="0">
                  <a:solidFill>
                    <a:srgbClr val="0FB0D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b="1" dirty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797841" y="3863676"/>
              <a:ext cx="2956212" cy="1258022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74067" y="2127374"/>
              <a:ext cx="3603760" cy="4730626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41" name="TextBox 15"/>
            <p:cNvSpPr txBox="1"/>
            <p:nvPr/>
          </p:nvSpPr>
          <p:spPr>
            <a:xfrm>
              <a:off x="2044699" y="3113404"/>
              <a:ext cx="1459711" cy="276999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15"/>
            <p:cNvSpPr txBox="1"/>
            <p:nvPr/>
          </p:nvSpPr>
          <p:spPr>
            <a:xfrm>
              <a:off x="2044699" y="4803685"/>
              <a:ext cx="1438230" cy="276999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14"/>
            <p:cNvSpPr txBox="1"/>
            <p:nvPr/>
          </p:nvSpPr>
          <p:spPr>
            <a:xfrm>
              <a:off x="1211123" y="2698088"/>
              <a:ext cx="562931" cy="646331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规则管理模块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14"/>
            <p:cNvSpPr txBox="1"/>
            <p:nvPr/>
          </p:nvSpPr>
          <p:spPr>
            <a:xfrm>
              <a:off x="1211122" y="4393257"/>
              <a:ext cx="562931" cy="646331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规则管理模块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14"/>
            <p:cNvSpPr txBox="1"/>
            <p:nvPr/>
          </p:nvSpPr>
          <p:spPr>
            <a:xfrm>
              <a:off x="2046971" y="5931833"/>
              <a:ext cx="1459711" cy="276999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6"/>
            <p:cNvSpPr txBox="1"/>
            <p:nvPr/>
          </p:nvSpPr>
          <p:spPr>
            <a:xfrm>
              <a:off x="1494861" y="5559753"/>
              <a:ext cx="1566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0FB0D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数据提供方</a:t>
              </a:r>
              <a:r>
                <a:rPr lang="en-US" altLang="zh-CN" sz="1400" b="1" dirty="0" smtClean="0">
                  <a:solidFill>
                    <a:srgbClr val="0FB0D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b="1" dirty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800113" y="5496796"/>
              <a:ext cx="2956212" cy="1258022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  <p:sp>
          <p:nvSpPr>
            <p:cNvPr id="77" name="TextBox 15"/>
            <p:cNvSpPr txBox="1"/>
            <p:nvPr/>
          </p:nvSpPr>
          <p:spPr>
            <a:xfrm>
              <a:off x="2046971" y="6338702"/>
              <a:ext cx="1438230" cy="276999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14"/>
            <p:cNvSpPr txBox="1"/>
            <p:nvPr/>
          </p:nvSpPr>
          <p:spPr>
            <a:xfrm>
              <a:off x="1213394" y="5928274"/>
              <a:ext cx="562931" cy="646331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规则管理模块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箭头连接符 39"/>
            <p:cNvCxnSpPr>
              <a:stCxn id="73" idx="2"/>
              <a:endCxn id="78" idx="0"/>
            </p:cNvCxnSpPr>
            <p:nvPr/>
          </p:nvCxnSpPr>
          <p:spPr>
            <a:xfrm>
              <a:off x="1492588" y="5039588"/>
              <a:ext cx="2272" cy="888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73" idx="0"/>
              <a:endCxn id="72" idx="2"/>
            </p:cNvCxnSpPr>
            <p:nvPr/>
          </p:nvCxnSpPr>
          <p:spPr>
            <a:xfrm flipV="1">
              <a:off x="1492588" y="3344419"/>
              <a:ext cx="1" cy="1048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42"/>
            <p:cNvSpPr txBox="1"/>
            <p:nvPr/>
          </p:nvSpPr>
          <p:spPr>
            <a:xfrm>
              <a:off x="870714" y="3574421"/>
              <a:ext cx="903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规则共享</a:t>
              </a:r>
              <a:endParaRPr lang="zh-CN" altLang="en-US" sz="10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Box 42"/>
            <p:cNvSpPr txBox="1"/>
            <p:nvPr/>
          </p:nvSpPr>
          <p:spPr>
            <a:xfrm>
              <a:off x="840210" y="5250236"/>
              <a:ext cx="903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规则共享</a:t>
              </a:r>
              <a:endParaRPr lang="zh-CN" altLang="en-US" sz="105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箭头连接符 46"/>
            <p:cNvCxnSpPr>
              <a:stCxn id="129" idx="1"/>
              <a:endCxn id="72" idx="3"/>
            </p:cNvCxnSpPr>
            <p:nvPr/>
          </p:nvCxnSpPr>
          <p:spPr>
            <a:xfrm flipH="1">
              <a:off x="1774054" y="2835961"/>
              <a:ext cx="270646" cy="185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51" idx="1"/>
              <a:endCxn id="73" idx="3"/>
            </p:cNvCxnSpPr>
            <p:nvPr/>
          </p:nvCxnSpPr>
          <p:spPr>
            <a:xfrm flipH="1">
              <a:off x="1774053" y="4535316"/>
              <a:ext cx="270646" cy="1811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74" idx="1"/>
              <a:endCxn id="78" idx="3"/>
            </p:cNvCxnSpPr>
            <p:nvPr/>
          </p:nvCxnSpPr>
          <p:spPr>
            <a:xfrm flipH="1">
              <a:off x="1776325" y="6070333"/>
              <a:ext cx="270646" cy="1811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箭头连接符 97"/>
          <p:cNvCxnSpPr>
            <a:endCxn id="74" idx="3"/>
          </p:cNvCxnSpPr>
          <p:nvPr/>
        </p:nvCxnSpPr>
        <p:spPr>
          <a:xfrm flipH="1">
            <a:off x="3506682" y="4145237"/>
            <a:ext cx="3226626" cy="194934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4" idx="3"/>
            <a:endCxn id="39" idx="1"/>
          </p:cNvCxnSpPr>
          <p:nvPr/>
        </p:nvCxnSpPr>
        <p:spPr>
          <a:xfrm flipV="1">
            <a:off x="3506682" y="4820714"/>
            <a:ext cx="3347394" cy="12738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37" idx="1"/>
            <a:endCxn id="77" idx="3"/>
          </p:cNvCxnSpPr>
          <p:nvPr/>
        </p:nvCxnSpPr>
        <p:spPr>
          <a:xfrm flipH="1">
            <a:off x="3485201" y="5497418"/>
            <a:ext cx="3368875" cy="9915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77"/>
          <p:cNvSpPr txBox="1"/>
          <p:nvPr/>
        </p:nvSpPr>
        <p:spPr>
          <a:xfrm>
            <a:off x="7340599" y="1262836"/>
            <a:ext cx="4758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确权平台不感知脱敏规则，无法解密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原始数据；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数据提供方只能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获取指标计算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结果，无法获取其它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供方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原始数据；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1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平台部署方式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建模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场景下的部署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379225" y="729752"/>
            <a:ext cx="1124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场景描述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需方通过数据交换或数据共享的方式从数据拥有方获取数据，并对数据进行建模、训练、预测、分类等应用 </a:t>
            </a:r>
          </a:p>
        </p:txBody>
      </p:sp>
      <p:sp>
        <p:nvSpPr>
          <p:cNvPr id="90" name="TextBox 14"/>
          <p:cNvSpPr txBox="1"/>
          <p:nvPr/>
        </p:nvSpPr>
        <p:spPr>
          <a:xfrm>
            <a:off x="3877654" y="2065420"/>
            <a:ext cx="4714239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权可视化系统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3871979" y="2832753"/>
            <a:ext cx="4707888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权管理控制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cxnSp>
        <p:nvCxnSpPr>
          <p:cNvPr id="95" name="直接箭头连接符 94"/>
          <p:cNvCxnSpPr>
            <a:stCxn id="90" idx="2"/>
            <a:endCxn id="91" idx="0"/>
          </p:cNvCxnSpPr>
          <p:nvPr/>
        </p:nvCxnSpPr>
        <p:spPr>
          <a:xfrm flipH="1">
            <a:off x="6225923" y="2465530"/>
            <a:ext cx="8851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"/>
          <p:cNvSpPr txBox="1"/>
          <p:nvPr/>
        </p:nvSpPr>
        <p:spPr>
          <a:xfrm>
            <a:off x="4751968" y="1493016"/>
            <a:ext cx="293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/>
          <p:cNvCxnSpPr>
            <a:stCxn id="91" idx="1"/>
          </p:cNvCxnSpPr>
          <p:nvPr/>
        </p:nvCxnSpPr>
        <p:spPr>
          <a:xfrm flipH="1">
            <a:off x="1137167" y="3032808"/>
            <a:ext cx="2734812" cy="174528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5290687" y="4909983"/>
            <a:ext cx="18617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42"/>
          <p:cNvSpPr txBox="1"/>
          <p:nvPr/>
        </p:nvSpPr>
        <p:spPr>
          <a:xfrm>
            <a:off x="5444652" y="4544981"/>
            <a:ext cx="2114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脱敏数据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47"/>
          <p:cNvSpPr txBox="1"/>
          <p:nvPr/>
        </p:nvSpPr>
        <p:spPr>
          <a:xfrm>
            <a:off x="7996599" y="5254456"/>
            <a:ext cx="156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脱敏数据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箭头连接符 107"/>
          <p:cNvCxnSpPr>
            <a:stCxn id="130" idx="3"/>
            <a:endCxn id="135" idx="1"/>
          </p:cNvCxnSpPr>
          <p:nvPr/>
        </p:nvCxnSpPr>
        <p:spPr>
          <a:xfrm>
            <a:off x="5290686" y="5781981"/>
            <a:ext cx="1856086" cy="1108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59"/>
          <p:cNvSpPr txBox="1"/>
          <p:nvPr/>
        </p:nvSpPr>
        <p:spPr>
          <a:xfrm>
            <a:off x="4681577" y="5814839"/>
            <a:ext cx="260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待还原计算结果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64"/>
          <p:cNvSpPr txBox="1"/>
          <p:nvPr/>
        </p:nvSpPr>
        <p:spPr>
          <a:xfrm>
            <a:off x="2990412" y="5240314"/>
            <a:ext cx="1669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待还原计算结果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68"/>
          <p:cNvSpPr txBox="1"/>
          <p:nvPr/>
        </p:nvSpPr>
        <p:spPr>
          <a:xfrm>
            <a:off x="4843116" y="5135883"/>
            <a:ext cx="260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70"/>
          <p:cNvSpPr txBox="1"/>
          <p:nvPr/>
        </p:nvSpPr>
        <p:spPr>
          <a:xfrm>
            <a:off x="10532944" y="5284705"/>
            <a:ext cx="156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可用结果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71"/>
          <p:cNvSpPr txBox="1"/>
          <p:nvPr/>
        </p:nvSpPr>
        <p:spPr>
          <a:xfrm>
            <a:off x="1272479" y="3582717"/>
            <a:ext cx="255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数据处理任务、脱敏规则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72"/>
          <p:cNvSpPr txBox="1"/>
          <p:nvPr/>
        </p:nvSpPr>
        <p:spPr>
          <a:xfrm>
            <a:off x="7510592" y="3599394"/>
            <a:ext cx="2114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数据使用监控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直接箭头连接符 117"/>
          <p:cNvCxnSpPr/>
          <p:nvPr/>
        </p:nvCxnSpPr>
        <p:spPr>
          <a:xfrm flipH="1">
            <a:off x="4003320" y="3268166"/>
            <a:ext cx="1210666" cy="8801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74"/>
          <p:cNvSpPr txBox="1"/>
          <p:nvPr/>
        </p:nvSpPr>
        <p:spPr>
          <a:xfrm>
            <a:off x="4795632" y="3640354"/>
            <a:ext cx="1543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数据流通监控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8" idx="0"/>
            <a:endCxn id="135" idx="2"/>
          </p:cNvCxnSpPr>
          <p:nvPr/>
        </p:nvCxnSpPr>
        <p:spPr>
          <a:xfrm flipV="1">
            <a:off x="9506729" y="5993120"/>
            <a:ext cx="0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78"/>
          <p:cNvSpPr txBox="1"/>
          <p:nvPr/>
        </p:nvSpPr>
        <p:spPr>
          <a:xfrm>
            <a:off x="8886278" y="6360343"/>
            <a:ext cx="1240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77"/>
          <p:cNvSpPr txBox="1"/>
          <p:nvPr/>
        </p:nvSpPr>
        <p:spPr>
          <a:xfrm>
            <a:off x="379225" y="1296377"/>
            <a:ext cx="288060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当数据使用方订阅数据时，触发数据处理任务及脱敏规则的下发；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数据使用方使用脱敏数据进行计算；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计算结果支持还原；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121" name="圆角矩形 120"/>
          <p:cNvSpPr/>
          <p:nvPr/>
        </p:nvSpPr>
        <p:spPr>
          <a:xfrm>
            <a:off x="3604826" y="1388056"/>
            <a:ext cx="5232268" cy="202058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TextBox 14"/>
          <p:cNvSpPr txBox="1"/>
          <p:nvPr/>
        </p:nvSpPr>
        <p:spPr>
          <a:xfrm>
            <a:off x="576448" y="4825677"/>
            <a:ext cx="4714239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15"/>
          <p:cNvSpPr txBox="1"/>
          <p:nvPr/>
        </p:nvSpPr>
        <p:spPr>
          <a:xfrm>
            <a:off x="576447" y="5581926"/>
            <a:ext cx="4714239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/>
          <p:cNvCxnSpPr>
            <a:stCxn id="129" idx="2"/>
            <a:endCxn id="130" idx="0"/>
          </p:cNvCxnSpPr>
          <p:nvPr/>
        </p:nvCxnSpPr>
        <p:spPr>
          <a:xfrm flipH="1">
            <a:off x="2933567" y="5225787"/>
            <a:ext cx="1" cy="35613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6"/>
          <p:cNvSpPr txBox="1"/>
          <p:nvPr/>
        </p:nvSpPr>
        <p:spPr>
          <a:xfrm>
            <a:off x="1450762" y="4253273"/>
            <a:ext cx="293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数据拥有方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303620" y="4148313"/>
            <a:ext cx="5232268" cy="202058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TextBox 14"/>
          <p:cNvSpPr txBox="1"/>
          <p:nvPr/>
        </p:nvSpPr>
        <p:spPr>
          <a:xfrm>
            <a:off x="7152447" y="4825677"/>
            <a:ext cx="4714239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15"/>
          <p:cNvSpPr txBox="1"/>
          <p:nvPr/>
        </p:nvSpPr>
        <p:spPr>
          <a:xfrm>
            <a:off x="7146772" y="5593010"/>
            <a:ext cx="4719914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 flipH="1">
            <a:off x="8140179" y="5240122"/>
            <a:ext cx="2838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6"/>
          <p:cNvSpPr txBox="1"/>
          <p:nvPr/>
        </p:nvSpPr>
        <p:spPr>
          <a:xfrm>
            <a:off x="8026761" y="4253273"/>
            <a:ext cx="293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数据使用方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6879619" y="4148313"/>
            <a:ext cx="5232268" cy="202058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3" name="直接箭头连接符 142"/>
          <p:cNvCxnSpPr/>
          <p:nvPr/>
        </p:nvCxnSpPr>
        <p:spPr>
          <a:xfrm flipH="1">
            <a:off x="5290687" y="5158605"/>
            <a:ext cx="18617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10713733" y="5225787"/>
            <a:ext cx="2838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7146772" y="3268166"/>
            <a:ext cx="1210666" cy="8801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1952160" y="6625875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473965" y="6609955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42"/>
          <p:cNvSpPr txBox="1"/>
          <p:nvPr/>
        </p:nvSpPr>
        <p:spPr>
          <a:xfrm>
            <a:off x="2237720" y="6465610"/>
            <a:ext cx="113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流向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TextBox 42"/>
          <p:cNvSpPr txBox="1"/>
          <p:nvPr/>
        </p:nvSpPr>
        <p:spPr>
          <a:xfrm>
            <a:off x="772220" y="6465610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数据流向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1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平台部署方式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数据查询场景下的部署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379225" y="729752"/>
            <a:ext cx="1124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：数据需方使用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在数据第三方供应商对自身数据进行查询，查询结果为明文。</a:t>
            </a:r>
          </a:p>
        </p:txBody>
      </p:sp>
      <p:sp>
        <p:nvSpPr>
          <p:cNvPr id="90" name="TextBox 14"/>
          <p:cNvSpPr txBox="1"/>
          <p:nvPr/>
        </p:nvSpPr>
        <p:spPr>
          <a:xfrm>
            <a:off x="4375633" y="2341624"/>
            <a:ext cx="4714239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权可视化系统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4369958" y="3108957"/>
            <a:ext cx="4707888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权管理控制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cxnSp>
        <p:nvCxnSpPr>
          <p:cNvPr id="95" name="直接箭头连接符 94"/>
          <p:cNvCxnSpPr>
            <a:stCxn id="90" idx="2"/>
            <a:endCxn id="91" idx="0"/>
          </p:cNvCxnSpPr>
          <p:nvPr/>
        </p:nvCxnSpPr>
        <p:spPr>
          <a:xfrm flipH="1">
            <a:off x="6723902" y="2741734"/>
            <a:ext cx="8851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"/>
          <p:cNvSpPr txBox="1"/>
          <p:nvPr/>
        </p:nvSpPr>
        <p:spPr>
          <a:xfrm>
            <a:off x="5249947" y="1769220"/>
            <a:ext cx="293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/>
          <p:cNvCxnSpPr>
            <a:stCxn id="91" idx="1"/>
            <a:endCxn id="50" idx="0"/>
          </p:cNvCxnSpPr>
          <p:nvPr/>
        </p:nvCxnSpPr>
        <p:spPr>
          <a:xfrm flipH="1">
            <a:off x="2705990" y="3309012"/>
            <a:ext cx="1663968" cy="11621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45" idx="3"/>
            <a:endCxn id="129" idx="1"/>
          </p:cNvCxnSpPr>
          <p:nvPr/>
        </p:nvCxnSpPr>
        <p:spPr>
          <a:xfrm>
            <a:off x="7869173" y="5351276"/>
            <a:ext cx="1540532" cy="4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42"/>
          <p:cNvSpPr txBox="1"/>
          <p:nvPr/>
        </p:nvSpPr>
        <p:spPr>
          <a:xfrm>
            <a:off x="4214599" y="4939455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71"/>
          <p:cNvSpPr txBox="1"/>
          <p:nvPr/>
        </p:nvSpPr>
        <p:spPr>
          <a:xfrm>
            <a:off x="3590905" y="3808048"/>
            <a:ext cx="2552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查询用户的脱敏规则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数据使用监控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TextBox 74"/>
          <p:cNvSpPr txBox="1"/>
          <p:nvPr/>
        </p:nvSpPr>
        <p:spPr>
          <a:xfrm>
            <a:off x="7563322" y="3811285"/>
            <a:ext cx="275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数据处理任务、脱敏规则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数据流通监控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77"/>
          <p:cNvSpPr txBox="1"/>
          <p:nvPr/>
        </p:nvSpPr>
        <p:spPr>
          <a:xfrm>
            <a:off x="379225" y="1296377"/>
            <a:ext cx="2880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当第三方数据供应商订阅数据时，触发数据处理任务及脱敏规则的下发；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数据使用方使用第三方数据供应商提供的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进行自身数据的查询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4102805" y="1664260"/>
            <a:ext cx="5232268" cy="202058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TextBox 14"/>
          <p:cNvSpPr txBox="1"/>
          <p:nvPr/>
        </p:nvSpPr>
        <p:spPr>
          <a:xfrm>
            <a:off x="9409705" y="5151679"/>
            <a:ext cx="2413964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6"/>
          <p:cNvSpPr txBox="1"/>
          <p:nvPr/>
        </p:nvSpPr>
        <p:spPr>
          <a:xfrm>
            <a:off x="9409704" y="4579275"/>
            <a:ext cx="241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数据拥有方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9136876" y="4474316"/>
            <a:ext cx="2956212" cy="135524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6" name="直接箭头连接符 135"/>
          <p:cNvCxnSpPr/>
          <p:nvPr/>
        </p:nvCxnSpPr>
        <p:spPr>
          <a:xfrm flipH="1">
            <a:off x="13997845" y="1858112"/>
            <a:ext cx="2838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48" idx="1"/>
            <a:endCxn id="60" idx="3"/>
          </p:cNvCxnSpPr>
          <p:nvPr/>
        </p:nvCxnSpPr>
        <p:spPr>
          <a:xfrm flipH="1">
            <a:off x="1147617" y="5348617"/>
            <a:ext cx="353096" cy="311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4"/>
          <p:cNvSpPr txBox="1"/>
          <p:nvPr/>
        </p:nvSpPr>
        <p:spPr>
          <a:xfrm>
            <a:off x="5455209" y="5151221"/>
            <a:ext cx="2413964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6"/>
          <p:cNvSpPr txBox="1"/>
          <p:nvPr/>
        </p:nvSpPr>
        <p:spPr>
          <a:xfrm>
            <a:off x="5318794" y="4578817"/>
            <a:ext cx="268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第三方数据供应商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182380" y="4473858"/>
            <a:ext cx="2956212" cy="135524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TextBox 14"/>
          <p:cNvSpPr txBox="1"/>
          <p:nvPr/>
        </p:nvSpPr>
        <p:spPr>
          <a:xfrm>
            <a:off x="1500713" y="5148562"/>
            <a:ext cx="2413964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1500712" y="4576158"/>
            <a:ext cx="241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数据使用方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227884" y="4471199"/>
            <a:ext cx="2956212" cy="135524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TextBox 42"/>
          <p:cNvSpPr txBox="1"/>
          <p:nvPr/>
        </p:nvSpPr>
        <p:spPr>
          <a:xfrm>
            <a:off x="8160004" y="4982402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脱敏数据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42"/>
          <p:cNvSpPr txBox="1"/>
          <p:nvPr/>
        </p:nvSpPr>
        <p:spPr>
          <a:xfrm>
            <a:off x="13855" y="5167068"/>
            <a:ext cx="113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914677" y="5265487"/>
            <a:ext cx="1540532" cy="265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901883" y="5440079"/>
            <a:ext cx="1540532" cy="4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42"/>
          <p:cNvSpPr txBox="1"/>
          <p:nvPr/>
        </p:nvSpPr>
        <p:spPr>
          <a:xfrm>
            <a:off x="4214599" y="5503014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脱敏数据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42"/>
          <p:cNvSpPr txBox="1"/>
          <p:nvPr/>
        </p:nvSpPr>
        <p:spPr>
          <a:xfrm>
            <a:off x="16356" y="5826445"/>
            <a:ext cx="113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明文结果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48" idx="2"/>
            <a:endCxn id="70" idx="3"/>
          </p:cNvCxnSpPr>
          <p:nvPr/>
        </p:nvCxnSpPr>
        <p:spPr>
          <a:xfrm rot="5400000">
            <a:off x="1697688" y="5001103"/>
            <a:ext cx="462439" cy="155757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91" idx="3"/>
            <a:endCxn id="133" idx="0"/>
          </p:cNvCxnSpPr>
          <p:nvPr/>
        </p:nvCxnSpPr>
        <p:spPr>
          <a:xfrm>
            <a:off x="9077846" y="3309012"/>
            <a:ext cx="1537136" cy="116530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0794404" y="6582899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9316209" y="6566979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2"/>
          <p:cNvSpPr txBox="1"/>
          <p:nvPr/>
        </p:nvSpPr>
        <p:spPr>
          <a:xfrm>
            <a:off x="11079964" y="6422634"/>
            <a:ext cx="113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流向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2"/>
          <p:cNvSpPr txBox="1"/>
          <p:nvPr/>
        </p:nvSpPr>
        <p:spPr>
          <a:xfrm>
            <a:off x="9614464" y="6422634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数据流向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0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943225" y="2126664"/>
            <a:ext cx="1800226" cy="1800226"/>
            <a:chOff x="2514600" y="1971675"/>
            <a:chExt cx="1800226" cy="1800226"/>
          </a:xfrm>
        </p:grpSpPr>
        <p:sp>
          <p:nvSpPr>
            <p:cNvPr id="5" name="椭圆 4"/>
            <p:cNvSpPr/>
            <p:nvPr/>
          </p:nvSpPr>
          <p:spPr>
            <a:xfrm>
              <a:off x="2514600" y="1971675"/>
              <a:ext cx="1800226" cy="18002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729485" y="2186560"/>
              <a:ext cx="1370457" cy="1370457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43772" y="2650519"/>
              <a:ext cx="1370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目录</a:t>
              </a:r>
              <a:endPara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0" name="直线连接符 9"/>
          <p:cNvCxnSpPr/>
          <p:nvPr/>
        </p:nvCxnSpPr>
        <p:spPr>
          <a:xfrm>
            <a:off x="5129213" y="1933822"/>
            <a:ext cx="0" cy="2185910"/>
          </a:xfrm>
          <a:prstGeom prst="line">
            <a:avLst/>
          </a:prstGeom>
          <a:ln>
            <a:solidFill>
              <a:srgbClr val="0F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12227" y="2236470"/>
            <a:ext cx="3216137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权平台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确权平台应用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场景</a:t>
            </a:r>
            <a:endParaRPr kumimoji="1" lang="en-US" altLang="zh-CN" sz="20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4000"/>
              </a:lnSpc>
            </a:pP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确权平台部署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方式</a:t>
            </a:r>
            <a:endParaRPr kumimoji="1" lang="en-US" altLang="zh-CN" sz="20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4000"/>
              </a:lnSpc>
            </a:pPr>
            <a:r>
              <a:rPr kumimoji="1"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确权软件</a:t>
            </a:r>
            <a:r>
              <a:rPr kumimoji="1" lang="zh-CN" altLang="en-US" sz="2800" b="1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部署</a:t>
            </a:r>
            <a:r>
              <a:rPr kumimoji="1"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说明</a:t>
            </a:r>
            <a:endParaRPr kumimoji="1" lang="zh-CN" altLang="en-US" sz="2800" b="1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2227" y="1876670"/>
            <a:ext cx="118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Catalogue</a:t>
            </a:r>
            <a:endParaRPr kumimoji="1" lang="zh-CN" altLang="en-US" sz="1600" dirty="0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786000"/>
            <a:ext cx="12201158" cy="72000"/>
          </a:xfrm>
          <a:prstGeom prst="rect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2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平台软件部署说明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cxnSp>
        <p:nvCxnSpPr>
          <p:cNvPr id="136" name="直接箭头连接符 135"/>
          <p:cNvCxnSpPr/>
          <p:nvPr/>
        </p:nvCxnSpPr>
        <p:spPr>
          <a:xfrm flipH="1">
            <a:off x="13997845" y="1858112"/>
            <a:ext cx="2838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76031"/>
              </p:ext>
            </p:extLst>
          </p:nvPr>
        </p:nvGraphicFramePr>
        <p:xfrm>
          <a:off x="353599" y="940466"/>
          <a:ext cx="11480018" cy="5172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6470"/>
                <a:gridCol w="1344931"/>
                <a:gridCol w="2266950"/>
                <a:gridCol w="2819400"/>
                <a:gridCol w="2812267"/>
              </a:tblGrid>
              <a:tr h="515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软件名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发布形态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部署模式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确权可视化系统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应用程序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Suselinux11 sp3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支持单机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确权管理控制系统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应用程序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Suselinux11 sp3</a:t>
                      </a:r>
                      <a:endParaRPr lang="zh-CN" alt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支持单机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数据处理系统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应用程序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Suselinux11 sp3</a:t>
                      </a:r>
                      <a:endParaRPr lang="zh-CN" alt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支持单机或集群模式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、建议根据业务量的大小选择单机还是集群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数据交换系统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应用程序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Suselinux11 sp3</a:t>
                      </a:r>
                      <a:endParaRPr lang="zh-CN" alt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支持单机或集群模式</a:t>
                      </a: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、建议选用</a:t>
                      </a:r>
                      <a:r>
                        <a:rPr lang="en-US" altLang="zh-CN" sz="16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kafka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HDFS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数据应用系统</a:t>
                      </a:r>
                      <a:r>
                        <a:rPr lang="en-US" altLang="zh-CN" sz="16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toB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应用程序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Suselinux11 sp3</a:t>
                      </a:r>
                      <a:endParaRPr lang="zh-CN" alt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支持单机或集群模式</a:t>
                      </a: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、支持数据查询、建模、预测、分类等数据操作；</a:t>
                      </a:r>
                      <a:endParaRPr lang="en-US" altLang="zh-CN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、建议根据业务量的大小选择单机还是集群</a:t>
                      </a: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数据应用系统</a:t>
                      </a:r>
                      <a:r>
                        <a:rPr lang="en-US" altLang="zh-CN" sz="16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toC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  <a:p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SDK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IOS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、仅支持数据查询；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15197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数据应用系统</a:t>
                      </a: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SDK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Suselinux11 sp3</a:t>
                      </a:r>
                      <a:endParaRPr lang="zh-CN" altLang="en-US" sz="16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7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928248" y="3630823"/>
            <a:ext cx="800100" cy="8255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71499" y="4050109"/>
            <a:ext cx="673296" cy="586729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2727378" y="3875404"/>
            <a:ext cx="936138" cy="936138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690779" y="3006552"/>
            <a:ext cx="787400" cy="685800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1519518" y="2794883"/>
            <a:ext cx="1129923" cy="1129923"/>
          </a:xfrm>
          <a:prstGeom prst="ellipse">
            <a:avLst/>
          </a:prstGeom>
          <a:noFill/>
          <a:ln w="6350">
            <a:solidFill>
              <a:srgbClr val="0FB0D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22416" y="3075843"/>
            <a:ext cx="1402104" cy="1402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32291" y="3304303"/>
            <a:ext cx="1643956" cy="164395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58263" y="1613160"/>
            <a:ext cx="1691144" cy="169114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083086" y="1613159"/>
            <a:ext cx="2948172" cy="294817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7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266700"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30177" y="255849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谢谢观看！</a:t>
            </a:r>
            <a:endParaRPr kumimoji="1" lang="zh-CN" altLang="en-US" sz="5400" b="1" dirty="0">
              <a:solidFill>
                <a:srgbClr val="0FB0D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连接符 20"/>
          <p:cNvCxnSpPr/>
          <p:nvPr/>
        </p:nvCxnSpPr>
        <p:spPr>
          <a:xfrm flipH="1">
            <a:off x="6603304" y="895842"/>
            <a:ext cx="1077496" cy="1457466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>
            <a:off x="7007293" y="1478995"/>
            <a:ext cx="687919" cy="930508"/>
          </a:xfrm>
          <a:prstGeom prst="line">
            <a:avLst/>
          </a:prstGeom>
          <a:ln w="889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 flipH="1">
            <a:off x="6937001" y="627462"/>
            <a:ext cx="1154309" cy="156136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>
            <a:off x="5687657" y="3844716"/>
            <a:ext cx="1319636" cy="1784994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>
            <a:off x="6114815" y="3576336"/>
            <a:ext cx="1302989" cy="1762477"/>
          </a:xfrm>
          <a:prstGeom prst="line">
            <a:avLst/>
          </a:prstGeom>
          <a:ln w="25400">
            <a:solidFill>
              <a:srgbClr val="0FB0D2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065293" y="5297534"/>
            <a:ext cx="99044" cy="99044"/>
          </a:xfrm>
          <a:prstGeom prst="ellipse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89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多方均值安全计算方案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379225" y="729752"/>
            <a:ext cx="11240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多个供方的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数据交换到集中点进行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指标计算，比如均值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，但各个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供方都不能看到其他供方的数据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，只能看到最后的指标结果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0" name="TextBox 14"/>
          <p:cNvSpPr txBox="1"/>
          <p:nvPr/>
        </p:nvSpPr>
        <p:spPr>
          <a:xfrm>
            <a:off x="6839974" y="3100905"/>
            <a:ext cx="4714239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确权可视化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15"/>
          <p:cNvSpPr txBox="1"/>
          <p:nvPr/>
        </p:nvSpPr>
        <p:spPr>
          <a:xfrm>
            <a:off x="6834299" y="3868238"/>
            <a:ext cx="4707888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确权管理控制系统</a:t>
            </a:r>
          </a:p>
        </p:txBody>
      </p:sp>
      <p:cxnSp>
        <p:nvCxnSpPr>
          <p:cNvPr id="95" name="直接箭头连接符 94"/>
          <p:cNvCxnSpPr>
            <a:stCxn id="90" idx="2"/>
            <a:endCxn id="91" idx="0"/>
          </p:cNvCxnSpPr>
          <p:nvPr/>
        </p:nvCxnSpPr>
        <p:spPr>
          <a:xfrm flipH="1">
            <a:off x="9188243" y="3501015"/>
            <a:ext cx="8851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"/>
          <p:cNvSpPr txBox="1"/>
          <p:nvPr/>
        </p:nvSpPr>
        <p:spPr>
          <a:xfrm>
            <a:off x="7714287" y="2493943"/>
            <a:ext cx="293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/>
          <p:cNvCxnSpPr>
            <a:stCxn id="91" idx="1"/>
          </p:cNvCxnSpPr>
          <p:nvPr/>
        </p:nvCxnSpPr>
        <p:spPr>
          <a:xfrm flipH="1">
            <a:off x="3485201" y="4068293"/>
            <a:ext cx="3349098" cy="1142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42"/>
          <p:cNvSpPr txBox="1"/>
          <p:nvPr/>
        </p:nvSpPr>
        <p:spPr>
          <a:xfrm rot="890803">
            <a:off x="4728973" y="3965223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脱敏数据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6622978" y="2493943"/>
            <a:ext cx="5176436" cy="380574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TextBox 14"/>
          <p:cNvSpPr txBox="1"/>
          <p:nvPr/>
        </p:nvSpPr>
        <p:spPr>
          <a:xfrm>
            <a:off x="1071237" y="3301411"/>
            <a:ext cx="2413964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6"/>
          <p:cNvSpPr txBox="1"/>
          <p:nvPr/>
        </p:nvSpPr>
        <p:spPr>
          <a:xfrm>
            <a:off x="1071236" y="2839847"/>
            <a:ext cx="241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数据提供方</a:t>
            </a:r>
            <a:r>
              <a:rPr lang="en-US" altLang="zh-CN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798408" y="2724775"/>
            <a:ext cx="2956212" cy="160891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接箭头连接符 22"/>
          <p:cNvCxnSpPr>
            <a:endCxn id="39" idx="1"/>
          </p:cNvCxnSpPr>
          <p:nvPr/>
        </p:nvCxnSpPr>
        <p:spPr>
          <a:xfrm>
            <a:off x="3485201" y="3672449"/>
            <a:ext cx="3368875" cy="120982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485201" y="4068293"/>
            <a:ext cx="3349098" cy="148524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42"/>
          <p:cNvSpPr txBox="1"/>
          <p:nvPr/>
        </p:nvSpPr>
        <p:spPr>
          <a:xfrm rot="903222">
            <a:off x="4267143" y="4336465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均值指数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0682688" y="6463251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9204493" y="6447331"/>
            <a:ext cx="30480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2"/>
          <p:cNvSpPr txBox="1"/>
          <p:nvPr/>
        </p:nvSpPr>
        <p:spPr>
          <a:xfrm>
            <a:off x="10968248" y="6302986"/>
            <a:ext cx="113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流向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42"/>
          <p:cNvSpPr txBox="1"/>
          <p:nvPr/>
        </p:nvSpPr>
        <p:spPr>
          <a:xfrm>
            <a:off x="9502748" y="6302986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数据流向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77"/>
          <p:cNvSpPr txBox="1"/>
          <p:nvPr/>
        </p:nvSpPr>
        <p:spPr>
          <a:xfrm>
            <a:off x="379225" y="1296377"/>
            <a:ext cx="7143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当集中点使用数据时，触发数据处理任务及脱敏规则下发到数据处理平台；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集中点数据应用平台使用脱敏数据进行计算；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指标结果反馈给数据拥有方，数据拥有方还原计算结果；</a:t>
            </a:r>
            <a:endParaRPr lang="en-US" altLang="zh-CN" sz="16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4"/>
          <p:cNvSpPr txBox="1"/>
          <p:nvPr/>
        </p:nvSpPr>
        <p:spPr>
          <a:xfrm>
            <a:off x="1071237" y="5134583"/>
            <a:ext cx="2413964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1071236" y="4603744"/>
            <a:ext cx="241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数据提供方</a:t>
            </a:r>
            <a:r>
              <a:rPr lang="en-US" altLang="zh-CN" sz="24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98408" y="4495586"/>
            <a:ext cx="2956212" cy="172476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TextBox 71"/>
          <p:cNvSpPr txBox="1"/>
          <p:nvPr/>
        </p:nvSpPr>
        <p:spPr>
          <a:xfrm>
            <a:off x="1926127" y="5867886"/>
            <a:ext cx="70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74067" y="2493945"/>
            <a:ext cx="3603760" cy="3884892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接箭头连接符 65"/>
          <p:cNvCxnSpPr>
            <a:stCxn id="91" idx="1"/>
            <a:endCxn id="129" idx="3"/>
          </p:cNvCxnSpPr>
          <p:nvPr/>
        </p:nvCxnSpPr>
        <p:spPr>
          <a:xfrm flipH="1" flipV="1">
            <a:off x="3485201" y="3501466"/>
            <a:ext cx="3349098" cy="56682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4"/>
          <p:cNvSpPr txBox="1"/>
          <p:nvPr/>
        </p:nvSpPr>
        <p:spPr>
          <a:xfrm rot="600946">
            <a:off x="4052331" y="3239389"/>
            <a:ext cx="275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数据处理任务、脱敏规则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数据流通监控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6854076" y="5358918"/>
            <a:ext cx="4765950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6854076" y="4682214"/>
            <a:ext cx="4714239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15"/>
          <p:cNvSpPr txBox="1"/>
          <p:nvPr/>
        </p:nvSpPr>
        <p:spPr>
          <a:xfrm>
            <a:off x="1071237" y="3776810"/>
            <a:ext cx="2413964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15"/>
          <p:cNvSpPr txBox="1"/>
          <p:nvPr/>
        </p:nvSpPr>
        <p:spPr>
          <a:xfrm>
            <a:off x="1071232" y="5633375"/>
            <a:ext cx="2413964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9188238" y="5066625"/>
            <a:ext cx="8851" cy="36722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3"/>
            <a:endCxn id="39" idx="1"/>
          </p:cNvCxnSpPr>
          <p:nvPr/>
        </p:nvCxnSpPr>
        <p:spPr>
          <a:xfrm flipV="1">
            <a:off x="3485201" y="4882269"/>
            <a:ext cx="3368875" cy="4523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42"/>
          <p:cNvSpPr txBox="1"/>
          <p:nvPr/>
        </p:nvSpPr>
        <p:spPr>
          <a:xfrm rot="21249026">
            <a:off x="4399992" y="4815518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脱敏数据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/>
          <p:cNvCxnSpPr>
            <a:stCxn id="42" idx="3"/>
            <a:endCxn id="37" idx="1"/>
          </p:cNvCxnSpPr>
          <p:nvPr/>
        </p:nvCxnSpPr>
        <p:spPr>
          <a:xfrm flipV="1">
            <a:off x="3485196" y="5558973"/>
            <a:ext cx="3368880" cy="27445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42"/>
          <p:cNvSpPr txBox="1"/>
          <p:nvPr/>
        </p:nvSpPr>
        <p:spPr>
          <a:xfrm rot="21369908">
            <a:off x="4566525" y="5405828"/>
            <a:ext cx="100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均值指数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733308" y="4472237"/>
            <a:ext cx="5014191" cy="156124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719448" y="2934327"/>
            <a:ext cx="5014191" cy="147624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943225" y="2126664"/>
            <a:ext cx="1800226" cy="1800226"/>
            <a:chOff x="2514600" y="1971675"/>
            <a:chExt cx="1800226" cy="1800226"/>
          </a:xfrm>
        </p:grpSpPr>
        <p:sp>
          <p:nvSpPr>
            <p:cNvPr id="5" name="椭圆 4"/>
            <p:cNvSpPr/>
            <p:nvPr/>
          </p:nvSpPr>
          <p:spPr>
            <a:xfrm>
              <a:off x="2514600" y="1971675"/>
              <a:ext cx="1800226" cy="18002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729485" y="2186560"/>
              <a:ext cx="1370457" cy="1370457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43772" y="2650519"/>
              <a:ext cx="1370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目录</a:t>
              </a:r>
              <a:endPara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0" name="直线连接符 9"/>
          <p:cNvCxnSpPr/>
          <p:nvPr/>
        </p:nvCxnSpPr>
        <p:spPr>
          <a:xfrm>
            <a:off x="5129213" y="1933822"/>
            <a:ext cx="0" cy="2185910"/>
          </a:xfrm>
          <a:prstGeom prst="line">
            <a:avLst/>
          </a:prstGeom>
          <a:ln>
            <a:solidFill>
              <a:srgbClr val="0F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12227" y="2236470"/>
            <a:ext cx="2758937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权平台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endParaRPr lang="en-US" altLang="zh-CN" sz="2800" b="1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确权平台应用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场景</a:t>
            </a:r>
            <a:endParaRPr kumimoji="1" lang="en-US" altLang="zh-CN" sz="20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确权平台部署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方式</a:t>
            </a:r>
            <a:endParaRPr kumimoji="1" lang="en-US" altLang="zh-CN" sz="20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确权软件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部署</a:t>
            </a: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说明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2227" y="1876670"/>
            <a:ext cx="118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Catalogue</a:t>
            </a:r>
            <a:endParaRPr kumimoji="1" lang="zh-CN" altLang="en-US" sz="1600" dirty="0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786000"/>
            <a:ext cx="12201158" cy="72000"/>
          </a:xfrm>
          <a:prstGeom prst="rect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635567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确权平台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介绍 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市场痛点：数据开放即泄密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27472">
            <a:off x="6427715" y="4787530"/>
            <a:ext cx="1621112" cy="219109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457994" y="1226757"/>
            <a:ext cx="1764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流通</a:t>
            </a:r>
          </a:p>
        </p:txBody>
      </p:sp>
      <p:sp>
        <p:nvSpPr>
          <p:cNvPr id="24" name="Freeform 66"/>
          <p:cNvSpPr>
            <a:spLocks noEditPoints="1"/>
          </p:cNvSpPr>
          <p:nvPr/>
        </p:nvSpPr>
        <p:spPr bwMode="auto">
          <a:xfrm>
            <a:off x="5254284" y="3112482"/>
            <a:ext cx="756264" cy="883366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25891" y="2597628"/>
            <a:ext cx="997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数据拷贝泛滥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224">
            <a:off x="6807821" y="744937"/>
            <a:ext cx="1621112" cy="219109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0224">
            <a:off x="2945784" y="2411289"/>
            <a:ext cx="1621112" cy="219109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20224">
            <a:off x="3909875" y="4562838"/>
            <a:ext cx="1621112" cy="219109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0224">
            <a:off x="7795152" y="2847274"/>
            <a:ext cx="1621112" cy="2191092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708894" y="5059058"/>
            <a:ext cx="1126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数据流向不可查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76940" y="5850959"/>
            <a:ext cx="107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数据使用不可控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15965" y="4353249"/>
            <a:ext cx="1023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数据隐私难保护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977944" y="1626867"/>
            <a:ext cx="2054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数据资产流失</a:t>
            </a:r>
            <a:endParaRPr lang="en-US" altLang="zh-CN" sz="20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数据隐私泄密</a:t>
            </a:r>
            <a:endParaRPr lang="en-US" altLang="zh-CN" sz="20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957506" y="4526429"/>
            <a:ext cx="2479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数据流通的困境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66"/>
          <p:cNvSpPr>
            <a:spLocks noEditPoints="1"/>
          </p:cNvSpPr>
          <p:nvPr/>
        </p:nvSpPr>
        <p:spPr bwMode="auto">
          <a:xfrm>
            <a:off x="6429407" y="2641685"/>
            <a:ext cx="446306" cy="521315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66"/>
          <p:cNvSpPr>
            <a:spLocks noEditPoints="1"/>
          </p:cNvSpPr>
          <p:nvPr/>
        </p:nvSpPr>
        <p:spPr bwMode="auto">
          <a:xfrm>
            <a:off x="6707681" y="3277080"/>
            <a:ext cx="446306" cy="521315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0224">
            <a:off x="7795151" y="2903686"/>
            <a:ext cx="1621112" cy="2191092"/>
          </a:xfrm>
          <a:prstGeom prst="rect">
            <a:avLst/>
          </a:prstGeom>
        </p:spPr>
      </p:pic>
      <p:sp>
        <p:nvSpPr>
          <p:cNvPr id="48" name="Freeform 66"/>
          <p:cNvSpPr>
            <a:spLocks noEditPoints="1"/>
          </p:cNvSpPr>
          <p:nvPr/>
        </p:nvSpPr>
        <p:spPr bwMode="auto">
          <a:xfrm>
            <a:off x="6429407" y="3918459"/>
            <a:ext cx="446306" cy="521315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右箭头 48"/>
          <p:cNvSpPr/>
          <p:nvPr/>
        </p:nvSpPr>
        <p:spPr>
          <a:xfrm>
            <a:off x="6153116" y="3429649"/>
            <a:ext cx="214392" cy="30464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确权平台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r>
              <a:rPr lang="en-US" altLang="zh-CN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解决方案：数据“可用不可见”与“用后即焚”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28" name="六边形 27"/>
          <p:cNvSpPr/>
          <p:nvPr/>
        </p:nvSpPr>
        <p:spPr>
          <a:xfrm>
            <a:off x="3536966" y="3557877"/>
            <a:ext cx="1349986" cy="1163781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>
            <a:off x="1627809" y="4541550"/>
            <a:ext cx="1349986" cy="1163781"/>
          </a:xfrm>
          <a:prstGeom prst="hexagon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3536966" y="1720108"/>
            <a:ext cx="1349986" cy="1163781"/>
          </a:xfrm>
          <a:prstGeom prst="hexagon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>
            <a:off x="5446123" y="4541550"/>
            <a:ext cx="1349986" cy="1163781"/>
          </a:xfrm>
          <a:prstGeom prst="hexagon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线形标注 2(带强调线) 33"/>
          <p:cNvSpPr/>
          <p:nvPr/>
        </p:nvSpPr>
        <p:spPr>
          <a:xfrm flipV="1">
            <a:off x="7760936" y="3214824"/>
            <a:ext cx="2410049" cy="12502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72"/>
              <a:gd name="adj6" fmla="val -44367"/>
            </a:avLst>
          </a:prstGeom>
          <a:noFill/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34726" y="3269407"/>
            <a:ext cx="341277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数据用后即焚</a:t>
            </a:r>
          </a:p>
          <a:p>
            <a:pPr marL="171446" indent="-171446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数据挖掘算法</a:t>
            </a:r>
          </a:p>
          <a:p>
            <a:pPr marL="171446" indent="-171446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分类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、回归、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聚类算法</a:t>
            </a:r>
            <a:endParaRPr kumimoji="1" lang="en-US" altLang="zh-CN" sz="12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46" indent="-171446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提供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查询、建模、训练、预测</a:t>
            </a:r>
            <a:r>
              <a:rPr kumimoji="1" lang="en-US" altLang="zh-CN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处理能力</a:t>
            </a:r>
            <a:endParaRPr kumimoji="1" lang="en-US" altLang="zh-CN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46" indent="-171446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数据即用即删技术</a:t>
            </a:r>
          </a:p>
        </p:txBody>
      </p:sp>
      <p:sp>
        <p:nvSpPr>
          <p:cNvPr id="37" name="线形标注 2(带强调线) 36"/>
          <p:cNvSpPr/>
          <p:nvPr/>
        </p:nvSpPr>
        <p:spPr>
          <a:xfrm>
            <a:off x="7722211" y="1472331"/>
            <a:ext cx="2031523" cy="104604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229"/>
              <a:gd name="adj6" fmla="val -132596"/>
            </a:avLst>
          </a:prstGeom>
          <a:noFill/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344206" y="1355687"/>
            <a:ext cx="1907668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数据可用不可见</a:t>
            </a:r>
            <a:endParaRPr kumimoji="1" lang="en-US" altLang="zh-CN" sz="12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数据混淆加密算法</a:t>
            </a:r>
            <a:endParaRPr kumimoji="1" lang="en-US" altLang="zh-CN" sz="12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数据流通通道加密</a:t>
            </a: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实时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流技术</a:t>
            </a: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安全认证技术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342674" y="5106642"/>
            <a:ext cx="1949116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数据使用全程监控</a:t>
            </a:r>
          </a:p>
          <a:p>
            <a:pPr marL="171446" indent="-171446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数据使用、流通确权</a:t>
            </a:r>
            <a:endParaRPr kumimoji="1" lang="en-US" altLang="zh-CN" sz="12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46" indent="-171446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链路监控技术</a:t>
            </a:r>
          </a:p>
          <a:p>
            <a:pPr marL="171446" indent="-171446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异常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报警算法</a:t>
            </a:r>
          </a:p>
          <a:p>
            <a:pPr marL="171446" indent="-171446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高并发通讯框架</a:t>
            </a:r>
            <a:endParaRPr kumimoji="1" lang="en-US" altLang="zh-CN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06559" y="3798648"/>
            <a:ext cx="1210800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大数据确权平台</a:t>
            </a:r>
            <a:endParaRPr kumimoji="1" lang="zh-CN" altLang="en-US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06559" y="1954611"/>
            <a:ext cx="12108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银行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560991" y="4783762"/>
            <a:ext cx="112024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数据应用商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770238" y="4782321"/>
            <a:ext cx="106512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数据所有人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886952" y="2749262"/>
            <a:ext cx="1141061" cy="16576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2312681" y="2749262"/>
            <a:ext cx="1141061" cy="16576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11959" y="3029425"/>
            <a:ext cx="0" cy="437012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012256" y="4480886"/>
            <a:ext cx="481926" cy="242212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952626" y="4480886"/>
            <a:ext cx="481926" cy="242212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969417" y="4697838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数据确权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714307" y="4647694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使用认证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29495" y="3291357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数据传输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622803" y="2283277"/>
            <a:ext cx="1210588" cy="362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（数据源）</a:t>
            </a:r>
            <a:endParaRPr kumimoji="1" lang="zh-CN" altLang="en-US" sz="16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678354" y="1446001"/>
            <a:ext cx="656371" cy="508610"/>
            <a:chOff x="2409456" y="4651513"/>
            <a:chExt cx="1499935" cy="1052465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571" y="5009367"/>
              <a:ext cx="499820" cy="694611"/>
            </a:xfrm>
            <a:prstGeom prst="rect">
              <a:avLst/>
            </a:prstGeom>
          </p:spPr>
        </p:pic>
        <p:sp>
          <p:nvSpPr>
            <p:cNvPr id="65" name="圆角矩形 64"/>
            <p:cNvSpPr/>
            <p:nvPr/>
          </p:nvSpPr>
          <p:spPr>
            <a:xfrm>
              <a:off x="2409456" y="4651513"/>
              <a:ext cx="1499935" cy="1037023"/>
            </a:xfrm>
            <a:prstGeom prst="roundRect">
              <a:avLst>
                <a:gd name="adj" fmla="val 10159"/>
              </a:avLst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553328" y="4808195"/>
              <a:ext cx="749727" cy="729222"/>
              <a:chOff x="7772187" y="1570856"/>
              <a:chExt cx="938960" cy="913279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7772187" y="1570856"/>
                <a:ext cx="938960" cy="589657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103705" y="2129054"/>
                <a:ext cx="187215" cy="5758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梯形 68"/>
              <p:cNvSpPr/>
              <p:nvPr/>
            </p:nvSpPr>
            <p:spPr>
              <a:xfrm>
                <a:off x="7851913" y="2262436"/>
                <a:ext cx="702366" cy="221699"/>
              </a:xfrm>
              <a:prstGeom prst="trapezoid">
                <a:avLst>
                  <a:gd name="adj" fmla="val 53433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>
                <a:off x="7878618" y="1688999"/>
                <a:ext cx="602974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7879460" y="1808279"/>
                <a:ext cx="602974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7885244" y="1911184"/>
                <a:ext cx="206252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7881483" y="2022067"/>
                <a:ext cx="448525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4" y="3134472"/>
            <a:ext cx="883954" cy="88724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95" y="5042310"/>
            <a:ext cx="915218" cy="563211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5557270" y="1750714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数据加密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661004" y="3881683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数据处理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90992" y="5664878"/>
            <a:ext cx="1107996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数据使用监控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线形标注 2(带强调线) 78"/>
          <p:cNvSpPr/>
          <p:nvPr/>
        </p:nvSpPr>
        <p:spPr>
          <a:xfrm flipV="1">
            <a:off x="7742152" y="5181334"/>
            <a:ext cx="2031523" cy="104604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17599"/>
              <a:gd name="adj5" fmla="val 121772"/>
              <a:gd name="adj6" fmla="val -147600"/>
            </a:avLst>
          </a:prstGeom>
          <a:noFill/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2061755" y="3291357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采集数据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254987" y="3068278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技术方案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确权平台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r>
              <a:rPr lang="en-US" altLang="zh-CN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确权平台关键模块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82" name="TextBox 1"/>
          <p:cNvSpPr txBox="1"/>
          <p:nvPr/>
        </p:nvSpPr>
        <p:spPr>
          <a:xfrm>
            <a:off x="436750" y="2267913"/>
            <a:ext cx="4714239" cy="40011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权可视化系统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6"/>
          <p:cNvSpPr txBox="1"/>
          <p:nvPr/>
        </p:nvSpPr>
        <p:spPr>
          <a:xfrm>
            <a:off x="443102" y="3309025"/>
            <a:ext cx="4707888" cy="4001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权管理控制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84" name="TextBox 7"/>
          <p:cNvSpPr txBox="1"/>
          <p:nvPr/>
        </p:nvSpPr>
        <p:spPr>
          <a:xfrm>
            <a:off x="458069" y="4509174"/>
            <a:ext cx="1400437" cy="70788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85" name="TextBox 8"/>
          <p:cNvSpPr txBox="1"/>
          <p:nvPr/>
        </p:nvSpPr>
        <p:spPr>
          <a:xfrm>
            <a:off x="2089345" y="4528224"/>
            <a:ext cx="1400437" cy="70788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9"/>
          <p:cNvSpPr txBox="1"/>
          <p:nvPr/>
        </p:nvSpPr>
        <p:spPr>
          <a:xfrm>
            <a:off x="3750553" y="4547274"/>
            <a:ext cx="1400437" cy="70788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数据应用系统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3"/>
          <p:cNvSpPr txBox="1"/>
          <p:nvPr/>
        </p:nvSpPr>
        <p:spPr>
          <a:xfrm>
            <a:off x="1705670" y="1396394"/>
            <a:ext cx="213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FB0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确权平台</a:t>
            </a:r>
            <a:endParaRPr lang="zh-CN" altLang="en-US" sz="2800" b="1" dirty="0">
              <a:solidFill>
                <a:srgbClr val="0FB0D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10"/>
          <p:cNvSpPr txBox="1"/>
          <p:nvPr/>
        </p:nvSpPr>
        <p:spPr>
          <a:xfrm>
            <a:off x="5568824" y="642183"/>
            <a:ext cx="66239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确权可视化系统：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、提供数据流通确权、数据使用确权可视化界面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、提供数据资源发布、数据资源订阅可视化界面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、提供数据流通监控、数据使用监控展示能力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管理控制系统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（确权平台的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大脑）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、对数据进行确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、产生数据脱敏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、监控数据流通、数据操作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、原始数据处理平台，对原始数据进行清洗、筛选，并根据脱敏规则对数据进行脱敏、流通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、按照一定的格式存储、交换脱敏等数据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、脱敏数据操作平台，提供数据查询、建模、训练、预测、分类等能力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80913" y="1015246"/>
            <a:ext cx="5232268" cy="516388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8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943225" y="2126664"/>
            <a:ext cx="1800226" cy="1800226"/>
            <a:chOff x="2514600" y="1971675"/>
            <a:chExt cx="1800226" cy="1800226"/>
          </a:xfrm>
        </p:grpSpPr>
        <p:sp>
          <p:nvSpPr>
            <p:cNvPr id="5" name="椭圆 4"/>
            <p:cNvSpPr/>
            <p:nvPr/>
          </p:nvSpPr>
          <p:spPr>
            <a:xfrm>
              <a:off x="2514600" y="1971675"/>
              <a:ext cx="1800226" cy="18002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729485" y="2186560"/>
              <a:ext cx="1370457" cy="1370457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43772" y="2650519"/>
              <a:ext cx="1370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目录</a:t>
              </a:r>
              <a:endPara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0" name="直线连接符 9"/>
          <p:cNvCxnSpPr/>
          <p:nvPr/>
        </p:nvCxnSpPr>
        <p:spPr>
          <a:xfrm>
            <a:off x="5129213" y="1933822"/>
            <a:ext cx="0" cy="2185910"/>
          </a:xfrm>
          <a:prstGeom prst="line">
            <a:avLst/>
          </a:prstGeom>
          <a:ln>
            <a:solidFill>
              <a:srgbClr val="0F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12227" y="2236470"/>
            <a:ext cx="3216137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权平台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4000"/>
              </a:lnSpc>
            </a:pPr>
            <a:r>
              <a:rPr kumimoji="1"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确权平台应用</a:t>
            </a:r>
            <a:r>
              <a:rPr kumimoji="1" lang="zh-CN" altLang="en-US" sz="2800" b="1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场景</a:t>
            </a:r>
            <a:endParaRPr kumimoji="1" lang="en-US" altLang="zh-CN" sz="2800" b="1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确权平台部署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方式</a:t>
            </a:r>
            <a:endParaRPr kumimoji="1" lang="en-US" altLang="zh-CN" sz="20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确权软件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部署</a:t>
            </a: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说明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2227" y="1876670"/>
            <a:ext cx="118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Catalogue</a:t>
            </a:r>
            <a:endParaRPr kumimoji="1" lang="zh-CN" altLang="en-US" sz="1600" dirty="0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786000"/>
            <a:ext cx="12201158" cy="72000"/>
          </a:xfrm>
          <a:prstGeom prst="rect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0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平台应用场景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 ——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数据交换场景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3527998" y="3032158"/>
            <a:ext cx="196280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大数据确权平台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49612" y="1406219"/>
            <a:ext cx="110520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企业数据池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05056" y="3631610"/>
            <a:ext cx="2127950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数据实时保护、监控技术</a:t>
            </a: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数据流通安全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技术</a:t>
            </a:r>
            <a:endParaRPr kumimoji="1" lang="en-US" altLang="zh-CN" sz="12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数据动态确权系统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挖掘算法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3394613" y="3338147"/>
            <a:ext cx="2227091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数据交换场景）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764379" y="1109502"/>
            <a:ext cx="1275672" cy="127567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>
            <a:off x="4251426" y="1519140"/>
            <a:ext cx="615460" cy="615460"/>
            <a:chOff x="252171" y="1148357"/>
            <a:chExt cx="615460" cy="615460"/>
          </a:xfrm>
        </p:grpSpPr>
        <p:sp>
          <p:nvSpPr>
            <p:cNvPr id="105" name="加号 104"/>
            <p:cNvSpPr/>
            <p:nvPr/>
          </p:nvSpPr>
          <p:spPr>
            <a:xfrm>
              <a:off x="252171" y="1148357"/>
              <a:ext cx="615460" cy="615460"/>
            </a:xfrm>
            <a:prstGeom prst="mathPlus">
              <a:avLst/>
            </a:prstGeom>
            <a:solidFill>
              <a:srgbClr val="00B0F0">
                <a:alpha val="4000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加号 4"/>
            <p:cNvSpPr/>
            <p:nvPr/>
          </p:nvSpPr>
          <p:spPr>
            <a:xfrm>
              <a:off x="333750" y="1383709"/>
              <a:ext cx="452302" cy="144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000" kern="1200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31539" y="987366"/>
            <a:ext cx="2150052" cy="168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市场痛点：</a:t>
            </a: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自</a:t>
            </a: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有数据标签不齐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数据孤岛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数据利用不足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隐私数据泄露风险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070697" y="4764453"/>
            <a:ext cx="2086663" cy="1982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互换数据加密保护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同源数据关联互通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数据确权合法流通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数据交换标签补齐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数据关联分析服务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660011" y="3733925"/>
            <a:ext cx="337441" cy="394743"/>
            <a:chOff x="1494391" y="1258715"/>
            <a:chExt cx="337441" cy="394743"/>
          </a:xfrm>
        </p:grpSpPr>
        <p:sp>
          <p:nvSpPr>
            <p:cNvPr id="110" name="右箭头 109"/>
            <p:cNvSpPr/>
            <p:nvPr/>
          </p:nvSpPr>
          <p:spPr>
            <a:xfrm>
              <a:off x="1494391" y="1258715"/>
              <a:ext cx="337441" cy="39474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B0F0">
                <a:alpha val="4000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右箭头 4"/>
            <p:cNvSpPr/>
            <p:nvPr/>
          </p:nvSpPr>
          <p:spPr>
            <a:xfrm>
              <a:off x="1494391" y="1337664"/>
              <a:ext cx="236209" cy="236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sp>
        <p:nvSpPr>
          <p:cNvPr id="112" name="KSO_Shape"/>
          <p:cNvSpPr/>
          <p:nvPr/>
        </p:nvSpPr>
        <p:spPr bwMode="auto">
          <a:xfrm>
            <a:off x="7967037" y="5905354"/>
            <a:ext cx="288925" cy="323850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KSO_Shape"/>
          <p:cNvSpPr>
            <a:spLocks noChangeArrowheads="1"/>
          </p:cNvSpPr>
          <p:nvPr/>
        </p:nvSpPr>
        <p:spPr bwMode="auto">
          <a:xfrm>
            <a:off x="6703666" y="5820795"/>
            <a:ext cx="514260" cy="413028"/>
          </a:xfrm>
          <a:custGeom>
            <a:avLst/>
            <a:gdLst>
              <a:gd name="T0" fmla="*/ 552105 w 2874963"/>
              <a:gd name="T1" fmla="*/ 1256550 h 2311400"/>
              <a:gd name="T2" fmla="*/ 814407 w 2874963"/>
              <a:gd name="T3" fmla="*/ 1166381 h 2311400"/>
              <a:gd name="T4" fmla="*/ 861857 w 2874963"/>
              <a:gd name="T5" fmla="*/ 1221938 h 2311400"/>
              <a:gd name="T6" fmla="*/ 529108 w 2874963"/>
              <a:gd name="T7" fmla="*/ 1452571 h 2311400"/>
              <a:gd name="T8" fmla="*/ 122756 w 2874963"/>
              <a:gd name="T9" fmla="*/ 1358877 h 2311400"/>
              <a:gd name="T10" fmla="*/ 175912 w 2874963"/>
              <a:gd name="T11" fmla="*/ 1192357 h 2311400"/>
              <a:gd name="T12" fmla="*/ 277118 w 2874963"/>
              <a:gd name="T13" fmla="*/ 1128994 h 2311400"/>
              <a:gd name="T14" fmla="*/ 305052 w 2874963"/>
              <a:gd name="T15" fmla="*/ 1242809 h 2311400"/>
              <a:gd name="T16" fmla="*/ 994050 w 2874963"/>
              <a:gd name="T17" fmla="*/ 853464 h 2311400"/>
              <a:gd name="T18" fmla="*/ 644668 w 2874963"/>
              <a:gd name="T19" fmla="*/ 666225 h 2311400"/>
              <a:gd name="T20" fmla="*/ 675774 w 2874963"/>
              <a:gd name="T21" fmla="*/ 776137 h 2311400"/>
              <a:gd name="T22" fmla="*/ 719353 w 2874963"/>
              <a:gd name="T23" fmla="*/ 821032 h 2311400"/>
              <a:gd name="T24" fmla="*/ 694258 w 2874963"/>
              <a:gd name="T25" fmla="*/ 885897 h 2311400"/>
              <a:gd name="T26" fmla="*/ 639408 w 2874963"/>
              <a:gd name="T27" fmla="*/ 997010 h 2311400"/>
              <a:gd name="T28" fmla="*/ 561868 w 2874963"/>
              <a:gd name="T29" fmla="*/ 1068783 h 2311400"/>
              <a:gd name="T30" fmla="*/ 506117 w 2874963"/>
              <a:gd name="T31" fmla="*/ 1079143 h 2311400"/>
              <a:gd name="T32" fmla="*/ 449013 w 2874963"/>
              <a:gd name="T33" fmla="*/ 1059924 h 2311400"/>
              <a:gd name="T34" fmla="*/ 372374 w 2874963"/>
              <a:gd name="T35" fmla="*/ 966830 h 2311400"/>
              <a:gd name="T36" fmla="*/ 317074 w 2874963"/>
              <a:gd name="T37" fmla="*/ 867429 h 2311400"/>
              <a:gd name="T38" fmla="*/ 315722 w 2874963"/>
              <a:gd name="T39" fmla="*/ 807819 h 2311400"/>
              <a:gd name="T40" fmla="*/ 360804 w 2874963"/>
              <a:gd name="T41" fmla="*/ 726436 h 2311400"/>
              <a:gd name="T42" fmla="*/ 420311 w 2874963"/>
              <a:gd name="T43" fmla="*/ 688148 h 2311400"/>
              <a:gd name="T44" fmla="*/ 541281 w 2874963"/>
              <a:gd name="T45" fmla="*/ 679889 h 2311400"/>
              <a:gd name="T46" fmla="*/ 615816 w 2874963"/>
              <a:gd name="T47" fmla="*/ 642201 h 2311400"/>
              <a:gd name="T48" fmla="*/ 607328 w 2874963"/>
              <a:gd name="T49" fmla="*/ 550770 h 2311400"/>
              <a:gd name="T50" fmla="*/ 652075 w 2874963"/>
              <a:gd name="T51" fmla="*/ 576010 h 2311400"/>
              <a:gd name="T52" fmla="*/ 690816 w 2874963"/>
              <a:gd name="T53" fmla="*/ 613419 h 2311400"/>
              <a:gd name="T54" fmla="*/ 708834 w 2874963"/>
              <a:gd name="T55" fmla="*/ 715281 h 2311400"/>
              <a:gd name="T56" fmla="*/ 684809 w 2874963"/>
              <a:gd name="T57" fmla="*/ 784841 h 2311400"/>
              <a:gd name="T58" fmla="*/ 653727 w 2874963"/>
              <a:gd name="T59" fmla="*/ 664651 h 2311400"/>
              <a:gd name="T60" fmla="*/ 590811 w 2874963"/>
              <a:gd name="T61" fmla="*/ 648726 h 2311400"/>
              <a:gd name="T62" fmla="*/ 495911 w 2874963"/>
              <a:gd name="T63" fmla="*/ 681177 h 2311400"/>
              <a:gd name="T64" fmla="*/ 382693 w 2874963"/>
              <a:gd name="T65" fmla="*/ 672613 h 2311400"/>
              <a:gd name="T66" fmla="*/ 342000 w 2874963"/>
              <a:gd name="T67" fmla="*/ 784841 h 2311400"/>
              <a:gd name="T68" fmla="*/ 316624 w 2874963"/>
              <a:gd name="T69" fmla="*/ 733159 h 2311400"/>
              <a:gd name="T70" fmla="*/ 334342 w 2874963"/>
              <a:gd name="T71" fmla="*/ 634002 h 2311400"/>
              <a:gd name="T72" fmla="*/ 392753 w 2874963"/>
              <a:gd name="T73" fmla="*/ 561737 h 2311400"/>
              <a:gd name="T74" fmla="*/ 513330 w 2874963"/>
              <a:gd name="T75" fmla="*/ 530788 h 2311400"/>
              <a:gd name="T76" fmla="*/ 816493 w 2874963"/>
              <a:gd name="T77" fmla="*/ 367350 h 2311400"/>
              <a:gd name="T78" fmla="*/ 816493 w 2874963"/>
              <a:gd name="T79" fmla="*/ 418842 h 2311400"/>
              <a:gd name="T80" fmla="*/ 1079641 w 2874963"/>
              <a:gd name="T81" fmla="*/ 426048 h 2311400"/>
              <a:gd name="T82" fmla="*/ 1093467 w 2874963"/>
              <a:gd name="T83" fmla="*/ 377108 h 2311400"/>
              <a:gd name="T84" fmla="*/ 1049584 w 2874963"/>
              <a:gd name="T85" fmla="*/ 364048 h 2311400"/>
              <a:gd name="T86" fmla="*/ 1023434 w 2874963"/>
              <a:gd name="T87" fmla="*/ 392871 h 2311400"/>
              <a:gd name="T88" fmla="*/ 856619 w 2874963"/>
              <a:gd name="T89" fmla="*/ 372605 h 2311400"/>
              <a:gd name="T90" fmla="*/ 927854 w 2874963"/>
              <a:gd name="T91" fmla="*/ 64403 h 2311400"/>
              <a:gd name="T92" fmla="*/ 904258 w 2874963"/>
              <a:gd name="T93" fmla="*/ 91875 h 2311400"/>
              <a:gd name="T94" fmla="*/ 905010 w 2874963"/>
              <a:gd name="T95" fmla="*/ 129406 h 2311400"/>
              <a:gd name="T96" fmla="*/ 930108 w 2874963"/>
              <a:gd name="T97" fmla="*/ 155677 h 2311400"/>
              <a:gd name="T98" fmla="*/ 967829 w 2874963"/>
              <a:gd name="T99" fmla="*/ 158379 h 2311400"/>
              <a:gd name="T100" fmla="*/ 996233 w 2874963"/>
              <a:gd name="T101" fmla="*/ 136162 h 2311400"/>
              <a:gd name="T102" fmla="*/ 1002845 w 2874963"/>
              <a:gd name="T103" fmla="*/ 99081 h 2311400"/>
              <a:gd name="T104" fmla="*/ 983158 w 2874963"/>
              <a:gd name="T105" fmla="*/ 68306 h 2311400"/>
              <a:gd name="T106" fmla="*/ 881566 w 2874963"/>
              <a:gd name="T107" fmla="*/ 0 h 2311400"/>
              <a:gd name="T108" fmla="*/ 1048381 w 2874963"/>
              <a:gd name="T109" fmla="*/ 20417 h 2311400"/>
              <a:gd name="T110" fmla="*/ 1859163 w 2874963"/>
              <a:gd name="T111" fmla="*/ 308953 h 2311400"/>
              <a:gd name="T112" fmla="*/ 1899590 w 2874963"/>
              <a:gd name="T113" fmla="*/ 355791 h 2311400"/>
              <a:gd name="T114" fmla="*/ 2705 w 2874963"/>
              <a:gd name="T115" fmla="*/ 364048 h 2311400"/>
              <a:gd name="T116" fmla="*/ 38623 w 2874963"/>
              <a:gd name="T117" fmla="*/ 313456 h 2311400"/>
              <a:gd name="T118" fmla="*/ 855416 w 2874963"/>
              <a:gd name="T119" fmla="*/ 26121 h 231140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74963" h="2311400">
                <a:moveTo>
                  <a:pt x="1500188" y="1927225"/>
                </a:moveTo>
                <a:lnTo>
                  <a:pt x="2676526" y="1927225"/>
                </a:lnTo>
                <a:lnTo>
                  <a:pt x="2676526" y="1949450"/>
                </a:lnTo>
                <a:lnTo>
                  <a:pt x="1500188" y="1949450"/>
                </a:lnTo>
                <a:lnTo>
                  <a:pt x="1500188" y="1927225"/>
                </a:lnTo>
                <a:close/>
                <a:moveTo>
                  <a:pt x="1500188" y="1706563"/>
                </a:moveTo>
                <a:lnTo>
                  <a:pt x="2676526" y="1706563"/>
                </a:lnTo>
                <a:lnTo>
                  <a:pt x="2676526" y="1728788"/>
                </a:lnTo>
                <a:lnTo>
                  <a:pt x="1500188" y="1728788"/>
                </a:lnTo>
                <a:lnTo>
                  <a:pt x="1500188" y="1706563"/>
                </a:lnTo>
                <a:close/>
                <a:moveTo>
                  <a:pt x="741023" y="1676400"/>
                </a:moveTo>
                <a:lnTo>
                  <a:pt x="803616" y="1676400"/>
                </a:lnTo>
                <a:lnTo>
                  <a:pt x="835026" y="1736633"/>
                </a:lnTo>
                <a:lnTo>
                  <a:pt x="813107" y="1759278"/>
                </a:lnTo>
                <a:lnTo>
                  <a:pt x="833218" y="1897860"/>
                </a:lnTo>
                <a:lnTo>
                  <a:pt x="772432" y="2124075"/>
                </a:lnTo>
                <a:lnTo>
                  <a:pt x="711647" y="1897860"/>
                </a:lnTo>
                <a:lnTo>
                  <a:pt x="731532" y="1759278"/>
                </a:lnTo>
                <a:lnTo>
                  <a:pt x="709613" y="1736633"/>
                </a:lnTo>
                <a:lnTo>
                  <a:pt x="741023" y="1676400"/>
                </a:lnTo>
                <a:close/>
                <a:moveTo>
                  <a:pt x="1033510" y="1660525"/>
                </a:moveTo>
                <a:lnTo>
                  <a:pt x="1069768" y="1677761"/>
                </a:lnTo>
                <a:lnTo>
                  <a:pt x="1107612" y="1695904"/>
                </a:lnTo>
                <a:lnTo>
                  <a:pt x="1126421" y="1705202"/>
                </a:lnTo>
                <a:lnTo>
                  <a:pt x="1145003" y="1714727"/>
                </a:lnTo>
                <a:lnTo>
                  <a:pt x="1163585" y="1724252"/>
                </a:lnTo>
                <a:lnTo>
                  <a:pt x="1181261" y="1734004"/>
                </a:lnTo>
                <a:lnTo>
                  <a:pt x="1198257" y="1743302"/>
                </a:lnTo>
                <a:lnTo>
                  <a:pt x="1214346" y="1752600"/>
                </a:lnTo>
                <a:lnTo>
                  <a:pt x="1229076" y="1761671"/>
                </a:lnTo>
                <a:lnTo>
                  <a:pt x="1242673" y="1770289"/>
                </a:lnTo>
                <a:lnTo>
                  <a:pt x="1248792" y="1774598"/>
                </a:lnTo>
                <a:lnTo>
                  <a:pt x="1254683" y="1778680"/>
                </a:lnTo>
                <a:lnTo>
                  <a:pt x="1259896" y="1782762"/>
                </a:lnTo>
                <a:lnTo>
                  <a:pt x="1264881" y="1786618"/>
                </a:lnTo>
                <a:lnTo>
                  <a:pt x="1269187" y="1790473"/>
                </a:lnTo>
                <a:lnTo>
                  <a:pt x="1273039" y="1794102"/>
                </a:lnTo>
                <a:lnTo>
                  <a:pt x="1276438" y="1797504"/>
                </a:lnTo>
                <a:lnTo>
                  <a:pt x="1278931" y="1800905"/>
                </a:lnTo>
                <a:lnTo>
                  <a:pt x="1281197" y="1803627"/>
                </a:lnTo>
                <a:lnTo>
                  <a:pt x="1283237" y="1807029"/>
                </a:lnTo>
                <a:lnTo>
                  <a:pt x="1287542" y="1814739"/>
                </a:lnTo>
                <a:lnTo>
                  <a:pt x="1291621" y="1823811"/>
                </a:lnTo>
                <a:lnTo>
                  <a:pt x="1296380" y="1834016"/>
                </a:lnTo>
                <a:lnTo>
                  <a:pt x="1300686" y="1845582"/>
                </a:lnTo>
                <a:lnTo>
                  <a:pt x="1305445" y="1858282"/>
                </a:lnTo>
                <a:lnTo>
                  <a:pt x="1310203" y="1871889"/>
                </a:lnTo>
                <a:lnTo>
                  <a:pt x="1314736" y="1886404"/>
                </a:lnTo>
                <a:lnTo>
                  <a:pt x="1319495" y="1901371"/>
                </a:lnTo>
                <a:lnTo>
                  <a:pt x="1324027" y="1917246"/>
                </a:lnTo>
                <a:lnTo>
                  <a:pt x="1333318" y="1950130"/>
                </a:lnTo>
                <a:lnTo>
                  <a:pt x="1342382" y="1984375"/>
                </a:lnTo>
                <a:lnTo>
                  <a:pt x="1350994" y="2018620"/>
                </a:lnTo>
                <a:lnTo>
                  <a:pt x="1359378" y="2052411"/>
                </a:lnTo>
                <a:lnTo>
                  <a:pt x="1366857" y="2084388"/>
                </a:lnTo>
                <a:lnTo>
                  <a:pt x="1373655" y="2114097"/>
                </a:lnTo>
                <a:lnTo>
                  <a:pt x="1379320" y="2140404"/>
                </a:lnTo>
                <a:lnTo>
                  <a:pt x="1387478" y="2179184"/>
                </a:lnTo>
                <a:lnTo>
                  <a:pt x="1390651" y="2193925"/>
                </a:lnTo>
                <a:lnTo>
                  <a:pt x="798513" y="2193925"/>
                </a:lnTo>
                <a:lnTo>
                  <a:pt x="1111918" y="1875064"/>
                </a:lnTo>
                <a:lnTo>
                  <a:pt x="1011755" y="1800905"/>
                </a:lnTo>
                <a:lnTo>
                  <a:pt x="1094922" y="1766661"/>
                </a:lnTo>
                <a:lnTo>
                  <a:pt x="1033510" y="1660525"/>
                </a:lnTo>
                <a:close/>
                <a:moveTo>
                  <a:pt x="511355" y="1660525"/>
                </a:moveTo>
                <a:lnTo>
                  <a:pt x="449944" y="1766661"/>
                </a:lnTo>
                <a:lnTo>
                  <a:pt x="532657" y="1800905"/>
                </a:lnTo>
                <a:lnTo>
                  <a:pt x="432494" y="1875064"/>
                </a:lnTo>
                <a:lnTo>
                  <a:pt x="746126" y="2193925"/>
                </a:lnTo>
                <a:lnTo>
                  <a:pt x="153988" y="2193925"/>
                </a:lnTo>
                <a:lnTo>
                  <a:pt x="157160" y="2179184"/>
                </a:lnTo>
                <a:lnTo>
                  <a:pt x="165318" y="2140404"/>
                </a:lnTo>
                <a:lnTo>
                  <a:pt x="171210" y="2114097"/>
                </a:lnTo>
                <a:lnTo>
                  <a:pt x="177782" y="2084388"/>
                </a:lnTo>
                <a:lnTo>
                  <a:pt x="185260" y="2052411"/>
                </a:lnTo>
                <a:lnTo>
                  <a:pt x="193418" y="2018620"/>
                </a:lnTo>
                <a:lnTo>
                  <a:pt x="202256" y="1984375"/>
                </a:lnTo>
                <a:lnTo>
                  <a:pt x="211321" y="1950130"/>
                </a:lnTo>
                <a:lnTo>
                  <a:pt x="220385" y="1917246"/>
                </a:lnTo>
                <a:lnTo>
                  <a:pt x="224918" y="1901371"/>
                </a:lnTo>
                <a:lnTo>
                  <a:pt x="229676" y="1886404"/>
                </a:lnTo>
                <a:lnTo>
                  <a:pt x="234209" y="1871889"/>
                </a:lnTo>
                <a:lnTo>
                  <a:pt x="238967" y="1858282"/>
                </a:lnTo>
                <a:lnTo>
                  <a:pt x="243726" y="1845582"/>
                </a:lnTo>
                <a:lnTo>
                  <a:pt x="248259" y="1834016"/>
                </a:lnTo>
                <a:lnTo>
                  <a:pt x="252791" y="1823811"/>
                </a:lnTo>
                <a:lnTo>
                  <a:pt x="257096" y="1814739"/>
                </a:lnTo>
                <a:lnTo>
                  <a:pt x="261175" y="1807029"/>
                </a:lnTo>
                <a:lnTo>
                  <a:pt x="263442" y="1803627"/>
                </a:lnTo>
                <a:lnTo>
                  <a:pt x="265481" y="1800905"/>
                </a:lnTo>
                <a:lnTo>
                  <a:pt x="268200" y="1797504"/>
                </a:lnTo>
                <a:lnTo>
                  <a:pt x="271600" y="1794102"/>
                </a:lnTo>
                <a:lnTo>
                  <a:pt x="275452" y="1790473"/>
                </a:lnTo>
                <a:lnTo>
                  <a:pt x="279984" y="1786618"/>
                </a:lnTo>
                <a:lnTo>
                  <a:pt x="284517" y="1782762"/>
                </a:lnTo>
                <a:lnTo>
                  <a:pt x="289955" y="1778680"/>
                </a:lnTo>
                <a:lnTo>
                  <a:pt x="295621" y="1774598"/>
                </a:lnTo>
                <a:lnTo>
                  <a:pt x="301966" y="1770289"/>
                </a:lnTo>
                <a:lnTo>
                  <a:pt x="315336" y="1761671"/>
                </a:lnTo>
                <a:lnTo>
                  <a:pt x="330066" y="1752600"/>
                </a:lnTo>
                <a:lnTo>
                  <a:pt x="346155" y="1743302"/>
                </a:lnTo>
                <a:lnTo>
                  <a:pt x="363378" y="1734004"/>
                </a:lnTo>
                <a:lnTo>
                  <a:pt x="381053" y="1724252"/>
                </a:lnTo>
                <a:lnTo>
                  <a:pt x="399409" y="1714727"/>
                </a:lnTo>
                <a:lnTo>
                  <a:pt x="418218" y="1705202"/>
                </a:lnTo>
                <a:lnTo>
                  <a:pt x="437253" y="1695904"/>
                </a:lnTo>
                <a:lnTo>
                  <a:pt x="475098" y="1677761"/>
                </a:lnTo>
                <a:lnTo>
                  <a:pt x="511355" y="1660525"/>
                </a:lnTo>
                <a:close/>
                <a:moveTo>
                  <a:pt x="929254" y="1614488"/>
                </a:moveTo>
                <a:lnTo>
                  <a:pt x="950557" y="1623559"/>
                </a:lnTo>
                <a:lnTo>
                  <a:pt x="974579" y="1633992"/>
                </a:lnTo>
                <a:lnTo>
                  <a:pt x="1004946" y="1647599"/>
                </a:lnTo>
                <a:lnTo>
                  <a:pt x="1068853" y="1757817"/>
                </a:lnTo>
                <a:lnTo>
                  <a:pt x="975258" y="1796370"/>
                </a:lnTo>
                <a:lnTo>
                  <a:pt x="1084263" y="1877106"/>
                </a:lnTo>
                <a:lnTo>
                  <a:pt x="773113" y="2193926"/>
                </a:lnTo>
                <a:lnTo>
                  <a:pt x="929254" y="1614488"/>
                </a:lnTo>
                <a:close/>
                <a:moveTo>
                  <a:pt x="615947" y="1614488"/>
                </a:moveTo>
                <a:lnTo>
                  <a:pt x="773113" y="2193926"/>
                </a:lnTo>
                <a:lnTo>
                  <a:pt x="460375" y="1877106"/>
                </a:lnTo>
                <a:lnTo>
                  <a:pt x="569936" y="1796370"/>
                </a:lnTo>
                <a:lnTo>
                  <a:pt x="475636" y="1757817"/>
                </a:lnTo>
                <a:lnTo>
                  <a:pt x="539869" y="1647599"/>
                </a:lnTo>
                <a:lnTo>
                  <a:pt x="570619" y="1633992"/>
                </a:lnTo>
                <a:lnTo>
                  <a:pt x="594536" y="1623559"/>
                </a:lnTo>
                <a:lnTo>
                  <a:pt x="615947" y="1614488"/>
                </a:lnTo>
                <a:close/>
                <a:moveTo>
                  <a:pt x="1500188" y="1487488"/>
                </a:moveTo>
                <a:lnTo>
                  <a:pt x="2676526" y="1487488"/>
                </a:lnTo>
                <a:lnTo>
                  <a:pt x="2676526" y="1509713"/>
                </a:lnTo>
                <a:lnTo>
                  <a:pt x="1500188" y="1509713"/>
                </a:lnTo>
                <a:lnTo>
                  <a:pt x="1500188" y="1487488"/>
                </a:lnTo>
                <a:close/>
                <a:moveTo>
                  <a:pt x="1500188" y="1266825"/>
                </a:moveTo>
                <a:lnTo>
                  <a:pt x="2676526" y="1266825"/>
                </a:lnTo>
                <a:lnTo>
                  <a:pt x="2676526" y="1289050"/>
                </a:lnTo>
                <a:lnTo>
                  <a:pt x="1500188" y="1289050"/>
                </a:lnTo>
                <a:lnTo>
                  <a:pt x="1500188" y="1266825"/>
                </a:lnTo>
                <a:close/>
                <a:moveTo>
                  <a:pt x="1500188" y="1047750"/>
                </a:moveTo>
                <a:lnTo>
                  <a:pt x="2676526" y="1047750"/>
                </a:lnTo>
                <a:lnTo>
                  <a:pt x="2676526" y="1068388"/>
                </a:lnTo>
                <a:lnTo>
                  <a:pt x="1500188" y="1068388"/>
                </a:lnTo>
                <a:lnTo>
                  <a:pt x="1500188" y="1047750"/>
                </a:lnTo>
                <a:close/>
                <a:moveTo>
                  <a:pt x="929369" y="969963"/>
                </a:moveTo>
                <a:lnTo>
                  <a:pt x="936399" y="973819"/>
                </a:lnTo>
                <a:lnTo>
                  <a:pt x="942522" y="977674"/>
                </a:lnTo>
                <a:lnTo>
                  <a:pt x="948872" y="981756"/>
                </a:lnTo>
                <a:lnTo>
                  <a:pt x="954315" y="986519"/>
                </a:lnTo>
                <a:lnTo>
                  <a:pt x="959531" y="991281"/>
                </a:lnTo>
                <a:lnTo>
                  <a:pt x="964294" y="995817"/>
                </a:lnTo>
                <a:lnTo>
                  <a:pt x="968829" y="1001033"/>
                </a:lnTo>
                <a:lnTo>
                  <a:pt x="972911" y="1006249"/>
                </a:lnTo>
                <a:lnTo>
                  <a:pt x="976767" y="1011919"/>
                </a:lnTo>
                <a:lnTo>
                  <a:pt x="980395" y="1017588"/>
                </a:lnTo>
                <a:lnTo>
                  <a:pt x="983797" y="1023485"/>
                </a:lnTo>
                <a:lnTo>
                  <a:pt x="986745" y="1029835"/>
                </a:lnTo>
                <a:lnTo>
                  <a:pt x="989467" y="1035958"/>
                </a:lnTo>
                <a:lnTo>
                  <a:pt x="992188" y="1042535"/>
                </a:lnTo>
                <a:lnTo>
                  <a:pt x="994683" y="1049338"/>
                </a:lnTo>
                <a:lnTo>
                  <a:pt x="996724" y="1056368"/>
                </a:lnTo>
                <a:lnTo>
                  <a:pt x="998765" y="1063172"/>
                </a:lnTo>
                <a:lnTo>
                  <a:pt x="1001033" y="1070883"/>
                </a:lnTo>
                <a:lnTo>
                  <a:pt x="1004208" y="1085850"/>
                </a:lnTo>
                <a:lnTo>
                  <a:pt x="1007383" y="1101725"/>
                </a:lnTo>
                <a:lnTo>
                  <a:pt x="1010558" y="1118508"/>
                </a:lnTo>
                <a:lnTo>
                  <a:pt x="1016454" y="1153433"/>
                </a:lnTo>
                <a:lnTo>
                  <a:pt x="1019856" y="1172256"/>
                </a:lnTo>
                <a:lnTo>
                  <a:pt x="1023712" y="1191306"/>
                </a:lnTo>
                <a:lnTo>
                  <a:pt x="1029608" y="1192667"/>
                </a:lnTo>
                <a:lnTo>
                  <a:pt x="1035958" y="1194254"/>
                </a:lnTo>
                <a:lnTo>
                  <a:pt x="1041628" y="1196295"/>
                </a:lnTo>
                <a:lnTo>
                  <a:pt x="1047297" y="1198790"/>
                </a:lnTo>
                <a:lnTo>
                  <a:pt x="1052513" y="1201511"/>
                </a:lnTo>
                <a:lnTo>
                  <a:pt x="1057729" y="1204459"/>
                </a:lnTo>
                <a:lnTo>
                  <a:pt x="1062492" y="1208088"/>
                </a:lnTo>
                <a:lnTo>
                  <a:pt x="1066801" y="1211943"/>
                </a:lnTo>
                <a:lnTo>
                  <a:pt x="1070883" y="1216025"/>
                </a:lnTo>
                <a:lnTo>
                  <a:pt x="1074738" y="1220108"/>
                </a:lnTo>
                <a:lnTo>
                  <a:pt x="1078140" y="1224870"/>
                </a:lnTo>
                <a:lnTo>
                  <a:pt x="1081088" y="1229633"/>
                </a:lnTo>
                <a:lnTo>
                  <a:pt x="1083583" y="1234849"/>
                </a:lnTo>
                <a:lnTo>
                  <a:pt x="1085624" y="1240065"/>
                </a:lnTo>
                <a:lnTo>
                  <a:pt x="1087212" y="1245734"/>
                </a:lnTo>
                <a:lnTo>
                  <a:pt x="1088345" y="1251404"/>
                </a:lnTo>
                <a:lnTo>
                  <a:pt x="1089026" y="1257527"/>
                </a:lnTo>
                <a:lnTo>
                  <a:pt x="1089026" y="1263424"/>
                </a:lnTo>
                <a:lnTo>
                  <a:pt x="1088572" y="1270000"/>
                </a:lnTo>
                <a:lnTo>
                  <a:pt x="1087438" y="1276124"/>
                </a:lnTo>
                <a:lnTo>
                  <a:pt x="1085624" y="1282927"/>
                </a:lnTo>
                <a:lnTo>
                  <a:pt x="1083356" y="1289277"/>
                </a:lnTo>
                <a:lnTo>
                  <a:pt x="1080635" y="1296081"/>
                </a:lnTo>
                <a:lnTo>
                  <a:pt x="1077006" y="1303111"/>
                </a:lnTo>
                <a:lnTo>
                  <a:pt x="1072470" y="1310141"/>
                </a:lnTo>
                <a:lnTo>
                  <a:pt x="1067481" y="1317172"/>
                </a:lnTo>
                <a:lnTo>
                  <a:pt x="1061585" y="1324202"/>
                </a:lnTo>
                <a:lnTo>
                  <a:pt x="1055235" y="1331006"/>
                </a:lnTo>
                <a:lnTo>
                  <a:pt x="1047751" y="1338036"/>
                </a:lnTo>
                <a:lnTo>
                  <a:pt x="1039587" y="1345293"/>
                </a:lnTo>
                <a:lnTo>
                  <a:pt x="1030742" y="1352324"/>
                </a:lnTo>
                <a:lnTo>
                  <a:pt x="1020990" y="1359354"/>
                </a:lnTo>
                <a:lnTo>
                  <a:pt x="1018269" y="1372281"/>
                </a:lnTo>
                <a:lnTo>
                  <a:pt x="1015094" y="1385208"/>
                </a:lnTo>
                <a:lnTo>
                  <a:pt x="1011919" y="1398361"/>
                </a:lnTo>
                <a:lnTo>
                  <a:pt x="1007836" y="1411061"/>
                </a:lnTo>
                <a:lnTo>
                  <a:pt x="1003754" y="1423761"/>
                </a:lnTo>
                <a:lnTo>
                  <a:pt x="999445" y="1436008"/>
                </a:lnTo>
                <a:lnTo>
                  <a:pt x="994456" y="1448254"/>
                </a:lnTo>
                <a:lnTo>
                  <a:pt x="989240" y="1460274"/>
                </a:lnTo>
                <a:lnTo>
                  <a:pt x="983570" y="1472066"/>
                </a:lnTo>
                <a:lnTo>
                  <a:pt x="977901" y="1483633"/>
                </a:lnTo>
                <a:lnTo>
                  <a:pt x="971551" y="1494745"/>
                </a:lnTo>
                <a:lnTo>
                  <a:pt x="964974" y="1505858"/>
                </a:lnTo>
                <a:lnTo>
                  <a:pt x="958170" y="1516516"/>
                </a:lnTo>
                <a:lnTo>
                  <a:pt x="950913" y="1526722"/>
                </a:lnTo>
                <a:lnTo>
                  <a:pt x="943429" y="1536700"/>
                </a:lnTo>
                <a:lnTo>
                  <a:pt x="935492" y="1546225"/>
                </a:lnTo>
                <a:lnTo>
                  <a:pt x="927554" y="1555297"/>
                </a:lnTo>
                <a:lnTo>
                  <a:pt x="919163" y="1564141"/>
                </a:lnTo>
                <a:lnTo>
                  <a:pt x="910772" y="1572533"/>
                </a:lnTo>
                <a:lnTo>
                  <a:pt x="901701" y="1580243"/>
                </a:lnTo>
                <a:lnTo>
                  <a:pt x="892629" y="1587500"/>
                </a:lnTo>
                <a:lnTo>
                  <a:pt x="883331" y="1594531"/>
                </a:lnTo>
                <a:lnTo>
                  <a:pt x="873352" y="1600881"/>
                </a:lnTo>
                <a:lnTo>
                  <a:pt x="863601" y="1606550"/>
                </a:lnTo>
                <a:lnTo>
                  <a:pt x="858385" y="1609272"/>
                </a:lnTo>
                <a:lnTo>
                  <a:pt x="853169" y="1611766"/>
                </a:lnTo>
                <a:lnTo>
                  <a:pt x="847952" y="1614261"/>
                </a:lnTo>
                <a:lnTo>
                  <a:pt x="842736" y="1616302"/>
                </a:lnTo>
                <a:lnTo>
                  <a:pt x="837520" y="1618343"/>
                </a:lnTo>
                <a:lnTo>
                  <a:pt x="832077" y="1620384"/>
                </a:lnTo>
                <a:lnTo>
                  <a:pt x="826635" y="1621972"/>
                </a:lnTo>
                <a:lnTo>
                  <a:pt x="821192" y="1623786"/>
                </a:lnTo>
                <a:lnTo>
                  <a:pt x="815749" y="1625147"/>
                </a:lnTo>
                <a:lnTo>
                  <a:pt x="810079" y="1626508"/>
                </a:lnTo>
                <a:lnTo>
                  <a:pt x="804410" y="1627415"/>
                </a:lnTo>
                <a:lnTo>
                  <a:pt x="798740" y="1628549"/>
                </a:lnTo>
                <a:lnTo>
                  <a:pt x="793070" y="1629229"/>
                </a:lnTo>
                <a:lnTo>
                  <a:pt x="787401" y="1629909"/>
                </a:lnTo>
                <a:lnTo>
                  <a:pt x="781277" y="1630363"/>
                </a:lnTo>
                <a:lnTo>
                  <a:pt x="775381" y="1630363"/>
                </a:lnTo>
                <a:lnTo>
                  <a:pt x="769711" y="1630363"/>
                </a:lnTo>
                <a:lnTo>
                  <a:pt x="763815" y="1629909"/>
                </a:lnTo>
                <a:lnTo>
                  <a:pt x="757918" y="1629229"/>
                </a:lnTo>
                <a:lnTo>
                  <a:pt x="752249" y="1628549"/>
                </a:lnTo>
                <a:lnTo>
                  <a:pt x="746579" y="1627415"/>
                </a:lnTo>
                <a:lnTo>
                  <a:pt x="740910" y="1626508"/>
                </a:lnTo>
                <a:lnTo>
                  <a:pt x="735240" y="1625147"/>
                </a:lnTo>
                <a:lnTo>
                  <a:pt x="729797" y="1623786"/>
                </a:lnTo>
                <a:lnTo>
                  <a:pt x="724354" y="1621972"/>
                </a:lnTo>
                <a:lnTo>
                  <a:pt x="718911" y="1620384"/>
                </a:lnTo>
                <a:lnTo>
                  <a:pt x="713468" y="1618343"/>
                </a:lnTo>
                <a:lnTo>
                  <a:pt x="708252" y="1616302"/>
                </a:lnTo>
                <a:lnTo>
                  <a:pt x="703036" y="1614261"/>
                </a:lnTo>
                <a:lnTo>
                  <a:pt x="697820" y="1611766"/>
                </a:lnTo>
                <a:lnTo>
                  <a:pt x="692604" y="1609272"/>
                </a:lnTo>
                <a:lnTo>
                  <a:pt x="687388" y="1606550"/>
                </a:lnTo>
                <a:lnTo>
                  <a:pt x="677636" y="1600881"/>
                </a:lnTo>
                <a:lnTo>
                  <a:pt x="668111" y="1594531"/>
                </a:lnTo>
                <a:lnTo>
                  <a:pt x="658359" y="1587500"/>
                </a:lnTo>
                <a:lnTo>
                  <a:pt x="649288" y="1580243"/>
                </a:lnTo>
                <a:lnTo>
                  <a:pt x="640217" y="1572533"/>
                </a:lnTo>
                <a:lnTo>
                  <a:pt x="631826" y="1564141"/>
                </a:lnTo>
                <a:lnTo>
                  <a:pt x="623434" y="1555297"/>
                </a:lnTo>
                <a:lnTo>
                  <a:pt x="615497" y="1546225"/>
                </a:lnTo>
                <a:lnTo>
                  <a:pt x="607559" y="1536700"/>
                </a:lnTo>
                <a:lnTo>
                  <a:pt x="600075" y="1526722"/>
                </a:lnTo>
                <a:lnTo>
                  <a:pt x="592818" y="1516516"/>
                </a:lnTo>
                <a:lnTo>
                  <a:pt x="586015" y="1505858"/>
                </a:lnTo>
                <a:lnTo>
                  <a:pt x="579665" y="1494745"/>
                </a:lnTo>
                <a:lnTo>
                  <a:pt x="573315" y="1483633"/>
                </a:lnTo>
                <a:lnTo>
                  <a:pt x="567418" y="1472066"/>
                </a:lnTo>
                <a:lnTo>
                  <a:pt x="561975" y="1460274"/>
                </a:lnTo>
                <a:lnTo>
                  <a:pt x="556533" y="1448254"/>
                </a:lnTo>
                <a:lnTo>
                  <a:pt x="551997" y="1436008"/>
                </a:lnTo>
                <a:lnTo>
                  <a:pt x="547234" y="1423761"/>
                </a:lnTo>
                <a:lnTo>
                  <a:pt x="543152" y="1411061"/>
                </a:lnTo>
                <a:lnTo>
                  <a:pt x="539524" y="1398361"/>
                </a:lnTo>
                <a:lnTo>
                  <a:pt x="535895" y="1385208"/>
                </a:lnTo>
                <a:lnTo>
                  <a:pt x="532947" y="1372281"/>
                </a:lnTo>
                <a:lnTo>
                  <a:pt x="529999" y="1359354"/>
                </a:lnTo>
                <a:lnTo>
                  <a:pt x="520247" y="1352324"/>
                </a:lnTo>
                <a:lnTo>
                  <a:pt x="511402" y="1345293"/>
                </a:lnTo>
                <a:lnTo>
                  <a:pt x="503238" y="1338036"/>
                </a:lnTo>
                <a:lnTo>
                  <a:pt x="495981" y="1331006"/>
                </a:lnTo>
                <a:lnTo>
                  <a:pt x="489404" y="1324202"/>
                </a:lnTo>
                <a:lnTo>
                  <a:pt x="483734" y="1317172"/>
                </a:lnTo>
                <a:lnTo>
                  <a:pt x="478518" y="1310141"/>
                </a:lnTo>
                <a:lnTo>
                  <a:pt x="474209" y="1303111"/>
                </a:lnTo>
                <a:lnTo>
                  <a:pt x="470581" y="1296081"/>
                </a:lnTo>
                <a:lnTo>
                  <a:pt x="467633" y="1289277"/>
                </a:lnTo>
                <a:lnTo>
                  <a:pt x="465365" y="1282927"/>
                </a:lnTo>
                <a:lnTo>
                  <a:pt x="463550" y="1276124"/>
                </a:lnTo>
                <a:lnTo>
                  <a:pt x="462416" y="1270000"/>
                </a:lnTo>
                <a:lnTo>
                  <a:pt x="461963" y="1263424"/>
                </a:lnTo>
                <a:lnTo>
                  <a:pt x="462190" y="1257527"/>
                </a:lnTo>
                <a:lnTo>
                  <a:pt x="462643" y="1251404"/>
                </a:lnTo>
                <a:lnTo>
                  <a:pt x="463777" y="1245734"/>
                </a:lnTo>
                <a:lnTo>
                  <a:pt x="465591" y="1240065"/>
                </a:lnTo>
                <a:lnTo>
                  <a:pt x="467633" y="1234849"/>
                </a:lnTo>
                <a:lnTo>
                  <a:pt x="469900" y="1229633"/>
                </a:lnTo>
                <a:lnTo>
                  <a:pt x="473075" y="1224870"/>
                </a:lnTo>
                <a:lnTo>
                  <a:pt x="476477" y="1220108"/>
                </a:lnTo>
                <a:lnTo>
                  <a:pt x="480106" y="1216025"/>
                </a:lnTo>
                <a:lnTo>
                  <a:pt x="484188" y="1211943"/>
                </a:lnTo>
                <a:lnTo>
                  <a:pt x="488724" y="1208088"/>
                </a:lnTo>
                <a:lnTo>
                  <a:pt x="493486" y="1204459"/>
                </a:lnTo>
                <a:lnTo>
                  <a:pt x="498475" y="1201511"/>
                </a:lnTo>
                <a:lnTo>
                  <a:pt x="503918" y="1198790"/>
                </a:lnTo>
                <a:lnTo>
                  <a:pt x="509361" y="1196295"/>
                </a:lnTo>
                <a:lnTo>
                  <a:pt x="515258" y="1194254"/>
                </a:lnTo>
                <a:lnTo>
                  <a:pt x="521381" y="1192667"/>
                </a:lnTo>
                <a:lnTo>
                  <a:pt x="527504" y="1191306"/>
                </a:lnTo>
                <a:lnTo>
                  <a:pt x="529999" y="1178606"/>
                </a:lnTo>
                <a:lnTo>
                  <a:pt x="532493" y="1166133"/>
                </a:lnTo>
                <a:lnTo>
                  <a:pt x="536575" y="1142093"/>
                </a:lnTo>
                <a:lnTo>
                  <a:pt x="540431" y="1118961"/>
                </a:lnTo>
                <a:lnTo>
                  <a:pt x="544513" y="1097190"/>
                </a:lnTo>
                <a:lnTo>
                  <a:pt x="546781" y="1086531"/>
                </a:lnTo>
                <a:lnTo>
                  <a:pt x="548822" y="1076552"/>
                </a:lnTo>
                <a:lnTo>
                  <a:pt x="551317" y="1066574"/>
                </a:lnTo>
                <a:lnTo>
                  <a:pt x="554038" y="1057275"/>
                </a:lnTo>
                <a:lnTo>
                  <a:pt x="556759" y="1048204"/>
                </a:lnTo>
                <a:lnTo>
                  <a:pt x="560161" y="1039360"/>
                </a:lnTo>
                <a:lnTo>
                  <a:pt x="563790" y="1030742"/>
                </a:lnTo>
                <a:lnTo>
                  <a:pt x="567645" y="1022804"/>
                </a:lnTo>
                <a:lnTo>
                  <a:pt x="575809" y="1025299"/>
                </a:lnTo>
                <a:lnTo>
                  <a:pt x="586695" y="1028701"/>
                </a:lnTo>
                <a:lnTo>
                  <a:pt x="600075" y="1032330"/>
                </a:lnTo>
                <a:lnTo>
                  <a:pt x="607786" y="1034144"/>
                </a:lnTo>
                <a:lnTo>
                  <a:pt x="615950" y="1035958"/>
                </a:lnTo>
                <a:lnTo>
                  <a:pt x="625022" y="1037772"/>
                </a:lnTo>
                <a:lnTo>
                  <a:pt x="634320" y="1039360"/>
                </a:lnTo>
                <a:lnTo>
                  <a:pt x="644072" y="1040947"/>
                </a:lnTo>
                <a:lnTo>
                  <a:pt x="654731" y="1042308"/>
                </a:lnTo>
                <a:lnTo>
                  <a:pt x="665617" y="1043215"/>
                </a:lnTo>
                <a:lnTo>
                  <a:pt x="676956" y="1044122"/>
                </a:lnTo>
                <a:lnTo>
                  <a:pt x="688749" y="1044576"/>
                </a:lnTo>
                <a:lnTo>
                  <a:pt x="700995" y="1044576"/>
                </a:lnTo>
                <a:lnTo>
                  <a:pt x="713468" y="1044576"/>
                </a:lnTo>
                <a:lnTo>
                  <a:pt x="726395" y="1043896"/>
                </a:lnTo>
                <a:lnTo>
                  <a:pt x="739549" y="1042762"/>
                </a:lnTo>
                <a:lnTo>
                  <a:pt x="753156" y="1041174"/>
                </a:lnTo>
                <a:lnTo>
                  <a:pt x="766763" y="1039133"/>
                </a:lnTo>
                <a:lnTo>
                  <a:pt x="780824" y="1036185"/>
                </a:lnTo>
                <a:lnTo>
                  <a:pt x="795111" y="1033010"/>
                </a:lnTo>
                <a:lnTo>
                  <a:pt x="809626" y="1028928"/>
                </a:lnTo>
                <a:lnTo>
                  <a:pt x="816883" y="1026887"/>
                </a:lnTo>
                <a:lnTo>
                  <a:pt x="824140" y="1024619"/>
                </a:lnTo>
                <a:lnTo>
                  <a:pt x="831624" y="1022124"/>
                </a:lnTo>
                <a:lnTo>
                  <a:pt x="838881" y="1019176"/>
                </a:lnTo>
                <a:lnTo>
                  <a:pt x="846365" y="1016228"/>
                </a:lnTo>
                <a:lnTo>
                  <a:pt x="853849" y="1013280"/>
                </a:lnTo>
                <a:lnTo>
                  <a:pt x="861560" y="1009878"/>
                </a:lnTo>
                <a:lnTo>
                  <a:pt x="869044" y="1006249"/>
                </a:lnTo>
                <a:lnTo>
                  <a:pt x="876527" y="1002621"/>
                </a:lnTo>
                <a:lnTo>
                  <a:pt x="884011" y="998538"/>
                </a:lnTo>
                <a:lnTo>
                  <a:pt x="891495" y="994230"/>
                </a:lnTo>
                <a:lnTo>
                  <a:pt x="898979" y="989921"/>
                </a:lnTo>
                <a:lnTo>
                  <a:pt x="906463" y="985158"/>
                </a:lnTo>
                <a:lnTo>
                  <a:pt x="914401" y="980622"/>
                </a:lnTo>
                <a:lnTo>
                  <a:pt x="921885" y="975406"/>
                </a:lnTo>
                <a:lnTo>
                  <a:pt x="929369" y="969963"/>
                </a:lnTo>
                <a:close/>
                <a:moveTo>
                  <a:pt x="774700" y="801688"/>
                </a:moveTo>
                <a:lnTo>
                  <a:pt x="790563" y="802369"/>
                </a:lnTo>
                <a:lnTo>
                  <a:pt x="805746" y="803050"/>
                </a:lnTo>
                <a:lnTo>
                  <a:pt x="820702" y="804638"/>
                </a:lnTo>
                <a:lnTo>
                  <a:pt x="835205" y="806681"/>
                </a:lnTo>
                <a:lnTo>
                  <a:pt x="849255" y="809177"/>
                </a:lnTo>
                <a:lnTo>
                  <a:pt x="863079" y="812353"/>
                </a:lnTo>
                <a:lnTo>
                  <a:pt x="875996" y="815757"/>
                </a:lnTo>
                <a:lnTo>
                  <a:pt x="882567" y="817799"/>
                </a:lnTo>
                <a:lnTo>
                  <a:pt x="888459" y="819842"/>
                </a:lnTo>
                <a:lnTo>
                  <a:pt x="894578" y="822111"/>
                </a:lnTo>
                <a:lnTo>
                  <a:pt x="900243" y="824380"/>
                </a:lnTo>
                <a:lnTo>
                  <a:pt x="906135" y="826649"/>
                </a:lnTo>
                <a:lnTo>
                  <a:pt x="911574" y="829372"/>
                </a:lnTo>
                <a:lnTo>
                  <a:pt x="916559" y="831868"/>
                </a:lnTo>
                <a:lnTo>
                  <a:pt x="921771" y="834818"/>
                </a:lnTo>
                <a:lnTo>
                  <a:pt x="926757" y="837314"/>
                </a:lnTo>
                <a:lnTo>
                  <a:pt x="931516" y="840491"/>
                </a:lnTo>
                <a:lnTo>
                  <a:pt x="935821" y="843214"/>
                </a:lnTo>
                <a:lnTo>
                  <a:pt x="940127" y="846391"/>
                </a:lnTo>
                <a:lnTo>
                  <a:pt x="944206" y="849568"/>
                </a:lnTo>
                <a:lnTo>
                  <a:pt x="948058" y="852518"/>
                </a:lnTo>
                <a:lnTo>
                  <a:pt x="951684" y="855921"/>
                </a:lnTo>
                <a:lnTo>
                  <a:pt x="955083" y="859325"/>
                </a:lnTo>
                <a:lnTo>
                  <a:pt x="958029" y="862956"/>
                </a:lnTo>
                <a:lnTo>
                  <a:pt x="960975" y="866359"/>
                </a:lnTo>
                <a:lnTo>
                  <a:pt x="966867" y="866586"/>
                </a:lnTo>
                <a:lnTo>
                  <a:pt x="972986" y="867494"/>
                </a:lnTo>
                <a:lnTo>
                  <a:pt x="978651" y="868402"/>
                </a:lnTo>
                <a:lnTo>
                  <a:pt x="984090" y="869990"/>
                </a:lnTo>
                <a:lnTo>
                  <a:pt x="989302" y="871579"/>
                </a:lnTo>
                <a:lnTo>
                  <a:pt x="994287" y="873621"/>
                </a:lnTo>
                <a:lnTo>
                  <a:pt x="999273" y="876117"/>
                </a:lnTo>
                <a:lnTo>
                  <a:pt x="1003805" y="878840"/>
                </a:lnTo>
                <a:lnTo>
                  <a:pt x="1008337" y="882017"/>
                </a:lnTo>
                <a:lnTo>
                  <a:pt x="1012416" y="885194"/>
                </a:lnTo>
                <a:lnTo>
                  <a:pt x="1016722" y="888824"/>
                </a:lnTo>
                <a:lnTo>
                  <a:pt x="1020574" y="892909"/>
                </a:lnTo>
                <a:lnTo>
                  <a:pt x="1024200" y="896993"/>
                </a:lnTo>
                <a:lnTo>
                  <a:pt x="1027599" y="901078"/>
                </a:lnTo>
                <a:lnTo>
                  <a:pt x="1030999" y="905843"/>
                </a:lnTo>
                <a:lnTo>
                  <a:pt x="1034171" y="910835"/>
                </a:lnTo>
                <a:lnTo>
                  <a:pt x="1037117" y="915600"/>
                </a:lnTo>
                <a:lnTo>
                  <a:pt x="1040063" y="921046"/>
                </a:lnTo>
                <a:lnTo>
                  <a:pt x="1042556" y="926492"/>
                </a:lnTo>
                <a:lnTo>
                  <a:pt x="1045048" y="931938"/>
                </a:lnTo>
                <a:lnTo>
                  <a:pt x="1047541" y="938065"/>
                </a:lnTo>
                <a:lnTo>
                  <a:pt x="1049807" y="943965"/>
                </a:lnTo>
                <a:lnTo>
                  <a:pt x="1051847" y="949865"/>
                </a:lnTo>
                <a:lnTo>
                  <a:pt x="1053886" y="956218"/>
                </a:lnTo>
                <a:lnTo>
                  <a:pt x="1055699" y="962572"/>
                </a:lnTo>
                <a:lnTo>
                  <a:pt x="1057286" y="969153"/>
                </a:lnTo>
                <a:lnTo>
                  <a:pt x="1060458" y="982314"/>
                </a:lnTo>
                <a:lnTo>
                  <a:pt x="1062724" y="996156"/>
                </a:lnTo>
                <a:lnTo>
                  <a:pt x="1064764" y="1009997"/>
                </a:lnTo>
                <a:lnTo>
                  <a:pt x="1066577" y="1024066"/>
                </a:lnTo>
                <a:lnTo>
                  <a:pt x="1067936" y="1038362"/>
                </a:lnTo>
                <a:lnTo>
                  <a:pt x="1069069" y="1052430"/>
                </a:lnTo>
                <a:lnTo>
                  <a:pt x="1069523" y="1066499"/>
                </a:lnTo>
                <a:lnTo>
                  <a:pt x="1069749" y="1080341"/>
                </a:lnTo>
                <a:lnTo>
                  <a:pt x="1069976" y="1093956"/>
                </a:lnTo>
                <a:lnTo>
                  <a:pt x="1069749" y="1107117"/>
                </a:lnTo>
                <a:lnTo>
                  <a:pt x="1069523" y="1120051"/>
                </a:lnTo>
                <a:lnTo>
                  <a:pt x="1069069" y="1132305"/>
                </a:lnTo>
                <a:lnTo>
                  <a:pt x="1068390" y="1143878"/>
                </a:lnTo>
                <a:lnTo>
                  <a:pt x="1067030" y="1165208"/>
                </a:lnTo>
                <a:lnTo>
                  <a:pt x="1065444" y="1182907"/>
                </a:lnTo>
                <a:lnTo>
                  <a:pt x="1064084" y="1196295"/>
                </a:lnTo>
                <a:lnTo>
                  <a:pt x="1056832" y="1192665"/>
                </a:lnTo>
                <a:lnTo>
                  <a:pt x="1053207" y="1191076"/>
                </a:lnTo>
                <a:lnTo>
                  <a:pt x="1049581" y="1189715"/>
                </a:lnTo>
                <a:lnTo>
                  <a:pt x="1045728" y="1188353"/>
                </a:lnTo>
                <a:lnTo>
                  <a:pt x="1041876" y="1187219"/>
                </a:lnTo>
                <a:lnTo>
                  <a:pt x="1037570" y="1186311"/>
                </a:lnTo>
                <a:lnTo>
                  <a:pt x="1033491" y="1185403"/>
                </a:lnTo>
                <a:lnTo>
                  <a:pt x="1027826" y="1146147"/>
                </a:lnTo>
                <a:lnTo>
                  <a:pt x="1024880" y="1127086"/>
                </a:lnTo>
                <a:lnTo>
                  <a:pt x="1021934" y="1109159"/>
                </a:lnTo>
                <a:lnTo>
                  <a:pt x="1018761" y="1091914"/>
                </a:lnTo>
                <a:lnTo>
                  <a:pt x="1015136" y="1075122"/>
                </a:lnTo>
                <a:lnTo>
                  <a:pt x="1013096" y="1067180"/>
                </a:lnTo>
                <a:lnTo>
                  <a:pt x="1010603" y="1059465"/>
                </a:lnTo>
                <a:lnTo>
                  <a:pt x="1008337" y="1051523"/>
                </a:lnTo>
                <a:lnTo>
                  <a:pt x="1006071" y="1044262"/>
                </a:lnTo>
                <a:lnTo>
                  <a:pt x="1003125" y="1037000"/>
                </a:lnTo>
                <a:lnTo>
                  <a:pt x="1000406" y="1029966"/>
                </a:lnTo>
                <a:lnTo>
                  <a:pt x="997233" y="1023159"/>
                </a:lnTo>
                <a:lnTo>
                  <a:pt x="994061" y="1016578"/>
                </a:lnTo>
                <a:lnTo>
                  <a:pt x="990435" y="1009997"/>
                </a:lnTo>
                <a:lnTo>
                  <a:pt x="986583" y="1003871"/>
                </a:lnTo>
                <a:lnTo>
                  <a:pt x="982504" y="997971"/>
                </a:lnTo>
                <a:lnTo>
                  <a:pt x="977971" y="992298"/>
                </a:lnTo>
                <a:lnTo>
                  <a:pt x="973439" y="986852"/>
                </a:lnTo>
                <a:lnTo>
                  <a:pt x="968454" y="981406"/>
                </a:lnTo>
                <a:lnTo>
                  <a:pt x="963241" y="976414"/>
                </a:lnTo>
                <a:lnTo>
                  <a:pt x="957576" y="971422"/>
                </a:lnTo>
                <a:lnTo>
                  <a:pt x="951458" y="966657"/>
                </a:lnTo>
                <a:lnTo>
                  <a:pt x="945112" y="962345"/>
                </a:lnTo>
                <a:lnTo>
                  <a:pt x="938087" y="958261"/>
                </a:lnTo>
                <a:lnTo>
                  <a:pt x="931063" y="954403"/>
                </a:lnTo>
                <a:lnTo>
                  <a:pt x="923131" y="960076"/>
                </a:lnTo>
                <a:lnTo>
                  <a:pt x="915426" y="965295"/>
                </a:lnTo>
                <a:lnTo>
                  <a:pt x="907268" y="970287"/>
                </a:lnTo>
                <a:lnTo>
                  <a:pt x="899563" y="975052"/>
                </a:lnTo>
                <a:lnTo>
                  <a:pt x="891632" y="979818"/>
                </a:lnTo>
                <a:lnTo>
                  <a:pt x="883701" y="984129"/>
                </a:lnTo>
                <a:lnTo>
                  <a:pt x="875996" y="988213"/>
                </a:lnTo>
                <a:lnTo>
                  <a:pt x="868291" y="992298"/>
                </a:lnTo>
                <a:lnTo>
                  <a:pt x="860359" y="995929"/>
                </a:lnTo>
                <a:lnTo>
                  <a:pt x="852655" y="999559"/>
                </a:lnTo>
                <a:lnTo>
                  <a:pt x="844950" y="1002509"/>
                </a:lnTo>
                <a:lnTo>
                  <a:pt x="837018" y="1005686"/>
                </a:lnTo>
                <a:lnTo>
                  <a:pt x="829314" y="1008636"/>
                </a:lnTo>
                <a:lnTo>
                  <a:pt x="821835" y="1011359"/>
                </a:lnTo>
                <a:lnTo>
                  <a:pt x="814357" y="1013628"/>
                </a:lnTo>
                <a:lnTo>
                  <a:pt x="806879" y="1016124"/>
                </a:lnTo>
                <a:lnTo>
                  <a:pt x="791696" y="1020209"/>
                </a:lnTo>
                <a:lnTo>
                  <a:pt x="776966" y="1023612"/>
                </a:lnTo>
                <a:lnTo>
                  <a:pt x="762690" y="1026335"/>
                </a:lnTo>
                <a:lnTo>
                  <a:pt x="748413" y="1028832"/>
                </a:lnTo>
                <a:lnTo>
                  <a:pt x="734590" y="1030420"/>
                </a:lnTo>
                <a:lnTo>
                  <a:pt x="720993" y="1031328"/>
                </a:lnTo>
                <a:lnTo>
                  <a:pt x="707849" y="1032235"/>
                </a:lnTo>
                <a:lnTo>
                  <a:pt x="694932" y="1032462"/>
                </a:lnTo>
                <a:lnTo>
                  <a:pt x="682469" y="1032235"/>
                </a:lnTo>
                <a:lnTo>
                  <a:pt x="670232" y="1031555"/>
                </a:lnTo>
                <a:lnTo>
                  <a:pt x="658675" y="1030874"/>
                </a:lnTo>
                <a:lnTo>
                  <a:pt x="647570" y="1029739"/>
                </a:lnTo>
                <a:lnTo>
                  <a:pt x="636920" y="1028605"/>
                </a:lnTo>
                <a:lnTo>
                  <a:pt x="626496" y="1027016"/>
                </a:lnTo>
                <a:lnTo>
                  <a:pt x="616978" y="1025201"/>
                </a:lnTo>
                <a:lnTo>
                  <a:pt x="607913" y="1023385"/>
                </a:lnTo>
                <a:lnTo>
                  <a:pt x="599302" y="1021570"/>
                </a:lnTo>
                <a:lnTo>
                  <a:pt x="591597" y="1019755"/>
                </a:lnTo>
                <a:lnTo>
                  <a:pt x="577547" y="1015897"/>
                </a:lnTo>
                <a:lnTo>
                  <a:pt x="566443" y="1012267"/>
                </a:lnTo>
                <a:lnTo>
                  <a:pt x="558059" y="1009317"/>
                </a:lnTo>
                <a:lnTo>
                  <a:pt x="553980" y="1017940"/>
                </a:lnTo>
                <a:lnTo>
                  <a:pt x="550127" y="1026789"/>
                </a:lnTo>
                <a:lnTo>
                  <a:pt x="546728" y="1035866"/>
                </a:lnTo>
                <a:lnTo>
                  <a:pt x="543782" y="1045396"/>
                </a:lnTo>
                <a:lnTo>
                  <a:pt x="541063" y="1055607"/>
                </a:lnTo>
                <a:lnTo>
                  <a:pt x="538343" y="1065591"/>
                </a:lnTo>
                <a:lnTo>
                  <a:pt x="536077" y="1076257"/>
                </a:lnTo>
                <a:lnTo>
                  <a:pt x="533811" y="1087148"/>
                </a:lnTo>
                <a:lnTo>
                  <a:pt x="529505" y="1110067"/>
                </a:lnTo>
                <a:lnTo>
                  <a:pt x="525653" y="1133893"/>
                </a:lnTo>
                <a:lnTo>
                  <a:pt x="521347" y="1159081"/>
                </a:lnTo>
                <a:lnTo>
                  <a:pt x="518628" y="1172242"/>
                </a:lnTo>
                <a:lnTo>
                  <a:pt x="516135" y="1185403"/>
                </a:lnTo>
                <a:lnTo>
                  <a:pt x="512056" y="1186311"/>
                </a:lnTo>
                <a:lnTo>
                  <a:pt x="507751" y="1187219"/>
                </a:lnTo>
                <a:lnTo>
                  <a:pt x="503672" y="1188580"/>
                </a:lnTo>
                <a:lnTo>
                  <a:pt x="499819" y="1189942"/>
                </a:lnTo>
                <a:lnTo>
                  <a:pt x="495967" y="1191530"/>
                </a:lnTo>
                <a:lnTo>
                  <a:pt x="492341" y="1192891"/>
                </a:lnTo>
                <a:lnTo>
                  <a:pt x="488715" y="1195161"/>
                </a:lnTo>
                <a:lnTo>
                  <a:pt x="485089" y="1196976"/>
                </a:lnTo>
                <a:lnTo>
                  <a:pt x="482823" y="1181546"/>
                </a:lnTo>
                <a:lnTo>
                  <a:pt x="481464" y="1172015"/>
                </a:lnTo>
                <a:lnTo>
                  <a:pt x="480331" y="1161123"/>
                </a:lnTo>
                <a:lnTo>
                  <a:pt x="479424" y="1148870"/>
                </a:lnTo>
                <a:lnTo>
                  <a:pt x="478518" y="1135935"/>
                </a:lnTo>
                <a:lnTo>
                  <a:pt x="478064" y="1121867"/>
                </a:lnTo>
                <a:lnTo>
                  <a:pt x="477838" y="1107344"/>
                </a:lnTo>
                <a:lnTo>
                  <a:pt x="478064" y="1092141"/>
                </a:lnTo>
                <a:lnTo>
                  <a:pt x="478744" y="1076030"/>
                </a:lnTo>
                <a:lnTo>
                  <a:pt x="480104" y="1059692"/>
                </a:lnTo>
                <a:lnTo>
                  <a:pt x="481237" y="1051296"/>
                </a:lnTo>
                <a:lnTo>
                  <a:pt x="482144" y="1043127"/>
                </a:lnTo>
                <a:lnTo>
                  <a:pt x="483503" y="1034504"/>
                </a:lnTo>
                <a:lnTo>
                  <a:pt x="484863" y="1025882"/>
                </a:lnTo>
                <a:lnTo>
                  <a:pt x="486676" y="1017259"/>
                </a:lnTo>
                <a:lnTo>
                  <a:pt x="488489" y="1008863"/>
                </a:lnTo>
                <a:lnTo>
                  <a:pt x="490528" y="1000240"/>
                </a:lnTo>
                <a:lnTo>
                  <a:pt x="492794" y="991617"/>
                </a:lnTo>
                <a:lnTo>
                  <a:pt x="495514" y="983221"/>
                </a:lnTo>
                <a:lnTo>
                  <a:pt x="498233" y="974599"/>
                </a:lnTo>
                <a:lnTo>
                  <a:pt x="501406" y="966203"/>
                </a:lnTo>
                <a:lnTo>
                  <a:pt x="504578" y="957580"/>
                </a:lnTo>
                <a:lnTo>
                  <a:pt x="508204" y="949411"/>
                </a:lnTo>
                <a:lnTo>
                  <a:pt x="512056" y="941242"/>
                </a:lnTo>
                <a:lnTo>
                  <a:pt x="516362" y="933073"/>
                </a:lnTo>
                <a:lnTo>
                  <a:pt x="520894" y="924904"/>
                </a:lnTo>
                <a:lnTo>
                  <a:pt x="525653" y="917189"/>
                </a:lnTo>
                <a:lnTo>
                  <a:pt x="530639" y="909474"/>
                </a:lnTo>
                <a:lnTo>
                  <a:pt x="536077" y="901985"/>
                </a:lnTo>
                <a:lnTo>
                  <a:pt x="541969" y="894270"/>
                </a:lnTo>
                <a:lnTo>
                  <a:pt x="548314" y="887009"/>
                </a:lnTo>
                <a:lnTo>
                  <a:pt x="554659" y="880201"/>
                </a:lnTo>
                <a:lnTo>
                  <a:pt x="561458" y="873394"/>
                </a:lnTo>
                <a:lnTo>
                  <a:pt x="568709" y="866813"/>
                </a:lnTo>
                <a:lnTo>
                  <a:pt x="576414" y="860460"/>
                </a:lnTo>
                <a:lnTo>
                  <a:pt x="584572" y="854333"/>
                </a:lnTo>
                <a:lnTo>
                  <a:pt x="592730" y="848433"/>
                </a:lnTo>
                <a:lnTo>
                  <a:pt x="601795" y="842987"/>
                </a:lnTo>
                <a:lnTo>
                  <a:pt x="611313" y="837541"/>
                </a:lnTo>
                <a:lnTo>
                  <a:pt x="620830" y="832549"/>
                </a:lnTo>
                <a:lnTo>
                  <a:pt x="630801" y="828011"/>
                </a:lnTo>
                <a:lnTo>
                  <a:pt x="641452" y="823926"/>
                </a:lnTo>
                <a:lnTo>
                  <a:pt x="652783" y="819615"/>
                </a:lnTo>
                <a:lnTo>
                  <a:pt x="664340" y="815984"/>
                </a:lnTo>
                <a:lnTo>
                  <a:pt x="676350" y="812807"/>
                </a:lnTo>
                <a:lnTo>
                  <a:pt x="689041" y="810084"/>
                </a:lnTo>
                <a:lnTo>
                  <a:pt x="701957" y="807815"/>
                </a:lnTo>
                <a:lnTo>
                  <a:pt x="715328" y="805546"/>
                </a:lnTo>
                <a:lnTo>
                  <a:pt x="729378" y="804184"/>
                </a:lnTo>
                <a:lnTo>
                  <a:pt x="744107" y="802823"/>
                </a:lnTo>
                <a:lnTo>
                  <a:pt x="759064" y="801915"/>
                </a:lnTo>
                <a:lnTo>
                  <a:pt x="774700" y="801688"/>
                </a:lnTo>
                <a:close/>
                <a:moveTo>
                  <a:pt x="44000" y="736683"/>
                </a:moveTo>
                <a:lnTo>
                  <a:pt x="44000" y="2267412"/>
                </a:lnTo>
                <a:lnTo>
                  <a:pt x="2830736" y="2267412"/>
                </a:lnTo>
                <a:lnTo>
                  <a:pt x="2830736" y="736683"/>
                </a:lnTo>
                <a:lnTo>
                  <a:pt x="44000" y="736683"/>
                </a:lnTo>
                <a:close/>
                <a:moveTo>
                  <a:pt x="1266245" y="538738"/>
                </a:moveTo>
                <a:lnTo>
                  <a:pt x="1261935" y="538964"/>
                </a:lnTo>
                <a:lnTo>
                  <a:pt x="1257399" y="539645"/>
                </a:lnTo>
                <a:lnTo>
                  <a:pt x="1253317" y="540778"/>
                </a:lnTo>
                <a:lnTo>
                  <a:pt x="1249234" y="542365"/>
                </a:lnTo>
                <a:lnTo>
                  <a:pt x="1245605" y="544179"/>
                </a:lnTo>
                <a:lnTo>
                  <a:pt x="1241977" y="546220"/>
                </a:lnTo>
                <a:lnTo>
                  <a:pt x="1238348" y="548714"/>
                </a:lnTo>
                <a:lnTo>
                  <a:pt x="1235172" y="551662"/>
                </a:lnTo>
                <a:lnTo>
                  <a:pt x="1232224" y="554836"/>
                </a:lnTo>
                <a:lnTo>
                  <a:pt x="1229956" y="558237"/>
                </a:lnTo>
                <a:lnTo>
                  <a:pt x="1227688" y="561865"/>
                </a:lnTo>
                <a:lnTo>
                  <a:pt x="1225874" y="565720"/>
                </a:lnTo>
                <a:lnTo>
                  <a:pt x="1224286" y="569574"/>
                </a:lnTo>
                <a:lnTo>
                  <a:pt x="1223152" y="573883"/>
                </a:lnTo>
                <a:lnTo>
                  <a:pt x="1222471" y="578191"/>
                </a:lnTo>
                <a:lnTo>
                  <a:pt x="1222471" y="582725"/>
                </a:lnTo>
                <a:lnTo>
                  <a:pt x="1222471" y="604719"/>
                </a:lnTo>
                <a:lnTo>
                  <a:pt x="1222471" y="609254"/>
                </a:lnTo>
                <a:lnTo>
                  <a:pt x="1223152" y="613562"/>
                </a:lnTo>
                <a:lnTo>
                  <a:pt x="1224286" y="617870"/>
                </a:lnTo>
                <a:lnTo>
                  <a:pt x="1225874" y="621725"/>
                </a:lnTo>
                <a:lnTo>
                  <a:pt x="1227688" y="625579"/>
                </a:lnTo>
                <a:lnTo>
                  <a:pt x="1229956" y="629207"/>
                </a:lnTo>
                <a:lnTo>
                  <a:pt x="1232224" y="632608"/>
                </a:lnTo>
                <a:lnTo>
                  <a:pt x="1235172" y="635556"/>
                </a:lnTo>
                <a:lnTo>
                  <a:pt x="1238348" y="638504"/>
                </a:lnTo>
                <a:lnTo>
                  <a:pt x="1241977" y="640998"/>
                </a:lnTo>
                <a:lnTo>
                  <a:pt x="1245605" y="643492"/>
                </a:lnTo>
                <a:lnTo>
                  <a:pt x="1249234" y="645306"/>
                </a:lnTo>
                <a:lnTo>
                  <a:pt x="1253317" y="646893"/>
                </a:lnTo>
                <a:lnTo>
                  <a:pt x="1257399" y="647800"/>
                </a:lnTo>
                <a:lnTo>
                  <a:pt x="1261935" y="648254"/>
                </a:lnTo>
                <a:lnTo>
                  <a:pt x="1266245" y="648707"/>
                </a:lnTo>
                <a:lnTo>
                  <a:pt x="1608265" y="648707"/>
                </a:lnTo>
                <a:lnTo>
                  <a:pt x="1613028" y="648254"/>
                </a:lnTo>
                <a:lnTo>
                  <a:pt x="1617337" y="647800"/>
                </a:lnTo>
                <a:lnTo>
                  <a:pt x="1621419" y="646893"/>
                </a:lnTo>
                <a:lnTo>
                  <a:pt x="1625502" y="645306"/>
                </a:lnTo>
                <a:lnTo>
                  <a:pt x="1629358" y="643492"/>
                </a:lnTo>
                <a:lnTo>
                  <a:pt x="1632986" y="640998"/>
                </a:lnTo>
                <a:lnTo>
                  <a:pt x="1636388" y="638504"/>
                </a:lnTo>
                <a:lnTo>
                  <a:pt x="1639337" y="635556"/>
                </a:lnTo>
                <a:lnTo>
                  <a:pt x="1642285" y="632608"/>
                </a:lnTo>
                <a:lnTo>
                  <a:pt x="1644780" y="629207"/>
                </a:lnTo>
                <a:lnTo>
                  <a:pt x="1647275" y="625579"/>
                </a:lnTo>
                <a:lnTo>
                  <a:pt x="1649089" y="621725"/>
                </a:lnTo>
                <a:lnTo>
                  <a:pt x="1650224" y="617870"/>
                </a:lnTo>
                <a:lnTo>
                  <a:pt x="1651584" y="613562"/>
                </a:lnTo>
                <a:lnTo>
                  <a:pt x="1652038" y="609254"/>
                </a:lnTo>
                <a:lnTo>
                  <a:pt x="1652492" y="604719"/>
                </a:lnTo>
                <a:lnTo>
                  <a:pt x="1652492" y="582725"/>
                </a:lnTo>
                <a:lnTo>
                  <a:pt x="1652038" y="578191"/>
                </a:lnTo>
                <a:lnTo>
                  <a:pt x="1651584" y="573883"/>
                </a:lnTo>
                <a:lnTo>
                  <a:pt x="1650224" y="569574"/>
                </a:lnTo>
                <a:lnTo>
                  <a:pt x="1649089" y="565720"/>
                </a:lnTo>
                <a:lnTo>
                  <a:pt x="1647275" y="561865"/>
                </a:lnTo>
                <a:lnTo>
                  <a:pt x="1644780" y="558237"/>
                </a:lnTo>
                <a:lnTo>
                  <a:pt x="1642285" y="554836"/>
                </a:lnTo>
                <a:lnTo>
                  <a:pt x="1639337" y="551662"/>
                </a:lnTo>
                <a:lnTo>
                  <a:pt x="1636388" y="548714"/>
                </a:lnTo>
                <a:lnTo>
                  <a:pt x="1632986" y="546220"/>
                </a:lnTo>
                <a:lnTo>
                  <a:pt x="1629358" y="544179"/>
                </a:lnTo>
                <a:lnTo>
                  <a:pt x="1625502" y="542365"/>
                </a:lnTo>
                <a:lnTo>
                  <a:pt x="1621419" y="540778"/>
                </a:lnTo>
                <a:lnTo>
                  <a:pt x="1617337" y="539645"/>
                </a:lnTo>
                <a:lnTo>
                  <a:pt x="1613028" y="538964"/>
                </a:lnTo>
                <a:lnTo>
                  <a:pt x="1608265" y="538738"/>
                </a:lnTo>
                <a:lnTo>
                  <a:pt x="1583997" y="538738"/>
                </a:lnTo>
                <a:lnTo>
                  <a:pt x="1583997" y="549848"/>
                </a:lnTo>
                <a:lnTo>
                  <a:pt x="1583997" y="554156"/>
                </a:lnTo>
                <a:lnTo>
                  <a:pt x="1583090" y="558691"/>
                </a:lnTo>
                <a:lnTo>
                  <a:pt x="1582182" y="562772"/>
                </a:lnTo>
                <a:lnTo>
                  <a:pt x="1580595" y="566627"/>
                </a:lnTo>
                <a:lnTo>
                  <a:pt x="1578780" y="570481"/>
                </a:lnTo>
                <a:lnTo>
                  <a:pt x="1576512" y="574109"/>
                </a:lnTo>
                <a:lnTo>
                  <a:pt x="1574017" y="577510"/>
                </a:lnTo>
                <a:lnTo>
                  <a:pt x="1571296" y="580685"/>
                </a:lnTo>
                <a:lnTo>
                  <a:pt x="1568121" y="583632"/>
                </a:lnTo>
                <a:lnTo>
                  <a:pt x="1564492" y="586126"/>
                </a:lnTo>
                <a:lnTo>
                  <a:pt x="1560863" y="588394"/>
                </a:lnTo>
                <a:lnTo>
                  <a:pt x="1557234" y="590208"/>
                </a:lnTo>
                <a:lnTo>
                  <a:pt x="1553152" y="591795"/>
                </a:lnTo>
                <a:lnTo>
                  <a:pt x="1548842" y="592929"/>
                </a:lnTo>
                <a:lnTo>
                  <a:pt x="1544533" y="593382"/>
                </a:lnTo>
                <a:lnTo>
                  <a:pt x="1539997" y="593609"/>
                </a:lnTo>
                <a:lnTo>
                  <a:pt x="1334739" y="593609"/>
                </a:lnTo>
                <a:lnTo>
                  <a:pt x="1330430" y="593382"/>
                </a:lnTo>
                <a:lnTo>
                  <a:pt x="1325894" y="592929"/>
                </a:lnTo>
                <a:lnTo>
                  <a:pt x="1321811" y="591795"/>
                </a:lnTo>
                <a:lnTo>
                  <a:pt x="1317729" y="590208"/>
                </a:lnTo>
                <a:lnTo>
                  <a:pt x="1313647" y="588394"/>
                </a:lnTo>
                <a:lnTo>
                  <a:pt x="1310018" y="586126"/>
                </a:lnTo>
                <a:lnTo>
                  <a:pt x="1306842" y="583632"/>
                </a:lnTo>
                <a:lnTo>
                  <a:pt x="1303667" y="580685"/>
                </a:lnTo>
                <a:lnTo>
                  <a:pt x="1300719" y="577510"/>
                </a:lnTo>
                <a:lnTo>
                  <a:pt x="1298224" y="574109"/>
                </a:lnTo>
                <a:lnTo>
                  <a:pt x="1296183" y="570481"/>
                </a:lnTo>
                <a:lnTo>
                  <a:pt x="1294368" y="566627"/>
                </a:lnTo>
                <a:lnTo>
                  <a:pt x="1292781" y="562772"/>
                </a:lnTo>
                <a:lnTo>
                  <a:pt x="1291647" y="558691"/>
                </a:lnTo>
                <a:lnTo>
                  <a:pt x="1290966" y="554156"/>
                </a:lnTo>
                <a:lnTo>
                  <a:pt x="1290739" y="549848"/>
                </a:lnTo>
                <a:lnTo>
                  <a:pt x="1290739" y="538738"/>
                </a:lnTo>
                <a:lnTo>
                  <a:pt x="1266245" y="538738"/>
                </a:lnTo>
                <a:close/>
                <a:moveTo>
                  <a:pt x="1433626" y="87976"/>
                </a:moveTo>
                <a:lnTo>
                  <a:pt x="1429316" y="88203"/>
                </a:lnTo>
                <a:lnTo>
                  <a:pt x="1425688" y="88656"/>
                </a:lnTo>
                <a:lnTo>
                  <a:pt x="1421832" y="89336"/>
                </a:lnTo>
                <a:lnTo>
                  <a:pt x="1417976" y="90243"/>
                </a:lnTo>
                <a:lnTo>
                  <a:pt x="1414347" y="91150"/>
                </a:lnTo>
                <a:lnTo>
                  <a:pt x="1410718" y="92511"/>
                </a:lnTo>
                <a:lnTo>
                  <a:pt x="1407316" y="93871"/>
                </a:lnTo>
                <a:lnTo>
                  <a:pt x="1403688" y="95458"/>
                </a:lnTo>
                <a:lnTo>
                  <a:pt x="1400286" y="97272"/>
                </a:lnTo>
                <a:lnTo>
                  <a:pt x="1397337" y="99086"/>
                </a:lnTo>
                <a:lnTo>
                  <a:pt x="1394162" y="101127"/>
                </a:lnTo>
                <a:lnTo>
                  <a:pt x="1390987" y="103168"/>
                </a:lnTo>
                <a:lnTo>
                  <a:pt x="1388265" y="105435"/>
                </a:lnTo>
                <a:lnTo>
                  <a:pt x="1385316" y="107929"/>
                </a:lnTo>
                <a:lnTo>
                  <a:pt x="1382822" y="110423"/>
                </a:lnTo>
                <a:lnTo>
                  <a:pt x="1380100" y="113371"/>
                </a:lnTo>
                <a:lnTo>
                  <a:pt x="1377605" y="116092"/>
                </a:lnTo>
                <a:lnTo>
                  <a:pt x="1375110" y="119039"/>
                </a:lnTo>
                <a:lnTo>
                  <a:pt x="1373069" y="122214"/>
                </a:lnTo>
                <a:lnTo>
                  <a:pt x="1371028" y="125161"/>
                </a:lnTo>
                <a:lnTo>
                  <a:pt x="1369213" y="128336"/>
                </a:lnTo>
                <a:lnTo>
                  <a:pt x="1367399" y="131737"/>
                </a:lnTo>
                <a:lnTo>
                  <a:pt x="1365811" y="135138"/>
                </a:lnTo>
                <a:lnTo>
                  <a:pt x="1364677" y="138766"/>
                </a:lnTo>
                <a:lnTo>
                  <a:pt x="1363317" y="142394"/>
                </a:lnTo>
                <a:lnTo>
                  <a:pt x="1362183" y="146022"/>
                </a:lnTo>
                <a:lnTo>
                  <a:pt x="1361502" y="149650"/>
                </a:lnTo>
                <a:lnTo>
                  <a:pt x="1360595" y="153504"/>
                </a:lnTo>
                <a:lnTo>
                  <a:pt x="1360141" y="157359"/>
                </a:lnTo>
                <a:lnTo>
                  <a:pt x="1359914" y="161213"/>
                </a:lnTo>
                <a:lnTo>
                  <a:pt x="1359914" y="165295"/>
                </a:lnTo>
                <a:lnTo>
                  <a:pt x="1359914" y="169376"/>
                </a:lnTo>
                <a:lnTo>
                  <a:pt x="1360141" y="173231"/>
                </a:lnTo>
                <a:lnTo>
                  <a:pt x="1360595" y="177085"/>
                </a:lnTo>
                <a:lnTo>
                  <a:pt x="1361502" y="180940"/>
                </a:lnTo>
                <a:lnTo>
                  <a:pt x="1362183" y="184568"/>
                </a:lnTo>
                <a:lnTo>
                  <a:pt x="1363317" y="188422"/>
                </a:lnTo>
                <a:lnTo>
                  <a:pt x="1364677" y="192050"/>
                </a:lnTo>
                <a:lnTo>
                  <a:pt x="1365811" y="195451"/>
                </a:lnTo>
                <a:lnTo>
                  <a:pt x="1367399" y="198852"/>
                </a:lnTo>
                <a:lnTo>
                  <a:pt x="1369213" y="202253"/>
                </a:lnTo>
                <a:lnTo>
                  <a:pt x="1371028" y="205655"/>
                </a:lnTo>
                <a:lnTo>
                  <a:pt x="1373069" y="208602"/>
                </a:lnTo>
                <a:lnTo>
                  <a:pt x="1375110" y="211777"/>
                </a:lnTo>
                <a:lnTo>
                  <a:pt x="1377605" y="214724"/>
                </a:lnTo>
                <a:lnTo>
                  <a:pt x="1380100" y="217445"/>
                </a:lnTo>
                <a:lnTo>
                  <a:pt x="1382822" y="220166"/>
                </a:lnTo>
                <a:lnTo>
                  <a:pt x="1385316" y="222660"/>
                </a:lnTo>
                <a:lnTo>
                  <a:pt x="1388265" y="225381"/>
                </a:lnTo>
                <a:lnTo>
                  <a:pt x="1390987" y="227422"/>
                </a:lnTo>
                <a:lnTo>
                  <a:pt x="1394162" y="229689"/>
                </a:lnTo>
                <a:lnTo>
                  <a:pt x="1397337" y="231730"/>
                </a:lnTo>
                <a:lnTo>
                  <a:pt x="1400286" y="233544"/>
                </a:lnTo>
                <a:lnTo>
                  <a:pt x="1403688" y="235131"/>
                </a:lnTo>
                <a:lnTo>
                  <a:pt x="1407316" y="236718"/>
                </a:lnTo>
                <a:lnTo>
                  <a:pt x="1410718" y="238305"/>
                </a:lnTo>
                <a:lnTo>
                  <a:pt x="1414347" y="239212"/>
                </a:lnTo>
                <a:lnTo>
                  <a:pt x="1417976" y="240346"/>
                </a:lnTo>
                <a:lnTo>
                  <a:pt x="1421832" y="241253"/>
                </a:lnTo>
                <a:lnTo>
                  <a:pt x="1425688" y="241933"/>
                </a:lnTo>
                <a:lnTo>
                  <a:pt x="1429316" y="242387"/>
                </a:lnTo>
                <a:lnTo>
                  <a:pt x="1433626" y="242613"/>
                </a:lnTo>
                <a:lnTo>
                  <a:pt x="1437481" y="242840"/>
                </a:lnTo>
                <a:lnTo>
                  <a:pt x="1441337" y="242613"/>
                </a:lnTo>
                <a:lnTo>
                  <a:pt x="1445419" y="242387"/>
                </a:lnTo>
                <a:lnTo>
                  <a:pt x="1449275" y="241933"/>
                </a:lnTo>
                <a:lnTo>
                  <a:pt x="1452904" y="241253"/>
                </a:lnTo>
                <a:lnTo>
                  <a:pt x="1456986" y="240346"/>
                </a:lnTo>
                <a:lnTo>
                  <a:pt x="1460615" y="239212"/>
                </a:lnTo>
                <a:lnTo>
                  <a:pt x="1464244" y="238305"/>
                </a:lnTo>
                <a:lnTo>
                  <a:pt x="1467419" y="236718"/>
                </a:lnTo>
                <a:lnTo>
                  <a:pt x="1471048" y="235131"/>
                </a:lnTo>
                <a:lnTo>
                  <a:pt x="1474224" y="233544"/>
                </a:lnTo>
                <a:lnTo>
                  <a:pt x="1477626" y="231730"/>
                </a:lnTo>
                <a:lnTo>
                  <a:pt x="1480801" y="229689"/>
                </a:lnTo>
                <a:lnTo>
                  <a:pt x="1483749" y="227422"/>
                </a:lnTo>
                <a:lnTo>
                  <a:pt x="1486698" y="225381"/>
                </a:lnTo>
                <a:lnTo>
                  <a:pt x="1489646" y="222660"/>
                </a:lnTo>
                <a:lnTo>
                  <a:pt x="1492141" y="220166"/>
                </a:lnTo>
                <a:lnTo>
                  <a:pt x="1494636" y="217445"/>
                </a:lnTo>
                <a:lnTo>
                  <a:pt x="1497131" y="214724"/>
                </a:lnTo>
                <a:lnTo>
                  <a:pt x="1499399" y="211777"/>
                </a:lnTo>
                <a:lnTo>
                  <a:pt x="1501667" y="208602"/>
                </a:lnTo>
                <a:lnTo>
                  <a:pt x="1503482" y="205655"/>
                </a:lnTo>
                <a:lnTo>
                  <a:pt x="1505523" y="202253"/>
                </a:lnTo>
                <a:lnTo>
                  <a:pt x="1507110" y="198852"/>
                </a:lnTo>
                <a:lnTo>
                  <a:pt x="1508698" y="195451"/>
                </a:lnTo>
                <a:lnTo>
                  <a:pt x="1510286" y="192050"/>
                </a:lnTo>
                <a:lnTo>
                  <a:pt x="1511420" y="188422"/>
                </a:lnTo>
                <a:lnTo>
                  <a:pt x="1512327" y="184568"/>
                </a:lnTo>
                <a:lnTo>
                  <a:pt x="1513461" y="180940"/>
                </a:lnTo>
                <a:lnTo>
                  <a:pt x="1513915" y="177085"/>
                </a:lnTo>
                <a:lnTo>
                  <a:pt x="1514368" y="173231"/>
                </a:lnTo>
                <a:lnTo>
                  <a:pt x="1514595" y="169376"/>
                </a:lnTo>
                <a:lnTo>
                  <a:pt x="1515049" y="165295"/>
                </a:lnTo>
                <a:lnTo>
                  <a:pt x="1514595" y="161213"/>
                </a:lnTo>
                <a:lnTo>
                  <a:pt x="1514368" y="157359"/>
                </a:lnTo>
                <a:lnTo>
                  <a:pt x="1513915" y="153504"/>
                </a:lnTo>
                <a:lnTo>
                  <a:pt x="1513461" y="149650"/>
                </a:lnTo>
                <a:lnTo>
                  <a:pt x="1512327" y="146022"/>
                </a:lnTo>
                <a:lnTo>
                  <a:pt x="1511420" y="142394"/>
                </a:lnTo>
                <a:lnTo>
                  <a:pt x="1510286" y="138766"/>
                </a:lnTo>
                <a:lnTo>
                  <a:pt x="1508698" y="135138"/>
                </a:lnTo>
                <a:lnTo>
                  <a:pt x="1507110" y="131737"/>
                </a:lnTo>
                <a:lnTo>
                  <a:pt x="1505523" y="128336"/>
                </a:lnTo>
                <a:lnTo>
                  <a:pt x="1503482" y="125161"/>
                </a:lnTo>
                <a:lnTo>
                  <a:pt x="1501667" y="122214"/>
                </a:lnTo>
                <a:lnTo>
                  <a:pt x="1499399" y="119039"/>
                </a:lnTo>
                <a:lnTo>
                  <a:pt x="1497131" y="116092"/>
                </a:lnTo>
                <a:lnTo>
                  <a:pt x="1494636" y="113371"/>
                </a:lnTo>
                <a:lnTo>
                  <a:pt x="1492141" y="110423"/>
                </a:lnTo>
                <a:lnTo>
                  <a:pt x="1489646" y="107929"/>
                </a:lnTo>
                <a:lnTo>
                  <a:pt x="1486698" y="105435"/>
                </a:lnTo>
                <a:lnTo>
                  <a:pt x="1483749" y="103168"/>
                </a:lnTo>
                <a:lnTo>
                  <a:pt x="1480801" y="101127"/>
                </a:lnTo>
                <a:lnTo>
                  <a:pt x="1477626" y="99086"/>
                </a:lnTo>
                <a:lnTo>
                  <a:pt x="1474224" y="97272"/>
                </a:lnTo>
                <a:lnTo>
                  <a:pt x="1471048" y="95458"/>
                </a:lnTo>
                <a:lnTo>
                  <a:pt x="1467419" y="93871"/>
                </a:lnTo>
                <a:lnTo>
                  <a:pt x="1464244" y="92511"/>
                </a:lnTo>
                <a:lnTo>
                  <a:pt x="1460615" y="91150"/>
                </a:lnTo>
                <a:lnTo>
                  <a:pt x="1456986" y="90243"/>
                </a:lnTo>
                <a:lnTo>
                  <a:pt x="1452904" y="89336"/>
                </a:lnTo>
                <a:lnTo>
                  <a:pt x="1449275" y="88656"/>
                </a:lnTo>
                <a:lnTo>
                  <a:pt x="1445419" y="88203"/>
                </a:lnTo>
                <a:lnTo>
                  <a:pt x="1441337" y="87976"/>
                </a:lnTo>
                <a:lnTo>
                  <a:pt x="1437481" y="87976"/>
                </a:lnTo>
                <a:lnTo>
                  <a:pt x="1433626" y="87976"/>
                </a:lnTo>
                <a:close/>
                <a:moveTo>
                  <a:pt x="1330430" y="0"/>
                </a:moveTo>
                <a:lnTo>
                  <a:pt x="1334739" y="0"/>
                </a:lnTo>
                <a:lnTo>
                  <a:pt x="1539997" y="0"/>
                </a:lnTo>
                <a:lnTo>
                  <a:pt x="1544533" y="0"/>
                </a:lnTo>
                <a:lnTo>
                  <a:pt x="1548842" y="681"/>
                </a:lnTo>
                <a:lnTo>
                  <a:pt x="1553152" y="1814"/>
                </a:lnTo>
                <a:lnTo>
                  <a:pt x="1557234" y="3401"/>
                </a:lnTo>
                <a:lnTo>
                  <a:pt x="1560863" y="5215"/>
                </a:lnTo>
                <a:lnTo>
                  <a:pt x="1564492" y="7483"/>
                </a:lnTo>
                <a:lnTo>
                  <a:pt x="1568121" y="9750"/>
                </a:lnTo>
                <a:lnTo>
                  <a:pt x="1571296" y="12698"/>
                </a:lnTo>
                <a:lnTo>
                  <a:pt x="1574017" y="15872"/>
                </a:lnTo>
                <a:lnTo>
                  <a:pt x="1576512" y="19273"/>
                </a:lnTo>
                <a:lnTo>
                  <a:pt x="1578780" y="22901"/>
                </a:lnTo>
                <a:lnTo>
                  <a:pt x="1580595" y="26756"/>
                </a:lnTo>
                <a:lnTo>
                  <a:pt x="1582182" y="30837"/>
                </a:lnTo>
                <a:lnTo>
                  <a:pt x="1583090" y="34919"/>
                </a:lnTo>
                <a:lnTo>
                  <a:pt x="1583997" y="39453"/>
                </a:lnTo>
                <a:lnTo>
                  <a:pt x="1583997" y="43761"/>
                </a:lnTo>
                <a:lnTo>
                  <a:pt x="1583997" y="450762"/>
                </a:lnTo>
                <a:lnTo>
                  <a:pt x="2742963" y="450762"/>
                </a:lnTo>
                <a:lnTo>
                  <a:pt x="2749768" y="450762"/>
                </a:lnTo>
                <a:lnTo>
                  <a:pt x="2756345" y="451442"/>
                </a:lnTo>
                <a:lnTo>
                  <a:pt x="2762922" y="452349"/>
                </a:lnTo>
                <a:lnTo>
                  <a:pt x="2769499" y="453483"/>
                </a:lnTo>
                <a:lnTo>
                  <a:pt x="2775623" y="455070"/>
                </a:lnTo>
                <a:lnTo>
                  <a:pt x="2782200" y="456884"/>
                </a:lnTo>
                <a:lnTo>
                  <a:pt x="2788097" y="458925"/>
                </a:lnTo>
                <a:lnTo>
                  <a:pt x="2793994" y="461192"/>
                </a:lnTo>
                <a:lnTo>
                  <a:pt x="2799891" y="463686"/>
                </a:lnTo>
                <a:lnTo>
                  <a:pt x="2805788" y="466634"/>
                </a:lnTo>
                <a:lnTo>
                  <a:pt x="2811231" y="470035"/>
                </a:lnTo>
                <a:lnTo>
                  <a:pt x="2816675" y="473436"/>
                </a:lnTo>
                <a:lnTo>
                  <a:pt x="2821664" y="477064"/>
                </a:lnTo>
                <a:lnTo>
                  <a:pt x="2826654" y="480919"/>
                </a:lnTo>
                <a:lnTo>
                  <a:pt x="2831417" y="485000"/>
                </a:lnTo>
                <a:lnTo>
                  <a:pt x="2835953" y="489535"/>
                </a:lnTo>
                <a:lnTo>
                  <a:pt x="2840489" y="494070"/>
                </a:lnTo>
                <a:lnTo>
                  <a:pt x="2844571" y="498831"/>
                </a:lnTo>
                <a:lnTo>
                  <a:pt x="2848427" y="504046"/>
                </a:lnTo>
                <a:lnTo>
                  <a:pt x="2852056" y="509261"/>
                </a:lnTo>
                <a:lnTo>
                  <a:pt x="2855685" y="514249"/>
                </a:lnTo>
                <a:lnTo>
                  <a:pt x="2858860" y="520145"/>
                </a:lnTo>
                <a:lnTo>
                  <a:pt x="2861809" y="525813"/>
                </a:lnTo>
                <a:lnTo>
                  <a:pt x="2864530" y="531482"/>
                </a:lnTo>
                <a:lnTo>
                  <a:pt x="2866798" y="537377"/>
                </a:lnTo>
                <a:lnTo>
                  <a:pt x="2869066" y="543726"/>
                </a:lnTo>
                <a:lnTo>
                  <a:pt x="2870881" y="549848"/>
                </a:lnTo>
                <a:lnTo>
                  <a:pt x="2872015" y="556423"/>
                </a:lnTo>
                <a:lnTo>
                  <a:pt x="2873375" y="562772"/>
                </a:lnTo>
                <a:lnTo>
                  <a:pt x="2874056" y="569348"/>
                </a:lnTo>
                <a:lnTo>
                  <a:pt x="2874736" y="575923"/>
                </a:lnTo>
                <a:lnTo>
                  <a:pt x="2874963" y="582725"/>
                </a:lnTo>
                <a:lnTo>
                  <a:pt x="2874963" y="2311400"/>
                </a:lnTo>
                <a:lnTo>
                  <a:pt x="0" y="2311400"/>
                </a:lnTo>
                <a:lnTo>
                  <a:pt x="0" y="582725"/>
                </a:lnTo>
                <a:lnTo>
                  <a:pt x="227" y="575923"/>
                </a:lnTo>
                <a:lnTo>
                  <a:pt x="680" y="569348"/>
                </a:lnTo>
                <a:lnTo>
                  <a:pt x="1588" y="562772"/>
                </a:lnTo>
                <a:lnTo>
                  <a:pt x="2722" y="556423"/>
                </a:lnTo>
                <a:lnTo>
                  <a:pt x="4082" y="549848"/>
                </a:lnTo>
                <a:lnTo>
                  <a:pt x="5897" y="543726"/>
                </a:lnTo>
                <a:lnTo>
                  <a:pt x="7938" y="537377"/>
                </a:lnTo>
                <a:lnTo>
                  <a:pt x="10206" y="531482"/>
                </a:lnTo>
                <a:lnTo>
                  <a:pt x="13154" y="525813"/>
                </a:lnTo>
                <a:lnTo>
                  <a:pt x="16103" y="520145"/>
                </a:lnTo>
                <a:lnTo>
                  <a:pt x="19051" y="514249"/>
                </a:lnTo>
                <a:lnTo>
                  <a:pt x="22453" y="509261"/>
                </a:lnTo>
                <a:lnTo>
                  <a:pt x="26309" y="504046"/>
                </a:lnTo>
                <a:lnTo>
                  <a:pt x="30165" y="498831"/>
                </a:lnTo>
                <a:lnTo>
                  <a:pt x="34474" y="494070"/>
                </a:lnTo>
                <a:lnTo>
                  <a:pt x="38783" y="489535"/>
                </a:lnTo>
                <a:lnTo>
                  <a:pt x="43319" y="485000"/>
                </a:lnTo>
                <a:lnTo>
                  <a:pt x="48082" y="480919"/>
                </a:lnTo>
                <a:lnTo>
                  <a:pt x="53072" y="477064"/>
                </a:lnTo>
                <a:lnTo>
                  <a:pt x="58288" y="473436"/>
                </a:lnTo>
                <a:lnTo>
                  <a:pt x="63732" y="470035"/>
                </a:lnTo>
                <a:lnTo>
                  <a:pt x="69175" y="466634"/>
                </a:lnTo>
                <a:lnTo>
                  <a:pt x="74845" y="463686"/>
                </a:lnTo>
                <a:lnTo>
                  <a:pt x="80742" y="461192"/>
                </a:lnTo>
                <a:lnTo>
                  <a:pt x="86866" y="458925"/>
                </a:lnTo>
                <a:lnTo>
                  <a:pt x="92763" y="456884"/>
                </a:lnTo>
                <a:lnTo>
                  <a:pt x="99340" y="455070"/>
                </a:lnTo>
                <a:lnTo>
                  <a:pt x="105464" y="453483"/>
                </a:lnTo>
                <a:lnTo>
                  <a:pt x="112041" y="452349"/>
                </a:lnTo>
                <a:lnTo>
                  <a:pt x="118618" y="451442"/>
                </a:lnTo>
                <a:lnTo>
                  <a:pt x="125195" y="450762"/>
                </a:lnTo>
                <a:lnTo>
                  <a:pt x="132000" y="450762"/>
                </a:lnTo>
                <a:lnTo>
                  <a:pt x="1290739" y="450762"/>
                </a:lnTo>
                <a:lnTo>
                  <a:pt x="1290739" y="43761"/>
                </a:lnTo>
                <a:lnTo>
                  <a:pt x="1290966" y="39453"/>
                </a:lnTo>
                <a:lnTo>
                  <a:pt x="1291647" y="34919"/>
                </a:lnTo>
                <a:lnTo>
                  <a:pt x="1292781" y="30837"/>
                </a:lnTo>
                <a:lnTo>
                  <a:pt x="1294368" y="26756"/>
                </a:lnTo>
                <a:lnTo>
                  <a:pt x="1296183" y="22901"/>
                </a:lnTo>
                <a:lnTo>
                  <a:pt x="1298224" y="19273"/>
                </a:lnTo>
                <a:lnTo>
                  <a:pt x="1300719" y="15872"/>
                </a:lnTo>
                <a:lnTo>
                  <a:pt x="1303667" y="12698"/>
                </a:lnTo>
                <a:lnTo>
                  <a:pt x="1306842" y="9750"/>
                </a:lnTo>
                <a:lnTo>
                  <a:pt x="1310018" y="7483"/>
                </a:lnTo>
                <a:lnTo>
                  <a:pt x="1313647" y="5215"/>
                </a:lnTo>
                <a:lnTo>
                  <a:pt x="1317729" y="3401"/>
                </a:lnTo>
                <a:lnTo>
                  <a:pt x="1321811" y="1814"/>
                </a:lnTo>
                <a:lnTo>
                  <a:pt x="1325894" y="681"/>
                </a:lnTo>
                <a:lnTo>
                  <a:pt x="133043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407979" y="6280418"/>
            <a:ext cx="110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精准用户画像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7499335" y="6280418"/>
            <a:ext cx="122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多维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7389258" y="4851077"/>
            <a:ext cx="1550302" cy="3872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数据分析应用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8660424" y="6280418"/>
            <a:ext cx="126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拓展、优化业务</a:t>
            </a:r>
            <a:endParaRPr lang="en-US" altLang="zh-CN" sz="1200" dirty="0" smtClean="0">
              <a:solidFill>
                <a:srgbClr val="76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73" y="5766003"/>
            <a:ext cx="511806" cy="488383"/>
          </a:xfrm>
          <a:prstGeom prst="rect">
            <a:avLst/>
          </a:prstGeom>
        </p:spPr>
      </p:pic>
      <p:grpSp>
        <p:nvGrpSpPr>
          <p:cNvPr id="121" name="组合 120"/>
          <p:cNvGrpSpPr/>
          <p:nvPr/>
        </p:nvGrpSpPr>
        <p:grpSpPr>
          <a:xfrm rot="5400000">
            <a:off x="4419215" y="2513071"/>
            <a:ext cx="337441" cy="394743"/>
            <a:chOff x="1494391" y="1258715"/>
            <a:chExt cx="337441" cy="394743"/>
          </a:xfrm>
        </p:grpSpPr>
        <p:sp>
          <p:nvSpPr>
            <p:cNvPr id="122" name="右箭头 121"/>
            <p:cNvSpPr/>
            <p:nvPr/>
          </p:nvSpPr>
          <p:spPr>
            <a:xfrm>
              <a:off x="1494391" y="1258715"/>
              <a:ext cx="337441" cy="39474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B0F0">
                <a:alpha val="4000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右箭头 4"/>
            <p:cNvSpPr/>
            <p:nvPr/>
          </p:nvSpPr>
          <p:spPr>
            <a:xfrm>
              <a:off x="1494391" y="1337664"/>
              <a:ext cx="236209" cy="236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77776" y="2062558"/>
            <a:ext cx="995727" cy="35625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互换</a:t>
            </a:r>
            <a:endParaRPr kumimoji="1" lang="zh-CN" altLang="en-US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7164454" y="2961347"/>
            <a:ext cx="1896263" cy="1896263"/>
            <a:chOff x="1971903" y="394949"/>
            <a:chExt cx="2122276" cy="2122276"/>
          </a:xfrm>
        </p:grpSpPr>
        <p:sp>
          <p:nvSpPr>
            <p:cNvPr id="129" name="椭圆 128"/>
            <p:cNvSpPr/>
            <p:nvPr/>
          </p:nvSpPr>
          <p:spPr>
            <a:xfrm>
              <a:off x="1971903" y="394949"/>
              <a:ext cx="2122276" cy="212227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椭圆 4"/>
            <p:cNvSpPr/>
            <p:nvPr/>
          </p:nvSpPr>
          <p:spPr>
            <a:xfrm>
              <a:off x="2099920" y="723601"/>
              <a:ext cx="1858661" cy="1500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互换后扩增的数据池</a:t>
              </a: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764379" y="3007489"/>
            <a:ext cx="3622521" cy="1909868"/>
          </a:xfrm>
          <a:prstGeom prst="roundRect">
            <a:avLst/>
          </a:prstGeom>
          <a:noFill/>
          <a:ln w="28575">
            <a:solidFill>
              <a:srgbClr val="0FB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5400000">
            <a:off x="7995688" y="5257716"/>
            <a:ext cx="337441" cy="394743"/>
            <a:chOff x="1494391" y="1258715"/>
            <a:chExt cx="337441" cy="394743"/>
          </a:xfrm>
        </p:grpSpPr>
        <p:sp>
          <p:nvSpPr>
            <p:cNvPr id="63" name="右箭头 62"/>
            <p:cNvSpPr/>
            <p:nvPr/>
          </p:nvSpPr>
          <p:spPr>
            <a:xfrm>
              <a:off x="1494391" y="1258715"/>
              <a:ext cx="337441" cy="39474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0B0F0">
                <a:alpha val="40000"/>
              </a:srgb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右箭头 4"/>
            <p:cNvSpPr/>
            <p:nvPr/>
          </p:nvSpPr>
          <p:spPr>
            <a:xfrm>
              <a:off x="1494391" y="1337664"/>
              <a:ext cx="236209" cy="236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5196461" y="1411673"/>
            <a:ext cx="110520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企业数据池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111228" y="1114956"/>
            <a:ext cx="1275672" cy="127567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379225" y="245179"/>
            <a:ext cx="316459" cy="316459"/>
            <a:chOff x="328425" y="245179"/>
            <a:chExt cx="316459" cy="316459"/>
          </a:xfrm>
        </p:grpSpPr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28425" y="245179"/>
              <a:ext cx="316459" cy="3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96654" y="313408"/>
              <a:ext cx="180000" cy="180000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51327" y="113833"/>
            <a:ext cx="948493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确权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平台</a:t>
            </a:r>
            <a:r>
              <a:rPr lang="zh-CN" altLang="en-US" sz="2200" b="1" dirty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  <a:r>
              <a:rPr lang="en-US" altLang="zh-CN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 ——</a:t>
            </a:r>
            <a:r>
              <a:rPr lang="zh-CN" altLang="en-US" sz="2200" b="1" dirty="0" smtClean="0">
                <a:solidFill>
                  <a:srgbClr val="0FB0D2"/>
                </a:solidFill>
                <a:latin typeface="Microsoft YaHei" charset="0"/>
                <a:ea typeface="Microsoft YaHei" charset="0"/>
                <a:cs typeface="Microsoft YaHei" charset="0"/>
              </a:rPr>
              <a:t>数据交易场景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379225" y="654883"/>
            <a:ext cx="1140637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185314"/>
            <a:ext cx="596900" cy="460467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404558" y="1125258"/>
            <a:ext cx="21596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市场痛点：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所有权</a:t>
            </a: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流失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隐私难保护</a:t>
            </a: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数据流向不可查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数据使用不可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控</a:t>
            </a: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流通</a:t>
            </a: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数据价值趋</a:t>
            </a: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零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缺少有效数据</a:t>
            </a:r>
            <a:endParaRPr kumimoji="1" lang="zh-CN" altLang="en-US" sz="14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0155540" y="4407948"/>
            <a:ext cx="189908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数据所有权管理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数据可用不可见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数据加密</a:t>
            </a: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保护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数据用后即焚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使用全程监控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数据交易撮合</a:t>
            </a:r>
            <a:endParaRPr kumimoji="1" lang="en-US" altLang="zh-CN" sz="14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4394858" y="3127364"/>
            <a:ext cx="2680815" cy="2311047"/>
          </a:xfrm>
          <a:prstGeom prst="hexagon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>
            <a:off x="2564220" y="5044554"/>
            <a:ext cx="1349986" cy="1163781"/>
          </a:xfrm>
          <a:prstGeom prst="hexagon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>
            <a:off x="5025999" y="937965"/>
            <a:ext cx="1349986" cy="1163781"/>
          </a:xfrm>
          <a:prstGeom prst="hexagon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>
            <a:off x="7460585" y="5041123"/>
            <a:ext cx="1349986" cy="1163781"/>
          </a:xfrm>
          <a:prstGeom prst="hexagon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714751" y="3417766"/>
            <a:ext cx="207330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大数据确权平台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095592" y="1172468"/>
            <a:ext cx="1210800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银行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575453" y="5283335"/>
            <a:ext cx="1120249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数据应用商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706649" y="5285325"/>
            <a:ext cx="1065128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数据所有人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3276802" y="1980131"/>
            <a:ext cx="1679605" cy="28824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700992" y="2416023"/>
            <a:ext cx="0" cy="437012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3948667" y="4983890"/>
            <a:ext cx="481926" cy="242212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967088" y="4980459"/>
            <a:ext cx="481926" cy="242212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905828" y="5200842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数据确权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492939" y="5197411"/>
            <a:ext cx="1107996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数据使用认证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64832" y="2901027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数据传输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11836" y="1501134"/>
            <a:ext cx="1210588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6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（服务商）</a:t>
            </a:r>
            <a:endParaRPr kumimoji="1" lang="zh-CN" altLang="en-US" sz="16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356632" y="2933571"/>
            <a:ext cx="800219" cy="350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采集数据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70586" y="2258034"/>
            <a:ext cx="835039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数据流通安全保护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894638" y="4095218"/>
            <a:ext cx="2080991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数据实时保护、监控技术</a:t>
            </a: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数据流通安全</a:t>
            </a: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技术</a:t>
            </a:r>
            <a:endParaRPr kumimoji="1" lang="en-US" altLang="zh-CN" sz="12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数据动态确权系统</a:t>
            </a:r>
            <a:endParaRPr kumimoji="1" lang="zh-CN" altLang="en-US" sz="12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71450" indent="-171450">
              <a:lnSpc>
                <a:spcPts val="228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挖掘算法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4640514" y="3755991"/>
            <a:ext cx="2227091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80"/>
              </a:lnSpc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kumimoji="1"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数据交易平台）</a:t>
            </a:r>
            <a:endParaRPr kumimoji="1"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429793" y="1976523"/>
            <a:ext cx="1679605" cy="28824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943225" y="2126664"/>
            <a:ext cx="1800226" cy="1800226"/>
            <a:chOff x="2514600" y="1971675"/>
            <a:chExt cx="1800226" cy="1800226"/>
          </a:xfrm>
        </p:grpSpPr>
        <p:sp>
          <p:nvSpPr>
            <p:cNvPr id="5" name="椭圆 4"/>
            <p:cNvSpPr/>
            <p:nvPr/>
          </p:nvSpPr>
          <p:spPr>
            <a:xfrm>
              <a:off x="2514600" y="1971675"/>
              <a:ext cx="1800226" cy="180022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7000">
                  <a:schemeClr val="bg1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2667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729485" y="2186560"/>
              <a:ext cx="1370457" cy="1370457"/>
            </a:xfrm>
            <a:prstGeom prst="ellipse">
              <a:avLst/>
            </a:prstGeom>
            <a:solidFill>
              <a:srgbClr val="0FB0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743772" y="2650519"/>
              <a:ext cx="1370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目录</a:t>
              </a:r>
              <a:endParaRPr kumimoji="1" lang="zh-CN" altLang="en-US" sz="24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0" name="直线连接符 9"/>
          <p:cNvCxnSpPr/>
          <p:nvPr/>
        </p:nvCxnSpPr>
        <p:spPr>
          <a:xfrm>
            <a:off x="5129213" y="1933822"/>
            <a:ext cx="0" cy="2185910"/>
          </a:xfrm>
          <a:prstGeom prst="line">
            <a:avLst/>
          </a:prstGeom>
          <a:ln>
            <a:solidFill>
              <a:srgbClr val="0FB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12227" y="2236470"/>
            <a:ext cx="3216137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权平台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介绍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4000"/>
              </a:lnSpc>
            </a:pP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确权平台应用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场景</a:t>
            </a:r>
            <a:endParaRPr kumimoji="1" lang="en-US" altLang="zh-CN" sz="20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ts val="4000"/>
              </a:lnSpc>
            </a:pPr>
            <a:r>
              <a:rPr kumimoji="1"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确权平台部署</a:t>
            </a:r>
            <a:r>
              <a:rPr kumimoji="1" lang="zh-CN" altLang="en-US" sz="2800" b="1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方式</a:t>
            </a:r>
            <a:endParaRPr kumimoji="1" lang="en-US" altLang="zh-CN" sz="2800" b="1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确权软件</a:t>
            </a:r>
            <a:r>
              <a:rPr kumimoji="1" lang="zh-CN" altLang="en-US" sz="2000" dirty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部署</a:t>
            </a:r>
            <a:r>
              <a:rPr kumimoji="1" lang="zh-CN" altLang="en-US" sz="2000" dirty="0" smtClean="0">
                <a:solidFill>
                  <a:schemeClr val="bg2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说明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12227" y="1876670"/>
            <a:ext cx="1185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Catalogue</a:t>
            </a:r>
            <a:endParaRPr kumimoji="1" lang="zh-CN" altLang="en-US" sz="1600" dirty="0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786000"/>
            <a:ext cx="12201158" cy="72000"/>
          </a:xfrm>
          <a:prstGeom prst="rect">
            <a:avLst/>
          </a:prstGeom>
          <a:solidFill>
            <a:srgbClr val="0FB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0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1398</Words>
  <Application>Microsoft Office PowerPoint</Application>
  <PresentationFormat>自定义</PresentationFormat>
  <Paragraphs>296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zhangrucong</cp:lastModifiedBy>
  <cp:revision>115</cp:revision>
  <dcterms:created xsi:type="dcterms:W3CDTF">2016-11-22T04:03:45Z</dcterms:created>
  <dcterms:modified xsi:type="dcterms:W3CDTF">2018-05-22T07:28:41Z</dcterms:modified>
</cp:coreProperties>
</file>