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91" r:id="rId4"/>
    <p:sldId id="285" r:id="rId5"/>
    <p:sldId id="294" r:id="rId6"/>
    <p:sldId id="286" r:id="rId7"/>
    <p:sldId id="302" r:id="rId9"/>
    <p:sldId id="296" r:id="rId10"/>
    <p:sldId id="295" r:id="rId11"/>
    <p:sldId id="299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7"/>
    <p:restoredTop sz="92669"/>
  </p:normalViewPr>
  <p:slideViewPr>
    <p:cSldViewPr snapToGrid="0" snapToObjects="1">
      <p:cViewPr>
        <p:scale>
          <a:sx n="75" d="100"/>
          <a:sy n="75" d="100"/>
        </p:scale>
        <p:origin x="-144" y="72"/>
      </p:cViewPr>
      <p:guideLst>
        <p:guide orient="horz" pos="2158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1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467553090416"/>
          <c:y val="0.0293244359017474"/>
          <c:w val="0.86313506344043"/>
          <c:h val="0.780382770155224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[报表指标.xlsx]Sheet1!$B$1:$B$45</c:f>
              <c:numCache>
                <c:formatCode>h:mm</c:formatCode>
                <c:ptCount val="45"/>
                <c:pt idx="0" c:formatCode="h:mm">
                  <c:v>0.375</c:v>
                </c:pt>
                <c:pt idx="1" c:formatCode="h:mm">
                  <c:v>0.378472222222222</c:v>
                </c:pt>
                <c:pt idx="2" c:formatCode="h:mm">
                  <c:v>0.381944444444444</c:v>
                </c:pt>
                <c:pt idx="3" c:formatCode="h:mm">
                  <c:v>0.385416666666667</c:v>
                </c:pt>
                <c:pt idx="4" c:formatCode="h:mm">
                  <c:v>0.388888888888889</c:v>
                </c:pt>
                <c:pt idx="5" c:formatCode="h:mm">
                  <c:v>0.392361111111111</c:v>
                </c:pt>
                <c:pt idx="6" c:formatCode="h:mm">
                  <c:v>0.395833333333333</c:v>
                </c:pt>
                <c:pt idx="7" c:formatCode="h:mm">
                  <c:v>0.399305555555556</c:v>
                </c:pt>
                <c:pt idx="8" c:formatCode="h:mm">
                  <c:v>0.402777777777778</c:v>
                </c:pt>
                <c:pt idx="9" c:formatCode="h:mm">
                  <c:v>0.40625</c:v>
                </c:pt>
                <c:pt idx="10" c:formatCode="h:mm">
                  <c:v>0.409722222222222</c:v>
                </c:pt>
                <c:pt idx="11" c:formatCode="h:mm">
                  <c:v>0.413194444444444</c:v>
                </c:pt>
                <c:pt idx="12" c:formatCode="h:mm">
                  <c:v>0.416666666666667</c:v>
                </c:pt>
                <c:pt idx="13" c:formatCode="h:mm">
                  <c:v>0.420138888888889</c:v>
                </c:pt>
                <c:pt idx="14" c:formatCode="h:mm">
                  <c:v>0.423611111111111</c:v>
                </c:pt>
                <c:pt idx="15" c:formatCode="h:mm">
                  <c:v>0.427083333333333</c:v>
                </c:pt>
                <c:pt idx="16" c:formatCode="h:mm">
                  <c:v>0.430555555555556</c:v>
                </c:pt>
                <c:pt idx="17" c:formatCode="h:mm">
                  <c:v>0.434027777777778</c:v>
                </c:pt>
                <c:pt idx="18" c:formatCode="h:mm">
                  <c:v>0.4375</c:v>
                </c:pt>
                <c:pt idx="19" c:formatCode="h:mm">
                  <c:v>0.440972222222222</c:v>
                </c:pt>
                <c:pt idx="20" c:formatCode="h:mm">
                  <c:v>0.444444444444444</c:v>
                </c:pt>
                <c:pt idx="21" c:formatCode="h:mm">
                  <c:v>0.447916666666667</c:v>
                </c:pt>
                <c:pt idx="22" c:formatCode="h:mm">
                  <c:v>0.451388888888889</c:v>
                </c:pt>
                <c:pt idx="23" c:formatCode="h:mm">
                  <c:v>0.454861111111111</c:v>
                </c:pt>
                <c:pt idx="24" c:formatCode="h:mm">
                  <c:v>0.458333333333333</c:v>
                </c:pt>
                <c:pt idx="25" c:formatCode="h:mm">
                  <c:v>0.461805555555556</c:v>
                </c:pt>
                <c:pt idx="26" c:formatCode="h:mm">
                  <c:v>0.465277777777778</c:v>
                </c:pt>
                <c:pt idx="27" c:formatCode="h:mm">
                  <c:v>0.46875</c:v>
                </c:pt>
                <c:pt idx="28" c:formatCode="h:mm">
                  <c:v>0.472222222222222</c:v>
                </c:pt>
                <c:pt idx="29" c:formatCode="h:mm">
                  <c:v>0.475694444444444</c:v>
                </c:pt>
                <c:pt idx="30" c:formatCode="h:mm">
                  <c:v>0.479166666666667</c:v>
                </c:pt>
                <c:pt idx="31" c:formatCode="h:mm">
                  <c:v>0.482638888888889</c:v>
                </c:pt>
                <c:pt idx="32" c:formatCode="h:mm">
                  <c:v>0.486111111111111</c:v>
                </c:pt>
                <c:pt idx="33" c:formatCode="h:mm">
                  <c:v>0.489583333333333</c:v>
                </c:pt>
                <c:pt idx="34" c:formatCode="h:mm">
                  <c:v>0.493055555555556</c:v>
                </c:pt>
                <c:pt idx="35" c:formatCode="h:mm">
                  <c:v>0.496527777777778</c:v>
                </c:pt>
                <c:pt idx="36" c:formatCode="h:mm">
                  <c:v>0.5</c:v>
                </c:pt>
                <c:pt idx="37" c:formatCode="h:mm">
                  <c:v>0.503472222222222</c:v>
                </c:pt>
                <c:pt idx="38" c:formatCode="h:mm">
                  <c:v>0.506944444444444</c:v>
                </c:pt>
                <c:pt idx="39" c:formatCode="h:mm">
                  <c:v>0.510416666666667</c:v>
                </c:pt>
                <c:pt idx="40" c:formatCode="h:mm">
                  <c:v>0.513888888888889</c:v>
                </c:pt>
                <c:pt idx="41" c:formatCode="h:mm">
                  <c:v>0.517361111111111</c:v>
                </c:pt>
                <c:pt idx="42" c:formatCode="h:mm">
                  <c:v>0.520833333333333</c:v>
                </c:pt>
                <c:pt idx="43" c:formatCode="h:mm">
                  <c:v>0.524305555555556</c:v>
                </c:pt>
                <c:pt idx="44" c:formatCode="h:mm">
                  <c:v>0.527777777777778</c:v>
                </c:pt>
              </c:numCache>
            </c:numRef>
          </c:cat>
          <c:val>
            <c:numRef>
              <c:f>[报表指标.xlsx]Sheet1!$C$1:$C$45</c:f>
              <c:numCache>
                <c:formatCode>General</c:formatCode>
                <c:ptCount val="45"/>
                <c:pt idx="0">
                  <c:v>65.55</c:v>
                </c:pt>
                <c:pt idx="1">
                  <c:v>65.25</c:v>
                </c:pt>
                <c:pt idx="2">
                  <c:v>64.38</c:v>
                </c:pt>
                <c:pt idx="3">
                  <c:v>64.94</c:v>
                </c:pt>
                <c:pt idx="4">
                  <c:v>63.01</c:v>
                </c:pt>
                <c:pt idx="5">
                  <c:v>63.51</c:v>
                </c:pt>
                <c:pt idx="6">
                  <c:v>63.37</c:v>
                </c:pt>
                <c:pt idx="7">
                  <c:v>63.54</c:v>
                </c:pt>
                <c:pt idx="8">
                  <c:v>62.06</c:v>
                </c:pt>
                <c:pt idx="9">
                  <c:v>63.42</c:v>
                </c:pt>
                <c:pt idx="10">
                  <c:v>65.51</c:v>
                </c:pt>
                <c:pt idx="11">
                  <c:v>66.82</c:v>
                </c:pt>
                <c:pt idx="12">
                  <c:v>67.07</c:v>
                </c:pt>
                <c:pt idx="13">
                  <c:v>67.39</c:v>
                </c:pt>
                <c:pt idx="14">
                  <c:v>66.22</c:v>
                </c:pt>
                <c:pt idx="15">
                  <c:v>66.52</c:v>
                </c:pt>
                <c:pt idx="16">
                  <c:v>68.47</c:v>
                </c:pt>
                <c:pt idx="17">
                  <c:v>68.29</c:v>
                </c:pt>
                <c:pt idx="18">
                  <c:v>68.38</c:v>
                </c:pt>
                <c:pt idx="19">
                  <c:v>68.64</c:v>
                </c:pt>
                <c:pt idx="20">
                  <c:v>67.7</c:v>
                </c:pt>
                <c:pt idx="21">
                  <c:v>68.05</c:v>
                </c:pt>
                <c:pt idx="22">
                  <c:v>68.19</c:v>
                </c:pt>
                <c:pt idx="23">
                  <c:v>68.1</c:v>
                </c:pt>
                <c:pt idx="24">
                  <c:v>68.57</c:v>
                </c:pt>
                <c:pt idx="25">
                  <c:v>67.25</c:v>
                </c:pt>
                <c:pt idx="26">
                  <c:v>67.93</c:v>
                </c:pt>
                <c:pt idx="27">
                  <c:v>68.43</c:v>
                </c:pt>
                <c:pt idx="28">
                  <c:v>69.72</c:v>
                </c:pt>
                <c:pt idx="29">
                  <c:v>70.73</c:v>
                </c:pt>
                <c:pt idx="30">
                  <c:v>69.06</c:v>
                </c:pt>
                <c:pt idx="31">
                  <c:v>71.14</c:v>
                </c:pt>
                <c:pt idx="32">
                  <c:v>71.36</c:v>
                </c:pt>
                <c:pt idx="33">
                  <c:v>70.7</c:v>
                </c:pt>
                <c:pt idx="34">
                  <c:v>70.96</c:v>
                </c:pt>
                <c:pt idx="35">
                  <c:v>71.31</c:v>
                </c:pt>
                <c:pt idx="36">
                  <c:v>71.49</c:v>
                </c:pt>
                <c:pt idx="37">
                  <c:v>71.49</c:v>
                </c:pt>
                <c:pt idx="38">
                  <c:v>71.28</c:v>
                </c:pt>
                <c:pt idx="39">
                  <c:v>72.24</c:v>
                </c:pt>
                <c:pt idx="40">
                  <c:v>72.13</c:v>
                </c:pt>
                <c:pt idx="41">
                  <c:v>71.84</c:v>
                </c:pt>
                <c:pt idx="42">
                  <c:v>70.71</c:v>
                </c:pt>
                <c:pt idx="43">
                  <c:v>67.88</c:v>
                </c:pt>
                <c:pt idx="44">
                  <c:v>66.73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4"/>
              <c:spPr>
                <a:noFill/>
                <a:ln w="12700" cap="rnd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Lbls>
            <c:delete val="1"/>
          </c:dLbls>
          <c:cat>
            <c:numRef>
              <c:f>[报表指标.xlsx]Sheet1!$B$1:$B$45</c:f>
              <c:numCache>
                <c:formatCode>h:mm</c:formatCode>
                <c:ptCount val="45"/>
                <c:pt idx="0" c:formatCode="h:mm">
                  <c:v>0.375</c:v>
                </c:pt>
                <c:pt idx="1" c:formatCode="h:mm">
                  <c:v>0.378472222222222</c:v>
                </c:pt>
                <c:pt idx="2" c:formatCode="h:mm">
                  <c:v>0.381944444444444</c:v>
                </c:pt>
                <c:pt idx="3" c:formatCode="h:mm">
                  <c:v>0.385416666666667</c:v>
                </c:pt>
                <c:pt idx="4" c:formatCode="h:mm">
                  <c:v>0.388888888888889</c:v>
                </c:pt>
                <c:pt idx="5" c:formatCode="h:mm">
                  <c:v>0.392361111111111</c:v>
                </c:pt>
                <c:pt idx="6" c:formatCode="h:mm">
                  <c:v>0.395833333333333</c:v>
                </c:pt>
                <c:pt idx="7" c:formatCode="h:mm">
                  <c:v>0.399305555555556</c:v>
                </c:pt>
                <c:pt idx="8" c:formatCode="h:mm">
                  <c:v>0.402777777777778</c:v>
                </c:pt>
                <c:pt idx="9" c:formatCode="h:mm">
                  <c:v>0.40625</c:v>
                </c:pt>
                <c:pt idx="10" c:formatCode="h:mm">
                  <c:v>0.409722222222222</c:v>
                </c:pt>
                <c:pt idx="11" c:formatCode="h:mm">
                  <c:v>0.413194444444444</c:v>
                </c:pt>
                <c:pt idx="12" c:formatCode="h:mm">
                  <c:v>0.416666666666667</c:v>
                </c:pt>
                <c:pt idx="13" c:formatCode="h:mm">
                  <c:v>0.420138888888889</c:v>
                </c:pt>
                <c:pt idx="14" c:formatCode="h:mm">
                  <c:v>0.423611111111111</c:v>
                </c:pt>
                <c:pt idx="15" c:formatCode="h:mm">
                  <c:v>0.427083333333333</c:v>
                </c:pt>
                <c:pt idx="16" c:formatCode="h:mm">
                  <c:v>0.430555555555556</c:v>
                </c:pt>
                <c:pt idx="17" c:formatCode="h:mm">
                  <c:v>0.434027777777778</c:v>
                </c:pt>
                <c:pt idx="18" c:formatCode="h:mm">
                  <c:v>0.4375</c:v>
                </c:pt>
                <c:pt idx="19" c:formatCode="h:mm">
                  <c:v>0.440972222222222</c:v>
                </c:pt>
                <c:pt idx="20" c:formatCode="h:mm">
                  <c:v>0.444444444444444</c:v>
                </c:pt>
                <c:pt idx="21" c:formatCode="h:mm">
                  <c:v>0.447916666666667</c:v>
                </c:pt>
                <c:pt idx="22" c:formatCode="h:mm">
                  <c:v>0.451388888888889</c:v>
                </c:pt>
                <c:pt idx="23" c:formatCode="h:mm">
                  <c:v>0.454861111111111</c:v>
                </c:pt>
                <c:pt idx="24" c:formatCode="h:mm">
                  <c:v>0.458333333333333</c:v>
                </c:pt>
                <c:pt idx="25" c:formatCode="h:mm">
                  <c:v>0.461805555555556</c:v>
                </c:pt>
                <c:pt idx="26" c:formatCode="h:mm">
                  <c:v>0.465277777777778</c:v>
                </c:pt>
                <c:pt idx="27" c:formatCode="h:mm">
                  <c:v>0.46875</c:v>
                </c:pt>
                <c:pt idx="28" c:formatCode="h:mm">
                  <c:v>0.472222222222222</c:v>
                </c:pt>
                <c:pt idx="29" c:formatCode="h:mm">
                  <c:v>0.475694444444444</c:v>
                </c:pt>
                <c:pt idx="30" c:formatCode="h:mm">
                  <c:v>0.479166666666667</c:v>
                </c:pt>
                <c:pt idx="31" c:formatCode="h:mm">
                  <c:v>0.482638888888889</c:v>
                </c:pt>
                <c:pt idx="32" c:formatCode="h:mm">
                  <c:v>0.486111111111111</c:v>
                </c:pt>
                <c:pt idx="33" c:formatCode="h:mm">
                  <c:v>0.489583333333333</c:v>
                </c:pt>
                <c:pt idx="34" c:formatCode="h:mm">
                  <c:v>0.493055555555556</c:v>
                </c:pt>
                <c:pt idx="35" c:formatCode="h:mm">
                  <c:v>0.496527777777778</c:v>
                </c:pt>
                <c:pt idx="36" c:formatCode="h:mm">
                  <c:v>0.5</c:v>
                </c:pt>
                <c:pt idx="37" c:formatCode="h:mm">
                  <c:v>0.503472222222222</c:v>
                </c:pt>
                <c:pt idx="38" c:formatCode="h:mm">
                  <c:v>0.506944444444444</c:v>
                </c:pt>
                <c:pt idx="39" c:formatCode="h:mm">
                  <c:v>0.510416666666667</c:v>
                </c:pt>
                <c:pt idx="40" c:formatCode="h:mm">
                  <c:v>0.513888888888889</c:v>
                </c:pt>
                <c:pt idx="41" c:formatCode="h:mm">
                  <c:v>0.517361111111111</c:v>
                </c:pt>
                <c:pt idx="42" c:formatCode="h:mm">
                  <c:v>0.520833333333333</c:v>
                </c:pt>
                <c:pt idx="43" c:formatCode="h:mm">
                  <c:v>0.524305555555556</c:v>
                </c:pt>
                <c:pt idx="44" c:formatCode="h:mm">
                  <c:v>0.527777777777778</c:v>
                </c:pt>
              </c:numCache>
            </c:numRef>
          </c:cat>
          <c:val>
            <c:numRef>
              <c:f>[报表指标.xlsx]Sheet1!$D$1:$D$45</c:f>
              <c:numCache>
                <c:formatCode>General</c:formatCode>
                <c:ptCount val="45"/>
                <c:pt idx="0">
                  <c:v>65.3405784803552</c:v>
                </c:pt>
                <c:pt idx="1">
                  <c:v>64.3860542696338</c:v>
                </c:pt>
                <c:pt idx="2">
                  <c:v>63.0401236957548</c:v>
                </c:pt>
                <c:pt idx="3">
                  <c:v>66.6003234067346</c:v>
                </c:pt>
                <c:pt idx="4">
                  <c:v>62.389932498123</c:v>
                </c:pt>
                <c:pt idx="5">
                  <c:v>63.734390850636</c:v>
                </c:pt>
                <c:pt idx="6">
                  <c:v>65.1776304345486</c:v>
                </c:pt>
                <c:pt idx="7">
                  <c:v>65.2899753733834</c:v>
                </c:pt>
                <c:pt idx="8">
                  <c:v>62.9114423980945</c:v>
                </c:pt>
                <c:pt idx="9">
                  <c:v>62.5777264325492</c:v>
                </c:pt>
                <c:pt idx="10">
                  <c:v>67.1028574496839</c:v>
                </c:pt>
                <c:pt idx="11">
                  <c:v>70.006882344524</c:v>
                </c:pt>
                <c:pt idx="12">
                  <c:v>68.8715538405608</c:v>
                </c:pt>
                <c:pt idx="13">
                  <c:v>67.5052263122403</c:v>
                </c:pt>
                <c:pt idx="14">
                  <c:v>64.9083883560322</c:v>
                </c:pt>
                <c:pt idx="15">
                  <c:v>69.3574928921184</c:v>
                </c:pt>
                <c:pt idx="16">
                  <c:v>65.5554483139536</c:v>
                </c:pt>
                <c:pt idx="17">
                  <c:v>67.5864330866163</c:v>
                </c:pt>
                <c:pt idx="18">
                  <c:v>65.6417920834977</c:v>
                </c:pt>
                <c:pt idx="19">
                  <c:v>71.9041870886068</c:v>
                </c:pt>
                <c:pt idx="20">
                  <c:v>66.1199749497508</c:v>
                </c:pt>
                <c:pt idx="21">
                  <c:v>70.5397330278217</c:v>
                </c:pt>
                <c:pt idx="22">
                  <c:v>71.2405420995969</c:v>
                </c:pt>
                <c:pt idx="23">
                  <c:v>66.103042715298</c:v>
                </c:pt>
                <c:pt idx="24">
                  <c:v>65.3008445514382</c:v>
                </c:pt>
                <c:pt idx="25">
                  <c:v>68.3385095590565</c:v>
                </c:pt>
                <c:pt idx="26">
                  <c:v>70.9693858196551</c:v>
                </c:pt>
                <c:pt idx="27">
                  <c:v>70.0258751392948</c:v>
                </c:pt>
                <c:pt idx="28">
                  <c:v>68.5311765089133</c:v>
                </c:pt>
                <c:pt idx="29">
                  <c:v>72.6904606138125</c:v>
                </c:pt>
                <c:pt idx="30">
                  <c:v>67.3073259261755</c:v>
                </c:pt>
                <c:pt idx="31">
                  <c:v>69.2894353924616</c:v>
                </c:pt>
                <c:pt idx="32">
                  <c:v>68.7019673365576</c:v>
                </c:pt>
                <c:pt idx="33">
                  <c:v>70.1784967998028</c:v>
                </c:pt>
                <c:pt idx="34">
                  <c:v>74.2563064428772</c:v>
                </c:pt>
                <c:pt idx="35">
                  <c:v>73.959517091991</c:v>
                </c:pt>
                <c:pt idx="36">
                  <c:v>73.4653160512757</c:v>
                </c:pt>
                <c:pt idx="37">
                  <c:v>74.8507544677555</c:v>
                </c:pt>
                <c:pt idx="38">
                  <c:v>69.0590734273428</c:v>
                </c:pt>
                <c:pt idx="39">
                  <c:v>71.9039743866702</c:v>
                </c:pt>
                <c:pt idx="40">
                  <c:v>74.2264357083884</c:v>
                </c:pt>
                <c:pt idx="41">
                  <c:v>69.21611712251</c:v>
                </c:pt>
                <c:pt idx="42">
                  <c:v>68.4463565333048</c:v>
                </c:pt>
                <c:pt idx="43">
                  <c:v>68.9599322099938</c:v>
                </c:pt>
                <c:pt idx="44">
                  <c:v>66.3939809370244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832960"/>
        <c:axId val="97834496"/>
      </c:lineChart>
      <c:catAx>
        <c:axId val="9783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97834496"/>
        <c:crosses val="autoZero"/>
        <c:auto val="1"/>
        <c:lblAlgn val="ctr"/>
        <c:lblOffset val="100"/>
        <c:tickMarkSkip val="3"/>
        <c:noMultiLvlLbl val="0"/>
      </c:catAx>
      <c:valAx>
        <c:axId val="97834496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978329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>
        <c:manualLayout>
          <c:xMode val="edge"/>
          <c:yMode val="edge"/>
          <c:x val="0.710551970373553"/>
          <c:y val="0.645920004823995"/>
          <c:w val="0.210285555863599"/>
          <c:h val="0.13287037037037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25"/>
          <c:y val="0.068287037037037"/>
          <c:w val="0.903111111111111"/>
          <c:h val="0.788287037037037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[报表指标.xlsx]Sheet2!$E$1:$E$10</c:f>
              <c:numCache>
                <c:formatCode>General</c:formatCode>
                <c:ptCount val="10"/>
                <c:pt idx="0">
                  <c:v>65.03</c:v>
                </c:pt>
                <c:pt idx="1">
                  <c:v>63.1</c:v>
                </c:pt>
                <c:pt idx="2">
                  <c:v>66.04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70.6</c:v>
                </c:pt>
                <c:pt idx="7">
                  <c:v>71.31</c:v>
                </c:pt>
                <c:pt idx="8">
                  <c:v>70.96</c:v>
                </c:pt>
                <c:pt idx="9">
                  <c:v>67.47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[报表指标.xlsx]Sheet2!$F$1:$F$10</c:f>
              <c:numCache>
                <c:formatCode>General</c:formatCode>
                <c:ptCount val="10"/>
                <c:pt idx="0">
                  <c:v>67.6563336993319</c:v>
                </c:pt>
                <c:pt idx="1">
                  <c:v>62.5852164038156</c:v>
                </c:pt>
                <c:pt idx="2">
                  <c:v>66.6905085011593</c:v>
                </c:pt>
                <c:pt idx="3">
                  <c:v>70.7290898087365</c:v>
                </c:pt>
                <c:pt idx="4">
                  <c:v>65.2249531760789</c:v>
                </c:pt>
                <c:pt idx="5">
                  <c:v>65.9463246676581</c:v>
                </c:pt>
                <c:pt idx="6">
                  <c:v>67.1253397156938</c:v>
                </c:pt>
                <c:pt idx="7">
                  <c:v>72.7688585045827</c:v>
                </c:pt>
                <c:pt idx="8">
                  <c:v>73.9480351012457</c:v>
                </c:pt>
                <c:pt idx="9">
                  <c:v>65.4919562627217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3600"/>
        <c:axId val="112959872"/>
      </c:lineChart>
      <c:catAx>
        <c:axId val="112953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112959872"/>
        <c:crosses val="autoZero"/>
        <c:auto val="1"/>
        <c:lblAlgn val="ctr"/>
        <c:lblOffset val="100"/>
        <c:noMultiLvlLbl val="0"/>
      </c:catAx>
      <c:valAx>
        <c:axId val="112959872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1129536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>
        <c:manualLayout>
          <c:xMode val="edge"/>
          <c:yMode val="edge"/>
          <c:x val="0.715555555555556"/>
          <c:y val="0.551388888888889"/>
          <c:w val="0.204722222222222"/>
          <c:h val="0.141898148148148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20225709751"/>
          <c:y val="0.0843809929682506"/>
          <c:w val="0.857591253747135"/>
          <c:h val="0.8279139143405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</c:v>
                </c:pt>
                <c:pt idx="1">
                  <c:v>3.2</c:v>
                </c:pt>
                <c:pt idx="2">
                  <c:v>2.4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96206991"/>
        <c:axId val="758798904"/>
      </c:barChart>
      <c:catAx>
        <c:axId val="99620699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58798904"/>
        <c:crosses val="autoZero"/>
        <c:auto val="1"/>
        <c:lblAlgn val="ctr"/>
        <c:lblOffset val="100"/>
        <c:noMultiLvlLbl val="0"/>
      </c:catAx>
      <c:valAx>
        <c:axId val="758798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99620699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754630255"/>
          <c:y val="0.0315292807063901"/>
          <c:w val="0.865604489787789"/>
          <c:h val="0.735506817235066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[报表指标.xlsx]Sheet3!$B$1:$B$22</c:f>
              <c:numCache>
                <c:formatCode>yyyy/m/d</c:formatCode>
                <c:ptCount val="22"/>
                <c:pt idx="0" c:formatCode="yyyy/m/d">
                  <c:v>43251</c:v>
                </c:pt>
                <c:pt idx="1" c:formatCode="yyyy/m/d">
                  <c:v>43250</c:v>
                </c:pt>
                <c:pt idx="2" c:formatCode="yyyy/m/d">
                  <c:v>43249</c:v>
                </c:pt>
                <c:pt idx="3" c:formatCode="yyyy/m/d">
                  <c:v>43248</c:v>
                </c:pt>
                <c:pt idx="4" c:formatCode="yyyy/m/d">
                  <c:v>43245</c:v>
                </c:pt>
                <c:pt idx="5" c:formatCode="yyyy/m/d">
                  <c:v>43244</c:v>
                </c:pt>
                <c:pt idx="6" c:formatCode="yyyy/m/d">
                  <c:v>43243</c:v>
                </c:pt>
                <c:pt idx="7" c:formatCode="yyyy/m/d">
                  <c:v>43242</c:v>
                </c:pt>
                <c:pt idx="8" c:formatCode="yyyy/m/d">
                  <c:v>43241</c:v>
                </c:pt>
                <c:pt idx="9" c:formatCode="yyyy/m/d">
                  <c:v>43238</c:v>
                </c:pt>
                <c:pt idx="10" c:formatCode="yyyy/m/d">
                  <c:v>43237</c:v>
                </c:pt>
                <c:pt idx="11" c:formatCode="yyyy/m/d">
                  <c:v>43236</c:v>
                </c:pt>
                <c:pt idx="12" c:formatCode="yyyy/m/d">
                  <c:v>43235</c:v>
                </c:pt>
                <c:pt idx="13" c:formatCode="yyyy/m/d">
                  <c:v>43234</c:v>
                </c:pt>
                <c:pt idx="14" c:formatCode="yyyy/m/d">
                  <c:v>43231</c:v>
                </c:pt>
                <c:pt idx="15" c:formatCode="yyyy/m/d">
                  <c:v>43230</c:v>
                </c:pt>
                <c:pt idx="16" c:formatCode="yyyy/m/d">
                  <c:v>43229</c:v>
                </c:pt>
                <c:pt idx="17" c:formatCode="yyyy/m/d">
                  <c:v>43228</c:v>
                </c:pt>
                <c:pt idx="18" c:formatCode="yyyy/m/d">
                  <c:v>43227</c:v>
                </c:pt>
                <c:pt idx="19" c:formatCode="yyyy/m/d">
                  <c:v>43224</c:v>
                </c:pt>
                <c:pt idx="20" c:formatCode="yyyy/m/d">
                  <c:v>43223</c:v>
                </c:pt>
                <c:pt idx="21" c:formatCode="yyyy/m/d">
                  <c:v>43222</c:v>
                </c:pt>
              </c:numCache>
            </c:numRef>
          </c:cat>
          <c:val>
            <c:numRef>
              <c:f>[报表指标.xlsx]Sheet3!$C$1:$C$22</c:f>
              <c:numCache>
                <c:formatCode>General</c:formatCode>
                <c:ptCount val="22"/>
                <c:pt idx="4">
                  <c:v>8940</c:v>
                </c:pt>
                <c:pt idx="5">
                  <c:v>8960</c:v>
                </c:pt>
                <c:pt idx="6">
                  <c:v>8960</c:v>
                </c:pt>
                <c:pt idx="7">
                  <c:v>8960</c:v>
                </c:pt>
                <c:pt idx="8">
                  <c:v>8960</c:v>
                </c:pt>
                <c:pt idx="9">
                  <c:v>8955</c:v>
                </c:pt>
                <c:pt idx="10">
                  <c:v>8955</c:v>
                </c:pt>
                <c:pt idx="11">
                  <c:v>8955</c:v>
                </c:pt>
                <c:pt idx="12">
                  <c:v>8955</c:v>
                </c:pt>
                <c:pt idx="13">
                  <c:v>8955</c:v>
                </c:pt>
                <c:pt idx="14">
                  <c:v>8955</c:v>
                </c:pt>
                <c:pt idx="15">
                  <c:v>8940</c:v>
                </c:pt>
                <c:pt idx="16">
                  <c:v>8915</c:v>
                </c:pt>
                <c:pt idx="17">
                  <c:v>8915</c:v>
                </c:pt>
                <c:pt idx="18">
                  <c:v>8860</c:v>
                </c:pt>
                <c:pt idx="19">
                  <c:v>8830</c:v>
                </c:pt>
                <c:pt idx="20">
                  <c:v>8860</c:v>
                </c:pt>
                <c:pt idx="21">
                  <c:v>8880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[报表指标.xlsx]Sheet3!$B$1:$B$22</c:f>
              <c:numCache>
                <c:formatCode>yyyy/m/d</c:formatCode>
                <c:ptCount val="22"/>
                <c:pt idx="0" c:formatCode="yyyy/m/d">
                  <c:v>43251</c:v>
                </c:pt>
                <c:pt idx="1" c:formatCode="yyyy/m/d">
                  <c:v>43250</c:v>
                </c:pt>
                <c:pt idx="2" c:formatCode="yyyy/m/d">
                  <c:v>43249</c:v>
                </c:pt>
                <c:pt idx="3" c:formatCode="yyyy/m/d">
                  <c:v>43248</c:v>
                </c:pt>
                <c:pt idx="4" c:formatCode="yyyy/m/d">
                  <c:v>43245</c:v>
                </c:pt>
                <c:pt idx="5" c:formatCode="yyyy/m/d">
                  <c:v>43244</c:v>
                </c:pt>
                <c:pt idx="6" c:formatCode="yyyy/m/d">
                  <c:v>43243</c:v>
                </c:pt>
                <c:pt idx="7" c:formatCode="yyyy/m/d">
                  <c:v>43242</c:v>
                </c:pt>
                <c:pt idx="8" c:formatCode="yyyy/m/d">
                  <c:v>43241</c:v>
                </c:pt>
                <c:pt idx="9" c:formatCode="yyyy/m/d">
                  <c:v>43238</c:v>
                </c:pt>
                <c:pt idx="10" c:formatCode="yyyy/m/d">
                  <c:v>43237</c:v>
                </c:pt>
                <c:pt idx="11" c:formatCode="yyyy/m/d">
                  <c:v>43236</c:v>
                </c:pt>
                <c:pt idx="12" c:formatCode="yyyy/m/d">
                  <c:v>43235</c:v>
                </c:pt>
                <c:pt idx="13" c:formatCode="yyyy/m/d">
                  <c:v>43234</c:v>
                </c:pt>
                <c:pt idx="14" c:formatCode="yyyy/m/d">
                  <c:v>43231</c:v>
                </c:pt>
                <c:pt idx="15" c:formatCode="yyyy/m/d">
                  <c:v>43230</c:v>
                </c:pt>
                <c:pt idx="16" c:formatCode="yyyy/m/d">
                  <c:v>43229</c:v>
                </c:pt>
                <c:pt idx="17" c:formatCode="yyyy/m/d">
                  <c:v>43228</c:v>
                </c:pt>
                <c:pt idx="18" c:formatCode="yyyy/m/d">
                  <c:v>43227</c:v>
                </c:pt>
                <c:pt idx="19" c:formatCode="yyyy/m/d">
                  <c:v>43224</c:v>
                </c:pt>
                <c:pt idx="20" c:formatCode="yyyy/m/d">
                  <c:v>43223</c:v>
                </c:pt>
                <c:pt idx="21" c:formatCode="yyyy/m/d">
                  <c:v>43222</c:v>
                </c:pt>
              </c:numCache>
            </c:numRef>
          </c:cat>
          <c:val>
            <c:numRef>
              <c:f>[报表指标.xlsx]Sheet3!$E$1:$E$22</c:f>
              <c:numCache>
                <c:formatCode>General</c:formatCode>
                <c:ptCount val="22"/>
                <c:pt idx="4">
                  <c:v>9019.11050607281</c:v>
                </c:pt>
                <c:pt idx="5">
                  <c:v>9007.52573388405</c:v>
                </c:pt>
                <c:pt idx="6">
                  <c:v>8887.50019628608</c:v>
                </c:pt>
                <c:pt idx="7">
                  <c:v>8800.68509788454</c:v>
                </c:pt>
                <c:pt idx="8">
                  <c:v>8885.08620635525</c:v>
                </c:pt>
                <c:pt idx="9">
                  <c:v>9048.88407484263</c:v>
                </c:pt>
                <c:pt idx="10">
                  <c:v>8774.80410605578</c:v>
                </c:pt>
                <c:pt idx="11">
                  <c:v>8946.75538176437</c:v>
                </c:pt>
                <c:pt idx="12">
                  <c:v>8799.72220491972</c:v>
                </c:pt>
                <c:pt idx="13">
                  <c:v>9103.3836958736</c:v>
                </c:pt>
                <c:pt idx="14">
                  <c:v>8928.50931135262</c:v>
                </c:pt>
                <c:pt idx="15">
                  <c:v>9129.08594539193</c:v>
                </c:pt>
                <c:pt idx="16">
                  <c:v>8734.91471297284</c:v>
                </c:pt>
                <c:pt idx="17">
                  <c:v>8767.89480463375</c:v>
                </c:pt>
                <c:pt idx="18">
                  <c:v>9039.60988093566</c:v>
                </c:pt>
                <c:pt idx="19">
                  <c:v>8756.97089241776</c:v>
                </c:pt>
                <c:pt idx="20">
                  <c:v>8724.41599331778</c:v>
                </c:pt>
                <c:pt idx="21">
                  <c:v>8894.23320314092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"历史均价"</c:f>
              <c:strCache>
                <c:ptCount val="1"/>
                <c:pt idx="0">
                  <c:v>历史均价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[报表指标.xlsx]Sheet3!$B$1:$B$22</c:f>
              <c:numCache>
                <c:formatCode>yyyy/m/d</c:formatCode>
                <c:ptCount val="22"/>
                <c:pt idx="0" c:formatCode="yyyy/m/d">
                  <c:v>43251</c:v>
                </c:pt>
                <c:pt idx="1" c:formatCode="yyyy/m/d">
                  <c:v>43250</c:v>
                </c:pt>
                <c:pt idx="2" c:formatCode="yyyy/m/d">
                  <c:v>43249</c:v>
                </c:pt>
                <c:pt idx="3" c:formatCode="yyyy/m/d">
                  <c:v>43248</c:v>
                </c:pt>
                <c:pt idx="4" c:formatCode="yyyy/m/d">
                  <c:v>43245</c:v>
                </c:pt>
                <c:pt idx="5" c:formatCode="yyyy/m/d">
                  <c:v>43244</c:v>
                </c:pt>
                <c:pt idx="6" c:formatCode="yyyy/m/d">
                  <c:v>43243</c:v>
                </c:pt>
                <c:pt idx="7" c:formatCode="yyyy/m/d">
                  <c:v>43242</c:v>
                </c:pt>
                <c:pt idx="8" c:formatCode="yyyy/m/d">
                  <c:v>43241</c:v>
                </c:pt>
                <c:pt idx="9" c:formatCode="yyyy/m/d">
                  <c:v>43238</c:v>
                </c:pt>
                <c:pt idx="10" c:formatCode="yyyy/m/d">
                  <c:v>43237</c:v>
                </c:pt>
                <c:pt idx="11" c:formatCode="yyyy/m/d">
                  <c:v>43236</c:v>
                </c:pt>
                <c:pt idx="12" c:formatCode="yyyy/m/d">
                  <c:v>43235</c:v>
                </c:pt>
                <c:pt idx="13" c:formatCode="yyyy/m/d">
                  <c:v>43234</c:v>
                </c:pt>
                <c:pt idx="14" c:formatCode="yyyy/m/d">
                  <c:v>43231</c:v>
                </c:pt>
                <c:pt idx="15" c:formatCode="yyyy/m/d">
                  <c:v>43230</c:v>
                </c:pt>
                <c:pt idx="16" c:formatCode="yyyy/m/d">
                  <c:v>43229</c:v>
                </c:pt>
                <c:pt idx="17" c:formatCode="yyyy/m/d">
                  <c:v>43228</c:v>
                </c:pt>
                <c:pt idx="18" c:formatCode="yyyy/m/d">
                  <c:v>43227</c:v>
                </c:pt>
                <c:pt idx="19" c:formatCode="yyyy/m/d">
                  <c:v>43224</c:v>
                </c:pt>
                <c:pt idx="20" c:formatCode="yyyy/m/d">
                  <c:v>43223</c:v>
                </c:pt>
                <c:pt idx="21" c:formatCode="yyyy/m/d">
                  <c:v>43222</c:v>
                </c:pt>
              </c:numCache>
            </c:numRef>
          </c:cat>
          <c:val>
            <c:numRef>
              <c:f>[报表指标.xlsx]Sheet3!$D$1:$D$22</c:f>
              <c:numCache>
                <c:formatCode>General</c:formatCode>
                <c:ptCount val="22"/>
                <c:pt idx="0">
                  <c:v>8825</c:v>
                </c:pt>
                <c:pt idx="1">
                  <c:v>8820</c:v>
                </c:pt>
                <c:pt idx="2">
                  <c:v>8925</c:v>
                </c:pt>
                <c:pt idx="3">
                  <c:v>9000</c:v>
                </c:pt>
                <c:pt idx="4">
                  <c:v>9075</c:v>
                </c:pt>
                <c:pt idx="5">
                  <c:v>9065</c:v>
                </c:pt>
                <c:pt idx="6">
                  <c:v>9050</c:v>
                </c:pt>
                <c:pt idx="7">
                  <c:v>9115</c:v>
                </c:pt>
                <c:pt idx="8">
                  <c:v>9255</c:v>
                </c:pt>
                <c:pt idx="9">
                  <c:v>9265</c:v>
                </c:pt>
                <c:pt idx="10">
                  <c:v>9285</c:v>
                </c:pt>
                <c:pt idx="11">
                  <c:v>9300</c:v>
                </c:pt>
                <c:pt idx="12">
                  <c:v>9305</c:v>
                </c:pt>
                <c:pt idx="13">
                  <c:v>9300</c:v>
                </c:pt>
                <c:pt idx="14">
                  <c:v>9305</c:v>
                </c:pt>
                <c:pt idx="15">
                  <c:v>9300</c:v>
                </c:pt>
                <c:pt idx="16">
                  <c:v>9300</c:v>
                </c:pt>
                <c:pt idx="17">
                  <c:v>9295</c:v>
                </c:pt>
                <c:pt idx="18">
                  <c:v>9265</c:v>
                </c:pt>
                <c:pt idx="19">
                  <c:v>9245</c:v>
                </c:pt>
                <c:pt idx="20">
                  <c:v>9270</c:v>
                </c:pt>
                <c:pt idx="21">
                  <c:v>9280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109632"/>
        <c:axId val="87111168"/>
      </c:lineChart>
      <c:dateAx>
        <c:axId val="871096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87111168"/>
        <c:crosses val="autoZero"/>
        <c:auto val="1"/>
        <c:lblOffset val="100"/>
        <c:baseTimeUnit val="days"/>
      </c:dateAx>
      <c:valAx>
        <c:axId val="87111168"/>
        <c:scaling>
          <c:orientation val="minMax"/>
          <c:max val="9500"/>
          <c:min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871096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>
        <c:manualLayout>
          <c:xMode val="edge"/>
          <c:yMode val="edge"/>
          <c:x val="0.665138888888889"/>
          <c:y val="0.394675925925926"/>
          <c:w val="0.252916666666667"/>
          <c:h val="0.19560185185185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25"/>
          <c:y val="0.068287037037037"/>
          <c:w val="0.903111111111111"/>
          <c:h val="0.788287037037037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Sheet2!$C$1:$C$12</c:f>
              <c:strCache>
                <c:ptCount val="12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  <c:pt idx="10">
                  <c:v>第23周</c:v>
                </c:pt>
                <c:pt idx="11">
                  <c:v>第24周</c:v>
                </c:pt>
              </c:strCache>
            </c:strRef>
          </c:cat>
          <c:val>
            <c:numRef>
              <c:f>Sheet2!$E$1:$E$12</c:f>
              <c:numCache>
                <c:formatCode>General</c:formatCode>
                <c:ptCount val="12"/>
                <c:pt idx="0">
                  <c:v>65.03</c:v>
                </c:pt>
                <c:pt idx="1">
                  <c:v>63.1</c:v>
                </c:pt>
                <c:pt idx="2">
                  <c:v>66.04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70.6</c:v>
                </c:pt>
                <c:pt idx="7">
                  <c:v>71.31</c:v>
                </c:pt>
                <c:pt idx="8">
                  <c:v>70.96</c:v>
                </c:pt>
                <c:pt idx="9">
                  <c:v>67.47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5296640"/>
        <c:axId val="85298560"/>
      </c:lineChart>
      <c:catAx>
        <c:axId val="85296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85298560"/>
        <c:crosses val="autoZero"/>
        <c:auto val="1"/>
        <c:lblAlgn val="ctr"/>
        <c:lblOffset val="100"/>
        <c:noMultiLvlLbl val="0"/>
      </c:catAx>
      <c:valAx>
        <c:axId val="85298560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8529664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7" Type="http://schemas.openxmlformats.org/officeDocument/2006/relationships/image" Target="../media/image1.emf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773665" y="2879426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4926" y="3114863"/>
            <a:ext cx="787400" cy="685800"/>
          </a:xfrm>
          <a:prstGeom prst="rect">
            <a:avLst/>
          </a:prstGeom>
        </p:spPr>
      </p:pic>
      <p:sp>
        <p:nvSpPr>
          <p:cNvPr id="31" name="椭圆 30"/>
          <p:cNvSpPr/>
          <p:nvPr userDrawn="1"/>
        </p:nvSpPr>
        <p:spPr>
          <a:xfrm>
            <a:off x="1216617" y="3439634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95127" y="3675294"/>
            <a:ext cx="889000" cy="7747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189794" y="3498060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3458" y="4079440"/>
            <a:ext cx="800100" cy="82550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3491793" y="2939886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80600" y="3461477"/>
            <a:ext cx="1003300" cy="723900"/>
          </a:xfrm>
          <a:prstGeom prst="rect">
            <a:avLst/>
          </a:prstGeom>
        </p:spPr>
      </p:pic>
      <p:sp>
        <p:nvSpPr>
          <p:cNvPr id="10" name="椭圆 9"/>
          <p:cNvSpPr/>
          <p:nvPr userDrawn="1"/>
        </p:nvSpPr>
        <p:spPr>
          <a:xfrm>
            <a:off x="1117628" y="1433502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54812" y="1766619"/>
            <a:ext cx="944181" cy="881236"/>
          </a:xfrm>
          <a:prstGeom prst="rect">
            <a:avLst/>
          </a:prstGeom>
        </p:spPr>
      </p:pic>
      <p:sp>
        <p:nvSpPr>
          <p:cNvPr id="13" name="椭圆 12"/>
          <p:cNvSpPr/>
          <p:nvPr userDrawn="1"/>
        </p:nvSpPr>
        <p:spPr>
          <a:xfrm>
            <a:off x="1686086" y="15115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01255" y="1956768"/>
            <a:ext cx="1117834" cy="10947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59433" y="3275048"/>
            <a:ext cx="2401479" cy="400246"/>
          </a:xfrm>
          <a:prstGeom prst="rect">
            <a:avLst/>
          </a:prstGeom>
        </p:spPr>
      </p:pic>
      <p:grpSp>
        <p:nvGrpSpPr>
          <p:cNvPr id="24" name="组 23"/>
          <p:cNvGrpSpPr/>
          <p:nvPr userDrawn="1"/>
        </p:nvGrpSpPr>
        <p:grpSpPr>
          <a:xfrm>
            <a:off x="5306688" y="3529238"/>
            <a:ext cx="5673012" cy="0"/>
            <a:chOff x="5306688" y="4171073"/>
            <a:chExt cx="5673012" cy="0"/>
          </a:xfrm>
        </p:grpSpPr>
        <p:cxnSp>
          <p:nvCxnSpPr>
            <p:cNvPr id="18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 userDrawn="1"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 userDrawn="1"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 userDrawn="1"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 userDrawn="1"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 userDrawn="1"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 userDrawn="1"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59695" y="2880061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30956" y="3115498"/>
            <a:ext cx="787400" cy="685800"/>
          </a:xfrm>
          <a:prstGeom prst="rect">
            <a:avLst/>
          </a:prstGeom>
        </p:spPr>
      </p:pic>
      <p:sp>
        <p:nvSpPr>
          <p:cNvPr id="26" name="椭圆 25"/>
          <p:cNvSpPr/>
          <p:nvPr userDrawn="1"/>
        </p:nvSpPr>
        <p:spPr>
          <a:xfrm>
            <a:off x="1202647" y="3440269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81157" y="3675929"/>
            <a:ext cx="889000" cy="774700"/>
          </a:xfrm>
          <a:prstGeom prst="rect">
            <a:avLst/>
          </a:prstGeom>
        </p:spPr>
      </p:pic>
      <p:sp>
        <p:nvSpPr>
          <p:cNvPr id="32" name="椭圆 31"/>
          <p:cNvSpPr/>
          <p:nvPr userDrawn="1"/>
        </p:nvSpPr>
        <p:spPr>
          <a:xfrm>
            <a:off x="2175824" y="3498695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39488" y="4080075"/>
            <a:ext cx="800100" cy="825500"/>
          </a:xfrm>
          <a:prstGeom prst="rect">
            <a:avLst/>
          </a:prstGeom>
        </p:spPr>
      </p:pic>
      <p:sp>
        <p:nvSpPr>
          <p:cNvPr id="34" name="椭圆 33"/>
          <p:cNvSpPr/>
          <p:nvPr userDrawn="1"/>
        </p:nvSpPr>
        <p:spPr>
          <a:xfrm>
            <a:off x="3477823" y="2940521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66630" y="3462112"/>
            <a:ext cx="1003300" cy="723900"/>
          </a:xfrm>
          <a:prstGeom prst="rect">
            <a:avLst/>
          </a:prstGeom>
        </p:spPr>
      </p:pic>
      <p:sp>
        <p:nvSpPr>
          <p:cNvPr id="36" name="椭圆 35"/>
          <p:cNvSpPr/>
          <p:nvPr userDrawn="1"/>
        </p:nvSpPr>
        <p:spPr>
          <a:xfrm>
            <a:off x="1103658" y="1434137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40842" y="1767254"/>
            <a:ext cx="944181" cy="881236"/>
          </a:xfrm>
          <a:prstGeom prst="rect">
            <a:avLst/>
          </a:prstGeom>
        </p:spPr>
      </p:pic>
      <p:sp>
        <p:nvSpPr>
          <p:cNvPr id="39" name="椭圆 38"/>
          <p:cNvSpPr/>
          <p:nvPr userDrawn="1"/>
        </p:nvSpPr>
        <p:spPr>
          <a:xfrm>
            <a:off x="1672116" y="1512194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87285" y="1957403"/>
            <a:ext cx="1117834" cy="109470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45463" y="3275683"/>
            <a:ext cx="2401479" cy="400246"/>
          </a:xfrm>
          <a:prstGeom prst="rect">
            <a:avLst/>
          </a:prstGeom>
        </p:spPr>
      </p:pic>
      <p:grpSp>
        <p:nvGrpSpPr>
          <p:cNvPr id="44" name="组 23"/>
          <p:cNvGrpSpPr/>
          <p:nvPr userDrawn="1"/>
        </p:nvGrpSpPr>
        <p:grpSpPr>
          <a:xfrm>
            <a:off x="5292718" y="3529873"/>
            <a:ext cx="5673012" cy="0"/>
            <a:chOff x="5306688" y="4171073"/>
            <a:chExt cx="5673012" cy="0"/>
          </a:xfrm>
        </p:grpSpPr>
        <p:cxnSp>
          <p:nvCxnSpPr>
            <p:cNvPr id="45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线连接符 26"/>
          <p:cNvCxnSpPr/>
          <p:nvPr userDrawn="1"/>
        </p:nvCxnSpPr>
        <p:spPr>
          <a:xfrm flipH="1">
            <a:off x="7795527" y="4437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28"/>
          <p:cNvCxnSpPr/>
          <p:nvPr userDrawn="1"/>
        </p:nvCxnSpPr>
        <p:spPr>
          <a:xfrm flipH="1">
            <a:off x="8199516" y="10268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29"/>
          <p:cNvCxnSpPr/>
          <p:nvPr userDrawn="1"/>
        </p:nvCxnSpPr>
        <p:spPr>
          <a:xfrm flipH="1">
            <a:off x="8129224" y="1753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37"/>
          <p:cNvCxnSpPr/>
          <p:nvPr userDrawn="1"/>
        </p:nvCxnSpPr>
        <p:spPr>
          <a:xfrm flipH="1">
            <a:off x="6335734" y="439314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39"/>
          <p:cNvCxnSpPr/>
          <p:nvPr userDrawn="1"/>
        </p:nvCxnSpPr>
        <p:spPr>
          <a:xfrm flipH="1">
            <a:off x="6762892" y="412476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51"/>
          <p:cNvSpPr>
            <a:spLocks noGrp="1"/>
          </p:cNvSpPr>
          <p:nvPr>
            <p:ph type="title"/>
          </p:nvPr>
        </p:nvSpPr>
        <p:spPr>
          <a:xfrm>
            <a:off x="5292725" y="2663825"/>
            <a:ext cx="5837555" cy="656590"/>
          </a:xfrm>
        </p:spPr>
        <p:txBody>
          <a:bodyPr/>
          <a:lstStyle>
            <a:lvl1pPr eaLnBrk="1" fontAlgn="auto" latinLnBrk="0" hangingPunct="1">
              <a:lnSpc>
                <a:spcPts val="4400"/>
              </a:lnSpc>
              <a:defRPr sz="4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  <a:noFill/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ts val="3380"/>
              </a:lnSpc>
              <a:buNone/>
              <a:defRPr kumimoji="0" lang="zh-CN" altLang="en-US" sz="2200" b="1" i="0" u="none" strike="noStrike" kern="1200" cap="none" spc="0" normalizeH="0" baseline="0" noProof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988695"/>
            <a:ext cx="10913110" cy="5188585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 9"/>
          <p:cNvGrpSpPr/>
          <p:nvPr userDrawn="1"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12" name="直线连接符 11"/>
          <p:cNvCxnSpPr/>
          <p:nvPr userDrawn="1"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96455" y="2663666"/>
            <a:ext cx="5834062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化工大数据解决方案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上下游产业分析报告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795" y="1290320"/>
            <a:ext cx="4448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上游产业分析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8770" y="1290320"/>
            <a:ext cx="310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下游产业分析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528102376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" y="1815465"/>
            <a:ext cx="5280025" cy="4629150"/>
          </a:xfrm>
          <a:prstGeom prst="rect">
            <a:avLst/>
          </a:prstGeom>
        </p:spPr>
      </p:pic>
      <p:pic>
        <p:nvPicPr>
          <p:cNvPr id="7" name="图片 6" descr="1528102811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810" y="1816100"/>
            <a:ext cx="5448935" cy="462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3672547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FB0D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FB0D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05327" y="1218733"/>
            <a:ext cx="300947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解决方案愿景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5327" y="1893656"/>
            <a:ext cx="977857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通过交易中心第三方平台，建立以恒逸、新凤鸣、桐昆为主的行业指数，解决行业痛点，为企业增益，平台希望：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 2"/>
          <p:cNvGrpSpPr/>
          <p:nvPr/>
        </p:nvGrpSpPr>
        <p:grpSpPr>
          <a:xfrm>
            <a:off x="1263318" y="2985855"/>
            <a:ext cx="733926" cy="733369"/>
            <a:chOff x="695684" y="2647363"/>
            <a:chExt cx="1086437" cy="1086437"/>
          </a:xfrm>
        </p:grpSpPr>
        <p:sp>
          <p:nvSpPr>
            <p:cNvPr id="23" name="椭圆 2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"/>
          <p:cNvGrpSpPr/>
          <p:nvPr/>
        </p:nvGrpSpPr>
        <p:grpSpPr>
          <a:xfrm>
            <a:off x="1263317" y="4044394"/>
            <a:ext cx="733926" cy="733369"/>
            <a:chOff x="695684" y="2647363"/>
            <a:chExt cx="1086437" cy="1086437"/>
          </a:xfrm>
        </p:grpSpPr>
        <p:sp>
          <p:nvSpPr>
            <p:cNvPr id="33" name="椭圆 3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 2"/>
          <p:cNvGrpSpPr/>
          <p:nvPr/>
        </p:nvGrpSpPr>
        <p:grpSpPr>
          <a:xfrm>
            <a:off x="1263316" y="5102933"/>
            <a:ext cx="733926" cy="733369"/>
            <a:chOff x="695684" y="2647363"/>
            <a:chExt cx="1086437" cy="1086437"/>
          </a:xfrm>
        </p:grpSpPr>
        <p:sp>
          <p:nvSpPr>
            <p:cNvPr id="42" name="椭圆 41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084849" y="3245143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以恒逸、新凤鸣、桐昆为主的行业标杆指数建立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84849" y="4241801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为三家行业龙头企业解决销售考核难、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指数有水分的问题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084849" y="5311102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通过安全的数据交换，引领市场趋势发展、提高企业效益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9010" y="1157605"/>
            <a:ext cx="9095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                            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解决方案提供的价值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4767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170" y="4277995"/>
            <a:ext cx="301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sz="2400" dirty="0"/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行业指标计算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3674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2581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54855" y="4277995"/>
            <a:ext cx="344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销售量、销售价格预测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34755" y="4277995"/>
            <a:ext cx="295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上下游行业分析报告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</a:t>
            </a: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96" name="TextBox 6"/>
          <p:cNvSpPr txBox="1"/>
          <p:nvPr/>
        </p:nvSpPr>
        <p:spPr>
          <a:xfrm>
            <a:off x="7217492" y="4090319"/>
            <a:ext cx="293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确权平台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426200" y="2884453"/>
            <a:ext cx="4635500" cy="168740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6" name="圆角矩形 55"/>
          <p:cNvSpPr/>
          <p:nvPr/>
        </p:nvSpPr>
        <p:spPr>
          <a:xfrm>
            <a:off x="447454" y="977900"/>
            <a:ext cx="4416646" cy="54229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grpSp>
        <p:nvGrpSpPr>
          <p:cNvPr id="11" name="组合 10"/>
          <p:cNvGrpSpPr/>
          <p:nvPr/>
        </p:nvGrpSpPr>
        <p:grpSpPr>
          <a:xfrm>
            <a:off x="722124" y="1118623"/>
            <a:ext cx="3824476" cy="1416844"/>
            <a:chOff x="722124" y="1346200"/>
            <a:chExt cx="3824476" cy="1519467"/>
          </a:xfrm>
        </p:grpSpPr>
        <p:sp>
          <p:nvSpPr>
            <p:cNvPr id="129" name="TextBox 14"/>
            <p:cNvSpPr txBox="1"/>
            <p:nvPr/>
          </p:nvSpPr>
          <p:spPr>
            <a:xfrm>
              <a:off x="1211122" y="15982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722124" y="13462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72" name="TextBox 14"/>
            <p:cNvSpPr txBox="1"/>
            <p:nvPr/>
          </p:nvSpPr>
          <p:spPr>
            <a:xfrm>
              <a:off x="1469679" y="18266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TextBox 14"/>
            <p:cNvSpPr txBox="1"/>
            <p:nvPr/>
          </p:nvSpPr>
          <p:spPr>
            <a:xfrm>
              <a:off x="2434879" y="18386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9457" y="15845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777009" y="15926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77009" y="18266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 flipH="1" flipV="1">
              <a:off x="2975320" y="195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2709994" y="22015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 flipV="1">
              <a:off x="2997810" y="21845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124200" y="18039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35300" y="17440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7200" y="19836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 指标结果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3227" y="23071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3" name="TextBox 15"/>
            <p:cNvSpPr txBox="1"/>
            <p:nvPr/>
          </p:nvSpPr>
          <p:spPr>
            <a:xfrm>
              <a:off x="1211122" y="25307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>
            <a:off x="1754458" y="1976931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60224" y="4873808"/>
            <a:ext cx="3824476" cy="1281159"/>
            <a:chOff x="760224" y="4965700"/>
            <a:chExt cx="3824476" cy="1519467"/>
          </a:xfrm>
        </p:grpSpPr>
        <p:sp>
          <p:nvSpPr>
            <p:cNvPr id="144" name="TextBox 14"/>
            <p:cNvSpPr txBox="1"/>
            <p:nvPr/>
          </p:nvSpPr>
          <p:spPr>
            <a:xfrm>
              <a:off x="1249222" y="52177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760224" y="49657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1507779" y="54461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TextBox 14"/>
            <p:cNvSpPr txBox="1"/>
            <p:nvPr/>
          </p:nvSpPr>
          <p:spPr>
            <a:xfrm>
              <a:off x="2472979" y="54581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13226" y="5074686"/>
              <a:ext cx="435995" cy="1040977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49" name="圆柱形 148"/>
            <p:cNvSpPr/>
            <p:nvPr/>
          </p:nvSpPr>
          <p:spPr>
            <a:xfrm>
              <a:off x="3815109" y="52121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5109" y="54461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51" name="直接箭头连接符 150"/>
            <p:cNvCxnSpPr/>
            <p:nvPr/>
          </p:nvCxnSpPr>
          <p:spPr>
            <a:xfrm flipH="1" flipV="1">
              <a:off x="3013420" y="55722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2748094" y="58210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H="1" flipV="1">
              <a:off x="3035910" y="58040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162300" y="54234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073400" y="53635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35300" y="56031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 指标结果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51327" y="59266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3" name="TextBox 15"/>
            <p:cNvSpPr txBox="1"/>
            <p:nvPr/>
          </p:nvSpPr>
          <p:spPr>
            <a:xfrm>
              <a:off x="1249222" y="61502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94" name="直接箭头连接符 193"/>
          <p:cNvCxnSpPr/>
          <p:nvPr/>
        </p:nvCxnSpPr>
        <p:spPr>
          <a:xfrm>
            <a:off x="1741758" y="3745826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714500" y="2531430"/>
            <a:ext cx="12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数据脱敏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47524" y="2977706"/>
            <a:ext cx="3824476" cy="1701536"/>
            <a:chOff x="747524" y="3200400"/>
            <a:chExt cx="3824476" cy="1810102"/>
          </a:xfrm>
        </p:grpSpPr>
        <p:sp>
          <p:nvSpPr>
            <p:cNvPr id="125" name="TextBox 14"/>
            <p:cNvSpPr txBox="1"/>
            <p:nvPr/>
          </p:nvSpPr>
          <p:spPr>
            <a:xfrm>
              <a:off x="1236522" y="34524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747524" y="32004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27" name="TextBox 14"/>
            <p:cNvSpPr txBox="1"/>
            <p:nvPr/>
          </p:nvSpPr>
          <p:spPr>
            <a:xfrm>
              <a:off x="1495079" y="36808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TextBox 14"/>
            <p:cNvSpPr txBox="1"/>
            <p:nvPr/>
          </p:nvSpPr>
          <p:spPr>
            <a:xfrm>
              <a:off x="2460279" y="36928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74857" y="34387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31" name="圆柱形 130"/>
            <p:cNvSpPr/>
            <p:nvPr/>
          </p:nvSpPr>
          <p:spPr>
            <a:xfrm>
              <a:off x="3802409" y="34468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02409" y="36808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34" name="直接箭头连接符 133"/>
            <p:cNvCxnSpPr/>
            <p:nvPr/>
          </p:nvCxnSpPr>
          <p:spPr>
            <a:xfrm flipH="1" flipV="1">
              <a:off x="3000720" y="38069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2735394" y="40557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H="1" flipV="1">
              <a:off x="3023210" y="40387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149600" y="36581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60700" y="35982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022600" y="38378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 指标结果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38627" y="41613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2" name="TextBox 15"/>
            <p:cNvSpPr txBox="1"/>
            <p:nvPr/>
          </p:nvSpPr>
          <p:spPr>
            <a:xfrm>
              <a:off x="1236522" y="43849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701800" y="4715829"/>
              <a:ext cx="1155700" cy="29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数据脱敏规则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371712" y="3201721"/>
            <a:ext cx="3054488" cy="92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54106">
            <a:off x="4463873" y="3309143"/>
            <a:ext cx="1367936" cy="31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混淆加密数据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9" name="直接箭头连接符 198"/>
          <p:cNvCxnSpPr/>
          <p:nvPr/>
        </p:nvCxnSpPr>
        <p:spPr>
          <a:xfrm flipV="1">
            <a:off x="3463914" y="3625373"/>
            <a:ext cx="2972075" cy="75421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 rot="20618443">
            <a:off x="4498149" y="3595373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指标计算结果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3" name="直接箭头连接符 202"/>
          <p:cNvCxnSpPr>
            <a:stCxn id="123" idx="3"/>
          </p:cNvCxnSpPr>
          <p:nvPr/>
        </p:nvCxnSpPr>
        <p:spPr>
          <a:xfrm>
            <a:off x="3416025" y="2352282"/>
            <a:ext cx="3019964" cy="62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endCxn id="193" idx="3"/>
          </p:cNvCxnSpPr>
          <p:nvPr/>
        </p:nvCxnSpPr>
        <p:spPr>
          <a:xfrm flipH="1">
            <a:off x="3454125" y="4351560"/>
            <a:ext cx="2972075" cy="1637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77"/>
          <p:cNvSpPr txBox="1"/>
          <p:nvPr/>
        </p:nvSpPr>
        <p:spPr>
          <a:xfrm>
            <a:off x="5160540" y="800159"/>
            <a:ext cx="7044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指标计算采用安全多方计算方案，具体方案如下：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某个参与方生成数据脱敏规则，并共享给其它参与方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规则支持定时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刷新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参与方将脱敏后的混淆加密数据发送到确权平台；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权平台对混淆数据进行指标计算；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确权平台将指标计算结果反馈给参与方，参与方还原，得到真实的指标结果；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157852"/>
            <a:ext cx="701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各个参与方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只能获取指标计算结果，无法获取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其它参与方的原始数据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14"/>
          <p:cNvSpPr txBox="1"/>
          <p:nvPr/>
        </p:nvSpPr>
        <p:spPr>
          <a:xfrm>
            <a:off x="7895879" y="3111500"/>
            <a:ext cx="1679921" cy="8909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指标计算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152900" y="807720"/>
            <a:ext cx="3830955" cy="4984750"/>
          </a:xfrm>
          <a:prstGeom prst="roundRect">
            <a:avLst>
              <a:gd name="adj" fmla="val 672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62890" y="822960"/>
            <a:ext cx="3830955" cy="4970145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丰富的行业指标展现能力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/>
        </p:nvGraphicFramePr>
        <p:xfrm>
          <a:off x="378460" y="1848168"/>
          <a:ext cx="3600026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268681" y="1848485"/>
          <a:ext cx="3599815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圆角矩形 16"/>
          <p:cNvSpPr/>
          <p:nvPr/>
        </p:nvSpPr>
        <p:spPr>
          <a:xfrm>
            <a:off x="379095" y="9931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实时价格显示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268470" y="993140"/>
            <a:ext cx="3599815" cy="583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月平均价格对比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右箭头 18"/>
          <p:cNvSpPr/>
          <p:nvPr/>
        </p:nvSpPr>
        <p:spPr>
          <a:xfrm rot="14820000">
            <a:off x="3228975" y="2419985"/>
            <a:ext cx="255270" cy="146050"/>
          </a:xfrm>
          <a:prstGeom prst="rightArrow">
            <a:avLst>
              <a:gd name="adj1" fmla="val 19820"/>
              <a:gd name="adj2" fmla="val 1139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40610" y="2796540"/>
            <a:ext cx="1508760" cy="713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12:00</a:t>
            </a:r>
            <a:endParaRPr lang="en-US" altLang="zh-CN" sz="1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我司报价：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73.5</a:t>
            </a:r>
            <a:endParaRPr lang="en-US" altLang="zh-CN" sz="1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市场均价：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71.5</a:t>
            </a:r>
            <a:endParaRPr lang="en-US" altLang="zh-CN" sz="1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5785" y="4876800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时刻掌握最新市场行情</a:t>
            </a:r>
            <a:endParaRPr lang="zh-CN" altLang="en-US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及时调整公司报价策略</a:t>
            </a:r>
            <a:endParaRPr lang="zh-CN" altLang="en-US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675" y="2032000"/>
            <a:ext cx="844550" cy="3117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55795" y="488950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洞察市场发展趋势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调整公司销售方案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42910" y="822960"/>
            <a:ext cx="3830955" cy="496951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158480" y="99949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月市场销量变化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45805" y="487680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了解产品市场需求变化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调整公司产销规划方案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" name="图表 25"/>
          <p:cNvGraphicFramePr/>
          <p:nvPr/>
        </p:nvGraphicFramePr>
        <p:xfrm>
          <a:off x="8157845" y="1748155"/>
          <a:ext cx="3601085" cy="298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08610" y="6040120"/>
            <a:ext cx="57226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决策者：明晰市场动向，把握企业发展方向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36945" y="6040120"/>
            <a:ext cx="58813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领导层：更准确、更客观地评价销售的工作业绩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6001385" y="998855"/>
            <a:ext cx="5565775" cy="5434965"/>
          </a:xfrm>
          <a:prstGeom prst="roundRect">
            <a:avLst>
              <a:gd name="adj" fmla="val 59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</p:spPr>
        <p:txBody>
          <a:bodyPr/>
          <a:p>
            <a:r>
              <a:t>高度定制化的</a:t>
            </a:r>
            <a:r>
              <a:rPr lang="en-US" altLang="zh-CN"/>
              <a:t>APP</a:t>
            </a:r>
            <a:r>
              <a:t>功能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51535" y="746125"/>
            <a:ext cx="4417060" cy="6434455"/>
          </a:xfrm>
          <a:prstGeom prst="roundRect">
            <a:avLst>
              <a:gd name="adj" fmla="val 6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1021080" y="1217930"/>
            <a:ext cx="4064000" cy="8145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行业指标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业界新闻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14320" y="1011555"/>
            <a:ext cx="666115" cy="76200"/>
          </a:xfrm>
          <a:prstGeom prst="roundRect">
            <a:avLst>
              <a:gd name="adj" fmla="val 462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69515" y="998855"/>
            <a:ext cx="100965" cy="100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18299"/>
          <a:stretch>
            <a:fillRect/>
          </a:stretch>
        </p:blipFill>
        <p:spPr>
          <a:xfrm>
            <a:off x="1035050" y="4902200"/>
            <a:ext cx="4037330" cy="15309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878965"/>
            <a:ext cx="4037330" cy="24580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69025" y="1571625"/>
            <a:ext cx="481012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后续我们还将引入：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上下游产业报告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市场价格走势预测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市场需求走势预测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等客户个性化定制功能。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产品实施计划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186607" y="2171700"/>
            <a:ext cx="988017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142748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6607" y="2324100"/>
            <a:ext cx="100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需求调研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324548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602968" y="2298700"/>
            <a:ext cx="135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代码开发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06349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785216" y="2298700"/>
            <a:ext cx="135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方案设计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688149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219678" y="2298700"/>
            <a:ext cx="225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软件系统部署、验证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下箭头 85"/>
          <p:cNvSpPr/>
          <p:nvPr/>
        </p:nvSpPr>
        <p:spPr>
          <a:xfrm>
            <a:off x="869950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39338" y="2324100"/>
            <a:ext cx="135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系统上线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100705" y="1499870"/>
            <a:ext cx="347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1515" y="1346200"/>
            <a:ext cx="128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需求分析阶段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68804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910455" y="1499870"/>
            <a:ext cx="350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71398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方案设计阶段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349779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736715" y="149987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65430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开发实施阶段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5315585" y="1499870"/>
            <a:ext cx="297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8478626" y="1498818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339463" y="134492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系统调测阶段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7065858" y="149881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" name="表格 234"/>
          <p:cNvGraphicFramePr>
            <a:graphicFrameLocks noGrp="1"/>
          </p:cNvGraphicFramePr>
          <p:nvPr/>
        </p:nvGraphicFramePr>
        <p:xfrm>
          <a:off x="1032302" y="2877820"/>
          <a:ext cx="10099040" cy="3079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509"/>
                <a:gridCol w="3568700"/>
                <a:gridCol w="3060700"/>
                <a:gridCol w="1364407"/>
              </a:tblGrid>
              <a:tr h="41719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关键活动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阶段成果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周期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、需求调研、分析；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、基线化的需求列表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、方案评审；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、接口文档；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开发实施阶段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、软件代码开发；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、软件代码自测；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、软件系统；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系统调测阶段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、软件代码部署；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、整系统测试；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、可商用的软件系统；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测试与发布；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、可商用的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下箭头 1"/>
          <p:cNvSpPr/>
          <p:nvPr/>
        </p:nvSpPr>
        <p:spPr>
          <a:xfrm>
            <a:off x="1051750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0336636" y="1500723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18"/>
          <p:cNvSpPr txBox="1"/>
          <p:nvPr/>
        </p:nvSpPr>
        <p:spPr>
          <a:xfrm>
            <a:off x="9197473" y="1346834"/>
            <a:ext cx="13602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8923868" y="1500723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6"/>
          <p:cNvSpPr txBox="1"/>
          <p:nvPr/>
        </p:nvSpPr>
        <p:spPr>
          <a:xfrm>
            <a:off x="10057978" y="2324100"/>
            <a:ext cx="135233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价格、销量趋势预测方案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4966619" y="717057"/>
            <a:ext cx="7221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价格趋势、销量趋势预测采用线下模型训练、线上应用，线上线下互动的方案，具体方案如下：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参与方生成数据脱敏规则，将脱敏后的混淆加密数据发送到确权平台；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权平台使用混淆数据进行模型训练；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确权平台将训练得到的数据模型发送到参与方；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参与方对模型进行线上应用，并实时反馈有预测精度；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权平台根据预测精度，对数据模型进行调优；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293621"/>
            <a:ext cx="701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混淆加密规则不破坏数据间的关系，混淆加密数据训练后的模型具有高可用性；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354" y="1358900"/>
            <a:ext cx="9344247" cy="4657005"/>
            <a:chOff x="155354" y="1358900"/>
            <a:chExt cx="9344247" cy="4657005"/>
          </a:xfrm>
        </p:grpSpPr>
        <p:sp>
          <p:nvSpPr>
            <p:cNvPr id="96" name="TextBox 6"/>
            <p:cNvSpPr txBox="1"/>
            <p:nvPr/>
          </p:nvSpPr>
          <p:spPr>
            <a:xfrm>
              <a:off x="6188792" y="4471319"/>
              <a:ext cx="2930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确权平台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134101" y="3265453"/>
              <a:ext cx="3365500" cy="1687409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55354" y="1358900"/>
              <a:ext cx="4416646" cy="465700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30024" y="1893323"/>
              <a:ext cx="3824476" cy="1416844"/>
              <a:chOff x="722124" y="1346200"/>
              <a:chExt cx="3824476" cy="1519467"/>
            </a:xfrm>
          </p:grpSpPr>
          <p:sp>
            <p:nvSpPr>
              <p:cNvPr id="129" name="TextBox 14"/>
              <p:cNvSpPr txBox="1"/>
              <p:nvPr/>
            </p:nvSpPr>
            <p:spPr>
              <a:xfrm>
                <a:off x="1211122" y="1598274"/>
                <a:ext cx="2204903" cy="708857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数据处理系统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>
                <a:off x="722124" y="1346200"/>
                <a:ext cx="3824476" cy="1519467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/>
              </a:p>
            </p:txBody>
          </p:sp>
          <p:sp>
            <p:nvSpPr>
              <p:cNvPr id="72" name="TextBox 14"/>
              <p:cNvSpPr txBox="1"/>
              <p:nvPr/>
            </p:nvSpPr>
            <p:spPr>
              <a:xfrm>
                <a:off x="1469679" y="1826625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charset="-122"/>
                    <a:ea typeface="微软雅黑" panose="020B0503020204020204" charset="-122"/>
                  </a:rPr>
                  <a:t>规则管理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3" name="TextBox 14"/>
              <p:cNvSpPr txBox="1"/>
              <p:nvPr/>
            </p:nvSpPr>
            <p:spPr>
              <a:xfrm>
                <a:off x="2434879" y="1838606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charset="-122"/>
                    <a:ea typeface="微软雅黑" panose="020B0503020204020204" charset="-122"/>
                  </a:rPr>
                  <a:t>数据处理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49457" y="1747946"/>
                <a:ext cx="461665" cy="84167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参与方</a:t>
                </a:r>
                <a:endParaRPr lang="zh-CN" altLang="en-US" dirty="0"/>
              </a:p>
            </p:txBody>
          </p:sp>
          <p:sp>
            <p:nvSpPr>
              <p:cNvPr id="59" name="圆柱形 58"/>
              <p:cNvSpPr/>
              <p:nvPr/>
            </p:nvSpPr>
            <p:spPr>
              <a:xfrm>
                <a:off x="3777009" y="1592609"/>
                <a:ext cx="622575" cy="903553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77009" y="1826625"/>
                <a:ext cx="622575" cy="60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database</a:t>
                </a:r>
                <a:endParaRPr lang="zh-CN" altLang="en-US" dirty="0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975320" y="1952701"/>
                <a:ext cx="881409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709994" y="2201541"/>
                <a:ext cx="1" cy="328263"/>
              </a:xfrm>
              <a:prstGeom prst="straightConnector1">
                <a:avLst/>
              </a:prstGeom>
              <a:ln w="127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3124200" y="1803935"/>
                <a:ext cx="558800" cy="34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035300" y="1744030"/>
                <a:ext cx="964096" cy="26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charset="-122"/>
                    <a:ea typeface="微软雅黑" panose="020B0503020204020204" charset="-122"/>
                  </a:rPr>
                  <a:t>原始数据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3" name="TextBox 15"/>
              <p:cNvSpPr txBox="1"/>
              <p:nvPr/>
            </p:nvSpPr>
            <p:spPr>
              <a:xfrm>
                <a:off x="1211122" y="2530714"/>
                <a:ext cx="2204903" cy="27699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数据交换系统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7" name="直接箭头连接符 16"/>
            <p:cNvCxnSpPr>
              <a:stCxn id="123" idx="3"/>
            </p:cNvCxnSpPr>
            <p:nvPr/>
          </p:nvCxnSpPr>
          <p:spPr>
            <a:xfrm>
              <a:off x="3123925" y="3126982"/>
              <a:ext cx="3010175" cy="455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94887">
              <a:off x="4118496" y="3093954"/>
              <a:ext cx="1367936" cy="31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混淆加密数据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TextBox 14"/>
            <p:cNvSpPr txBox="1"/>
            <p:nvPr/>
          </p:nvSpPr>
          <p:spPr>
            <a:xfrm>
              <a:off x="6994179" y="3580341"/>
              <a:ext cx="1679921" cy="8909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200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en-US" altLang="zh-CN" sz="1200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</a:rPr>
                <a:t>模型训练</a:t>
              </a:r>
              <a:endParaRPr lang="en-US" altLang="zh-CN" sz="160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21072451">
              <a:off x="4268245" y="3782170"/>
              <a:ext cx="9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数据模型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TextBox 14"/>
            <p:cNvSpPr txBox="1"/>
            <p:nvPr/>
          </p:nvSpPr>
          <p:spPr>
            <a:xfrm>
              <a:off x="957122" y="4401671"/>
              <a:ext cx="2204903" cy="10793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模型应用系统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68124" y="4166623"/>
              <a:ext cx="3824476" cy="141684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80" name="TextBox 14"/>
            <p:cNvSpPr txBox="1"/>
            <p:nvPr/>
          </p:nvSpPr>
          <p:spPr>
            <a:xfrm>
              <a:off x="1562099" y="4735619"/>
              <a:ext cx="1089783" cy="44753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模型应用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47" y="4506464"/>
              <a:ext cx="461665" cy="784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84" name="圆柱形 83"/>
            <p:cNvSpPr/>
            <p:nvPr/>
          </p:nvSpPr>
          <p:spPr>
            <a:xfrm>
              <a:off x="3523009" y="4396390"/>
              <a:ext cx="622575" cy="842528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23009" y="4614601"/>
              <a:ext cx="622575" cy="56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721320" y="4998862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683220" y="4729364"/>
              <a:ext cx="964096" cy="24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5" name="直接箭头连接符 94"/>
            <p:cNvCxnSpPr>
              <a:stCxn id="80" idx="1"/>
            </p:cNvCxnSpPr>
            <p:nvPr/>
          </p:nvCxnSpPr>
          <p:spPr>
            <a:xfrm flipH="1">
              <a:off x="919023" y="4959386"/>
              <a:ext cx="643076" cy="1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4420" y="4691264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预测结果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 flipH="1">
              <a:off x="2142779" y="3909274"/>
              <a:ext cx="3991323" cy="487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6" idx="1"/>
            </p:cNvCxnSpPr>
            <p:nvPr/>
          </p:nvCxnSpPr>
          <p:spPr>
            <a:xfrm flipV="1">
              <a:off x="3165268" y="4671374"/>
              <a:ext cx="3023524" cy="809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20971497">
              <a:off x="4514585" y="4663766"/>
              <a:ext cx="141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预测精度反馈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6210935" y="822960"/>
            <a:ext cx="5580041" cy="573024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0530" y="822960"/>
            <a:ext cx="5580041" cy="5730240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未来趋势展现能力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/>
        </p:nvGraphicFramePr>
        <p:xfrm>
          <a:off x="6433185" y="1697990"/>
          <a:ext cx="5158105" cy="348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圆角矩形 10"/>
          <p:cNvSpPr/>
          <p:nvPr/>
        </p:nvSpPr>
        <p:spPr>
          <a:xfrm>
            <a:off x="7155180" y="99314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价格走势预期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420495" y="9931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市场销量走势预期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1935" y="5431155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预测未来市场需求走势</a:t>
            </a:r>
            <a:endParaRPr lang="zh-CN" altLang="en-US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及时调整公司生产重心</a:t>
            </a:r>
            <a:endParaRPr lang="zh-CN" altLang="en-US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23785" y="5431155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预测未来市场价格走势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及时调整公司营销重点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543540" y="2406650"/>
            <a:ext cx="784225" cy="318770"/>
          </a:xfrm>
          <a:custGeom>
            <a:avLst/>
            <a:gdLst>
              <a:gd name="connsiteX0" fmla="*/ 0 w 855"/>
              <a:gd name="connsiteY0" fmla="*/ 0 h 390"/>
              <a:gd name="connsiteX1" fmla="*/ 158 w 855"/>
              <a:gd name="connsiteY1" fmla="*/ 45 h 390"/>
              <a:gd name="connsiteX2" fmla="*/ 269 w 855"/>
              <a:gd name="connsiteY2" fmla="*/ 105 h 390"/>
              <a:gd name="connsiteX3" fmla="*/ 367 w 855"/>
              <a:gd name="connsiteY3" fmla="*/ 162 h 390"/>
              <a:gd name="connsiteX4" fmla="*/ 464 w 855"/>
              <a:gd name="connsiteY4" fmla="*/ 203 h 390"/>
              <a:gd name="connsiteX5" fmla="*/ 573 w 855"/>
              <a:gd name="connsiteY5" fmla="*/ 244 h 390"/>
              <a:gd name="connsiteX6" fmla="*/ 645 w 855"/>
              <a:gd name="connsiteY6" fmla="*/ 285 h 390"/>
              <a:gd name="connsiteX7" fmla="*/ 750 w 855"/>
              <a:gd name="connsiteY7" fmla="*/ 345 h 390"/>
              <a:gd name="connsiteX8" fmla="*/ 855 w 855"/>
              <a:gd name="connsiteY8" fmla="*/ 390 h 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" h="390">
                <a:moveTo>
                  <a:pt x="0" y="0"/>
                </a:moveTo>
                <a:cubicBezTo>
                  <a:pt x="19" y="14"/>
                  <a:pt x="116" y="18"/>
                  <a:pt x="158" y="45"/>
                </a:cubicBezTo>
                <a:cubicBezTo>
                  <a:pt x="200" y="72"/>
                  <a:pt x="227" y="84"/>
                  <a:pt x="269" y="105"/>
                </a:cubicBezTo>
                <a:cubicBezTo>
                  <a:pt x="311" y="126"/>
                  <a:pt x="322" y="144"/>
                  <a:pt x="367" y="162"/>
                </a:cubicBezTo>
                <a:cubicBezTo>
                  <a:pt x="412" y="180"/>
                  <a:pt x="419" y="191"/>
                  <a:pt x="464" y="203"/>
                </a:cubicBezTo>
                <a:cubicBezTo>
                  <a:pt x="509" y="215"/>
                  <a:pt x="531" y="232"/>
                  <a:pt x="573" y="244"/>
                </a:cubicBezTo>
                <a:cubicBezTo>
                  <a:pt x="615" y="256"/>
                  <a:pt x="603" y="264"/>
                  <a:pt x="645" y="285"/>
                </a:cubicBezTo>
                <a:cubicBezTo>
                  <a:pt x="687" y="306"/>
                  <a:pt x="708" y="324"/>
                  <a:pt x="750" y="345"/>
                </a:cubicBezTo>
                <a:cubicBezTo>
                  <a:pt x="792" y="366"/>
                  <a:pt x="836" y="382"/>
                  <a:pt x="855" y="39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560000">
            <a:off x="10336530" y="2371090"/>
            <a:ext cx="1050925" cy="389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5" name="图表 24"/>
          <p:cNvGraphicFramePr/>
          <p:nvPr/>
        </p:nvGraphicFramePr>
        <p:xfrm>
          <a:off x="851535" y="1694180"/>
          <a:ext cx="4726305" cy="348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任意多边形 25"/>
          <p:cNvSpPr/>
          <p:nvPr/>
        </p:nvSpPr>
        <p:spPr>
          <a:xfrm flipV="1">
            <a:off x="4549775" y="2522043"/>
            <a:ext cx="676275" cy="266980"/>
          </a:xfrm>
          <a:custGeom>
            <a:avLst/>
            <a:gdLst>
              <a:gd name="connsiteX0" fmla="*/ 0 w 1065"/>
              <a:gd name="connsiteY0" fmla="*/ 2 h 420"/>
              <a:gd name="connsiteX1" fmla="*/ 198 w 1065"/>
              <a:gd name="connsiteY1" fmla="*/ 10 h 420"/>
              <a:gd name="connsiteX2" fmla="*/ 378 w 1065"/>
              <a:gd name="connsiteY2" fmla="*/ 100 h 420"/>
              <a:gd name="connsiteX3" fmla="*/ 476 w 1065"/>
              <a:gd name="connsiteY3" fmla="*/ 163 h 420"/>
              <a:gd name="connsiteX4" fmla="*/ 570 w 1065"/>
              <a:gd name="connsiteY4" fmla="*/ 216 h 420"/>
              <a:gd name="connsiteX5" fmla="*/ 663 w 1065"/>
              <a:gd name="connsiteY5" fmla="*/ 278 h 420"/>
              <a:gd name="connsiteX6" fmla="*/ 783 w 1065"/>
              <a:gd name="connsiteY6" fmla="*/ 349 h 420"/>
              <a:gd name="connsiteX7" fmla="*/ 911 w 1065"/>
              <a:gd name="connsiteY7" fmla="*/ 419 h 420"/>
              <a:gd name="connsiteX8" fmla="*/ 1065 w 1065"/>
              <a:gd name="connsiteY8" fmla="*/ 352 h 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" h="420">
                <a:moveTo>
                  <a:pt x="0" y="2"/>
                </a:moveTo>
                <a:cubicBezTo>
                  <a:pt x="22" y="22"/>
                  <a:pt x="116" y="-18"/>
                  <a:pt x="198" y="10"/>
                </a:cubicBezTo>
                <a:cubicBezTo>
                  <a:pt x="280" y="38"/>
                  <a:pt x="328" y="70"/>
                  <a:pt x="378" y="100"/>
                </a:cubicBezTo>
                <a:cubicBezTo>
                  <a:pt x="427" y="130"/>
                  <a:pt x="423" y="138"/>
                  <a:pt x="476" y="163"/>
                </a:cubicBezTo>
                <a:cubicBezTo>
                  <a:pt x="529" y="189"/>
                  <a:pt x="517" y="199"/>
                  <a:pt x="570" y="216"/>
                </a:cubicBezTo>
                <a:cubicBezTo>
                  <a:pt x="623" y="233"/>
                  <a:pt x="614" y="241"/>
                  <a:pt x="663" y="278"/>
                </a:cubicBezTo>
                <a:cubicBezTo>
                  <a:pt x="712" y="315"/>
                  <a:pt x="723" y="318"/>
                  <a:pt x="783" y="349"/>
                </a:cubicBezTo>
                <a:cubicBezTo>
                  <a:pt x="843" y="380"/>
                  <a:pt x="806" y="407"/>
                  <a:pt x="911" y="419"/>
                </a:cubicBezTo>
                <a:cubicBezTo>
                  <a:pt x="1016" y="431"/>
                  <a:pt x="1043" y="341"/>
                  <a:pt x="1065" y="352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 rot="20940000">
            <a:off x="4362450" y="2460625"/>
            <a:ext cx="1050925" cy="389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</Words>
  <Application>WPS 演示</Application>
  <PresentationFormat>自定义</PresentationFormat>
  <Paragraphs>311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Calibri</vt:lpstr>
      <vt:lpstr>Wingdings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yds</cp:lastModifiedBy>
  <cp:revision>156</cp:revision>
  <dcterms:created xsi:type="dcterms:W3CDTF">2016-11-22T04:03:00Z</dcterms:created>
  <dcterms:modified xsi:type="dcterms:W3CDTF">2018-06-06T10:04:32Z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