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85" r:id="rId4"/>
    <p:sldId id="294" r:id="rId5"/>
    <p:sldId id="286" r:id="rId6"/>
    <p:sldId id="296" r:id="rId7"/>
    <p:sldId id="295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144" y="72"/>
      </p:cViewPr>
      <p:guideLst>
        <p:guide orient="horz" pos="2158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ds\Documents\yuji_document\projects\&#21270;&#24037;&#34892;&#19994;&#25351;&#26631;\&#25253;&#34920;&#25351;&#2663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67553090416"/>
          <c:y val="2.9324435901747398E-2"/>
          <c:w val="0.86313506344043001"/>
          <c:h val="0.780382770155223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[报表指标.xlsx]Sheet1!$C$1:$C$45</c:f>
              <c:numCache>
                <c:formatCode>General</c:formatCode>
                <c:ptCount val="45"/>
                <c:pt idx="0">
                  <c:v>65.55</c:v>
                </c:pt>
                <c:pt idx="1">
                  <c:v>65.25</c:v>
                </c:pt>
                <c:pt idx="2">
                  <c:v>64.38</c:v>
                </c:pt>
                <c:pt idx="3">
                  <c:v>64.94</c:v>
                </c:pt>
                <c:pt idx="4">
                  <c:v>63.01</c:v>
                </c:pt>
                <c:pt idx="5">
                  <c:v>63.51</c:v>
                </c:pt>
                <c:pt idx="6">
                  <c:v>63.37</c:v>
                </c:pt>
                <c:pt idx="7">
                  <c:v>63.54</c:v>
                </c:pt>
                <c:pt idx="8">
                  <c:v>62.06</c:v>
                </c:pt>
                <c:pt idx="9">
                  <c:v>63.42</c:v>
                </c:pt>
                <c:pt idx="10">
                  <c:v>65.510000000000005</c:v>
                </c:pt>
                <c:pt idx="11">
                  <c:v>66.819999999999993</c:v>
                </c:pt>
                <c:pt idx="12">
                  <c:v>67.069999999999993</c:v>
                </c:pt>
                <c:pt idx="13">
                  <c:v>67.39</c:v>
                </c:pt>
                <c:pt idx="14">
                  <c:v>66.22</c:v>
                </c:pt>
                <c:pt idx="15">
                  <c:v>66.52</c:v>
                </c:pt>
                <c:pt idx="16">
                  <c:v>68.47</c:v>
                </c:pt>
                <c:pt idx="17">
                  <c:v>68.290000000000006</c:v>
                </c:pt>
                <c:pt idx="18">
                  <c:v>68.38</c:v>
                </c:pt>
                <c:pt idx="19">
                  <c:v>68.64</c:v>
                </c:pt>
                <c:pt idx="20">
                  <c:v>67.7</c:v>
                </c:pt>
                <c:pt idx="21">
                  <c:v>68.05</c:v>
                </c:pt>
                <c:pt idx="22">
                  <c:v>68.19</c:v>
                </c:pt>
                <c:pt idx="23">
                  <c:v>68.099999999999994</c:v>
                </c:pt>
                <c:pt idx="24">
                  <c:v>68.569999999999993</c:v>
                </c:pt>
                <c:pt idx="25">
                  <c:v>67.25</c:v>
                </c:pt>
                <c:pt idx="26">
                  <c:v>67.930000000000007</c:v>
                </c:pt>
                <c:pt idx="27">
                  <c:v>68.430000000000007</c:v>
                </c:pt>
                <c:pt idx="28">
                  <c:v>69.72</c:v>
                </c:pt>
                <c:pt idx="29">
                  <c:v>70.73</c:v>
                </c:pt>
                <c:pt idx="30">
                  <c:v>69.06</c:v>
                </c:pt>
                <c:pt idx="31">
                  <c:v>71.14</c:v>
                </c:pt>
                <c:pt idx="32">
                  <c:v>71.36</c:v>
                </c:pt>
                <c:pt idx="33">
                  <c:v>70.7</c:v>
                </c:pt>
                <c:pt idx="34">
                  <c:v>70.959999999999994</c:v>
                </c:pt>
                <c:pt idx="35">
                  <c:v>71.31</c:v>
                </c:pt>
                <c:pt idx="36">
                  <c:v>71.489999999999995</c:v>
                </c:pt>
                <c:pt idx="37">
                  <c:v>71.489999999999995</c:v>
                </c:pt>
                <c:pt idx="38">
                  <c:v>71.28</c:v>
                </c:pt>
                <c:pt idx="39">
                  <c:v>72.239999999999995</c:v>
                </c:pt>
                <c:pt idx="40">
                  <c:v>72.13</c:v>
                </c:pt>
                <c:pt idx="41">
                  <c:v>71.84</c:v>
                </c:pt>
                <c:pt idx="42">
                  <c:v>70.709999999999994</c:v>
                </c:pt>
                <c:pt idx="43">
                  <c:v>67.88</c:v>
                </c:pt>
                <c:pt idx="44">
                  <c:v>66.73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4"/>
              <c:spPr>
                <a:noFill/>
                <a:ln w="12700" cap="rnd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cat>
            <c:numRef>
              <c:f>[报表指标.xlsx]Sheet1!$B$1:$B$45</c:f>
              <c:numCache>
                <c:formatCode>h:mm</c:formatCode>
                <c:ptCount val="45"/>
                <c:pt idx="0">
                  <c:v>0.375</c:v>
                </c:pt>
                <c:pt idx="1">
                  <c:v>0.37847222222222199</c:v>
                </c:pt>
                <c:pt idx="2">
                  <c:v>0.38194444444444398</c:v>
                </c:pt>
                <c:pt idx="3">
                  <c:v>0.38541666666666702</c:v>
                </c:pt>
                <c:pt idx="4">
                  <c:v>0.38888888888888901</c:v>
                </c:pt>
                <c:pt idx="5">
                  <c:v>0.39236111111111099</c:v>
                </c:pt>
                <c:pt idx="6">
                  <c:v>0.39583333333333298</c:v>
                </c:pt>
                <c:pt idx="7">
                  <c:v>0.39930555555555602</c:v>
                </c:pt>
                <c:pt idx="8">
                  <c:v>0.40277777777777801</c:v>
                </c:pt>
                <c:pt idx="9">
                  <c:v>0.40625</c:v>
                </c:pt>
                <c:pt idx="10">
                  <c:v>0.40972222222222199</c:v>
                </c:pt>
                <c:pt idx="11">
                  <c:v>0.41319444444444398</c:v>
                </c:pt>
                <c:pt idx="12">
                  <c:v>0.41666666666666702</c:v>
                </c:pt>
                <c:pt idx="13">
                  <c:v>0.42013888888888901</c:v>
                </c:pt>
                <c:pt idx="14">
                  <c:v>0.42361111111111099</c:v>
                </c:pt>
                <c:pt idx="15">
                  <c:v>0.42708333333333298</c:v>
                </c:pt>
                <c:pt idx="16">
                  <c:v>0.43055555555555602</c:v>
                </c:pt>
                <c:pt idx="17">
                  <c:v>0.43402777777777801</c:v>
                </c:pt>
                <c:pt idx="18">
                  <c:v>0.4375</c:v>
                </c:pt>
                <c:pt idx="19">
                  <c:v>0.44097222222222199</c:v>
                </c:pt>
                <c:pt idx="20">
                  <c:v>0.44444444444444398</c:v>
                </c:pt>
                <c:pt idx="21">
                  <c:v>0.44791666666666702</c:v>
                </c:pt>
                <c:pt idx="22">
                  <c:v>0.45138888888888901</c:v>
                </c:pt>
                <c:pt idx="23">
                  <c:v>0.45486111111111099</c:v>
                </c:pt>
                <c:pt idx="24">
                  <c:v>0.45833333333333298</c:v>
                </c:pt>
                <c:pt idx="25">
                  <c:v>0.46180555555555602</c:v>
                </c:pt>
                <c:pt idx="26">
                  <c:v>0.46527777777777801</c:v>
                </c:pt>
                <c:pt idx="27">
                  <c:v>0.46875</c:v>
                </c:pt>
                <c:pt idx="28">
                  <c:v>0.47222222222222199</c:v>
                </c:pt>
                <c:pt idx="29">
                  <c:v>0.47569444444444398</c:v>
                </c:pt>
                <c:pt idx="30">
                  <c:v>0.47916666666666702</c:v>
                </c:pt>
                <c:pt idx="31">
                  <c:v>0.48263888888888901</c:v>
                </c:pt>
                <c:pt idx="32">
                  <c:v>0.48611111111111099</c:v>
                </c:pt>
                <c:pt idx="33">
                  <c:v>0.48958333333333298</c:v>
                </c:pt>
                <c:pt idx="34">
                  <c:v>0.49305555555555602</c:v>
                </c:pt>
                <c:pt idx="35">
                  <c:v>0.49652777777777801</c:v>
                </c:pt>
                <c:pt idx="36">
                  <c:v>0.5</c:v>
                </c:pt>
                <c:pt idx="37">
                  <c:v>0.50347222222222199</c:v>
                </c:pt>
                <c:pt idx="38">
                  <c:v>0.50694444444444398</c:v>
                </c:pt>
                <c:pt idx="39">
                  <c:v>0.51041666666666696</c:v>
                </c:pt>
                <c:pt idx="40">
                  <c:v>0.51388888888888895</c:v>
                </c:pt>
                <c:pt idx="41">
                  <c:v>0.51736111111111105</c:v>
                </c:pt>
                <c:pt idx="42">
                  <c:v>0.52083333333333304</c:v>
                </c:pt>
                <c:pt idx="43">
                  <c:v>0.52430555555555602</c:v>
                </c:pt>
                <c:pt idx="44">
                  <c:v>0.52777777777777801</c:v>
                </c:pt>
              </c:numCache>
            </c:numRef>
          </c:cat>
          <c:val>
            <c:numRef>
              <c:f>[报表指标.xlsx]Sheet1!$D$1:$D$45</c:f>
              <c:numCache>
                <c:formatCode>General</c:formatCode>
                <c:ptCount val="45"/>
                <c:pt idx="0">
                  <c:v>65.340578480355205</c:v>
                </c:pt>
                <c:pt idx="1">
                  <c:v>64.386054269633803</c:v>
                </c:pt>
                <c:pt idx="2">
                  <c:v>63.040123695754801</c:v>
                </c:pt>
                <c:pt idx="3">
                  <c:v>66.600323406734603</c:v>
                </c:pt>
                <c:pt idx="4">
                  <c:v>62.389932498123002</c:v>
                </c:pt>
                <c:pt idx="5">
                  <c:v>63.734390850635997</c:v>
                </c:pt>
                <c:pt idx="6">
                  <c:v>65.177630434548604</c:v>
                </c:pt>
                <c:pt idx="7">
                  <c:v>65.289975373383399</c:v>
                </c:pt>
                <c:pt idx="8">
                  <c:v>62.911442398094501</c:v>
                </c:pt>
                <c:pt idx="9">
                  <c:v>62.577726432549198</c:v>
                </c:pt>
                <c:pt idx="10">
                  <c:v>67.102857449683896</c:v>
                </c:pt>
                <c:pt idx="11">
                  <c:v>70.006882344524001</c:v>
                </c:pt>
                <c:pt idx="12">
                  <c:v>68.871553840560793</c:v>
                </c:pt>
                <c:pt idx="13">
                  <c:v>67.505226312240296</c:v>
                </c:pt>
                <c:pt idx="14">
                  <c:v>64.908388356032205</c:v>
                </c:pt>
                <c:pt idx="15">
                  <c:v>69.357492892118401</c:v>
                </c:pt>
                <c:pt idx="16">
                  <c:v>65.555448313953605</c:v>
                </c:pt>
                <c:pt idx="17">
                  <c:v>67.586433086616296</c:v>
                </c:pt>
                <c:pt idx="18">
                  <c:v>65.641792083497705</c:v>
                </c:pt>
                <c:pt idx="19">
                  <c:v>71.904187088606804</c:v>
                </c:pt>
                <c:pt idx="20">
                  <c:v>66.119974949750798</c:v>
                </c:pt>
                <c:pt idx="21">
                  <c:v>70.539733027821697</c:v>
                </c:pt>
                <c:pt idx="22">
                  <c:v>71.240542099596894</c:v>
                </c:pt>
                <c:pt idx="23">
                  <c:v>66.103042715298002</c:v>
                </c:pt>
                <c:pt idx="24">
                  <c:v>65.300844551438203</c:v>
                </c:pt>
                <c:pt idx="25">
                  <c:v>68.338509559056504</c:v>
                </c:pt>
                <c:pt idx="26">
                  <c:v>70.969385819655102</c:v>
                </c:pt>
                <c:pt idx="27">
                  <c:v>70.025875139294797</c:v>
                </c:pt>
                <c:pt idx="28">
                  <c:v>68.531176508913305</c:v>
                </c:pt>
                <c:pt idx="29">
                  <c:v>72.690460613812505</c:v>
                </c:pt>
                <c:pt idx="30">
                  <c:v>67.307325926175494</c:v>
                </c:pt>
                <c:pt idx="31">
                  <c:v>69.289435392461598</c:v>
                </c:pt>
                <c:pt idx="32">
                  <c:v>68.701967336557601</c:v>
                </c:pt>
                <c:pt idx="33">
                  <c:v>70.178496799802801</c:v>
                </c:pt>
                <c:pt idx="34">
                  <c:v>74.256306442877204</c:v>
                </c:pt>
                <c:pt idx="35">
                  <c:v>73.959517091991003</c:v>
                </c:pt>
                <c:pt idx="36">
                  <c:v>73.465316051275707</c:v>
                </c:pt>
                <c:pt idx="37">
                  <c:v>74.850754467755493</c:v>
                </c:pt>
                <c:pt idx="38">
                  <c:v>69.059073427342796</c:v>
                </c:pt>
                <c:pt idx="39">
                  <c:v>71.9039743866702</c:v>
                </c:pt>
                <c:pt idx="40">
                  <c:v>74.226435708388394</c:v>
                </c:pt>
                <c:pt idx="41">
                  <c:v>69.216117122509999</c:v>
                </c:pt>
                <c:pt idx="42">
                  <c:v>68.446356533304794</c:v>
                </c:pt>
                <c:pt idx="43">
                  <c:v>68.959932209993795</c:v>
                </c:pt>
                <c:pt idx="44">
                  <c:v>66.393980937024395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832960"/>
        <c:axId val="97834496"/>
      </c:lineChart>
      <c:catAx>
        <c:axId val="9783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97834496"/>
        <c:crosses val="autoZero"/>
        <c:auto val="1"/>
        <c:lblAlgn val="ctr"/>
        <c:lblOffset val="100"/>
        <c:tickMarkSkip val="3"/>
        <c:noMultiLvlLbl val="0"/>
      </c:catAx>
      <c:valAx>
        <c:axId val="97834496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978329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0551970373553"/>
          <c:y val="0.64592000482399503"/>
          <c:w val="0.21028555586359901"/>
          <c:h val="0.13287037037037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0000000002E-2"/>
          <c:y val="6.8287037037036993E-2"/>
          <c:w val="0.90311111111111098"/>
          <c:h val="0.788287037037036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[报表指标.xlsx]Sheet2!$E$1:$E$10</c:f>
              <c:numCache>
                <c:formatCode>General</c:formatCode>
                <c:ptCount val="10"/>
                <c:pt idx="0">
                  <c:v>65.03</c:v>
                </c:pt>
                <c:pt idx="1">
                  <c:v>63.1</c:v>
                </c:pt>
                <c:pt idx="2">
                  <c:v>66.040000000000006</c:v>
                </c:pt>
                <c:pt idx="3">
                  <c:v>67.58</c:v>
                </c:pt>
                <c:pt idx="4">
                  <c:v>68.14</c:v>
                </c:pt>
                <c:pt idx="5">
                  <c:v>68.38</c:v>
                </c:pt>
                <c:pt idx="6">
                  <c:v>70.599999999999994</c:v>
                </c:pt>
                <c:pt idx="7">
                  <c:v>71.31</c:v>
                </c:pt>
                <c:pt idx="8">
                  <c:v>70.959999999999994</c:v>
                </c:pt>
                <c:pt idx="9">
                  <c:v>67.47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 cmpd="sng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[报表指标.xlsx]Sheet2!$C$1:$C$10</c:f>
              <c:strCache>
                <c:ptCount val="10"/>
                <c:pt idx="0">
                  <c:v>第13周</c:v>
                </c:pt>
                <c:pt idx="1">
                  <c:v>第14周</c:v>
                </c:pt>
                <c:pt idx="2">
                  <c:v>第15周</c:v>
                </c:pt>
                <c:pt idx="3">
                  <c:v>第16周</c:v>
                </c:pt>
                <c:pt idx="4">
                  <c:v>第17周</c:v>
                </c:pt>
                <c:pt idx="5">
                  <c:v>第18周</c:v>
                </c:pt>
                <c:pt idx="6">
                  <c:v>第19周</c:v>
                </c:pt>
                <c:pt idx="7">
                  <c:v>第20周</c:v>
                </c:pt>
                <c:pt idx="8">
                  <c:v>第21周</c:v>
                </c:pt>
                <c:pt idx="9">
                  <c:v>第22周</c:v>
                </c:pt>
              </c:strCache>
            </c:strRef>
          </c:cat>
          <c:val>
            <c:numRef>
              <c:f>[报表指标.xlsx]Sheet2!$F$1:$F$10</c:f>
              <c:numCache>
                <c:formatCode>General</c:formatCode>
                <c:ptCount val="10"/>
                <c:pt idx="0">
                  <c:v>67.656333699331896</c:v>
                </c:pt>
                <c:pt idx="1">
                  <c:v>62.5852164038156</c:v>
                </c:pt>
                <c:pt idx="2">
                  <c:v>66.6905085011593</c:v>
                </c:pt>
                <c:pt idx="3">
                  <c:v>70.729089808736504</c:v>
                </c:pt>
                <c:pt idx="4">
                  <c:v>65.224953176078898</c:v>
                </c:pt>
                <c:pt idx="5">
                  <c:v>65.946324667658104</c:v>
                </c:pt>
                <c:pt idx="6">
                  <c:v>67.125339715693798</c:v>
                </c:pt>
                <c:pt idx="7">
                  <c:v>72.768858504582695</c:v>
                </c:pt>
                <c:pt idx="8">
                  <c:v>73.948035101245694</c:v>
                </c:pt>
                <c:pt idx="9">
                  <c:v>65.4919562627217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3600"/>
        <c:axId val="112959872"/>
      </c:lineChart>
      <c:catAx>
        <c:axId val="112953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12959872"/>
        <c:crosses val="autoZero"/>
        <c:auto val="1"/>
        <c:lblAlgn val="ctr"/>
        <c:lblOffset val="100"/>
        <c:noMultiLvlLbl val="0"/>
      </c:catAx>
      <c:valAx>
        <c:axId val="112959872"/>
        <c:scaling>
          <c:orientation val="minMax"/>
          <c:max val="8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129536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555555555555606"/>
          <c:y val="0.55138888888888904"/>
          <c:w val="0.204722222222222"/>
          <c:h val="0.141898148148148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754630255"/>
          <c:y val="3.1529280706390099E-2"/>
          <c:w val="0.86560448978778903"/>
          <c:h val="0.73550681723506595"/>
        </c:manualLayout>
      </c:layout>
      <c:lineChart>
        <c:grouping val="standard"/>
        <c:varyColors val="0"/>
        <c:ser>
          <c:idx val="0"/>
          <c:order val="0"/>
          <c:tx>
            <c:strRef>
              <c:f>"市场均价"</c:f>
              <c:strCache>
                <c:ptCount val="1"/>
                <c:pt idx="0">
                  <c:v>市场均价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[报表指标.xlsx]Sheet3!$C$1:$C$22</c:f>
              <c:numCache>
                <c:formatCode>General</c:formatCode>
                <c:ptCount val="22"/>
                <c:pt idx="4">
                  <c:v>8940</c:v>
                </c:pt>
                <c:pt idx="5">
                  <c:v>8960</c:v>
                </c:pt>
                <c:pt idx="6">
                  <c:v>8960</c:v>
                </c:pt>
                <c:pt idx="7">
                  <c:v>8960</c:v>
                </c:pt>
                <c:pt idx="8">
                  <c:v>8960</c:v>
                </c:pt>
                <c:pt idx="9">
                  <c:v>8955</c:v>
                </c:pt>
                <c:pt idx="10">
                  <c:v>8955</c:v>
                </c:pt>
                <c:pt idx="11">
                  <c:v>8955</c:v>
                </c:pt>
                <c:pt idx="12">
                  <c:v>8955</c:v>
                </c:pt>
                <c:pt idx="13">
                  <c:v>8955</c:v>
                </c:pt>
                <c:pt idx="14">
                  <c:v>8955</c:v>
                </c:pt>
                <c:pt idx="15">
                  <c:v>8940</c:v>
                </c:pt>
                <c:pt idx="16">
                  <c:v>8915</c:v>
                </c:pt>
                <c:pt idx="17">
                  <c:v>8915</c:v>
                </c:pt>
                <c:pt idx="18">
                  <c:v>8860</c:v>
                </c:pt>
                <c:pt idx="19">
                  <c:v>8830</c:v>
                </c:pt>
                <c:pt idx="20">
                  <c:v>8860</c:v>
                </c:pt>
                <c:pt idx="21">
                  <c:v>8880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"我司报价"</c:f>
              <c:strCache>
                <c:ptCount val="1"/>
                <c:pt idx="0">
                  <c:v>我司报价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[报表指标.xlsx]Sheet3!$E$1:$E$22</c:f>
              <c:numCache>
                <c:formatCode>General</c:formatCode>
                <c:ptCount val="22"/>
                <c:pt idx="4">
                  <c:v>9019.1105060728096</c:v>
                </c:pt>
                <c:pt idx="5">
                  <c:v>9007.5257338840493</c:v>
                </c:pt>
                <c:pt idx="6">
                  <c:v>8887.5001962860806</c:v>
                </c:pt>
                <c:pt idx="7">
                  <c:v>8800.6850978845396</c:v>
                </c:pt>
                <c:pt idx="8">
                  <c:v>8885.0862063552504</c:v>
                </c:pt>
                <c:pt idx="9">
                  <c:v>9048.8840748426301</c:v>
                </c:pt>
                <c:pt idx="10">
                  <c:v>8774.8041060557807</c:v>
                </c:pt>
                <c:pt idx="11">
                  <c:v>8946.7553817643693</c:v>
                </c:pt>
                <c:pt idx="12">
                  <c:v>8799.7222049197208</c:v>
                </c:pt>
                <c:pt idx="13">
                  <c:v>9103.3836958735992</c:v>
                </c:pt>
                <c:pt idx="14">
                  <c:v>8928.50931135262</c:v>
                </c:pt>
                <c:pt idx="15">
                  <c:v>9129.0859453919293</c:v>
                </c:pt>
                <c:pt idx="16">
                  <c:v>8734.9147129728408</c:v>
                </c:pt>
                <c:pt idx="17">
                  <c:v>8767.89480463375</c:v>
                </c:pt>
                <c:pt idx="18">
                  <c:v>9039.6098809356608</c:v>
                </c:pt>
                <c:pt idx="19">
                  <c:v>8756.9708924177594</c:v>
                </c:pt>
                <c:pt idx="20">
                  <c:v>8724.4159933177798</c:v>
                </c:pt>
                <c:pt idx="21">
                  <c:v>8894.2332031409205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"历史均价"</c:f>
              <c:strCache>
                <c:ptCount val="1"/>
                <c:pt idx="0">
                  <c:v>历史均价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[报表指标.xlsx]Sheet3!$B$1:$B$22</c:f>
              <c:numCache>
                <c:formatCode>yyyy/m/d</c:formatCode>
                <c:ptCount val="22"/>
                <c:pt idx="0">
                  <c:v>43251</c:v>
                </c:pt>
                <c:pt idx="1">
                  <c:v>43250</c:v>
                </c:pt>
                <c:pt idx="2">
                  <c:v>43249</c:v>
                </c:pt>
                <c:pt idx="3">
                  <c:v>43248</c:v>
                </c:pt>
                <c:pt idx="4">
                  <c:v>43245</c:v>
                </c:pt>
                <c:pt idx="5">
                  <c:v>43244</c:v>
                </c:pt>
                <c:pt idx="6">
                  <c:v>43243</c:v>
                </c:pt>
                <c:pt idx="7">
                  <c:v>43242</c:v>
                </c:pt>
                <c:pt idx="8">
                  <c:v>43241</c:v>
                </c:pt>
                <c:pt idx="9">
                  <c:v>43238</c:v>
                </c:pt>
                <c:pt idx="10">
                  <c:v>43237</c:v>
                </c:pt>
                <c:pt idx="11">
                  <c:v>43236</c:v>
                </c:pt>
                <c:pt idx="12">
                  <c:v>43235</c:v>
                </c:pt>
                <c:pt idx="13">
                  <c:v>43234</c:v>
                </c:pt>
                <c:pt idx="14">
                  <c:v>43231</c:v>
                </c:pt>
                <c:pt idx="15">
                  <c:v>43230</c:v>
                </c:pt>
                <c:pt idx="16">
                  <c:v>43229</c:v>
                </c:pt>
                <c:pt idx="17">
                  <c:v>43228</c:v>
                </c:pt>
                <c:pt idx="18">
                  <c:v>43227</c:v>
                </c:pt>
                <c:pt idx="19">
                  <c:v>43224</c:v>
                </c:pt>
                <c:pt idx="20">
                  <c:v>43223</c:v>
                </c:pt>
                <c:pt idx="21">
                  <c:v>43222</c:v>
                </c:pt>
              </c:numCache>
            </c:numRef>
          </c:cat>
          <c:val>
            <c:numRef>
              <c:f>[报表指标.xlsx]Sheet3!$D$1:$D$22</c:f>
              <c:numCache>
                <c:formatCode>General</c:formatCode>
                <c:ptCount val="22"/>
                <c:pt idx="0">
                  <c:v>8825</c:v>
                </c:pt>
                <c:pt idx="1">
                  <c:v>8820</c:v>
                </c:pt>
                <c:pt idx="2">
                  <c:v>8925</c:v>
                </c:pt>
                <c:pt idx="3">
                  <c:v>9000</c:v>
                </c:pt>
                <c:pt idx="4">
                  <c:v>9075</c:v>
                </c:pt>
                <c:pt idx="5">
                  <c:v>9065</c:v>
                </c:pt>
                <c:pt idx="6">
                  <c:v>9050</c:v>
                </c:pt>
                <c:pt idx="7">
                  <c:v>9115</c:v>
                </c:pt>
                <c:pt idx="8">
                  <c:v>9255</c:v>
                </c:pt>
                <c:pt idx="9">
                  <c:v>9265</c:v>
                </c:pt>
                <c:pt idx="10">
                  <c:v>9285</c:v>
                </c:pt>
                <c:pt idx="11">
                  <c:v>9300</c:v>
                </c:pt>
                <c:pt idx="12">
                  <c:v>9305</c:v>
                </c:pt>
                <c:pt idx="13">
                  <c:v>9300</c:v>
                </c:pt>
                <c:pt idx="14">
                  <c:v>9305</c:v>
                </c:pt>
                <c:pt idx="15">
                  <c:v>9300</c:v>
                </c:pt>
                <c:pt idx="16">
                  <c:v>9300</c:v>
                </c:pt>
                <c:pt idx="17">
                  <c:v>9295</c:v>
                </c:pt>
                <c:pt idx="18">
                  <c:v>9265</c:v>
                </c:pt>
                <c:pt idx="19">
                  <c:v>9245</c:v>
                </c:pt>
                <c:pt idx="20">
                  <c:v>9270</c:v>
                </c:pt>
                <c:pt idx="21">
                  <c:v>9280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84320"/>
        <c:axId val="120985856"/>
      </c:lineChart>
      <c:dateAx>
        <c:axId val="120984320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20985856"/>
        <c:crosses val="autoZero"/>
        <c:auto val="1"/>
        <c:lblOffset val="100"/>
        <c:baseTimeUnit val="days"/>
      </c:dateAx>
      <c:valAx>
        <c:axId val="120985856"/>
        <c:scaling>
          <c:orientation val="minMax"/>
          <c:max val="95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2098432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66513888888888895"/>
          <c:y val="0.39467592592592599"/>
          <c:w val="0.25291666666666701"/>
          <c:h val="0.19560185185185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2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 userDrawn="1"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10" name="椭圆 9"/>
          <p:cNvSpPr/>
          <p:nvPr userDrawn="1"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13" name="椭圆 12"/>
          <p:cNvSpPr/>
          <p:nvPr userDrawn="1"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grpSp>
        <p:nvGrpSpPr>
          <p:cNvPr id="24" name="组 23"/>
          <p:cNvGrpSpPr/>
          <p:nvPr userDrawn="1"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8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 userDrawn="1"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 userDrawn="1"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 userDrawn="1"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 userDrawn="1"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 userDrawn="1"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759695" y="2880061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30956" y="3115498"/>
            <a:ext cx="787400" cy="685800"/>
          </a:xfrm>
          <a:prstGeom prst="rect">
            <a:avLst/>
          </a:prstGeom>
        </p:spPr>
      </p:pic>
      <p:sp>
        <p:nvSpPr>
          <p:cNvPr id="26" name="椭圆 25"/>
          <p:cNvSpPr/>
          <p:nvPr userDrawn="1"/>
        </p:nvSpPr>
        <p:spPr>
          <a:xfrm>
            <a:off x="1202647" y="3440269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81157" y="3675929"/>
            <a:ext cx="889000" cy="774700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2175824" y="3498695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39488" y="4080075"/>
            <a:ext cx="800100" cy="825500"/>
          </a:xfrm>
          <a:prstGeom prst="rect">
            <a:avLst/>
          </a:prstGeom>
        </p:spPr>
      </p:pic>
      <p:sp>
        <p:nvSpPr>
          <p:cNvPr id="34" name="椭圆 33"/>
          <p:cNvSpPr/>
          <p:nvPr userDrawn="1"/>
        </p:nvSpPr>
        <p:spPr>
          <a:xfrm>
            <a:off x="3477823" y="2940521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66630" y="3462112"/>
            <a:ext cx="1003300" cy="723900"/>
          </a:xfrm>
          <a:prstGeom prst="rect">
            <a:avLst/>
          </a:prstGeom>
        </p:spPr>
      </p:pic>
      <p:sp>
        <p:nvSpPr>
          <p:cNvPr id="36" name="椭圆 35"/>
          <p:cNvSpPr/>
          <p:nvPr userDrawn="1"/>
        </p:nvSpPr>
        <p:spPr>
          <a:xfrm>
            <a:off x="1103658" y="1434137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40842" y="1767254"/>
            <a:ext cx="944181" cy="881236"/>
          </a:xfrm>
          <a:prstGeom prst="rect">
            <a:avLst/>
          </a:prstGeom>
        </p:spPr>
      </p:pic>
      <p:sp>
        <p:nvSpPr>
          <p:cNvPr id="39" name="椭圆 38"/>
          <p:cNvSpPr/>
          <p:nvPr userDrawn="1"/>
        </p:nvSpPr>
        <p:spPr>
          <a:xfrm>
            <a:off x="1672116" y="1512194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7285" y="1957403"/>
            <a:ext cx="1117834" cy="109470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45463" y="3275683"/>
            <a:ext cx="2401479" cy="400246"/>
          </a:xfrm>
          <a:prstGeom prst="rect">
            <a:avLst/>
          </a:prstGeom>
        </p:spPr>
      </p:pic>
      <p:grpSp>
        <p:nvGrpSpPr>
          <p:cNvPr id="44" name="组 23"/>
          <p:cNvGrpSpPr/>
          <p:nvPr userDrawn="1"/>
        </p:nvGrpSpPr>
        <p:grpSpPr>
          <a:xfrm>
            <a:off x="5292718" y="3529873"/>
            <a:ext cx="5673012" cy="0"/>
            <a:chOff x="5306688" y="4171073"/>
            <a:chExt cx="5673012" cy="0"/>
          </a:xfrm>
        </p:grpSpPr>
        <p:cxnSp>
          <p:nvCxnSpPr>
            <p:cNvPr id="45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线连接符 26"/>
          <p:cNvCxnSpPr/>
          <p:nvPr userDrawn="1"/>
        </p:nvCxnSpPr>
        <p:spPr>
          <a:xfrm flipH="1">
            <a:off x="7795527" y="4437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8"/>
          <p:cNvCxnSpPr/>
          <p:nvPr userDrawn="1"/>
        </p:nvCxnSpPr>
        <p:spPr>
          <a:xfrm flipH="1">
            <a:off x="8199516" y="10268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29"/>
          <p:cNvCxnSpPr/>
          <p:nvPr userDrawn="1"/>
        </p:nvCxnSpPr>
        <p:spPr>
          <a:xfrm flipH="1">
            <a:off x="8129224" y="1753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7"/>
          <p:cNvCxnSpPr/>
          <p:nvPr userDrawn="1"/>
        </p:nvCxnSpPr>
        <p:spPr>
          <a:xfrm flipH="1">
            <a:off x="6335734" y="439314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39"/>
          <p:cNvCxnSpPr/>
          <p:nvPr userDrawn="1"/>
        </p:nvCxnSpPr>
        <p:spPr>
          <a:xfrm flipH="1">
            <a:off x="6762892" y="412476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5292725" y="2663825"/>
            <a:ext cx="5837555" cy="656590"/>
          </a:xfrm>
        </p:spPr>
        <p:txBody>
          <a:bodyPr/>
          <a:lstStyle>
            <a:lvl1pPr eaLnBrk="1" fontAlgn="auto" latinLnBrk="0" hangingPunct="1">
              <a:lnSpc>
                <a:spcPts val="4400"/>
              </a:lnSpc>
              <a:defRPr sz="4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851535" y="117475"/>
            <a:ext cx="9484995" cy="524510"/>
          </a:xfrm>
          <a:noFill/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ts val="3380"/>
              </a:lnSpc>
              <a:buNone/>
              <a:defRPr kumimoji="0" lang="zh-CN" altLang="en-US" sz="2200" b="1" i="0" u="none" strike="noStrike" kern="1200" cap="none" spc="0" normalizeH="0" baseline="0" noProof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988695"/>
            <a:ext cx="10913110" cy="5188585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2" name="直线连接符 11"/>
          <p:cNvCxnSpPr/>
          <p:nvPr userDrawn="1"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96455" y="2663666"/>
            <a:ext cx="5834062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化工大数据解决方案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3672547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FB0D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05327" y="1218733"/>
            <a:ext cx="300947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解决方案愿景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05327" y="1893656"/>
            <a:ext cx="977857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通过交易中心第三方平台，建立以恒逸、新凤鸣、桐昆为主的行业指数，解决行业痛点，为企业增益，平台希望：</a:t>
            </a:r>
          </a:p>
        </p:txBody>
      </p:sp>
      <p:grpSp>
        <p:nvGrpSpPr>
          <p:cNvPr id="22" name="组 2"/>
          <p:cNvGrpSpPr/>
          <p:nvPr/>
        </p:nvGrpSpPr>
        <p:grpSpPr>
          <a:xfrm>
            <a:off x="1263318" y="2985855"/>
            <a:ext cx="733926" cy="733369"/>
            <a:chOff x="695684" y="2647363"/>
            <a:chExt cx="1086437" cy="1086437"/>
          </a:xfrm>
        </p:grpSpPr>
        <p:sp>
          <p:nvSpPr>
            <p:cNvPr id="23" name="椭圆 2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"/>
          <p:cNvGrpSpPr/>
          <p:nvPr/>
        </p:nvGrpSpPr>
        <p:grpSpPr>
          <a:xfrm>
            <a:off x="1263317" y="4044394"/>
            <a:ext cx="733926" cy="733369"/>
            <a:chOff x="695684" y="2647363"/>
            <a:chExt cx="1086437" cy="1086437"/>
          </a:xfrm>
        </p:grpSpPr>
        <p:sp>
          <p:nvSpPr>
            <p:cNvPr id="33" name="椭圆 32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 2"/>
          <p:cNvGrpSpPr/>
          <p:nvPr/>
        </p:nvGrpSpPr>
        <p:grpSpPr>
          <a:xfrm>
            <a:off x="1263316" y="5102933"/>
            <a:ext cx="733926" cy="733369"/>
            <a:chOff x="695684" y="2647363"/>
            <a:chExt cx="1086437" cy="1086437"/>
          </a:xfrm>
        </p:grpSpPr>
        <p:sp>
          <p:nvSpPr>
            <p:cNvPr id="42" name="椭圆 41"/>
            <p:cNvSpPr/>
            <p:nvPr/>
          </p:nvSpPr>
          <p:spPr>
            <a:xfrm>
              <a:off x="695684" y="2647363"/>
              <a:ext cx="1086437" cy="10864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25367" y="2777046"/>
              <a:ext cx="827071" cy="827071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84849" y="3245143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以恒逸、新凤鸣、桐昆为主的行业标杆指数建立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084849" y="4241801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为三家行业龙头企业解决销售考核难、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指数有水分的问题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084849" y="5311102"/>
            <a:ext cx="977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通过安全的数据交换，引领市场趋势发展、提高企业效益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化工大数据解决方案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9010" y="1157605"/>
            <a:ext cx="9095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                         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解决方案提供的价值</a:t>
            </a:r>
          </a:p>
        </p:txBody>
      </p:sp>
      <p:sp>
        <p:nvSpPr>
          <p:cNvPr id="2" name="椭圆 1"/>
          <p:cNvSpPr/>
          <p:nvPr/>
        </p:nvSpPr>
        <p:spPr>
          <a:xfrm>
            <a:off x="44767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4277995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2400" dirty="0"/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行业指标计算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3674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25815" y="2881630"/>
            <a:ext cx="3684270" cy="315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54855" y="4277995"/>
            <a:ext cx="344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销售量、销售价格预测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834755" y="4277995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上下游行业分析报告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</a:t>
            </a: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96" name="TextBox 6"/>
          <p:cNvSpPr txBox="1"/>
          <p:nvPr/>
        </p:nvSpPr>
        <p:spPr>
          <a:xfrm>
            <a:off x="7217492" y="4090319"/>
            <a:ext cx="293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确权平台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426200" y="2884453"/>
            <a:ext cx="4635500" cy="168740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56" name="圆角矩形 55"/>
          <p:cNvSpPr/>
          <p:nvPr/>
        </p:nvSpPr>
        <p:spPr>
          <a:xfrm>
            <a:off x="447454" y="977900"/>
            <a:ext cx="4416646" cy="54229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grpSp>
        <p:nvGrpSpPr>
          <p:cNvPr id="11" name="组合 10"/>
          <p:cNvGrpSpPr/>
          <p:nvPr/>
        </p:nvGrpSpPr>
        <p:grpSpPr>
          <a:xfrm>
            <a:off x="722124" y="1118623"/>
            <a:ext cx="3824476" cy="1416844"/>
            <a:chOff x="722124" y="1346200"/>
            <a:chExt cx="3824476" cy="1519467"/>
          </a:xfrm>
        </p:grpSpPr>
        <p:sp>
          <p:nvSpPr>
            <p:cNvPr id="129" name="TextBox 14"/>
            <p:cNvSpPr txBox="1"/>
            <p:nvPr/>
          </p:nvSpPr>
          <p:spPr>
            <a:xfrm>
              <a:off x="1211122" y="15982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22124" y="13462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469679" y="18266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TextBox 14"/>
            <p:cNvSpPr txBox="1"/>
            <p:nvPr/>
          </p:nvSpPr>
          <p:spPr>
            <a:xfrm>
              <a:off x="2434879" y="18386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9457" y="15845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59" name="圆柱形 58"/>
            <p:cNvSpPr/>
            <p:nvPr/>
          </p:nvSpPr>
          <p:spPr>
            <a:xfrm>
              <a:off x="3777009" y="15926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77009" y="18266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 flipH="1" flipV="1">
              <a:off x="2975320" y="19527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2709994" y="22015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 flipV="1">
              <a:off x="2997810" y="21845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24200" y="18039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35300" y="17440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7200" y="19836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227" y="23071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TextBox 15"/>
            <p:cNvSpPr txBox="1"/>
            <p:nvPr/>
          </p:nvSpPr>
          <p:spPr>
            <a:xfrm>
              <a:off x="1211122" y="25307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754458" y="1976931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60224" y="4873808"/>
            <a:ext cx="3824476" cy="1281159"/>
            <a:chOff x="760224" y="4965700"/>
            <a:chExt cx="3824476" cy="1519467"/>
          </a:xfrm>
        </p:grpSpPr>
        <p:sp>
          <p:nvSpPr>
            <p:cNvPr id="144" name="TextBox 14"/>
            <p:cNvSpPr txBox="1"/>
            <p:nvPr/>
          </p:nvSpPr>
          <p:spPr>
            <a:xfrm>
              <a:off x="1249222" y="52177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760224" y="49657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1507779" y="54461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TextBox 14"/>
            <p:cNvSpPr txBox="1"/>
            <p:nvPr/>
          </p:nvSpPr>
          <p:spPr>
            <a:xfrm>
              <a:off x="2472979" y="54581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13226" y="5074686"/>
              <a:ext cx="435995" cy="1040977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49" name="圆柱形 148"/>
            <p:cNvSpPr/>
            <p:nvPr/>
          </p:nvSpPr>
          <p:spPr>
            <a:xfrm>
              <a:off x="3815109" y="52121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5109" y="54461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H="1" flipV="1">
              <a:off x="3013420" y="55722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2748094" y="58210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H="1" flipV="1">
              <a:off x="3035910" y="58040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162300" y="54234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73400" y="53635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35300" y="56031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51327" y="59266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3" name="TextBox 15"/>
            <p:cNvSpPr txBox="1"/>
            <p:nvPr/>
          </p:nvSpPr>
          <p:spPr>
            <a:xfrm>
              <a:off x="1249222" y="61502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94" name="直接箭头连接符 193"/>
          <p:cNvCxnSpPr/>
          <p:nvPr/>
        </p:nvCxnSpPr>
        <p:spPr>
          <a:xfrm>
            <a:off x="1741758" y="3745826"/>
            <a:ext cx="0" cy="135100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714500" y="2531430"/>
            <a:ext cx="12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数据脱敏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规则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7524" y="2977706"/>
            <a:ext cx="3824476" cy="1701536"/>
            <a:chOff x="747524" y="3200400"/>
            <a:chExt cx="3824476" cy="1810102"/>
          </a:xfrm>
        </p:grpSpPr>
        <p:sp>
          <p:nvSpPr>
            <p:cNvPr id="125" name="TextBox 14"/>
            <p:cNvSpPr txBox="1"/>
            <p:nvPr/>
          </p:nvSpPr>
          <p:spPr>
            <a:xfrm>
              <a:off x="1236522" y="3452474"/>
              <a:ext cx="2204903" cy="7088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747524" y="3200400"/>
              <a:ext cx="3824476" cy="151946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127" name="TextBox 14"/>
            <p:cNvSpPr txBox="1"/>
            <p:nvPr/>
          </p:nvSpPr>
          <p:spPr>
            <a:xfrm>
              <a:off x="1495079" y="3680825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规则管理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TextBox 14"/>
            <p:cNvSpPr txBox="1"/>
            <p:nvPr/>
          </p:nvSpPr>
          <p:spPr>
            <a:xfrm>
              <a:off x="2460279" y="3692806"/>
              <a:ext cx="562931" cy="4355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74857" y="3438708"/>
              <a:ext cx="461665" cy="841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131" name="圆柱形 130"/>
            <p:cNvSpPr/>
            <p:nvPr/>
          </p:nvSpPr>
          <p:spPr>
            <a:xfrm>
              <a:off x="3802409" y="3446809"/>
              <a:ext cx="622575" cy="90355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02409" y="3680825"/>
              <a:ext cx="622575" cy="60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 flipH="1" flipV="1">
              <a:off x="3000720" y="3806901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2735394" y="4055741"/>
              <a:ext cx="1" cy="328263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 flipV="1">
              <a:off x="3023210" y="4038763"/>
              <a:ext cx="881409" cy="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49600" y="3658135"/>
              <a:ext cx="558800" cy="34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060700" y="3598230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22600" y="3837848"/>
              <a:ext cx="964096" cy="26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 指标结果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8627" y="4161331"/>
              <a:ext cx="36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2" name="TextBox 15"/>
            <p:cNvSpPr txBox="1"/>
            <p:nvPr/>
          </p:nvSpPr>
          <p:spPr>
            <a:xfrm>
              <a:off x="1236522" y="4384914"/>
              <a:ext cx="2204903" cy="2769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数据交换系统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01800" y="4715829"/>
              <a:ext cx="1155700" cy="2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数据脱敏规则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371712" y="3201721"/>
            <a:ext cx="3054488" cy="9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54106">
            <a:off x="4463873" y="3309143"/>
            <a:ext cx="1367936" cy="31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混淆加密数据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9" name="直接箭头连接符 198"/>
          <p:cNvCxnSpPr/>
          <p:nvPr/>
        </p:nvCxnSpPr>
        <p:spPr>
          <a:xfrm flipV="1">
            <a:off x="3463914" y="3625373"/>
            <a:ext cx="2972075" cy="75421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618443">
            <a:off x="4498149" y="3595373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指标计算结果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3" name="直接箭头连接符 202"/>
          <p:cNvCxnSpPr>
            <a:stCxn id="123" idx="3"/>
          </p:cNvCxnSpPr>
          <p:nvPr/>
        </p:nvCxnSpPr>
        <p:spPr>
          <a:xfrm>
            <a:off x="3416025" y="2352282"/>
            <a:ext cx="3019964" cy="62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endCxn id="193" idx="3"/>
          </p:cNvCxnSpPr>
          <p:nvPr/>
        </p:nvCxnSpPr>
        <p:spPr>
          <a:xfrm flipH="1">
            <a:off x="3454125" y="4351560"/>
            <a:ext cx="2972075" cy="1637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77"/>
          <p:cNvSpPr txBox="1"/>
          <p:nvPr/>
        </p:nvSpPr>
        <p:spPr>
          <a:xfrm>
            <a:off x="5160540" y="800159"/>
            <a:ext cx="7044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指标计算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采用安全多方计算方案，具体方案如下：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某个参与方生成数据脱敏规则，并共享给其它参与方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规则支持定时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刷新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权平台对混淆数据进行指标计算；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确权平台将指标计算结果反馈给参与方，参与方还原，得到真实的指标结果；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157852"/>
            <a:ext cx="701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各个参与方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只能获取指标计算结果，无法获取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其它参与方的原始数据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4"/>
          <p:cNvSpPr txBox="1"/>
          <p:nvPr/>
        </p:nvSpPr>
        <p:spPr>
          <a:xfrm>
            <a:off x="7895879" y="3111500"/>
            <a:ext cx="1679921" cy="8909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指标计算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152900" y="807720"/>
            <a:ext cx="3830955" cy="5730240"/>
          </a:xfrm>
          <a:prstGeom prst="roundRect">
            <a:avLst>
              <a:gd name="adj" fmla="val 672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042910" y="822960"/>
            <a:ext cx="3830955" cy="5730240"/>
          </a:xfrm>
          <a:prstGeom prst="roundRect">
            <a:avLst>
              <a:gd name="adj" fmla="val 67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890" y="822960"/>
            <a:ext cx="3830955" cy="5730240"/>
          </a:xfrm>
          <a:prstGeom prst="roundRect">
            <a:avLst>
              <a:gd name="adj" fmla="val 67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丰富的行业指标展现能力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41125" y="6421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378460" y="1848168"/>
          <a:ext cx="3600026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68681" y="1848485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8158691" y="1841818"/>
          <a:ext cx="3599815" cy="288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8158480" y="999490"/>
            <a:ext cx="3599815" cy="5835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历史价格对照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79095" y="993140"/>
            <a:ext cx="3599815" cy="5835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实时价格显示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268470" y="993140"/>
            <a:ext cx="3599815" cy="583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月平均价格对比</a:t>
            </a:r>
          </a:p>
        </p:txBody>
      </p:sp>
      <p:sp>
        <p:nvSpPr>
          <p:cNvPr id="19" name="右箭头 18"/>
          <p:cNvSpPr/>
          <p:nvPr/>
        </p:nvSpPr>
        <p:spPr>
          <a:xfrm rot="14820000">
            <a:off x="3228975" y="2419985"/>
            <a:ext cx="255270" cy="146050"/>
          </a:xfrm>
          <a:prstGeom prst="rightArrow">
            <a:avLst>
              <a:gd name="adj1" fmla="val 19820"/>
              <a:gd name="adj2" fmla="val 113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40610" y="2796540"/>
            <a:ext cx="1508760" cy="71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12:00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我司报价：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73.5</a:t>
            </a:r>
          </a:p>
          <a:p>
            <a:pPr algn="l"/>
            <a:r>
              <a:rPr lang="zh-CN" altLang="en-US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市场均价：</a:t>
            </a:r>
            <a:r>
              <a:rPr lang="en-US" altLang="zh-CN" sz="1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71.5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9915" y="4983480"/>
            <a:ext cx="31762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时刻掌握最新市场行情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及时调整公司报价策略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8675" y="2032000"/>
            <a:ext cx="844550" cy="3117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9925" y="499618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洞察市场发展趋势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调整公司产销方案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369935" y="4983480"/>
            <a:ext cx="317690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掌握历史价格变化规律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行业指标计算方案实施计划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51327" y="2171700"/>
            <a:ext cx="988017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10922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51327" y="2324100"/>
            <a:ext cx="100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3136900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885543" y="2298700"/>
            <a:ext cx="135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代码开发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5129912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765531" y="2298700"/>
            <a:ext cx="135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方案设计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7668821" y="10541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120743" y="2286000"/>
            <a:ext cx="225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软件系统部署、验证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下箭头 85"/>
          <p:cNvSpPr/>
          <p:nvPr/>
        </p:nvSpPr>
        <p:spPr>
          <a:xfrm>
            <a:off x="9877081" y="1016000"/>
            <a:ext cx="431800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379163" y="2324100"/>
            <a:ext cx="135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系统上线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2765531" y="1473200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26368" y="1333500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需求分析阶段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352763" y="14873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835631" y="1498600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96468" y="1358900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方案设计阶段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3422863" y="15127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120743" y="1487388"/>
            <a:ext cx="730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04850" y="1344711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开发实施阶段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5437288" y="1487388"/>
            <a:ext cx="7082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433031" y="1485900"/>
            <a:ext cx="44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293868" y="1346200"/>
            <a:ext cx="136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系统调测阶段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8020263" y="1500088"/>
            <a:ext cx="4040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43932"/>
              </p:ext>
            </p:extLst>
          </p:nvPr>
        </p:nvGraphicFramePr>
        <p:xfrm>
          <a:off x="851327" y="3213100"/>
          <a:ext cx="10099316" cy="2708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509"/>
                <a:gridCol w="3568700"/>
                <a:gridCol w="3060700"/>
                <a:gridCol w="1364407"/>
              </a:tblGrid>
              <a:tr h="417406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关键活动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阶段成果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需求分析阶段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、需求调研、分析；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、基线化的需求列表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方案设计阶段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、方案设计；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、方案评审；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、方案设计文档；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、接口文档；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开发实施阶段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、软件代码开发；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、软件代码自测；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、软件系统；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系统调测阶段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、软件代码部署；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、整系统测试；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、可商用的软件系统；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、用户使用手册；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价格、销量趋势预测</a:t>
            </a:r>
            <a:r>
              <a:rPr lang="zh-CN" altLang="en-US" sz="2200" b="1" dirty="0" smtClean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200" b="1" dirty="0">
              <a:solidFill>
                <a:srgbClr val="0FB0D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05" name="TextBox 77"/>
          <p:cNvSpPr txBox="1"/>
          <p:nvPr/>
        </p:nvSpPr>
        <p:spPr>
          <a:xfrm>
            <a:off x="4966619" y="717057"/>
            <a:ext cx="722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价格趋势、销量趋势预测采用线下模型训练、线上应用，线上线下互动的方案，具体方案如下：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参与方生成数据脱敏规则，将脱敏后的混淆加密数据发送到确权平台；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权平台使用混淆数据进行模型训练；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确权平台将训练得到的数据模型发送到参与方；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参与方对模型进行线上应用，并实时反馈有预测精度；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权平台根据预测精度，对数据模型进行调优；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6" name="TextBox 77"/>
          <p:cNvSpPr txBox="1"/>
          <p:nvPr/>
        </p:nvSpPr>
        <p:spPr>
          <a:xfrm>
            <a:off x="5173241" y="5293621"/>
            <a:ext cx="70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方案优点：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确权平台不感知脱敏规则，无法解密原始数据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混淆加密规则不破坏数据间的关系，混淆加密数据训练后的模型具有高可用性；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55354" y="1358900"/>
            <a:ext cx="9344247" cy="4657005"/>
            <a:chOff x="155354" y="1358900"/>
            <a:chExt cx="9344247" cy="4657005"/>
          </a:xfrm>
        </p:grpSpPr>
        <p:sp>
          <p:nvSpPr>
            <p:cNvPr id="96" name="TextBox 6"/>
            <p:cNvSpPr txBox="1"/>
            <p:nvPr/>
          </p:nvSpPr>
          <p:spPr>
            <a:xfrm>
              <a:off x="6188792" y="4471319"/>
              <a:ext cx="293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确权平台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134101" y="3265453"/>
              <a:ext cx="3365500" cy="168740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55354" y="1358900"/>
              <a:ext cx="4416646" cy="46570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30024" y="1893323"/>
              <a:ext cx="3824476" cy="1416844"/>
              <a:chOff x="722124" y="1346200"/>
              <a:chExt cx="3824476" cy="1519467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1211122" y="1598274"/>
                <a:ext cx="2204903" cy="70885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数据处理系统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722124" y="1346200"/>
                <a:ext cx="3824476" cy="1519467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/>
              </a:p>
            </p:txBody>
          </p:sp>
          <p:sp>
            <p:nvSpPr>
              <p:cNvPr id="72" name="TextBox 14"/>
              <p:cNvSpPr txBox="1"/>
              <p:nvPr/>
            </p:nvSpPr>
            <p:spPr>
              <a:xfrm>
                <a:off x="1469679" y="1826625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规则管理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3" name="TextBox 14"/>
              <p:cNvSpPr txBox="1"/>
              <p:nvPr/>
            </p:nvSpPr>
            <p:spPr>
              <a:xfrm>
                <a:off x="2434879" y="1838606"/>
                <a:ext cx="562931" cy="43552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数据处理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9457" y="1747946"/>
                <a:ext cx="461665" cy="84167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参与方</a:t>
                </a:r>
                <a:endParaRPr lang="zh-CN" altLang="en-US" dirty="0"/>
              </a:p>
            </p:txBody>
          </p:sp>
          <p:sp>
            <p:nvSpPr>
              <p:cNvPr id="59" name="圆柱形 58"/>
              <p:cNvSpPr/>
              <p:nvPr/>
            </p:nvSpPr>
            <p:spPr>
              <a:xfrm>
                <a:off x="3777009" y="1592609"/>
                <a:ext cx="622575" cy="903553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77009" y="1826625"/>
                <a:ext cx="622575" cy="6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database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975320" y="1952701"/>
                <a:ext cx="881409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709994" y="2201541"/>
                <a:ext cx="1" cy="328263"/>
              </a:xfrm>
              <a:prstGeom prst="straightConnector1">
                <a:avLst/>
              </a:prstGeom>
              <a:ln w="127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3124200" y="1803935"/>
                <a:ext cx="558800" cy="34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035300" y="1744030"/>
                <a:ext cx="964096" cy="26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charset="-122"/>
                    <a:ea typeface="微软雅黑" panose="020B0503020204020204" charset="-122"/>
                  </a:rPr>
                  <a:t>原始数据</a:t>
                </a:r>
                <a:endParaRPr lang="zh-CN" altLang="en-US" sz="1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3" name="TextBox 15"/>
              <p:cNvSpPr txBox="1"/>
              <p:nvPr/>
            </p:nvSpPr>
            <p:spPr>
              <a:xfrm>
                <a:off x="1211122" y="2530714"/>
                <a:ext cx="2204903" cy="27699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数据交换系统</a:t>
                </a:r>
                <a:endPara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123" idx="3"/>
            </p:cNvCxnSpPr>
            <p:nvPr/>
          </p:nvCxnSpPr>
          <p:spPr>
            <a:xfrm>
              <a:off x="3123925" y="3126982"/>
              <a:ext cx="3010175" cy="455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94887">
              <a:off x="4118496" y="3093954"/>
              <a:ext cx="1367936" cy="31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混淆加密数据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6994179" y="3580341"/>
              <a:ext cx="1679921" cy="8909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模型训练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21072451">
              <a:off x="4268245" y="3782170"/>
              <a:ext cx="9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数据模型</a:t>
              </a: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957122" y="4401671"/>
              <a:ext cx="2204903" cy="107935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模型应用系统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8124" y="4166623"/>
              <a:ext cx="3824476" cy="141684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80" name="TextBox 14"/>
            <p:cNvSpPr txBox="1"/>
            <p:nvPr/>
          </p:nvSpPr>
          <p:spPr>
            <a:xfrm>
              <a:off x="1562099" y="4735619"/>
              <a:ext cx="1089783" cy="4475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模型应用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47" y="4506464"/>
              <a:ext cx="461665" cy="784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参与方</a:t>
              </a:r>
              <a:endParaRPr lang="zh-CN" altLang="en-US" dirty="0"/>
            </a:p>
          </p:txBody>
        </p:sp>
        <p:sp>
          <p:nvSpPr>
            <p:cNvPr id="84" name="圆柱形 83"/>
            <p:cNvSpPr/>
            <p:nvPr/>
          </p:nvSpPr>
          <p:spPr>
            <a:xfrm>
              <a:off x="3523009" y="4396390"/>
              <a:ext cx="622575" cy="842528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23009" y="4614601"/>
              <a:ext cx="622575" cy="56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721320" y="4998862"/>
              <a:ext cx="88140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83220" y="4729364"/>
              <a:ext cx="964096" cy="24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原始数据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5" name="直接箭头连接符 94"/>
            <p:cNvCxnSpPr>
              <a:stCxn id="80" idx="1"/>
            </p:cNvCxnSpPr>
            <p:nvPr/>
          </p:nvCxnSpPr>
          <p:spPr>
            <a:xfrm flipH="1">
              <a:off x="919023" y="4959386"/>
              <a:ext cx="643076" cy="1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4420" y="4691264"/>
              <a:ext cx="9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预测结果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 flipH="1">
              <a:off x="2142779" y="3909274"/>
              <a:ext cx="3991323" cy="487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6" idx="1"/>
            </p:cNvCxnSpPr>
            <p:nvPr/>
          </p:nvCxnSpPr>
          <p:spPr>
            <a:xfrm flipV="1">
              <a:off x="3165268" y="4671374"/>
              <a:ext cx="3023524" cy="809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20971497">
              <a:off x="4514585" y="4663766"/>
              <a:ext cx="141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预测精度反馈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上下游产业分析报告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795" y="1290320"/>
            <a:ext cx="4448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上游产业分析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68770" y="1290320"/>
            <a:ext cx="310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下游产业分析</a:t>
            </a:r>
          </a:p>
        </p:txBody>
      </p:sp>
      <p:pic>
        <p:nvPicPr>
          <p:cNvPr id="4" name="图片 3" descr="1528102376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815465"/>
            <a:ext cx="5280025" cy="4629150"/>
          </a:xfrm>
          <a:prstGeom prst="rect">
            <a:avLst/>
          </a:prstGeom>
        </p:spPr>
      </p:pic>
      <p:pic>
        <p:nvPicPr>
          <p:cNvPr id="7" name="图片 6" descr="152810281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10" y="1816100"/>
            <a:ext cx="544893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670</Words>
  <Application>Microsoft Office PowerPoint</Application>
  <PresentationFormat>自定义</PresentationFormat>
  <Paragraphs>146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152</cp:revision>
  <dcterms:created xsi:type="dcterms:W3CDTF">2016-11-22T04:03:00Z</dcterms:created>
  <dcterms:modified xsi:type="dcterms:W3CDTF">2018-06-04T11:03:37Z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