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85" r:id="rId4"/>
    <p:sldId id="294" r:id="rId5"/>
    <p:sldId id="286" r:id="rId6"/>
    <p:sldId id="296" r:id="rId7"/>
    <p:sldId id="295" r:id="rId8"/>
    <p:sldId id="299" r:id="rId9"/>
    <p:sldId id="293" r:id="rId10"/>
    <p:sldId id="302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144" y="72"/>
      </p:cViewPr>
      <p:guideLst>
        <p:guide orient="horz" pos="2211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2.9324435901747398E-2"/>
          <c:w val="0.86313506344043001"/>
          <c:h val="0.780382770155223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65.510000000000005</c:v>
                </c:pt>
                <c:pt idx="11">
                  <c:v>66.819999999999993</c:v>
                </c:pt>
                <c:pt idx="12">
                  <c:v>67.069999999999993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68.290000000000006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68.099999999999994</c:v>
                </c:pt>
                <c:pt idx="24">
                  <c:v>68.569999999999993</c:v>
                </c:pt>
                <c:pt idx="25">
                  <c:v>67.25</c:v>
                </c:pt>
                <c:pt idx="26">
                  <c:v>67.930000000000007</c:v>
                </c:pt>
                <c:pt idx="27">
                  <c:v>68.430000000000007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70.959999999999994</c:v>
                </c:pt>
                <c:pt idx="35">
                  <c:v>71.31</c:v>
                </c:pt>
                <c:pt idx="36">
                  <c:v>71.489999999999995</c:v>
                </c:pt>
                <c:pt idx="37">
                  <c:v>71.489999999999995</c:v>
                </c:pt>
                <c:pt idx="38">
                  <c:v>71.28</c:v>
                </c:pt>
                <c:pt idx="39">
                  <c:v>72.239999999999995</c:v>
                </c:pt>
                <c:pt idx="40">
                  <c:v>72.13</c:v>
                </c:pt>
                <c:pt idx="41">
                  <c:v>71.84</c:v>
                </c:pt>
                <c:pt idx="42">
                  <c:v>70.709999999999994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65.340578480355205</c:v>
                </c:pt>
                <c:pt idx="1">
                  <c:v>64.386054269633803</c:v>
                </c:pt>
                <c:pt idx="2">
                  <c:v>63.040123695754801</c:v>
                </c:pt>
                <c:pt idx="3">
                  <c:v>66.600323406734603</c:v>
                </c:pt>
                <c:pt idx="4">
                  <c:v>62.389932498123002</c:v>
                </c:pt>
                <c:pt idx="5">
                  <c:v>63.734390850635997</c:v>
                </c:pt>
                <c:pt idx="6">
                  <c:v>65.177630434548604</c:v>
                </c:pt>
                <c:pt idx="7">
                  <c:v>65.289975373383399</c:v>
                </c:pt>
                <c:pt idx="8">
                  <c:v>62.911442398094501</c:v>
                </c:pt>
                <c:pt idx="9">
                  <c:v>62.577726432549198</c:v>
                </c:pt>
                <c:pt idx="10">
                  <c:v>67.102857449683896</c:v>
                </c:pt>
                <c:pt idx="11">
                  <c:v>70.006882344524001</c:v>
                </c:pt>
                <c:pt idx="12">
                  <c:v>68.871553840560793</c:v>
                </c:pt>
                <c:pt idx="13">
                  <c:v>67.505226312240296</c:v>
                </c:pt>
                <c:pt idx="14">
                  <c:v>64.908388356032205</c:v>
                </c:pt>
                <c:pt idx="15">
                  <c:v>69.357492892118401</c:v>
                </c:pt>
                <c:pt idx="16">
                  <c:v>65.555448313953605</c:v>
                </c:pt>
                <c:pt idx="17">
                  <c:v>67.586433086616296</c:v>
                </c:pt>
                <c:pt idx="18">
                  <c:v>65.641792083497705</c:v>
                </c:pt>
                <c:pt idx="19">
                  <c:v>71.904187088606804</c:v>
                </c:pt>
                <c:pt idx="20">
                  <c:v>66.119974949750798</c:v>
                </c:pt>
                <c:pt idx="21">
                  <c:v>70.539733027821697</c:v>
                </c:pt>
                <c:pt idx="22">
                  <c:v>71.240542099596894</c:v>
                </c:pt>
                <c:pt idx="23">
                  <c:v>66.103042715298002</c:v>
                </c:pt>
                <c:pt idx="24">
                  <c:v>65.300844551438203</c:v>
                </c:pt>
                <c:pt idx="25">
                  <c:v>68.338509559056504</c:v>
                </c:pt>
                <c:pt idx="26">
                  <c:v>70.969385819655102</c:v>
                </c:pt>
                <c:pt idx="27">
                  <c:v>70.025875139294797</c:v>
                </c:pt>
                <c:pt idx="28">
                  <c:v>68.531176508913305</c:v>
                </c:pt>
                <c:pt idx="29">
                  <c:v>72.690460613812505</c:v>
                </c:pt>
                <c:pt idx="30">
                  <c:v>67.307325926175494</c:v>
                </c:pt>
                <c:pt idx="31">
                  <c:v>69.289435392461598</c:v>
                </c:pt>
                <c:pt idx="32">
                  <c:v>68.701967336557601</c:v>
                </c:pt>
                <c:pt idx="33">
                  <c:v>70.178496799802801</c:v>
                </c:pt>
                <c:pt idx="34">
                  <c:v>74.256306442877204</c:v>
                </c:pt>
                <c:pt idx="35">
                  <c:v>73.959517091991003</c:v>
                </c:pt>
                <c:pt idx="36">
                  <c:v>73.465316051275707</c:v>
                </c:pt>
                <c:pt idx="37">
                  <c:v>74.850754467755493</c:v>
                </c:pt>
                <c:pt idx="38">
                  <c:v>69.059073427342796</c:v>
                </c:pt>
                <c:pt idx="39">
                  <c:v>71.9039743866702</c:v>
                </c:pt>
                <c:pt idx="40">
                  <c:v>74.226435708388394</c:v>
                </c:pt>
                <c:pt idx="41">
                  <c:v>69.216117122509999</c:v>
                </c:pt>
                <c:pt idx="42">
                  <c:v>68.446356533304794</c:v>
                </c:pt>
                <c:pt idx="43">
                  <c:v>68.959932209993795</c:v>
                </c:pt>
                <c:pt idx="44">
                  <c:v>66.393980937024395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55904"/>
        <c:axId val="79357440"/>
      </c:lineChart>
      <c:catAx>
        <c:axId val="7935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9357440"/>
        <c:crosses val="autoZero"/>
        <c:auto val="1"/>
        <c:lblAlgn val="ctr"/>
        <c:lblOffset val="100"/>
        <c:tickMarkSkip val="3"/>
        <c:noMultiLvlLbl val="0"/>
      </c:catAx>
      <c:valAx>
        <c:axId val="79357440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93559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0551970373553"/>
          <c:y val="0.64592000482399503"/>
          <c:w val="0.21028555586359901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67.656333699331896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70.729089808736504</c:v>
                </c:pt>
                <c:pt idx="4">
                  <c:v>65.224953176078898</c:v>
                </c:pt>
                <c:pt idx="5">
                  <c:v>65.946324667658104</c:v>
                </c:pt>
                <c:pt idx="6">
                  <c:v>67.125339715693798</c:v>
                </c:pt>
                <c:pt idx="7">
                  <c:v>72.768858504582695</c:v>
                </c:pt>
                <c:pt idx="8">
                  <c:v>73.948035101245694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98880"/>
        <c:axId val="79925632"/>
      </c:lineChart>
      <c:catAx>
        <c:axId val="7989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9925632"/>
        <c:crosses val="autoZero"/>
        <c:auto val="1"/>
        <c:lblAlgn val="ctr"/>
        <c:lblOffset val="100"/>
        <c:noMultiLvlLbl val="0"/>
      </c:catAx>
      <c:valAx>
        <c:axId val="79925632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7989888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555555555555606"/>
          <c:y val="0.55138888888888904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20225709751"/>
          <c:y val="8.4380992968250607E-2"/>
          <c:w val="0.85759125374713496"/>
          <c:h val="0.82791391434050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3.2</c:v>
                </c:pt>
                <c:pt idx="2">
                  <c:v>2.4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028416"/>
        <c:axId val="80029952"/>
      </c:barChart>
      <c:catAx>
        <c:axId val="80028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0029952"/>
        <c:crosses val="autoZero"/>
        <c:auto val="1"/>
        <c:lblAlgn val="ctr"/>
        <c:lblOffset val="100"/>
        <c:noMultiLvlLbl val="0"/>
      </c:catAx>
      <c:valAx>
        <c:axId val="800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00284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3.1529280706390099E-2"/>
          <c:w val="0.86560448978778903"/>
          <c:h val="0.735506817235065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9019.1105060728096</c:v>
                </c:pt>
                <c:pt idx="5">
                  <c:v>9007.5257338840493</c:v>
                </c:pt>
                <c:pt idx="6">
                  <c:v>8887.5001962860806</c:v>
                </c:pt>
                <c:pt idx="7">
                  <c:v>8800.6850978845396</c:v>
                </c:pt>
                <c:pt idx="8">
                  <c:v>8885.0862063552504</c:v>
                </c:pt>
                <c:pt idx="9">
                  <c:v>9048.8840748426301</c:v>
                </c:pt>
                <c:pt idx="10">
                  <c:v>8774.8041060557807</c:v>
                </c:pt>
                <c:pt idx="11">
                  <c:v>8946.7553817643693</c:v>
                </c:pt>
                <c:pt idx="12">
                  <c:v>8799.7222049197208</c:v>
                </c:pt>
                <c:pt idx="13">
                  <c:v>9103.3836958735992</c:v>
                </c:pt>
                <c:pt idx="14">
                  <c:v>8928.50931135262</c:v>
                </c:pt>
                <c:pt idx="15">
                  <c:v>9129.0859453919293</c:v>
                </c:pt>
                <c:pt idx="16">
                  <c:v>8734.9147129728408</c:v>
                </c:pt>
                <c:pt idx="17">
                  <c:v>8767.89480463375</c:v>
                </c:pt>
                <c:pt idx="18">
                  <c:v>9039.6098809356608</c:v>
                </c:pt>
                <c:pt idx="19">
                  <c:v>8756.9708924177594</c:v>
                </c:pt>
                <c:pt idx="20">
                  <c:v>8724.4159933177798</c:v>
                </c:pt>
                <c:pt idx="21">
                  <c:v>8894.2332031409205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01856"/>
        <c:axId val="82603392"/>
      </c:lineChart>
      <c:dateAx>
        <c:axId val="82601856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2603392"/>
        <c:crosses val="autoZero"/>
        <c:auto val="1"/>
        <c:lblOffset val="100"/>
        <c:baseTimeUnit val="days"/>
      </c:dateAx>
      <c:valAx>
        <c:axId val="82603392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26018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66513888888888895"/>
          <c:y val="0.39467592592592599"/>
          <c:w val="0.25291666666666701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Sheet2!$C$1:$C$12</c:f>
              <c:strCache>
                <c:ptCount val="12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  <c:pt idx="10">
                  <c:v>第23周</c:v>
                </c:pt>
                <c:pt idx="11">
                  <c:v>第24周</c:v>
                </c:pt>
              </c:strCache>
            </c:strRef>
          </c:cat>
          <c:val>
            <c:numRef>
              <c:f>Sheet2!$E$1:$E$12</c:f>
              <c:numCache>
                <c:formatCode>General</c:formatCode>
                <c:ptCount val="12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26432"/>
        <c:axId val="82627968"/>
      </c:lineChart>
      <c:catAx>
        <c:axId val="82626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2627968"/>
        <c:crosses val="autoZero"/>
        <c:auto val="1"/>
        <c:lblAlgn val="ctr"/>
        <c:lblOffset val="100"/>
        <c:noMultiLvlLbl val="0"/>
      </c:catAx>
      <c:valAx>
        <c:axId val="82627968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26264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6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001382" y="1023132"/>
            <a:ext cx="5565775" cy="5434965"/>
          </a:xfrm>
          <a:prstGeom prst="roundRect">
            <a:avLst>
              <a:gd name="adj" fmla="val 5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</p:spPr>
        <p:txBody>
          <a:bodyPr/>
          <a:lstStyle/>
          <a:p>
            <a:r>
              <a:rPr lang="zh-CN" altLang="en-US" dirty="0" smtClean="0"/>
              <a:t>化工领域专属</a:t>
            </a:r>
            <a:r>
              <a:rPr lang="en-US" altLang="zh-CN" dirty="0" smtClean="0"/>
              <a:t>APP</a:t>
            </a:r>
            <a:endParaRPr dirty="0"/>
          </a:p>
        </p:txBody>
      </p:sp>
      <p:grpSp>
        <p:nvGrpSpPr>
          <p:cNvPr id="3" name="组合 2"/>
          <p:cNvGrpSpPr/>
          <p:nvPr/>
        </p:nvGrpSpPr>
        <p:grpSpPr>
          <a:xfrm>
            <a:off x="851535" y="746125"/>
            <a:ext cx="4417060" cy="5946775"/>
            <a:chOff x="851535" y="746125"/>
            <a:chExt cx="4417060" cy="6434455"/>
          </a:xfrm>
        </p:grpSpPr>
        <p:sp>
          <p:nvSpPr>
            <p:cNvPr id="4" name="圆角矩形 3"/>
            <p:cNvSpPr/>
            <p:nvPr/>
          </p:nvSpPr>
          <p:spPr>
            <a:xfrm>
              <a:off x="851535" y="746125"/>
              <a:ext cx="4417060" cy="6434455"/>
            </a:xfrm>
            <a:prstGeom prst="roundRect">
              <a:avLst>
                <a:gd name="adj" fmla="val 6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021080" y="1217930"/>
              <a:ext cx="4064000" cy="59626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行业指标</a:t>
              </a: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业界新闻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814320" y="1011555"/>
              <a:ext cx="666115" cy="76200"/>
            </a:xfrm>
            <a:prstGeom prst="roundRect">
              <a:avLst>
                <a:gd name="adj" fmla="val 462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469515" y="998855"/>
              <a:ext cx="100965" cy="100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rcRect t="18299"/>
            <a:stretch>
              <a:fillRect/>
            </a:stretch>
          </p:blipFill>
          <p:spPr>
            <a:xfrm>
              <a:off x="1035050" y="4902200"/>
              <a:ext cx="4037330" cy="153098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050" y="1878965"/>
              <a:ext cx="4037330" cy="2458085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169025" y="1571625"/>
            <a:ext cx="4810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提供如下关键能力：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丰富的行业指标展示和查询；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实时的行业新闻推送；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上下游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产业分析报告；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市场价格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en-US" altLang="zh-CN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系统上线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调测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7758"/>
              </p:ext>
            </p:extLst>
          </p:nvPr>
        </p:nvGraphicFramePr>
        <p:xfrm>
          <a:off x="789097" y="2924274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灰度发布测试；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9095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解决方案提供的价值</a:t>
            </a:r>
          </a:p>
        </p:txBody>
      </p:sp>
      <p:sp>
        <p:nvSpPr>
          <p:cNvPr id="2" name="椭圆 1"/>
          <p:cNvSpPr/>
          <p:nvPr/>
        </p:nvSpPr>
        <p:spPr>
          <a:xfrm>
            <a:off x="44767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4277995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行业指标计算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674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2581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4855" y="4277995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销售量、销售价格预测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34755" y="4277995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上下游行业分析报告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</a:t>
            </a: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6" name="TextBox 6"/>
          <p:cNvSpPr txBox="1"/>
          <p:nvPr/>
        </p:nvSpPr>
        <p:spPr>
          <a:xfrm>
            <a:off x="7217492" y="4090319"/>
            <a:ext cx="29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确权平台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2884453"/>
            <a:ext cx="4635500" cy="16874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977900"/>
            <a:ext cx="4416646" cy="54229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11" name="组合 10"/>
          <p:cNvGrpSpPr/>
          <p:nvPr/>
        </p:nvGrpSpPr>
        <p:grpSpPr>
          <a:xfrm>
            <a:off x="722124" y="1118623"/>
            <a:ext cx="3824476" cy="1416844"/>
            <a:chOff x="722124" y="1346200"/>
            <a:chExt cx="3824476" cy="1519467"/>
          </a:xfrm>
        </p:grpSpPr>
        <p:sp>
          <p:nvSpPr>
            <p:cNvPr id="129" name="TextBox 14"/>
            <p:cNvSpPr txBox="1"/>
            <p:nvPr/>
          </p:nvSpPr>
          <p:spPr>
            <a:xfrm>
              <a:off x="1211122" y="15982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22124" y="13462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469679" y="18266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34879" y="18386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9457" y="15845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777009" y="15926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7009" y="18266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2975320" y="195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09994" y="22015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2997810" y="21845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24200" y="18039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35300" y="17440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7200" y="19836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227" y="23071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TextBox 15"/>
            <p:cNvSpPr txBox="1"/>
            <p:nvPr/>
          </p:nvSpPr>
          <p:spPr>
            <a:xfrm>
              <a:off x="1211122" y="25307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754458" y="1976931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0224" y="4873808"/>
            <a:ext cx="3824476" cy="1281159"/>
            <a:chOff x="760224" y="4965700"/>
            <a:chExt cx="3824476" cy="1519467"/>
          </a:xfrm>
        </p:grpSpPr>
        <p:sp>
          <p:nvSpPr>
            <p:cNvPr id="144" name="TextBox 14"/>
            <p:cNvSpPr txBox="1"/>
            <p:nvPr/>
          </p:nvSpPr>
          <p:spPr>
            <a:xfrm>
              <a:off x="1249222" y="52177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60224" y="49657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1507779" y="54461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2472979" y="54581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3226" y="5074686"/>
              <a:ext cx="435995" cy="1040977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3815109" y="52121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5109" y="54461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3013420" y="55722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48094" y="58210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3035910" y="58040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162300" y="54234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73400" y="53635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35300" y="56031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51327" y="59266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1249222" y="61502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>
            <a:off x="1741758" y="3745826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14500" y="2531430"/>
            <a:ext cx="12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数据脱敏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规则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7524" y="2977706"/>
            <a:ext cx="3824476" cy="1701536"/>
            <a:chOff x="747524" y="3200400"/>
            <a:chExt cx="3824476" cy="1810102"/>
          </a:xfrm>
        </p:grpSpPr>
        <p:sp>
          <p:nvSpPr>
            <p:cNvPr id="125" name="TextBox 14"/>
            <p:cNvSpPr txBox="1"/>
            <p:nvPr/>
          </p:nvSpPr>
          <p:spPr>
            <a:xfrm>
              <a:off x="1236522" y="34524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747524" y="32004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27" name="TextBox 14"/>
            <p:cNvSpPr txBox="1"/>
            <p:nvPr/>
          </p:nvSpPr>
          <p:spPr>
            <a:xfrm>
              <a:off x="1495079" y="36808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TextBox 14"/>
            <p:cNvSpPr txBox="1"/>
            <p:nvPr/>
          </p:nvSpPr>
          <p:spPr>
            <a:xfrm>
              <a:off x="2460279" y="36928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4857" y="34387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3802409" y="34468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02409" y="36808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 flipH="1" flipV="1">
              <a:off x="3000720" y="38069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2735394" y="40557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3023210" y="40387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49600" y="36581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60700" y="35982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22600" y="38378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8627" y="41613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1236522" y="43849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01800" y="4715829"/>
              <a:ext cx="1155700" cy="2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数据脱敏规则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371712" y="3201721"/>
            <a:ext cx="3054488" cy="9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54106">
            <a:off x="4463873" y="3309143"/>
            <a:ext cx="1367936" cy="3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混淆加密数据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9" name="直接箭头连接符 198"/>
          <p:cNvCxnSpPr/>
          <p:nvPr/>
        </p:nvCxnSpPr>
        <p:spPr>
          <a:xfrm flipV="1">
            <a:off x="3463914" y="3625373"/>
            <a:ext cx="2972075" cy="75421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618443">
            <a:off x="4498149" y="359537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指标计算结果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3" name="直接箭头连接符 202"/>
          <p:cNvCxnSpPr>
            <a:stCxn id="123" idx="3"/>
          </p:cNvCxnSpPr>
          <p:nvPr/>
        </p:nvCxnSpPr>
        <p:spPr>
          <a:xfrm>
            <a:off x="3416025" y="2352282"/>
            <a:ext cx="3019964" cy="62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93" idx="3"/>
          </p:cNvCxnSpPr>
          <p:nvPr/>
        </p:nvCxnSpPr>
        <p:spPr>
          <a:xfrm flipH="1">
            <a:off x="3454125" y="4351560"/>
            <a:ext cx="2972075" cy="1637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77"/>
          <p:cNvSpPr txBox="1"/>
          <p:nvPr/>
        </p:nvSpPr>
        <p:spPr>
          <a:xfrm>
            <a:off x="5160540" y="800159"/>
            <a:ext cx="7044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指标计算采用安全多方计算方案，具体方案如下：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权平台对混淆数据进行指标计算；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157852"/>
            <a:ext cx="701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各个参与方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7895879" y="3111500"/>
            <a:ext cx="167992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指标计算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62890" y="5792470"/>
            <a:ext cx="11610340" cy="902970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52900" y="693420"/>
            <a:ext cx="3830955" cy="498475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708660"/>
            <a:ext cx="3830955" cy="4970145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丰富的行业指标展现能力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7338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7341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79095" y="8788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268470" y="8788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3056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6822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5785" y="476250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675" y="19177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55795" y="47752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调整公司销售方案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042910" y="708660"/>
            <a:ext cx="3830955" cy="496951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158480" y="8851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月市场销量变化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345805" y="47625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了解产品市场需求变化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调整公司产销规划方案</a:t>
            </a:r>
          </a:p>
        </p:txBody>
      </p:sp>
      <p:graphicFrame>
        <p:nvGraphicFramePr>
          <p:cNvPr id="26" name="图表 25"/>
          <p:cNvGraphicFramePr/>
          <p:nvPr/>
        </p:nvGraphicFramePr>
        <p:xfrm>
          <a:off x="8157845" y="1633855"/>
          <a:ext cx="3601085" cy="298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4370" y="5796280"/>
            <a:ext cx="73101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决策者：明晰市场动向，把握企业整体经营情况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销售管理者：更准确、更客观地评价销售的工作业绩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系统上线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/>
        </p:nvGraphicFramePr>
        <p:xfrm>
          <a:off x="1032510" y="2877820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、需求调研、分析；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、软件代码部署；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、整系统测试；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价格、销量趋势预测方案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参与方生成数据脱敏规则，将脱敏后的混淆加密数据发送到确权平台；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权平台使用混淆数据进行模型训练；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混淆加密规则不破坏数据间的关系，混淆加密数据训练后的模型具有高可用性；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确权平台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规则管理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数据处理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原始数据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混淆加密数据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模型训练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数据模型</a:t>
              </a: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模型应用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预测结果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预测精度反馈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6182995" y="822960"/>
            <a:ext cx="5607685" cy="457327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" y="822960"/>
            <a:ext cx="5564505" cy="457327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未来趋势展现能力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6433185" y="1697990"/>
          <a:ext cx="5158105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155180" y="99314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价格走势预期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204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市场销量走势预期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58290" y="4479925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预测未来市场需求走势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及时调整公司生产重心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70140" y="4479925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预测未来市场价格走势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及时调整公司营销重点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0514965" y="2179320"/>
            <a:ext cx="784225" cy="318770"/>
          </a:xfrm>
          <a:custGeom>
            <a:avLst/>
            <a:gdLst>
              <a:gd name="connsiteX0" fmla="*/ 0 w 855"/>
              <a:gd name="connsiteY0" fmla="*/ 0 h 390"/>
              <a:gd name="connsiteX1" fmla="*/ 158 w 855"/>
              <a:gd name="connsiteY1" fmla="*/ 45 h 390"/>
              <a:gd name="connsiteX2" fmla="*/ 269 w 855"/>
              <a:gd name="connsiteY2" fmla="*/ 105 h 390"/>
              <a:gd name="connsiteX3" fmla="*/ 367 w 855"/>
              <a:gd name="connsiteY3" fmla="*/ 162 h 390"/>
              <a:gd name="connsiteX4" fmla="*/ 464 w 855"/>
              <a:gd name="connsiteY4" fmla="*/ 203 h 390"/>
              <a:gd name="connsiteX5" fmla="*/ 573 w 855"/>
              <a:gd name="connsiteY5" fmla="*/ 244 h 390"/>
              <a:gd name="connsiteX6" fmla="*/ 645 w 855"/>
              <a:gd name="connsiteY6" fmla="*/ 285 h 390"/>
              <a:gd name="connsiteX7" fmla="*/ 750 w 855"/>
              <a:gd name="connsiteY7" fmla="*/ 345 h 390"/>
              <a:gd name="connsiteX8" fmla="*/ 855 w 855"/>
              <a:gd name="connsiteY8" fmla="*/ 390 h 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" h="390">
                <a:moveTo>
                  <a:pt x="0" y="0"/>
                </a:moveTo>
                <a:cubicBezTo>
                  <a:pt x="19" y="14"/>
                  <a:pt x="116" y="18"/>
                  <a:pt x="158" y="45"/>
                </a:cubicBezTo>
                <a:cubicBezTo>
                  <a:pt x="200" y="72"/>
                  <a:pt x="227" y="84"/>
                  <a:pt x="269" y="105"/>
                </a:cubicBezTo>
                <a:cubicBezTo>
                  <a:pt x="311" y="126"/>
                  <a:pt x="322" y="144"/>
                  <a:pt x="367" y="162"/>
                </a:cubicBezTo>
                <a:cubicBezTo>
                  <a:pt x="412" y="180"/>
                  <a:pt x="419" y="191"/>
                  <a:pt x="464" y="203"/>
                </a:cubicBezTo>
                <a:cubicBezTo>
                  <a:pt x="509" y="215"/>
                  <a:pt x="531" y="232"/>
                  <a:pt x="573" y="244"/>
                </a:cubicBezTo>
                <a:cubicBezTo>
                  <a:pt x="615" y="256"/>
                  <a:pt x="603" y="264"/>
                  <a:pt x="645" y="285"/>
                </a:cubicBezTo>
                <a:cubicBezTo>
                  <a:pt x="687" y="306"/>
                  <a:pt x="708" y="324"/>
                  <a:pt x="750" y="345"/>
                </a:cubicBezTo>
                <a:cubicBezTo>
                  <a:pt x="792" y="366"/>
                  <a:pt x="836" y="382"/>
                  <a:pt x="855" y="39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560000">
            <a:off x="10307955" y="2143760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/>
        </p:nvGraphicFramePr>
        <p:xfrm>
          <a:off x="851535" y="1694180"/>
          <a:ext cx="4589780" cy="26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任意多边形 25"/>
          <p:cNvSpPr/>
          <p:nvPr/>
        </p:nvSpPr>
        <p:spPr>
          <a:xfrm flipV="1">
            <a:off x="4504055" y="2141043"/>
            <a:ext cx="676275" cy="266980"/>
          </a:xfrm>
          <a:custGeom>
            <a:avLst/>
            <a:gdLst>
              <a:gd name="connsiteX0" fmla="*/ 0 w 1065"/>
              <a:gd name="connsiteY0" fmla="*/ 2 h 420"/>
              <a:gd name="connsiteX1" fmla="*/ 198 w 1065"/>
              <a:gd name="connsiteY1" fmla="*/ 10 h 420"/>
              <a:gd name="connsiteX2" fmla="*/ 378 w 1065"/>
              <a:gd name="connsiteY2" fmla="*/ 100 h 420"/>
              <a:gd name="connsiteX3" fmla="*/ 476 w 1065"/>
              <a:gd name="connsiteY3" fmla="*/ 163 h 420"/>
              <a:gd name="connsiteX4" fmla="*/ 570 w 1065"/>
              <a:gd name="connsiteY4" fmla="*/ 216 h 420"/>
              <a:gd name="connsiteX5" fmla="*/ 663 w 1065"/>
              <a:gd name="connsiteY5" fmla="*/ 278 h 420"/>
              <a:gd name="connsiteX6" fmla="*/ 783 w 1065"/>
              <a:gd name="connsiteY6" fmla="*/ 349 h 420"/>
              <a:gd name="connsiteX7" fmla="*/ 911 w 1065"/>
              <a:gd name="connsiteY7" fmla="*/ 419 h 420"/>
              <a:gd name="connsiteX8" fmla="*/ 1065 w 1065"/>
              <a:gd name="connsiteY8" fmla="*/ 352 h 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" h="420">
                <a:moveTo>
                  <a:pt x="0" y="2"/>
                </a:moveTo>
                <a:cubicBezTo>
                  <a:pt x="22" y="22"/>
                  <a:pt x="116" y="-18"/>
                  <a:pt x="198" y="10"/>
                </a:cubicBezTo>
                <a:cubicBezTo>
                  <a:pt x="280" y="38"/>
                  <a:pt x="328" y="70"/>
                  <a:pt x="378" y="100"/>
                </a:cubicBezTo>
                <a:cubicBezTo>
                  <a:pt x="427" y="130"/>
                  <a:pt x="423" y="138"/>
                  <a:pt x="476" y="163"/>
                </a:cubicBezTo>
                <a:cubicBezTo>
                  <a:pt x="529" y="189"/>
                  <a:pt x="517" y="199"/>
                  <a:pt x="570" y="216"/>
                </a:cubicBezTo>
                <a:cubicBezTo>
                  <a:pt x="623" y="233"/>
                  <a:pt x="614" y="241"/>
                  <a:pt x="663" y="278"/>
                </a:cubicBezTo>
                <a:cubicBezTo>
                  <a:pt x="712" y="315"/>
                  <a:pt x="723" y="318"/>
                  <a:pt x="783" y="349"/>
                </a:cubicBezTo>
                <a:cubicBezTo>
                  <a:pt x="843" y="380"/>
                  <a:pt x="806" y="407"/>
                  <a:pt x="911" y="419"/>
                </a:cubicBezTo>
                <a:cubicBezTo>
                  <a:pt x="1016" y="431"/>
                  <a:pt x="1043" y="341"/>
                  <a:pt x="1065" y="35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20940000">
            <a:off x="4362450" y="2079625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0530" y="5476240"/>
            <a:ext cx="11359515" cy="1292225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0240" y="5476240"/>
            <a:ext cx="75057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决策者：提前调整公司整体生产、经营、销售方案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生产管理者：合理安排工场排班，最大化生产效率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销售管理者：合理价位时及时出货，避免潜在销售风险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795" y="1290320"/>
            <a:ext cx="444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上游产业分析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8770" y="1290320"/>
            <a:ext cx="310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下游产业分析</a:t>
            </a:r>
          </a:p>
        </p:txBody>
      </p:sp>
      <p:pic>
        <p:nvPicPr>
          <p:cNvPr id="4" name="图片 3" descr="1528102376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815465"/>
            <a:ext cx="5280025" cy="4629150"/>
          </a:xfrm>
          <a:prstGeom prst="rect">
            <a:avLst/>
          </a:prstGeom>
        </p:spPr>
      </p:pic>
      <p:pic>
        <p:nvPicPr>
          <p:cNvPr id="7" name="图片 6" descr="152810281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0" y="1816100"/>
            <a:ext cx="544893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941</Words>
  <Application>Microsoft Office PowerPoint</Application>
  <PresentationFormat>自定义</PresentationFormat>
  <Paragraphs>219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化工领域专属APP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160</cp:revision>
  <dcterms:created xsi:type="dcterms:W3CDTF">2016-11-22T04:03:00Z</dcterms:created>
  <dcterms:modified xsi:type="dcterms:W3CDTF">2018-06-07T11:16:19Z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