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charts/colors5.xml" ContentType="application/vnd.ms-office.chartcolorstyle+xml"/>
  <Override PartName="/ppt/charts/style5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91" r:id="rId3"/>
    <p:sldId id="285" r:id="rId4"/>
    <p:sldId id="294" r:id="rId5"/>
    <p:sldId id="286" r:id="rId6"/>
    <p:sldId id="296" r:id="rId7"/>
    <p:sldId id="295" r:id="rId8"/>
    <p:sldId id="299" r:id="rId9"/>
    <p:sldId id="293" r:id="rId10"/>
    <p:sldId id="302" r:id="rId11"/>
    <p:sldId id="30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B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27"/>
    <p:restoredTop sz="92669"/>
  </p:normalViewPr>
  <p:slideViewPr>
    <p:cSldViewPr snapToGrid="0" snapToObjects="1">
      <p:cViewPr>
        <p:scale>
          <a:sx n="75" d="100"/>
          <a:sy n="75" d="100"/>
        </p:scale>
        <p:origin x="-144" y="72"/>
      </p:cViewPr>
      <p:guideLst>
        <p:guide orient="horz" pos="227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yds\Documents\yuji_document\projects\&#21270;&#24037;&#34892;&#19994;&#25351;&#26631;\&#25253;&#34920;&#25351;&#26631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yds\Documents\yuji_document\projects\&#21270;&#24037;&#34892;&#19994;&#25351;&#26631;\&#25253;&#34920;&#25351;&#26631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yds\Documents\yuji_document\projects\&#21270;&#24037;&#34892;&#19994;&#25351;&#26631;\&#25253;&#34920;&#25351;&#26631;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yds\Documents\yuji_document\projects\&#21270;&#24037;&#34892;&#19994;&#25351;&#26631;\&#25253;&#34920;&#25351;&#26631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467553090416"/>
          <c:y val="2.9324435901747398E-2"/>
          <c:w val="0.86313506344043001"/>
          <c:h val="0.78038277015522395"/>
        </c:manualLayout>
      </c:layout>
      <c:lineChart>
        <c:grouping val="standard"/>
        <c:varyColors val="0"/>
        <c:ser>
          <c:idx val="0"/>
          <c:order val="0"/>
          <c:tx>
            <c:strRef>
              <c:f>"市场均价"</c:f>
              <c:strCache>
                <c:ptCount val="1"/>
                <c:pt idx="0">
                  <c:v>市场均价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[报表指标.xlsx]Sheet1!$B$1:$B$45</c:f>
              <c:numCache>
                <c:formatCode>h:mm</c:formatCode>
                <c:ptCount val="45"/>
                <c:pt idx="0">
                  <c:v>0.375</c:v>
                </c:pt>
                <c:pt idx="1">
                  <c:v>0.37847222222222199</c:v>
                </c:pt>
                <c:pt idx="2">
                  <c:v>0.38194444444444398</c:v>
                </c:pt>
                <c:pt idx="3">
                  <c:v>0.38541666666666702</c:v>
                </c:pt>
                <c:pt idx="4">
                  <c:v>0.38888888888888901</c:v>
                </c:pt>
                <c:pt idx="5">
                  <c:v>0.39236111111111099</c:v>
                </c:pt>
                <c:pt idx="6">
                  <c:v>0.39583333333333298</c:v>
                </c:pt>
                <c:pt idx="7">
                  <c:v>0.39930555555555602</c:v>
                </c:pt>
                <c:pt idx="8">
                  <c:v>0.40277777777777801</c:v>
                </c:pt>
                <c:pt idx="9">
                  <c:v>0.40625</c:v>
                </c:pt>
                <c:pt idx="10">
                  <c:v>0.40972222222222199</c:v>
                </c:pt>
                <c:pt idx="11">
                  <c:v>0.41319444444444398</c:v>
                </c:pt>
                <c:pt idx="12">
                  <c:v>0.41666666666666702</c:v>
                </c:pt>
                <c:pt idx="13">
                  <c:v>0.42013888888888901</c:v>
                </c:pt>
                <c:pt idx="14">
                  <c:v>0.42361111111111099</c:v>
                </c:pt>
                <c:pt idx="15">
                  <c:v>0.42708333333333298</c:v>
                </c:pt>
                <c:pt idx="16">
                  <c:v>0.43055555555555602</c:v>
                </c:pt>
                <c:pt idx="17">
                  <c:v>0.43402777777777801</c:v>
                </c:pt>
                <c:pt idx="18">
                  <c:v>0.4375</c:v>
                </c:pt>
                <c:pt idx="19">
                  <c:v>0.44097222222222199</c:v>
                </c:pt>
                <c:pt idx="20">
                  <c:v>0.44444444444444398</c:v>
                </c:pt>
                <c:pt idx="21">
                  <c:v>0.44791666666666702</c:v>
                </c:pt>
                <c:pt idx="22">
                  <c:v>0.45138888888888901</c:v>
                </c:pt>
                <c:pt idx="23">
                  <c:v>0.45486111111111099</c:v>
                </c:pt>
                <c:pt idx="24">
                  <c:v>0.45833333333333298</c:v>
                </c:pt>
                <c:pt idx="25">
                  <c:v>0.46180555555555602</c:v>
                </c:pt>
                <c:pt idx="26">
                  <c:v>0.46527777777777801</c:v>
                </c:pt>
                <c:pt idx="27">
                  <c:v>0.46875</c:v>
                </c:pt>
                <c:pt idx="28">
                  <c:v>0.47222222222222199</c:v>
                </c:pt>
                <c:pt idx="29">
                  <c:v>0.47569444444444398</c:v>
                </c:pt>
                <c:pt idx="30">
                  <c:v>0.47916666666666702</c:v>
                </c:pt>
                <c:pt idx="31">
                  <c:v>0.48263888888888901</c:v>
                </c:pt>
                <c:pt idx="32">
                  <c:v>0.48611111111111099</c:v>
                </c:pt>
                <c:pt idx="33">
                  <c:v>0.48958333333333298</c:v>
                </c:pt>
                <c:pt idx="34">
                  <c:v>0.49305555555555602</c:v>
                </c:pt>
                <c:pt idx="35">
                  <c:v>0.49652777777777801</c:v>
                </c:pt>
                <c:pt idx="36">
                  <c:v>0.5</c:v>
                </c:pt>
                <c:pt idx="37">
                  <c:v>0.50347222222222199</c:v>
                </c:pt>
                <c:pt idx="38">
                  <c:v>0.50694444444444398</c:v>
                </c:pt>
                <c:pt idx="39">
                  <c:v>0.51041666666666696</c:v>
                </c:pt>
                <c:pt idx="40">
                  <c:v>0.51388888888888895</c:v>
                </c:pt>
                <c:pt idx="41">
                  <c:v>0.51736111111111105</c:v>
                </c:pt>
                <c:pt idx="42">
                  <c:v>0.52083333333333304</c:v>
                </c:pt>
                <c:pt idx="43">
                  <c:v>0.52430555555555602</c:v>
                </c:pt>
                <c:pt idx="44">
                  <c:v>0.52777777777777801</c:v>
                </c:pt>
              </c:numCache>
            </c:numRef>
          </c:cat>
          <c:val>
            <c:numRef>
              <c:f>[报表指标.xlsx]Sheet1!$C$1:$C$45</c:f>
              <c:numCache>
                <c:formatCode>General</c:formatCode>
                <c:ptCount val="45"/>
                <c:pt idx="0">
                  <c:v>65.55</c:v>
                </c:pt>
                <c:pt idx="1">
                  <c:v>65.25</c:v>
                </c:pt>
                <c:pt idx="2">
                  <c:v>64.38</c:v>
                </c:pt>
                <c:pt idx="3">
                  <c:v>64.94</c:v>
                </c:pt>
                <c:pt idx="4">
                  <c:v>63.01</c:v>
                </c:pt>
                <c:pt idx="5">
                  <c:v>63.51</c:v>
                </c:pt>
                <c:pt idx="6">
                  <c:v>63.37</c:v>
                </c:pt>
                <c:pt idx="7">
                  <c:v>63.54</c:v>
                </c:pt>
                <c:pt idx="8">
                  <c:v>62.06</c:v>
                </c:pt>
                <c:pt idx="9">
                  <c:v>63.42</c:v>
                </c:pt>
                <c:pt idx="10">
                  <c:v>65.510000000000005</c:v>
                </c:pt>
                <c:pt idx="11">
                  <c:v>66.819999999999993</c:v>
                </c:pt>
                <c:pt idx="12">
                  <c:v>67.069999999999993</c:v>
                </c:pt>
                <c:pt idx="13">
                  <c:v>67.39</c:v>
                </c:pt>
                <c:pt idx="14">
                  <c:v>66.22</c:v>
                </c:pt>
                <c:pt idx="15">
                  <c:v>66.52</c:v>
                </c:pt>
                <c:pt idx="16">
                  <c:v>68.47</c:v>
                </c:pt>
                <c:pt idx="17">
                  <c:v>68.290000000000006</c:v>
                </c:pt>
                <c:pt idx="18">
                  <c:v>68.38</c:v>
                </c:pt>
                <c:pt idx="19">
                  <c:v>68.64</c:v>
                </c:pt>
                <c:pt idx="20">
                  <c:v>67.7</c:v>
                </c:pt>
                <c:pt idx="21">
                  <c:v>68.05</c:v>
                </c:pt>
                <c:pt idx="22">
                  <c:v>68.19</c:v>
                </c:pt>
                <c:pt idx="23">
                  <c:v>68.099999999999994</c:v>
                </c:pt>
                <c:pt idx="24">
                  <c:v>68.569999999999993</c:v>
                </c:pt>
                <c:pt idx="25">
                  <c:v>67.25</c:v>
                </c:pt>
                <c:pt idx="26">
                  <c:v>67.930000000000007</c:v>
                </c:pt>
                <c:pt idx="27">
                  <c:v>68.430000000000007</c:v>
                </c:pt>
                <c:pt idx="28">
                  <c:v>69.72</c:v>
                </c:pt>
                <c:pt idx="29">
                  <c:v>70.73</c:v>
                </c:pt>
                <c:pt idx="30">
                  <c:v>69.06</c:v>
                </c:pt>
                <c:pt idx="31">
                  <c:v>71.14</c:v>
                </c:pt>
                <c:pt idx="32">
                  <c:v>71.36</c:v>
                </c:pt>
                <c:pt idx="33">
                  <c:v>70.7</c:v>
                </c:pt>
                <c:pt idx="34">
                  <c:v>70.959999999999994</c:v>
                </c:pt>
                <c:pt idx="35">
                  <c:v>71.31</c:v>
                </c:pt>
                <c:pt idx="36">
                  <c:v>71.489999999999995</c:v>
                </c:pt>
                <c:pt idx="37">
                  <c:v>71.489999999999995</c:v>
                </c:pt>
                <c:pt idx="38">
                  <c:v>71.28</c:v>
                </c:pt>
                <c:pt idx="39">
                  <c:v>72.239999999999995</c:v>
                </c:pt>
                <c:pt idx="40">
                  <c:v>72.13</c:v>
                </c:pt>
                <c:pt idx="41">
                  <c:v>71.84</c:v>
                </c:pt>
                <c:pt idx="42">
                  <c:v>70.709999999999994</c:v>
                </c:pt>
                <c:pt idx="43">
                  <c:v>67.88</c:v>
                </c:pt>
                <c:pt idx="44">
                  <c:v>66.73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"我司报价"</c:f>
              <c:strCache>
                <c:ptCount val="1"/>
                <c:pt idx="0">
                  <c:v>我司报价</c:v>
                </c:pt>
              </c:strCache>
            </c:strRef>
          </c:tx>
          <c:spPr>
            <a:ln w="19050" cap="rnd" cmpd="sng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dPt>
            <c:idx val="36"/>
            <c:marker>
              <c:symbol val="circle"/>
              <c:size val="4"/>
              <c:spPr>
                <a:noFill/>
                <a:ln w="12700" cap="rnd">
                  <a:solidFill>
                    <a:schemeClr val="accent2"/>
                  </a:solidFill>
                </a:ln>
                <a:effectLst/>
              </c:spPr>
            </c:marker>
            <c:bubble3D val="0"/>
          </c:dPt>
          <c:cat>
            <c:numRef>
              <c:f>[报表指标.xlsx]Sheet1!$B$1:$B$45</c:f>
              <c:numCache>
                <c:formatCode>h:mm</c:formatCode>
                <c:ptCount val="45"/>
                <c:pt idx="0">
                  <c:v>0.375</c:v>
                </c:pt>
                <c:pt idx="1">
                  <c:v>0.37847222222222199</c:v>
                </c:pt>
                <c:pt idx="2">
                  <c:v>0.38194444444444398</c:v>
                </c:pt>
                <c:pt idx="3">
                  <c:v>0.38541666666666702</c:v>
                </c:pt>
                <c:pt idx="4">
                  <c:v>0.38888888888888901</c:v>
                </c:pt>
                <c:pt idx="5">
                  <c:v>0.39236111111111099</c:v>
                </c:pt>
                <c:pt idx="6">
                  <c:v>0.39583333333333298</c:v>
                </c:pt>
                <c:pt idx="7">
                  <c:v>0.39930555555555602</c:v>
                </c:pt>
                <c:pt idx="8">
                  <c:v>0.40277777777777801</c:v>
                </c:pt>
                <c:pt idx="9">
                  <c:v>0.40625</c:v>
                </c:pt>
                <c:pt idx="10">
                  <c:v>0.40972222222222199</c:v>
                </c:pt>
                <c:pt idx="11">
                  <c:v>0.41319444444444398</c:v>
                </c:pt>
                <c:pt idx="12">
                  <c:v>0.41666666666666702</c:v>
                </c:pt>
                <c:pt idx="13">
                  <c:v>0.42013888888888901</c:v>
                </c:pt>
                <c:pt idx="14">
                  <c:v>0.42361111111111099</c:v>
                </c:pt>
                <c:pt idx="15">
                  <c:v>0.42708333333333298</c:v>
                </c:pt>
                <c:pt idx="16">
                  <c:v>0.43055555555555602</c:v>
                </c:pt>
                <c:pt idx="17">
                  <c:v>0.43402777777777801</c:v>
                </c:pt>
                <c:pt idx="18">
                  <c:v>0.4375</c:v>
                </c:pt>
                <c:pt idx="19">
                  <c:v>0.44097222222222199</c:v>
                </c:pt>
                <c:pt idx="20">
                  <c:v>0.44444444444444398</c:v>
                </c:pt>
                <c:pt idx="21">
                  <c:v>0.44791666666666702</c:v>
                </c:pt>
                <c:pt idx="22">
                  <c:v>0.45138888888888901</c:v>
                </c:pt>
                <c:pt idx="23">
                  <c:v>0.45486111111111099</c:v>
                </c:pt>
                <c:pt idx="24">
                  <c:v>0.45833333333333298</c:v>
                </c:pt>
                <c:pt idx="25">
                  <c:v>0.46180555555555602</c:v>
                </c:pt>
                <c:pt idx="26">
                  <c:v>0.46527777777777801</c:v>
                </c:pt>
                <c:pt idx="27">
                  <c:v>0.46875</c:v>
                </c:pt>
                <c:pt idx="28">
                  <c:v>0.47222222222222199</c:v>
                </c:pt>
                <c:pt idx="29">
                  <c:v>0.47569444444444398</c:v>
                </c:pt>
                <c:pt idx="30">
                  <c:v>0.47916666666666702</c:v>
                </c:pt>
                <c:pt idx="31">
                  <c:v>0.48263888888888901</c:v>
                </c:pt>
                <c:pt idx="32">
                  <c:v>0.48611111111111099</c:v>
                </c:pt>
                <c:pt idx="33">
                  <c:v>0.48958333333333298</c:v>
                </c:pt>
                <c:pt idx="34">
                  <c:v>0.49305555555555602</c:v>
                </c:pt>
                <c:pt idx="35">
                  <c:v>0.49652777777777801</c:v>
                </c:pt>
                <c:pt idx="36">
                  <c:v>0.5</c:v>
                </c:pt>
                <c:pt idx="37">
                  <c:v>0.50347222222222199</c:v>
                </c:pt>
                <c:pt idx="38">
                  <c:v>0.50694444444444398</c:v>
                </c:pt>
                <c:pt idx="39">
                  <c:v>0.51041666666666696</c:v>
                </c:pt>
                <c:pt idx="40">
                  <c:v>0.51388888888888895</c:v>
                </c:pt>
                <c:pt idx="41">
                  <c:v>0.51736111111111105</c:v>
                </c:pt>
                <c:pt idx="42">
                  <c:v>0.52083333333333304</c:v>
                </c:pt>
                <c:pt idx="43">
                  <c:v>0.52430555555555602</c:v>
                </c:pt>
                <c:pt idx="44">
                  <c:v>0.52777777777777801</c:v>
                </c:pt>
              </c:numCache>
            </c:numRef>
          </c:cat>
          <c:val>
            <c:numRef>
              <c:f>[报表指标.xlsx]Sheet1!$D$1:$D$45</c:f>
              <c:numCache>
                <c:formatCode>General</c:formatCode>
                <c:ptCount val="45"/>
                <c:pt idx="0">
                  <c:v>65.340578480355205</c:v>
                </c:pt>
                <c:pt idx="1">
                  <c:v>64.386054269633803</c:v>
                </c:pt>
                <c:pt idx="2">
                  <c:v>63.040123695754801</c:v>
                </c:pt>
                <c:pt idx="3">
                  <c:v>66.600323406734603</c:v>
                </c:pt>
                <c:pt idx="4">
                  <c:v>62.389932498123002</c:v>
                </c:pt>
                <c:pt idx="5">
                  <c:v>63.734390850635997</c:v>
                </c:pt>
                <c:pt idx="6">
                  <c:v>65.177630434548604</c:v>
                </c:pt>
                <c:pt idx="7">
                  <c:v>65.289975373383399</c:v>
                </c:pt>
                <c:pt idx="8">
                  <c:v>62.911442398094501</c:v>
                </c:pt>
                <c:pt idx="9">
                  <c:v>62.577726432549198</c:v>
                </c:pt>
                <c:pt idx="10">
                  <c:v>67.102857449683896</c:v>
                </c:pt>
                <c:pt idx="11">
                  <c:v>70.006882344524001</c:v>
                </c:pt>
                <c:pt idx="12">
                  <c:v>68.871553840560793</c:v>
                </c:pt>
                <c:pt idx="13">
                  <c:v>67.505226312240296</c:v>
                </c:pt>
                <c:pt idx="14">
                  <c:v>64.908388356032205</c:v>
                </c:pt>
                <c:pt idx="15">
                  <c:v>69.357492892118401</c:v>
                </c:pt>
                <c:pt idx="16">
                  <c:v>65.555448313953605</c:v>
                </c:pt>
                <c:pt idx="17">
                  <c:v>67.586433086616296</c:v>
                </c:pt>
                <c:pt idx="18">
                  <c:v>65.641792083497705</c:v>
                </c:pt>
                <c:pt idx="19">
                  <c:v>71.904187088606804</c:v>
                </c:pt>
                <c:pt idx="20">
                  <c:v>66.119974949750798</c:v>
                </c:pt>
                <c:pt idx="21">
                  <c:v>70.539733027821697</c:v>
                </c:pt>
                <c:pt idx="22">
                  <c:v>71.240542099596894</c:v>
                </c:pt>
                <c:pt idx="23">
                  <c:v>66.103042715298002</c:v>
                </c:pt>
                <c:pt idx="24">
                  <c:v>65.300844551438203</c:v>
                </c:pt>
                <c:pt idx="25">
                  <c:v>68.338509559056504</c:v>
                </c:pt>
                <c:pt idx="26">
                  <c:v>70.969385819655102</c:v>
                </c:pt>
                <c:pt idx="27">
                  <c:v>70.025875139294797</c:v>
                </c:pt>
                <c:pt idx="28">
                  <c:v>68.531176508913305</c:v>
                </c:pt>
                <c:pt idx="29">
                  <c:v>72.690460613812505</c:v>
                </c:pt>
                <c:pt idx="30">
                  <c:v>67.307325926175494</c:v>
                </c:pt>
                <c:pt idx="31">
                  <c:v>69.289435392461598</c:v>
                </c:pt>
                <c:pt idx="32">
                  <c:v>68.701967336557601</c:v>
                </c:pt>
                <c:pt idx="33">
                  <c:v>70.178496799802801</c:v>
                </c:pt>
                <c:pt idx="34">
                  <c:v>74.256306442877204</c:v>
                </c:pt>
                <c:pt idx="35">
                  <c:v>73.959517091991003</c:v>
                </c:pt>
                <c:pt idx="36">
                  <c:v>73.465316051275707</c:v>
                </c:pt>
                <c:pt idx="37">
                  <c:v>74.850754467755493</c:v>
                </c:pt>
                <c:pt idx="38">
                  <c:v>69.059073427342796</c:v>
                </c:pt>
                <c:pt idx="39">
                  <c:v>71.9039743866702</c:v>
                </c:pt>
                <c:pt idx="40">
                  <c:v>74.226435708388394</c:v>
                </c:pt>
                <c:pt idx="41">
                  <c:v>69.216117122509999</c:v>
                </c:pt>
                <c:pt idx="42">
                  <c:v>68.446356533304794</c:v>
                </c:pt>
                <c:pt idx="43">
                  <c:v>68.959932209993795</c:v>
                </c:pt>
                <c:pt idx="44">
                  <c:v>66.393980937024395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087872"/>
        <c:axId val="75089408"/>
      </c:lineChart>
      <c:catAx>
        <c:axId val="75087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  <c:crossAx val="75089408"/>
        <c:crosses val="autoZero"/>
        <c:auto val="1"/>
        <c:lblAlgn val="ctr"/>
        <c:lblOffset val="100"/>
        <c:tickMarkSkip val="3"/>
        <c:noMultiLvlLbl val="0"/>
      </c:catAx>
      <c:valAx>
        <c:axId val="75089408"/>
        <c:scaling>
          <c:orientation val="minMax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  <c:crossAx val="75087872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0.710551970373553"/>
          <c:y val="0.64592000482399503"/>
          <c:w val="0.21028555586359901"/>
          <c:h val="0.13287037037037"/>
        </c:manualLayout>
      </c:layout>
      <c:overlay val="0"/>
      <c:spPr>
        <a:noFill/>
        <a:ln>
          <a:solidFill>
            <a:schemeClr val="accent1"/>
          </a:solidFill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  <a:endParaRPr lang="zh-CN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bg1">
          <a:lumMod val="85000"/>
        </a:schemeClr>
      </a:solidFill>
      <a:round/>
    </a:ln>
    <a:effectLst/>
  </c:spPr>
  <c:txPr>
    <a:bodyPr/>
    <a:lstStyle/>
    <a:p>
      <a:pPr>
        <a:defRPr lang="zh-CN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250000000000002E-2"/>
          <c:y val="6.8287037037036993E-2"/>
          <c:w val="0.90311111111111098"/>
          <c:h val="0.78828703703703695"/>
        </c:manualLayout>
      </c:layout>
      <c:lineChart>
        <c:grouping val="standard"/>
        <c:varyColors val="0"/>
        <c:ser>
          <c:idx val="0"/>
          <c:order val="0"/>
          <c:tx>
            <c:strRef>
              <c:f>"市场均价"</c:f>
              <c:strCache>
                <c:ptCount val="1"/>
                <c:pt idx="0">
                  <c:v>市场均价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[报表指标.xlsx]Sheet2!$C$1:$C$10</c:f>
              <c:strCache>
                <c:ptCount val="10"/>
                <c:pt idx="0">
                  <c:v>第13周</c:v>
                </c:pt>
                <c:pt idx="1">
                  <c:v>第14周</c:v>
                </c:pt>
                <c:pt idx="2">
                  <c:v>第15周</c:v>
                </c:pt>
                <c:pt idx="3">
                  <c:v>第16周</c:v>
                </c:pt>
                <c:pt idx="4">
                  <c:v>第17周</c:v>
                </c:pt>
                <c:pt idx="5">
                  <c:v>第18周</c:v>
                </c:pt>
                <c:pt idx="6">
                  <c:v>第19周</c:v>
                </c:pt>
                <c:pt idx="7">
                  <c:v>第20周</c:v>
                </c:pt>
                <c:pt idx="8">
                  <c:v>第21周</c:v>
                </c:pt>
                <c:pt idx="9">
                  <c:v>第22周</c:v>
                </c:pt>
              </c:strCache>
            </c:strRef>
          </c:cat>
          <c:val>
            <c:numRef>
              <c:f>[报表指标.xlsx]Sheet2!$E$1:$E$10</c:f>
              <c:numCache>
                <c:formatCode>General</c:formatCode>
                <c:ptCount val="10"/>
                <c:pt idx="0">
                  <c:v>65.03</c:v>
                </c:pt>
                <c:pt idx="1">
                  <c:v>63.1</c:v>
                </c:pt>
                <c:pt idx="2">
                  <c:v>66.040000000000006</c:v>
                </c:pt>
                <c:pt idx="3">
                  <c:v>67.58</c:v>
                </c:pt>
                <c:pt idx="4">
                  <c:v>68.14</c:v>
                </c:pt>
                <c:pt idx="5">
                  <c:v>68.38</c:v>
                </c:pt>
                <c:pt idx="6">
                  <c:v>70.599999999999994</c:v>
                </c:pt>
                <c:pt idx="7">
                  <c:v>71.31</c:v>
                </c:pt>
                <c:pt idx="8">
                  <c:v>70.959999999999994</c:v>
                </c:pt>
                <c:pt idx="9">
                  <c:v>67.47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"我司报价"</c:f>
              <c:strCache>
                <c:ptCount val="1"/>
                <c:pt idx="0">
                  <c:v>我司报价</c:v>
                </c:pt>
              </c:strCache>
            </c:strRef>
          </c:tx>
          <c:spPr>
            <a:ln w="19050" cap="rnd" cmpd="sng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19050">
                <a:solidFill>
                  <a:schemeClr val="accent2"/>
                </a:solidFill>
              </a:ln>
              <a:effectLst/>
            </c:spPr>
          </c:marker>
          <c:cat>
            <c:strRef>
              <c:f>[报表指标.xlsx]Sheet2!$C$1:$C$10</c:f>
              <c:strCache>
                <c:ptCount val="10"/>
                <c:pt idx="0">
                  <c:v>第13周</c:v>
                </c:pt>
                <c:pt idx="1">
                  <c:v>第14周</c:v>
                </c:pt>
                <c:pt idx="2">
                  <c:v>第15周</c:v>
                </c:pt>
                <c:pt idx="3">
                  <c:v>第16周</c:v>
                </c:pt>
                <c:pt idx="4">
                  <c:v>第17周</c:v>
                </c:pt>
                <c:pt idx="5">
                  <c:v>第18周</c:v>
                </c:pt>
                <c:pt idx="6">
                  <c:v>第19周</c:v>
                </c:pt>
                <c:pt idx="7">
                  <c:v>第20周</c:v>
                </c:pt>
                <c:pt idx="8">
                  <c:v>第21周</c:v>
                </c:pt>
                <c:pt idx="9">
                  <c:v>第22周</c:v>
                </c:pt>
              </c:strCache>
            </c:strRef>
          </c:cat>
          <c:val>
            <c:numRef>
              <c:f>[报表指标.xlsx]Sheet2!$F$1:$F$10</c:f>
              <c:numCache>
                <c:formatCode>General</c:formatCode>
                <c:ptCount val="10"/>
                <c:pt idx="0">
                  <c:v>67.656333699331896</c:v>
                </c:pt>
                <c:pt idx="1">
                  <c:v>62.5852164038156</c:v>
                </c:pt>
                <c:pt idx="2">
                  <c:v>66.6905085011593</c:v>
                </c:pt>
                <c:pt idx="3">
                  <c:v>70.729089808736504</c:v>
                </c:pt>
                <c:pt idx="4">
                  <c:v>65.224953176078898</c:v>
                </c:pt>
                <c:pt idx="5">
                  <c:v>65.946324667658104</c:v>
                </c:pt>
                <c:pt idx="6">
                  <c:v>67.125339715693798</c:v>
                </c:pt>
                <c:pt idx="7">
                  <c:v>72.768858504582695</c:v>
                </c:pt>
                <c:pt idx="8">
                  <c:v>73.948035101245694</c:v>
                </c:pt>
                <c:pt idx="9">
                  <c:v>65.4919562627217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102464"/>
        <c:axId val="75149696"/>
      </c:lineChart>
      <c:catAx>
        <c:axId val="751024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27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  <c:crossAx val="75149696"/>
        <c:crosses val="autoZero"/>
        <c:auto val="1"/>
        <c:lblAlgn val="ctr"/>
        <c:lblOffset val="100"/>
        <c:noMultiLvlLbl val="0"/>
      </c:catAx>
      <c:valAx>
        <c:axId val="75149696"/>
        <c:scaling>
          <c:orientation val="minMax"/>
          <c:max val="8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  <c:crossAx val="75102464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0.71555555555555606"/>
          <c:y val="0.55138888888888904"/>
          <c:w val="0.204722222222222"/>
          <c:h val="0.141898148148148"/>
        </c:manualLayout>
      </c:layout>
      <c:overlay val="0"/>
      <c:spPr>
        <a:noFill/>
        <a:ln>
          <a:solidFill>
            <a:schemeClr val="accent1"/>
          </a:solidFill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320225709751"/>
          <c:y val="8.4380992968250607E-2"/>
          <c:w val="0.85759125374713496"/>
          <c:h val="0.827913914340506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2.2000000000000002</c:v>
                </c:pt>
                <c:pt idx="1">
                  <c:v>3.2</c:v>
                </c:pt>
                <c:pt idx="2">
                  <c:v>2.4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248384"/>
        <c:axId val="75249920"/>
      </c:barChart>
      <c:catAx>
        <c:axId val="7524838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  <c:crossAx val="75249920"/>
        <c:crosses val="autoZero"/>
        <c:auto val="1"/>
        <c:lblAlgn val="ctr"/>
        <c:lblOffset val="100"/>
        <c:noMultiLvlLbl val="0"/>
      </c:catAx>
      <c:valAx>
        <c:axId val="75249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  <c:crossAx val="75248384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289754630255"/>
          <c:y val="3.1529280706390099E-2"/>
          <c:w val="0.86560448978778903"/>
          <c:h val="0.73550681723506595"/>
        </c:manualLayout>
      </c:layout>
      <c:lineChart>
        <c:grouping val="standard"/>
        <c:varyColors val="0"/>
        <c:ser>
          <c:idx val="0"/>
          <c:order val="0"/>
          <c:tx>
            <c:strRef>
              <c:f>"市场均价"</c:f>
              <c:strCache>
                <c:ptCount val="1"/>
                <c:pt idx="0">
                  <c:v>市场均价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[报表指标.xlsx]Sheet3!$B$1:$B$22</c:f>
              <c:numCache>
                <c:formatCode>yyyy/m/d</c:formatCode>
                <c:ptCount val="22"/>
                <c:pt idx="0">
                  <c:v>43251</c:v>
                </c:pt>
                <c:pt idx="1">
                  <c:v>43250</c:v>
                </c:pt>
                <c:pt idx="2">
                  <c:v>43249</c:v>
                </c:pt>
                <c:pt idx="3">
                  <c:v>43248</c:v>
                </c:pt>
                <c:pt idx="4">
                  <c:v>43245</c:v>
                </c:pt>
                <c:pt idx="5">
                  <c:v>43244</c:v>
                </c:pt>
                <c:pt idx="6">
                  <c:v>43243</c:v>
                </c:pt>
                <c:pt idx="7">
                  <c:v>43242</c:v>
                </c:pt>
                <c:pt idx="8">
                  <c:v>43241</c:v>
                </c:pt>
                <c:pt idx="9">
                  <c:v>43238</c:v>
                </c:pt>
                <c:pt idx="10">
                  <c:v>43237</c:v>
                </c:pt>
                <c:pt idx="11">
                  <c:v>43236</c:v>
                </c:pt>
                <c:pt idx="12">
                  <c:v>43235</c:v>
                </c:pt>
                <c:pt idx="13">
                  <c:v>43234</c:v>
                </c:pt>
                <c:pt idx="14">
                  <c:v>43231</c:v>
                </c:pt>
                <c:pt idx="15">
                  <c:v>43230</c:v>
                </c:pt>
                <c:pt idx="16">
                  <c:v>43229</c:v>
                </c:pt>
                <c:pt idx="17">
                  <c:v>43228</c:v>
                </c:pt>
                <c:pt idx="18">
                  <c:v>43227</c:v>
                </c:pt>
                <c:pt idx="19">
                  <c:v>43224</c:v>
                </c:pt>
                <c:pt idx="20">
                  <c:v>43223</c:v>
                </c:pt>
                <c:pt idx="21">
                  <c:v>43222</c:v>
                </c:pt>
              </c:numCache>
            </c:numRef>
          </c:cat>
          <c:val>
            <c:numRef>
              <c:f>[报表指标.xlsx]Sheet3!$C$1:$C$22</c:f>
              <c:numCache>
                <c:formatCode>General</c:formatCode>
                <c:ptCount val="22"/>
                <c:pt idx="4">
                  <c:v>8940</c:v>
                </c:pt>
                <c:pt idx="5">
                  <c:v>8960</c:v>
                </c:pt>
                <c:pt idx="6">
                  <c:v>8960</c:v>
                </c:pt>
                <c:pt idx="7">
                  <c:v>8960</c:v>
                </c:pt>
                <c:pt idx="8">
                  <c:v>8960</c:v>
                </c:pt>
                <c:pt idx="9">
                  <c:v>8955</c:v>
                </c:pt>
                <c:pt idx="10">
                  <c:v>8955</c:v>
                </c:pt>
                <c:pt idx="11">
                  <c:v>8955</c:v>
                </c:pt>
                <c:pt idx="12">
                  <c:v>8955</c:v>
                </c:pt>
                <c:pt idx="13">
                  <c:v>8955</c:v>
                </c:pt>
                <c:pt idx="14">
                  <c:v>8955</c:v>
                </c:pt>
                <c:pt idx="15">
                  <c:v>8940</c:v>
                </c:pt>
                <c:pt idx="16">
                  <c:v>8915</c:v>
                </c:pt>
                <c:pt idx="17">
                  <c:v>8915</c:v>
                </c:pt>
                <c:pt idx="18">
                  <c:v>8860</c:v>
                </c:pt>
                <c:pt idx="19">
                  <c:v>8830</c:v>
                </c:pt>
                <c:pt idx="20">
                  <c:v>8860</c:v>
                </c:pt>
                <c:pt idx="21">
                  <c:v>8880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"我司报价"</c:f>
              <c:strCache>
                <c:ptCount val="1"/>
                <c:pt idx="0">
                  <c:v>我司报价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19050">
                <a:solidFill>
                  <a:schemeClr val="accent2"/>
                </a:solidFill>
              </a:ln>
              <a:effectLst/>
            </c:spPr>
          </c:marker>
          <c:cat>
            <c:numRef>
              <c:f>[报表指标.xlsx]Sheet3!$B$1:$B$22</c:f>
              <c:numCache>
                <c:formatCode>yyyy/m/d</c:formatCode>
                <c:ptCount val="22"/>
                <c:pt idx="0">
                  <c:v>43251</c:v>
                </c:pt>
                <c:pt idx="1">
                  <c:v>43250</c:v>
                </c:pt>
                <c:pt idx="2">
                  <c:v>43249</c:v>
                </c:pt>
                <c:pt idx="3">
                  <c:v>43248</c:v>
                </c:pt>
                <c:pt idx="4">
                  <c:v>43245</c:v>
                </c:pt>
                <c:pt idx="5">
                  <c:v>43244</c:v>
                </c:pt>
                <c:pt idx="6">
                  <c:v>43243</c:v>
                </c:pt>
                <c:pt idx="7">
                  <c:v>43242</c:v>
                </c:pt>
                <c:pt idx="8">
                  <c:v>43241</c:v>
                </c:pt>
                <c:pt idx="9">
                  <c:v>43238</c:v>
                </c:pt>
                <c:pt idx="10">
                  <c:v>43237</c:v>
                </c:pt>
                <c:pt idx="11">
                  <c:v>43236</c:v>
                </c:pt>
                <c:pt idx="12">
                  <c:v>43235</c:v>
                </c:pt>
                <c:pt idx="13">
                  <c:v>43234</c:v>
                </c:pt>
                <c:pt idx="14">
                  <c:v>43231</c:v>
                </c:pt>
                <c:pt idx="15">
                  <c:v>43230</c:v>
                </c:pt>
                <c:pt idx="16">
                  <c:v>43229</c:v>
                </c:pt>
                <c:pt idx="17">
                  <c:v>43228</c:v>
                </c:pt>
                <c:pt idx="18">
                  <c:v>43227</c:v>
                </c:pt>
                <c:pt idx="19">
                  <c:v>43224</c:v>
                </c:pt>
                <c:pt idx="20">
                  <c:v>43223</c:v>
                </c:pt>
                <c:pt idx="21">
                  <c:v>43222</c:v>
                </c:pt>
              </c:numCache>
            </c:numRef>
          </c:cat>
          <c:val>
            <c:numRef>
              <c:f>[报表指标.xlsx]Sheet3!$E$1:$E$22</c:f>
              <c:numCache>
                <c:formatCode>General</c:formatCode>
                <c:ptCount val="22"/>
                <c:pt idx="4">
                  <c:v>9019.1105060728096</c:v>
                </c:pt>
                <c:pt idx="5">
                  <c:v>9007.5257338840493</c:v>
                </c:pt>
                <c:pt idx="6">
                  <c:v>8887.5001962860806</c:v>
                </c:pt>
                <c:pt idx="7">
                  <c:v>8800.6850978845396</c:v>
                </c:pt>
                <c:pt idx="8">
                  <c:v>8885.0862063552504</c:v>
                </c:pt>
                <c:pt idx="9">
                  <c:v>9048.8840748426301</c:v>
                </c:pt>
                <c:pt idx="10">
                  <c:v>8774.8041060557807</c:v>
                </c:pt>
                <c:pt idx="11">
                  <c:v>8946.7553817643693</c:v>
                </c:pt>
                <c:pt idx="12">
                  <c:v>8799.7222049197208</c:v>
                </c:pt>
                <c:pt idx="13">
                  <c:v>9103.3836958735992</c:v>
                </c:pt>
                <c:pt idx="14">
                  <c:v>8928.50931135262</c:v>
                </c:pt>
                <c:pt idx="15">
                  <c:v>9129.0859453919293</c:v>
                </c:pt>
                <c:pt idx="16">
                  <c:v>8734.9147129728408</c:v>
                </c:pt>
                <c:pt idx="17">
                  <c:v>8767.89480463375</c:v>
                </c:pt>
                <c:pt idx="18">
                  <c:v>9039.6098809356608</c:v>
                </c:pt>
                <c:pt idx="19">
                  <c:v>8756.9708924177594</c:v>
                </c:pt>
                <c:pt idx="20">
                  <c:v>8724.4159933177798</c:v>
                </c:pt>
                <c:pt idx="21">
                  <c:v>8894.2332031409205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"历史均价"</c:f>
              <c:strCache>
                <c:ptCount val="1"/>
                <c:pt idx="0">
                  <c:v>历史均价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[报表指标.xlsx]Sheet3!$B$1:$B$22</c:f>
              <c:numCache>
                <c:formatCode>yyyy/m/d</c:formatCode>
                <c:ptCount val="22"/>
                <c:pt idx="0">
                  <c:v>43251</c:v>
                </c:pt>
                <c:pt idx="1">
                  <c:v>43250</c:v>
                </c:pt>
                <c:pt idx="2">
                  <c:v>43249</c:v>
                </c:pt>
                <c:pt idx="3">
                  <c:v>43248</c:v>
                </c:pt>
                <c:pt idx="4">
                  <c:v>43245</c:v>
                </c:pt>
                <c:pt idx="5">
                  <c:v>43244</c:v>
                </c:pt>
                <c:pt idx="6">
                  <c:v>43243</c:v>
                </c:pt>
                <c:pt idx="7">
                  <c:v>43242</c:v>
                </c:pt>
                <c:pt idx="8">
                  <c:v>43241</c:v>
                </c:pt>
                <c:pt idx="9">
                  <c:v>43238</c:v>
                </c:pt>
                <c:pt idx="10">
                  <c:v>43237</c:v>
                </c:pt>
                <c:pt idx="11">
                  <c:v>43236</c:v>
                </c:pt>
                <c:pt idx="12">
                  <c:v>43235</c:v>
                </c:pt>
                <c:pt idx="13">
                  <c:v>43234</c:v>
                </c:pt>
                <c:pt idx="14">
                  <c:v>43231</c:v>
                </c:pt>
                <c:pt idx="15">
                  <c:v>43230</c:v>
                </c:pt>
                <c:pt idx="16">
                  <c:v>43229</c:v>
                </c:pt>
                <c:pt idx="17">
                  <c:v>43228</c:v>
                </c:pt>
                <c:pt idx="18">
                  <c:v>43227</c:v>
                </c:pt>
                <c:pt idx="19">
                  <c:v>43224</c:v>
                </c:pt>
                <c:pt idx="20">
                  <c:v>43223</c:v>
                </c:pt>
                <c:pt idx="21">
                  <c:v>43222</c:v>
                </c:pt>
              </c:numCache>
            </c:numRef>
          </c:cat>
          <c:val>
            <c:numRef>
              <c:f>[报表指标.xlsx]Sheet3!$D$1:$D$22</c:f>
              <c:numCache>
                <c:formatCode>General</c:formatCode>
                <c:ptCount val="22"/>
                <c:pt idx="0">
                  <c:v>8825</c:v>
                </c:pt>
                <c:pt idx="1">
                  <c:v>8820</c:v>
                </c:pt>
                <c:pt idx="2">
                  <c:v>8925</c:v>
                </c:pt>
                <c:pt idx="3">
                  <c:v>9000</c:v>
                </c:pt>
                <c:pt idx="4">
                  <c:v>9075</c:v>
                </c:pt>
                <c:pt idx="5">
                  <c:v>9065</c:v>
                </c:pt>
                <c:pt idx="6">
                  <c:v>9050</c:v>
                </c:pt>
                <c:pt idx="7">
                  <c:v>9115</c:v>
                </c:pt>
                <c:pt idx="8">
                  <c:v>9255</c:v>
                </c:pt>
                <c:pt idx="9">
                  <c:v>9265</c:v>
                </c:pt>
                <c:pt idx="10">
                  <c:v>9285</c:v>
                </c:pt>
                <c:pt idx="11">
                  <c:v>9300</c:v>
                </c:pt>
                <c:pt idx="12">
                  <c:v>9305</c:v>
                </c:pt>
                <c:pt idx="13">
                  <c:v>9300</c:v>
                </c:pt>
                <c:pt idx="14">
                  <c:v>9305</c:v>
                </c:pt>
                <c:pt idx="15">
                  <c:v>9300</c:v>
                </c:pt>
                <c:pt idx="16">
                  <c:v>9300</c:v>
                </c:pt>
                <c:pt idx="17">
                  <c:v>9295</c:v>
                </c:pt>
                <c:pt idx="18">
                  <c:v>9265</c:v>
                </c:pt>
                <c:pt idx="19">
                  <c:v>9245</c:v>
                </c:pt>
                <c:pt idx="20">
                  <c:v>9270</c:v>
                </c:pt>
                <c:pt idx="21">
                  <c:v>9280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375360"/>
        <c:axId val="77376896"/>
      </c:lineChart>
      <c:dateAx>
        <c:axId val="77375360"/>
        <c:scaling>
          <c:orientation val="minMax"/>
        </c:scaling>
        <c:delete val="0"/>
        <c:axPos val="b"/>
        <c:numFmt formatCode="yyyy/m/d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  <c:crossAx val="77376896"/>
        <c:crosses val="autoZero"/>
        <c:auto val="1"/>
        <c:lblOffset val="100"/>
        <c:baseTimeUnit val="days"/>
      </c:dateAx>
      <c:valAx>
        <c:axId val="77376896"/>
        <c:scaling>
          <c:orientation val="minMax"/>
          <c:max val="9500"/>
          <c:min val="7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  <c:crossAx val="7737536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0.66513888888888895"/>
          <c:y val="0.39467592592592599"/>
          <c:w val="0.25291666666666701"/>
          <c:h val="0.195601851851852"/>
        </c:manualLayout>
      </c:layout>
      <c:overlay val="0"/>
      <c:spPr>
        <a:noFill/>
        <a:ln>
          <a:solidFill>
            <a:schemeClr val="accent1"/>
          </a:solidFill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250000000000002E-2"/>
          <c:y val="6.8287037037036993E-2"/>
          <c:w val="0.90311111111111098"/>
          <c:h val="0.78828703703703695"/>
        </c:manualLayout>
      </c:layout>
      <c:lineChart>
        <c:grouping val="standard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Sheet2!$C$1:$C$12</c:f>
              <c:strCache>
                <c:ptCount val="12"/>
                <c:pt idx="0">
                  <c:v>第13周</c:v>
                </c:pt>
                <c:pt idx="1">
                  <c:v>第14周</c:v>
                </c:pt>
                <c:pt idx="2">
                  <c:v>第15周</c:v>
                </c:pt>
                <c:pt idx="3">
                  <c:v>第16周</c:v>
                </c:pt>
                <c:pt idx="4">
                  <c:v>第17周</c:v>
                </c:pt>
                <c:pt idx="5">
                  <c:v>第18周</c:v>
                </c:pt>
                <c:pt idx="6">
                  <c:v>第19周</c:v>
                </c:pt>
                <c:pt idx="7">
                  <c:v>第20周</c:v>
                </c:pt>
                <c:pt idx="8">
                  <c:v>第21周</c:v>
                </c:pt>
                <c:pt idx="9">
                  <c:v>第22周</c:v>
                </c:pt>
                <c:pt idx="10">
                  <c:v>第23周</c:v>
                </c:pt>
                <c:pt idx="11">
                  <c:v>第24周</c:v>
                </c:pt>
              </c:strCache>
            </c:strRef>
          </c:cat>
          <c:val>
            <c:numRef>
              <c:f>Sheet2!$E$1:$E$12</c:f>
              <c:numCache>
                <c:formatCode>General</c:formatCode>
                <c:ptCount val="12"/>
                <c:pt idx="0">
                  <c:v>65.03</c:v>
                </c:pt>
                <c:pt idx="1">
                  <c:v>63.1</c:v>
                </c:pt>
                <c:pt idx="2">
                  <c:v>66.040000000000006</c:v>
                </c:pt>
                <c:pt idx="3">
                  <c:v>67.58</c:v>
                </c:pt>
                <c:pt idx="4">
                  <c:v>68.14</c:v>
                </c:pt>
                <c:pt idx="5">
                  <c:v>68.38</c:v>
                </c:pt>
                <c:pt idx="6">
                  <c:v>70.599999999999994</c:v>
                </c:pt>
                <c:pt idx="7">
                  <c:v>71.31</c:v>
                </c:pt>
                <c:pt idx="8">
                  <c:v>70.959999999999994</c:v>
                </c:pt>
                <c:pt idx="9">
                  <c:v>67.47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387648"/>
        <c:axId val="77389184"/>
      </c:lineChart>
      <c:catAx>
        <c:axId val="773876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27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  <c:crossAx val="77389184"/>
        <c:crosses val="autoZero"/>
        <c:auto val="1"/>
        <c:lblAlgn val="ctr"/>
        <c:lblOffset val="100"/>
        <c:noMultiLvlLbl val="0"/>
      </c:catAx>
      <c:valAx>
        <c:axId val="77389184"/>
        <c:scaling>
          <c:orientation val="minMax"/>
          <c:max val="8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  <c:crossAx val="77387648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819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tiff"/><Relationship Id="rId7" Type="http://schemas.openxmlformats.org/officeDocument/2006/relationships/image" Target="../media/image6.em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773665" y="2879426"/>
            <a:ext cx="1129923" cy="1129923"/>
          </a:xfrm>
          <a:prstGeom prst="ellipse">
            <a:avLst/>
          </a:prstGeom>
          <a:noFill/>
          <a:ln w="6350">
            <a:solidFill>
              <a:srgbClr val="0FB0D2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44926" y="3114863"/>
            <a:ext cx="787400" cy="685800"/>
          </a:xfrm>
          <a:prstGeom prst="rect">
            <a:avLst/>
          </a:prstGeom>
        </p:spPr>
      </p:pic>
      <p:sp>
        <p:nvSpPr>
          <p:cNvPr id="31" name="椭圆 30"/>
          <p:cNvSpPr/>
          <p:nvPr userDrawn="1"/>
        </p:nvSpPr>
        <p:spPr>
          <a:xfrm>
            <a:off x="1216617" y="3439634"/>
            <a:ext cx="1246021" cy="1246021"/>
          </a:xfrm>
          <a:prstGeom prst="ellipse">
            <a:avLst/>
          </a:prstGeom>
          <a:noFill/>
          <a:ln w="6350">
            <a:solidFill>
              <a:srgbClr val="0FB0D2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395127" y="3675294"/>
            <a:ext cx="889000" cy="774700"/>
          </a:xfrm>
          <a:prstGeom prst="rect">
            <a:avLst/>
          </a:prstGeom>
        </p:spPr>
      </p:pic>
      <p:sp>
        <p:nvSpPr>
          <p:cNvPr id="9" name="椭圆 8"/>
          <p:cNvSpPr/>
          <p:nvPr userDrawn="1"/>
        </p:nvSpPr>
        <p:spPr>
          <a:xfrm>
            <a:off x="2189794" y="3498060"/>
            <a:ext cx="1643956" cy="164395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2653458" y="4079440"/>
            <a:ext cx="800100" cy="825500"/>
          </a:xfrm>
          <a:prstGeom prst="rect">
            <a:avLst/>
          </a:prstGeom>
        </p:spPr>
      </p:pic>
      <p:sp>
        <p:nvSpPr>
          <p:cNvPr id="8" name="椭圆 7"/>
          <p:cNvSpPr/>
          <p:nvPr userDrawn="1"/>
        </p:nvSpPr>
        <p:spPr>
          <a:xfrm>
            <a:off x="3491793" y="2939886"/>
            <a:ext cx="1599933" cy="159993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3880600" y="3461477"/>
            <a:ext cx="1003300" cy="723900"/>
          </a:xfrm>
          <a:prstGeom prst="rect">
            <a:avLst/>
          </a:prstGeom>
        </p:spPr>
      </p:pic>
      <p:sp>
        <p:nvSpPr>
          <p:cNvPr id="10" name="椭圆 9"/>
          <p:cNvSpPr/>
          <p:nvPr userDrawn="1"/>
        </p:nvSpPr>
        <p:spPr>
          <a:xfrm>
            <a:off x="1117628" y="1433502"/>
            <a:ext cx="1691144" cy="1691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1454812" y="1766619"/>
            <a:ext cx="944181" cy="881236"/>
          </a:xfrm>
          <a:prstGeom prst="rect">
            <a:avLst/>
          </a:prstGeom>
        </p:spPr>
      </p:pic>
      <p:sp>
        <p:nvSpPr>
          <p:cNvPr id="13" name="椭圆 12"/>
          <p:cNvSpPr/>
          <p:nvPr userDrawn="1"/>
        </p:nvSpPr>
        <p:spPr>
          <a:xfrm>
            <a:off x="1686086" y="1511559"/>
            <a:ext cx="2948172" cy="294817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601255" y="1956768"/>
            <a:ext cx="1117834" cy="109470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959433" y="3275048"/>
            <a:ext cx="2401479" cy="400246"/>
          </a:xfrm>
          <a:prstGeom prst="rect">
            <a:avLst/>
          </a:prstGeom>
        </p:spPr>
      </p:pic>
      <p:grpSp>
        <p:nvGrpSpPr>
          <p:cNvPr id="24" name="组 23"/>
          <p:cNvGrpSpPr/>
          <p:nvPr userDrawn="1"/>
        </p:nvGrpSpPr>
        <p:grpSpPr>
          <a:xfrm>
            <a:off x="5306688" y="3529238"/>
            <a:ext cx="5673012" cy="0"/>
            <a:chOff x="5306688" y="4171073"/>
            <a:chExt cx="5673012" cy="0"/>
          </a:xfrm>
        </p:grpSpPr>
        <p:cxnSp>
          <p:nvCxnSpPr>
            <p:cNvPr id="18" name="直线连接符 15"/>
            <p:cNvCxnSpPr/>
            <p:nvPr/>
          </p:nvCxnSpPr>
          <p:spPr>
            <a:xfrm>
              <a:off x="5306688" y="4171073"/>
              <a:ext cx="567301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17"/>
            <p:cNvCxnSpPr/>
            <p:nvPr/>
          </p:nvCxnSpPr>
          <p:spPr>
            <a:xfrm>
              <a:off x="7128588" y="4171073"/>
              <a:ext cx="1810139" cy="0"/>
            </a:xfrm>
            <a:prstGeom prst="line">
              <a:avLst/>
            </a:prstGeom>
            <a:ln w="38100">
              <a:solidFill>
                <a:srgbClr val="0FB0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直线连接符 26"/>
          <p:cNvCxnSpPr/>
          <p:nvPr userDrawn="1"/>
        </p:nvCxnSpPr>
        <p:spPr>
          <a:xfrm flipH="1">
            <a:off x="7809497" y="443107"/>
            <a:ext cx="1077496" cy="1457466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 userDrawn="1"/>
        </p:nvCxnSpPr>
        <p:spPr>
          <a:xfrm flipH="1">
            <a:off x="8213486" y="1026260"/>
            <a:ext cx="687919" cy="930508"/>
          </a:xfrm>
          <a:prstGeom prst="line">
            <a:avLst/>
          </a:prstGeom>
          <a:ln w="889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 userDrawn="1"/>
        </p:nvCxnSpPr>
        <p:spPr>
          <a:xfrm flipH="1">
            <a:off x="8143194" y="174727"/>
            <a:ext cx="1154309" cy="1561367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 userDrawn="1"/>
        </p:nvCxnSpPr>
        <p:spPr>
          <a:xfrm flipH="1">
            <a:off x="6349704" y="4392511"/>
            <a:ext cx="1319636" cy="1784994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/>
          <p:nvPr userDrawn="1"/>
        </p:nvCxnSpPr>
        <p:spPr>
          <a:xfrm flipH="1">
            <a:off x="6776862" y="4124131"/>
            <a:ext cx="1302989" cy="1762477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 userDrawn="1"/>
        </p:nvSpPr>
        <p:spPr>
          <a:xfrm>
            <a:off x="6727340" y="5845329"/>
            <a:ext cx="99044" cy="99044"/>
          </a:xfrm>
          <a:prstGeom prst="ellipse">
            <a:avLst/>
          </a:prstGeom>
          <a:solidFill>
            <a:srgbClr val="0F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759695" y="2880061"/>
            <a:ext cx="1129923" cy="1129923"/>
          </a:xfrm>
          <a:prstGeom prst="ellipse">
            <a:avLst/>
          </a:prstGeom>
          <a:noFill/>
          <a:ln w="6350">
            <a:solidFill>
              <a:srgbClr val="0FB0D2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30956" y="3115498"/>
            <a:ext cx="787400" cy="685800"/>
          </a:xfrm>
          <a:prstGeom prst="rect">
            <a:avLst/>
          </a:prstGeom>
        </p:spPr>
      </p:pic>
      <p:sp>
        <p:nvSpPr>
          <p:cNvPr id="26" name="椭圆 25"/>
          <p:cNvSpPr/>
          <p:nvPr userDrawn="1"/>
        </p:nvSpPr>
        <p:spPr>
          <a:xfrm>
            <a:off x="1202647" y="3440269"/>
            <a:ext cx="1246021" cy="1246021"/>
          </a:xfrm>
          <a:prstGeom prst="ellipse">
            <a:avLst/>
          </a:prstGeom>
          <a:noFill/>
          <a:ln w="6350">
            <a:solidFill>
              <a:srgbClr val="0FB0D2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381157" y="3675929"/>
            <a:ext cx="889000" cy="774700"/>
          </a:xfrm>
          <a:prstGeom prst="rect">
            <a:avLst/>
          </a:prstGeom>
        </p:spPr>
      </p:pic>
      <p:sp>
        <p:nvSpPr>
          <p:cNvPr id="32" name="椭圆 31"/>
          <p:cNvSpPr/>
          <p:nvPr userDrawn="1"/>
        </p:nvSpPr>
        <p:spPr>
          <a:xfrm>
            <a:off x="2175824" y="3498695"/>
            <a:ext cx="1643956" cy="164395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2639488" y="4080075"/>
            <a:ext cx="800100" cy="825500"/>
          </a:xfrm>
          <a:prstGeom prst="rect">
            <a:avLst/>
          </a:prstGeom>
        </p:spPr>
      </p:pic>
      <p:sp>
        <p:nvSpPr>
          <p:cNvPr id="34" name="椭圆 33"/>
          <p:cNvSpPr/>
          <p:nvPr userDrawn="1"/>
        </p:nvSpPr>
        <p:spPr>
          <a:xfrm>
            <a:off x="3477823" y="2940521"/>
            <a:ext cx="1599933" cy="159993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3866630" y="3462112"/>
            <a:ext cx="1003300" cy="723900"/>
          </a:xfrm>
          <a:prstGeom prst="rect">
            <a:avLst/>
          </a:prstGeom>
        </p:spPr>
      </p:pic>
      <p:sp>
        <p:nvSpPr>
          <p:cNvPr id="36" name="椭圆 35"/>
          <p:cNvSpPr/>
          <p:nvPr userDrawn="1"/>
        </p:nvSpPr>
        <p:spPr>
          <a:xfrm>
            <a:off x="1103658" y="1434137"/>
            <a:ext cx="1691144" cy="1691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1440842" y="1767254"/>
            <a:ext cx="944181" cy="881236"/>
          </a:xfrm>
          <a:prstGeom prst="rect">
            <a:avLst/>
          </a:prstGeom>
        </p:spPr>
      </p:pic>
      <p:sp>
        <p:nvSpPr>
          <p:cNvPr id="39" name="椭圆 38"/>
          <p:cNvSpPr/>
          <p:nvPr userDrawn="1"/>
        </p:nvSpPr>
        <p:spPr>
          <a:xfrm>
            <a:off x="1672116" y="1512194"/>
            <a:ext cx="2948172" cy="294817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587285" y="1957403"/>
            <a:ext cx="1117834" cy="1094704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945463" y="3275683"/>
            <a:ext cx="2401479" cy="400246"/>
          </a:xfrm>
          <a:prstGeom prst="rect">
            <a:avLst/>
          </a:prstGeom>
        </p:spPr>
      </p:pic>
      <p:grpSp>
        <p:nvGrpSpPr>
          <p:cNvPr id="44" name="组 23"/>
          <p:cNvGrpSpPr/>
          <p:nvPr userDrawn="1"/>
        </p:nvGrpSpPr>
        <p:grpSpPr>
          <a:xfrm>
            <a:off x="5292718" y="3529873"/>
            <a:ext cx="5673012" cy="0"/>
            <a:chOff x="5306688" y="4171073"/>
            <a:chExt cx="5673012" cy="0"/>
          </a:xfrm>
        </p:grpSpPr>
        <p:cxnSp>
          <p:nvCxnSpPr>
            <p:cNvPr id="45" name="直线连接符 15"/>
            <p:cNvCxnSpPr/>
            <p:nvPr/>
          </p:nvCxnSpPr>
          <p:spPr>
            <a:xfrm>
              <a:off x="5306688" y="4171073"/>
              <a:ext cx="567301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17"/>
            <p:cNvCxnSpPr/>
            <p:nvPr/>
          </p:nvCxnSpPr>
          <p:spPr>
            <a:xfrm>
              <a:off x="7128588" y="4171073"/>
              <a:ext cx="1810139" cy="0"/>
            </a:xfrm>
            <a:prstGeom prst="line">
              <a:avLst/>
            </a:prstGeom>
            <a:ln w="38100">
              <a:solidFill>
                <a:srgbClr val="0FB0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线连接符 26"/>
          <p:cNvCxnSpPr/>
          <p:nvPr userDrawn="1"/>
        </p:nvCxnSpPr>
        <p:spPr>
          <a:xfrm flipH="1">
            <a:off x="7795527" y="443742"/>
            <a:ext cx="1077496" cy="1457466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28"/>
          <p:cNvCxnSpPr/>
          <p:nvPr userDrawn="1"/>
        </p:nvCxnSpPr>
        <p:spPr>
          <a:xfrm flipH="1">
            <a:off x="8199516" y="1026895"/>
            <a:ext cx="687919" cy="930508"/>
          </a:xfrm>
          <a:prstGeom prst="line">
            <a:avLst/>
          </a:prstGeom>
          <a:ln w="889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29"/>
          <p:cNvCxnSpPr/>
          <p:nvPr userDrawn="1"/>
        </p:nvCxnSpPr>
        <p:spPr>
          <a:xfrm flipH="1">
            <a:off x="8129224" y="175362"/>
            <a:ext cx="1154309" cy="1561367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37"/>
          <p:cNvCxnSpPr/>
          <p:nvPr userDrawn="1"/>
        </p:nvCxnSpPr>
        <p:spPr>
          <a:xfrm flipH="1">
            <a:off x="6335734" y="4393146"/>
            <a:ext cx="1319636" cy="1784994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39"/>
          <p:cNvCxnSpPr/>
          <p:nvPr userDrawn="1"/>
        </p:nvCxnSpPr>
        <p:spPr>
          <a:xfrm flipH="1">
            <a:off x="6762892" y="4124766"/>
            <a:ext cx="1302989" cy="1762477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标题 51"/>
          <p:cNvSpPr>
            <a:spLocks noGrp="1"/>
          </p:cNvSpPr>
          <p:nvPr>
            <p:ph type="title"/>
          </p:nvPr>
        </p:nvSpPr>
        <p:spPr>
          <a:xfrm>
            <a:off x="5292725" y="2663825"/>
            <a:ext cx="5837555" cy="656590"/>
          </a:xfrm>
        </p:spPr>
        <p:txBody>
          <a:bodyPr/>
          <a:lstStyle>
            <a:lvl1pPr eaLnBrk="1" fontAlgn="auto" latinLnBrk="0" hangingPunct="1">
              <a:lnSpc>
                <a:spcPts val="4400"/>
              </a:lnSpc>
              <a:defRPr sz="40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>
          <a:xfrm>
            <a:off x="851535" y="117475"/>
            <a:ext cx="9484995" cy="524510"/>
          </a:xfrm>
          <a:noFill/>
        </p:spPr>
        <p:txBody>
          <a:bodyPr wrap="square" rtlCol="0">
            <a:spAutoFit/>
          </a:bodyPr>
          <a:lstStyle>
            <a:lvl1pPr marL="0" marR="0" algn="l" defTabSz="914400" rtl="0" eaLnBrk="1" fontAlgn="auto" latinLnBrk="0" hangingPunct="1">
              <a:lnSpc>
                <a:spcPts val="3380"/>
              </a:lnSpc>
              <a:buNone/>
              <a:defRPr kumimoji="0" lang="zh-CN" altLang="en-US" sz="2200" b="1" i="0" u="none" strike="noStrike" kern="1200" cap="none" spc="0" normalizeH="0" baseline="0" noProof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988695"/>
            <a:ext cx="10913110" cy="5188585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0" name="组 9"/>
          <p:cNvGrpSpPr/>
          <p:nvPr userDrawn="1"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12" name="直线连接符 11"/>
          <p:cNvCxnSpPr/>
          <p:nvPr userDrawn="1"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C4A6C-6D43-5F4A-9CEC-B9EF7359E49B}" type="datetimeFigureOut">
              <a:rPr kumimoji="1" lang="zh-CN" altLang="en-US" smtClean="0"/>
              <a:t>2018/6/8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296455" y="2663666"/>
            <a:ext cx="5834062" cy="6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40"/>
              </a:lnSpc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化工大数据解决方案</a:t>
            </a:r>
            <a:endParaRPr lang="en-US" altLang="zh-CN" sz="4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6001382" y="1023132"/>
            <a:ext cx="5565775" cy="5434965"/>
          </a:xfrm>
          <a:prstGeom prst="roundRect">
            <a:avLst>
              <a:gd name="adj" fmla="val 598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1535" y="117475"/>
            <a:ext cx="9484995" cy="524510"/>
          </a:xfrm>
        </p:spPr>
        <p:txBody>
          <a:bodyPr/>
          <a:lstStyle/>
          <a:p>
            <a:r>
              <a:rPr lang="zh-CN" altLang="en-US" dirty="0" smtClean="0"/>
              <a:t>化工领域专属</a:t>
            </a:r>
            <a:r>
              <a:rPr lang="en-US" altLang="zh-CN" dirty="0" smtClean="0"/>
              <a:t>APP</a:t>
            </a:r>
            <a:endParaRPr dirty="0"/>
          </a:p>
        </p:txBody>
      </p:sp>
      <p:grpSp>
        <p:nvGrpSpPr>
          <p:cNvPr id="3" name="组合 2"/>
          <p:cNvGrpSpPr/>
          <p:nvPr/>
        </p:nvGrpSpPr>
        <p:grpSpPr>
          <a:xfrm>
            <a:off x="851535" y="746125"/>
            <a:ext cx="4417060" cy="5946775"/>
            <a:chOff x="851535" y="746125"/>
            <a:chExt cx="4417060" cy="6434455"/>
          </a:xfrm>
        </p:grpSpPr>
        <p:sp>
          <p:nvSpPr>
            <p:cNvPr id="4" name="圆角矩形 3"/>
            <p:cNvSpPr/>
            <p:nvPr/>
          </p:nvSpPr>
          <p:spPr>
            <a:xfrm>
              <a:off x="851535" y="746125"/>
              <a:ext cx="4417060" cy="6434455"/>
            </a:xfrm>
            <a:prstGeom prst="roundRect">
              <a:avLst>
                <a:gd name="adj" fmla="val 65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>
              <a:spLocks noChangeAspect="1"/>
            </p:cNvSpPr>
            <p:nvPr/>
          </p:nvSpPr>
          <p:spPr>
            <a:xfrm>
              <a:off x="1021080" y="1217930"/>
              <a:ext cx="4064000" cy="596265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285750" indent="-285750" algn="l">
                <a:buFont typeface="Wingdings" panose="05000000000000000000" charset="0"/>
                <a:buChar char="l"/>
              </a:pP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r>
                <a: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行业指标</a:t>
              </a:r>
            </a:p>
            <a:p>
              <a:pPr marL="285750" indent="-285750" algn="l">
                <a:buFont typeface="Wingdings" panose="05000000000000000000" charset="0"/>
                <a:buChar char="l"/>
              </a:pP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 algn="l">
                <a:buFont typeface="Wingdings" panose="05000000000000000000" charset="0"/>
                <a:buChar char="l"/>
              </a:pP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 algn="l">
                <a:buFont typeface="Wingdings" panose="05000000000000000000" charset="0"/>
                <a:buChar char="l"/>
              </a:pP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 algn="l">
                <a:buFont typeface="Wingdings" panose="05000000000000000000" charset="0"/>
                <a:buChar char="l"/>
              </a:pP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 algn="l">
                <a:buFont typeface="Wingdings" panose="05000000000000000000" charset="0"/>
                <a:buChar char="l"/>
              </a:pP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 algn="l">
                <a:buFont typeface="Wingdings" panose="05000000000000000000" charset="0"/>
                <a:buChar char="l"/>
              </a:pP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 algn="l">
                <a:buFont typeface="Wingdings" panose="05000000000000000000" charset="0"/>
                <a:buChar char="l"/>
              </a:pP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 algn="l">
                <a:buFont typeface="Wingdings" panose="05000000000000000000" charset="0"/>
                <a:buChar char="l"/>
              </a:pP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 algn="l">
                <a:buFont typeface="Wingdings" panose="05000000000000000000" charset="0"/>
                <a:buChar char="l"/>
              </a:pP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r>
                <a: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业界新闻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814320" y="1011555"/>
              <a:ext cx="666115" cy="76200"/>
            </a:xfrm>
            <a:prstGeom prst="roundRect">
              <a:avLst>
                <a:gd name="adj" fmla="val 4621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469515" y="998855"/>
              <a:ext cx="100965" cy="10080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rcRect t="18299"/>
            <a:stretch>
              <a:fillRect/>
            </a:stretch>
          </p:blipFill>
          <p:spPr>
            <a:xfrm>
              <a:off x="1035050" y="4902200"/>
              <a:ext cx="4037330" cy="153098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5050" y="1878965"/>
              <a:ext cx="4037330" cy="2458085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6169025" y="1571625"/>
            <a:ext cx="48101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提供如下关键能力：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丰富的行业指标展示和查询；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实时的行业新闻推送；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上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下游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产业分析报告；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市场价格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走势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预测；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市场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需求走势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预测；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en-US" altLang="zh-CN" sz="2200" b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</a:t>
            </a:r>
            <a:r>
              <a:rPr lang="zh-CN" altLang="en-US" sz="2200" b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实施计划</a:t>
            </a:r>
            <a:endParaRPr lang="zh-CN" altLang="en-US" sz="2200" b="1" dirty="0">
              <a:solidFill>
                <a:srgbClr val="0FB0D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1186607" y="2171700"/>
            <a:ext cx="988017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下箭头 14"/>
          <p:cNvSpPr/>
          <p:nvPr/>
        </p:nvSpPr>
        <p:spPr>
          <a:xfrm>
            <a:off x="1427480" y="1054100"/>
            <a:ext cx="431800" cy="111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86607" y="2324100"/>
            <a:ext cx="1002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需求调研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下箭头 77"/>
          <p:cNvSpPr/>
          <p:nvPr/>
        </p:nvSpPr>
        <p:spPr>
          <a:xfrm>
            <a:off x="3588385" y="1054100"/>
            <a:ext cx="431800" cy="111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5419725" y="2298700"/>
            <a:ext cx="1351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代码开发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下箭头 79"/>
          <p:cNvSpPr/>
          <p:nvPr/>
        </p:nvSpPr>
        <p:spPr>
          <a:xfrm>
            <a:off x="5749290" y="1054100"/>
            <a:ext cx="431800" cy="111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3166745" y="2298700"/>
            <a:ext cx="1351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  方案设计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下箭头 81"/>
          <p:cNvSpPr/>
          <p:nvPr/>
        </p:nvSpPr>
        <p:spPr>
          <a:xfrm>
            <a:off x="7910195" y="1054100"/>
            <a:ext cx="431800" cy="111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7025005" y="2298700"/>
            <a:ext cx="2258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软件系统部署、验证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下箭头 85"/>
          <p:cNvSpPr/>
          <p:nvPr/>
        </p:nvSpPr>
        <p:spPr>
          <a:xfrm>
            <a:off x="10121900" y="1054100"/>
            <a:ext cx="431800" cy="111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9460230" y="2324100"/>
            <a:ext cx="1351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发布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4" name="直接箭头连接符 93"/>
          <p:cNvCxnSpPr/>
          <p:nvPr/>
        </p:nvCxnSpPr>
        <p:spPr>
          <a:xfrm>
            <a:off x="3254375" y="1499870"/>
            <a:ext cx="34734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15185" y="1346200"/>
            <a:ext cx="1283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需求分析阶段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841713" y="1500088"/>
            <a:ext cx="4040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5427345" y="1499870"/>
            <a:ext cx="3505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288288" y="1346199"/>
            <a:ext cx="1360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方案设计阶段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2" name="直接箭头连接符 101"/>
          <p:cNvCxnSpPr/>
          <p:nvPr/>
        </p:nvCxnSpPr>
        <p:spPr>
          <a:xfrm flipH="1">
            <a:off x="4014683" y="1500088"/>
            <a:ext cx="4040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7602855" y="1499870"/>
            <a:ext cx="3429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431570" y="1346199"/>
            <a:ext cx="1360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开发实施阶段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7" name="直接箭头连接符 106"/>
          <p:cNvCxnSpPr/>
          <p:nvPr/>
        </p:nvCxnSpPr>
        <p:spPr>
          <a:xfrm flipH="1">
            <a:off x="6181725" y="1499870"/>
            <a:ext cx="2971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9680046" y="1498818"/>
            <a:ext cx="4421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8540883" y="1344929"/>
            <a:ext cx="1360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调测阶段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0" name="直接箭头连接符 119"/>
          <p:cNvCxnSpPr/>
          <p:nvPr/>
        </p:nvCxnSpPr>
        <p:spPr>
          <a:xfrm flipH="1">
            <a:off x="8267278" y="1498818"/>
            <a:ext cx="4040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5" name="表格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195298"/>
              </p:ext>
            </p:extLst>
          </p:nvPr>
        </p:nvGraphicFramePr>
        <p:xfrm>
          <a:off x="789097" y="2924274"/>
          <a:ext cx="10099040" cy="3317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5660"/>
                <a:gridCol w="3568700"/>
                <a:gridCol w="3060700"/>
                <a:gridCol w="1363980"/>
              </a:tblGrid>
              <a:tr h="511175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阶段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关键活动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阶段成果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周期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454025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需求分析阶段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APP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需求分析；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、基线化的需求列表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周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84225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方案设计阶段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、方案设计；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、方案评审；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、方案设计文档；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、接口文档；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周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84225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开发实施阶段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APP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代码开发；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APP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代码自测；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APP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应用；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、用户使用手册；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周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84225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APP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调测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阶段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APP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灰度发布测试；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APP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应用商店发布；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周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3672547" cy="52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3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FB0D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化工大数据解决方案</a:t>
            </a: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105327" y="1218733"/>
            <a:ext cx="3009473" cy="52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3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解决方案愿景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105327" y="1893656"/>
            <a:ext cx="977857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E7E6E6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通过交易中心第三方平台，建立以恒逸、新凤鸣、桐昆为主的行业指数，解决行业痛点，为企业增益，平台希望：</a:t>
            </a:r>
          </a:p>
        </p:txBody>
      </p:sp>
      <p:grpSp>
        <p:nvGrpSpPr>
          <p:cNvPr id="22" name="组 2"/>
          <p:cNvGrpSpPr/>
          <p:nvPr/>
        </p:nvGrpSpPr>
        <p:grpSpPr>
          <a:xfrm>
            <a:off x="1263318" y="2985855"/>
            <a:ext cx="733926" cy="733369"/>
            <a:chOff x="695684" y="2647363"/>
            <a:chExt cx="1086437" cy="1086437"/>
          </a:xfrm>
        </p:grpSpPr>
        <p:sp>
          <p:nvSpPr>
            <p:cNvPr id="23" name="椭圆 22"/>
            <p:cNvSpPr/>
            <p:nvPr/>
          </p:nvSpPr>
          <p:spPr>
            <a:xfrm>
              <a:off x="695684" y="2647363"/>
              <a:ext cx="1086437" cy="108643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7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  <a:effectLst>
              <a:outerShdw blurRad="266700" dist="50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25367" y="2777046"/>
              <a:ext cx="827071" cy="827071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30" name="组 2"/>
          <p:cNvGrpSpPr/>
          <p:nvPr/>
        </p:nvGrpSpPr>
        <p:grpSpPr>
          <a:xfrm>
            <a:off x="1263317" y="4044394"/>
            <a:ext cx="733926" cy="733369"/>
            <a:chOff x="695684" y="2647363"/>
            <a:chExt cx="1086437" cy="1086437"/>
          </a:xfrm>
        </p:grpSpPr>
        <p:sp>
          <p:nvSpPr>
            <p:cNvPr id="33" name="椭圆 32"/>
            <p:cNvSpPr/>
            <p:nvPr/>
          </p:nvSpPr>
          <p:spPr>
            <a:xfrm>
              <a:off x="695684" y="2647363"/>
              <a:ext cx="1086437" cy="108643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7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  <a:effectLst>
              <a:outerShdw blurRad="266700" dist="50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825367" y="2777046"/>
              <a:ext cx="827071" cy="827071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0" name="组 2"/>
          <p:cNvGrpSpPr/>
          <p:nvPr/>
        </p:nvGrpSpPr>
        <p:grpSpPr>
          <a:xfrm>
            <a:off x="1263316" y="5102933"/>
            <a:ext cx="733926" cy="733369"/>
            <a:chOff x="695684" y="2647363"/>
            <a:chExt cx="1086437" cy="1086437"/>
          </a:xfrm>
        </p:grpSpPr>
        <p:sp>
          <p:nvSpPr>
            <p:cNvPr id="42" name="椭圆 41"/>
            <p:cNvSpPr/>
            <p:nvPr/>
          </p:nvSpPr>
          <p:spPr>
            <a:xfrm>
              <a:off x="695684" y="2647363"/>
              <a:ext cx="1086437" cy="108643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7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  <a:effectLst>
              <a:outerShdw blurRad="266700" dist="50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825367" y="2777046"/>
              <a:ext cx="827071" cy="827071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2084849" y="3245143"/>
            <a:ext cx="977857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以恒逸、新凤鸣、桐昆为主的行业标杆指数建立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2084849" y="4241801"/>
            <a:ext cx="977857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为三家行业龙头企业解决销售考核难、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CCF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指数有水分的问题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2084849" y="5311102"/>
            <a:ext cx="977857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通过安全的数据交换，引领市场趋势发展、提高企业效益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化工大数据解决方案</a:t>
            </a:r>
            <a:endParaRPr lang="zh-CN" altLang="en-US" sz="2200" b="1" dirty="0">
              <a:solidFill>
                <a:srgbClr val="0FB0D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69010" y="1157605"/>
            <a:ext cx="9095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                                        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解决方案提供的价值</a:t>
            </a:r>
          </a:p>
        </p:txBody>
      </p:sp>
      <p:sp>
        <p:nvSpPr>
          <p:cNvPr id="2" name="椭圆 1"/>
          <p:cNvSpPr/>
          <p:nvPr/>
        </p:nvSpPr>
        <p:spPr>
          <a:xfrm>
            <a:off x="447675" y="2881630"/>
            <a:ext cx="3684270" cy="3159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52170" y="4277995"/>
            <a:ext cx="3012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</a:t>
            </a:r>
            <a:r>
              <a:rPr lang="en-US" altLang="zh-CN" sz="2400" dirty="0"/>
              <a:t>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行业指标计算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436745" y="2881630"/>
            <a:ext cx="3684270" cy="3159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425815" y="2881630"/>
            <a:ext cx="3684270" cy="3159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554855" y="4277995"/>
            <a:ext cx="34486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销售量、销售价格预测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834755" y="4277995"/>
            <a:ext cx="2950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上下游行业分析报告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行业</a:t>
            </a:r>
            <a:r>
              <a:rPr lang="zh-CN" altLang="en-US" sz="2200" b="1" dirty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</a:t>
            </a:r>
            <a:r>
              <a:rPr lang="zh-CN" altLang="en-US" sz="2200" b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计算方案</a:t>
            </a:r>
            <a:endParaRPr lang="zh-CN" altLang="en-US" sz="2200" b="1" dirty="0">
              <a:solidFill>
                <a:srgbClr val="0FB0D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205" name="TextBox 77"/>
          <p:cNvSpPr txBox="1"/>
          <p:nvPr/>
        </p:nvSpPr>
        <p:spPr>
          <a:xfrm>
            <a:off x="6624955" y="1184910"/>
            <a:ext cx="5122545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指标计算采用安全多方计算方案，具体方案如下：</a:t>
            </a:r>
            <a:endParaRPr lang="en-US" altLang="zh-CN" sz="1600" b="1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某个参与方生成数据脱敏规则，并共享给其它参与方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规则支持定时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刷新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参与方将脱敏后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的数据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发送到确权平台；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确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权平台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对脱敏数据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进行指标计算；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确权平台将指标计算结果反馈给参与方，参与方还原，得到真实的指标结果；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6" name="TextBox 77"/>
          <p:cNvSpPr txBox="1"/>
          <p:nvPr/>
        </p:nvSpPr>
        <p:spPr>
          <a:xfrm>
            <a:off x="6624320" y="4336415"/>
            <a:ext cx="51225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方案优点：</a:t>
            </a:r>
            <a:endParaRPr lang="en-US" altLang="zh-CN" sz="1600" b="1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确权平台不感知脱敏规则，无法解密原始数据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各个参与方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只能获取指标计算结果，无法获取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其它参与方的原始数据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空心弧 18"/>
          <p:cNvSpPr/>
          <p:nvPr/>
        </p:nvSpPr>
        <p:spPr>
          <a:xfrm rot="7200000" flipV="1">
            <a:off x="627148" y="2952942"/>
            <a:ext cx="3129280" cy="1341370"/>
          </a:xfrm>
          <a:prstGeom prst="blockArc">
            <a:avLst>
              <a:gd name="adj1" fmla="val 11187232"/>
              <a:gd name="adj2" fmla="val 21280839"/>
              <a:gd name="adj3" fmla="val 134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空心弧 19"/>
          <p:cNvSpPr/>
          <p:nvPr/>
        </p:nvSpPr>
        <p:spPr>
          <a:xfrm rot="14400000" flipH="1" flipV="1">
            <a:off x="2596951" y="2952942"/>
            <a:ext cx="3129280" cy="1341370"/>
          </a:xfrm>
          <a:prstGeom prst="blockArc">
            <a:avLst>
              <a:gd name="adj1" fmla="val 11187232"/>
              <a:gd name="adj2" fmla="val 21280839"/>
              <a:gd name="adj3" fmla="val 134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空心弧 14"/>
          <p:cNvSpPr/>
          <p:nvPr/>
        </p:nvSpPr>
        <p:spPr>
          <a:xfrm flipV="1">
            <a:off x="1728795" y="4515802"/>
            <a:ext cx="2932685" cy="1431290"/>
          </a:xfrm>
          <a:prstGeom prst="blockArc">
            <a:avLst>
              <a:gd name="adj1" fmla="val 11187232"/>
              <a:gd name="adj2" fmla="val 21280839"/>
              <a:gd name="adj3" fmla="val 134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6" name="TextBox 6"/>
          <p:cNvSpPr txBox="1"/>
          <p:nvPr/>
        </p:nvSpPr>
        <p:spPr>
          <a:xfrm>
            <a:off x="2602412" y="4331017"/>
            <a:ext cx="11765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确权平台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TextBox 14"/>
          <p:cNvSpPr txBox="1"/>
          <p:nvPr/>
        </p:nvSpPr>
        <p:spPr>
          <a:xfrm>
            <a:off x="2403917" y="3440112"/>
            <a:ext cx="1574381" cy="8909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351872" y="955992"/>
            <a:ext cx="1686928" cy="18000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338338" y="4514532"/>
            <a:ext cx="1686928" cy="18000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80240" y="4514532"/>
            <a:ext cx="1686928" cy="18000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3059454" y="2760662"/>
            <a:ext cx="0" cy="67945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6"/>
          <p:cNvSpPr txBox="1"/>
          <p:nvPr/>
        </p:nvSpPr>
        <p:spPr>
          <a:xfrm>
            <a:off x="2602412" y="1512252"/>
            <a:ext cx="11765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参与方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35" name="TextBox 6"/>
          <p:cNvSpPr txBox="1"/>
          <p:nvPr/>
        </p:nvSpPr>
        <p:spPr>
          <a:xfrm>
            <a:off x="835541" y="5124767"/>
            <a:ext cx="11765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参与方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sp>
        <p:nvSpPr>
          <p:cNvPr id="36" name="TextBox 6"/>
          <p:cNvSpPr txBox="1"/>
          <p:nvPr/>
        </p:nvSpPr>
        <p:spPr>
          <a:xfrm>
            <a:off x="4635296" y="5124767"/>
            <a:ext cx="11765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参与方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568" y="3728402"/>
            <a:ext cx="446330" cy="31432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2568" y="1949767"/>
            <a:ext cx="446330" cy="37147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341" y="5523547"/>
            <a:ext cx="446330" cy="371475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096" y="5523547"/>
            <a:ext cx="446330" cy="371475"/>
          </a:xfrm>
          <a:prstGeom prst="rect">
            <a:avLst/>
          </a:prstGeom>
        </p:spPr>
      </p:pic>
      <p:cxnSp>
        <p:nvCxnSpPr>
          <p:cNvPr id="41" name="直接箭头连接符 40"/>
          <p:cNvCxnSpPr/>
          <p:nvPr/>
        </p:nvCxnSpPr>
        <p:spPr>
          <a:xfrm flipV="1">
            <a:off x="3348080" y="2756217"/>
            <a:ext cx="0" cy="67945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440684" y="2768292"/>
            <a:ext cx="592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脱敏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352682" y="2846705"/>
            <a:ext cx="7081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行业指标</a:t>
            </a:r>
          </a:p>
        </p:txBody>
      </p:sp>
      <p:sp>
        <p:nvSpPr>
          <p:cNvPr id="44" name="矩形 43"/>
          <p:cNvSpPr/>
          <p:nvPr/>
        </p:nvSpPr>
        <p:spPr>
          <a:xfrm>
            <a:off x="2821411" y="5523547"/>
            <a:ext cx="931342" cy="791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2967212" y="5767387"/>
            <a:ext cx="168693" cy="1800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230249" y="5767387"/>
            <a:ext cx="168693" cy="1800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492691" y="5767387"/>
            <a:ext cx="168693" cy="1800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635296" y="2661602"/>
            <a:ext cx="1028344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脱敏规则</a:t>
            </a:r>
          </a:p>
        </p:txBody>
      </p:sp>
      <p:grpSp>
        <p:nvGrpSpPr>
          <p:cNvPr id="52" name="组合 51"/>
          <p:cNvGrpSpPr/>
          <p:nvPr/>
        </p:nvGrpSpPr>
        <p:grpSpPr>
          <a:xfrm rot="2880000">
            <a:off x="2059522" y="4200735"/>
            <a:ext cx="307975" cy="640930"/>
            <a:chOff x="5301" y="7460"/>
            <a:chExt cx="485" cy="1077"/>
          </a:xfrm>
        </p:grpSpPr>
        <p:cxnSp>
          <p:nvCxnSpPr>
            <p:cNvPr id="50" name="直接箭头连接符 49"/>
            <p:cNvCxnSpPr/>
            <p:nvPr/>
          </p:nvCxnSpPr>
          <p:spPr>
            <a:xfrm>
              <a:off x="5301" y="7467"/>
              <a:ext cx="0" cy="107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V="1">
              <a:off x="5786" y="7460"/>
              <a:ext cx="0" cy="107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 rot="18720000" flipH="1">
            <a:off x="4106094" y="4200735"/>
            <a:ext cx="307975" cy="640930"/>
            <a:chOff x="5301" y="7460"/>
            <a:chExt cx="485" cy="1077"/>
          </a:xfrm>
        </p:grpSpPr>
        <p:cxnSp>
          <p:nvCxnSpPr>
            <p:cNvPr id="54" name="直接箭头连接符 53"/>
            <p:cNvCxnSpPr/>
            <p:nvPr/>
          </p:nvCxnSpPr>
          <p:spPr>
            <a:xfrm>
              <a:off x="5301" y="7467"/>
              <a:ext cx="0" cy="107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V="1">
              <a:off x="5786" y="7460"/>
              <a:ext cx="0" cy="107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7" name="图片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741" y="3728402"/>
            <a:ext cx="446330" cy="314325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941" y="3728402"/>
            <a:ext cx="446330" cy="314325"/>
          </a:xfrm>
          <a:prstGeom prst="rect">
            <a:avLst/>
          </a:prstGeom>
        </p:spPr>
      </p:pic>
      <p:sp>
        <p:nvSpPr>
          <p:cNvPr id="48" name="文本框 48"/>
          <p:cNvSpPr txBox="1"/>
          <p:nvPr/>
        </p:nvSpPr>
        <p:spPr>
          <a:xfrm>
            <a:off x="549523" y="2991802"/>
            <a:ext cx="1028344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脱敏规则</a:t>
            </a:r>
          </a:p>
        </p:txBody>
      </p:sp>
      <p:sp>
        <p:nvSpPr>
          <p:cNvPr id="63" name="文本框 41"/>
          <p:cNvSpPr txBox="1"/>
          <p:nvPr/>
        </p:nvSpPr>
        <p:spPr>
          <a:xfrm>
            <a:off x="2228967" y="4634241"/>
            <a:ext cx="592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脱敏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文本框 42"/>
          <p:cNvSpPr txBox="1"/>
          <p:nvPr/>
        </p:nvSpPr>
        <p:spPr>
          <a:xfrm>
            <a:off x="1727082" y="3913505"/>
            <a:ext cx="7081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行业指标</a:t>
            </a:r>
          </a:p>
        </p:txBody>
      </p:sp>
      <p:sp>
        <p:nvSpPr>
          <p:cNvPr id="65" name="文本框 41"/>
          <p:cNvSpPr txBox="1"/>
          <p:nvPr/>
        </p:nvSpPr>
        <p:spPr>
          <a:xfrm>
            <a:off x="3609084" y="4520892"/>
            <a:ext cx="592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脱敏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42"/>
          <p:cNvSpPr txBox="1"/>
          <p:nvPr/>
        </p:nvSpPr>
        <p:spPr>
          <a:xfrm>
            <a:off x="4292482" y="3951605"/>
            <a:ext cx="7081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行业指标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262890" y="5792470"/>
            <a:ext cx="11610340" cy="902970"/>
          </a:xfrm>
          <a:prstGeom prst="roundRect">
            <a:avLst>
              <a:gd name="adj" fmla="val 25949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152900" y="693420"/>
            <a:ext cx="3830955" cy="4984750"/>
          </a:xfrm>
          <a:prstGeom prst="roundRect">
            <a:avLst>
              <a:gd name="adj" fmla="val 672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62890" y="708660"/>
            <a:ext cx="3830955" cy="4970145"/>
          </a:xfrm>
          <a:prstGeom prst="roundRect">
            <a:avLst>
              <a:gd name="adj" fmla="val 672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丰富的行业指标展现能力</a:t>
            </a:r>
            <a:endParaRPr lang="zh-CN" altLang="en-US" sz="2200" b="1" dirty="0">
              <a:solidFill>
                <a:srgbClr val="0FB0D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41125" y="6421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graphicFrame>
        <p:nvGraphicFramePr>
          <p:cNvPr id="2" name="图表 1"/>
          <p:cNvGraphicFramePr/>
          <p:nvPr/>
        </p:nvGraphicFramePr>
        <p:xfrm>
          <a:off x="378460" y="1733868"/>
          <a:ext cx="3600026" cy="2880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图表 2"/>
          <p:cNvGraphicFramePr/>
          <p:nvPr/>
        </p:nvGraphicFramePr>
        <p:xfrm>
          <a:off x="4268681" y="1734185"/>
          <a:ext cx="3599815" cy="2880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圆角矩形 16"/>
          <p:cNvSpPr/>
          <p:nvPr/>
        </p:nvSpPr>
        <p:spPr>
          <a:xfrm>
            <a:off x="379095" y="878840"/>
            <a:ext cx="3599815" cy="58356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实时价格显示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4268470" y="878840"/>
            <a:ext cx="3599815" cy="5835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月平均价格对比</a:t>
            </a:r>
          </a:p>
        </p:txBody>
      </p:sp>
      <p:sp>
        <p:nvSpPr>
          <p:cNvPr id="19" name="右箭头 18"/>
          <p:cNvSpPr/>
          <p:nvPr/>
        </p:nvSpPr>
        <p:spPr>
          <a:xfrm rot="14820000">
            <a:off x="3228975" y="2305685"/>
            <a:ext cx="255270" cy="146050"/>
          </a:xfrm>
          <a:prstGeom prst="rightArrow">
            <a:avLst>
              <a:gd name="adj1" fmla="val 19820"/>
              <a:gd name="adj2" fmla="val 1139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340610" y="2682240"/>
            <a:ext cx="1508760" cy="7131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时间：</a:t>
            </a:r>
            <a:r>
              <a:rPr lang="en-US" altLang="zh-CN" sz="1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12:00</a:t>
            </a:r>
          </a:p>
          <a:p>
            <a:pPr algn="l"/>
            <a:r>
              <a:rPr lang="zh-CN" altLang="en-US" sz="1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我司报价：</a:t>
            </a:r>
            <a:r>
              <a:rPr lang="en-US" altLang="zh-CN" sz="1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73.5</a:t>
            </a:r>
          </a:p>
          <a:p>
            <a:pPr algn="l"/>
            <a:r>
              <a:rPr lang="zh-CN" altLang="en-US" sz="1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市场均价：</a:t>
            </a:r>
            <a:r>
              <a:rPr lang="en-US" altLang="zh-CN" sz="1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71.5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65785" y="4762500"/>
            <a:ext cx="3176270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时刻掌握最新市场行情</a:t>
            </a: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及时调整公司报价策略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8675" y="1917700"/>
            <a:ext cx="844550" cy="31178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455795" y="4775200"/>
            <a:ext cx="3176905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洞察市场发展趋势</a:t>
            </a: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调整公司销售方案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042910" y="708660"/>
            <a:ext cx="3830955" cy="4969510"/>
          </a:xfrm>
          <a:prstGeom prst="roundRect">
            <a:avLst>
              <a:gd name="adj" fmla="val 672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158480" y="885190"/>
            <a:ext cx="3599815" cy="58356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日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月市场销量变化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8345805" y="4762500"/>
            <a:ext cx="3176905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了解产品市场需求变化</a:t>
            </a: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调整公司产销规划方案</a:t>
            </a:r>
          </a:p>
        </p:txBody>
      </p:sp>
      <p:graphicFrame>
        <p:nvGraphicFramePr>
          <p:cNvPr id="26" name="图表 25"/>
          <p:cNvGraphicFramePr/>
          <p:nvPr/>
        </p:nvGraphicFramePr>
        <p:xfrm>
          <a:off x="8157845" y="1633855"/>
          <a:ext cx="3601085" cy="2980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74370" y="5796280"/>
            <a:ext cx="731012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zh-CN" altLang="en-US" sz="2000" b="1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决策者：明晰市场动向，把握企业整体经营情况</a:t>
            </a: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zh-CN" altLang="en-US" sz="2000" b="1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销售管理者：更准确、更客观地评价销售的工作业绩</a:t>
            </a:r>
            <a:endParaRPr lang="zh-CN" altLang="en-US" sz="2000" b="1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产品实施计划</a:t>
            </a:r>
            <a:endParaRPr lang="zh-CN" altLang="en-US" sz="2200" b="1" dirty="0">
              <a:solidFill>
                <a:srgbClr val="0FB0D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1186607" y="2171700"/>
            <a:ext cx="988017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下箭头 14"/>
          <p:cNvSpPr/>
          <p:nvPr/>
        </p:nvSpPr>
        <p:spPr>
          <a:xfrm>
            <a:off x="1427480" y="1054100"/>
            <a:ext cx="431800" cy="111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86607" y="2324100"/>
            <a:ext cx="1002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需求调研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下箭头 77"/>
          <p:cNvSpPr/>
          <p:nvPr/>
        </p:nvSpPr>
        <p:spPr>
          <a:xfrm>
            <a:off x="3588385" y="1054100"/>
            <a:ext cx="431800" cy="111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5419725" y="2298700"/>
            <a:ext cx="1351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代码开发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下箭头 79"/>
          <p:cNvSpPr/>
          <p:nvPr/>
        </p:nvSpPr>
        <p:spPr>
          <a:xfrm>
            <a:off x="5749290" y="1054100"/>
            <a:ext cx="431800" cy="111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3166745" y="2298700"/>
            <a:ext cx="1351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  方案设计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下箭头 81"/>
          <p:cNvSpPr/>
          <p:nvPr/>
        </p:nvSpPr>
        <p:spPr>
          <a:xfrm>
            <a:off x="7910195" y="1054100"/>
            <a:ext cx="431800" cy="111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7025005" y="2298700"/>
            <a:ext cx="2258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软件系统部署、验证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下箭头 85"/>
          <p:cNvSpPr/>
          <p:nvPr/>
        </p:nvSpPr>
        <p:spPr>
          <a:xfrm>
            <a:off x="10121900" y="1054100"/>
            <a:ext cx="431800" cy="111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9460230" y="2324100"/>
            <a:ext cx="1351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    系统上线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4" name="直接箭头连接符 93"/>
          <p:cNvCxnSpPr/>
          <p:nvPr/>
        </p:nvCxnSpPr>
        <p:spPr>
          <a:xfrm>
            <a:off x="3254375" y="1499870"/>
            <a:ext cx="34734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15185" y="1346200"/>
            <a:ext cx="1283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需求分析阶段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841713" y="1500088"/>
            <a:ext cx="4040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5427345" y="1499870"/>
            <a:ext cx="3505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288288" y="1346199"/>
            <a:ext cx="1360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方案设计阶段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2" name="直接箭头连接符 101"/>
          <p:cNvCxnSpPr/>
          <p:nvPr/>
        </p:nvCxnSpPr>
        <p:spPr>
          <a:xfrm flipH="1">
            <a:off x="4014683" y="1500088"/>
            <a:ext cx="4040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7602855" y="1499870"/>
            <a:ext cx="3429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431570" y="1346199"/>
            <a:ext cx="1360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开发实施阶段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7" name="直接箭头连接符 106"/>
          <p:cNvCxnSpPr/>
          <p:nvPr/>
        </p:nvCxnSpPr>
        <p:spPr>
          <a:xfrm flipH="1">
            <a:off x="6181725" y="1499870"/>
            <a:ext cx="2971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9680046" y="1498818"/>
            <a:ext cx="4421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8540883" y="1344929"/>
            <a:ext cx="1360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系统调测阶段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0" name="直接箭头连接符 119"/>
          <p:cNvCxnSpPr/>
          <p:nvPr/>
        </p:nvCxnSpPr>
        <p:spPr>
          <a:xfrm flipH="1">
            <a:off x="8267278" y="1498818"/>
            <a:ext cx="4040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5" name="表格 234"/>
          <p:cNvGraphicFramePr>
            <a:graphicFrameLocks noGrp="1"/>
          </p:cNvGraphicFramePr>
          <p:nvPr/>
        </p:nvGraphicFramePr>
        <p:xfrm>
          <a:off x="1032510" y="2877820"/>
          <a:ext cx="10099040" cy="3317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5660"/>
                <a:gridCol w="3568700"/>
                <a:gridCol w="3060700"/>
                <a:gridCol w="1363980"/>
              </a:tblGrid>
              <a:tr h="511175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阶段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关键活动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阶段成果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周期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454025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需求分析阶段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、需求调研、分析；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、基线化的需求列表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周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84225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方案设计阶段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、方案设计；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、方案评审；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、方案设计文档；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、接口文档；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周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84225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开发实施阶段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、软件代码开发；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、软件代码自测；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、软件系统；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、用户使用手册；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周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84225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系统调测阶段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、软件代码部署；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、整系统测试；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、可商用的软件系统；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、用户使用手册；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周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价格、销量趋势预测方案</a:t>
            </a:r>
            <a:endParaRPr lang="zh-CN" altLang="en-US" sz="2200" b="1" dirty="0">
              <a:solidFill>
                <a:srgbClr val="0FB0D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205" name="TextBox 77"/>
          <p:cNvSpPr txBox="1"/>
          <p:nvPr/>
        </p:nvSpPr>
        <p:spPr>
          <a:xfrm>
            <a:off x="5593793" y="930275"/>
            <a:ext cx="66541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价格趋势、销量趋势预测采用线下模型训练、线上应用，线上线下互动的方案，具体方案如下：</a:t>
            </a:r>
            <a:endParaRPr lang="en-US" altLang="zh-CN" sz="1600" b="1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参与方生成数据脱敏规则，将脱敏后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的数据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发送到确权平台；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确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权平台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脱敏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进行模型训练；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确权平台将训练得到的数据模型发送到参与方；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参与方对模型进行线上应用，并实时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反馈预测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精度；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确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权平台根据预测精度，对数据模型进行调优；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6" name="TextBox 77"/>
          <p:cNvSpPr txBox="1"/>
          <p:nvPr/>
        </p:nvSpPr>
        <p:spPr>
          <a:xfrm>
            <a:off x="5600700" y="4086215"/>
            <a:ext cx="6184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方案优点：</a:t>
            </a:r>
            <a:endParaRPr lang="en-US" altLang="zh-CN" sz="1600" b="1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确权平台不感知脱敏规则，无法解密原始数据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混淆加密规则不破坏数据间的关系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脱敏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训练后的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模型仍具有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高可用性；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337349" y="930275"/>
            <a:ext cx="3309541" cy="4813300"/>
            <a:chOff x="2112010" y="1177290"/>
            <a:chExt cx="3309541" cy="4813300"/>
          </a:xfrm>
        </p:grpSpPr>
        <p:sp>
          <p:nvSpPr>
            <p:cNvPr id="2" name="TextBox 6"/>
            <p:cNvSpPr txBox="1"/>
            <p:nvPr/>
          </p:nvSpPr>
          <p:spPr>
            <a:xfrm>
              <a:off x="2475865" y="5591810"/>
              <a:ext cx="125539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微软雅黑" panose="020B0503020204020204" charset="-122"/>
                  <a:ea typeface="微软雅黑" panose="020B0503020204020204" charset="-122"/>
                </a:rPr>
                <a:t>确权平台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TextBox 14"/>
            <p:cNvSpPr txBox="1"/>
            <p:nvPr/>
          </p:nvSpPr>
          <p:spPr>
            <a:xfrm>
              <a:off x="2264064" y="4436110"/>
              <a:ext cx="1679921" cy="1050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altLang="zh-CN" sz="1200" dirty="0" smtClean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208530" y="1177290"/>
              <a:ext cx="1800013" cy="18000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2684145" y="2981960"/>
              <a:ext cx="0" cy="143002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3270885" y="2179955"/>
              <a:ext cx="466090" cy="52197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6"/>
            <p:cNvSpPr txBox="1"/>
            <p:nvPr/>
          </p:nvSpPr>
          <p:spPr>
            <a:xfrm>
              <a:off x="2481580" y="1409700"/>
              <a:ext cx="125539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2000" b="1" dirty="0" smtClean="0">
                  <a:latin typeface="微软雅黑" panose="020B0503020204020204" charset="-122"/>
                  <a:ea typeface="微软雅黑" panose="020B0503020204020204" charset="-122"/>
                </a:rPr>
                <a:t>参与方</a:t>
              </a:r>
              <a:endPara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835" y="5092700"/>
              <a:ext cx="476250" cy="314325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91155" y="1808480"/>
              <a:ext cx="476250" cy="371475"/>
            </a:xfrm>
            <a:prstGeom prst="rect">
              <a:avLst/>
            </a:prstGeom>
          </p:spPr>
        </p:pic>
        <p:cxnSp>
          <p:nvCxnSpPr>
            <p:cNvPr id="41" name="直接箭头连接符 40"/>
            <p:cNvCxnSpPr/>
            <p:nvPr/>
          </p:nvCxnSpPr>
          <p:spPr>
            <a:xfrm flipV="1">
              <a:off x="2992120" y="2977515"/>
              <a:ext cx="0" cy="143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2112010" y="3415010"/>
              <a:ext cx="5721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charset="-122"/>
                  <a:ea typeface="微软雅黑" panose="020B0503020204020204" charset="-122"/>
                </a:rPr>
                <a:t>脱敏</a:t>
              </a:r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</a:rPr>
                <a:t>数据</a:t>
              </a:r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1250" y="5092700"/>
              <a:ext cx="476250" cy="314325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2528570" y="2179955"/>
              <a:ext cx="466090" cy="52197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7405" y="5092700"/>
              <a:ext cx="476250" cy="314325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475865" y="2179955"/>
              <a:ext cx="57213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</a:rPr>
                <a:t>原始数据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247390" y="2179955"/>
              <a:ext cx="596265" cy="52197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4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数据模型</a:t>
              </a:r>
              <a:endPara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9" name="十字形 18"/>
            <p:cNvSpPr/>
            <p:nvPr/>
          </p:nvSpPr>
          <p:spPr>
            <a:xfrm>
              <a:off x="3021330" y="2307590"/>
              <a:ext cx="216002" cy="216002"/>
            </a:xfrm>
            <a:prstGeom prst="plus">
              <a:avLst>
                <a:gd name="adj" fmla="val 3380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3843655" y="2275840"/>
              <a:ext cx="394335" cy="2794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313555" y="2231390"/>
              <a:ext cx="1107996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b="1" dirty="0" smtClean="0">
                  <a:solidFill>
                    <a:srgbClr val="0FB0D2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预测</a:t>
              </a:r>
              <a:r>
                <a:rPr lang="zh-CN" altLang="en-US" b="1" dirty="0">
                  <a:solidFill>
                    <a:srgbClr val="0FB0D2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结果</a:t>
              </a:r>
              <a:endParaRPr lang="zh-CN" altLang="en-US" dirty="0"/>
            </a:p>
          </p:txBody>
        </p:sp>
        <p:sp>
          <p:nvSpPr>
            <p:cNvPr id="29" name="文本框 41"/>
            <p:cNvSpPr txBox="1"/>
            <p:nvPr/>
          </p:nvSpPr>
          <p:spPr>
            <a:xfrm>
              <a:off x="2956560" y="3408680"/>
              <a:ext cx="5721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</a:rPr>
                <a:t>数据模型</a:t>
              </a:r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3545522" y="2955280"/>
              <a:ext cx="0" cy="143002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41"/>
            <p:cNvSpPr txBox="1"/>
            <p:nvPr/>
          </p:nvSpPr>
          <p:spPr>
            <a:xfrm>
              <a:off x="3470910" y="3389610"/>
              <a:ext cx="5721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</a:rPr>
                <a:t>模型精度</a:t>
              </a:r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28569" y="4592320"/>
              <a:ext cx="1315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模型训练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6182995" y="822960"/>
            <a:ext cx="5607685" cy="4573270"/>
          </a:xfrm>
          <a:prstGeom prst="roundRect">
            <a:avLst>
              <a:gd name="adj" fmla="val 672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30530" y="822960"/>
            <a:ext cx="5564505" cy="4573270"/>
          </a:xfrm>
          <a:prstGeom prst="roundRect">
            <a:avLst>
              <a:gd name="adj" fmla="val 672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未来趋势展现能力</a:t>
            </a:r>
            <a:endParaRPr lang="zh-CN" altLang="en-US" sz="2200" b="1" dirty="0">
              <a:solidFill>
                <a:srgbClr val="0FB0D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41125" y="6421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graphicFrame>
        <p:nvGraphicFramePr>
          <p:cNvPr id="4" name="图表 3"/>
          <p:cNvGraphicFramePr/>
          <p:nvPr/>
        </p:nvGraphicFramePr>
        <p:xfrm>
          <a:off x="6433185" y="1697990"/>
          <a:ext cx="5158105" cy="2662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圆角矩形 10"/>
          <p:cNvSpPr/>
          <p:nvPr/>
        </p:nvSpPr>
        <p:spPr>
          <a:xfrm>
            <a:off x="7155180" y="993140"/>
            <a:ext cx="3599815" cy="58356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价格走势预期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420495" y="993140"/>
            <a:ext cx="3599815" cy="58356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市场销量走势预期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558290" y="4479925"/>
            <a:ext cx="3176270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预测未来市场需求走势</a:t>
            </a: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及时调整公司生产重心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470140" y="4479925"/>
            <a:ext cx="3176905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预测未来市场价格走势</a:t>
            </a: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及时调整公司营销重点</a:t>
            </a:r>
          </a:p>
        </p:txBody>
      </p:sp>
      <p:sp>
        <p:nvSpPr>
          <p:cNvPr id="7" name="任意多边形 6"/>
          <p:cNvSpPr/>
          <p:nvPr/>
        </p:nvSpPr>
        <p:spPr>
          <a:xfrm>
            <a:off x="10514965" y="2179320"/>
            <a:ext cx="784225" cy="318770"/>
          </a:xfrm>
          <a:custGeom>
            <a:avLst/>
            <a:gdLst>
              <a:gd name="connsiteX0" fmla="*/ 0 w 855"/>
              <a:gd name="connsiteY0" fmla="*/ 0 h 390"/>
              <a:gd name="connsiteX1" fmla="*/ 158 w 855"/>
              <a:gd name="connsiteY1" fmla="*/ 45 h 390"/>
              <a:gd name="connsiteX2" fmla="*/ 269 w 855"/>
              <a:gd name="connsiteY2" fmla="*/ 105 h 390"/>
              <a:gd name="connsiteX3" fmla="*/ 367 w 855"/>
              <a:gd name="connsiteY3" fmla="*/ 162 h 390"/>
              <a:gd name="connsiteX4" fmla="*/ 464 w 855"/>
              <a:gd name="connsiteY4" fmla="*/ 203 h 390"/>
              <a:gd name="connsiteX5" fmla="*/ 573 w 855"/>
              <a:gd name="connsiteY5" fmla="*/ 244 h 390"/>
              <a:gd name="connsiteX6" fmla="*/ 645 w 855"/>
              <a:gd name="connsiteY6" fmla="*/ 285 h 390"/>
              <a:gd name="connsiteX7" fmla="*/ 750 w 855"/>
              <a:gd name="connsiteY7" fmla="*/ 345 h 390"/>
              <a:gd name="connsiteX8" fmla="*/ 855 w 855"/>
              <a:gd name="connsiteY8" fmla="*/ 390 h 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5" h="390">
                <a:moveTo>
                  <a:pt x="0" y="0"/>
                </a:moveTo>
                <a:cubicBezTo>
                  <a:pt x="19" y="14"/>
                  <a:pt x="116" y="18"/>
                  <a:pt x="158" y="45"/>
                </a:cubicBezTo>
                <a:cubicBezTo>
                  <a:pt x="200" y="72"/>
                  <a:pt x="227" y="84"/>
                  <a:pt x="269" y="105"/>
                </a:cubicBezTo>
                <a:cubicBezTo>
                  <a:pt x="311" y="126"/>
                  <a:pt x="322" y="144"/>
                  <a:pt x="367" y="162"/>
                </a:cubicBezTo>
                <a:cubicBezTo>
                  <a:pt x="412" y="180"/>
                  <a:pt x="419" y="191"/>
                  <a:pt x="464" y="203"/>
                </a:cubicBezTo>
                <a:cubicBezTo>
                  <a:pt x="509" y="215"/>
                  <a:pt x="531" y="232"/>
                  <a:pt x="573" y="244"/>
                </a:cubicBezTo>
                <a:cubicBezTo>
                  <a:pt x="615" y="256"/>
                  <a:pt x="603" y="264"/>
                  <a:pt x="645" y="285"/>
                </a:cubicBezTo>
                <a:cubicBezTo>
                  <a:pt x="687" y="306"/>
                  <a:pt x="708" y="324"/>
                  <a:pt x="750" y="345"/>
                </a:cubicBezTo>
                <a:cubicBezTo>
                  <a:pt x="792" y="366"/>
                  <a:pt x="836" y="382"/>
                  <a:pt x="855" y="39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560000">
            <a:off x="10307955" y="2143760"/>
            <a:ext cx="1050925" cy="389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图表 24"/>
          <p:cNvGraphicFramePr/>
          <p:nvPr/>
        </p:nvGraphicFramePr>
        <p:xfrm>
          <a:off x="851535" y="1694180"/>
          <a:ext cx="4589780" cy="2666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6" name="任意多边形 25"/>
          <p:cNvSpPr/>
          <p:nvPr/>
        </p:nvSpPr>
        <p:spPr>
          <a:xfrm flipV="1">
            <a:off x="4504055" y="2141043"/>
            <a:ext cx="676275" cy="266980"/>
          </a:xfrm>
          <a:custGeom>
            <a:avLst/>
            <a:gdLst>
              <a:gd name="connsiteX0" fmla="*/ 0 w 1065"/>
              <a:gd name="connsiteY0" fmla="*/ 2 h 420"/>
              <a:gd name="connsiteX1" fmla="*/ 198 w 1065"/>
              <a:gd name="connsiteY1" fmla="*/ 10 h 420"/>
              <a:gd name="connsiteX2" fmla="*/ 378 w 1065"/>
              <a:gd name="connsiteY2" fmla="*/ 100 h 420"/>
              <a:gd name="connsiteX3" fmla="*/ 476 w 1065"/>
              <a:gd name="connsiteY3" fmla="*/ 163 h 420"/>
              <a:gd name="connsiteX4" fmla="*/ 570 w 1065"/>
              <a:gd name="connsiteY4" fmla="*/ 216 h 420"/>
              <a:gd name="connsiteX5" fmla="*/ 663 w 1065"/>
              <a:gd name="connsiteY5" fmla="*/ 278 h 420"/>
              <a:gd name="connsiteX6" fmla="*/ 783 w 1065"/>
              <a:gd name="connsiteY6" fmla="*/ 349 h 420"/>
              <a:gd name="connsiteX7" fmla="*/ 911 w 1065"/>
              <a:gd name="connsiteY7" fmla="*/ 419 h 420"/>
              <a:gd name="connsiteX8" fmla="*/ 1065 w 1065"/>
              <a:gd name="connsiteY8" fmla="*/ 352 h 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5" h="420">
                <a:moveTo>
                  <a:pt x="0" y="2"/>
                </a:moveTo>
                <a:cubicBezTo>
                  <a:pt x="22" y="22"/>
                  <a:pt x="116" y="-18"/>
                  <a:pt x="198" y="10"/>
                </a:cubicBezTo>
                <a:cubicBezTo>
                  <a:pt x="280" y="38"/>
                  <a:pt x="328" y="70"/>
                  <a:pt x="378" y="100"/>
                </a:cubicBezTo>
                <a:cubicBezTo>
                  <a:pt x="427" y="130"/>
                  <a:pt x="423" y="138"/>
                  <a:pt x="476" y="163"/>
                </a:cubicBezTo>
                <a:cubicBezTo>
                  <a:pt x="529" y="189"/>
                  <a:pt x="517" y="199"/>
                  <a:pt x="570" y="216"/>
                </a:cubicBezTo>
                <a:cubicBezTo>
                  <a:pt x="623" y="233"/>
                  <a:pt x="614" y="241"/>
                  <a:pt x="663" y="278"/>
                </a:cubicBezTo>
                <a:cubicBezTo>
                  <a:pt x="712" y="315"/>
                  <a:pt x="723" y="318"/>
                  <a:pt x="783" y="349"/>
                </a:cubicBezTo>
                <a:cubicBezTo>
                  <a:pt x="843" y="380"/>
                  <a:pt x="806" y="407"/>
                  <a:pt x="911" y="419"/>
                </a:cubicBezTo>
                <a:cubicBezTo>
                  <a:pt x="1016" y="431"/>
                  <a:pt x="1043" y="341"/>
                  <a:pt x="1065" y="352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 rot="20940000">
            <a:off x="4362450" y="2079625"/>
            <a:ext cx="1050925" cy="389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30530" y="5476240"/>
            <a:ext cx="11359515" cy="1292225"/>
          </a:xfrm>
          <a:prstGeom prst="roundRect">
            <a:avLst>
              <a:gd name="adj" fmla="val 25949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50240" y="5476240"/>
            <a:ext cx="750570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zh-CN" altLang="en-US" sz="2000" b="1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决策者：提前调整公司整体生产、经营、销售方案</a:t>
            </a: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zh-CN" altLang="en-US" sz="2000" b="1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生产管理者：合理安排工场排班，最大化生产效率</a:t>
            </a: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zh-CN" altLang="en-US" sz="2000" b="1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销售管理者：合理价位时及时出货，避免潜在销售风险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上下游产业分析报告</a:t>
            </a: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53795" y="1290320"/>
            <a:ext cx="4448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     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上游产业分析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68770" y="1290320"/>
            <a:ext cx="31064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下游产业分析</a:t>
            </a:r>
          </a:p>
        </p:txBody>
      </p:sp>
      <p:pic>
        <p:nvPicPr>
          <p:cNvPr id="4" name="图片 3" descr="1528102376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60" y="1815465"/>
            <a:ext cx="5280025" cy="4629150"/>
          </a:xfrm>
          <a:prstGeom prst="rect">
            <a:avLst/>
          </a:prstGeom>
        </p:spPr>
      </p:pic>
      <p:pic>
        <p:nvPicPr>
          <p:cNvPr id="7" name="图片 6" descr="1528102811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810" y="1816100"/>
            <a:ext cx="5448935" cy="4627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884</Words>
  <Application>Microsoft Office PowerPoint</Application>
  <PresentationFormat>自定义</PresentationFormat>
  <Paragraphs>184</Paragraphs>
  <Slides>11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化工领域专属APP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zhangrucong</cp:lastModifiedBy>
  <cp:revision>171</cp:revision>
  <dcterms:created xsi:type="dcterms:W3CDTF">2016-11-22T04:03:00Z</dcterms:created>
  <dcterms:modified xsi:type="dcterms:W3CDTF">2018-06-08T05:46:33Z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