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9" r:id="rId4"/>
    <p:sldId id="291" r:id="rId5"/>
    <p:sldId id="292" r:id="rId6"/>
    <p:sldId id="286" r:id="rId7"/>
    <p:sldId id="268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7"/>
    <p:restoredTop sz="92669"/>
  </p:normalViewPr>
  <p:slideViewPr>
    <p:cSldViewPr snapToGrid="0" snapToObjects="1">
      <p:cViewPr>
        <p:scale>
          <a:sx n="75" d="100"/>
          <a:sy n="75" d="100"/>
        </p:scale>
        <p:origin x="-22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773665" y="2879426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4926" y="3114863"/>
            <a:ext cx="787400" cy="685800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1216617" y="3439634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95127" y="3675294"/>
            <a:ext cx="889000" cy="7747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189794" y="3498060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53458" y="4079440"/>
            <a:ext cx="800100" cy="8255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491793" y="2939886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80600" y="3461477"/>
            <a:ext cx="1003300" cy="7239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117628" y="1433502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54812" y="1766619"/>
            <a:ext cx="944181" cy="881236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686086" y="15115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1255" y="1956768"/>
            <a:ext cx="1117834" cy="10947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9433" y="3275048"/>
            <a:ext cx="2401479" cy="40024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6455" y="2663666"/>
            <a:ext cx="583406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化工</a:t>
            </a:r>
          </a:p>
        </p:txBody>
      </p:sp>
      <p:grpSp>
        <p:nvGrpSpPr>
          <p:cNvPr id="24" name="组 23"/>
          <p:cNvGrpSpPr/>
          <p:nvPr/>
        </p:nvGrpSpPr>
        <p:grpSpPr>
          <a:xfrm>
            <a:off x="5306688" y="3529238"/>
            <a:ext cx="5673012" cy="0"/>
            <a:chOff x="5306688" y="4171073"/>
            <a:chExt cx="5673012" cy="0"/>
          </a:xfrm>
        </p:grpSpPr>
        <p:cxnSp>
          <p:nvCxnSpPr>
            <p:cNvPr id="16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线连接符 26"/>
          <p:cNvCxnSpPr/>
          <p:nvPr/>
        </p:nvCxnSpPr>
        <p:spPr>
          <a:xfrm flipH="1">
            <a:off x="7809497" y="443107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8213486" y="1026260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8143194" y="174727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>
            <a:off x="6349704" y="4392511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 flipH="1">
            <a:off x="6776862" y="4124131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727340" y="5845329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化工行业指标计算</a:t>
            </a: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场景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解决方案（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----------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董坪）</a:t>
            </a:r>
            <a:endParaRPr lang="zh-CN" altLang="en-US" sz="22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9400" y="889000"/>
            <a:ext cx="1106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在化工行业指标计算场景中，大数据交易中心提供端到端的解决方案，该解决方案具有如下核心能力：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、安全多方计算能力：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、丰富的指标展现能力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指标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计算方案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（张如聪）</a:t>
            </a:r>
            <a:endParaRPr lang="zh-CN" altLang="en-US" sz="22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96" name="TextBox 6"/>
          <p:cNvSpPr txBox="1"/>
          <p:nvPr/>
        </p:nvSpPr>
        <p:spPr>
          <a:xfrm>
            <a:off x="7217492" y="4090319"/>
            <a:ext cx="293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确权平台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6426200" y="2884453"/>
            <a:ext cx="4635500" cy="168740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6" name="圆角矩形 55"/>
          <p:cNvSpPr/>
          <p:nvPr/>
        </p:nvSpPr>
        <p:spPr>
          <a:xfrm>
            <a:off x="447454" y="977900"/>
            <a:ext cx="4416646" cy="54229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grpSp>
        <p:nvGrpSpPr>
          <p:cNvPr id="11" name="组合 10"/>
          <p:cNvGrpSpPr/>
          <p:nvPr/>
        </p:nvGrpSpPr>
        <p:grpSpPr>
          <a:xfrm>
            <a:off x="722124" y="1118623"/>
            <a:ext cx="3824476" cy="1416844"/>
            <a:chOff x="722124" y="1346200"/>
            <a:chExt cx="3824476" cy="1519467"/>
          </a:xfrm>
        </p:grpSpPr>
        <p:sp>
          <p:nvSpPr>
            <p:cNvPr id="129" name="TextBox 14"/>
            <p:cNvSpPr txBox="1"/>
            <p:nvPr/>
          </p:nvSpPr>
          <p:spPr>
            <a:xfrm>
              <a:off x="1211122" y="15982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722124" y="13462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72" name="TextBox 14"/>
            <p:cNvSpPr txBox="1"/>
            <p:nvPr/>
          </p:nvSpPr>
          <p:spPr>
            <a:xfrm>
              <a:off x="1469679" y="18266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Box 14"/>
            <p:cNvSpPr txBox="1"/>
            <p:nvPr/>
          </p:nvSpPr>
          <p:spPr>
            <a:xfrm>
              <a:off x="2434879" y="18386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9457" y="1584508"/>
              <a:ext cx="461665" cy="841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59" name="圆柱形 58"/>
            <p:cNvSpPr/>
            <p:nvPr/>
          </p:nvSpPr>
          <p:spPr>
            <a:xfrm>
              <a:off x="3777009" y="15926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77009" y="18266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 flipH="1" flipV="1">
              <a:off x="2975320" y="19527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2709994" y="22015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H="1" flipV="1">
              <a:off x="2997810" y="21845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124200" y="18039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35300" y="17440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7200" y="19836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指标结果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13227" y="23071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3" name="TextBox 15"/>
            <p:cNvSpPr txBox="1"/>
            <p:nvPr/>
          </p:nvSpPr>
          <p:spPr>
            <a:xfrm>
              <a:off x="1211122" y="25307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>
            <a:off x="1754458" y="1976931"/>
            <a:ext cx="0" cy="13510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60224" y="4873808"/>
            <a:ext cx="3824476" cy="1281159"/>
            <a:chOff x="760224" y="4965700"/>
            <a:chExt cx="3824476" cy="1519467"/>
          </a:xfrm>
        </p:grpSpPr>
        <p:sp>
          <p:nvSpPr>
            <p:cNvPr id="144" name="TextBox 14"/>
            <p:cNvSpPr txBox="1"/>
            <p:nvPr/>
          </p:nvSpPr>
          <p:spPr>
            <a:xfrm>
              <a:off x="1249222" y="52177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760224" y="49657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46" name="TextBox 14"/>
            <p:cNvSpPr txBox="1"/>
            <p:nvPr/>
          </p:nvSpPr>
          <p:spPr>
            <a:xfrm>
              <a:off x="1507779" y="54461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"/>
            <p:cNvSpPr txBox="1"/>
            <p:nvPr/>
          </p:nvSpPr>
          <p:spPr>
            <a:xfrm>
              <a:off x="2472979" y="54581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13226" y="5074686"/>
              <a:ext cx="435995" cy="1040977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149" name="圆柱形 148"/>
            <p:cNvSpPr/>
            <p:nvPr/>
          </p:nvSpPr>
          <p:spPr>
            <a:xfrm>
              <a:off x="3815109" y="52121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15109" y="54461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51" name="直接箭头连接符 150"/>
            <p:cNvCxnSpPr/>
            <p:nvPr/>
          </p:nvCxnSpPr>
          <p:spPr>
            <a:xfrm flipH="1" flipV="1">
              <a:off x="3013420" y="55722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2748094" y="58210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flipH="1" flipV="1">
              <a:off x="3035910" y="58040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162300" y="54234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073400" y="53635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35300" y="56031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指标结果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51327" y="59266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3" name="TextBox 15"/>
            <p:cNvSpPr txBox="1"/>
            <p:nvPr/>
          </p:nvSpPr>
          <p:spPr>
            <a:xfrm>
              <a:off x="1249222" y="61502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4" name="直接箭头连接符 193"/>
          <p:cNvCxnSpPr/>
          <p:nvPr/>
        </p:nvCxnSpPr>
        <p:spPr>
          <a:xfrm>
            <a:off x="1741758" y="3745826"/>
            <a:ext cx="0" cy="13510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714500" y="2531430"/>
            <a:ext cx="126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数据脱敏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47524" y="2977706"/>
            <a:ext cx="3824476" cy="1701536"/>
            <a:chOff x="747524" y="3200400"/>
            <a:chExt cx="3824476" cy="1810102"/>
          </a:xfrm>
        </p:grpSpPr>
        <p:sp>
          <p:nvSpPr>
            <p:cNvPr id="125" name="TextBox 14"/>
            <p:cNvSpPr txBox="1"/>
            <p:nvPr/>
          </p:nvSpPr>
          <p:spPr>
            <a:xfrm>
              <a:off x="1236522" y="34524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747524" y="32004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27" name="TextBox 14"/>
            <p:cNvSpPr txBox="1"/>
            <p:nvPr/>
          </p:nvSpPr>
          <p:spPr>
            <a:xfrm>
              <a:off x="1495079" y="36808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14"/>
            <p:cNvSpPr txBox="1"/>
            <p:nvPr/>
          </p:nvSpPr>
          <p:spPr>
            <a:xfrm>
              <a:off x="2460279" y="36928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74857" y="3438708"/>
              <a:ext cx="461665" cy="841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131" name="圆柱形 130"/>
            <p:cNvSpPr/>
            <p:nvPr/>
          </p:nvSpPr>
          <p:spPr>
            <a:xfrm>
              <a:off x="3802409" y="34468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02409" y="36808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34" name="直接箭头连接符 133"/>
            <p:cNvCxnSpPr/>
            <p:nvPr/>
          </p:nvCxnSpPr>
          <p:spPr>
            <a:xfrm flipH="1" flipV="1">
              <a:off x="3000720" y="38069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2735394" y="40557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 flipH="1" flipV="1">
              <a:off x="3023210" y="40387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149600" y="36581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060700" y="35982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022600" y="38378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指标结果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38627" y="41613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2" name="TextBox 15"/>
            <p:cNvSpPr txBox="1"/>
            <p:nvPr/>
          </p:nvSpPr>
          <p:spPr>
            <a:xfrm>
              <a:off x="1236522" y="43849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701800" y="4715829"/>
              <a:ext cx="1155700" cy="29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数据脱敏规则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371712" y="3201721"/>
            <a:ext cx="3054488" cy="92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54106">
            <a:off x="4463873" y="3309143"/>
            <a:ext cx="1367936" cy="31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混淆加密数据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9" name="直接箭头连接符 198"/>
          <p:cNvCxnSpPr/>
          <p:nvPr/>
        </p:nvCxnSpPr>
        <p:spPr>
          <a:xfrm flipV="1">
            <a:off x="3463914" y="3625373"/>
            <a:ext cx="2972075" cy="75421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 rot="20618443">
            <a:off x="4498149" y="3595373"/>
            <a:ext cx="189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指标计算结果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3" name="直接箭头连接符 202"/>
          <p:cNvCxnSpPr>
            <a:stCxn id="123" idx="3"/>
          </p:cNvCxnSpPr>
          <p:nvPr/>
        </p:nvCxnSpPr>
        <p:spPr>
          <a:xfrm>
            <a:off x="3416025" y="2352282"/>
            <a:ext cx="3019964" cy="62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endCxn id="193" idx="3"/>
          </p:cNvCxnSpPr>
          <p:nvPr/>
        </p:nvCxnSpPr>
        <p:spPr>
          <a:xfrm flipH="1">
            <a:off x="3454125" y="4351560"/>
            <a:ext cx="2972075" cy="1637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77"/>
          <p:cNvSpPr txBox="1"/>
          <p:nvPr/>
        </p:nvSpPr>
        <p:spPr>
          <a:xfrm>
            <a:off x="5160540" y="800159"/>
            <a:ext cx="7044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指标计算采用安全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多方计算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方案，具体方案细化如下：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某个参与方生成数据脱敏规则，并共享给其它参与方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规则支持定时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参与方将脱敏后的混淆加密数据发送到确权平台；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权平台对混淆数据进行指标计算；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确权平台将指标计算结果反馈给参与方，参与方还原，得到真实的指标结果；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173241" y="5157852"/>
            <a:ext cx="701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各个参与方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只能获取指标计算结果，无法获取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其它参与方的原始数据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14"/>
          <p:cNvSpPr txBox="1"/>
          <p:nvPr/>
        </p:nvSpPr>
        <p:spPr>
          <a:xfrm>
            <a:off x="7895879" y="3111500"/>
            <a:ext cx="1679921" cy="8909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2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价格趋势、销量趋势预测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方案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（张如聪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zh-CN" altLang="en-US" sz="22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05" name="TextBox 77"/>
          <p:cNvSpPr txBox="1"/>
          <p:nvPr/>
        </p:nvSpPr>
        <p:spPr>
          <a:xfrm>
            <a:off x="4966619" y="717057"/>
            <a:ext cx="7221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价格趋势、销量趋势预测采用线下模型训练、线上应用，线上线下互动的方案，具体方案如下：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方生成数据脱敏规则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脱敏后的混淆加密数据发送到确权平台；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权平台使用混淆数据进行模型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将数据模型发送到参与方；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参与方对模型进行线上应用，并实时反馈有预测精度；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权平台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根据预测精度，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对数据模型进行调优；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173241" y="5293621"/>
            <a:ext cx="7018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混淆加密规则不破坏数据间的关系，混淆加密数据训练后的模型具有高可用性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5354" y="1358900"/>
            <a:ext cx="9344247" cy="4657005"/>
            <a:chOff x="155354" y="1358900"/>
            <a:chExt cx="9344247" cy="4657005"/>
          </a:xfrm>
        </p:grpSpPr>
        <p:sp>
          <p:nvSpPr>
            <p:cNvPr id="96" name="TextBox 6"/>
            <p:cNvSpPr txBox="1"/>
            <p:nvPr/>
          </p:nvSpPr>
          <p:spPr>
            <a:xfrm>
              <a:off x="6188792" y="4471319"/>
              <a:ext cx="2930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确权平台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134101" y="3265453"/>
              <a:ext cx="3365500" cy="1687409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55354" y="1358900"/>
              <a:ext cx="4416646" cy="465700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30024" y="1893323"/>
              <a:ext cx="3824476" cy="1416844"/>
              <a:chOff x="722124" y="1346200"/>
              <a:chExt cx="3824476" cy="1519467"/>
            </a:xfrm>
          </p:grpSpPr>
          <p:sp>
            <p:nvSpPr>
              <p:cNvPr id="129" name="TextBox 14"/>
              <p:cNvSpPr txBox="1"/>
              <p:nvPr/>
            </p:nvSpPr>
            <p:spPr>
              <a:xfrm>
                <a:off x="1211122" y="1598274"/>
                <a:ext cx="2204903" cy="708857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>
                <a:off x="722124" y="1346200"/>
                <a:ext cx="3824476" cy="1519467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/>
              </a:p>
            </p:txBody>
          </p:sp>
          <p:sp>
            <p:nvSpPr>
              <p:cNvPr id="72" name="TextBox 14"/>
              <p:cNvSpPr txBox="1"/>
              <p:nvPr/>
            </p:nvSpPr>
            <p:spPr>
              <a:xfrm>
                <a:off x="1469679" y="1826625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规则管理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TextBox 14"/>
              <p:cNvSpPr txBox="1"/>
              <p:nvPr/>
            </p:nvSpPr>
            <p:spPr>
              <a:xfrm>
                <a:off x="2434879" y="1838606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49457" y="1747946"/>
                <a:ext cx="461665" cy="84167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/>
                  <a:t>参与方</a:t>
                </a:r>
                <a:endParaRPr lang="zh-CN" altLang="en-US" dirty="0"/>
              </a:p>
            </p:txBody>
          </p:sp>
          <p:sp>
            <p:nvSpPr>
              <p:cNvPr id="59" name="圆柱形 58"/>
              <p:cNvSpPr/>
              <p:nvPr/>
            </p:nvSpPr>
            <p:spPr>
              <a:xfrm>
                <a:off x="3777009" y="1592609"/>
                <a:ext cx="622575" cy="903553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77009" y="1826625"/>
                <a:ext cx="622575" cy="60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database</a:t>
                </a:r>
                <a:endParaRPr lang="zh-CN" altLang="en-US" dirty="0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975320" y="1952701"/>
                <a:ext cx="881409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2709994" y="2201541"/>
                <a:ext cx="1" cy="328263"/>
              </a:xfrm>
              <a:prstGeom prst="straightConnector1">
                <a:avLst/>
              </a:prstGeom>
              <a:ln w="127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3124200" y="1803935"/>
                <a:ext cx="558800" cy="34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035300" y="1744030"/>
                <a:ext cx="964096" cy="26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原始数据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TextBox 15"/>
              <p:cNvSpPr txBox="1"/>
              <p:nvPr/>
            </p:nvSpPr>
            <p:spPr>
              <a:xfrm>
                <a:off x="1211122" y="2530714"/>
                <a:ext cx="2204903" cy="27699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数据交换系统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箭头连接符 16"/>
            <p:cNvCxnSpPr>
              <a:stCxn id="123" idx="3"/>
            </p:cNvCxnSpPr>
            <p:nvPr/>
          </p:nvCxnSpPr>
          <p:spPr>
            <a:xfrm>
              <a:off x="3123925" y="3126982"/>
              <a:ext cx="3010175" cy="455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94887">
              <a:off x="4118496" y="3093954"/>
              <a:ext cx="1367936" cy="31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混淆加密数据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4"/>
            <p:cNvSpPr txBox="1"/>
            <p:nvPr/>
          </p:nvSpPr>
          <p:spPr>
            <a:xfrm>
              <a:off x="6994179" y="3580341"/>
              <a:ext cx="1679921" cy="8909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21072451">
              <a:off x="4268245" y="3782170"/>
              <a:ext cx="9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78" name="TextBox 14"/>
            <p:cNvSpPr txBox="1"/>
            <p:nvPr/>
          </p:nvSpPr>
          <p:spPr>
            <a:xfrm>
              <a:off x="957122" y="4401671"/>
              <a:ext cx="2204903" cy="10793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模型应用系统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68124" y="4166623"/>
              <a:ext cx="3824476" cy="141684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80" name="TextBox 14"/>
            <p:cNvSpPr txBox="1"/>
            <p:nvPr/>
          </p:nvSpPr>
          <p:spPr>
            <a:xfrm>
              <a:off x="1562099" y="4735619"/>
              <a:ext cx="1089783" cy="44753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模型应用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47" y="4506464"/>
              <a:ext cx="461665" cy="784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84" name="圆柱形 83"/>
            <p:cNvSpPr/>
            <p:nvPr/>
          </p:nvSpPr>
          <p:spPr>
            <a:xfrm>
              <a:off x="3523009" y="4396390"/>
              <a:ext cx="622575" cy="842528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23009" y="4614601"/>
              <a:ext cx="622575" cy="568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721320" y="4998862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683220" y="4729364"/>
              <a:ext cx="964096" cy="24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5" name="直接箭头连接符 94"/>
            <p:cNvCxnSpPr>
              <a:stCxn id="80" idx="1"/>
            </p:cNvCxnSpPr>
            <p:nvPr/>
          </p:nvCxnSpPr>
          <p:spPr>
            <a:xfrm flipH="1">
              <a:off x="919023" y="4959386"/>
              <a:ext cx="643076" cy="1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4420" y="4691264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1" name="直接箭头连接符 100"/>
            <p:cNvCxnSpPr/>
            <p:nvPr/>
          </p:nvCxnSpPr>
          <p:spPr>
            <a:xfrm flipH="1">
              <a:off x="2142779" y="3909274"/>
              <a:ext cx="3991323" cy="487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96" idx="1"/>
            </p:cNvCxnSpPr>
            <p:nvPr/>
          </p:nvCxnSpPr>
          <p:spPr>
            <a:xfrm flipV="1">
              <a:off x="3165268" y="4671374"/>
              <a:ext cx="3023524" cy="809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20971497">
              <a:off x="4514585" y="4663766"/>
              <a:ext cx="141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预测精度反馈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6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价格趋势、销量趋势预测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方案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（张如聪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zh-CN" altLang="en-US" sz="22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05" name="TextBox 77"/>
          <p:cNvSpPr txBox="1"/>
          <p:nvPr/>
        </p:nvSpPr>
        <p:spPr>
          <a:xfrm>
            <a:off x="4966619" y="717057"/>
            <a:ext cx="7221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价格趋势、销量趋势预测采用线下模型训练、线上应用，线上线下互动的方案，具体方案如下：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方生成数据脱敏规则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脱敏后的混淆加密数据发送到确权平台；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权平台使用混淆数据进行模型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将数据模型发送到参与方；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参与方对模型进行线上应用，并实时反馈有预测精度；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权平台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根据预测精度，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对数据模型进行调优；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173241" y="5293621"/>
            <a:ext cx="7018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混淆加密规则不破坏数据间的关系，混淆加密数据训练后的模型具有高可用性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5354" y="1358900"/>
            <a:ext cx="9344247" cy="4657005"/>
            <a:chOff x="155354" y="1358900"/>
            <a:chExt cx="9344247" cy="4657005"/>
          </a:xfrm>
        </p:grpSpPr>
        <p:sp>
          <p:nvSpPr>
            <p:cNvPr id="96" name="TextBox 6"/>
            <p:cNvSpPr txBox="1"/>
            <p:nvPr/>
          </p:nvSpPr>
          <p:spPr>
            <a:xfrm>
              <a:off x="6188792" y="4471319"/>
              <a:ext cx="2930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确权平台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134101" y="3265453"/>
              <a:ext cx="3365500" cy="1687409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55354" y="1358900"/>
              <a:ext cx="4416646" cy="465700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30024" y="1893323"/>
              <a:ext cx="3824476" cy="1416844"/>
              <a:chOff x="722124" y="1346200"/>
              <a:chExt cx="3824476" cy="1519467"/>
            </a:xfrm>
          </p:grpSpPr>
          <p:sp>
            <p:nvSpPr>
              <p:cNvPr id="129" name="TextBox 14"/>
              <p:cNvSpPr txBox="1"/>
              <p:nvPr/>
            </p:nvSpPr>
            <p:spPr>
              <a:xfrm>
                <a:off x="1211122" y="1598274"/>
                <a:ext cx="2204903" cy="708857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>
                <a:off x="722124" y="1346200"/>
                <a:ext cx="3824476" cy="1519467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/>
              </a:p>
            </p:txBody>
          </p:sp>
          <p:sp>
            <p:nvSpPr>
              <p:cNvPr id="72" name="TextBox 14"/>
              <p:cNvSpPr txBox="1"/>
              <p:nvPr/>
            </p:nvSpPr>
            <p:spPr>
              <a:xfrm>
                <a:off x="1469679" y="1826625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规则管理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TextBox 14"/>
              <p:cNvSpPr txBox="1"/>
              <p:nvPr/>
            </p:nvSpPr>
            <p:spPr>
              <a:xfrm>
                <a:off x="2434879" y="1838606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49457" y="1747946"/>
                <a:ext cx="461665" cy="84167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/>
                  <a:t>参与方</a:t>
                </a:r>
                <a:endParaRPr lang="zh-CN" altLang="en-US" dirty="0"/>
              </a:p>
            </p:txBody>
          </p:sp>
          <p:sp>
            <p:nvSpPr>
              <p:cNvPr id="59" name="圆柱形 58"/>
              <p:cNvSpPr/>
              <p:nvPr/>
            </p:nvSpPr>
            <p:spPr>
              <a:xfrm>
                <a:off x="3777009" y="1592609"/>
                <a:ext cx="622575" cy="903553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77009" y="1826625"/>
                <a:ext cx="622575" cy="60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database</a:t>
                </a:r>
                <a:endParaRPr lang="zh-CN" altLang="en-US" dirty="0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975320" y="1952701"/>
                <a:ext cx="881409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2709994" y="2201541"/>
                <a:ext cx="1" cy="328263"/>
              </a:xfrm>
              <a:prstGeom prst="straightConnector1">
                <a:avLst/>
              </a:prstGeom>
              <a:ln w="127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3124200" y="1803935"/>
                <a:ext cx="558800" cy="34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035300" y="1744030"/>
                <a:ext cx="964096" cy="26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原始数据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TextBox 15"/>
              <p:cNvSpPr txBox="1"/>
              <p:nvPr/>
            </p:nvSpPr>
            <p:spPr>
              <a:xfrm>
                <a:off x="1211122" y="2530714"/>
                <a:ext cx="2204903" cy="27699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数据交换系统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箭头连接符 16"/>
            <p:cNvCxnSpPr>
              <a:stCxn id="123" idx="3"/>
            </p:cNvCxnSpPr>
            <p:nvPr/>
          </p:nvCxnSpPr>
          <p:spPr>
            <a:xfrm>
              <a:off x="3123925" y="3126982"/>
              <a:ext cx="3010175" cy="455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94887">
              <a:off x="4118496" y="3093954"/>
              <a:ext cx="1367936" cy="31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混淆加密数据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4"/>
            <p:cNvSpPr txBox="1"/>
            <p:nvPr/>
          </p:nvSpPr>
          <p:spPr>
            <a:xfrm>
              <a:off x="6994179" y="3580341"/>
              <a:ext cx="1679921" cy="8909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21072451">
              <a:off x="4268245" y="3782170"/>
              <a:ext cx="9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78" name="TextBox 14"/>
            <p:cNvSpPr txBox="1"/>
            <p:nvPr/>
          </p:nvSpPr>
          <p:spPr>
            <a:xfrm>
              <a:off x="957122" y="4401671"/>
              <a:ext cx="2204903" cy="10793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模型应用系统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68124" y="4166623"/>
              <a:ext cx="3824476" cy="141684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80" name="TextBox 14"/>
            <p:cNvSpPr txBox="1"/>
            <p:nvPr/>
          </p:nvSpPr>
          <p:spPr>
            <a:xfrm>
              <a:off x="1562099" y="4735619"/>
              <a:ext cx="1089783" cy="44753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模型应用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47" y="4506464"/>
              <a:ext cx="461665" cy="784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84" name="圆柱形 83"/>
            <p:cNvSpPr/>
            <p:nvPr/>
          </p:nvSpPr>
          <p:spPr>
            <a:xfrm>
              <a:off x="3523009" y="4396390"/>
              <a:ext cx="622575" cy="842528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23009" y="4614601"/>
              <a:ext cx="622575" cy="568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721320" y="4998862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683220" y="4729364"/>
              <a:ext cx="964096" cy="24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5" name="直接箭头连接符 94"/>
            <p:cNvCxnSpPr>
              <a:stCxn id="80" idx="1"/>
            </p:cNvCxnSpPr>
            <p:nvPr/>
          </p:nvCxnSpPr>
          <p:spPr>
            <a:xfrm flipH="1">
              <a:off x="919023" y="4959386"/>
              <a:ext cx="643076" cy="1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4420" y="4691264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1" name="直接箭头连接符 100"/>
            <p:cNvCxnSpPr/>
            <p:nvPr/>
          </p:nvCxnSpPr>
          <p:spPr>
            <a:xfrm flipH="1">
              <a:off x="2142779" y="3909274"/>
              <a:ext cx="3991323" cy="487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96" idx="1"/>
            </p:cNvCxnSpPr>
            <p:nvPr/>
          </p:nvCxnSpPr>
          <p:spPr>
            <a:xfrm flipV="1">
              <a:off x="3165268" y="4671374"/>
              <a:ext cx="3023524" cy="809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20971497">
              <a:off x="4514585" y="4663766"/>
              <a:ext cx="141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预测精度反馈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5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报表展现能力（俞吉）</a:t>
            </a:r>
            <a:endParaRPr lang="zh-CN" altLang="en-US" sz="22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928248" y="3630823"/>
            <a:ext cx="800100" cy="8255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71499" y="4050109"/>
            <a:ext cx="673296" cy="586729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2727378" y="3875404"/>
            <a:ext cx="936138" cy="936138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690779" y="3006552"/>
            <a:ext cx="787400" cy="685800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1519518" y="2794883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22416" y="3075843"/>
            <a:ext cx="1402104" cy="1402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32291" y="3304303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58263" y="1613160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83086" y="16131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30177" y="255849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谢谢观看！</a:t>
            </a:r>
            <a:endParaRPr kumimoji="1" lang="zh-CN" altLang="en-US" sz="54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6603304" y="895842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>
            <a:off x="7007293" y="1478995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6937001" y="627462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5687657" y="3844716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6114815" y="3576336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065293" y="5297534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89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安全多方计算能力方案（张如聪）</a:t>
            </a:r>
            <a:endParaRPr lang="zh-CN" altLang="en-US" sz="22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90" name="TextBox 14"/>
          <p:cNvSpPr txBox="1"/>
          <p:nvPr/>
        </p:nvSpPr>
        <p:spPr>
          <a:xfrm>
            <a:off x="6839974" y="2186505"/>
            <a:ext cx="4714239" cy="276999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确权可视化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15"/>
          <p:cNvSpPr txBox="1"/>
          <p:nvPr/>
        </p:nvSpPr>
        <p:spPr>
          <a:xfrm>
            <a:off x="6834299" y="2953838"/>
            <a:ext cx="4707888" cy="276999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确权管理控制系统</a:t>
            </a:r>
          </a:p>
        </p:txBody>
      </p:sp>
      <p:cxnSp>
        <p:nvCxnSpPr>
          <p:cNvPr id="95" name="直接箭头连接符 94"/>
          <p:cNvCxnSpPr>
            <a:stCxn id="90" idx="2"/>
            <a:endCxn id="91" idx="0"/>
          </p:cNvCxnSpPr>
          <p:nvPr/>
        </p:nvCxnSpPr>
        <p:spPr>
          <a:xfrm flipH="1">
            <a:off x="9188243" y="2463504"/>
            <a:ext cx="8851" cy="4903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"/>
          <p:cNvSpPr txBox="1"/>
          <p:nvPr/>
        </p:nvSpPr>
        <p:spPr>
          <a:xfrm>
            <a:off x="7714287" y="1579543"/>
            <a:ext cx="293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</a:t>
            </a:r>
            <a:endParaRPr lang="zh-CN" altLang="en-US" sz="1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6426200" y="1579543"/>
            <a:ext cx="5575300" cy="423046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0682688" y="6069551"/>
            <a:ext cx="304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9204493" y="6053631"/>
            <a:ext cx="30480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2"/>
          <p:cNvSpPr txBox="1"/>
          <p:nvPr/>
        </p:nvSpPr>
        <p:spPr>
          <a:xfrm>
            <a:off x="10968248" y="5909286"/>
            <a:ext cx="1130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2"/>
          <p:cNvSpPr txBox="1"/>
          <p:nvPr/>
        </p:nvSpPr>
        <p:spPr>
          <a:xfrm>
            <a:off x="9502748" y="5909286"/>
            <a:ext cx="100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数据流向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4"/>
          <p:cNvSpPr txBox="1"/>
          <p:nvPr/>
        </p:nvSpPr>
        <p:spPr>
          <a:xfrm>
            <a:off x="6854076" y="4626294"/>
            <a:ext cx="4765950" cy="42542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数据应用系统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6854076" y="3958314"/>
            <a:ext cx="4714239" cy="39504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9085079" y="4353360"/>
            <a:ext cx="0" cy="24037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733308" y="3748337"/>
            <a:ext cx="5014191" cy="156124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61" name="圆角矩形 60"/>
          <p:cNvSpPr/>
          <p:nvPr/>
        </p:nvSpPr>
        <p:spPr>
          <a:xfrm>
            <a:off x="6719448" y="2019927"/>
            <a:ext cx="5014191" cy="147624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6" name="圆角矩形 55"/>
          <p:cNvSpPr/>
          <p:nvPr/>
        </p:nvSpPr>
        <p:spPr>
          <a:xfrm>
            <a:off x="447454" y="749300"/>
            <a:ext cx="4416646" cy="59817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3432520" y="4351334"/>
            <a:ext cx="3407454" cy="78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4"/>
          <p:cNvSpPr txBox="1"/>
          <p:nvPr/>
        </p:nvSpPr>
        <p:spPr>
          <a:xfrm>
            <a:off x="1249222" y="1369674"/>
            <a:ext cx="2204903" cy="70885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数据处理系统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760224" y="914401"/>
            <a:ext cx="3824476" cy="176879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41" name="TextBox 15"/>
          <p:cNvSpPr txBox="1"/>
          <p:nvPr/>
        </p:nvSpPr>
        <p:spPr>
          <a:xfrm>
            <a:off x="1249222" y="2225914"/>
            <a:ext cx="2204903" cy="27699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数据交换系统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14"/>
          <p:cNvSpPr txBox="1"/>
          <p:nvPr/>
        </p:nvSpPr>
        <p:spPr>
          <a:xfrm>
            <a:off x="1507779" y="1598025"/>
            <a:ext cx="562931" cy="43552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规则管理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14"/>
          <p:cNvSpPr txBox="1"/>
          <p:nvPr/>
        </p:nvSpPr>
        <p:spPr>
          <a:xfrm>
            <a:off x="2472979" y="1610006"/>
            <a:ext cx="562931" cy="43552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8081" y="1497393"/>
            <a:ext cx="461665" cy="6028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恒逸</a:t>
            </a:r>
            <a:endParaRPr lang="zh-CN" altLang="en-US" dirty="0"/>
          </a:p>
        </p:txBody>
      </p:sp>
      <p:sp>
        <p:nvSpPr>
          <p:cNvPr id="92" name="TextBox 15"/>
          <p:cNvSpPr txBox="1"/>
          <p:nvPr/>
        </p:nvSpPr>
        <p:spPr>
          <a:xfrm>
            <a:off x="1249222" y="1039808"/>
            <a:ext cx="2204903" cy="26131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报表系统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柱形 58"/>
          <p:cNvSpPr/>
          <p:nvPr/>
        </p:nvSpPr>
        <p:spPr>
          <a:xfrm>
            <a:off x="3815109" y="1364009"/>
            <a:ext cx="622575" cy="90355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815109" y="1598025"/>
            <a:ext cx="622575" cy="60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database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 flipH="1" flipV="1">
            <a:off x="3013420" y="1724101"/>
            <a:ext cx="8814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2748094" y="1972941"/>
            <a:ext cx="1" cy="328263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3035910" y="1955963"/>
            <a:ext cx="881409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62300" y="1575335"/>
            <a:ext cx="558800" cy="34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073400" y="1515430"/>
            <a:ext cx="964096" cy="26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35300" y="1755048"/>
            <a:ext cx="964096" cy="26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指标结果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58148" y="4170734"/>
            <a:ext cx="9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 rot="21341262">
            <a:off x="4773392" y="3860641"/>
            <a:ext cx="122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747524" y="2857501"/>
            <a:ext cx="3824476" cy="1768793"/>
            <a:chOff x="760224" y="914400"/>
            <a:chExt cx="3824476" cy="1874961"/>
          </a:xfrm>
        </p:grpSpPr>
        <p:sp>
          <p:nvSpPr>
            <p:cNvPr id="157" name="TextBox 14"/>
            <p:cNvSpPr txBox="1"/>
            <p:nvPr/>
          </p:nvSpPr>
          <p:spPr>
            <a:xfrm>
              <a:off x="1249222" y="1397000"/>
              <a:ext cx="2204903" cy="75140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圆角矩形 157"/>
            <p:cNvSpPr/>
            <p:nvPr/>
          </p:nvSpPr>
          <p:spPr>
            <a:xfrm>
              <a:off x="760224" y="914400"/>
              <a:ext cx="3824476" cy="1874961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59" name="TextBox 15"/>
            <p:cNvSpPr txBox="1"/>
            <p:nvPr/>
          </p:nvSpPr>
          <p:spPr>
            <a:xfrm>
              <a:off x="1249222" y="2304634"/>
              <a:ext cx="2204903" cy="29362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数据交换系统</a:t>
              </a:r>
              <a:r>
                <a:rPr lang="en-US" altLang="zh-CN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r>
                <a:rPr lang="en-US" altLang="zh-CN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TextBox 14"/>
            <p:cNvSpPr txBox="1"/>
            <p:nvPr/>
          </p:nvSpPr>
          <p:spPr>
            <a:xfrm>
              <a:off x="1507779" y="1639057"/>
              <a:ext cx="562931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TextBox 14"/>
            <p:cNvSpPr txBox="1"/>
            <p:nvPr/>
          </p:nvSpPr>
          <p:spPr>
            <a:xfrm>
              <a:off x="2472979" y="1651757"/>
              <a:ext cx="562931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78081" y="1532384"/>
              <a:ext cx="461665" cy="9107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新凤鸣</a:t>
              </a:r>
              <a:endParaRPr lang="zh-CN" altLang="en-US" dirty="0"/>
            </a:p>
          </p:txBody>
        </p:sp>
        <p:sp>
          <p:nvSpPr>
            <p:cNvPr id="163" name="TextBox 15"/>
            <p:cNvSpPr txBox="1"/>
            <p:nvPr/>
          </p:nvSpPr>
          <p:spPr>
            <a:xfrm>
              <a:off x="1249222" y="104733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圆柱形 163"/>
            <p:cNvSpPr/>
            <p:nvPr/>
          </p:nvSpPr>
          <p:spPr>
            <a:xfrm>
              <a:off x="3815109" y="1390995"/>
              <a:ext cx="622575" cy="95778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15109" y="1639057"/>
              <a:ext cx="622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66" name="直接箭头连接符 165"/>
            <p:cNvCxnSpPr/>
            <p:nvPr/>
          </p:nvCxnSpPr>
          <p:spPr>
            <a:xfrm flipH="1" flipV="1">
              <a:off x="3013420" y="17727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2748094" y="2036477"/>
              <a:ext cx="1" cy="347966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 flipH="1" flipV="1">
              <a:off x="3035910" y="2018479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162300" y="1615005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073400" y="1551505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035300" y="1805505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指标结果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772924" y="4838701"/>
            <a:ext cx="3824476" cy="1768793"/>
            <a:chOff x="760224" y="914400"/>
            <a:chExt cx="3824476" cy="1874961"/>
          </a:xfrm>
        </p:grpSpPr>
        <p:sp>
          <p:nvSpPr>
            <p:cNvPr id="173" name="TextBox 14"/>
            <p:cNvSpPr txBox="1"/>
            <p:nvPr/>
          </p:nvSpPr>
          <p:spPr>
            <a:xfrm>
              <a:off x="1249222" y="1397000"/>
              <a:ext cx="2204903" cy="75140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圆角矩形 173"/>
            <p:cNvSpPr/>
            <p:nvPr/>
          </p:nvSpPr>
          <p:spPr>
            <a:xfrm>
              <a:off x="760224" y="914400"/>
              <a:ext cx="3824476" cy="1874961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75" name="TextBox 15"/>
            <p:cNvSpPr txBox="1"/>
            <p:nvPr/>
          </p:nvSpPr>
          <p:spPr>
            <a:xfrm>
              <a:off x="1249222" y="2304634"/>
              <a:ext cx="2204903" cy="29362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数据交换系统（客户端）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TextBox 14"/>
            <p:cNvSpPr txBox="1"/>
            <p:nvPr/>
          </p:nvSpPr>
          <p:spPr>
            <a:xfrm>
              <a:off x="1507779" y="1639057"/>
              <a:ext cx="562931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TextBox 14"/>
            <p:cNvSpPr txBox="1"/>
            <p:nvPr/>
          </p:nvSpPr>
          <p:spPr>
            <a:xfrm>
              <a:off x="2472979" y="1651757"/>
              <a:ext cx="562931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8081" y="1532385"/>
              <a:ext cx="461665" cy="638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桐昆</a:t>
              </a:r>
              <a:endParaRPr lang="zh-CN" altLang="en-US" dirty="0"/>
            </a:p>
          </p:txBody>
        </p:sp>
        <p:sp>
          <p:nvSpPr>
            <p:cNvPr id="179" name="TextBox 15"/>
            <p:cNvSpPr txBox="1"/>
            <p:nvPr/>
          </p:nvSpPr>
          <p:spPr>
            <a:xfrm>
              <a:off x="1249222" y="104733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圆柱形 179"/>
            <p:cNvSpPr/>
            <p:nvPr/>
          </p:nvSpPr>
          <p:spPr>
            <a:xfrm>
              <a:off x="3815109" y="1390995"/>
              <a:ext cx="622575" cy="95778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815109" y="1639057"/>
              <a:ext cx="622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82" name="直接箭头连接符 181"/>
            <p:cNvCxnSpPr/>
            <p:nvPr/>
          </p:nvCxnSpPr>
          <p:spPr>
            <a:xfrm flipH="1" flipV="1">
              <a:off x="3013420" y="17727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/>
            <p:nvPr/>
          </p:nvCxnSpPr>
          <p:spPr>
            <a:xfrm>
              <a:off x="2748094" y="2036477"/>
              <a:ext cx="1" cy="347966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/>
            <p:nvPr/>
          </p:nvCxnSpPr>
          <p:spPr>
            <a:xfrm flipH="1" flipV="1">
              <a:off x="3035910" y="2018479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3162300" y="1615005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073400" y="1551505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35300" y="1805505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指标结果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6" name="直接箭头连接符 105"/>
          <p:cNvCxnSpPr/>
          <p:nvPr/>
        </p:nvCxnSpPr>
        <p:spPr>
          <a:xfrm flipV="1">
            <a:off x="3390900" y="3988631"/>
            <a:ext cx="3449074" cy="19456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41" idx="3"/>
            <a:endCxn id="39" idx="1"/>
          </p:cNvCxnSpPr>
          <p:nvPr/>
        </p:nvCxnSpPr>
        <p:spPr>
          <a:xfrm>
            <a:off x="3454125" y="2364414"/>
            <a:ext cx="3399951" cy="17914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39" idx="1"/>
            <a:endCxn id="175" idx="3"/>
          </p:cNvCxnSpPr>
          <p:nvPr/>
        </p:nvCxnSpPr>
        <p:spPr>
          <a:xfrm flipH="1">
            <a:off x="3466825" y="4155837"/>
            <a:ext cx="3387251" cy="21328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endCxn id="91" idx="1"/>
          </p:cNvCxnSpPr>
          <p:nvPr/>
        </p:nvCxnSpPr>
        <p:spPr>
          <a:xfrm>
            <a:off x="3463914" y="1975862"/>
            <a:ext cx="3370385" cy="11164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3429000" y="3230837"/>
            <a:ext cx="3405299" cy="2087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V="1">
            <a:off x="3441424" y="3307109"/>
            <a:ext cx="3505476" cy="20925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>
            <a:off x="1652657" y="1975862"/>
            <a:ext cx="0" cy="164338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1654314" y="3906313"/>
            <a:ext cx="0" cy="164338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593359" y="2637067"/>
            <a:ext cx="122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共享规则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618759" y="4580167"/>
            <a:ext cx="122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共享规则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3327400" y="1170465"/>
            <a:ext cx="796308" cy="31426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365500" y="3100865"/>
            <a:ext cx="796308" cy="31426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3390900" y="5056665"/>
            <a:ext cx="796308" cy="31426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73568" y="749300"/>
            <a:ext cx="66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、恒逸、新凤鸣、桐昆：部署确权平台的三个子系统：数据处理系统、数据交换系统（客户端）和报表系统；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2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714</Words>
  <Application>Microsoft Office PowerPoint</Application>
  <PresentationFormat>自定义</PresentationFormat>
  <Paragraphs>165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zhangrucong</cp:lastModifiedBy>
  <cp:revision>152</cp:revision>
  <dcterms:created xsi:type="dcterms:W3CDTF">2016-11-22T04:03:45Z</dcterms:created>
  <dcterms:modified xsi:type="dcterms:W3CDTF">2018-06-04T08:31:49Z</dcterms:modified>
</cp:coreProperties>
</file>