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285" r:id="rId4"/>
    <p:sldId id="294" r:id="rId5"/>
    <p:sldId id="286" r:id="rId6"/>
    <p:sldId id="292" r:id="rId7"/>
    <p:sldId id="295" r:id="rId8"/>
    <p:sldId id="29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B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7"/>
    <p:restoredTop sz="92669"/>
  </p:normalViewPr>
  <p:slideViewPr>
    <p:cSldViewPr snapToGrid="0" snapToObjects="1">
      <p:cViewPr>
        <p:scale>
          <a:sx n="75" d="100"/>
          <a:sy n="75" d="100"/>
        </p:scale>
        <p:origin x="-228" y="54"/>
      </p:cViewPr>
      <p:guideLst>
        <p:guide orient="horz" pos="2158"/>
        <p:guide pos="38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yds\Documents\yuji_document\projects\&#21270;&#24037;&#34892;&#19994;&#25351;&#26631;\&#25253;&#34920;&#25351;&#26631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yds\Documents\yuji_document\projects\&#21270;&#24037;&#34892;&#19994;&#25351;&#26631;\&#25253;&#34920;&#25351;&#26631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yds\Documents\yuji_document\projects\&#21270;&#24037;&#34892;&#19994;&#25351;&#26631;\&#25253;&#34920;&#25351;&#26631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467553090416"/>
          <c:y val="2.9324435901747398E-2"/>
          <c:w val="0.86313506344043001"/>
          <c:h val="0.78038277015522395"/>
        </c:manualLayout>
      </c:layout>
      <c:lineChart>
        <c:grouping val="standard"/>
        <c:varyColors val="0"/>
        <c:ser>
          <c:idx val="0"/>
          <c:order val="0"/>
          <c:tx>
            <c:strRef>
              <c:f>"市场均价"</c:f>
              <c:strCache>
                <c:ptCount val="1"/>
                <c:pt idx="0">
                  <c:v>市场均价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[报表指标.xlsx]Sheet1!$B$1:$B$45</c:f>
              <c:numCache>
                <c:formatCode>h:mm</c:formatCode>
                <c:ptCount val="45"/>
                <c:pt idx="0">
                  <c:v>0.375</c:v>
                </c:pt>
                <c:pt idx="1">
                  <c:v>0.37847222222222199</c:v>
                </c:pt>
                <c:pt idx="2">
                  <c:v>0.38194444444444398</c:v>
                </c:pt>
                <c:pt idx="3">
                  <c:v>0.38541666666666702</c:v>
                </c:pt>
                <c:pt idx="4">
                  <c:v>0.38888888888888901</c:v>
                </c:pt>
                <c:pt idx="5">
                  <c:v>0.39236111111111099</c:v>
                </c:pt>
                <c:pt idx="6">
                  <c:v>0.39583333333333298</c:v>
                </c:pt>
                <c:pt idx="7">
                  <c:v>0.39930555555555602</c:v>
                </c:pt>
                <c:pt idx="8">
                  <c:v>0.40277777777777801</c:v>
                </c:pt>
                <c:pt idx="9">
                  <c:v>0.40625</c:v>
                </c:pt>
                <c:pt idx="10">
                  <c:v>0.40972222222222199</c:v>
                </c:pt>
                <c:pt idx="11">
                  <c:v>0.41319444444444398</c:v>
                </c:pt>
                <c:pt idx="12">
                  <c:v>0.41666666666666702</c:v>
                </c:pt>
                <c:pt idx="13">
                  <c:v>0.42013888888888901</c:v>
                </c:pt>
                <c:pt idx="14">
                  <c:v>0.42361111111111099</c:v>
                </c:pt>
                <c:pt idx="15">
                  <c:v>0.42708333333333298</c:v>
                </c:pt>
                <c:pt idx="16">
                  <c:v>0.43055555555555602</c:v>
                </c:pt>
                <c:pt idx="17">
                  <c:v>0.43402777777777801</c:v>
                </c:pt>
                <c:pt idx="18">
                  <c:v>0.4375</c:v>
                </c:pt>
                <c:pt idx="19">
                  <c:v>0.44097222222222199</c:v>
                </c:pt>
                <c:pt idx="20">
                  <c:v>0.44444444444444398</c:v>
                </c:pt>
                <c:pt idx="21">
                  <c:v>0.44791666666666702</c:v>
                </c:pt>
                <c:pt idx="22">
                  <c:v>0.45138888888888901</c:v>
                </c:pt>
                <c:pt idx="23">
                  <c:v>0.45486111111111099</c:v>
                </c:pt>
                <c:pt idx="24">
                  <c:v>0.45833333333333298</c:v>
                </c:pt>
                <c:pt idx="25">
                  <c:v>0.46180555555555602</c:v>
                </c:pt>
                <c:pt idx="26">
                  <c:v>0.46527777777777801</c:v>
                </c:pt>
                <c:pt idx="27">
                  <c:v>0.46875</c:v>
                </c:pt>
                <c:pt idx="28">
                  <c:v>0.47222222222222199</c:v>
                </c:pt>
                <c:pt idx="29">
                  <c:v>0.47569444444444398</c:v>
                </c:pt>
                <c:pt idx="30">
                  <c:v>0.47916666666666702</c:v>
                </c:pt>
                <c:pt idx="31">
                  <c:v>0.48263888888888901</c:v>
                </c:pt>
                <c:pt idx="32">
                  <c:v>0.48611111111111099</c:v>
                </c:pt>
                <c:pt idx="33">
                  <c:v>0.48958333333333298</c:v>
                </c:pt>
                <c:pt idx="34">
                  <c:v>0.49305555555555602</c:v>
                </c:pt>
                <c:pt idx="35">
                  <c:v>0.49652777777777801</c:v>
                </c:pt>
                <c:pt idx="36">
                  <c:v>0.5</c:v>
                </c:pt>
                <c:pt idx="37">
                  <c:v>0.50347222222222199</c:v>
                </c:pt>
                <c:pt idx="38">
                  <c:v>0.50694444444444398</c:v>
                </c:pt>
                <c:pt idx="39">
                  <c:v>0.51041666666666696</c:v>
                </c:pt>
                <c:pt idx="40">
                  <c:v>0.51388888888888895</c:v>
                </c:pt>
                <c:pt idx="41">
                  <c:v>0.51736111111111105</c:v>
                </c:pt>
                <c:pt idx="42">
                  <c:v>0.52083333333333304</c:v>
                </c:pt>
                <c:pt idx="43">
                  <c:v>0.52430555555555602</c:v>
                </c:pt>
                <c:pt idx="44">
                  <c:v>0.52777777777777801</c:v>
                </c:pt>
              </c:numCache>
            </c:numRef>
          </c:cat>
          <c:val>
            <c:numRef>
              <c:f>[报表指标.xlsx]Sheet1!$C$1:$C$45</c:f>
              <c:numCache>
                <c:formatCode>General</c:formatCode>
                <c:ptCount val="45"/>
                <c:pt idx="0">
                  <c:v>65.55</c:v>
                </c:pt>
                <c:pt idx="1">
                  <c:v>65.25</c:v>
                </c:pt>
                <c:pt idx="2">
                  <c:v>64.38</c:v>
                </c:pt>
                <c:pt idx="3">
                  <c:v>64.94</c:v>
                </c:pt>
                <c:pt idx="4">
                  <c:v>63.01</c:v>
                </c:pt>
                <c:pt idx="5">
                  <c:v>63.51</c:v>
                </c:pt>
                <c:pt idx="6">
                  <c:v>63.37</c:v>
                </c:pt>
                <c:pt idx="7">
                  <c:v>63.54</c:v>
                </c:pt>
                <c:pt idx="8">
                  <c:v>62.06</c:v>
                </c:pt>
                <c:pt idx="9">
                  <c:v>63.42</c:v>
                </c:pt>
                <c:pt idx="10">
                  <c:v>65.510000000000005</c:v>
                </c:pt>
                <c:pt idx="11">
                  <c:v>66.819999999999993</c:v>
                </c:pt>
                <c:pt idx="12">
                  <c:v>67.069999999999993</c:v>
                </c:pt>
                <c:pt idx="13">
                  <c:v>67.39</c:v>
                </c:pt>
                <c:pt idx="14">
                  <c:v>66.22</c:v>
                </c:pt>
                <c:pt idx="15">
                  <c:v>66.52</c:v>
                </c:pt>
                <c:pt idx="16">
                  <c:v>68.47</c:v>
                </c:pt>
                <c:pt idx="17">
                  <c:v>68.290000000000006</c:v>
                </c:pt>
                <c:pt idx="18">
                  <c:v>68.38</c:v>
                </c:pt>
                <c:pt idx="19">
                  <c:v>68.64</c:v>
                </c:pt>
                <c:pt idx="20">
                  <c:v>67.7</c:v>
                </c:pt>
                <c:pt idx="21">
                  <c:v>68.05</c:v>
                </c:pt>
                <c:pt idx="22">
                  <c:v>68.19</c:v>
                </c:pt>
                <c:pt idx="23">
                  <c:v>68.099999999999994</c:v>
                </c:pt>
                <c:pt idx="24">
                  <c:v>68.569999999999993</c:v>
                </c:pt>
                <c:pt idx="25">
                  <c:v>67.25</c:v>
                </c:pt>
                <c:pt idx="26">
                  <c:v>67.930000000000007</c:v>
                </c:pt>
                <c:pt idx="27">
                  <c:v>68.430000000000007</c:v>
                </c:pt>
                <c:pt idx="28">
                  <c:v>69.72</c:v>
                </c:pt>
                <c:pt idx="29">
                  <c:v>70.73</c:v>
                </c:pt>
                <c:pt idx="30">
                  <c:v>69.06</c:v>
                </c:pt>
                <c:pt idx="31">
                  <c:v>71.14</c:v>
                </c:pt>
                <c:pt idx="32">
                  <c:v>71.36</c:v>
                </c:pt>
                <c:pt idx="33">
                  <c:v>70.7</c:v>
                </c:pt>
                <c:pt idx="34">
                  <c:v>70.959999999999994</c:v>
                </c:pt>
                <c:pt idx="35">
                  <c:v>71.31</c:v>
                </c:pt>
                <c:pt idx="36">
                  <c:v>71.489999999999995</c:v>
                </c:pt>
                <c:pt idx="37">
                  <c:v>71.489999999999995</c:v>
                </c:pt>
                <c:pt idx="38">
                  <c:v>71.28</c:v>
                </c:pt>
                <c:pt idx="39">
                  <c:v>72.239999999999995</c:v>
                </c:pt>
                <c:pt idx="40">
                  <c:v>72.13</c:v>
                </c:pt>
                <c:pt idx="41">
                  <c:v>71.84</c:v>
                </c:pt>
                <c:pt idx="42">
                  <c:v>70.709999999999994</c:v>
                </c:pt>
                <c:pt idx="43">
                  <c:v>67.88</c:v>
                </c:pt>
                <c:pt idx="44">
                  <c:v>66.73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"我司报价"</c:f>
              <c:strCache>
                <c:ptCount val="1"/>
                <c:pt idx="0">
                  <c:v>我司报价</c:v>
                </c:pt>
              </c:strCache>
            </c:strRef>
          </c:tx>
          <c:spPr>
            <a:ln w="19050" cap="rnd" cmpd="sng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dPt>
            <c:idx val="36"/>
            <c:marker>
              <c:symbol val="circle"/>
              <c:size val="4"/>
              <c:spPr>
                <a:noFill/>
                <a:ln w="12700" cap="rnd">
                  <a:solidFill>
                    <a:schemeClr val="accent2"/>
                  </a:solidFill>
                </a:ln>
                <a:effectLst/>
              </c:spPr>
            </c:marker>
            <c:bubble3D val="0"/>
          </c:dPt>
          <c:cat>
            <c:numRef>
              <c:f>[报表指标.xlsx]Sheet1!$B$1:$B$45</c:f>
              <c:numCache>
                <c:formatCode>h:mm</c:formatCode>
                <c:ptCount val="45"/>
                <c:pt idx="0">
                  <c:v>0.375</c:v>
                </c:pt>
                <c:pt idx="1">
                  <c:v>0.37847222222222199</c:v>
                </c:pt>
                <c:pt idx="2">
                  <c:v>0.38194444444444398</c:v>
                </c:pt>
                <c:pt idx="3">
                  <c:v>0.38541666666666702</c:v>
                </c:pt>
                <c:pt idx="4">
                  <c:v>0.38888888888888901</c:v>
                </c:pt>
                <c:pt idx="5">
                  <c:v>0.39236111111111099</c:v>
                </c:pt>
                <c:pt idx="6">
                  <c:v>0.39583333333333298</c:v>
                </c:pt>
                <c:pt idx="7">
                  <c:v>0.39930555555555602</c:v>
                </c:pt>
                <c:pt idx="8">
                  <c:v>0.40277777777777801</c:v>
                </c:pt>
                <c:pt idx="9">
                  <c:v>0.40625</c:v>
                </c:pt>
                <c:pt idx="10">
                  <c:v>0.40972222222222199</c:v>
                </c:pt>
                <c:pt idx="11">
                  <c:v>0.41319444444444398</c:v>
                </c:pt>
                <c:pt idx="12">
                  <c:v>0.41666666666666702</c:v>
                </c:pt>
                <c:pt idx="13">
                  <c:v>0.42013888888888901</c:v>
                </c:pt>
                <c:pt idx="14">
                  <c:v>0.42361111111111099</c:v>
                </c:pt>
                <c:pt idx="15">
                  <c:v>0.42708333333333298</c:v>
                </c:pt>
                <c:pt idx="16">
                  <c:v>0.43055555555555602</c:v>
                </c:pt>
                <c:pt idx="17">
                  <c:v>0.43402777777777801</c:v>
                </c:pt>
                <c:pt idx="18">
                  <c:v>0.4375</c:v>
                </c:pt>
                <c:pt idx="19">
                  <c:v>0.44097222222222199</c:v>
                </c:pt>
                <c:pt idx="20">
                  <c:v>0.44444444444444398</c:v>
                </c:pt>
                <c:pt idx="21">
                  <c:v>0.44791666666666702</c:v>
                </c:pt>
                <c:pt idx="22">
                  <c:v>0.45138888888888901</c:v>
                </c:pt>
                <c:pt idx="23">
                  <c:v>0.45486111111111099</c:v>
                </c:pt>
                <c:pt idx="24">
                  <c:v>0.45833333333333298</c:v>
                </c:pt>
                <c:pt idx="25">
                  <c:v>0.46180555555555602</c:v>
                </c:pt>
                <c:pt idx="26">
                  <c:v>0.46527777777777801</c:v>
                </c:pt>
                <c:pt idx="27">
                  <c:v>0.46875</c:v>
                </c:pt>
                <c:pt idx="28">
                  <c:v>0.47222222222222199</c:v>
                </c:pt>
                <c:pt idx="29">
                  <c:v>0.47569444444444398</c:v>
                </c:pt>
                <c:pt idx="30">
                  <c:v>0.47916666666666702</c:v>
                </c:pt>
                <c:pt idx="31">
                  <c:v>0.48263888888888901</c:v>
                </c:pt>
                <c:pt idx="32">
                  <c:v>0.48611111111111099</c:v>
                </c:pt>
                <c:pt idx="33">
                  <c:v>0.48958333333333298</c:v>
                </c:pt>
                <c:pt idx="34">
                  <c:v>0.49305555555555602</c:v>
                </c:pt>
                <c:pt idx="35">
                  <c:v>0.49652777777777801</c:v>
                </c:pt>
                <c:pt idx="36">
                  <c:v>0.5</c:v>
                </c:pt>
                <c:pt idx="37">
                  <c:v>0.50347222222222199</c:v>
                </c:pt>
                <c:pt idx="38">
                  <c:v>0.50694444444444398</c:v>
                </c:pt>
                <c:pt idx="39">
                  <c:v>0.51041666666666696</c:v>
                </c:pt>
                <c:pt idx="40">
                  <c:v>0.51388888888888895</c:v>
                </c:pt>
                <c:pt idx="41">
                  <c:v>0.51736111111111105</c:v>
                </c:pt>
                <c:pt idx="42">
                  <c:v>0.52083333333333304</c:v>
                </c:pt>
                <c:pt idx="43">
                  <c:v>0.52430555555555602</c:v>
                </c:pt>
                <c:pt idx="44">
                  <c:v>0.52777777777777801</c:v>
                </c:pt>
              </c:numCache>
            </c:numRef>
          </c:cat>
          <c:val>
            <c:numRef>
              <c:f>[报表指标.xlsx]Sheet1!$D$1:$D$45</c:f>
              <c:numCache>
                <c:formatCode>General</c:formatCode>
                <c:ptCount val="45"/>
                <c:pt idx="0">
                  <c:v>65.340578480355205</c:v>
                </c:pt>
                <c:pt idx="1">
                  <c:v>64.386054269633803</c:v>
                </c:pt>
                <c:pt idx="2">
                  <c:v>63.040123695754801</c:v>
                </c:pt>
                <c:pt idx="3">
                  <c:v>66.600323406734603</c:v>
                </c:pt>
                <c:pt idx="4">
                  <c:v>62.389932498123002</c:v>
                </c:pt>
                <c:pt idx="5">
                  <c:v>63.734390850635997</c:v>
                </c:pt>
                <c:pt idx="6">
                  <c:v>65.177630434548604</c:v>
                </c:pt>
                <c:pt idx="7">
                  <c:v>65.289975373383399</c:v>
                </c:pt>
                <c:pt idx="8">
                  <c:v>62.911442398094501</c:v>
                </c:pt>
                <c:pt idx="9">
                  <c:v>62.577726432549198</c:v>
                </c:pt>
                <c:pt idx="10">
                  <c:v>67.102857449683896</c:v>
                </c:pt>
                <c:pt idx="11">
                  <c:v>70.006882344524001</c:v>
                </c:pt>
                <c:pt idx="12">
                  <c:v>68.871553840560793</c:v>
                </c:pt>
                <c:pt idx="13">
                  <c:v>67.505226312240296</c:v>
                </c:pt>
                <c:pt idx="14">
                  <c:v>64.908388356032205</c:v>
                </c:pt>
                <c:pt idx="15">
                  <c:v>69.357492892118401</c:v>
                </c:pt>
                <c:pt idx="16">
                  <c:v>65.555448313953605</c:v>
                </c:pt>
                <c:pt idx="17">
                  <c:v>67.586433086616296</c:v>
                </c:pt>
                <c:pt idx="18">
                  <c:v>65.641792083497705</c:v>
                </c:pt>
                <c:pt idx="19">
                  <c:v>71.904187088606804</c:v>
                </c:pt>
                <c:pt idx="20">
                  <c:v>66.119974949750798</c:v>
                </c:pt>
                <c:pt idx="21">
                  <c:v>70.539733027821697</c:v>
                </c:pt>
                <c:pt idx="22">
                  <c:v>71.240542099596894</c:v>
                </c:pt>
                <c:pt idx="23">
                  <c:v>66.103042715298002</c:v>
                </c:pt>
                <c:pt idx="24">
                  <c:v>65.300844551438203</c:v>
                </c:pt>
                <c:pt idx="25">
                  <c:v>68.338509559056504</c:v>
                </c:pt>
                <c:pt idx="26">
                  <c:v>70.969385819655102</c:v>
                </c:pt>
                <c:pt idx="27">
                  <c:v>70.025875139294797</c:v>
                </c:pt>
                <c:pt idx="28">
                  <c:v>68.531176508913305</c:v>
                </c:pt>
                <c:pt idx="29">
                  <c:v>72.690460613812505</c:v>
                </c:pt>
                <c:pt idx="30">
                  <c:v>67.307325926175494</c:v>
                </c:pt>
                <c:pt idx="31">
                  <c:v>69.289435392461598</c:v>
                </c:pt>
                <c:pt idx="32">
                  <c:v>68.701967336557601</c:v>
                </c:pt>
                <c:pt idx="33">
                  <c:v>70.178496799802801</c:v>
                </c:pt>
                <c:pt idx="34">
                  <c:v>74.256306442877204</c:v>
                </c:pt>
                <c:pt idx="35">
                  <c:v>73.959517091991003</c:v>
                </c:pt>
                <c:pt idx="36">
                  <c:v>73.465316051275707</c:v>
                </c:pt>
                <c:pt idx="37">
                  <c:v>74.850754467755493</c:v>
                </c:pt>
                <c:pt idx="38">
                  <c:v>69.059073427342796</c:v>
                </c:pt>
                <c:pt idx="39">
                  <c:v>71.9039743866702</c:v>
                </c:pt>
                <c:pt idx="40">
                  <c:v>74.226435708388394</c:v>
                </c:pt>
                <c:pt idx="41">
                  <c:v>69.216117122509999</c:v>
                </c:pt>
                <c:pt idx="42">
                  <c:v>68.446356533304794</c:v>
                </c:pt>
                <c:pt idx="43">
                  <c:v>68.959932209993795</c:v>
                </c:pt>
                <c:pt idx="44">
                  <c:v>66.393980937024395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758656"/>
        <c:axId val="85181184"/>
      </c:lineChart>
      <c:catAx>
        <c:axId val="82758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  <c:crossAx val="85181184"/>
        <c:crosses val="autoZero"/>
        <c:auto val="1"/>
        <c:lblAlgn val="ctr"/>
        <c:lblOffset val="100"/>
        <c:tickMarkSkip val="3"/>
        <c:noMultiLvlLbl val="0"/>
      </c:catAx>
      <c:valAx>
        <c:axId val="85181184"/>
        <c:scaling>
          <c:orientation val="minMax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  <c:crossAx val="8275865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710551970373553"/>
          <c:y val="0.64592000482399503"/>
          <c:w val="0.21028555586359901"/>
          <c:h val="0.13287037037037"/>
        </c:manualLayout>
      </c:layout>
      <c:overlay val="0"/>
      <c:spPr>
        <a:noFill/>
        <a:ln>
          <a:solidFill>
            <a:schemeClr val="accent1"/>
          </a:solidFill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  <a:endParaRPr lang="zh-CN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bg1">
          <a:lumMod val="85000"/>
        </a:schemeClr>
      </a:solidFill>
      <a:round/>
    </a:ln>
    <a:effectLst/>
  </c:spPr>
  <c:txPr>
    <a:bodyPr/>
    <a:lstStyle/>
    <a:p>
      <a:pPr>
        <a:defRPr lang="zh-CN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250000000000002E-2"/>
          <c:y val="6.8287037037036993E-2"/>
          <c:w val="0.90311111111111098"/>
          <c:h val="0.78828703703703695"/>
        </c:manualLayout>
      </c:layout>
      <c:lineChart>
        <c:grouping val="standard"/>
        <c:varyColors val="0"/>
        <c:ser>
          <c:idx val="0"/>
          <c:order val="0"/>
          <c:tx>
            <c:strRef>
              <c:f>"市场均价"</c:f>
              <c:strCache>
                <c:ptCount val="1"/>
                <c:pt idx="0">
                  <c:v>市场均价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[报表指标.xlsx]Sheet2!$C$1:$C$10</c:f>
              <c:strCache>
                <c:ptCount val="10"/>
                <c:pt idx="0">
                  <c:v>第13周</c:v>
                </c:pt>
                <c:pt idx="1">
                  <c:v>第14周</c:v>
                </c:pt>
                <c:pt idx="2">
                  <c:v>第15周</c:v>
                </c:pt>
                <c:pt idx="3">
                  <c:v>第16周</c:v>
                </c:pt>
                <c:pt idx="4">
                  <c:v>第17周</c:v>
                </c:pt>
                <c:pt idx="5">
                  <c:v>第18周</c:v>
                </c:pt>
                <c:pt idx="6">
                  <c:v>第19周</c:v>
                </c:pt>
                <c:pt idx="7">
                  <c:v>第20周</c:v>
                </c:pt>
                <c:pt idx="8">
                  <c:v>第21周</c:v>
                </c:pt>
                <c:pt idx="9">
                  <c:v>第22周</c:v>
                </c:pt>
              </c:strCache>
            </c:strRef>
          </c:cat>
          <c:val>
            <c:numRef>
              <c:f>[报表指标.xlsx]Sheet2!$E$1:$E$10</c:f>
              <c:numCache>
                <c:formatCode>General</c:formatCode>
                <c:ptCount val="10"/>
                <c:pt idx="0">
                  <c:v>65.03</c:v>
                </c:pt>
                <c:pt idx="1">
                  <c:v>63.1</c:v>
                </c:pt>
                <c:pt idx="2">
                  <c:v>66.040000000000006</c:v>
                </c:pt>
                <c:pt idx="3">
                  <c:v>67.58</c:v>
                </c:pt>
                <c:pt idx="4">
                  <c:v>68.14</c:v>
                </c:pt>
                <c:pt idx="5">
                  <c:v>68.38</c:v>
                </c:pt>
                <c:pt idx="6">
                  <c:v>70.599999999999994</c:v>
                </c:pt>
                <c:pt idx="7">
                  <c:v>71.31</c:v>
                </c:pt>
                <c:pt idx="8">
                  <c:v>70.959999999999994</c:v>
                </c:pt>
                <c:pt idx="9">
                  <c:v>67.47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"我司报价"</c:f>
              <c:strCache>
                <c:ptCount val="1"/>
                <c:pt idx="0">
                  <c:v>我司报价</c:v>
                </c:pt>
              </c:strCache>
            </c:strRef>
          </c:tx>
          <c:spPr>
            <a:ln w="19050" cap="rnd" cmpd="sng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19050">
                <a:solidFill>
                  <a:schemeClr val="accent2"/>
                </a:solidFill>
              </a:ln>
              <a:effectLst/>
            </c:spPr>
          </c:marker>
          <c:cat>
            <c:strRef>
              <c:f>[报表指标.xlsx]Sheet2!$C$1:$C$10</c:f>
              <c:strCache>
                <c:ptCount val="10"/>
                <c:pt idx="0">
                  <c:v>第13周</c:v>
                </c:pt>
                <c:pt idx="1">
                  <c:v>第14周</c:v>
                </c:pt>
                <c:pt idx="2">
                  <c:v>第15周</c:v>
                </c:pt>
                <c:pt idx="3">
                  <c:v>第16周</c:v>
                </c:pt>
                <c:pt idx="4">
                  <c:v>第17周</c:v>
                </c:pt>
                <c:pt idx="5">
                  <c:v>第18周</c:v>
                </c:pt>
                <c:pt idx="6">
                  <c:v>第19周</c:v>
                </c:pt>
                <c:pt idx="7">
                  <c:v>第20周</c:v>
                </c:pt>
                <c:pt idx="8">
                  <c:v>第21周</c:v>
                </c:pt>
                <c:pt idx="9">
                  <c:v>第22周</c:v>
                </c:pt>
              </c:strCache>
            </c:strRef>
          </c:cat>
          <c:val>
            <c:numRef>
              <c:f>[报表指标.xlsx]Sheet2!$F$1:$F$10</c:f>
              <c:numCache>
                <c:formatCode>General</c:formatCode>
                <c:ptCount val="10"/>
                <c:pt idx="0">
                  <c:v>67.656333699331896</c:v>
                </c:pt>
                <c:pt idx="1">
                  <c:v>62.5852164038156</c:v>
                </c:pt>
                <c:pt idx="2">
                  <c:v>66.6905085011593</c:v>
                </c:pt>
                <c:pt idx="3">
                  <c:v>70.729089808736504</c:v>
                </c:pt>
                <c:pt idx="4">
                  <c:v>65.224953176078898</c:v>
                </c:pt>
                <c:pt idx="5">
                  <c:v>65.946324667658104</c:v>
                </c:pt>
                <c:pt idx="6">
                  <c:v>67.125339715693798</c:v>
                </c:pt>
                <c:pt idx="7">
                  <c:v>72.768858504582695</c:v>
                </c:pt>
                <c:pt idx="8">
                  <c:v>73.948035101245694</c:v>
                </c:pt>
                <c:pt idx="9">
                  <c:v>65.4919562627217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296640"/>
        <c:axId val="85298560"/>
      </c:lineChart>
      <c:catAx>
        <c:axId val="852966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27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  <c:crossAx val="85298560"/>
        <c:crosses val="autoZero"/>
        <c:auto val="1"/>
        <c:lblAlgn val="ctr"/>
        <c:lblOffset val="100"/>
        <c:noMultiLvlLbl val="0"/>
      </c:catAx>
      <c:valAx>
        <c:axId val="85298560"/>
        <c:scaling>
          <c:orientation val="minMax"/>
          <c:max val="8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  <c:crossAx val="8529664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71555555555555606"/>
          <c:y val="0.55138888888888904"/>
          <c:w val="0.204722222222222"/>
          <c:h val="0.141898148148148"/>
        </c:manualLayout>
      </c:layout>
      <c:overlay val="0"/>
      <c:spPr>
        <a:noFill/>
        <a:ln>
          <a:solidFill>
            <a:schemeClr val="accent1"/>
          </a:solidFill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289754630255"/>
          <c:y val="3.1529280706390099E-2"/>
          <c:w val="0.86560448978778903"/>
          <c:h val="0.73550681723506595"/>
        </c:manualLayout>
      </c:layout>
      <c:lineChart>
        <c:grouping val="standard"/>
        <c:varyColors val="0"/>
        <c:ser>
          <c:idx val="0"/>
          <c:order val="0"/>
          <c:tx>
            <c:strRef>
              <c:f>"市场均价"</c:f>
              <c:strCache>
                <c:ptCount val="1"/>
                <c:pt idx="0">
                  <c:v>市场均价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[报表指标.xlsx]Sheet3!$B$1:$B$22</c:f>
              <c:numCache>
                <c:formatCode>yyyy/m/d</c:formatCode>
                <c:ptCount val="22"/>
                <c:pt idx="0">
                  <c:v>43251</c:v>
                </c:pt>
                <c:pt idx="1">
                  <c:v>43250</c:v>
                </c:pt>
                <c:pt idx="2">
                  <c:v>43249</c:v>
                </c:pt>
                <c:pt idx="3">
                  <c:v>43248</c:v>
                </c:pt>
                <c:pt idx="4">
                  <c:v>43245</c:v>
                </c:pt>
                <c:pt idx="5">
                  <c:v>43244</c:v>
                </c:pt>
                <c:pt idx="6">
                  <c:v>43243</c:v>
                </c:pt>
                <c:pt idx="7">
                  <c:v>43242</c:v>
                </c:pt>
                <c:pt idx="8">
                  <c:v>43241</c:v>
                </c:pt>
                <c:pt idx="9">
                  <c:v>43238</c:v>
                </c:pt>
                <c:pt idx="10">
                  <c:v>43237</c:v>
                </c:pt>
                <c:pt idx="11">
                  <c:v>43236</c:v>
                </c:pt>
                <c:pt idx="12">
                  <c:v>43235</c:v>
                </c:pt>
                <c:pt idx="13">
                  <c:v>43234</c:v>
                </c:pt>
                <c:pt idx="14">
                  <c:v>43231</c:v>
                </c:pt>
                <c:pt idx="15">
                  <c:v>43230</c:v>
                </c:pt>
                <c:pt idx="16">
                  <c:v>43229</c:v>
                </c:pt>
                <c:pt idx="17">
                  <c:v>43228</c:v>
                </c:pt>
                <c:pt idx="18">
                  <c:v>43227</c:v>
                </c:pt>
                <c:pt idx="19">
                  <c:v>43224</c:v>
                </c:pt>
                <c:pt idx="20">
                  <c:v>43223</c:v>
                </c:pt>
                <c:pt idx="21">
                  <c:v>43222</c:v>
                </c:pt>
              </c:numCache>
            </c:numRef>
          </c:cat>
          <c:val>
            <c:numRef>
              <c:f>[报表指标.xlsx]Sheet3!$C$1:$C$22</c:f>
              <c:numCache>
                <c:formatCode>General</c:formatCode>
                <c:ptCount val="22"/>
                <c:pt idx="4">
                  <c:v>8940</c:v>
                </c:pt>
                <c:pt idx="5">
                  <c:v>8960</c:v>
                </c:pt>
                <c:pt idx="6">
                  <c:v>8960</c:v>
                </c:pt>
                <c:pt idx="7">
                  <c:v>8960</c:v>
                </c:pt>
                <c:pt idx="8">
                  <c:v>8960</c:v>
                </c:pt>
                <c:pt idx="9">
                  <c:v>8955</c:v>
                </c:pt>
                <c:pt idx="10">
                  <c:v>8955</c:v>
                </c:pt>
                <c:pt idx="11">
                  <c:v>8955</c:v>
                </c:pt>
                <c:pt idx="12">
                  <c:v>8955</c:v>
                </c:pt>
                <c:pt idx="13">
                  <c:v>8955</c:v>
                </c:pt>
                <c:pt idx="14">
                  <c:v>8955</c:v>
                </c:pt>
                <c:pt idx="15">
                  <c:v>8940</c:v>
                </c:pt>
                <c:pt idx="16">
                  <c:v>8915</c:v>
                </c:pt>
                <c:pt idx="17">
                  <c:v>8915</c:v>
                </c:pt>
                <c:pt idx="18">
                  <c:v>8860</c:v>
                </c:pt>
                <c:pt idx="19">
                  <c:v>8830</c:v>
                </c:pt>
                <c:pt idx="20">
                  <c:v>8860</c:v>
                </c:pt>
                <c:pt idx="21">
                  <c:v>8880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"我司报价"</c:f>
              <c:strCache>
                <c:ptCount val="1"/>
                <c:pt idx="0">
                  <c:v>我司报价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19050">
                <a:solidFill>
                  <a:schemeClr val="accent2"/>
                </a:solidFill>
              </a:ln>
              <a:effectLst/>
            </c:spPr>
          </c:marker>
          <c:cat>
            <c:numRef>
              <c:f>[报表指标.xlsx]Sheet3!$B$1:$B$22</c:f>
              <c:numCache>
                <c:formatCode>yyyy/m/d</c:formatCode>
                <c:ptCount val="22"/>
                <c:pt idx="0">
                  <c:v>43251</c:v>
                </c:pt>
                <c:pt idx="1">
                  <c:v>43250</c:v>
                </c:pt>
                <c:pt idx="2">
                  <c:v>43249</c:v>
                </c:pt>
                <c:pt idx="3">
                  <c:v>43248</c:v>
                </c:pt>
                <c:pt idx="4">
                  <c:v>43245</c:v>
                </c:pt>
                <c:pt idx="5">
                  <c:v>43244</c:v>
                </c:pt>
                <c:pt idx="6">
                  <c:v>43243</c:v>
                </c:pt>
                <c:pt idx="7">
                  <c:v>43242</c:v>
                </c:pt>
                <c:pt idx="8">
                  <c:v>43241</c:v>
                </c:pt>
                <c:pt idx="9">
                  <c:v>43238</c:v>
                </c:pt>
                <c:pt idx="10">
                  <c:v>43237</c:v>
                </c:pt>
                <c:pt idx="11">
                  <c:v>43236</c:v>
                </c:pt>
                <c:pt idx="12">
                  <c:v>43235</c:v>
                </c:pt>
                <c:pt idx="13">
                  <c:v>43234</c:v>
                </c:pt>
                <c:pt idx="14">
                  <c:v>43231</c:v>
                </c:pt>
                <c:pt idx="15">
                  <c:v>43230</c:v>
                </c:pt>
                <c:pt idx="16">
                  <c:v>43229</c:v>
                </c:pt>
                <c:pt idx="17">
                  <c:v>43228</c:v>
                </c:pt>
                <c:pt idx="18">
                  <c:v>43227</c:v>
                </c:pt>
                <c:pt idx="19">
                  <c:v>43224</c:v>
                </c:pt>
                <c:pt idx="20">
                  <c:v>43223</c:v>
                </c:pt>
                <c:pt idx="21">
                  <c:v>43222</c:v>
                </c:pt>
              </c:numCache>
            </c:numRef>
          </c:cat>
          <c:val>
            <c:numRef>
              <c:f>[报表指标.xlsx]Sheet3!$E$1:$E$22</c:f>
              <c:numCache>
                <c:formatCode>General</c:formatCode>
                <c:ptCount val="22"/>
                <c:pt idx="4">
                  <c:v>9019.1105060728096</c:v>
                </c:pt>
                <c:pt idx="5">
                  <c:v>9007.5257338840493</c:v>
                </c:pt>
                <c:pt idx="6">
                  <c:v>8887.5001962860806</c:v>
                </c:pt>
                <c:pt idx="7">
                  <c:v>8800.6850978845396</c:v>
                </c:pt>
                <c:pt idx="8">
                  <c:v>8885.0862063552504</c:v>
                </c:pt>
                <c:pt idx="9">
                  <c:v>9048.8840748426301</c:v>
                </c:pt>
                <c:pt idx="10">
                  <c:v>8774.8041060557807</c:v>
                </c:pt>
                <c:pt idx="11">
                  <c:v>8946.7553817643693</c:v>
                </c:pt>
                <c:pt idx="12">
                  <c:v>8799.7222049197208</c:v>
                </c:pt>
                <c:pt idx="13">
                  <c:v>9103.3836958735992</c:v>
                </c:pt>
                <c:pt idx="14">
                  <c:v>8928.50931135262</c:v>
                </c:pt>
                <c:pt idx="15">
                  <c:v>9129.0859453919293</c:v>
                </c:pt>
                <c:pt idx="16">
                  <c:v>8734.9147129728408</c:v>
                </c:pt>
                <c:pt idx="17">
                  <c:v>8767.89480463375</c:v>
                </c:pt>
                <c:pt idx="18">
                  <c:v>9039.6098809356608</c:v>
                </c:pt>
                <c:pt idx="19">
                  <c:v>8756.9708924177594</c:v>
                </c:pt>
                <c:pt idx="20">
                  <c:v>8724.4159933177798</c:v>
                </c:pt>
                <c:pt idx="21">
                  <c:v>8894.2332031409205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"历史均价"</c:f>
              <c:strCache>
                <c:ptCount val="1"/>
                <c:pt idx="0">
                  <c:v>历史均价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[报表指标.xlsx]Sheet3!$B$1:$B$22</c:f>
              <c:numCache>
                <c:formatCode>yyyy/m/d</c:formatCode>
                <c:ptCount val="22"/>
                <c:pt idx="0">
                  <c:v>43251</c:v>
                </c:pt>
                <c:pt idx="1">
                  <c:v>43250</c:v>
                </c:pt>
                <c:pt idx="2">
                  <c:v>43249</c:v>
                </c:pt>
                <c:pt idx="3">
                  <c:v>43248</c:v>
                </c:pt>
                <c:pt idx="4">
                  <c:v>43245</c:v>
                </c:pt>
                <c:pt idx="5">
                  <c:v>43244</c:v>
                </c:pt>
                <c:pt idx="6">
                  <c:v>43243</c:v>
                </c:pt>
                <c:pt idx="7">
                  <c:v>43242</c:v>
                </c:pt>
                <c:pt idx="8">
                  <c:v>43241</c:v>
                </c:pt>
                <c:pt idx="9">
                  <c:v>43238</c:v>
                </c:pt>
                <c:pt idx="10">
                  <c:v>43237</c:v>
                </c:pt>
                <c:pt idx="11">
                  <c:v>43236</c:v>
                </c:pt>
                <c:pt idx="12">
                  <c:v>43235</c:v>
                </c:pt>
                <c:pt idx="13">
                  <c:v>43234</c:v>
                </c:pt>
                <c:pt idx="14">
                  <c:v>43231</c:v>
                </c:pt>
                <c:pt idx="15">
                  <c:v>43230</c:v>
                </c:pt>
                <c:pt idx="16">
                  <c:v>43229</c:v>
                </c:pt>
                <c:pt idx="17">
                  <c:v>43228</c:v>
                </c:pt>
                <c:pt idx="18">
                  <c:v>43227</c:v>
                </c:pt>
                <c:pt idx="19">
                  <c:v>43224</c:v>
                </c:pt>
                <c:pt idx="20">
                  <c:v>43223</c:v>
                </c:pt>
                <c:pt idx="21">
                  <c:v>43222</c:v>
                </c:pt>
              </c:numCache>
            </c:numRef>
          </c:cat>
          <c:val>
            <c:numRef>
              <c:f>[报表指标.xlsx]Sheet3!$D$1:$D$22</c:f>
              <c:numCache>
                <c:formatCode>General</c:formatCode>
                <c:ptCount val="22"/>
                <c:pt idx="0">
                  <c:v>8825</c:v>
                </c:pt>
                <c:pt idx="1">
                  <c:v>8820</c:v>
                </c:pt>
                <c:pt idx="2">
                  <c:v>8925</c:v>
                </c:pt>
                <c:pt idx="3">
                  <c:v>9000</c:v>
                </c:pt>
                <c:pt idx="4">
                  <c:v>9075</c:v>
                </c:pt>
                <c:pt idx="5">
                  <c:v>9065</c:v>
                </c:pt>
                <c:pt idx="6">
                  <c:v>9050</c:v>
                </c:pt>
                <c:pt idx="7">
                  <c:v>9115</c:v>
                </c:pt>
                <c:pt idx="8">
                  <c:v>9255</c:v>
                </c:pt>
                <c:pt idx="9">
                  <c:v>9265</c:v>
                </c:pt>
                <c:pt idx="10">
                  <c:v>9285</c:v>
                </c:pt>
                <c:pt idx="11">
                  <c:v>9300</c:v>
                </c:pt>
                <c:pt idx="12">
                  <c:v>9305</c:v>
                </c:pt>
                <c:pt idx="13">
                  <c:v>9300</c:v>
                </c:pt>
                <c:pt idx="14">
                  <c:v>9305</c:v>
                </c:pt>
                <c:pt idx="15">
                  <c:v>9300</c:v>
                </c:pt>
                <c:pt idx="16">
                  <c:v>9300</c:v>
                </c:pt>
                <c:pt idx="17">
                  <c:v>9295</c:v>
                </c:pt>
                <c:pt idx="18">
                  <c:v>9265</c:v>
                </c:pt>
                <c:pt idx="19">
                  <c:v>9245</c:v>
                </c:pt>
                <c:pt idx="20">
                  <c:v>9270</c:v>
                </c:pt>
                <c:pt idx="21">
                  <c:v>9280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109632"/>
        <c:axId val="87111168"/>
      </c:lineChart>
      <c:dateAx>
        <c:axId val="87109632"/>
        <c:scaling>
          <c:orientation val="minMax"/>
        </c:scaling>
        <c:delete val="0"/>
        <c:axPos val="b"/>
        <c:numFmt formatCode="yyyy/m/d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  <c:crossAx val="87111168"/>
        <c:crosses val="autoZero"/>
        <c:auto val="1"/>
        <c:lblOffset val="100"/>
        <c:baseTimeUnit val="days"/>
      </c:dateAx>
      <c:valAx>
        <c:axId val="87111168"/>
        <c:scaling>
          <c:orientation val="minMax"/>
          <c:max val="9500"/>
          <c:min val="7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  <c:crossAx val="87109632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66513888888888895"/>
          <c:y val="0.39467592592592599"/>
          <c:w val="0.25291666666666701"/>
          <c:h val="0.195601851851852"/>
        </c:manualLayout>
      </c:layout>
      <c:overlay val="0"/>
      <c:spPr>
        <a:noFill/>
        <a:ln>
          <a:solidFill>
            <a:schemeClr val="accent1"/>
          </a:solidFill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75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tiff"/><Relationship Id="rId7" Type="http://schemas.openxmlformats.org/officeDocument/2006/relationships/image" Target="../media/image6.em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773665" y="2879426"/>
            <a:ext cx="1129923" cy="1129923"/>
          </a:xfrm>
          <a:prstGeom prst="ellipse">
            <a:avLst/>
          </a:prstGeom>
          <a:noFill/>
          <a:ln w="6350">
            <a:solidFill>
              <a:srgbClr val="0FB0D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44926" y="3114863"/>
            <a:ext cx="787400" cy="685800"/>
          </a:xfrm>
          <a:prstGeom prst="rect">
            <a:avLst/>
          </a:prstGeom>
        </p:spPr>
      </p:pic>
      <p:sp>
        <p:nvSpPr>
          <p:cNvPr id="31" name="椭圆 30"/>
          <p:cNvSpPr/>
          <p:nvPr userDrawn="1"/>
        </p:nvSpPr>
        <p:spPr>
          <a:xfrm>
            <a:off x="1216617" y="3439634"/>
            <a:ext cx="1246021" cy="1246021"/>
          </a:xfrm>
          <a:prstGeom prst="ellipse">
            <a:avLst/>
          </a:prstGeom>
          <a:noFill/>
          <a:ln w="6350">
            <a:solidFill>
              <a:srgbClr val="0FB0D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395127" y="3675294"/>
            <a:ext cx="889000" cy="774700"/>
          </a:xfrm>
          <a:prstGeom prst="rect">
            <a:avLst/>
          </a:prstGeom>
        </p:spPr>
      </p:pic>
      <p:sp>
        <p:nvSpPr>
          <p:cNvPr id="9" name="椭圆 8"/>
          <p:cNvSpPr/>
          <p:nvPr userDrawn="1"/>
        </p:nvSpPr>
        <p:spPr>
          <a:xfrm>
            <a:off x="2189794" y="3498060"/>
            <a:ext cx="1643956" cy="164395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653458" y="4079440"/>
            <a:ext cx="800100" cy="825500"/>
          </a:xfrm>
          <a:prstGeom prst="rect">
            <a:avLst/>
          </a:prstGeom>
        </p:spPr>
      </p:pic>
      <p:sp>
        <p:nvSpPr>
          <p:cNvPr id="8" name="椭圆 7"/>
          <p:cNvSpPr/>
          <p:nvPr userDrawn="1"/>
        </p:nvSpPr>
        <p:spPr>
          <a:xfrm>
            <a:off x="3491793" y="2939886"/>
            <a:ext cx="1599933" cy="159993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3880600" y="3461477"/>
            <a:ext cx="1003300" cy="723900"/>
          </a:xfrm>
          <a:prstGeom prst="rect">
            <a:avLst/>
          </a:prstGeom>
        </p:spPr>
      </p:pic>
      <p:sp>
        <p:nvSpPr>
          <p:cNvPr id="10" name="椭圆 9"/>
          <p:cNvSpPr/>
          <p:nvPr userDrawn="1"/>
        </p:nvSpPr>
        <p:spPr>
          <a:xfrm>
            <a:off x="1117628" y="1433502"/>
            <a:ext cx="1691144" cy="1691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1454812" y="1766619"/>
            <a:ext cx="944181" cy="881236"/>
          </a:xfrm>
          <a:prstGeom prst="rect">
            <a:avLst/>
          </a:prstGeom>
        </p:spPr>
      </p:pic>
      <p:sp>
        <p:nvSpPr>
          <p:cNvPr id="13" name="椭圆 12"/>
          <p:cNvSpPr/>
          <p:nvPr userDrawn="1"/>
        </p:nvSpPr>
        <p:spPr>
          <a:xfrm>
            <a:off x="1686086" y="1511559"/>
            <a:ext cx="2948172" cy="294817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601255" y="1956768"/>
            <a:ext cx="1117834" cy="109470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959433" y="3275048"/>
            <a:ext cx="2401479" cy="400246"/>
          </a:xfrm>
          <a:prstGeom prst="rect">
            <a:avLst/>
          </a:prstGeom>
        </p:spPr>
      </p:pic>
      <p:grpSp>
        <p:nvGrpSpPr>
          <p:cNvPr id="24" name="组 23"/>
          <p:cNvGrpSpPr/>
          <p:nvPr userDrawn="1"/>
        </p:nvGrpSpPr>
        <p:grpSpPr>
          <a:xfrm>
            <a:off x="5306688" y="3529238"/>
            <a:ext cx="5673012" cy="0"/>
            <a:chOff x="5306688" y="4171073"/>
            <a:chExt cx="5673012" cy="0"/>
          </a:xfrm>
        </p:grpSpPr>
        <p:cxnSp>
          <p:nvCxnSpPr>
            <p:cNvPr id="18" name="直线连接符 15"/>
            <p:cNvCxnSpPr/>
            <p:nvPr/>
          </p:nvCxnSpPr>
          <p:spPr>
            <a:xfrm>
              <a:off x="5306688" y="4171073"/>
              <a:ext cx="567301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17"/>
            <p:cNvCxnSpPr/>
            <p:nvPr/>
          </p:nvCxnSpPr>
          <p:spPr>
            <a:xfrm>
              <a:off x="7128588" y="4171073"/>
              <a:ext cx="1810139" cy="0"/>
            </a:xfrm>
            <a:prstGeom prst="line">
              <a:avLst/>
            </a:prstGeom>
            <a:ln w="38100">
              <a:solidFill>
                <a:srgbClr val="0FB0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线连接符 26"/>
          <p:cNvCxnSpPr/>
          <p:nvPr userDrawn="1"/>
        </p:nvCxnSpPr>
        <p:spPr>
          <a:xfrm flipH="1">
            <a:off x="7809497" y="443107"/>
            <a:ext cx="1077496" cy="1457466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 userDrawn="1"/>
        </p:nvCxnSpPr>
        <p:spPr>
          <a:xfrm flipH="1">
            <a:off x="8213486" y="1026260"/>
            <a:ext cx="687919" cy="930508"/>
          </a:xfrm>
          <a:prstGeom prst="line">
            <a:avLst/>
          </a:prstGeom>
          <a:ln w="889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 userDrawn="1"/>
        </p:nvCxnSpPr>
        <p:spPr>
          <a:xfrm flipH="1">
            <a:off x="8143194" y="174727"/>
            <a:ext cx="1154309" cy="156136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 userDrawn="1"/>
        </p:nvCxnSpPr>
        <p:spPr>
          <a:xfrm flipH="1">
            <a:off x="6349704" y="4392511"/>
            <a:ext cx="1319636" cy="1784994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/>
          <p:nvPr userDrawn="1"/>
        </p:nvCxnSpPr>
        <p:spPr>
          <a:xfrm flipH="1">
            <a:off x="6776862" y="4124131"/>
            <a:ext cx="1302989" cy="176247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 userDrawn="1"/>
        </p:nvSpPr>
        <p:spPr>
          <a:xfrm>
            <a:off x="6727340" y="5845329"/>
            <a:ext cx="99044" cy="99044"/>
          </a:xfrm>
          <a:prstGeom prst="ellipse">
            <a:avLst/>
          </a:prstGeom>
          <a:solidFill>
            <a:srgbClr val="0F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759695" y="2880061"/>
            <a:ext cx="1129923" cy="1129923"/>
          </a:xfrm>
          <a:prstGeom prst="ellipse">
            <a:avLst/>
          </a:prstGeom>
          <a:noFill/>
          <a:ln w="6350">
            <a:solidFill>
              <a:srgbClr val="0FB0D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30956" y="3115498"/>
            <a:ext cx="787400" cy="685800"/>
          </a:xfrm>
          <a:prstGeom prst="rect">
            <a:avLst/>
          </a:prstGeom>
        </p:spPr>
      </p:pic>
      <p:sp>
        <p:nvSpPr>
          <p:cNvPr id="26" name="椭圆 25"/>
          <p:cNvSpPr/>
          <p:nvPr userDrawn="1"/>
        </p:nvSpPr>
        <p:spPr>
          <a:xfrm>
            <a:off x="1202647" y="3440269"/>
            <a:ext cx="1246021" cy="1246021"/>
          </a:xfrm>
          <a:prstGeom prst="ellipse">
            <a:avLst/>
          </a:prstGeom>
          <a:noFill/>
          <a:ln w="6350">
            <a:solidFill>
              <a:srgbClr val="0FB0D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381157" y="3675929"/>
            <a:ext cx="889000" cy="774700"/>
          </a:xfrm>
          <a:prstGeom prst="rect">
            <a:avLst/>
          </a:prstGeom>
        </p:spPr>
      </p:pic>
      <p:sp>
        <p:nvSpPr>
          <p:cNvPr id="32" name="椭圆 31"/>
          <p:cNvSpPr/>
          <p:nvPr userDrawn="1"/>
        </p:nvSpPr>
        <p:spPr>
          <a:xfrm>
            <a:off x="2175824" y="3498695"/>
            <a:ext cx="1643956" cy="164395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639488" y="4080075"/>
            <a:ext cx="800100" cy="825500"/>
          </a:xfrm>
          <a:prstGeom prst="rect">
            <a:avLst/>
          </a:prstGeom>
        </p:spPr>
      </p:pic>
      <p:sp>
        <p:nvSpPr>
          <p:cNvPr id="34" name="椭圆 33"/>
          <p:cNvSpPr/>
          <p:nvPr userDrawn="1"/>
        </p:nvSpPr>
        <p:spPr>
          <a:xfrm>
            <a:off x="3477823" y="2940521"/>
            <a:ext cx="1599933" cy="159993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3866630" y="3462112"/>
            <a:ext cx="1003300" cy="723900"/>
          </a:xfrm>
          <a:prstGeom prst="rect">
            <a:avLst/>
          </a:prstGeom>
        </p:spPr>
      </p:pic>
      <p:sp>
        <p:nvSpPr>
          <p:cNvPr id="36" name="椭圆 35"/>
          <p:cNvSpPr/>
          <p:nvPr userDrawn="1"/>
        </p:nvSpPr>
        <p:spPr>
          <a:xfrm>
            <a:off x="1103658" y="1434137"/>
            <a:ext cx="1691144" cy="1691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1440842" y="1767254"/>
            <a:ext cx="944181" cy="881236"/>
          </a:xfrm>
          <a:prstGeom prst="rect">
            <a:avLst/>
          </a:prstGeom>
        </p:spPr>
      </p:pic>
      <p:sp>
        <p:nvSpPr>
          <p:cNvPr id="39" name="椭圆 38"/>
          <p:cNvSpPr/>
          <p:nvPr userDrawn="1"/>
        </p:nvSpPr>
        <p:spPr>
          <a:xfrm>
            <a:off x="1672116" y="1512194"/>
            <a:ext cx="2948172" cy="294817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587285" y="1957403"/>
            <a:ext cx="1117834" cy="1094704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945463" y="3275683"/>
            <a:ext cx="2401479" cy="400246"/>
          </a:xfrm>
          <a:prstGeom prst="rect">
            <a:avLst/>
          </a:prstGeom>
        </p:spPr>
      </p:pic>
      <p:grpSp>
        <p:nvGrpSpPr>
          <p:cNvPr id="44" name="组 23"/>
          <p:cNvGrpSpPr/>
          <p:nvPr userDrawn="1"/>
        </p:nvGrpSpPr>
        <p:grpSpPr>
          <a:xfrm>
            <a:off x="5292718" y="3529873"/>
            <a:ext cx="5673012" cy="0"/>
            <a:chOff x="5306688" y="4171073"/>
            <a:chExt cx="5673012" cy="0"/>
          </a:xfrm>
        </p:grpSpPr>
        <p:cxnSp>
          <p:nvCxnSpPr>
            <p:cNvPr id="45" name="直线连接符 15"/>
            <p:cNvCxnSpPr/>
            <p:nvPr/>
          </p:nvCxnSpPr>
          <p:spPr>
            <a:xfrm>
              <a:off x="5306688" y="4171073"/>
              <a:ext cx="567301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17"/>
            <p:cNvCxnSpPr/>
            <p:nvPr/>
          </p:nvCxnSpPr>
          <p:spPr>
            <a:xfrm>
              <a:off x="7128588" y="4171073"/>
              <a:ext cx="1810139" cy="0"/>
            </a:xfrm>
            <a:prstGeom prst="line">
              <a:avLst/>
            </a:prstGeom>
            <a:ln w="38100">
              <a:solidFill>
                <a:srgbClr val="0FB0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线连接符 26"/>
          <p:cNvCxnSpPr/>
          <p:nvPr userDrawn="1"/>
        </p:nvCxnSpPr>
        <p:spPr>
          <a:xfrm flipH="1">
            <a:off x="7795527" y="443742"/>
            <a:ext cx="1077496" cy="1457466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28"/>
          <p:cNvCxnSpPr/>
          <p:nvPr userDrawn="1"/>
        </p:nvCxnSpPr>
        <p:spPr>
          <a:xfrm flipH="1">
            <a:off x="8199516" y="1026895"/>
            <a:ext cx="687919" cy="930508"/>
          </a:xfrm>
          <a:prstGeom prst="line">
            <a:avLst/>
          </a:prstGeom>
          <a:ln w="889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29"/>
          <p:cNvCxnSpPr/>
          <p:nvPr userDrawn="1"/>
        </p:nvCxnSpPr>
        <p:spPr>
          <a:xfrm flipH="1">
            <a:off x="8129224" y="175362"/>
            <a:ext cx="1154309" cy="156136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37"/>
          <p:cNvCxnSpPr/>
          <p:nvPr userDrawn="1"/>
        </p:nvCxnSpPr>
        <p:spPr>
          <a:xfrm flipH="1">
            <a:off x="6335734" y="4393146"/>
            <a:ext cx="1319636" cy="1784994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39"/>
          <p:cNvCxnSpPr/>
          <p:nvPr userDrawn="1"/>
        </p:nvCxnSpPr>
        <p:spPr>
          <a:xfrm flipH="1">
            <a:off x="6762892" y="4124766"/>
            <a:ext cx="1302989" cy="176247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标题 51"/>
          <p:cNvSpPr>
            <a:spLocks noGrp="1"/>
          </p:cNvSpPr>
          <p:nvPr>
            <p:ph type="title"/>
          </p:nvPr>
        </p:nvSpPr>
        <p:spPr>
          <a:xfrm>
            <a:off x="5292725" y="2663825"/>
            <a:ext cx="5837555" cy="656590"/>
          </a:xfrm>
        </p:spPr>
        <p:txBody>
          <a:bodyPr/>
          <a:lstStyle>
            <a:lvl1pPr eaLnBrk="1" fontAlgn="auto" latinLnBrk="0" hangingPunct="1">
              <a:lnSpc>
                <a:spcPts val="4400"/>
              </a:lnSpc>
              <a:defRPr sz="40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>
          <a:xfrm>
            <a:off x="851535" y="117475"/>
            <a:ext cx="9484995" cy="524510"/>
          </a:xfrm>
          <a:noFill/>
        </p:spPr>
        <p:txBody>
          <a:bodyPr wrap="square" rtlCol="0">
            <a:spAutoFit/>
          </a:bodyPr>
          <a:lstStyle>
            <a:lvl1pPr marL="0" marR="0" algn="l" defTabSz="914400" rtl="0" eaLnBrk="1" fontAlgn="auto" latinLnBrk="0" hangingPunct="1">
              <a:lnSpc>
                <a:spcPts val="3380"/>
              </a:lnSpc>
              <a:buNone/>
              <a:defRPr kumimoji="0" lang="zh-CN" altLang="en-US" sz="2200" b="1" i="0" u="none" strike="noStrike" kern="1200" cap="none" spc="0" normalizeH="0" baseline="0" noProof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988695"/>
            <a:ext cx="10913110" cy="5188585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 9"/>
          <p:cNvGrpSpPr/>
          <p:nvPr userDrawn="1"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12" name="直线连接符 11"/>
          <p:cNvCxnSpPr/>
          <p:nvPr userDrawn="1"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C4A6C-6D43-5F4A-9CEC-B9EF7359E49B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296455" y="2663666"/>
            <a:ext cx="5834062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40"/>
              </a:lnSpc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化工大数据解决方案</a:t>
            </a:r>
            <a:endParaRPr lang="en-US" altLang="zh-CN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3672547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3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FB0D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化工大数据解决方案</a:t>
            </a: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105327" y="1218733"/>
            <a:ext cx="3009473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3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解决方案愿景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105327" y="1893656"/>
            <a:ext cx="977857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E7E6E6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通过交易中心第三方平台，建立以恒逸、新凤鸣、桐昆为主的行业指数，解决行业痛点，为企业增益，平台希望：</a:t>
            </a:r>
          </a:p>
        </p:txBody>
      </p:sp>
      <p:grpSp>
        <p:nvGrpSpPr>
          <p:cNvPr id="22" name="组 2"/>
          <p:cNvGrpSpPr/>
          <p:nvPr/>
        </p:nvGrpSpPr>
        <p:grpSpPr>
          <a:xfrm>
            <a:off x="1263318" y="2985855"/>
            <a:ext cx="733926" cy="733369"/>
            <a:chOff x="695684" y="2647363"/>
            <a:chExt cx="1086437" cy="1086437"/>
          </a:xfrm>
        </p:grpSpPr>
        <p:sp>
          <p:nvSpPr>
            <p:cNvPr id="23" name="椭圆 22"/>
            <p:cNvSpPr/>
            <p:nvPr/>
          </p:nvSpPr>
          <p:spPr>
            <a:xfrm>
              <a:off x="695684" y="2647363"/>
              <a:ext cx="1086437" cy="108643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7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266700" dist="50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25367" y="2777046"/>
              <a:ext cx="827071" cy="827071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30" name="组 2"/>
          <p:cNvGrpSpPr/>
          <p:nvPr/>
        </p:nvGrpSpPr>
        <p:grpSpPr>
          <a:xfrm>
            <a:off x="1263317" y="4044394"/>
            <a:ext cx="733926" cy="733369"/>
            <a:chOff x="695684" y="2647363"/>
            <a:chExt cx="1086437" cy="1086437"/>
          </a:xfrm>
        </p:grpSpPr>
        <p:sp>
          <p:nvSpPr>
            <p:cNvPr id="33" name="椭圆 32"/>
            <p:cNvSpPr/>
            <p:nvPr/>
          </p:nvSpPr>
          <p:spPr>
            <a:xfrm>
              <a:off x="695684" y="2647363"/>
              <a:ext cx="1086437" cy="108643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7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266700" dist="50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825367" y="2777046"/>
              <a:ext cx="827071" cy="827071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0" name="组 2"/>
          <p:cNvGrpSpPr/>
          <p:nvPr/>
        </p:nvGrpSpPr>
        <p:grpSpPr>
          <a:xfrm>
            <a:off x="1263316" y="5102933"/>
            <a:ext cx="733926" cy="733369"/>
            <a:chOff x="695684" y="2647363"/>
            <a:chExt cx="1086437" cy="1086437"/>
          </a:xfrm>
        </p:grpSpPr>
        <p:sp>
          <p:nvSpPr>
            <p:cNvPr id="42" name="椭圆 41"/>
            <p:cNvSpPr/>
            <p:nvPr/>
          </p:nvSpPr>
          <p:spPr>
            <a:xfrm>
              <a:off x="695684" y="2647363"/>
              <a:ext cx="1086437" cy="108643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7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266700" dist="50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825367" y="2777046"/>
              <a:ext cx="827071" cy="827071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2084849" y="3245143"/>
            <a:ext cx="97785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以恒逸、新凤鸣、桐昆为主的行业标杆指数建立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2084849" y="4241801"/>
            <a:ext cx="97785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为三家行业龙头企业解决销售考核难、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CCF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指数有水分的问题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2084849" y="5311102"/>
            <a:ext cx="97785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通过安全的数据交换，引领市场趋势发展、提高企业效益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化工大数据解决方案</a:t>
            </a:r>
            <a:endParaRPr lang="zh-CN" altLang="en-US" sz="2200" b="1" dirty="0">
              <a:solidFill>
                <a:srgbClr val="0FB0D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69010" y="1157605"/>
            <a:ext cx="6028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解决方案提供的价值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101340" y="1855470"/>
            <a:ext cx="4896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价格指数的制定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67380" y="2882265"/>
            <a:ext cx="4027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销售量、销售价格的预测和指导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140710" y="4119245"/>
            <a:ext cx="4304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上下游产业分析报告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指标</a:t>
            </a: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计算方案（张如聪）</a:t>
            </a:r>
            <a:endParaRPr lang="zh-CN" altLang="en-US" sz="2200" b="1" dirty="0">
              <a:solidFill>
                <a:srgbClr val="0FB0D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96" name="TextBox 6"/>
          <p:cNvSpPr txBox="1"/>
          <p:nvPr/>
        </p:nvSpPr>
        <p:spPr>
          <a:xfrm>
            <a:off x="7217492" y="4090319"/>
            <a:ext cx="2930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确权平台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6426200" y="2884453"/>
            <a:ext cx="4635500" cy="168740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56" name="圆角矩形 55"/>
          <p:cNvSpPr/>
          <p:nvPr/>
        </p:nvSpPr>
        <p:spPr>
          <a:xfrm>
            <a:off x="447454" y="977900"/>
            <a:ext cx="4416646" cy="54229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grpSp>
        <p:nvGrpSpPr>
          <p:cNvPr id="11" name="组合 10"/>
          <p:cNvGrpSpPr/>
          <p:nvPr/>
        </p:nvGrpSpPr>
        <p:grpSpPr>
          <a:xfrm>
            <a:off x="722124" y="1118623"/>
            <a:ext cx="3824476" cy="1416844"/>
            <a:chOff x="722124" y="1346200"/>
            <a:chExt cx="3824476" cy="1519467"/>
          </a:xfrm>
        </p:grpSpPr>
        <p:sp>
          <p:nvSpPr>
            <p:cNvPr id="129" name="TextBox 14"/>
            <p:cNvSpPr txBox="1"/>
            <p:nvPr/>
          </p:nvSpPr>
          <p:spPr>
            <a:xfrm>
              <a:off x="1211122" y="1598274"/>
              <a:ext cx="2204903" cy="708857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圆角矩形 132"/>
            <p:cNvSpPr/>
            <p:nvPr/>
          </p:nvSpPr>
          <p:spPr>
            <a:xfrm>
              <a:off x="722124" y="1346200"/>
              <a:ext cx="3824476" cy="1519467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72" name="TextBox 14"/>
            <p:cNvSpPr txBox="1"/>
            <p:nvPr/>
          </p:nvSpPr>
          <p:spPr>
            <a:xfrm>
              <a:off x="1469679" y="1826625"/>
              <a:ext cx="562931" cy="43552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规则管理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TextBox 14"/>
            <p:cNvSpPr txBox="1"/>
            <p:nvPr/>
          </p:nvSpPr>
          <p:spPr>
            <a:xfrm>
              <a:off x="2434879" y="1838606"/>
              <a:ext cx="562931" cy="43552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49457" y="1584508"/>
              <a:ext cx="461665" cy="8416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 smtClean="0"/>
                <a:t>参与方</a:t>
              </a:r>
              <a:endParaRPr lang="zh-CN" altLang="en-US" dirty="0"/>
            </a:p>
          </p:txBody>
        </p:sp>
        <p:sp>
          <p:nvSpPr>
            <p:cNvPr id="59" name="圆柱形 58"/>
            <p:cNvSpPr/>
            <p:nvPr/>
          </p:nvSpPr>
          <p:spPr>
            <a:xfrm>
              <a:off x="3777009" y="1592609"/>
              <a:ext cx="622575" cy="903553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77009" y="1826625"/>
              <a:ext cx="622575" cy="609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database</a:t>
              </a:r>
              <a:endParaRPr lang="zh-CN" altLang="en-US" dirty="0"/>
            </a:p>
          </p:txBody>
        </p:sp>
        <p:cxnSp>
          <p:nvCxnSpPr>
            <p:cNvPr id="65" name="直接箭头连接符 64"/>
            <p:cNvCxnSpPr/>
            <p:nvPr/>
          </p:nvCxnSpPr>
          <p:spPr>
            <a:xfrm flipH="1" flipV="1">
              <a:off x="2975320" y="1952701"/>
              <a:ext cx="88140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2709994" y="2201541"/>
              <a:ext cx="1" cy="328263"/>
            </a:xfrm>
            <a:prstGeom prst="straightConnector1">
              <a:avLst/>
            </a:prstGeom>
            <a:ln w="127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 flipH="1" flipV="1">
              <a:off x="2997810" y="2184563"/>
              <a:ext cx="881409" cy="1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124200" y="1803935"/>
              <a:ext cx="558800" cy="34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035300" y="1744030"/>
              <a:ext cx="964096" cy="26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原始数据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997200" y="1983648"/>
              <a:ext cx="964096" cy="26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指标结果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13227" y="2307131"/>
              <a:ext cx="360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23" name="TextBox 15"/>
            <p:cNvSpPr txBox="1"/>
            <p:nvPr/>
          </p:nvSpPr>
          <p:spPr>
            <a:xfrm>
              <a:off x="1211122" y="2530714"/>
              <a:ext cx="2204903" cy="276999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数据交换系统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40" name="直接箭头连接符 139"/>
          <p:cNvCxnSpPr/>
          <p:nvPr/>
        </p:nvCxnSpPr>
        <p:spPr>
          <a:xfrm>
            <a:off x="1754458" y="1976931"/>
            <a:ext cx="0" cy="135100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760224" y="4873808"/>
            <a:ext cx="3824476" cy="1281159"/>
            <a:chOff x="760224" y="4965700"/>
            <a:chExt cx="3824476" cy="1519467"/>
          </a:xfrm>
        </p:grpSpPr>
        <p:sp>
          <p:nvSpPr>
            <p:cNvPr id="144" name="TextBox 14"/>
            <p:cNvSpPr txBox="1"/>
            <p:nvPr/>
          </p:nvSpPr>
          <p:spPr>
            <a:xfrm>
              <a:off x="1249222" y="5217774"/>
              <a:ext cx="2204903" cy="708857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圆角矩形 144"/>
            <p:cNvSpPr/>
            <p:nvPr/>
          </p:nvSpPr>
          <p:spPr>
            <a:xfrm>
              <a:off x="760224" y="4965700"/>
              <a:ext cx="3824476" cy="1519467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146" name="TextBox 14"/>
            <p:cNvSpPr txBox="1"/>
            <p:nvPr/>
          </p:nvSpPr>
          <p:spPr>
            <a:xfrm>
              <a:off x="1507779" y="5446125"/>
              <a:ext cx="562931" cy="43552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规则管理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TextBox 14"/>
            <p:cNvSpPr txBox="1"/>
            <p:nvPr/>
          </p:nvSpPr>
          <p:spPr>
            <a:xfrm>
              <a:off x="2472979" y="5458106"/>
              <a:ext cx="562931" cy="43552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13226" y="5074686"/>
              <a:ext cx="435995" cy="1040977"/>
            </a:xfrm>
            <a:prstGeom prst="rect">
              <a:avLst/>
            </a:prstGeom>
            <a:noFill/>
          </p:spPr>
          <p:txBody>
            <a:bodyPr vert="eaVert" wrap="square" rtlCol="0">
              <a:noAutofit/>
            </a:bodyPr>
            <a:lstStyle/>
            <a:p>
              <a:r>
                <a:rPr lang="zh-CN" altLang="en-US" dirty="0" smtClean="0"/>
                <a:t>参与方</a:t>
              </a:r>
              <a:endParaRPr lang="zh-CN" altLang="en-US" dirty="0"/>
            </a:p>
          </p:txBody>
        </p:sp>
        <p:sp>
          <p:nvSpPr>
            <p:cNvPr id="149" name="圆柱形 148"/>
            <p:cNvSpPr/>
            <p:nvPr/>
          </p:nvSpPr>
          <p:spPr>
            <a:xfrm>
              <a:off x="3815109" y="5212109"/>
              <a:ext cx="622575" cy="903553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15109" y="5446125"/>
              <a:ext cx="622575" cy="609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database</a:t>
              </a:r>
              <a:endParaRPr lang="zh-CN" altLang="en-US" dirty="0"/>
            </a:p>
          </p:txBody>
        </p:sp>
        <p:cxnSp>
          <p:nvCxnSpPr>
            <p:cNvPr id="151" name="直接箭头连接符 150"/>
            <p:cNvCxnSpPr/>
            <p:nvPr/>
          </p:nvCxnSpPr>
          <p:spPr>
            <a:xfrm flipH="1" flipV="1">
              <a:off x="3013420" y="5572201"/>
              <a:ext cx="88140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/>
            <p:nvPr/>
          </p:nvCxnSpPr>
          <p:spPr>
            <a:xfrm>
              <a:off x="2748094" y="5821041"/>
              <a:ext cx="1" cy="328263"/>
            </a:xfrm>
            <a:prstGeom prst="straightConnector1">
              <a:avLst/>
            </a:prstGeom>
            <a:ln w="127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/>
            <p:nvPr/>
          </p:nvCxnSpPr>
          <p:spPr>
            <a:xfrm flipH="1" flipV="1">
              <a:off x="3035910" y="5804063"/>
              <a:ext cx="881409" cy="1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3162300" y="5423435"/>
              <a:ext cx="558800" cy="34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073400" y="5363530"/>
              <a:ext cx="964096" cy="26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原始数据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3035300" y="5603148"/>
              <a:ext cx="964096" cy="26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指标结果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851327" y="5926631"/>
              <a:ext cx="360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93" name="TextBox 15"/>
            <p:cNvSpPr txBox="1"/>
            <p:nvPr/>
          </p:nvSpPr>
          <p:spPr>
            <a:xfrm>
              <a:off x="1249222" y="6150214"/>
              <a:ext cx="2204903" cy="276999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数据交换系统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4" name="直接箭头连接符 193"/>
          <p:cNvCxnSpPr/>
          <p:nvPr/>
        </p:nvCxnSpPr>
        <p:spPr>
          <a:xfrm>
            <a:off x="1741758" y="3745826"/>
            <a:ext cx="0" cy="135100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1714500" y="2531430"/>
            <a:ext cx="1260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数据脱敏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747524" y="2977706"/>
            <a:ext cx="3824476" cy="1701536"/>
            <a:chOff x="747524" y="3200400"/>
            <a:chExt cx="3824476" cy="1810102"/>
          </a:xfrm>
        </p:grpSpPr>
        <p:sp>
          <p:nvSpPr>
            <p:cNvPr id="125" name="TextBox 14"/>
            <p:cNvSpPr txBox="1"/>
            <p:nvPr/>
          </p:nvSpPr>
          <p:spPr>
            <a:xfrm>
              <a:off x="1236522" y="3452474"/>
              <a:ext cx="2204903" cy="708857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圆角矩形 125"/>
            <p:cNvSpPr/>
            <p:nvPr/>
          </p:nvSpPr>
          <p:spPr>
            <a:xfrm>
              <a:off x="747524" y="3200400"/>
              <a:ext cx="3824476" cy="1519467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127" name="TextBox 14"/>
            <p:cNvSpPr txBox="1"/>
            <p:nvPr/>
          </p:nvSpPr>
          <p:spPr>
            <a:xfrm>
              <a:off x="1495079" y="3680825"/>
              <a:ext cx="562931" cy="43552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规则管理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TextBox 14"/>
            <p:cNvSpPr txBox="1"/>
            <p:nvPr/>
          </p:nvSpPr>
          <p:spPr>
            <a:xfrm>
              <a:off x="2460279" y="3692806"/>
              <a:ext cx="562931" cy="43552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74857" y="3438708"/>
              <a:ext cx="461665" cy="8416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 smtClean="0"/>
                <a:t>参与方</a:t>
              </a:r>
              <a:endParaRPr lang="zh-CN" altLang="en-US" dirty="0"/>
            </a:p>
          </p:txBody>
        </p:sp>
        <p:sp>
          <p:nvSpPr>
            <p:cNvPr id="131" name="圆柱形 130"/>
            <p:cNvSpPr/>
            <p:nvPr/>
          </p:nvSpPr>
          <p:spPr>
            <a:xfrm>
              <a:off x="3802409" y="3446809"/>
              <a:ext cx="622575" cy="903553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802409" y="3680825"/>
              <a:ext cx="622575" cy="609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database</a:t>
              </a:r>
              <a:endParaRPr lang="zh-CN" altLang="en-US" dirty="0"/>
            </a:p>
          </p:txBody>
        </p:sp>
        <p:cxnSp>
          <p:nvCxnSpPr>
            <p:cNvPr id="134" name="直接箭头连接符 133"/>
            <p:cNvCxnSpPr/>
            <p:nvPr/>
          </p:nvCxnSpPr>
          <p:spPr>
            <a:xfrm flipH="1" flipV="1">
              <a:off x="3000720" y="3806901"/>
              <a:ext cx="88140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>
              <a:off x="2735394" y="4055741"/>
              <a:ext cx="1" cy="328263"/>
            </a:xfrm>
            <a:prstGeom prst="straightConnector1">
              <a:avLst/>
            </a:prstGeom>
            <a:ln w="127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/>
            <p:nvPr/>
          </p:nvCxnSpPr>
          <p:spPr>
            <a:xfrm flipH="1" flipV="1">
              <a:off x="3023210" y="4038763"/>
              <a:ext cx="881409" cy="1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3149600" y="3658135"/>
              <a:ext cx="558800" cy="34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060700" y="3598230"/>
              <a:ext cx="964096" cy="26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原始数据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022600" y="3837848"/>
              <a:ext cx="964096" cy="26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指标结果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838627" y="4161331"/>
              <a:ext cx="360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42" name="TextBox 15"/>
            <p:cNvSpPr txBox="1"/>
            <p:nvPr/>
          </p:nvSpPr>
          <p:spPr>
            <a:xfrm>
              <a:off x="1236522" y="4384914"/>
              <a:ext cx="2204903" cy="276999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数据交换系统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701800" y="4715829"/>
              <a:ext cx="1155700" cy="29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数据脱敏规则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7" name="直接箭头连接符 16"/>
          <p:cNvCxnSpPr/>
          <p:nvPr/>
        </p:nvCxnSpPr>
        <p:spPr>
          <a:xfrm flipV="1">
            <a:off x="3371712" y="3201721"/>
            <a:ext cx="3054488" cy="929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0554106">
            <a:off x="4463873" y="3309143"/>
            <a:ext cx="1367936" cy="31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混淆加密数据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9" name="直接箭头连接符 198"/>
          <p:cNvCxnSpPr/>
          <p:nvPr/>
        </p:nvCxnSpPr>
        <p:spPr>
          <a:xfrm flipV="1">
            <a:off x="3463914" y="3625373"/>
            <a:ext cx="2972075" cy="75421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 rot="20618443">
            <a:off x="4498149" y="3595373"/>
            <a:ext cx="1892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指标计算结果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3" name="直接箭头连接符 202"/>
          <p:cNvCxnSpPr>
            <a:stCxn id="123" idx="3"/>
          </p:cNvCxnSpPr>
          <p:nvPr/>
        </p:nvCxnSpPr>
        <p:spPr>
          <a:xfrm>
            <a:off x="3416025" y="2352282"/>
            <a:ext cx="3019964" cy="62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>
            <a:endCxn id="193" idx="3"/>
          </p:cNvCxnSpPr>
          <p:nvPr/>
        </p:nvCxnSpPr>
        <p:spPr>
          <a:xfrm flipH="1">
            <a:off x="3454125" y="4351560"/>
            <a:ext cx="2972075" cy="16377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77"/>
          <p:cNvSpPr txBox="1"/>
          <p:nvPr/>
        </p:nvSpPr>
        <p:spPr>
          <a:xfrm>
            <a:off x="5160540" y="800159"/>
            <a:ext cx="70441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指标计算采用安全多方计算方案，具体方案如下：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某个参与方生成数据脱敏规则，并共享给其它参与方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规则支持定时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参与方将脱敏后的混淆加密数据发送到确权平台；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权平台对混淆数据进行指标计算；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确权平台将指标计算结果反馈给参与方，参与方还原，得到真实的指标结果；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6" name="TextBox 77"/>
          <p:cNvSpPr txBox="1"/>
          <p:nvPr/>
        </p:nvSpPr>
        <p:spPr>
          <a:xfrm>
            <a:off x="5173241" y="5157852"/>
            <a:ext cx="7018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方案优点：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确权平台不感知脱敏规则，无法解密原始数据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各个参与方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只能获取指标计算结果，无法获取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其它参与方的原始数据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14"/>
          <p:cNvSpPr txBox="1"/>
          <p:nvPr/>
        </p:nvSpPr>
        <p:spPr>
          <a:xfrm>
            <a:off x="7895879" y="3111500"/>
            <a:ext cx="1679921" cy="8909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指标计算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84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4152900" y="807720"/>
            <a:ext cx="3830955" cy="5730240"/>
          </a:xfrm>
          <a:prstGeom prst="roundRect">
            <a:avLst>
              <a:gd name="adj" fmla="val 672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8042910" y="822960"/>
            <a:ext cx="3830955" cy="5730240"/>
          </a:xfrm>
          <a:prstGeom prst="roundRect">
            <a:avLst>
              <a:gd name="adj" fmla="val 672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62890" y="822960"/>
            <a:ext cx="3830955" cy="5730240"/>
          </a:xfrm>
          <a:prstGeom prst="roundRect">
            <a:avLst>
              <a:gd name="adj" fmla="val 672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报表展现能力（俞吉）</a:t>
            </a:r>
            <a:endParaRPr lang="zh-CN" altLang="en-US" sz="2200" b="1" dirty="0">
              <a:solidFill>
                <a:srgbClr val="0FB0D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41125" y="6421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graphicFrame>
        <p:nvGraphicFramePr>
          <p:cNvPr id="2" name="图表 1"/>
          <p:cNvGraphicFramePr/>
          <p:nvPr/>
        </p:nvGraphicFramePr>
        <p:xfrm>
          <a:off x="378460" y="1848168"/>
          <a:ext cx="3600026" cy="2880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图表 2"/>
          <p:cNvGraphicFramePr/>
          <p:nvPr/>
        </p:nvGraphicFramePr>
        <p:xfrm>
          <a:off x="4268681" y="1848485"/>
          <a:ext cx="3599815" cy="2880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" name="图表 3"/>
          <p:cNvGraphicFramePr/>
          <p:nvPr/>
        </p:nvGraphicFramePr>
        <p:xfrm>
          <a:off x="8158691" y="1841818"/>
          <a:ext cx="3599815" cy="2880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圆角矩形 10"/>
          <p:cNvSpPr/>
          <p:nvPr/>
        </p:nvSpPr>
        <p:spPr>
          <a:xfrm>
            <a:off x="8158480" y="999490"/>
            <a:ext cx="3599815" cy="58356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历史价格对照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379095" y="993140"/>
            <a:ext cx="3599815" cy="58356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实时价格显示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4268470" y="993140"/>
            <a:ext cx="3599815" cy="5835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月平均价格对比</a:t>
            </a:r>
          </a:p>
        </p:txBody>
      </p:sp>
      <p:sp>
        <p:nvSpPr>
          <p:cNvPr id="19" name="右箭头 18"/>
          <p:cNvSpPr/>
          <p:nvPr/>
        </p:nvSpPr>
        <p:spPr>
          <a:xfrm rot="14820000">
            <a:off x="3228975" y="2419985"/>
            <a:ext cx="255270" cy="146050"/>
          </a:xfrm>
          <a:prstGeom prst="rightArrow">
            <a:avLst>
              <a:gd name="adj1" fmla="val 19820"/>
              <a:gd name="adj2" fmla="val 1139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340610" y="2796540"/>
            <a:ext cx="1508760" cy="7131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时间：</a:t>
            </a:r>
            <a:r>
              <a:rPr lang="en-US" altLang="zh-CN" sz="1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12:00</a:t>
            </a:r>
          </a:p>
          <a:p>
            <a:pPr algn="l"/>
            <a:r>
              <a:rPr lang="zh-CN" altLang="en-US" sz="1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我司报价：</a:t>
            </a:r>
            <a:r>
              <a:rPr lang="en-US" altLang="zh-CN" sz="1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73.5</a:t>
            </a:r>
          </a:p>
          <a:p>
            <a:pPr algn="l"/>
            <a:r>
              <a:rPr lang="zh-CN" altLang="en-US" sz="1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市场均价：</a:t>
            </a:r>
            <a:r>
              <a:rPr lang="en-US" altLang="zh-CN" sz="1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71.5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89915" y="4983480"/>
            <a:ext cx="317627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时刻掌握最新市场行情</a:t>
            </a: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及时调整公司报价策略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8675" y="2032000"/>
            <a:ext cx="844550" cy="31178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479925" y="4996180"/>
            <a:ext cx="3176905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洞察市场发展趋势</a:t>
            </a: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调整公司产销方案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369935" y="4983480"/>
            <a:ext cx="3176905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掌握历史价格变化规律</a:t>
            </a: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endParaRPr lang="zh-CN" altLang="en-US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销售量、价格的预测和指导</a:t>
            </a: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价格、销量趋势预测方案（张如聪）</a:t>
            </a:r>
            <a:endParaRPr lang="zh-CN" altLang="en-US" sz="2200" b="1" dirty="0">
              <a:solidFill>
                <a:srgbClr val="0FB0D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205" name="TextBox 77"/>
          <p:cNvSpPr txBox="1"/>
          <p:nvPr/>
        </p:nvSpPr>
        <p:spPr>
          <a:xfrm>
            <a:off x="4966619" y="717057"/>
            <a:ext cx="72219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价格趋势、销量趋势预测采用线下模型训练、线上应用，线上线下互动的方案，具体方案如下：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参与方生成数据脱敏规则，将脱敏后的混淆加密数据发送到确权平台；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权平台使用混淆数据进行模型训练；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确权平台将训练得到的数据模型发送到参与方；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参与方对模型进行线上应用，并实时反馈有预测精度；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权平台根据预测精度，对数据模型进行调优；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6" name="TextBox 77"/>
          <p:cNvSpPr txBox="1"/>
          <p:nvPr/>
        </p:nvSpPr>
        <p:spPr>
          <a:xfrm>
            <a:off x="5173241" y="5293621"/>
            <a:ext cx="7018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方案优点：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确权平台不感知脱敏规则，无法解密原始数据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混淆加密规则不破坏数据间的关系，混淆加密数据训练后的模型具有高可用性；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55354" y="1358900"/>
            <a:ext cx="9344247" cy="4657005"/>
            <a:chOff x="155354" y="1358900"/>
            <a:chExt cx="9344247" cy="4657005"/>
          </a:xfrm>
        </p:grpSpPr>
        <p:sp>
          <p:nvSpPr>
            <p:cNvPr id="96" name="TextBox 6"/>
            <p:cNvSpPr txBox="1"/>
            <p:nvPr/>
          </p:nvSpPr>
          <p:spPr>
            <a:xfrm>
              <a:off x="6188792" y="4471319"/>
              <a:ext cx="2930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确权平台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圆角矩形 120"/>
            <p:cNvSpPr/>
            <p:nvPr/>
          </p:nvSpPr>
          <p:spPr>
            <a:xfrm>
              <a:off x="6134101" y="3265453"/>
              <a:ext cx="3365500" cy="1687409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155354" y="1358900"/>
              <a:ext cx="4416646" cy="4657005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30024" y="1893323"/>
              <a:ext cx="3824476" cy="1416844"/>
              <a:chOff x="722124" y="1346200"/>
              <a:chExt cx="3824476" cy="1519467"/>
            </a:xfrm>
          </p:grpSpPr>
          <p:sp>
            <p:nvSpPr>
              <p:cNvPr id="129" name="TextBox 14"/>
              <p:cNvSpPr txBox="1"/>
              <p:nvPr/>
            </p:nvSpPr>
            <p:spPr>
              <a:xfrm>
                <a:off x="1211122" y="1598274"/>
                <a:ext cx="2204903" cy="708857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数据处理系统</a:t>
                </a:r>
                <a:endParaRPr lang="zh-CN" altLang="en-US" sz="1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" name="圆角矩形 132"/>
              <p:cNvSpPr/>
              <p:nvPr/>
            </p:nvSpPr>
            <p:spPr>
              <a:xfrm>
                <a:off x="722124" y="1346200"/>
                <a:ext cx="3824476" cy="1519467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100"/>
              </a:p>
            </p:txBody>
          </p:sp>
          <p:sp>
            <p:nvSpPr>
              <p:cNvPr id="72" name="TextBox 14"/>
              <p:cNvSpPr txBox="1"/>
              <p:nvPr/>
            </p:nvSpPr>
            <p:spPr>
              <a:xfrm>
                <a:off x="1469679" y="1826625"/>
                <a:ext cx="562931" cy="435524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规则管理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TextBox 14"/>
              <p:cNvSpPr txBox="1"/>
              <p:nvPr/>
            </p:nvSpPr>
            <p:spPr>
              <a:xfrm>
                <a:off x="2434879" y="1838606"/>
                <a:ext cx="562931" cy="435524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数据处理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49457" y="1747946"/>
                <a:ext cx="461665" cy="84167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dirty="0" smtClean="0"/>
                  <a:t>参与方</a:t>
                </a:r>
                <a:endParaRPr lang="zh-CN" altLang="en-US" dirty="0"/>
              </a:p>
            </p:txBody>
          </p:sp>
          <p:sp>
            <p:nvSpPr>
              <p:cNvPr id="59" name="圆柱形 58"/>
              <p:cNvSpPr/>
              <p:nvPr/>
            </p:nvSpPr>
            <p:spPr>
              <a:xfrm>
                <a:off x="3777009" y="1592609"/>
                <a:ext cx="622575" cy="903553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777009" y="1826625"/>
                <a:ext cx="622575" cy="60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database</a:t>
                </a:r>
                <a:endParaRPr lang="zh-CN" altLang="en-US" dirty="0"/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975320" y="1952701"/>
                <a:ext cx="881409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/>
              <p:cNvCxnSpPr/>
              <p:nvPr/>
            </p:nvCxnSpPr>
            <p:spPr>
              <a:xfrm>
                <a:off x="2709994" y="2201541"/>
                <a:ext cx="1" cy="328263"/>
              </a:xfrm>
              <a:prstGeom prst="straightConnector1">
                <a:avLst/>
              </a:prstGeom>
              <a:ln w="127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3124200" y="1803935"/>
                <a:ext cx="558800" cy="348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035300" y="1744030"/>
                <a:ext cx="964096" cy="26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原始数据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TextBox 15"/>
              <p:cNvSpPr txBox="1"/>
              <p:nvPr/>
            </p:nvSpPr>
            <p:spPr>
              <a:xfrm>
                <a:off x="1211122" y="2530714"/>
                <a:ext cx="2204903" cy="276999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数据交换系统</a:t>
                </a:r>
                <a:endParaRPr lang="zh-CN" altLang="en-US" sz="1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直接箭头连接符 16"/>
            <p:cNvCxnSpPr>
              <a:stCxn id="123" idx="3"/>
            </p:cNvCxnSpPr>
            <p:nvPr/>
          </p:nvCxnSpPr>
          <p:spPr>
            <a:xfrm>
              <a:off x="3123925" y="3126982"/>
              <a:ext cx="3010175" cy="4559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294887">
              <a:off x="4118496" y="3093954"/>
              <a:ext cx="1367936" cy="315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混淆加密数据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Box 14"/>
            <p:cNvSpPr txBox="1"/>
            <p:nvPr/>
          </p:nvSpPr>
          <p:spPr>
            <a:xfrm>
              <a:off x="6994179" y="3580341"/>
              <a:ext cx="1679921" cy="89097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模型训练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21072451">
              <a:off x="4268245" y="3782170"/>
              <a:ext cx="9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数据模型</a:t>
              </a:r>
            </a:p>
          </p:txBody>
        </p:sp>
        <p:sp>
          <p:nvSpPr>
            <p:cNvPr id="78" name="TextBox 14"/>
            <p:cNvSpPr txBox="1"/>
            <p:nvPr/>
          </p:nvSpPr>
          <p:spPr>
            <a:xfrm>
              <a:off x="957122" y="4401671"/>
              <a:ext cx="2204903" cy="1079357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模型应用系统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468124" y="4166623"/>
              <a:ext cx="3824476" cy="1416844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80" name="TextBox 14"/>
            <p:cNvSpPr txBox="1"/>
            <p:nvPr/>
          </p:nvSpPr>
          <p:spPr>
            <a:xfrm>
              <a:off x="1562099" y="4735619"/>
              <a:ext cx="1089783" cy="44753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模型应用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50047" y="4506464"/>
              <a:ext cx="461665" cy="7848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 smtClean="0"/>
                <a:t>参与方</a:t>
              </a:r>
              <a:endParaRPr lang="zh-CN" altLang="en-US" dirty="0"/>
            </a:p>
          </p:txBody>
        </p:sp>
        <p:sp>
          <p:nvSpPr>
            <p:cNvPr id="84" name="圆柱形 83"/>
            <p:cNvSpPr/>
            <p:nvPr/>
          </p:nvSpPr>
          <p:spPr>
            <a:xfrm>
              <a:off x="3523009" y="4396390"/>
              <a:ext cx="622575" cy="842528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523009" y="4614601"/>
              <a:ext cx="622575" cy="568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database</a:t>
              </a:r>
              <a:endParaRPr lang="zh-CN" altLang="en-US" dirty="0"/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H="1" flipV="1">
              <a:off x="2721320" y="4998862"/>
              <a:ext cx="88140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2683220" y="4729364"/>
              <a:ext cx="964096" cy="243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原始数据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5" name="直接箭头连接符 94"/>
            <p:cNvCxnSpPr>
              <a:stCxn id="80" idx="1"/>
            </p:cNvCxnSpPr>
            <p:nvPr/>
          </p:nvCxnSpPr>
          <p:spPr>
            <a:xfrm flipH="1">
              <a:off x="919023" y="4959386"/>
              <a:ext cx="643076" cy="13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854420" y="4691264"/>
              <a:ext cx="9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预测结果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1" name="直接箭头连接符 100"/>
            <p:cNvCxnSpPr/>
            <p:nvPr/>
          </p:nvCxnSpPr>
          <p:spPr>
            <a:xfrm flipH="1">
              <a:off x="2142779" y="3909274"/>
              <a:ext cx="3991323" cy="4871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endCxn id="96" idx="1"/>
            </p:cNvCxnSpPr>
            <p:nvPr/>
          </p:nvCxnSpPr>
          <p:spPr>
            <a:xfrm flipV="1">
              <a:off x="3165268" y="4671374"/>
              <a:ext cx="3023524" cy="8096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 rot="20971497">
              <a:off x="4514585" y="4663766"/>
              <a:ext cx="1416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预测精度反馈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702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上下游产业分析报告</a:t>
            </a: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542</Words>
  <Application>Microsoft Office PowerPoint</Application>
  <PresentationFormat>自定义</PresentationFormat>
  <Paragraphs>109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zhangrucong</cp:lastModifiedBy>
  <cp:revision>140</cp:revision>
  <dcterms:created xsi:type="dcterms:W3CDTF">2016-11-22T04:03:00Z</dcterms:created>
  <dcterms:modified xsi:type="dcterms:W3CDTF">2018-06-04T08:32:16Z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