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Slab"/>
      <p:regular r:id="rId16"/>
      <p:bold r:id="rId17"/>
    </p:embeddedFon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bold.fntdata"/><Relationship Id="rId16" Type="http://schemas.openxmlformats.org/officeDocument/2006/relationships/font" Target="fonts/RobotoSlab-regular.fntdata"/><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bb8653c78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bb8653c78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bb8653c78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bb8653c78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bb8653c78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bb8653c78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bb8653c78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bb8653c78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bb8653c78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bb8653c78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bb8653c78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bb8653c78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bb8653c78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bb8653c78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bb8653c78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bb8653c78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bb8653c78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bb8653c78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304800" lvl="0" marL="457200" rtl="0" algn="l">
              <a:lnSpc>
                <a:spcPct val="115000"/>
              </a:lnSpc>
              <a:spcBef>
                <a:spcPts val="0"/>
              </a:spcBef>
              <a:spcAft>
                <a:spcPts val="0"/>
              </a:spcAft>
              <a:buClr>
                <a:srgbClr val="333333"/>
              </a:buClr>
              <a:buSzPts val="1200"/>
              <a:buFont typeface="Roboto"/>
              <a:buChar char="●"/>
            </a:pPr>
            <a:r>
              <a:t/>
            </a:r>
            <a:endParaRPr sz="1200">
              <a:solidFill>
                <a:srgbClr val="333333"/>
              </a:solidFill>
              <a:highlight>
                <a:srgbClr val="FFFFFF"/>
              </a:highlight>
              <a:latin typeface="Roboto"/>
              <a:ea typeface="Roboto"/>
              <a:cs typeface="Roboto"/>
              <a:sym typeface="Roboto"/>
            </a:endParaRPr>
          </a:p>
          <a:p>
            <a:pPr indent="0" lvl="0" marL="0" rtl="0" algn="ctr">
              <a:spcBef>
                <a:spcPts val="800"/>
              </a:spcBef>
              <a:spcAft>
                <a:spcPts val="0"/>
              </a:spcAft>
              <a:buNone/>
            </a:pPr>
            <a:r>
              <a:rPr lang="en"/>
              <a:t>Big Mountain Resort</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Report by George Luke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Summary </a:t>
            </a:r>
            <a:endParaRPr/>
          </a:p>
        </p:txBody>
      </p:sp>
      <p:sp>
        <p:nvSpPr>
          <p:cNvPr id="118" name="Google Shape;118;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22"/>
          <p:cNvPicPr preferRelativeResize="0"/>
          <p:nvPr/>
        </p:nvPicPr>
        <p:blipFill>
          <a:blip r:embed="rId3">
            <a:alphaModFix/>
          </a:blip>
          <a:stretch>
            <a:fillRect/>
          </a:stretch>
        </p:blipFill>
        <p:spPr>
          <a:xfrm>
            <a:off x="412783" y="0"/>
            <a:ext cx="6819033"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Context </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This project aims to build a predictive model for ticket price based on a number of facilities, or properties, boasted by resorts (*at the resorts).* </a:t>
            </a:r>
            <a:endParaRPr/>
          </a:p>
          <a:p>
            <a:pPr indent="0" lvl="0" marL="0" rtl="0" algn="l">
              <a:spcBef>
                <a:spcPts val="1200"/>
              </a:spcBef>
              <a:spcAft>
                <a:spcPts val="0"/>
              </a:spcAft>
              <a:buClr>
                <a:schemeClr val="dk1"/>
              </a:buClr>
              <a:buSzPts val="1100"/>
              <a:buFont typeface="Arial"/>
              <a:buNone/>
            </a:pPr>
            <a:r>
              <a:rPr lang="en"/>
              <a:t>This model will be used to provide guidance for Big Mountain's pricing and future facility investment plans.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Problem</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Big Mountain suspects it may not be maximizing its returns, relative to its position in the market. It also does not have a strong sense of what facilities matter most to visitors, particularly which ones they're most likely to pay more for.</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Recommendation | Key Findings</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n" sz="1850"/>
              <a:t>Presently, Big Mountain is charging about 81 dollars, but the model predicts 96, with a MAE of 10.24. </a:t>
            </a:r>
            <a:endParaRPr sz="1850"/>
          </a:p>
          <a:p>
            <a:pPr indent="0" lvl="0" marL="0" rtl="0" algn="l">
              <a:lnSpc>
                <a:spcPct val="95000"/>
              </a:lnSpc>
              <a:spcBef>
                <a:spcPts val="1200"/>
              </a:spcBef>
              <a:spcAft>
                <a:spcPts val="0"/>
              </a:spcAft>
              <a:buClr>
                <a:schemeClr val="dk1"/>
              </a:buClr>
              <a:buSzPts val="1100"/>
              <a:buFont typeface="Arial"/>
              <a:buNone/>
            </a:pPr>
            <a:r>
              <a:rPr lang="en" sz="1850"/>
              <a:t>We have about 5 dollars of increased ticket price room, given the model. This could be as large as 10M in revenue we might be missing out on, given an assumption of 5 tickets purchased at a time. </a:t>
            </a:r>
            <a:endParaRPr sz="1850"/>
          </a:p>
          <a:p>
            <a:pPr indent="0" lvl="0" marL="0" rtl="0" algn="l">
              <a:lnSpc>
                <a:spcPct val="95000"/>
              </a:lnSpc>
              <a:spcBef>
                <a:spcPts val="1200"/>
              </a:spcBef>
              <a:spcAft>
                <a:spcPts val="0"/>
              </a:spcAft>
              <a:buClr>
                <a:schemeClr val="dk1"/>
              </a:buClr>
              <a:buSzPts val="1100"/>
              <a:buFont typeface="Arial"/>
              <a:buNone/>
            </a:pPr>
            <a:r>
              <a:rPr lang="en" sz="1850"/>
              <a:t>Potential total revenue change is 10M, and that we might have the opportunity to decrease our relative operating costs, by making a few adjustments. </a:t>
            </a:r>
            <a:endParaRPr sz="1850"/>
          </a:p>
          <a:p>
            <a:pPr indent="0" lvl="0" marL="0" rtl="0" algn="l">
              <a:lnSpc>
                <a:spcPct val="95000"/>
              </a:lnSpc>
              <a:spcBef>
                <a:spcPts val="1200"/>
              </a:spcBef>
              <a:spcAft>
                <a:spcPts val="0"/>
              </a:spcAft>
              <a:buClr>
                <a:schemeClr val="dk1"/>
              </a:buClr>
              <a:buSzPts val="1100"/>
              <a:buFont typeface="Arial"/>
              <a:buNone/>
            </a:pPr>
            <a:r>
              <a:rPr lang="en" sz="1850"/>
              <a:t>Since the models suggest closing 1 run might not result in much difference in ticket cost, we could experiment with dropping one and see how that impacts revenue. </a:t>
            </a:r>
            <a:endParaRPr sz="1850"/>
          </a:p>
          <a:p>
            <a:pPr indent="0" lvl="0" marL="0" rtl="0" algn="l">
              <a:lnSpc>
                <a:spcPct val="95000"/>
              </a:lnSpc>
              <a:spcBef>
                <a:spcPts val="1200"/>
              </a:spcBef>
              <a:spcAft>
                <a:spcPts val="1200"/>
              </a:spcAft>
              <a:buSzPts val="275"/>
              <a:buNone/>
            </a:pPr>
            <a:r>
              <a:t/>
            </a:r>
            <a:endParaRPr sz="235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Modeling Results : Model 1 - Linear Regerssion</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Clr>
                <a:schemeClr val="dk1"/>
              </a:buClr>
              <a:buSzPts val="275"/>
              <a:buFont typeface="Arial"/>
              <a:buNone/>
            </a:pPr>
            <a:r>
              <a:rPr lang="en" sz="1587"/>
              <a:t>We </a:t>
            </a:r>
            <a:r>
              <a:rPr lang="en" sz="1587"/>
              <a:t>expected that we’d get a ticket price within $9 or so of the real price given MAE (better than the $19 of the not-model of just guessing off the mean), or around $12 (if we used MSE), using our linear regression model. </a:t>
            </a:r>
            <a:endParaRPr sz="1587"/>
          </a:p>
          <a:p>
            <a:pPr indent="0" lvl="0" marL="0" rtl="0" algn="l">
              <a:lnSpc>
                <a:spcPct val="75000"/>
              </a:lnSpc>
              <a:spcBef>
                <a:spcPts val="1200"/>
              </a:spcBef>
              <a:spcAft>
                <a:spcPts val="0"/>
              </a:spcAft>
              <a:buSzPts val="275"/>
              <a:buNone/>
            </a:pPr>
            <a:r>
              <a:rPr lang="en" sz="1587"/>
              <a:t>When we compared performance of the linear regression models on mean vs. median imputed values, the difference wasn’t significant.</a:t>
            </a:r>
            <a:endParaRPr sz="1587"/>
          </a:p>
          <a:p>
            <a:pPr indent="0" lvl="0" marL="0" rtl="0" algn="l">
              <a:lnSpc>
                <a:spcPct val="75000"/>
              </a:lnSpc>
              <a:spcBef>
                <a:spcPts val="1200"/>
              </a:spcBef>
              <a:spcAft>
                <a:spcPts val="0"/>
              </a:spcAft>
              <a:buClr>
                <a:schemeClr val="dk1"/>
              </a:buClr>
              <a:buSzPts val="275"/>
              <a:buFont typeface="Arial"/>
              <a:buNone/>
            </a:pPr>
            <a:r>
              <a:rPr lang="en" sz="1587"/>
              <a:t>Cross validation allowed us to get an estimate of the variability of the performance estimate within 2 std’s of the mean, at 47-86% of the data set being covered by our model. </a:t>
            </a:r>
            <a:endParaRPr sz="1587"/>
          </a:p>
          <a:p>
            <a:pPr indent="0" lvl="0" marL="0" rtl="0" algn="l">
              <a:lnSpc>
                <a:spcPct val="75000"/>
              </a:lnSpc>
              <a:spcBef>
                <a:spcPts val="1200"/>
              </a:spcBef>
              <a:spcAft>
                <a:spcPts val="0"/>
              </a:spcAft>
              <a:buClr>
                <a:schemeClr val="dk1"/>
              </a:buClr>
              <a:buSzPts val="275"/>
              <a:buFont typeface="Arial"/>
              <a:buNone/>
            </a:pPr>
            <a:r>
              <a:rPr lang="en" sz="1587"/>
              <a:t>We used the GridSearchCV function to help us narrow our k value down to 8 core features. This allowed us to see a variety of very interesting coefficients and features. </a:t>
            </a:r>
            <a:endParaRPr sz="1587"/>
          </a:p>
          <a:p>
            <a:pPr indent="0" lvl="0" marL="457200" rtl="0" algn="l">
              <a:lnSpc>
                <a:spcPct val="75000"/>
              </a:lnSpc>
              <a:spcBef>
                <a:spcPts val="1200"/>
              </a:spcBef>
              <a:spcAft>
                <a:spcPts val="0"/>
              </a:spcAft>
              <a:buClr>
                <a:schemeClr val="dk1"/>
              </a:buClr>
              <a:buSzPts val="275"/>
              <a:buFont typeface="Arial"/>
              <a:buNone/>
            </a:pPr>
            <a:r>
              <a:rPr lang="en" sz="1587"/>
              <a:t>+’Vertical drop’ is the biggest positive feature.</a:t>
            </a:r>
            <a:endParaRPr sz="1587"/>
          </a:p>
          <a:p>
            <a:pPr indent="0" lvl="0" marL="457200" rtl="0" algn="l">
              <a:lnSpc>
                <a:spcPct val="75000"/>
              </a:lnSpc>
              <a:spcBef>
                <a:spcPts val="1200"/>
              </a:spcBef>
              <a:spcAft>
                <a:spcPts val="0"/>
              </a:spcAft>
              <a:buClr>
                <a:schemeClr val="dk1"/>
              </a:buClr>
              <a:buSzPts val="275"/>
              <a:buFont typeface="Arial"/>
              <a:buNone/>
            </a:pPr>
            <a:r>
              <a:rPr lang="en" sz="1587"/>
              <a:t>+Some other features were ‘he area covered by snow making equipment, total chairs, fastQuads, the number of Runs, the longest Run.</a:t>
            </a:r>
            <a:endParaRPr sz="1587"/>
          </a:p>
          <a:p>
            <a:pPr indent="0" lvl="0" marL="457200" rtl="0" algn="l">
              <a:lnSpc>
                <a:spcPct val="75000"/>
              </a:lnSpc>
              <a:spcBef>
                <a:spcPts val="1200"/>
              </a:spcBef>
              <a:spcAft>
                <a:spcPts val="0"/>
              </a:spcAft>
              <a:buClr>
                <a:schemeClr val="dk1"/>
              </a:buClr>
              <a:buSzPts val="275"/>
              <a:buFont typeface="Arial"/>
              <a:buNone/>
            </a:pPr>
            <a:r>
              <a:rPr lang="en" sz="1587"/>
              <a:t>+We also found some negative features: trams, and the area covered as skiable terrain. This last one was surprising to us. It’s possible this is related to larger resorts allowing resorts to charge less per ticket, given more visitors hosted and our missing data. </a:t>
            </a:r>
            <a:endParaRPr sz="1587"/>
          </a:p>
          <a:p>
            <a:pPr indent="0" lvl="0" marL="0" rtl="0" algn="l">
              <a:lnSpc>
                <a:spcPct val="75000"/>
              </a:lnSpc>
              <a:spcBef>
                <a:spcPts val="1200"/>
              </a:spcBef>
              <a:spcAft>
                <a:spcPts val="0"/>
              </a:spcAft>
              <a:buClr>
                <a:schemeClr val="dk1"/>
              </a:buClr>
              <a:buSzPts val="275"/>
              <a:buFont typeface="Arial"/>
              <a:buNone/>
            </a:pPr>
            <a:r>
              <a:t/>
            </a:r>
            <a:endParaRPr sz="1587"/>
          </a:p>
          <a:p>
            <a:pPr indent="0" lvl="0" marL="0" rtl="0" algn="l">
              <a:lnSpc>
                <a:spcPct val="75000"/>
              </a:lnSpc>
              <a:spcBef>
                <a:spcPts val="1200"/>
              </a:spcBef>
              <a:spcAft>
                <a:spcPts val="0"/>
              </a:spcAft>
              <a:buClr>
                <a:schemeClr val="dk1"/>
              </a:buClr>
              <a:buSzPts val="275"/>
              <a:buFont typeface="Arial"/>
              <a:buNone/>
            </a:pPr>
            <a:r>
              <a:t/>
            </a:r>
            <a:endParaRPr sz="1587"/>
          </a:p>
          <a:p>
            <a:pPr indent="0" lvl="0" marL="0" rtl="0" algn="l">
              <a:lnSpc>
                <a:spcPct val="95000"/>
              </a:lnSpc>
              <a:spcBef>
                <a:spcPts val="1200"/>
              </a:spcBef>
              <a:spcAft>
                <a:spcPts val="1200"/>
              </a:spcAft>
              <a:buSzPts val="275"/>
              <a:buNone/>
            </a:pPr>
            <a:r>
              <a:t/>
            </a:r>
            <a:endParaRPr sz="145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Modeling Results: Model 2</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770"/>
              <a:buFont typeface="Arial"/>
              <a:buNone/>
            </a:pPr>
            <a:r>
              <a:rPr lang="en"/>
              <a:t>-We then used a Random Forest model. </a:t>
            </a:r>
            <a:endParaRPr/>
          </a:p>
          <a:p>
            <a:pPr indent="0" lvl="0" marL="0" rtl="0" algn="l">
              <a:spcBef>
                <a:spcPts val="1200"/>
              </a:spcBef>
              <a:spcAft>
                <a:spcPts val="0"/>
              </a:spcAft>
              <a:buClr>
                <a:schemeClr val="dk1"/>
              </a:buClr>
              <a:buSzPts val="770"/>
              <a:buFont typeface="Arial"/>
              <a:buNone/>
            </a:pPr>
            <a:r>
              <a:rPr lang="en"/>
              <a:t>-After doing some model performance assessment via mean absolute error, we found that the random forest model had a lower cross-validation MAE by $1, with less variability. </a:t>
            </a:r>
            <a:r>
              <a:rPr b="1" lang="en"/>
              <a:t>This makes the random forest better than the linear regression model, and better than our not-model</a:t>
            </a:r>
            <a:r>
              <a:rPr lang="en"/>
              <a:t>. </a:t>
            </a:r>
            <a:endParaRPr/>
          </a:p>
          <a:p>
            <a:pPr indent="0" lvl="0" marL="0" rtl="0" algn="l">
              <a:spcBef>
                <a:spcPts val="1200"/>
              </a:spcBef>
              <a:spcAft>
                <a:spcPts val="1200"/>
              </a:spcAft>
              <a:buSzPts val="77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Analysis</a:t>
            </a:r>
            <a:endParaRPr/>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150"/>
              <a:t>We dropped 14% of the rows without price data. </a:t>
            </a:r>
            <a:endParaRPr sz="6150"/>
          </a:p>
          <a:p>
            <a:pPr indent="0" lvl="0" marL="0" rtl="0" algn="l">
              <a:spcBef>
                <a:spcPts val="1200"/>
              </a:spcBef>
              <a:spcAft>
                <a:spcPts val="0"/>
              </a:spcAft>
              <a:buClr>
                <a:schemeClr val="dk1"/>
              </a:buClr>
              <a:buSzPts val="275"/>
              <a:buFont typeface="Arial"/>
              <a:buNone/>
            </a:pPr>
            <a:r>
              <a:rPr lang="en" sz="6150"/>
              <a:t>fastSixes and Trams are features that we had some mild concern over, but decided to leave for now. </a:t>
            </a:r>
            <a:endParaRPr sz="6150"/>
          </a:p>
          <a:p>
            <a:pPr indent="0" lvl="0" marL="0" rtl="0" algn="l">
              <a:spcBef>
                <a:spcPts val="1200"/>
              </a:spcBef>
              <a:spcAft>
                <a:spcPts val="0"/>
              </a:spcAft>
              <a:buClr>
                <a:schemeClr val="dk1"/>
              </a:buClr>
              <a:buSzPts val="275"/>
              <a:buFont typeface="Arial"/>
              <a:buNone/>
            </a:pPr>
            <a:r>
              <a:rPr lang="en" sz="6150"/>
              <a:t>We added features to the data to capture state-wide market size. We did this by aggregating 	</a:t>
            </a:r>
            <a:endParaRPr sz="6150"/>
          </a:p>
          <a:p>
            <a:pPr indent="0" lvl="0" marL="0" rtl="0" algn="l">
              <a:spcBef>
                <a:spcPts val="1200"/>
              </a:spcBef>
              <a:spcAft>
                <a:spcPts val="0"/>
              </a:spcAft>
              <a:buClr>
                <a:schemeClr val="dk1"/>
              </a:buClr>
              <a:buSzPts val="275"/>
              <a:buFont typeface="Arial"/>
              <a:buNone/>
            </a:pPr>
            <a:r>
              <a:rPr lang="en" sz="6150"/>
              <a:t>- TerrainParks</a:t>
            </a:r>
            <a:endParaRPr sz="6150"/>
          </a:p>
          <a:p>
            <a:pPr indent="0" lvl="0" marL="0" rtl="0" algn="l">
              <a:spcBef>
                <a:spcPts val="1200"/>
              </a:spcBef>
              <a:spcAft>
                <a:spcPts val="0"/>
              </a:spcAft>
              <a:buClr>
                <a:schemeClr val="dk1"/>
              </a:buClr>
              <a:buSzPts val="275"/>
              <a:buFont typeface="Arial"/>
              <a:buNone/>
            </a:pPr>
            <a:r>
              <a:rPr lang="en" sz="6150"/>
              <a:t>- SkiableTerrain_ac</a:t>
            </a:r>
            <a:endParaRPr sz="6150"/>
          </a:p>
          <a:p>
            <a:pPr indent="0" lvl="0" marL="0" rtl="0" algn="l">
              <a:spcBef>
                <a:spcPts val="1200"/>
              </a:spcBef>
              <a:spcAft>
                <a:spcPts val="0"/>
              </a:spcAft>
              <a:buClr>
                <a:schemeClr val="dk1"/>
              </a:buClr>
              <a:buSzPts val="275"/>
              <a:buFont typeface="Arial"/>
              <a:buNone/>
            </a:pPr>
            <a:r>
              <a:rPr lang="en" sz="6150"/>
              <a:t>- daysOpenLastYear</a:t>
            </a:r>
            <a:endParaRPr sz="6150"/>
          </a:p>
          <a:p>
            <a:pPr indent="0" lvl="0" marL="0" rtl="0" algn="l">
              <a:spcBef>
                <a:spcPts val="1200"/>
              </a:spcBef>
              <a:spcAft>
                <a:spcPts val="0"/>
              </a:spcAft>
              <a:buClr>
                <a:schemeClr val="dk1"/>
              </a:buClr>
              <a:buSzPts val="275"/>
              <a:buFont typeface="Arial"/>
              <a:buNone/>
            </a:pPr>
            <a:r>
              <a:rPr lang="en" sz="6150"/>
              <a:t>- NightSkiing_ac</a:t>
            </a:r>
            <a:endParaRPr sz="6150"/>
          </a:p>
          <a:p>
            <a:pPr indent="0" lvl="0" marL="0" rtl="0" algn="l">
              <a:spcBef>
                <a:spcPts val="1200"/>
              </a:spcBef>
              <a:spcAft>
                <a:spcPts val="0"/>
              </a:spcAft>
              <a:buNone/>
            </a:pPr>
            <a:r>
              <a:rPr lang="en" sz="6150"/>
              <a:t>We settled on our target value of weekend prices, that we'll set up our other variables to predict in our machine learning model. </a:t>
            </a:r>
            <a:endParaRPr sz="6150"/>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Analysis Pt 1</a:t>
            </a:r>
            <a:endParaRPr/>
          </a:p>
        </p:txBody>
      </p:sp>
      <p:sp>
        <p:nvSpPr>
          <p:cNvPr id="106" name="Google Shape;106;p20"/>
          <p:cNvSpPr txBox="1"/>
          <p:nvPr>
            <p:ph idx="1" type="body"/>
          </p:nvPr>
        </p:nvSpPr>
        <p:spPr>
          <a:xfrm>
            <a:off x="311700" y="925300"/>
            <a:ext cx="8520600" cy="3416400"/>
          </a:xfrm>
          <a:prstGeom prst="rect">
            <a:avLst/>
          </a:prstGeom>
        </p:spPr>
        <p:txBody>
          <a:bodyPr anchorCtr="0" anchor="t" bIns="91425" lIns="91425" spcFirstLastPara="1" rIns="91425" wrap="square" tIns="91425">
            <a:normAutofit fontScale="32500" lnSpcReduction="10000"/>
          </a:bodyPr>
          <a:lstStyle/>
          <a:p>
            <a:pPr indent="-352425" lvl="0" marL="457200" rtl="0" algn="l">
              <a:spcBef>
                <a:spcPts val="1100"/>
              </a:spcBef>
              <a:spcAft>
                <a:spcPts val="0"/>
              </a:spcAft>
              <a:buClr>
                <a:schemeClr val="dk1"/>
              </a:buClr>
              <a:buSzPct val="100000"/>
              <a:buAutoNum type="arabicPeriod"/>
            </a:pPr>
            <a:r>
              <a:rPr lang="en" sz="6000">
                <a:solidFill>
                  <a:schemeClr val="dk1"/>
                </a:solidFill>
              </a:rPr>
              <a:t>There's a strong positive correlation with vertical_drop.</a:t>
            </a:r>
            <a:endParaRPr sz="6000">
              <a:solidFill>
                <a:schemeClr val="dk1"/>
              </a:solidFill>
            </a:endParaRPr>
          </a:p>
          <a:p>
            <a:pPr indent="-352425" lvl="0" marL="457200" rtl="0" algn="l">
              <a:spcBef>
                <a:spcPts val="0"/>
              </a:spcBef>
              <a:spcAft>
                <a:spcPts val="0"/>
              </a:spcAft>
              <a:buClr>
                <a:schemeClr val="dk1"/>
              </a:buClr>
              <a:buSzPct val="100000"/>
              <a:buAutoNum type="arabicPeriod"/>
            </a:pPr>
            <a:r>
              <a:rPr lang="en" sz="6000">
                <a:solidFill>
                  <a:schemeClr val="dk1"/>
                </a:solidFill>
              </a:rPr>
              <a:t>fastQuads seems very useful.</a:t>
            </a:r>
            <a:endParaRPr sz="6000">
              <a:solidFill>
                <a:schemeClr val="dk1"/>
              </a:solidFill>
            </a:endParaRPr>
          </a:p>
          <a:p>
            <a:pPr indent="-352425" lvl="0" marL="457200" rtl="0" algn="l">
              <a:spcBef>
                <a:spcPts val="0"/>
              </a:spcBef>
              <a:spcAft>
                <a:spcPts val="0"/>
              </a:spcAft>
              <a:buClr>
                <a:schemeClr val="dk1"/>
              </a:buClr>
              <a:buSzPct val="100000"/>
              <a:buAutoNum type="arabicPeriod"/>
            </a:pPr>
            <a:r>
              <a:rPr lang="en" sz="6000">
                <a:solidFill>
                  <a:schemeClr val="dk1"/>
                </a:solidFill>
              </a:rPr>
              <a:t>Runs and total_chairs appear quite similar and also useful.</a:t>
            </a:r>
            <a:endParaRPr sz="6000">
              <a:solidFill>
                <a:schemeClr val="dk1"/>
              </a:solidFill>
            </a:endParaRPr>
          </a:p>
          <a:p>
            <a:pPr indent="-352425" lvl="0" marL="457200" rtl="0" algn="l">
              <a:spcBef>
                <a:spcPts val="0"/>
              </a:spcBef>
              <a:spcAft>
                <a:spcPts val="0"/>
              </a:spcAft>
              <a:buClr>
                <a:schemeClr val="dk1"/>
              </a:buClr>
              <a:buSzPct val="100000"/>
              <a:buAutoNum type="arabicPeriod"/>
            </a:pPr>
            <a:r>
              <a:rPr lang="en" sz="6000">
                <a:solidFill>
                  <a:schemeClr val="dk1"/>
                </a:solidFill>
              </a:rPr>
              <a:t>resorts_per_100kcapita shows something interesting that you don't see from just a headline correlation figure. When the value is low, there is quite a variability in ticket price, although it's capable of going quite high.</a:t>
            </a:r>
            <a:endParaRPr sz="6000">
              <a:solidFill>
                <a:schemeClr val="dk1"/>
              </a:solidFill>
            </a:endParaRPr>
          </a:p>
          <a:p>
            <a:pPr indent="-352425" lvl="0" marL="457200" rtl="0" algn="l">
              <a:spcBef>
                <a:spcPts val="0"/>
              </a:spcBef>
              <a:spcAft>
                <a:spcPts val="0"/>
              </a:spcAft>
              <a:buClr>
                <a:schemeClr val="dk1"/>
              </a:buClr>
              <a:buSzPct val="100000"/>
              <a:buAutoNum type="arabicPeriod"/>
            </a:pPr>
            <a:r>
              <a:rPr lang="en" sz="6000">
                <a:solidFill>
                  <a:schemeClr val="dk1"/>
                </a:solidFill>
              </a:rPr>
              <a:t>Ticket price may drop a little before then climbing upwards as the number of resorts per capita increases.</a:t>
            </a:r>
            <a:endParaRPr sz="6000">
              <a:solidFill>
                <a:schemeClr val="dk1"/>
              </a:solidFill>
            </a:endParaRPr>
          </a:p>
          <a:p>
            <a:pPr indent="0" lvl="0" marL="0" rtl="0" algn="l">
              <a:spcBef>
                <a:spcPts val="7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Analysis Pt 2</a:t>
            </a:r>
            <a:endParaRPr/>
          </a:p>
        </p:txBody>
      </p:sp>
      <p:sp>
        <p:nvSpPr>
          <p:cNvPr id="112" name="Google Shape;112;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25000" lnSpcReduction="20000"/>
          </a:bodyPr>
          <a:lstStyle/>
          <a:p>
            <a:pPr indent="-323850" lvl="0" marL="457200" rtl="0" algn="l">
              <a:spcBef>
                <a:spcPts val="1100"/>
              </a:spcBef>
              <a:spcAft>
                <a:spcPts val="0"/>
              </a:spcAft>
              <a:buClr>
                <a:schemeClr val="dk1"/>
              </a:buClr>
              <a:buSzPct val="100000"/>
              <a:buAutoNum type="arabicPeriod"/>
            </a:pPr>
            <a:r>
              <a:rPr lang="en" sz="6000">
                <a:solidFill>
                  <a:schemeClr val="dk1"/>
                </a:solidFill>
              </a:rPr>
              <a:t>Ticket price could climb with the number of resorts serving a population because it indicates a popular area for skiing with plenty of demand. The lower ticket price when fewer resorts serve a population may similarly be because it's a less popular state for skiing.</a:t>
            </a:r>
            <a:endParaRPr sz="6000">
              <a:solidFill>
                <a:schemeClr val="dk1"/>
              </a:solidFill>
            </a:endParaRPr>
          </a:p>
          <a:p>
            <a:pPr indent="-323850" lvl="0" marL="457200" rtl="0" algn="l">
              <a:spcBef>
                <a:spcPts val="0"/>
              </a:spcBef>
              <a:spcAft>
                <a:spcPts val="0"/>
              </a:spcAft>
              <a:buClr>
                <a:schemeClr val="dk1"/>
              </a:buClr>
              <a:buSzPct val="100000"/>
              <a:buAutoNum type="arabicPeriod"/>
            </a:pPr>
            <a:r>
              <a:rPr lang="en" sz="6000">
                <a:solidFill>
                  <a:schemeClr val="dk1"/>
                </a:solidFill>
              </a:rPr>
              <a:t>The high price for some resorts when resorts are rare (relative to the population size) may indicate areas where a small number of resorts can benefit from a monopoly effect. It's not a clear picture, although we have some interesting signs.</a:t>
            </a:r>
            <a:endParaRPr sz="6000">
              <a:solidFill>
                <a:schemeClr val="dk1"/>
              </a:solidFill>
            </a:endParaRPr>
          </a:p>
          <a:p>
            <a:pPr indent="-323850" lvl="0" marL="457200" rtl="0" algn="l">
              <a:spcBef>
                <a:spcPts val="0"/>
              </a:spcBef>
              <a:spcAft>
                <a:spcPts val="0"/>
              </a:spcAft>
              <a:buClr>
                <a:schemeClr val="dk1"/>
              </a:buClr>
              <a:buSzPct val="100000"/>
              <a:buAutoNum type="arabicPeriod"/>
            </a:pPr>
            <a:r>
              <a:rPr lang="en" sz="6000">
                <a:solidFill>
                  <a:schemeClr val="dk1"/>
                </a:solidFill>
              </a:rPr>
              <a:t>The more chairs a resort has to move people around, relative to the number of runs, ticket price rapidly plummets and stays low. (What we may be seeing here is an </a:t>
            </a:r>
            <a:r>
              <a:rPr b="1" lang="en" sz="6000">
                <a:solidFill>
                  <a:schemeClr val="dk1"/>
                </a:solidFill>
              </a:rPr>
              <a:t>exclusive vs. mass market resort effect</a:t>
            </a:r>
            <a:r>
              <a:rPr lang="en" sz="6000">
                <a:solidFill>
                  <a:schemeClr val="dk1"/>
                </a:solidFill>
              </a:rPr>
              <a:t>; if you don't have so many chairs, you can charge more for your tickets, although with fewer chairs you're inevitably going to be able to serve fewer visitors)</a:t>
            </a:r>
            <a:endParaRPr sz="6000">
              <a:solidFill>
                <a:schemeClr val="dk1"/>
              </a:solidFill>
            </a:endParaRPr>
          </a:p>
          <a:p>
            <a:pPr indent="-323850" lvl="0" marL="457200" rtl="0" algn="l">
              <a:spcBef>
                <a:spcPts val="0"/>
              </a:spcBef>
              <a:spcAft>
                <a:spcPts val="0"/>
              </a:spcAft>
              <a:buClr>
                <a:schemeClr val="dk1"/>
              </a:buClr>
              <a:buSzPct val="100000"/>
              <a:buAutoNum type="arabicPeriod"/>
            </a:pPr>
            <a:r>
              <a:rPr lang="en" sz="6000">
                <a:solidFill>
                  <a:schemeClr val="dk1"/>
                </a:solidFill>
              </a:rPr>
              <a:t>Your price per visitor is high but your number of visitors may be low. </a:t>
            </a:r>
            <a:endParaRPr sz="6000">
              <a:solidFill>
                <a:schemeClr val="dk1"/>
              </a:solidFill>
            </a:endParaRPr>
          </a:p>
          <a:p>
            <a:pPr indent="-323850" lvl="0" marL="457200" rtl="0" algn="l">
              <a:spcBef>
                <a:spcPts val="0"/>
              </a:spcBef>
              <a:spcAft>
                <a:spcPts val="0"/>
              </a:spcAft>
              <a:buClr>
                <a:schemeClr val="dk1"/>
              </a:buClr>
              <a:buSzPct val="100000"/>
              <a:buAutoNum type="arabicPeriod"/>
            </a:pPr>
            <a:r>
              <a:rPr lang="en" sz="6000">
                <a:solidFill>
                  <a:schemeClr val="dk1"/>
                </a:solidFill>
              </a:rPr>
              <a:t>Something very useful that's missing from the data is the number of visitors per year</a:t>
            </a:r>
            <a:endParaRPr sz="6000">
              <a:solidFill>
                <a:schemeClr val="dk1"/>
              </a:solidFill>
            </a:endParaRPr>
          </a:p>
          <a:p>
            <a:pPr indent="-323850" lvl="0" marL="457200" rtl="0" algn="l">
              <a:spcBef>
                <a:spcPts val="0"/>
              </a:spcBef>
              <a:spcAft>
                <a:spcPts val="0"/>
              </a:spcAft>
              <a:buClr>
                <a:schemeClr val="dk1"/>
              </a:buClr>
              <a:buSzPct val="100000"/>
              <a:buAutoNum type="arabicPeriod"/>
            </a:pPr>
            <a:r>
              <a:rPr lang="en" sz="6000">
                <a:solidFill>
                  <a:schemeClr val="dk1"/>
                </a:solidFill>
              </a:rPr>
              <a:t>having no fast quads may limit the ticket price, but if your resort covers a wide area then getting a small number of fast quads may be beneficial to ticket price.</a:t>
            </a:r>
            <a:endParaRPr sz="6000">
              <a:solidFill>
                <a:schemeClr val="dk1"/>
              </a:solidFill>
            </a:endParaRPr>
          </a:p>
          <a:p>
            <a:pPr indent="0" lvl="0" marL="0" rtl="0" algn="l">
              <a:spcBef>
                <a:spcPts val="1100"/>
              </a:spcBef>
              <a:spcAft>
                <a:spcPts val="0"/>
              </a:spcAft>
              <a:buClr>
                <a:schemeClr val="dk1"/>
              </a:buClr>
              <a:buSzPct val="104761"/>
              <a:buFont typeface="Arial"/>
              <a:buNone/>
            </a:pPr>
            <a:r>
              <a:rPr lang="en" sz="1050">
                <a:solidFill>
                  <a:schemeClr val="dk1"/>
                </a:solidFill>
              </a:rPr>
              <a:t>Our target feature is still AdultWeekend, which we set as "Total Price" above.</a:t>
            </a:r>
            <a:endParaRPr sz="1050">
              <a:solidFill>
                <a:schemeClr val="dk1"/>
              </a:solidFill>
            </a:endParaRPr>
          </a:p>
          <a:p>
            <a:pPr indent="0" lvl="0" marL="0" rtl="0" algn="l">
              <a:spcBef>
                <a:spcPts val="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