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18"/>
  </p:notesMasterIdLst>
  <p:sldIdLst>
    <p:sldId id="258" r:id="rId3"/>
    <p:sldId id="3772" r:id="rId4"/>
    <p:sldId id="3770" r:id="rId5"/>
    <p:sldId id="3769" r:id="rId6"/>
    <p:sldId id="3776" r:id="rId7"/>
    <p:sldId id="321" r:id="rId8"/>
    <p:sldId id="3782" r:id="rId9"/>
    <p:sldId id="3785" r:id="rId10"/>
    <p:sldId id="3783" r:id="rId11"/>
    <p:sldId id="440" r:id="rId12"/>
    <p:sldId id="442" r:id="rId13"/>
    <p:sldId id="452" r:id="rId14"/>
    <p:sldId id="3774" r:id="rId15"/>
    <p:sldId id="3773" r:id="rId16"/>
    <p:sldId id="37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2F2F2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1DFDF-BA35-42BB-BF42-4B1264DFDBD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D6EA32-DFB7-40D6-AD0B-903FE0A33BDB}">
      <dgm:prSet/>
      <dgm:spPr/>
      <dgm:t>
        <a:bodyPr/>
        <a:lstStyle/>
        <a:p>
          <a:r>
            <a:rPr lang="de-DE"/>
            <a:t>Schule wird demokratischer gestaltet.</a:t>
          </a:r>
          <a:endParaRPr lang="en-US"/>
        </a:p>
      </dgm:t>
    </dgm:pt>
    <dgm:pt modelId="{B2768783-88C8-406B-8837-D410DF88AE7E}" type="parTrans" cxnId="{024921AC-44CB-4362-BF01-119DDBC8A8BD}">
      <dgm:prSet/>
      <dgm:spPr/>
      <dgm:t>
        <a:bodyPr/>
        <a:lstStyle/>
        <a:p>
          <a:endParaRPr lang="en-US"/>
        </a:p>
      </dgm:t>
    </dgm:pt>
    <dgm:pt modelId="{229CE9E9-831E-4142-96C3-6814F8AB600C}" type="sibTrans" cxnId="{024921AC-44CB-4362-BF01-119DDBC8A8BD}">
      <dgm:prSet/>
      <dgm:spPr/>
      <dgm:t>
        <a:bodyPr/>
        <a:lstStyle/>
        <a:p>
          <a:endParaRPr lang="en-US"/>
        </a:p>
      </dgm:t>
    </dgm:pt>
    <dgm:pt modelId="{B23047C4-F3BB-4D61-A6AA-3E13F2F25241}">
      <dgm:prSet/>
      <dgm:spPr/>
      <dgm:t>
        <a:bodyPr/>
        <a:lstStyle/>
        <a:p>
          <a:r>
            <a:rPr lang="de-DE"/>
            <a:t>Schülerinnen und Schüler wachsen in einer demokratischen Schulgemeinschaft heran.</a:t>
          </a:r>
          <a:br>
            <a:rPr lang="de-DE"/>
          </a:br>
          <a:endParaRPr lang="en-US"/>
        </a:p>
      </dgm:t>
    </dgm:pt>
    <dgm:pt modelId="{238E9160-A55A-4693-89FA-438FE8401F94}" type="parTrans" cxnId="{EA7E2CF1-C5EC-4688-9331-06C12F25C180}">
      <dgm:prSet/>
      <dgm:spPr/>
      <dgm:t>
        <a:bodyPr/>
        <a:lstStyle/>
        <a:p>
          <a:endParaRPr lang="en-US"/>
        </a:p>
      </dgm:t>
    </dgm:pt>
    <dgm:pt modelId="{0D74E9B7-1CCE-4F4D-80DC-39A86B681C55}" type="sibTrans" cxnId="{EA7E2CF1-C5EC-4688-9331-06C12F25C180}">
      <dgm:prSet/>
      <dgm:spPr/>
      <dgm:t>
        <a:bodyPr/>
        <a:lstStyle/>
        <a:p>
          <a:endParaRPr lang="en-US"/>
        </a:p>
      </dgm:t>
    </dgm:pt>
    <dgm:pt modelId="{87211832-9D68-43B2-BF1A-86A9B54E1BA3}">
      <dgm:prSet/>
      <dgm:spPr/>
      <dgm:t>
        <a:bodyPr/>
        <a:lstStyle/>
        <a:p>
          <a:r>
            <a:rPr lang="de-DE"/>
            <a:t>Schülerinnen und Schüler setzen ihre Erfahrungen in einer demokratischen Gesellschaft um. </a:t>
          </a:r>
          <a:endParaRPr lang="en-US"/>
        </a:p>
      </dgm:t>
    </dgm:pt>
    <dgm:pt modelId="{2DD57CEF-38E4-47A3-A873-5C2C73A0BF5C}" type="parTrans" cxnId="{DDFAD26A-3035-4BE8-A610-6CF655937088}">
      <dgm:prSet/>
      <dgm:spPr/>
      <dgm:t>
        <a:bodyPr/>
        <a:lstStyle/>
        <a:p>
          <a:endParaRPr lang="en-US"/>
        </a:p>
      </dgm:t>
    </dgm:pt>
    <dgm:pt modelId="{E842A38F-5C8D-4DC6-AB04-7C151F26D47F}" type="sibTrans" cxnId="{DDFAD26A-3035-4BE8-A610-6CF655937088}">
      <dgm:prSet/>
      <dgm:spPr/>
      <dgm:t>
        <a:bodyPr/>
        <a:lstStyle/>
        <a:p>
          <a:endParaRPr lang="en-US"/>
        </a:p>
      </dgm:t>
    </dgm:pt>
    <dgm:pt modelId="{D7085A55-4E24-4894-866E-A79268ADC9A5}" type="pres">
      <dgm:prSet presAssocID="{C1A1DFDF-BA35-42BB-BF42-4B1264DFDBDF}" presName="Name0" presStyleCnt="0">
        <dgm:presLayoutVars>
          <dgm:dir/>
          <dgm:animLvl val="lvl"/>
          <dgm:resizeHandles val="exact"/>
        </dgm:presLayoutVars>
      </dgm:prSet>
      <dgm:spPr/>
    </dgm:pt>
    <dgm:pt modelId="{E51B5E23-92B8-4739-BE0D-B3B423BAB38A}" type="pres">
      <dgm:prSet presAssocID="{87211832-9D68-43B2-BF1A-86A9B54E1BA3}" presName="boxAndChildren" presStyleCnt="0"/>
      <dgm:spPr/>
    </dgm:pt>
    <dgm:pt modelId="{A3A37965-DBA1-404E-9930-8022CB5DF0F5}" type="pres">
      <dgm:prSet presAssocID="{87211832-9D68-43B2-BF1A-86A9B54E1BA3}" presName="parentTextBox" presStyleLbl="node1" presStyleIdx="0" presStyleCnt="3"/>
      <dgm:spPr/>
    </dgm:pt>
    <dgm:pt modelId="{FC50DEBD-6514-4189-B588-9A9749AEBDE3}" type="pres">
      <dgm:prSet presAssocID="{0D74E9B7-1CCE-4F4D-80DC-39A86B681C55}" presName="sp" presStyleCnt="0"/>
      <dgm:spPr/>
    </dgm:pt>
    <dgm:pt modelId="{91188ED8-24FD-41E6-835F-8AE32AE22FA1}" type="pres">
      <dgm:prSet presAssocID="{B23047C4-F3BB-4D61-A6AA-3E13F2F25241}" presName="arrowAndChildren" presStyleCnt="0"/>
      <dgm:spPr/>
    </dgm:pt>
    <dgm:pt modelId="{8237BB3F-02ED-494A-AFD5-1B8271E63A54}" type="pres">
      <dgm:prSet presAssocID="{B23047C4-F3BB-4D61-A6AA-3E13F2F25241}" presName="parentTextArrow" presStyleLbl="node1" presStyleIdx="1" presStyleCnt="3"/>
      <dgm:spPr/>
    </dgm:pt>
    <dgm:pt modelId="{C8D48A4A-785D-4B1C-85F3-FA1938D96CB3}" type="pres">
      <dgm:prSet presAssocID="{229CE9E9-831E-4142-96C3-6814F8AB600C}" presName="sp" presStyleCnt="0"/>
      <dgm:spPr/>
    </dgm:pt>
    <dgm:pt modelId="{DB373E8B-EB3F-47C2-9491-E8577B931EE0}" type="pres">
      <dgm:prSet presAssocID="{D9D6EA32-DFB7-40D6-AD0B-903FE0A33BDB}" presName="arrowAndChildren" presStyleCnt="0"/>
      <dgm:spPr/>
    </dgm:pt>
    <dgm:pt modelId="{725822C1-E5AD-414D-99EA-D38570D22B43}" type="pres">
      <dgm:prSet presAssocID="{D9D6EA32-DFB7-40D6-AD0B-903FE0A33BDB}" presName="parentTextArrow" presStyleLbl="node1" presStyleIdx="2" presStyleCnt="3"/>
      <dgm:spPr/>
    </dgm:pt>
  </dgm:ptLst>
  <dgm:cxnLst>
    <dgm:cxn modelId="{6971BD1D-2FA6-4A95-A546-5AC14B4B3260}" type="presOf" srcId="{C1A1DFDF-BA35-42BB-BF42-4B1264DFDBDF}" destId="{D7085A55-4E24-4894-866E-A79268ADC9A5}" srcOrd="0" destOrd="0" presId="urn:microsoft.com/office/officeart/2005/8/layout/process4"/>
    <dgm:cxn modelId="{4DFF992B-D89C-46E2-A17E-388D9B9D035B}" type="presOf" srcId="{87211832-9D68-43B2-BF1A-86A9B54E1BA3}" destId="{A3A37965-DBA1-404E-9930-8022CB5DF0F5}" srcOrd="0" destOrd="0" presId="urn:microsoft.com/office/officeart/2005/8/layout/process4"/>
    <dgm:cxn modelId="{DDFAD26A-3035-4BE8-A610-6CF655937088}" srcId="{C1A1DFDF-BA35-42BB-BF42-4B1264DFDBDF}" destId="{87211832-9D68-43B2-BF1A-86A9B54E1BA3}" srcOrd="2" destOrd="0" parTransId="{2DD57CEF-38E4-47A3-A873-5C2C73A0BF5C}" sibTransId="{E842A38F-5C8D-4DC6-AB04-7C151F26D47F}"/>
    <dgm:cxn modelId="{E9729C77-6677-470A-BAD9-BC6C383A42BA}" type="presOf" srcId="{B23047C4-F3BB-4D61-A6AA-3E13F2F25241}" destId="{8237BB3F-02ED-494A-AFD5-1B8271E63A54}" srcOrd="0" destOrd="0" presId="urn:microsoft.com/office/officeart/2005/8/layout/process4"/>
    <dgm:cxn modelId="{024921AC-44CB-4362-BF01-119DDBC8A8BD}" srcId="{C1A1DFDF-BA35-42BB-BF42-4B1264DFDBDF}" destId="{D9D6EA32-DFB7-40D6-AD0B-903FE0A33BDB}" srcOrd="0" destOrd="0" parTransId="{B2768783-88C8-406B-8837-D410DF88AE7E}" sibTransId="{229CE9E9-831E-4142-96C3-6814F8AB600C}"/>
    <dgm:cxn modelId="{393AF2AD-1999-490C-9388-57544D3F180C}" type="presOf" srcId="{D9D6EA32-DFB7-40D6-AD0B-903FE0A33BDB}" destId="{725822C1-E5AD-414D-99EA-D38570D22B43}" srcOrd="0" destOrd="0" presId="urn:microsoft.com/office/officeart/2005/8/layout/process4"/>
    <dgm:cxn modelId="{EA7E2CF1-C5EC-4688-9331-06C12F25C180}" srcId="{C1A1DFDF-BA35-42BB-BF42-4B1264DFDBDF}" destId="{B23047C4-F3BB-4D61-A6AA-3E13F2F25241}" srcOrd="1" destOrd="0" parTransId="{238E9160-A55A-4693-89FA-438FE8401F94}" sibTransId="{0D74E9B7-1CCE-4F4D-80DC-39A86B681C55}"/>
    <dgm:cxn modelId="{171CD8C0-96FF-4F1C-A348-EA290B4D16D9}" type="presParOf" srcId="{D7085A55-4E24-4894-866E-A79268ADC9A5}" destId="{E51B5E23-92B8-4739-BE0D-B3B423BAB38A}" srcOrd="0" destOrd="0" presId="urn:microsoft.com/office/officeart/2005/8/layout/process4"/>
    <dgm:cxn modelId="{518F240E-F67E-4A43-8BF0-B6E9EE7F723E}" type="presParOf" srcId="{E51B5E23-92B8-4739-BE0D-B3B423BAB38A}" destId="{A3A37965-DBA1-404E-9930-8022CB5DF0F5}" srcOrd="0" destOrd="0" presId="urn:microsoft.com/office/officeart/2005/8/layout/process4"/>
    <dgm:cxn modelId="{F911C204-546E-45CF-B911-14648926FAD0}" type="presParOf" srcId="{D7085A55-4E24-4894-866E-A79268ADC9A5}" destId="{FC50DEBD-6514-4189-B588-9A9749AEBDE3}" srcOrd="1" destOrd="0" presId="urn:microsoft.com/office/officeart/2005/8/layout/process4"/>
    <dgm:cxn modelId="{E8B634BD-8614-4FE9-A038-ACA738A3BE4C}" type="presParOf" srcId="{D7085A55-4E24-4894-866E-A79268ADC9A5}" destId="{91188ED8-24FD-41E6-835F-8AE32AE22FA1}" srcOrd="2" destOrd="0" presId="urn:microsoft.com/office/officeart/2005/8/layout/process4"/>
    <dgm:cxn modelId="{21C9AEC6-1815-4DAA-957B-295B59D08FE6}" type="presParOf" srcId="{91188ED8-24FD-41E6-835F-8AE32AE22FA1}" destId="{8237BB3F-02ED-494A-AFD5-1B8271E63A54}" srcOrd="0" destOrd="0" presId="urn:microsoft.com/office/officeart/2005/8/layout/process4"/>
    <dgm:cxn modelId="{0219D7B5-12C3-436A-8EA3-711023A73BEF}" type="presParOf" srcId="{D7085A55-4E24-4894-866E-A79268ADC9A5}" destId="{C8D48A4A-785D-4B1C-85F3-FA1938D96CB3}" srcOrd="3" destOrd="0" presId="urn:microsoft.com/office/officeart/2005/8/layout/process4"/>
    <dgm:cxn modelId="{529EAAFA-6B1D-4E5A-995A-90EA4F150520}" type="presParOf" srcId="{D7085A55-4E24-4894-866E-A79268ADC9A5}" destId="{DB373E8B-EB3F-47C2-9491-E8577B931EE0}" srcOrd="4" destOrd="0" presId="urn:microsoft.com/office/officeart/2005/8/layout/process4"/>
    <dgm:cxn modelId="{0E1F9F6A-0624-4106-BC44-C1D2808A5C86}" type="presParOf" srcId="{DB373E8B-EB3F-47C2-9491-E8577B931EE0}" destId="{725822C1-E5AD-414D-99EA-D38570D22B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37965-DBA1-404E-9930-8022CB5DF0F5}">
      <dsp:nvSpPr>
        <dsp:cNvPr id="0" name=""/>
        <dsp:cNvSpPr/>
      </dsp:nvSpPr>
      <dsp:spPr>
        <a:xfrm>
          <a:off x="0" y="3405691"/>
          <a:ext cx="4438436" cy="1117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Schülerinnen und Schüler setzen ihre Erfahrungen in einer demokratischen Gesellschaft um. </a:t>
          </a:r>
          <a:endParaRPr lang="en-US" sz="1800" kern="1200"/>
        </a:p>
      </dsp:txBody>
      <dsp:txXfrm>
        <a:off x="0" y="3405691"/>
        <a:ext cx="4438436" cy="1117823"/>
      </dsp:txXfrm>
    </dsp:sp>
    <dsp:sp modelId="{8237BB3F-02ED-494A-AFD5-1B8271E63A54}">
      <dsp:nvSpPr>
        <dsp:cNvPr id="0" name=""/>
        <dsp:cNvSpPr/>
      </dsp:nvSpPr>
      <dsp:spPr>
        <a:xfrm rot="10800000">
          <a:off x="0" y="1703245"/>
          <a:ext cx="4438436" cy="171921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Schülerinnen und Schüler wachsen in einer demokratischen Schulgemeinschaft heran.</a:t>
          </a:r>
          <a:br>
            <a:rPr lang="de-DE" sz="1800" kern="1200"/>
          </a:br>
          <a:endParaRPr lang="en-US" sz="1800" kern="1200"/>
        </a:p>
      </dsp:txBody>
      <dsp:txXfrm rot="10800000">
        <a:off x="0" y="1703245"/>
        <a:ext cx="4438436" cy="1117093"/>
      </dsp:txXfrm>
    </dsp:sp>
    <dsp:sp modelId="{725822C1-E5AD-414D-99EA-D38570D22B43}">
      <dsp:nvSpPr>
        <dsp:cNvPr id="0" name=""/>
        <dsp:cNvSpPr/>
      </dsp:nvSpPr>
      <dsp:spPr>
        <a:xfrm rot="10800000">
          <a:off x="0" y="799"/>
          <a:ext cx="4438436" cy="171921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Schule wird demokratischer gestaltet.</a:t>
          </a:r>
          <a:endParaRPr lang="en-US" sz="1800" kern="1200"/>
        </a:p>
      </dsp:txBody>
      <dsp:txXfrm rot="10800000">
        <a:off x="0" y="799"/>
        <a:ext cx="4438436" cy="1117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5T13:18:29.200"/>
    </inkml:context>
    <inkml:brush xml:id="br0">
      <inkml:brushProperty name="width" value="0.5" units="cm"/>
      <inkml:brushProperty name="height" value="1" units="cm"/>
      <inkml:brushProperty name="color" value="#1F4E79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0,'0'9556,"0"-9530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975B6-DBD0-43F7-A74A-3391EC64C967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2A8A-16FA-4807-9896-D63E7273A6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5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6D47425-92FD-436D-863F-FDAAF1FEA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FDA774-038F-4CB7-ACCB-42BF901871A2}" type="slidenum">
              <a:rPr kumimoji="0" lang="de-DE" altLang="de-DE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Geneva" pitchFamily="-112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Geneva" pitchFamily="-112" charset="-128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36FE503-D654-40F6-BF79-861B97938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D63EEEB-1E7E-4087-BB75-A79524E4F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  <a:ea typeface="Geneva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B5341-AB19-49B5-AC90-3FA3C32C2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063C3C-B3EF-411B-B822-4BAB16C36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9CBB79-2F11-4A43-9879-19B50C1D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E5E34F-C694-4B32-BF44-48A0B33C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6BBE03-6004-4E60-B89C-DE751E15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0987-3634-47EA-B049-8616C17CCCD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20537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AC5A2-655D-4FFE-B86D-F9413CC7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C03449-C30C-4720-8A97-AED976D7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B1523-F886-4E54-B4FE-B40DE7C7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4DA12-1D86-4852-9766-82CAD6FF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8440E-FED5-4998-9414-4531C1FC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0987-3634-47EA-B049-8616C17CCCD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1004043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8A8D94-8D4F-4517-A6CE-85A4B1A16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073501-5B5C-481A-A422-96751A790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2F0282-FD26-4E96-8A08-5CB6BB17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1D76D-B79B-4623-9F24-80C385D4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07DDB-F35C-4001-9D32-CB8BEB24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0987-3634-47EA-B049-8616C17CCCD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767930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7" y="20605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2"/>
          </p:nvPr>
        </p:nvSpPr>
        <p:spPr>
          <a:xfrm>
            <a:off x="6333067" y="20986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E16001-5742-4F34-88CC-00B3190A6CC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5B958E-A620-4F60-B58A-A6DA9EABA18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4EBC5-9622-4750-8E4F-CFA4DFEE66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5734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7" y="20605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2"/>
          </p:nvPr>
        </p:nvSpPr>
        <p:spPr>
          <a:xfrm>
            <a:off x="6333067" y="20986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E16001-5742-4F34-88CC-00B3190A6CC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5B958E-A620-4F60-B58A-A6DA9EABA18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4EBC5-9622-4750-8E4F-CFA4DFEE66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52808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7" y="20605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2"/>
          </p:nvPr>
        </p:nvSpPr>
        <p:spPr>
          <a:xfrm>
            <a:off x="6333067" y="20986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E16001-5742-4F34-88CC-00B3190A6CC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5B958E-A620-4F60-B58A-A6DA9EABA18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4EBC5-9622-4750-8E4F-CFA4DFEE66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364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7" y="20605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2"/>
          </p:nvPr>
        </p:nvSpPr>
        <p:spPr>
          <a:xfrm>
            <a:off x="6333067" y="20986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E16001-5742-4F34-88CC-00B3190A6CC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5B958E-A620-4F60-B58A-A6DA9EABA18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4EBC5-9622-4750-8E4F-CFA4DFEE66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5417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7" y="20605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2"/>
          </p:nvPr>
        </p:nvSpPr>
        <p:spPr>
          <a:xfrm>
            <a:off x="6333067" y="20986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E16001-5742-4F34-88CC-00B3190A6CC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5B958E-A620-4F60-B58A-A6DA9EABA18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4EBC5-9622-4750-8E4F-CFA4DFEE66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1707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7" y="20605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2"/>
          </p:nvPr>
        </p:nvSpPr>
        <p:spPr>
          <a:xfrm>
            <a:off x="6333067" y="20986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E16001-5742-4F34-88CC-00B3190A6CC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5B958E-A620-4F60-B58A-A6DA9EABA18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4EBC5-9622-4750-8E4F-CFA4DFEE66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0884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7" y="20605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2"/>
          </p:nvPr>
        </p:nvSpPr>
        <p:spPr>
          <a:xfrm>
            <a:off x="6333067" y="20986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E16001-5742-4F34-88CC-00B3190A6CC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5B958E-A620-4F60-B58A-A6DA9EABA18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4EBC5-9622-4750-8E4F-CFA4DFEE66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54450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7" y="20605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2"/>
          </p:nvPr>
        </p:nvSpPr>
        <p:spPr>
          <a:xfrm>
            <a:off x="6333067" y="20986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E16001-5742-4F34-88CC-00B3190A6CC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5B958E-A620-4F60-B58A-A6DA9EABA18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4EBC5-9622-4750-8E4F-CFA4DFEE66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50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9DDCF-4333-482D-99CC-DD0435C7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09AF4C-861D-4FD7-A03A-9395DC28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2C2042-654A-4A04-9643-098A418C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C4D5E-FA0B-47A0-9BFB-A96944FC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1C92D9-1BD3-4AC4-9846-83703F2F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26AC-606F-4413-903A-4473ED685F3B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33701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7" y="20605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sz="half" idx="12"/>
          </p:nvPr>
        </p:nvSpPr>
        <p:spPr>
          <a:xfrm>
            <a:off x="6333067" y="2098677"/>
            <a:ext cx="5274733" cy="4105275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2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E16001-5742-4F34-88CC-00B3190A6CC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5B958E-A620-4F60-B58A-A6DA9EABA18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D4EBC5-9622-4750-8E4F-CFA4DFEE66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6709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erse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911424" y="1700808"/>
            <a:ext cx="10369152" cy="4464496"/>
          </a:xfrm>
        </p:spPr>
        <p:txBody>
          <a:bodyPr/>
          <a:lstStyle>
            <a:lvl1pPr>
              <a:defRPr baseline="0">
                <a:solidFill>
                  <a:srgbClr val="074791"/>
                </a:solidFill>
              </a:defRPr>
            </a:lvl1pPr>
            <a:lvl2pPr>
              <a:defRPr baseline="0">
                <a:solidFill>
                  <a:srgbClr val="074791"/>
                </a:solidFill>
              </a:defRPr>
            </a:lvl2pPr>
            <a:lvl3pPr>
              <a:defRPr baseline="0">
                <a:solidFill>
                  <a:srgbClr val="074791"/>
                </a:solidFill>
              </a:defRPr>
            </a:lvl3pPr>
            <a:lvl4pPr>
              <a:defRPr baseline="0">
                <a:solidFill>
                  <a:srgbClr val="074791"/>
                </a:solidFill>
              </a:defRPr>
            </a:lvl4pPr>
            <a:lvl5pPr>
              <a:defRPr baseline="0">
                <a:solidFill>
                  <a:srgbClr val="07479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0819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23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D5B71-CD78-4921-BD65-A091279D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234CBB-B7F4-4E7F-BE6C-36B45D84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ED340-025A-4754-81A1-9BAD8C56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E0FE7-2F3C-4B0F-9193-E184175C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15AAD5-F30D-409C-AF41-05CDED2D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0987-3634-47EA-B049-8616C17CCCD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4271363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6807C-01B2-4118-B278-CC44E96F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742EE-BEDD-440A-9022-AAC26F649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7C4DA2-926C-4430-B220-37B4A3B8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8FFEC2-0FED-4DBF-AEF1-AA030643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7D2AE3-DCAF-45ED-B683-B19885A4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936260-62E5-44B7-93E7-EFEDAFF3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0987-3634-47EA-B049-8616C17CCCD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7707223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5FB10-F78E-469D-A7A1-65E052D1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E8FD51-6BF0-4A4F-A546-AAB02F84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5F4749-23A0-4C5A-868E-F38204C1A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E541E8-6C91-4C29-8284-CD73181AA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8FC9DE-FE92-429A-B3BB-A725CD63A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EBE9B8-395E-4D90-828D-C4BF33B2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92F5BF-7BCE-4C03-AEBB-254D24A6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A8010A-57ED-4FEA-9D32-1DC365AB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0987-3634-47EA-B049-8616C17CCCD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664684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3D24E-5DCA-47B7-AFD7-4693CCC7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087C63-5708-4015-9612-5891BAB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9729D0-B063-4360-B08F-84A597C3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444E3-6D72-4582-A1DB-1A1EF4E5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D200-8051-4AB8-996C-10CDA9C79F87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773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C9D472-FD97-4C6F-8E83-45A40A28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D94361-D372-486E-A1DB-7D83C036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B9E159-D82F-4CD0-A452-0C2A8A8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0987-3634-47EA-B049-8616C17CCCD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071126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02C9E-9882-4959-A024-F18DCB14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A5A5C9-01FF-4BFD-AD29-F4D8C82E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8B4FB-037C-4515-B024-5ED3CD22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F4E3E0-0BE9-45A4-BB31-1D416CAA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CDF9D0-A188-4583-87F6-F250789D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A7FF9-362A-47E7-AC8B-DF45ACE4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0987-3634-47EA-B049-8616C17CCCD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974239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B303E-AC1E-4F9E-B294-FEBDFBCA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905827-E91C-439F-86AB-FFF53C625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32E893-9B27-47CC-8E24-59BC954A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27D749-39A8-4664-B47C-5623F909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6AC7D1-FCF7-4CC5-A36D-DC8EF19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ED69BD-4784-476C-817B-7FD3793D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0987-3634-47EA-B049-8616C17CCCDE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705716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00C5EB-E423-48D6-ABE2-9AE297D1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F735FD-5957-4D22-B8DF-2D5D5AA6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2B9BFB-1C50-4956-A636-335D8FF44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FA25-11B4-42C6-B72A-E350C43888BF}" type="datetimeFigureOut">
              <a:rPr lang="de-DE" smtClean="0"/>
              <a:t>15.11.2023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95859-5254-4C1E-B030-0DB4424FD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75DD1-6563-4687-A494-FD282F067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3BEE1-591D-4901-97C3-699C796BF66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2" descr="absender_rgb">
            <a:extLst>
              <a:ext uri="{FF2B5EF4-FFF2-40B4-BE49-F238E27FC236}">
                <a16:creationId xmlns:a16="http://schemas.microsoft.com/office/drawing/2014/main" id="{D1682369-3B60-4D4E-B703-8633EB0D40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50917" y="277284"/>
            <a:ext cx="2057400" cy="64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06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5" r:id="rId2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5B256F7-B004-4EB7-AF03-CB63F9FA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1267885"/>
            <a:ext cx="10752667" cy="144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2051" name="Picture 6" descr="absender_rgb">
            <a:extLst>
              <a:ext uri="{FF2B5EF4-FFF2-40B4-BE49-F238E27FC236}">
                <a16:creationId xmlns:a16="http://schemas.microsoft.com/office/drawing/2014/main" id="{3FAF3ECA-3CD5-4694-B994-2814E5781C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48800" y="381001"/>
            <a:ext cx="2057400" cy="63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0">
            <a:extLst>
              <a:ext uri="{FF2B5EF4-FFF2-40B4-BE49-F238E27FC236}">
                <a16:creationId xmlns:a16="http://schemas.microsoft.com/office/drawing/2014/main" id="{EC54BE62-50C1-42FD-B913-C00C18A13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3835401"/>
            <a:ext cx="109728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7200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de-DE" altLang="de-DE"/>
              <a:t>Titel</a:t>
            </a:r>
          </a:p>
          <a:p>
            <a:pPr lvl="2"/>
            <a:r>
              <a:rPr lang="de-DE" altLang="de-DE"/>
              <a:t>Untertitel</a:t>
            </a:r>
          </a:p>
          <a:p>
            <a:pPr lvl="3"/>
            <a:r>
              <a:rPr lang="de-DE" altLang="de-DE"/>
              <a:t>Ort, Datum</a:t>
            </a:r>
          </a:p>
        </p:txBody>
      </p:sp>
      <p:pic>
        <p:nvPicPr>
          <p:cNvPr id="2053" name="Bild 7" descr="Titelfoto_16zu9.jpg">
            <a:extLst>
              <a:ext uri="{FF2B5EF4-FFF2-40B4-BE49-F238E27FC236}">
                <a16:creationId xmlns:a16="http://schemas.microsoft.com/office/drawing/2014/main" id="{E1BC1F9E-830B-45B8-A159-BF45C2CE546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8" y="1193800"/>
            <a:ext cx="12187767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23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1"/>
          </a:solidFill>
          <a:latin typeface="+mj-lt"/>
          <a:ea typeface="Geneva" pitchFamily="48" charset="-128"/>
          <a:cs typeface="Geneva" pitchFamily="4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1"/>
          </a:solidFill>
          <a:latin typeface="Arial-BoldMT" charset="0"/>
          <a:ea typeface="Geneva" pitchFamily="48" charset="-128"/>
          <a:cs typeface="Geneva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1"/>
          </a:solidFill>
          <a:latin typeface="Arial-BoldMT" charset="0"/>
          <a:ea typeface="Geneva" pitchFamily="48" charset="-128"/>
          <a:cs typeface="Geneva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1"/>
          </a:solidFill>
          <a:latin typeface="Arial-BoldMT" charset="0"/>
          <a:ea typeface="Geneva" pitchFamily="48" charset="-128"/>
          <a:cs typeface="Geneva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1"/>
          </a:solidFill>
          <a:latin typeface="Arial-BoldMT" charset="0"/>
          <a:ea typeface="Geneva" pitchFamily="48" charset="-128"/>
          <a:cs typeface="Geneva" pitchFamily="48" charset="-128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tx1"/>
          </a:solidFill>
          <a:latin typeface="Arial-BoldMT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tx1"/>
          </a:solidFill>
          <a:latin typeface="Arial-BoldMT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tx1"/>
          </a:solidFill>
          <a:latin typeface="Arial-BoldMT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tx1"/>
          </a:solidFill>
          <a:latin typeface="Arial-BoldMT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defRPr sz="2133" b="1">
          <a:solidFill>
            <a:schemeClr val="tx1"/>
          </a:solidFill>
          <a:latin typeface="+mn-lt"/>
          <a:ea typeface="Geneva" pitchFamily="48" charset="-128"/>
          <a:cs typeface="Geneva" pitchFamily="48" charset="-128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Geneva" pitchFamily="48" charset="-128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3733">
          <a:solidFill>
            <a:schemeClr val="tx1"/>
          </a:solidFill>
          <a:latin typeface="+mj-lt"/>
          <a:ea typeface="Geneva" pitchFamily="48" charset="-128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1867">
          <a:solidFill>
            <a:schemeClr val="tx1"/>
          </a:solidFill>
          <a:latin typeface="+mj-lt"/>
          <a:ea typeface="Geneva" pitchFamily="48" charset="-128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Geneva" pitchFamily="48" charset="-128"/>
        </a:defRPr>
      </a:lvl5pPr>
      <a:lvl6pPr marL="335271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Geneva" pitchFamily="48" charset="-128"/>
        </a:defRPr>
      </a:lvl6pPr>
      <a:lvl7pPr marL="3962301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Geneva" pitchFamily="48" charset="-128"/>
        </a:defRPr>
      </a:lvl7pPr>
      <a:lvl8pPr marL="4571886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Geneva" pitchFamily="48" charset="-128"/>
        </a:defRPr>
      </a:lvl8pPr>
      <a:lvl9pPr marL="5181470" indent="-304792" algn="l" rtl="0" fontAlgn="base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  <a:ea typeface="Geneva" pitchFamily="48" charset="-128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lfb.nrw.de/bra/2053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deed.de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view-image.php?image=130033&amp;picture=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pngall.com/target-png/download/12609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5CAC2F57-B836-4266-8F8D-D32523A20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61" y="3910309"/>
            <a:ext cx="10752667" cy="237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Bef>
                <a:spcPct val="20000"/>
              </a:spcBef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1pPr>
            <a:lvl2pPr marL="37931725" indent="-37474525" eaLnBrk="0" hangingPunct="0">
              <a:spcBef>
                <a:spcPct val="20000"/>
              </a:spcBef>
              <a:defRPr sz="3000" b="1">
                <a:solidFill>
                  <a:schemeClr val="tx1"/>
                </a:solidFill>
                <a:latin typeface="Arial-BoldMT" charset="0"/>
                <a:ea typeface="Geneva" pitchFamily="-112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-BoldMT" charset="0"/>
                <a:ea typeface="Geneva" pitchFamily="-112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-BoldMT" charset="0"/>
                <a:ea typeface="Geneva" pitchFamily="-112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-112" charset="-128"/>
              </a:defRPr>
            </a:lvl9pPr>
          </a:lstStyle>
          <a:p>
            <a:pPr defTabSz="121917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3600" b="1" i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Interkulturelle Schulentwicklung – </a:t>
            </a:r>
          </a:p>
          <a:p>
            <a:pPr defTabSz="121917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3600" b="1" i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Demokratie gestalten</a:t>
            </a:r>
            <a:br>
              <a:rPr lang="de-DE" altLang="de-DE" sz="3200" dirty="0">
                <a:solidFill>
                  <a:srgbClr val="000000"/>
                </a:solidFill>
              </a:rPr>
            </a:br>
            <a:endParaRPr lang="de-DE" altLang="de-DE" sz="3200" dirty="0">
              <a:solidFill>
                <a:srgbClr val="000000"/>
              </a:solidFill>
            </a:endParaRPr>
          </a:p>
          <a:p>
            <a:pPr defTabSz="121917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sz="3600" dirty="0"/>
              <a:t>SL-DB 2023</a:t>
            </a:r>
          </a:p>
          <a:p>
            <a:pPr defTabSz="121917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sz="2400" b="0" dirty="0">
                <a:solidFill>
                  <a:srgbClr val="000000"/>
                </a:solidFill>
              </a:rPr>
              <a:t>14.-15. 11.2023 / 21.- 22.11.2023</a:t>
            </a:r>
            <a:br>
              <a:rPr lang="de-DE" altLang="de-DE" sz="4267" b="0" dirty="0">
                <a:solidFill>
                  <a:srgbClr val="000000"/>
                </a:solidFill>
              </a:rPr>
            </a:br>
            <a:br>
              <a:rPr lang="de-DE" altLang="de-DE" sz="2667" b="0" dirty="0">
                <a:solidFill>
                  <a:srgbClr val="000000"/>
                </a:solidFill>
              </a:rPr>
            </a:br>
            <a:endParaRPr lang="de-DE" altLang="de-DE" sz="2133" b="0" dirty="0">
              <a:solidFill>
                <a:srgbClr val="000000"/>
              </a:solidFill>
              <a:latin typeface="Arial-BoldMT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hneeflocken, Schnee, Bokeh, Schnee-Bokeh, Wint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053" y="1145461"/>
            <a:ext cx="12005893" cy="90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FE2DED8-DC8D-45CC-934E-C64A05479A44}"/>
              </a:ext>
            </a:extLst>
          </p:cNvPr>
          <p:cNvGrpSpPr/>
          <p:nvPr/>
        </p:nvGrpSpPr>
        <p:grpSpPr>
          <a:xfrm>
            <a:off x="1685925" y="1333500"/>
            <a:ext cx="9144000" cy="5419725"/>
            <a:chOff x="1524000" y="908721"/>
            <a:chExt cx="9144000" cy="5419725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0" y="908721"/>
              <a:ext cx="9144000" cy="5419725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1847528" y="1287285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002060"/>
                  </a:solidFill>
                </a:rPr>
                <a:t>Ereignis/Problem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847528" y="2996952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002060"/>
                  </a:solidFill>
                </a:rPr>
                <a:t>Muster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71125" y="4175821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002060"/>
                  </a:solidFill>
                </a:rPr>
                <a:t>Strukturen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847528" y="5301208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002060"/>
                  </a:solidFill>
                </a:rPr>
                <a:t>Mentale Modelle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92144" y="1298506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C00000"/>
                  </a:solidFill>
                </a:rPr>
                <a:t>reagieren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92144" y="3008173"/>
              <a:ext cx="2736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C00000"/>
                  </a:solidFill>
                </a:rPr>
                <a:t>erkennen und verstehen 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415741" y="4187042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C00000"/>
                  </a:solidFill>
                </a:rPr>
                <a:t>entwickeln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392144" y="5312429"/>
              <a:ext cx="27363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rgbClr val="C00000"/>
                  </a:solidFill>
                </a:rPr>
                <a:t>umdenken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95004" y="444762"/>
            <a:ext cx="775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002060"/>
                </a:solidFill>
              </a:rPr>
              <a:t>Professionelles Systemdenken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123" y="6753225"/>
            <a:ext cx="95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solidFill>
                  <a:srgbClr val="002060"/>
                </a:solidFill>
                <a:latin typeface="+mn-lt"/>
              </a:rPr>
              <a:t>Qualitätskreislauf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108622" y="5676485"/>
            <a:ext cx="952500" cy="333375"/>
          </a:xfrm>
          <a:prstGeom prst="rect">
            <a:avLst/>
          </a:prstGeom>
        </p:spPr>
      </p:pic>
      <p:sp>
        <p:nvSpPr>
          <p:cNvPr id="4" name="Ring 21">
            <a:extLst>
              <a:ext uri="{FF2B5EF4-FFF2-40B4-BE49-F238E27FC236}">
                <a16:creationId xmlns:a16="http://schemas.microsoft.com/office/drawing/2014/main" id="{7ACAADDF-E917-C74F-AC22-E856147BD285}"/>
              </a:ext>
            </a:extLst>
          </p:cNvPr>
          <p:cNvSpPr>
            <a:spLocks noChangeAspect="1"/>
          </p:cNvSpPr>
          <p:nvPr/>
        </p:nvSpPr>
        <p:spPr>
          <a:xfrm>
            <a:off x="3647728" y="1412776"/>
            <a:ext cx="5144554" cy="4712358"/>
          </a:xfrm>
          <a:prstGeom prst="donut">
            <a:avLst>
              <a:gd name="adj" fmla="val 5904"/>
            </a:avLst>
          </a:prstGeom>
          <a:solidFill>
            <a:srgbClr val="002060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9582DE7-073C-7F4F-8869-96DCD1C6A818}"/>
              </a:ext>
            </a:extLst>
          </p:cNvPr>
          <p:cNvSpPr/>
          <p:nvPr/>
        </p:nvSpPr>
        <p:spPr>
          <a:xfrm>
            <a:off x="6775469" y="1362019"/>
            <a:ext cx="1584175" cy="118015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Situation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analysieren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Ist-/Soll-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Abgleich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E499AB-A3EF-934B-BBBF-9371D1F38D67}"/>
              </a:ext>
            </a:extLst>
          </p:cNvPr>
          <p:cNvSpPr/>
          <p:nvPr/>
        </p:nvSpPr>
        <p:spPr>
          <a:xfrm>
            <a:off x="3919277" y="4907069"/>
            <a:ext cx="1512168" cy="93610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Maßnahmen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planen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930FFB-CF28-BC46-BBBD-1B1F27CF09F6}"/>
              </a:ext>
            </a:extLst>
          </p:cNvPr>
          <p:cNvSpPr/>
          <p:nvPr/>
        </p:nvSpPr>
        <p:spPr>
          <a:xfrm>
            <a:off x="8027751" y="3559333"/>
            <a:ext cx="1512168" cy="93610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Ziele setzen und priorisieren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AF628E-773C-1342-8D33-E60602EB23E4}"/>
              </a:ext>
            </a:extLst>
          </p:cNvPr>
          <p:cNvSpPr/>
          <p:nvPr/>
        </p:nvSpPr>
        <p:spPr>
          <a:xfrm>
            <a:off x="6515583" y="5084054"/>
            <a:ext cx="1512168" cy="93610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Systemische Strategien entwickeln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3B9302-07A8-9F4E-B659-ADCEF6E4140E}"/>
              </a:ext>
            </a:extLst>
          </p:cNvPr>
          <p:cNvSpPr/>
          <p:nvPr/>
        </p:nvSpPr>
        <p:spPr>
          <a:xfrm>
            <a:off x="2933881" y="3214881"/>
            <a:ext cx="1512168" cy="93610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Maßnahmen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durchführen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80F6CCD-F85B-074E-BCD4-06392AC67DC1}"/>
              </a:ext>
            </a:extLst>
          </p:cNvPr>
          <p:cNvSpPr/>
          <p:nvPr/>
        </p:nvSpPr>
        <p:spPr>
          <a:xfrm>
            <a:off x="4043772" y="1610517"/>
            <a:ext cx="1512168" cy="93610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Maßnahmen evaluieren</a:t>
            </a:r>
          </a:p>
        </p:txBody>
      </p:sp>
    </p:spTree>
    <p:extLst>
      <p:ext uri="{BB962C8B-B14F-4D97-AF65-F5344CB8AC3E}">
        <p14:creationId xmlns:p14="http://schemas.microsoft.com/office/powerpoint/2010/main" val="365986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>
                <a:latin typeface="+mn-lt"/>
              </a:rPr>
              <a:t>Handlungsfelder Demokratiebildung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4277-7E7A-4AAF-BFC7-47646BF5CD0C}" type="slidenum">
              <a:rPr lang="de-DE" smtClean="0"/>
              <a:t>12</a:t>
            </a:fld>
            <a:endParaRPr lang="de-DE"/>
          </a:p>
        </p:txBody>
      </p:sp>
      <p:sp>
        <p:nvSpPr>
          <p:cNvPr id="8" name="Wolke 7"/>
          <p:cNvSpPr/>
          <p:nvPr/>
        </p:nvSpPr>
        <p:spPr>
          <a:xfrm>
            <a:off x="2063552" y="4942900"/>
            <a:ext cx="8280920" cy="936104"/>
          </a:xfrm>
          <a:prstGeom prst="cloud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8544272" y="3645024"/>
            <a:ext cx="288032" cy="17659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olke 9"/>
          <p:cNvSpPr/>
          <p:nvPr/>
        </p:nvSpPr>
        <p:spPr>
          <a:xfrm>
            <a:off x="8015071" y="3285360"/>
            <a:ext cx="1296144" cy="136815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27039" y="3797424"/>
            <a:ext cx="288032" cy="17659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Wolke 11"/>
          <p:cNvSpPr/>
          <p:nvPr/>
        </p:nvSpPr>
        <p:spPr>
          <a:xfrm>
            <a:off x="7222983" y="3437384"/>
            <a:ext cx="1296144" cy="1368152"/>
          </a:xfrm>
          <a:prstGeom prst="cloud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9475946" y="3645400"/>
            <a:ext cx="288032" cy="17659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Wolke 13"/>
          <p:cNvSpPr/>
          <p:nvPr/>
        </p:nvSpPr>
        <p:spPr>
          <a:xfrm>
            <a:off x="8971890" y="3285360"/>
            <a:ext cx="1296144" cy="1368152"/>
          </a:xfrm>
          <a:prstGeom prst="cloud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567608" y="3970310"/>
            <a:ext cx="2304256" cy="14862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Auszug 15"/>
          <p:cNvSpPr/>
          <p:nvPr/>
        </p:nvSpPr>
        <p:spPr>
          <a:xfrm>
            <a:off x="2567608" y="2926194"/>
            <a:ext cx="2329894" cy="1044116"/>
          </a:xfrm>
          <a:prstGeom prst="flowChartExtract">
            <a:avLst/>
          </a:prstGeom>
          <a:solidFill>
            <a:schemeClr val="accent2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858813" y="4805536"/>
            <a:ext cx="360040" cy="651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223786" y="4805536"/>
            <a:ext cx="360040" cy="65105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2891644" y="4198574"/>
            <a:ext cx="1656184" cy="329414"/>
            <a:chOff x="3851920" y="2417377"/>
            <a:chExt cx="1656184" cy="329414"/>
          </a:xfrm>
        </p:grpSpPr>
        <p:sp>
          <p:nvSpPr>
            <p:cNvPr id="19" name="Rechteck 18"/>
            <p:cNvSpPr/>
            <p:nvPr/>
          </p:nvSpPr>
          <p:spPr>
            <a:xfrm>
              <a:off x="5148064" y="2417377"/>
              <a:ext cx="360040" cy="32590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4499992" y="2418298"/>
              <a:ext cx="360040" cy="3255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3851920" y="2420888"/>
              <a:ext cx="360040" cy="32590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2891644" y="4934776"/>
            <a:ext cx="360040" cy="32552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leichschenkliges Dreieck 27"/>
          <p:cNvSpPr/>
          <p:nvPr/>
        </p:nvSpPr>
        <p:spPr>
          <a:xfrm flipV="1">
            <a:off x="4655841" y="2636172"/>
            <a:ext cx="2970075" cy="2624131"/>
          </a:xfrm>
          <a:prstGeom prst="triangle">
            <a:avLst/>
          </a:prstGeom>
          <a:noFill/>
          <a:ln w="1778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Alternativer Prozess 24"/>
          <p:cNvSpPr/>
          <p:nvPr/>
        </p:nvSpPr>
        <p:spPr>
          <a:xfrm>
            <a:off x="2567608" y="1865785"/>
            <a:ext cx="3024336" cy="1448544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Unterrichtsentwicklung</a:t>
            </a:r>
          </a:p>
        </p:txBody>
      </p:sp>
      <p:sp>
        <p:nvSpPr>
          <p:cNvPr id="26" name="Flussdiagramm: Alternativer Prozess 25"/>
          <p:cNvSpPr/>
          <p:nvPr/>
        </p:nvSpPr>
        <p:spPr>
          <a:xfrm>
            <a:off x="4601579" y="4361525"/>
            <a:ext cx="3024336" cy="1448544"/>
          </a:xfrm>
          <a:prstGeom prst="flowChartAlternateProcess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Schulkultur</a:t>
            </a:r>
          </a:p>
        </p:txBody>
      </p:sp>
      <p:sp>
        <p:nvSpPr>
          <p:cNvPr id="27" name="Flussdiagramm: Alternativer Prozess 26"/>
          <p:cNvSpPr/>
          <p:nvPr/>
        </p:nvSpPr>
        <p:spPr>
          <a:xfrm>
            <a:off x="6640997" y="1911899"/>
            <a:ext cx="3024336" cy="144854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Kooperation mit außerschulischem Sozialraum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568" y="5914809"/>
            <a:ext cx="952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CA5258-A154-4CD7-B851-2B216DF5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005"/>
            <a:ext cx="10515600" cy="5372129"/>
          </a:xfrm>
        </p:spPr>
        <p:txBody>
          <a:bodyPr>
            <a:normAutofit fontScale="85000" lnSpcReduction="20000"/>
          </a:bodyPr>
          <a:lstStyle/>
          <a:p>
            <a:endParaRPr lang="de-DE" dirty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>
              <a:hlinkClick r:id="rId2"/>
            </a:endParaRPr>
          </a:p>
          <a:p>
            <a:pPr marL="0" indent="0" algn="ctr">
              <a:buNone/>
            </a:pPr>
            <a:r>
              <a:rPr lang="de-DE" dirty="0">
                <a:hlinkClick r:id="rId2"/>
              </a:rPr>
              <a:t>www.lfb.nrw.de/bra/20534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5CEFD5-1FA1-411A-9B7F-72F45E5E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EAB61B-ED3D-4E0F-B186-22CAD061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F26AC-606F-4413-903A-4473ED685F3B}" type="slidenum">
              <a:rPr lang="de-DE" altLang="de-DE" smtClean="0"/>
              <a:pPr/>
              <a:t>13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383034-9B3D-452E-8001-510D756E8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56" y="1079005"/>
            <a:ext cx="820217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9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161B132-62BB-4A93-9C74-54659802D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0" r="13772" b="2"/>
          <a:stretch/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1F031-3DF7-4218-B92C-E2DBBDC41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247" y="1824559"/>
            <a:ext cx="3405415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b="1" dirty="0"/>
              <a:t>https://t1p.de/y2bfz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38FDE3-B9F0-4177-B32A-4467F821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altLang="de-DE"/>
              <a:t>Titel - Ort,  </a:t>
            </a:r>
            <a:fld id="{31BAF3FB-BB16-43DD-8617-C7E8D8067C47}" type="datetime4">
              <a:rPr lang="de-DE" altLang="de-DE" smtClean="0"/>
              <a:pPr>
                <a:spcAft>
                  <a:spcPts val="600"/>
                </a:spcAft>
                <a:defRPr/>
              </a:pPr>
              <a:t>15. November 2023</a:t>
            </a:fld>
            <a:endParaRPr lang="de-DE" alt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24141-D091-47F7-91D6-08DE912C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F26AC-606F-4413-903A-4473ED685F3B}" type="slidenum">
              <a:rPr lang="de-DE" altLang="de-DE" smtClean="0"/>
              <a:pPr>
                <a:spcAft>
                  <a:spcPts val="600"/>
                </a:spcAft>
              </a:pPr>
              <a:t>14</a:t>
            </a:fld>
            <a:endParaRPr lang="de-DE" alt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F14E00-7850-9DAC-7331-52203C3D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04" y="265119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4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sten einer antiken Registrierkasse">
            <a:extLst>
              <a:ext uri="{FF2B5EF4-FFF2-40B4-BE49-F238E27FC236}">
                <a16:creationId xmlns:a16="http://schemas.microsoft.com/office/drawing/2014/main" id="{1876E017-A021-0408-29A6-00CC8FD45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3" r="2212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de-DE" sz="1700"/>
              <a:t>CC BY-SA 4.0</a:t>
            </a:r>
          </a:p>
          <a:p>
            <a:r>
              <a:rPr lang="de-DE" sz="1700"/>
              <a:t>Weiternutzung als OER ausdrücklich erlaubt: Dieses Werk und dessen Inhalte sind - sofern nicht anders angegeben - lizenziert unter CC BY-SA 4.0. Nennung gemäß TULLU-Regel bitte wie folgt: </a:t>
            </a:r>
            <a:r>
              <a:rPr lang="de-DE" sz="1700" b="1"/>
              <a:t>"Demokratie_in_der_Schule" von Markus Klecker (Dezernat 46.3 BR Arnsberg), Lizenz: CC BY-SA 4.0.</a:t>
            </a:r>
          </a:p>
          <a:p>
            <a:endParaRPr lang="de-DE" sz="1700"/>
          </a:p>
          <a:p>
            <a:r>
              <a:rPr lang="de-DE" sz="1700"/>
              <a:t>Der Lizenzvertrag ist hier abrufbar: </a:t>
            </a:r>
            <a:r>
              <a:rPr lang="de-DE" sz="1700">
                <a:hlinkClick r:id="rId3"/>
              </a:rPr>
              <a:t>https://creativecommons.org/licenses/by-sa/4.0/deed.de</a:t>
            </a:r>
            <a:endParaRPr lang="de-DE" sz="1700"/>
          </a:p>
          <a:p>
            <a:endParaRPr lang="de-DE" sz="17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823878" y="6356350"/>
            <a:ext cx="26886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de-DE" alt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Titel - Ort,  </a:t>
            </a:r>
            <a:fld id="{31BAF3FB-BB16-43DD-8617-C7E8D8067C47}" type="datetime4">
              <a:rPr lang="de-DE" alt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Aft>
                  <a:spcPts val="600"/>
                </a:spcAft>
                <a:defRPr/>
              </a:pPr>
              <a:t>15. November 2023</a:t>
            </a:fld>
            <a:endParaRPr lang="de-DE" alt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F26AC-606F-4413-903A-4473ED685F3B}" type="slidenum">
              <a:rPr lang="de-DE" alt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de-DE" alt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CFFBC95-77B6-4D87-B8BA-6BFA2FFF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7755">
            <a:off x="541951" y="2361941"/>
            <a:ext cx="3233394" cy="18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545B686-B175-4E4A-9B0E-2BD5167A8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95966">
            <a:off x="4765725" y="4112630"/>
            <a:ext cx="3850608" cy="21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4B831AF-1634-438B-9504-0B5A03EE8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49255">
            <a:off x="939266" y="4118210"/>
            <a:ext cx="3851471" cy="216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78A040D-2D3E-4BE5-B4C0-BD57752FC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9337">
            <a:off x="6796494" y="1731299"/>
            <a:ext cx="4491773" cy="2520000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C5AA2D7-BE42-4289-A8FD-7D9CA0ACD3D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6"/>
          <a:stretch>
            <a:fillRect/>
          </a:stretch>
        </p:blipFill>
        <p:spPr>
          <a:xfrm rot="1079823">
            <a:off x="3716480" y="1776987"/>
            <a:ext cx="3170343" cy="1800000"/>
          </a:xfrm>
        </p:spPr>
      </p:pic>
      <p:pic>
        <p:nvPicPr>
          <p:cNvPr id="3" name="Grafik 2" descr="Ein Bild, das Entwurf, Zeichnung, Lineart, Darstellung enthält.&#10;&#10;Automatisch generierte Beschreibung">
            <a:extLst>
              <a:ext uri="{FF2B5EF4-FFF2-40B4-BE49-F238E27FC236}">
                <a16:creationId xmlns:a16="http://schemas.microsoft.com/office/drawing/2014/main" id="{E9E76496-0773-3E82-FF79-1E1D16CB5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042380" y="4948481"/>
            <a:ext cx="214054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Am Ende dieses Inputs </a:t>
            </a:r>
            <a:r>
              <a:rPr lang="en-US" sz="2800" b="1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sollten</a:t>
            </a:r>
            <a:r>
              <a:rPr lang="en-US" sz="28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Sie,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400" dirty="0" err="1">
                <a:solidFill>
                  <a:schemeClr val="tx1"/>
                </a:solidFill>
              </a:rPr>
              <a:t>über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demokratische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Potentiale</a:t>
            </a:r>
            <a:r>
              <a:rPr lang="en-US" sz="2400" dirty="0">
                <a:solidFill>
                  <a:schemeClr val="tx1"/>
                </a:solidFill>
              </a:rPr>
              <a:t> von Schule </a:t>
            </a:r>
            <a:r>
              <a:rPr lang="en-US" sz="2400" dirty="0" err="1">
                <a:solidFill>
                  <a:schemeClr val="tx1"/>
                </a:solidFill>
              </a:rPr>
              <a:t>miteinander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reflektiert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haben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</a:p>
          <a:p>
            <a:pPr indent="-228600" defTabSz="914400"/>
            <a:r>
              <a:rPr lang="en-US" sz="2400" dirty="0" err="1">
                <a:solidFill>
                  <a:schemeClr val="tx1"/>
                </a:solidFill>
              </a:rPr>
              <a:t>einen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Einblick</a:t>
            </a:r>
            <a:r>
              <a:rPr lang="en-US" sz="2400" dirty="0">
                <a:solidFill>
                  <a:schemeClr val="tx1"/>
                </a:solidFill>
              </a:rPr>
              <a:t> in die </a:t>
            </a:r>
            <a:r>
              <a:rPr lang="en-US" sz="2400" dirty="0" err="1">
                <a:solidFill>
                  <a:schemeClr val="tx1"/>
                </a:solidFill>
              </a:rPr>
              <a:t>aktuellen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Unterstützungsangebote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durch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Fortbildung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erhalten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haben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indent="-228600" defTabSz="914400"/>
            <a:r>
              <a:rPr lang="en-US" sz="2400" dirty="0" err="1">
                <a:solidFill>
                  <a:schemeClr val="tx1"/>
                </a:solidFill>
              </a:rPr>
              <a:t>eigene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Bedarfe</a:t>
            </a:r>
            <a:r>
              <a:rPr lang="en-US" sz="2400" dirty="0">
                <a:solidFill>
                  <a:schemeClr val="tx1"/>
                </a:solidFill>
              </a:rPr>
              <a:t> an </a:t>
            </a:r>
            <a:r>
              <a:rPr lang="en-US" sz="2400" dirty="0" err="1">
                <a:solidFill>
                  <a:schemeClr val="tx1"/>
                </a:solidFill>
              </a:rPr>
              <a:t>Fortbildungsformaten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benannt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haben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41966CCB-6957-4ABA-BE97-CA1BEDF801B2}"/>
                  </a:ext>
                </a:extLst>
              </p14:cNvPr>
              <p14:cNvContentPartPr/>
              <p14:nvPr/>
            </p14:nvContentPartPr>
            <p14:xfrm>
              <a:off x="4807185" y="1609545"/>
              <a:ext cx="360" cy="344988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41966CCB-6957-4ABA-BE97-CA1BEDF801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7185" y="1429545"/>
                <a:ext cx="180000" cy="3809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Grafik 5" descr="Ein Bild, das Kreis, Grafiken, Symbol, Farbigkeit enthält.">
            <a:extLst>
              <a:ext uri="{FF2B5EF4-FFF2-40B4-BE49-F238E27FC236}">
                <a16:creationId xmlns:a16="http://schemas.microsoft.com/office/drawing/2014/main" id="{F7C521BF-1212-4D84-A318-8F0D9373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8847185">
            <a:off x="9176512" y="4244848"/>
            <a:ext cx="2174240" cy="217424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9A501A6-1BCC-4DEB-24A4-881F2AE6C745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5" tooltip="https://www.pngall.com/target-png/download/12609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6" tooltip="https://creativecommons.org/licenses/by-nc/3.0/"/>
              </a:rPr>
              <a:t>CC BY-NC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2744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66499-F9CB-4CAD-9FD1-24BD1959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b="1" dirty="0">
                <a:solidFill>
                  <a:srgbClr val="002060"/>
                </a:solidFill>
                <a:latin typeface="+mn-lt"/>
              </a:rPr>
              <a:t>Drei einfache Schritte…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24FFE02-0829-4AFC-A55B-AFC3E5B53E1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3631" y="1690688"/>
            <a:ext cx="5953037" cy="446563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8E6E4AB-6027-47B7-B2D9-CFBDB4722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513" y="5821016"/>
            <a:ext cx="957155" cy="335309"/>
          </a:xfrm>
          <a:prstGeom prst="rect">
            <a:avLst/>
          </a:prstGeom>
        </p:spPr>
      </p:pic>
      <p:graphicFrame>
        <p:nvGraphicFramePr>
          <p:cNvPr id="7" name="Textfeld 4">
            <a:extLst>
              <a:ext uri="{FF2B5EF4-FFF2-40B4-BE49-F238E27FC236}">
                <a16:creationId xmlns:a16="http://schemas.microsoft.com/office/drawing/2014/main" id="{95E2E1CA-00C0-D147-C05F-D1F427F1AFDC}"/>
              </a:ext>
            </a:extLst>
          </p:cNvPr>
          <p:cNvGraphicFramePr/>
          <p:nvPr/>
        </p:nvGraphicFramePr>
        <p:xfrm>
          <a:off x="1038439" y="1690688"/>
          <a:ext cx="4438436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84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198"/>
          <a:stretch/>
        </p:blipFill>
        <p:spPr bwMode="auto">
          <a:xfrm>
            <a:off x="0" y="36945"/>
            <a:ext cx="12240000" cy="682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0" y="4409728"/>
            <a:ext cx="12240000" cy="2448272"/>
          </a:xfrm>
          <a:solidFill>
            <a:srgbClr val="FFFFFF">
              <a:alpha val="61961"/>
            </a:srgbClr>
          </a:solidFill>
        </p:spPr>
        <p:txBody>
          <a:bodyPr/>
          <a:lstStyle/>
          <a:p>
            <a:pPr marL="0" indent="0" algn="r">
              <a:buNone/>
            </a:pPr>
            <a:r>
              <a:rPr lang="de-DE" altLang="de-DE" sz="3600" b="1" dirty="0">
                <a:latin typeface="Franklin Gothic Book" pitchFamily="34" charset="0"/>
              </a:rPr>
              <a:t>„</a:t>
            </a:r>
            <a:r>
              <a:rPr lang="de-DE" alt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Das Kerngeschäft der Schule ist nicht </a:t>
            </a:r>
            <a:br>
              <a:rPr lang="de-DE" alt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altLang="de-DE" sz="3600" b="1" dirty="0">
                <a:latin typeface="Calibri" panose="020F0502020204030204" pitchFamily="34" charset="0"/>
                <a:cs typeface="Calibri" panose="020F0502020204030204" pitchFamily="34" charset="0"/>
              </a:rPr>
              <a:t>der Unterricht, sondern das Lernen!“</a:t>
            </a:r>
            <a:r>
              <a:rPr lang="de-DE" altLang="de-DE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r">
              <a:buNone/>
            </a:pPr>
            <a:br>
              <a:rPr lang="de-DE" altLang="de-DE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altLang="de-DE" sz="3200" dirty="0">
                <a:latin typeface="Calibri" panose="020F0502020204030204" pitchFamily="34" charset="0"/>
                <a:cs typeface="Calibri" panose="020F0502020204030204" pitchFamily="34" charset="0"/>
              </a:rPr>
              <a:t>Prof. Wolfgang Edelstein </a:t>
            </a:r>
          </a:p>
        </p:txBody>
      </p:sp>
    </p:spTree>
    <p:extLst>
      <p:ext uri="{BB962C8B-B14F-4D97-AF65-F5344CB8AC3E}">
        <p14:creationId xmlns:p14="http://schemas.microsoft.com/office/powerpoint/2010/main" val="255250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4744" y="677441"/>
            <a:ext cx="7344816" cy="720080"/>
          </a:xfrm>
        </p:spPr>
        <p:txBody>
          <a:bodyPr/>
          <a:lstStyle/>
          <a:p>
            <a:r>
              <a:rPr lang="de-DE" altLang="de-DE" sz="2800" b="1" dirty="0">
                <a:solidFill>
                  <a:srgbClr val="002060"/>
                </a:solidFill>
                <a:latin typeface="+mn-lt"/>
              </a:rPr>
              <a:t>Demokratie – ein Thema für die Schule?</a:t>
            </a:r>
            <a:r>
              <a:rPr lang="de-DE" altLang="de-DE" b="1" dirty="0">
                <a:solidFill>
                  <a:srgbClr val="002060"/>
                </a:solidFill>
                <a:latin typeface="+mn-lt"/>
              </a:rPr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997" y="1648296"/>
            <a:ext cx="6581325" cy="2738437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de-DE" altLang="de-DE" sz="2400" b="1" dirty="0"/>
              <a:t>Demokratie</a:t>
            </a:r>
          </a:p>
          <a:p>
            <a:pPr marL="457200" indent="-457200">
              <a:lnSpc>
                <a:spcPct val="80000"/>
              </a:lnSpc>
            </a:pPr>
            <a:r>
              <a:rPr lang="de-DE" altLang="de-DE" sz="2400" dirty="0"/>
              <a:t>braucht Demokraten, weil sie Teilhabe und Partizipation lebt</a:t>
            </a:r>
          </a:p>
          <a:p>
            <a:pPr marL="457200" indent="-457200">
              <a:lnSpc>
                <a:spcPct val="80000"/>
              </a:lnSpc>
            </a:pPr>
            <a:r>
              <a:rPr lang="de-DE" altLang="de-DE" sz="2400" dirty="0"/>
              <a:t>ist eine Zieldimension</a:t>
            </a:r>
          </a:p>
          <a:p>
            <a:pPr marL="457200" indent="-457200">
              <a:lnSpc>
                <a:spcPct val="80000"/>
              </a:lnSpc>
            </a:pPr>
            <a:r>
              <a:rPr lang="de-DE" altLang="de-DE" sz="2400" dirty="0"/>
              <a:t>ist kein Privileg der Erwachsenen</a:t>
            </a:r>
          </a:p>
          <a:p>
            <a:pPr marL="457200" indent="-457200">
              <a:lnSpc>
                <a:spcPct val="80000"/>
              </a:lnSpc>
            </a:pPr>
            <a:r>
              <a:rPr lang="de-DE" altLang="de-DE" sz="2400" dirty="0"/>
              <a:t>hat als Basis die demokratische Haltung der Akteure</a:t>
            </a:r>
          </a:p>
          <a:p>
            <a:pPr marL="457200" indent="-457200">
              <a:lnSpc>
                <a:spcPct val="80000"/>
              </a:lnSpc>
            </a:pPr>
            <a:r>
              <a:rPr lang="de-DE" altLang="de-DE" sz="2400" dirty="0"/>
              <a:t>muss im konkreten Handeln gelernt und erfahren werden ... von klein auf!</a:t>
            </a:r>
          </a:p>
        </p:txBody>
      </p:sp>
      <p:sp>
        <p:nvSpPr>
          <p:cNvPr id="57359" name="AutoShape 15"/>
          <p:cNvSpPr>
            <a:spLocks noChangeArrowheads="1"/>
          </p:cNvSpPr>
          <p:nvPr/>
        </p:nvSpPr>
        <p:spPr bwMode="auto">
          <a:xfrm>
            <a:off x="1766504" y="5266158"/>
            <a:ext cx="5040312" cy="9144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de-DE" altLang="de-DE" sz="2000" b="1" dirty="0">
                <a:solidFill>
                  <a:schemeClr val="bg1"/>
                </a:solidFill>
              </a:rPr>
              <a:t>Demokraten fallen nicht vom Himmel!</a:t>
            </a:r>
          </a:p>
        </p:txBody>
      </p:sp>
      <p:pic>
        <p:nvPicPr>
          <p:cNvPr id="1026" name="Picture 2" descr="Kostenloses Stock Foto zu action, aktion, aktivist">
            <a:extLst>
              <a:ext uri="{FF2B5EF4-FFF2-40B4-BE49-F238E27FC236}">
                <a16:creationId xmlns:a16="http://schemas.microsoft.com/office/drawing/2014/main" id="{B2FBC02D-D390-45BF-9203-6DC388E2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2875" y="1057300"/>
            <a:ext cx="36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DA33B54B-6EE9-49B1-BCFB-5BAD8240A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720" y="6121991"/>
            <a:ext cx="95715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573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0" y="68198"/>
            <a:ext cx="553123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200" b="1" kern="1200" dirty="0" err="1">
                <a:solidFill>
                  <a:srgbClr val="002060"/>
                </a:solidFill>
                <a:latin typeface="+mn-lt"/>
                <a:ea typeface="+mj-ea"/>
                <a:cs typeface="+mj-cs"/>
              </a:rPr>
              <a:t>Demokratie</a:t>
            </a:r>
            <a:r>
              <a:rPr lang="en-US" sz="3200" b="1" kern="1200" dirty="0">
                <a:solidFill>
                  <a:srgbClr val="002060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002060"/>
                </a:solidFill>
                <a:latin typeface="+mn-lt"/>
                <a:ea typeface="+mj-ea"/>
                <a:cs typeface="+mj-cs"/>
              </a:rPr>
              <a:t>als</a:t>
            </a:r>
            <a:r>
              <a:rPr lang="en-US" sz="3200" b="1" kern="1200" dirty="0">
                <a:solidFill>
                  <a:srgbClr val="002060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rgbClr val="002060"/>
                </a:solidFill>
                <a:latin typeface="+mn-lt"/>
                <a:ea typeface="+mj-ea"/>
                <a:cs typeface="+mj-cs"/>
              </a:rPr>
              <a:t>Lebensform</a:t>
            </a:r>
            <a:r>
              <a:rPr lang="en-US" sz="3200" b="1" kern="1200" dirty="0">
                <a:solidFill>
                  <a:srgbClr val="002060"/>
                </a:solidFill>
                <a:latin typeface="+mn-lt"/>
                <a:ea typeface="+mj-ea"/>
                <a:cs typeface="+mj-cs"/>
              </a:rPr>
              <a:t>???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114" y="1103974"/>
            <a:ext cx="4408730" cy="454196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096000" y="1704887"/>
            <a:ext cx="5842571" cy="34482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-228600" defTabSz="914400"/>
            <a:r>
              <a:rPr lang="en-US" sz="2000" dirty="0" err="1">
                <a:solidFill>
                  <a:schemeClr val="tx1"/>
                </a:solidFill>
              </a:rPr>
              <a:t>Demokratie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findet</a:t>
            </a:r>
            <a:r>
              <a:rPr lang="en-US" sz="2000" dirty="0">
                <a:solidFill>
                  <a:schemeClr val="tx1"/>
                </a:solidFill>
              </a:rPr>
              <a:t> an </a:t>
            </a:r>
            <a:r>
              <a:rPr lang="en-US" sz="2000" dirty="0" err="1">
                <a:solidFill>
                  <a:schemeClr val="tx1"/>
                </a:solidFill>
              </a:rPr>
              <a:t>abgesegneten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Orten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zu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festgelegten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Zeiten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zwischen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berechtigten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Personen</a:t>
            </a:r>
            <a:r>
              <a:rPr lang="en-US" sz="2000" dirty="0">
                <a:solidFill>
                  <a:schemeClr val="tx1"/>
                </a:solidFill>
              </a:rPr>
              <a:t> und </a:t>
            </a:r>
            <a:r>
              <a:rPr lang="en-US" sz="2000" dirty="0" err="1">
                <a:solidFill>
                  <a:schemeClr val="tx1"/>
                </a:solidFill>
              </a:rPr>
              <a:t>anhand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festgelegter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Regeln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statt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0" indent="-228600" defTabSz="914400"/>
            <a:r>
              <a:rPr lang="en-US" sz="2000" dirty="0" err="1">
                <a:solidFill>
                  <a:schemeClr val="tx1"/>
                </a:solidFill>
              </a:rPr>
              <a:t>Demgegenüber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steht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Demokratie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als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Lebensform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0" indent="-228600" defTabSz="914400"/>
            <a:r>
              <a:rPr lang="en-US" sz="2000" b="1" dirty="0" err="1">
                <a:solidFill>
                  <a:schemeClr val="tx1"/>
                </a:solidFill>
              </a:rPr>
              <a:t>Demokratie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lebt</a:t>
            </a:r>
            <a:r>
              <a:rPr lang="en-US" sz="2000" b="1" dirty="0">
                <a:solidFill>
                  <a:schemeClr val="tx1"/>
                </a:solidFill>
              </a:rPr>
              <a:t> von </a:t>
            </a:r>
            <a:r>
              <a:rPr lang="en-US" sz="2000" b="1" dirty="0" err="1">
                <a:solidFill>
                  <a:schemeClr val="tx1"/>
                </a:solidFill>
              </a:rPr>
              <a:t>demokratisch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gestaltenden</a:t>
            </a:r>
            <a:r>
              <a:rPr lang="en-US" sz="2000" b="1" dirty="0">
                <a:solidFill>
                  <a:schemeClr val="tx1"/>
                </a:solidFill>
              </a:rPr>
              <a:t> Menschen</a:t>
            </a:r>
          </a:p>
          <a:p>
            <a:pPr marL="0" indent="-228600" defTabSz="914400"/>
            <a:r>
              <a:rPr lang="en-US" sz="2000" dirty="0" err="1">
                <a:solidFill>
                  <a:schemeClr val="tx1"/>
                </a:solidFill>
              </a:rPr>
              <a:t>Demokratie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kann</a:t>
            </a:r>
            <a:r>
              <a:rPr lang="en-US" sz="2000" dirty="0">
                <a:solidFill>
                  <a:schemeClr val="tx1"/>
                </a:solidFill>
              </a:rPr>
              <a:t> und </a:t>
            </a:r>
            <a:r>
              <a:rPr lang="en-US" sz="2000" dirty="0" err="1">
                <a:solidFill>
                  <a:schemeClr val="tx1"/>
                </a:solidFill>
              </a:rPr>
              <a:t>soll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jederzeit</a:t>
            </a:r>
            <a:r>
              <a:rPr lang="en-US" sz="2000" dirty="0">
                <a:solidFill>
                  <a:schemeClr val="tx1"/>
                </a:solidFill>
              </a:rPr>
              <a:t> und in </a:t>
            </a:r>
            <a:r>
              <a:rPr lang="en-US" sz="2000" dirty="0" err="1">
                <a:solidFill>
                  <a:schemeClr val="tx1"/>
                </a:solidFill>
              </a:rPr>
              <a:t>allen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Bereichen</a:t>
            </a:r>
            <a:r>
              <a:rPr lang="en-US" sz="2000" dirty="0">
                <a:solidFill>
                  <a:schemeClr val="tx1"/>
                </a:solidFill>
              </a:rPr>
              <a:t> des </a:t>
            </a:r>
            <a:r>
              <a:rPr lang="en-US" sz="2000" dirty="0" err="1">
                <a:solidFill>
                  <a:schemeClr val="tx1"/>
                </a:solidFill>
              </a:rPr>
              <a:t>Alltags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gelebt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werden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Überall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werden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Konflikte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bearbeitet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Regeln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ausgehandelt</a:t>
            </a:r>
            <a:r>
              <a:rPr lang="en-US" sz="2000" dirty="0">
                <a:solidFill>
                  <a:schemeClr val="tx1"/>
                </a:solidFill>
              </a:rPr>
              <a:t> und </a:t>
            </a:r>
            <a:r>
              <a:rPr lang="en-US" sz="2000" dirty="0" err="1">
                <a:solidFill>
                  <a:schemeClr val="tx1"/>
                </a:solidFill>
              </a:rPr>
              <a:t>demokratische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Problemlösungen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entwickelt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BEC9859-E503-4F8F-BDDC-5803E5AD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734" y="6113524"/>
            <a:ext cx="95715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0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286EBCF-601F-5A45-FD9C-281EDB492DE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40205963"/>
              </p:ext>
            </p:extLst>
          </p:nvPr>
        </p:nvGraphicFramePr>
        <p:xfrm>
          <a:off x="643466" y="1042538"/>
          <a:ext cx="10905067" cy="5606795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567093">
                  <a:extLst>
                    <a:ext uri="{9D8B030D-6E8A-4147-A177-3AD203B41FA5}">
                      <a16:colId xmlns:a16="http://schemas.microsoft.com/office/drawing/2014/main" val="1908804630"/>
                    </a:ext>
                  </a:extLst>
                </a:gridCol>
                <a:gridCol w="3901441">
                  <a:extLst>
                    <a:ext uri="{9D8B030D-6E8A-4147-A177-3AD203B41FA5}">
                      <a16:colId xmlns:a16="http://schemas.microsoft.com/office/drawing/2014/main" val="3379305750"/>
                    </a:ext>
                  </a:extLst>
                </a:gridCol>
                <a:gridCol w="4436533">
                  <a:extLst>
                    <a:ext uri="{9D8B030D-6E8A-4147-A177-3AD203B41FA5}">
                      <a16:colId xmlns:a16="http://schemas.microsoft.com/office/drawing/2014/main" val="1249756844"/>
                    </a:ext>
                  </a:extLst>
                </a:gridCol>
              </a:tblGrid>
              <a:tr h="410163">
                <a:tc>
                  <a:txBody>
                    <a:bodyPr/>
                    <a:lstStyle/>
                    <a:p>
                      <a:pPr rtl="0" fontAlgn="b"/>
                      <a:endParaRPr lang="de-DE" sz="16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400" b="1" cap="none" spc="0" dirty="0">
                          <a:solidFill>
                            <a:schemeClr val="tx1"/>
                          </a:solidFill>
                          <a:effectLst/>
                        </a:rPr>
                        <a:t>Weniger von…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2400" b="1" cap="none" spc="0" dirty="0">
                          <a:solidFill>
                            <a:schemeClr val="tx1"/>
                          </a:solidFill>
                          <a:effectLst/>
                        </a:rPr>
                        <a:t>Hin zu…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591337"/>
                  </a:ext>
                </a:extLst>
              </a:tr>
              <a:tr h="612355">
                <a:tc>
                  <a:txBody>
                    <a:bodyPr/>
                    <a:lstStyle/>
                    <a:p>
                      <a:pPr rtl="0" fontAlgn="b"/>
                      <a:r>
                        <a:rPr lang="de-DE" sz="1800" b="1" cap="none" spc="0" dirty="0">
                          <a:solidFill>
                            <a:srgbClr val="002060"/>
                          </a:solidFill>
                          <a:effectLst/>
                        </a:rPr>
                        <a:t>Bildungsziel</a:t>
                      </a: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Wissensvermittlung, Wissensaneignung, Wissensanwendung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Kompetenzentwicklung, Selbstverwirklichung, Partizipation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14598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rtl="0" fontAlgn="b"/>
                      <a:r>
                        <a:rPr lang="de-DE" sz="1800" b="1" cap="none" spc="0" dirty="0">
                          <a:solidFill>
                            <a:srgbClr val="002060"/>
                          </a:solidFill>
                          <a:effectLst/>
                        </a:rPr>
                        <a:t>Curriculum</a:t>
                      </a: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Vorgegeben, einheitliches Bildungsangebot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Individuell anpassbar, Vielfalt im Bildungsangebot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99407"/>
                  </a:ext>
                </a:extLst>
              </a:tr>
              <a:tr h="612355">
                <a:tc>
                  <a:txBody>
                    <a:bodyPr/>
                    <a:lstStyle/>
                    <a:p>
                      <a:pPr rtl="0" fontAlgn="b"/>
                      <a:r>
                        <a:rPr lang="de-DE" sz="1800" b="1" cap="none" spc="0" dirty="0">
                          <a:solidFill>
                            <a:srgbClr val="002060"/>
                          </a:solidFill>
                          <a:effectLst/>
                        </a:rPr>
                        <a:t>Lernformate</a:t>
                      </a: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Frontalunterricht, Einzelarbeit, Gruppenarbeit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>
                          <a:solidFill>
                            <a:schemeClr val="tx1"/>
                          </a:solidFill>
                          <a:effectLst/>
                        </a:rPr>
                        <a:t>Projektunterricht, kooperatives Lernen, selbstgesteuertes Lernen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57988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rtl="0" fontAlgn="b"/>
                      <a:r>
                        <a:rPr lang="de-DE" sz="1800" b="1" cap="none" spc="0" dirty="0">
                          <a:solidFill>
                            <a:srgbClr val="002060"/>
                          </a:solidFill>
                          <a:effectLst/>
                        </a:rPr>
                        <a:t>Rolle der Lehrkraft</a:t>
                      </a: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Autoritätsperson, Wissensvermittler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Lernbegleiter, Coach, Moderator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13974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rtl="0" fontAlgn="b"/>
                      <a:r>
                        <a:rPr lang="de-DE" sz="1800" b="1" cap="none" spc="0" dirty="0">
                          <a:solidFill>
                            <a:srgbClr val="002060"/>
                          </a:solidFill>
                          <a:effectLst/>
                        </a:rPr>
                        <a:t>Rolle der Schüler</a:t>
                      </a: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Rezipienten, Empfänger von Inhalten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>
                          <a:solidFill>
                            <a:schemeClr val="tx1"/>
                          </a:solidFill>
                          <a:effectLst/>
                        </a:rPr>
                        <a:t>Akteure, Lernende, Mitgestalter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85014"/>
                  </a:ext>
                </a:extLst>
              </a:tr>
              <a:tr h="612355">
                <a:tc>
                  <a:txBody>
                    <a:bodyPr/>
                    <a:lstStyle/>
                    <a:p>
                      <a:pPr rtl="0" fontAlgn="b"/>
                      <a:r>
                        <a:rPr lang="de-DE" sz="1800" b="1" cap="none" spc="0" dirty="0">
                          <a:solidFill>
                            <a:srgbClr val="002060"/>
                          </a:solidFill>
                          <a:effectLst/>
                        </a:rPr>
                        <a:t>Klassen- und Schulklima</a:t>
                      </a: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Diszipliniert, autoritär, hierarchisch, 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Kooperativ, wertschätzend, partnerschaftlich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207824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rtl="0" fontAlgn="b"/>
                      <a:r>
                        <a:rPr lang="de-DE" sz="1800" b="1" cap="none" spc="0">
                          <a:solidFill>
                            <a:srgbClr val="002060"/>
                          </a:solidFill>
                          <a:effectLst/>
                        </a:rPr>
                        <a:t>Konfliktbearbeitung</a:t>
                      </a: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Autoritär, strafend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>
                          <a:solidFill>
                            <a:schemeClr val="tx1"/>
                          </a:solidFill>
                          <a:effectLst/>
                        </a:rPr>
                        <a:t>Mediativ, lösungsorientiert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95503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rtl="0" fontAlgn="b"/>
                      <a:r>
                        <a:rPr lang="de-DE" sz="1800" b="1" cap="none" spc="0" dirty="0">
                          <a:solidFill>
                            <a:srgbClr val="002060"/>
                          </a:solidFill>
                          <a:effectLst/>
                        </a:rPr>
                        <a:t>Kommunikation</a:t>
                      </a: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Einseitig, von oben nach unten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>
                          <a:solidFill>
                            <a:schemeClr val="tx1"/>
                          </a:solidFill>
                          <a:effectLst/>
                        </a:rPr>
                        <a:t>Zweiseitig, von allen Beteiligten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75886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rtl="0" fontAlgn="b"/>
                      <a:r>
                        <a:rPr lang="de-DE" sz="1800" b="1" cap="none" spc="0" dirty="0">
                          <a:solidFill>
                            <a:srgbClr val="002060"/>
                          </a:solidFill>
                          <a:effectLst/>
                        </a:rPr>
                        <a:t>Bewertung</a:t>
                      </a: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Zensuren, Noten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>
                          <a:solidFill>
                            <a:schemeClr val="tx1"/>
                          </a:solidFill>
                          <a:effectLst/>
                        </a:rPr>
                        <a:t>Lernentwicklungsberichte, Portfolios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03660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rtl="0" fontAlgn="b"/>
                      <a:r>
                        <a:rPr lang="de-DE" sz="1800" b="1" cap="none" spc="0" dirty="0">
                          <a:solidFill>
                            <a:srgbClr val="002060"/>
                          </a:solidFill>
                          <a:effectLst/>
                        </a:rPr>
                        <a:t>Entscheidungsfindung</a:t>
                      </a:r>
                    </a:p>
                  </a:txBody>
                  <a:tcPr marL="112650" marR="3229" marT="86654" marB="8665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Durch die Lehrkraft, durch die Schulleitung</a:t>
                      </a:r>
                    </a:p>
                  </a:txBody>
                  <a:tcPr marL="112650" marR="3229" marT="86654" marB="8665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de-DE" sz="1600" b="1" cap="none" spc="0" dirty="0">
                          <a:solidFill>
                            <a:schemeClr val="tx1"/>
                          </a:solidFill>
                          <a:effectLst/>
                        </a:rPr>
                        <a:t>Durch die Betroffenen, die Schulgemeinschaft</a:t>
                      </a:r>
                    </a:p>
                  </a:txBody>
                  <a:tcPr marL="112650" marR="0" marT="86654" marB="86654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513957"/>
                  </a:ext>
                </a:extLst>
              </a:tr>
            </a:tbl>
          </a:graphicData>
        </a:graphic>
      </p:graphicFrame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9CE061C5-B16B-90B3-37B0-56CBB5BAAB7C}"/>
              </a:ext>
            </a:extLst>
          </p:cNvPr>
          <p:cNvSpPr/>
          <p:nvPr/>
        </p:nvSpPr>
        <p:spPr>
          <a:xfrm>
            <a:off x="3210559" y="3429000"/>
            <a:ext cx="8337973" cy="1379306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latin typeface="Congenial Black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Erweiterung der Klaviatur</a:t>
            </a:r>
          </a:p>
        </p:txBody>
      </p:sp>
    </p:spTree>
    <p:extLst>
      <p:ext uri="{BB962C8B-B14F-4D97-AF65-F5344CB8AC3E}">
        <p14:creationId xmlns:p14="http://schemas.microsoft.com/office/powerpoint/2010/main" val="8680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0154" y="2416631"/>
            <a:ext cx="3245560" cy="3228648"/>
            <a:chOff x="1720681" y="1524932"/>
            <a:chExt cx="4479984" cy="445664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7" name="Cube 46"/>
            <p:cNvSpPr/>
            <p:nvPr/>
          </p:nvSpPr>
          <p:spPr>
            <a:xfrm flipH="1">
              <a:off x="3396009" y="3192710"/>
              <a:ext cx="1117600" cy="1117600"/>
            </a:xfrm>
            <a:prstGeom prst="cube">
              <a:avLst/>
            </a:prstGeom>
            <a:solidFill>
              <a:schemeClr val="accent6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/>
            <p:cNvSpPr/>
            <p:nvPr/>
          </p:nvSpPr>
          <p:spPr>
            <a:xfrm flipH="1">
              <a:off x="1720681" y="4863972"/>
              <a:ext cx="1117600" cy="1117600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 flipH="1">
              <a:off x="2557809" y="4024461"/>
              <a:ext cx="1117600" cy="1117600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 flipH="1">
              <a:off x="5083065" y="1524932"/>
              <a:ext cx="1117600" cy="1117600"/>
            </a:xfrm>
            <a:prstGeom prst="cube">
              <a:avLst/>
            </a:prstGeom>
            <a:solidFill>
              <a:schemeClr val="accent6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/>
            <p:cNvSpPr/>
            <p:nvPr/>
          </p:nvSpPr>
          <p:spPr>
            <a:xfrm flipH="1">
              <a:off x="4246880" y="2362200"/>
              <a:ext cx="1117600" cy="1117600"/>
            </a:xfrm>
            <a:prstGeom prst="cube">
              <a:avLst/>
            </a:prstGeom>
            <a:solidFill>
              <a:schemeClr val="accent6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56097" y="1729753"/>
            <a:ext cx="1080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dirty="0"/>
              <a:t>Grad der Teilhabe von Schülerinnen und Schülern an Entscheidungsprozessen in Unterricht und Schulleben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9167966">
            <a:off x="3494208" y="3749075"/>
            <a:ext cx="757193" cy="335455"/>
          </a:xfrm>
          <a:prstGeom prst="rightArrow">
            <a:avLst/>
          </a:prstGeom>
          <a:solidFill>
            <a:srgbClr val="EC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1482" y="2952325"/>
            <a:ext cx="2145387" cy="269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ight Arrow 2"/>
          <p:cNvSpPr/>
          <p:nvPr/>
        </p:nvSpPr>
        <p:spPr>
          <a:xfrm rot="19167966">
            <a:off x="4324050" y="2995957"/>
            <a:ext cx="757193" cy="335455"/>
          </a:xfrm>
          <a:prstGeom prst="rightArrow">
            <a:avLst/>
          </a:prstGeom>
          <a:solidFill>
            <a:srgbClr val="EC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2"/>
          <p:cNvSpPr/>
          <p:nvPr/>
        </p:nvSpPr>
        <p:spPr>
          <a:xfrm rot="19167966">
            <a:off x="5089048" y="2319732"/>
            <a:ext cx="757193" cy="335455"/>
          </a:xfrm>
          <a:prstGeom prst="rightArrow">
            <a:avLst/>
          </a:prstGeom>
          <a:solidFill>
            <a:srgbClr val="EC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7231351" y="5192886"/>
            <a:ext cx="3668005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Arial-BoldMT"/>
              </a:rPr>
              <a:t>Nicht-Information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7231350" y="4607115"/>
            <a:ext cx="3668005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Arial-BoldMT"/>
              </a:rPr>
              <a:t>Information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7231351" y="3988504"/>
            <a:ext cx="3668005" cy="523220"/>
          </a:xfrm>
          <a:prstGeom prst="rect">
            <a:avLst/>
          </a:prstGeom>
          <a:solidFill>
            <a:schemeClr val="accent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Arial-BoldMT"/>
              </a:rPr>
              <a:t>Mitsprache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7231351" y="3362055"/>
            <a:ext cx="3668005" cy="523220"/>
          </a:xfrm>
          <a:prstGeom prst="rect">
            <a:avLst/>
          </a:prstGeom>
          <a:solidFill>
            <a:schemeClr val="accent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Arial-BoldMT"/>
              </a:rPr>
              <a:t>Mitbestimmung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7231350" y="2735606"/>
            <a:ext cx="3668005" cy="523220"/>
          </a:xfrm>
          <a:prstGeom prst="rect">
            <a:avLst/>
          </a:prstGeom>
          <a:solidFill>
            <a:schemeClr val="accent6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solidFill>
                  <a:schemeClr val="bg1"/>
                </a:solidFill>
                <a:latin typeface="Arial-BoldMT"/>
              </a:rPr>
              <a:t>Selbstbestimmung</a:t>
            </a:r>
          </a:p>
        </p:txBody>
      </p:sp>
      <p:sp>
        <p:nvSpPr>
          <p:cNvPr id="38" name="Titel 1"/>
          <p:cNvSpPr>
            <a:spLocks noGrp="1"/>
          </p:cNvSpPr>
          <p:nvPr>
            <p:ph type="title"/>
          </p:nvPr>
        </p:nvSpPr>
        <p:spPr>
          <a:xfrm>
            <a:off x="956097" y="1008227"/>
            <a:ext cx="8229600" cy="504056"/>
          </a:xfrm>
        </p:spPr>
        <p:txBody>
          <a:bodyPr/>
          <a:lstStyle/>
          <a:p>
            <a:pPr algn="l"/>
            <a:r>
              <a:rPr lang="de-DE" sz="2800" b="1" dirty="0">
                <a:solidFill>
                  <a:srgbClr val="002060"/>
                </a:solidFill>
                <a:latin typeface="Arial-BoldMT"/>
              </a:rPr>
              <a:t>Stufen der Partizipation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6DE4B2D-C838-4450-AFFF-5BF7C627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404" y="6009528"/>
            <a:ext cx="957155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seite">
  <a:themeElements>
    <a:clrScheme name="Titelseite 13">
      <a:dk1>
        <a:srgbClr val="000000"/>
      </a:dk1>
      <a:lt1>
        <a:srgbClr val="FFFFFF"/>
      </a:lt1>
      <a:dk2>
        <a:srgbClr val="E2001A"/>
      </a:dk2>
      <a:lt2>
        <a:srgbClr val="009036"/>
      </a:lt2>
      <a:accent1>
        <a:srgbClr val="ACACAC"/>
      </a:accent1>
      <a:accent2>
        <a:srgbClr val="F294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DB8600"/>
      </a:accent6>
      <a:hlink>
        <a:srgbClr val="B1C800"/>
      </a:hlink>
      <a:folHlink>
        <a:srgbClr val="E75112"/>
      </a:folHlink>
    </a:clrScheme>
    <a:fontScheme name="Titelseite">
      <a:majorFont>
        <a:latin typeface="Arial-Bold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8" charset="0"/>
          </a:defRPr>
        </a:defPPr>
      </a:lstStyle>
    </a:lnDef>
  </a:objectDefaults>
  <a:extraClrSchemeLst>
    <a:extraClrScheme>
      <a:clrScheme name="Titelse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se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se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se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se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else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else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else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else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else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else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else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elseite 13">
        <a:dk1>
          <a:srgbClr val="000000"/>
        </a:dk1>
        <a:lt1>
          <a:srgbClr val="FFFFFF"/>
        </a:lt1>
        <a:dk2>
          <a:srgbClr val="E2001A"/>
        </a:dk2>
        <a:lt2>
          <a:srgbClr val="009036"/>
        </a:lt2>
        <a:accent1>
          <a:srgbClr val="ACACAC"/>
        </a:accent1>
        <a:accent2>
          <a:srgbClr val="F294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DB8600"/>
        </a:accent6>
        <a:hlink>
          <a:srgbClr val="B1C800"/>
        </a:hlink>
        <a:folHlink>
          <a:srgbClr val="E751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Office PowerPoint</Application>
  <PresentationFormat>Breitbild</PresentationFormat>
  <Paragraphs>116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Arial-BoldMT</vt:lpstr>
      <vt:lpstr>Calibri</vt:lpstr>
      <vt:lpstr>Calibri Light</vt:lpstr>
      <vt:lpstr>Congenial Black</vt:lpstr>
      <vt:lpstr>Franklin Gothic Book</vt:lpstr>
      <vt:lpstr>Wingdings</vt:lpstr>
      <vt:lpstr>1_Office</vt:lpstr>
      <vt:lpstr>Titelseite</vt:lpstr>
      <vt:lpstr>PowerPoint-Präsentation</vt:lpstr>
      <vt:lpstr>PowerPoint-Präsentation</vt:lpstr>
      <vt:lpstr>Am Ende dieses Inputs sollten Sie, </vt:lpstr>
      <vt:lpstr>Drei einfache Schritte…</vt:lpstr>
      <vt:lpstr>PowerPoint-Präsentation</vt:lpstr>
      <vt:lpstr>Demokratie – ein Thema für die Schule? </vt:lpstr>
      <vt:lpstr>Demokratie als Lebensform???</vt:lpstr>
      <vt:lpstr>PowerPoint-Präsentation</vt:lpstr>
      <vt:lpstr>Stufen der Partizipation</vt:lpstr>
      <vt:lpstr>PowerPoint-Präsentation</vt:lpstr>
      <vt:lpstr>Qualitätskreislauf</vt:lpstr>
      <vt:lpstr>Handlungsfelder Demokratiebildung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Klecker</dc:creator>
  <cp:lastModifiedBy>Markus Klecker</cp:lastModifiedBy>
  <cp:revision>20</cp:revision>
  <dcterms:created xsi:type="dcterms:W3CDTF">2020-09-13T17:03:37Z</dcterms:created>
  <dcterms:modified xsi:type="dcterms:W3CDTF">2023-11-15T06:09:55Z</dcterms:modified>
</cp:coreProperties>
</file>