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nva Sans" panose="020B0604020202020204" charset="0"/>
      <p:regular r:id="rId18"/>
    </p:embeddedFont>
    <p:embeddedFont>
      <p:font typeface="Canva Sans Bold" panose="020B0604020202020204" charset="0"/>
      <p:regular r:id="rId19"/>
    </p:embeddedFont>
    <p:embeddedFont>
      <p:font typeface="Open Sauce Bold" panose="020B0604020202020204" charset="0"/>
      <p:regular r:id="rId20"/>
    </p:embeddedFont>
    <p:embeddedFont>
      <p:font typeface="Open Sauce Heavy" panose="020B0604020202020204" charset="0"/>
      <p:regular r:id="rId21"/>
    </p:embeddedFont>
    <p:embeddedFont>
      <p:font typeface="Roboto" panose="020B0604020202020204" charset="0"/>
      <p:regular r:id="rId22"/>
    </p:embeddedFont>
    <p:embeddedFont>
      <p:font typeface="Roboto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833" y="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B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02608" y="-2600035"/>
            <a:ext cx="7428591" cy="15363535"/>
            <a:chOff x="0" y="0"/>
            <a:chExt cx="9904788" cy="204847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904730" cy="20484719"/>
            </a:xfrm>
            <a:custGeom>
              <a:avLst/>
              <a:gdLst/>
              <a:ahLst/>
              <a:cxnLst/>
              <a:rect l="l" t="t" r="r" b="b"/>
              <a:pathLst>
                <a:path w="9904730" h="20484719">
                  <a:moveTo>
                    <a:pt x="0" y="0"/>
                  </a:moveTo>
                  <a:lnTo>
                    <a:pt x="9904730" y="0"/>
                  </a:lnTo>
                  <a:lnTo>
                    <a:pt x="9904730" y="20484719"/>
                  </a:lnTo>
                  <a:lnTo>
                    <a:pt x="0" y="2048471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1332153" y="445982"/>
            <a:ext cx="5389366" cy="9024032"/>
          </a:xfrm>
          <a:custGeom>
            <a:avLst/>
            <a:gdLst/>
            <a:ahLst/>
            <a:cxnLst/>
            <a:rect l="l" t="t" r="r" b="b"/>
            <a:pathLst>
              <a:path w="5389366" h="9024032">
                <a:moveTo>
                  <a:pt x="0" y="0"/>
                </a:moveTo>
                <a:lnTo>
                  <a:pt x="5389366" y="0"/>
                </a:lnTo>
                <a:lnTo>
                  <a:pt x="5389366" y="9024032"/>
                </a:lnTo>
                <a:lnTo>
                  <a:pt x="0" y="9024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518332">
            <a:off x="12164417" y="927052"/>
            <a:ext cx="3727417" cy="8072917"/>
            <a:chOff x="0" y="0"/>
            <a:chExt cx="4969889" cy="1076388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69891" cy="10763885"/>
            </a:xfrm>
            <a:custGeom>
              <a:avLst/>
              <a:gdLst/>
              <a:ahLst/>
              <a:cxnLst/>
              <a:rect l="l" t="t" r="r" b="b"/>
              <a:pathLst>
                <a:path w="4969891" h="10763885">
                  <a:moveTo>
                    <a:pt x="4504563" y="0"/>
                  </a:moveTo>
                  <a:lnTo>
                    <a:pt x="3904742" y="0"/>
                  </a:lnTo>
                  <a:lnTo>
                    <a:pt x="3904742" y="126111"/>
                  </a:lnTo>
                  <a:cubicBezTo>
                    <a:pt x="3904742" y="269113"/>
                    <a:pt x="3787013" y="386842"/>
                    <a:pt x="3644011" y="386842"/>
                  </a:cubicBezTo>
                  <a:lnTo>
                    <a:pt x="1328674" y="386842"/>
                  </a:lnTo>
                  <a:cubicBezTo>
                    <a:pt x="1185672" y="386842"/>
                    <a:pt x="1067943" y="269113"/>
                    <a:pt x="1067943" y="126111"/>
                  </a:cubicBezTo>
                  <a:lnTo>
                    <a:pt x="1067943" y="0"/>
                  </a:lnTo>
                  <a:lnTo>
                    <a:pt x="462534" y="0"/>
                  </a:lnTo>
                  <a:cubicBezTo>
                    <a:pt x="207391" y="0"/>
                    <a:pt x="0" y="207391"/>
                    <a:pt x="0" y="462534"/>
                  </a:cubicBezTo>
                  <a:lnTo>
                    <a:pt x="0" y="10301351"/>
                  </a:lnTo>
                  <a:cubicBezTo>
                    <a:pt x="0" y="10556494"/>
                    <a:pt x="207391" y="10763885"/>
                    <a:pt x="462534" y="10763885"/>
                  </a:cubicBezTo>
                  <a:lnTo>
                    <a:pt x="4504563" y="10763885"/>
                  </a:lnTo>
                  <a:cubicBezTo>
                    <a:pt x="4759706" y="10763885"/>
                    <a:pt x="4967097" y="10556494"/>
                    <a:pt x="4967097" y="10301351"/>
                  </a:cubicBezTo>
                  <a:lnTo>
                    <a:pt x="4967097" y="462534"/>
                  </a:lnTo>
                  <a:cubicBezTo>
                    <a:pt x="4969891" y="207391"/>
                    <a:pt x="4762500" y="0"/>
                    <a:pt x="4504563" y="0"/>
                  </a:cubicBezTo>
                  <a:close/>
                </a:path>
              </a:pathLst>
            </a:custGeom>
            <a:blipFill>
              <a:blip r:embed="rId4"/>
              <a:stretch>
                <a:fillRect l="-58323" r="-58379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 rot="518332">
            <a:off x="14304637" y="1037083"/>
            <a:ext cx="576036" cy="71479"/>
            <a:chOff x="0" y="0"/>
            <a:chExt cx="768048" cy="9530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67969" cy="95250"/>
            </a:xfrm>
            <a:custGeom>
              <a:avLst/>
              <a:gdLst/>
              <a:ahLst/>
              <a:cxnLst/>
              <a:rect l="l" t="t" r="r" b="b"/>
              <a:pathLst>
                <a:path w="767969" h="95250">
                  <a:moveTo>
                    <a:pt x="720344" y="0"/>
                  </a:moveTo>
                  <a:lnTo>
                    <a:pt x="47625" y="0"/>
                  </a:lnTo>
                  <a:cubicBezTo>
                    <a:pt x="22479" y="0"/>
                    <a:pt x="0" y="19685"/>
                    <a:pt x="0" y="47625"/>
                  </a:cubicBezTo>
                  <a:cubicBezTo>
                    <a:pt x="0" y="75565"/>
                    <a:pt x="22479" y="95250"/>
                    <a:pt x="47625" y="95250"/>
                  </a:cubicBezTo>
                  <a:lnTo>
                    <a:pt x="720344" y="95250"/>
                  </a:lnTo>
                  <a:cubicBezTo>
                    <a:pt x="745617" y="95250"/>
                    <a:pt x="767969" y="75565"/>
                    <a:pt x="767969" y="47625"/>
                  </a:cubicBezTo>
                  <a:cubicBezTo>
                    <a:pt x="767969" y="19685"/>
                    <a:pt x="745617" y="0"/>
                    <a:pt x="720344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id="9" name="Group 9"/>
          <p:cNvGrpSpPr/>
          <p:nvPr/>
        </p:nvGrpSpPr>
        <p:grpSpPr>
          <a:xfrm rot="518332">
            <a:off x="15055041" y="1098810"/>
            <a:ext cx="110307" cy="105285"/>
            <a:chOff x="0" y="0"/>
            <a:chExt cx="147076" cy="14038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066" cy="140335"/>
            </a:xfrm>
            <a:custGeom>
              <a:avLst/>
              <a:gdLst/>
              <a:ahLst/>
              <a:cxnLst/>
              <a:rect l="l" t="t" r="r" b="b"/>
              <a:pathLst>
                <a:path w="147066" h="140335">
                  <a:moveTo>
                    <a:pt x="73533" y="127"/>
                  </a:moveTo>
                  <a:cubicBezTo>
                    <a:pt x="48387" y="0"/>
                    <a:pt x="25146" y="13335"/>
                    <a:pt x="12573" y="35052"/>
                  </a:cubicBezTo>
                  <a:cubicBezTo>
                    <a:pt x="0" y="56769"/>
                    <a:pt x="0" y="83566"/>
                    <a:pt x="12573" y="105283"/>
                  </a:cubicBezTo>
                  <a:cubicBezTo>
                    <a:pt x="25146" y="127000"/>
                    <a:pt x="48387" y="140335"/>
                    <a:pt x="73533" y="140208"/>
                  </a:cubicBezTo>
                  <a:cubicBezTo>
                    <a:pt x="98679" y="140335"/>
                    <a:pt x="121920" y="127000"/>
                    <a:pt x="134493" y="105283"/>
                  </a:cubicBezTo>
                  <a:cubicBezTo>
                    <a:pt x="147066" y="83566"/>
                    <a:pt x="147066" y="56769"/>
                    <a:pt x="134493" y="35052"/>
                  </a:cubicBezTo>
                  <a:cubicBezTo>
                    <a:pt x="121920" y="13335"/>
                    <a:pt x="98679" y="0"/>
                    <a:pt x="73533" y="127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id="11" name="Group 11"/>
          <p:cNvGrpSpPr/>
          <p:nvPr/>
        </p:nvGrpSpPr>
        <p:grpSpPr>
          <a:xfrm rot="518332">
            <a:off x="12329936" y="1514995"/>
            <a:ext cx="46251" cy="353190"/>
            <a:chOff x="0" y="0"/>
            <a:chExt cx="61668" cy="47092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1722" cy="470916"/>
            </a:xfrm>
            <a:custGeom>
              <a:avLst/>
              <a:gdLst/>
              <a:ahLst/>
              <a:cxnLst/>
              <a:rect l="l" t="t" r="r" b="b"/>
              <a:pathLst>
                <a:path w="61722" h="470916">
                  <a:moveTo>
                    <a:pt x="0" y="58928"/>
                  </a:moveTo>
                  <a:lnTo>
                    <a:pt x="0" y="409194"/>
                  </a:lnTo>
                  <a:cubicBezTo>
                    <a:pt x="0" y="442849"/>
                    <a:pt x="28067" y="470916"/>
                    <a:pt x="61722" y="470916"/>
                  </a:cubicBezTo>
                  <a:lnTo>
                    <a:pt x="61722" y="0"/>
                  </a:lnTo>
                  <a:cubicBezTo>
                    <a:pt x="28067" y="0"/>
                    <a:pt x="0" y="25273"/>
                    <a:pt x="0" y="58928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</p:grpSp>
      <p:grpSp>
        <p:nvGrpSpPr>
          <p:cNvPr id="13" name="Group 13"/>
          <p:cNvGrpSpPr/>
          <p:nvPr/>
        </p:nvGrpSpPr>
        <p:grpSpPr>
          <a:xfrm rot="518332">
            <a:off x="12216097" y="2122376"/>
            <a:ext cx="46251" cy="637004"/>
            <a:chOff x="0" y="0"/>
            <a:chExt cx="61668" cy="84933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1722" cy="849376"/>
            </a:xfrm>
            <a:custGeom>
              <a:avLst/>
              <a:gdLst/>
              <a:ahLst/>
              <a:cxnLst/>
              <a:rect l="l" t="t" r="r" b="b"/>
              <a:pathLst>
                <a:path w="61722" h="849376">
                  <a:moveTo>
                    <a:pt x="0" y="58928"/>
                  </a:moveTo>
                  <a:lnTo>
                    <a:pt x="0" y="787654"/>
                  </a:lnTo>
                  <a:cubicBezTo>
                    <a:pt x="0" y="821309"/>
                    <a:pt x="28067" y="849376"/>
                    <a:pt x="61722" y="849376"/>
                  </a:cubicBezTo>
                  <a:lnTo>
                    <a:pt x="61722" y="0"/>
                  </a:lnTo>
                  <a:cubicBezTo>
                    <a:pt x="28067" y="0"/>
                    <a:pt x="0" y="25273"/>
                    <a:pt x="0" y="58928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</p:grpSp>
      <p:grpSp>
        <p:nvGrpSpPr>
          <p:cNvPr id="15" name="Group 15"/>
          <p:cNvGrpSpPr/>
          <p:nvPr/>
        </p:nvGrpSpPr>
        <p:grpSpPr>
          <a:xfrm rot="518332">
            <a:off x="12099415" y="2889320"/>
            <a:ext cx="46251" cy="639106"/>
            <a:chOff x="0" y="0"/>
            <a:chExt cx="61668" cy="85214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1722" cy="852170"/>
            </a:xfrm>
            <a:custGeom>
              <a:avLst/>
              <a:gdLst/>
              <a:ahLst/>
              <a:cxnLst/>
              <a:rect l="l" t="t" r="r" b="b"/>
              <a:pathLst>
                <a:path w="61722" h="852170">
                  <a:moveTo>
                    <a:pt x="0" y="61722"/>
                  </a:moveTo>
                  <a:lnTo>
                    <a:pt x="0" y="790448"/>
                  </a:lnTo>
                  <a:cubicBezTo>
                    <a:pt x="0" y="824103"/>
                    <a:pt x="28067" y="852170"/>
                    <a:pt x="61722" y="852170"/>
                  </a:cubicBezTo>
                  <a:lnTo>
                    <a:pt x="61722" y="0"/>
                  </a:lnTo>
                  <a:cubicBezTo>
                    <a:pt x="28067" y="0"/>
                    <a:pt x="0" y="28067"/>
                    <a:pt x="0" y="61722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</p:grpSp>
      <p:grpSp>
        <p:nvGrpSpPr>
          <p:cNvPr id="17" name="Group 17"/>
          <p:cNvGrpSpPr/>
          <p:nvPr/>
        </p:nvGrpSpPr>
        <p:grpSpPr>
          <a:xfrm rot="518332">
            <a:off x="16397625" y="2972539"/>
            <a:ext cx="46251" cy="1023831"/>
            <a:chOff x="0" y="0"/>
            <a:chExt cx="61668" cy="136510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1722" cy="1365123"/>
            </a:xfrm>
            <a:custGeom>
              <a:avLst/>
              <a:gdLst/>
              <a:ahLst/>
              <a:cxnLst/>
              <a:rect l="l" t="t" r="r" b="b"/>
              <a:pathLst>
                <a:path w="61722" h="1365123">
                  <a:moveTo>
                    <a:pt x="0" y="0"/>
                  </a:moveTo>
                  <a:lnTo>
                    <a:pt x="0" y="1365123"/>
                  </a:lnTo>
                  <a:cubicBezTo>
                    <a:pt x="33655" y="1365123"/>
                    <a:pt x="61722" y="1337056"/>
                    <a:pt x="61722" y="1303401"/>
                  </a:cubicBezTo>
                  <a:lnTo>
                    <a:pt x="61722" y="61722"/>
                  </a:lnTo>
                  <a:cubicBezTo>
                    <a:pt x="61722" y="28067"/>
                    <a:pt x="33655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</p:grpSp>
      <p:sp>
        <p:nvSpPr>
          <p:cNvPr id="19" name="Freeform 19"/>
          <p:cNvSpPr/>
          <p:nvPr/>
        </p:nvSpPr>
        <p:spPr>
          <a:xfrm>
            <a:off x="11284268" y="398097"/>
            <a:ext cx="5485136" cy="9119802"/>
          </a:xfrm>
          <a:custGeom>
            <a:avLst/>
            <a:gdLst/>
            <a:ahLst/>
            <a:cxnLst/>
            <a:rect l="l" t="t" r="r" b="b"/>
            <a:pathLst>
              <a:path w="5485136" h="9119802">
                <a:moveTo>
                  <a:pt x="0" y="0"/>
                </a:moveTo>
                <a:lnTo>
                  <a:pt x="5485136" y="0"/>
                </a:lnTo>
                <a:lnTo>
                  <a:pt x="5485136" y="9119802"/>
                </a:lnTo>
                <a:lnTo>
                  <a:pt x="0" y="91198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>
            <a:off x="9730199" y="9258300"/>
            <a:ext cx="7744818" cy="1529602"/>
            <a:chOff x="0" y="0"/>
            <a:chExt cx="10326424" cy="203946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326370" cy="2039493"/>
            </a:xfrm>
            <a:custGeom>
              <a:avLst/>
              <a:gdLst/>
              <a:ahLst/>
              <a:cxnLst/>
              <a:rect l="l" t="t" r="r" b="b"/>
              <a:pathLst>
                <a:path w="10326370" h="2039493">
                  <a:moveTo>
                    <a:pt x="0" y="0"/>
                  </a:moveTo>
                  <a:lnTo>
                    <a:pt x="10326370" y="0"/>
                  </a:lnTo>
                  <a:lnTo>
                    <a:pt x="10326370" y="2039493"/>
                  </a:lnTo>
                  <a:lnTo>
                    <a:pt x="0" y="2039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56000"/>
              </a:blip>
              <a:stretch>
                <a:fillRect t="-133" b="-131"/>
              </a:stretch>
            </a:blipFill>
          </p:spPr>
        </p:sp>
      </p:grpSp>
      <p:grpSp>
        <p:nvGrpSpPr>
          <p:cNvPr id="22" name="Group 22"/>
          <p:cNvGrpSpPr/>
          <p:nvPr/>
        </p:nvGrpSpPr>
        <p:grpSpPr>
          <a:xfrm>
            <a:off x="251528" y="3401932"/>
            <a:ext cx="10054555" cy="846867"/>
            <a:chOff x="0" y="0"/>
            <a:chExt cx="13406073" cy="1129156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3406073" cy="1129156"/>
            </a:xfrm>
            <a:custGeom>
              <a:avLst/>
              <a:gdLst/>
              <a:ahLst/>
              <a:cxnLst/>
              <a:rect l="l" t="t" r="r" b="b"/>
              <a:pathLst>
                <a:path w="13406073" h="1129156">
                  <a:moveTo>
                    <a:pt x="0" y="0"/>
                  </a:moveTo>
                  <a:lnTo>
                    <a:pt x="13406073" y="0"/>
                  </a:lnTo>
                  <a:lnTo>
                    <a:pt x="13406073" y="1129156"/>
                  </a:lnTo>
                  <a:lnTo>
                    <a:pt x="0" y="11291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76200"/>
              <a:ext cx="13406073" cy="1205356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5427"/>
                </a:lnSpc>
              </a:pPr>
              <a:r>
                <a:rPr lang="en-US" sz="3877" b="1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Image Assisted Dietary Assessment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990600" y="4248799"/>
            <a:ext cx="8576413" cy="76200"/>
            <a:chOff x="0" y="0"/>
            <a:chExt cx="11435217" cy="1016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1435207" cy="101600"/>
            </a:xfrm>
            <a:custGeom>
              <a:avLst/>
              <a:gdLst/>
              <a:ahLst/>
              <a:cxnLst/>
              <a:rect l="l" t="t" r="r" b="b"/>
              <a:pathLst>
                <a:path w="11435207" h="101600">
                  <a:moveTo>
                    <a:pt x="50800" y="0"/>
                  </a:moveTo>
                  <a:lnTo>
                    <a:pt x="11384407" y="0"/>
                  </a:lnTo>
                  <a:cubicBezTo>
                    <a:pt x="11412474" y="0"/>
                    <a:pt x="11435207" y="22733"/>
                    <a:pt x="11435207" y="50800"/>
                  </a:cubicBezTo>
                  <a:cubicBezTo>
                    <a:pt x="11435207" y="78867"/>
                    <a:pt x="11412474" y="101600"/>
                    <a:pt x="11384407" y="101600"/>
                  </a:cubicBezTo>
                  <a:lnTo>
                    <a:pt x="50800" y="101600"/>
                  </a:lnTo>
                  <a:cubicBezTo>
                    <a:pt x="22733" y="101600"/>
                    <a:pt x="0" y="78867"/>
                    <a:pt x="0" y="50800"/>
                  </a:cubicBezTo>
                  <a:cubicBezTo>
                    <a:pt x="0" y="22733"/>
                    <a:pt x="22733" y="0"/>
                    <a:pt x="50800" y="0"/>
                  </a:cubicBezTo>
                  <a:close/>
                </a:path>
              </a:pathLst>
            </a:custGeom>
            <a:solidFill>
              <a:srgbClr val="F5F5F5"/>
            </a:solidFill>
          </p:spPr>
        </p:sp>
      </p:grpSp>
      <p:sp>
        <p:nvSpPr>
          <p:cNvPr id="27" name="TextBox 27"/>
          <p:cNvSpPr txBox="1"/>
          <p:nvPr/>
        </p:nvSpPr>
        <p:spPr>
          <a:xfrm>
            <a:off x="990600" y="4876800"/>
            <a:ext cx="9236274" cy="2364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18"/>
              </a:lnSpc>
            </a:pPr>
            <a:r>
              <a:rPr lang="en-US" sz="13798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GlycoSnap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B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09064" y="0"/>
            <a:ext cx="11107511" cy="10287000"/>
            <a:chOff x="0" y="0"/>
            <a:chExt cx="14810015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809978" cy="13716000"/>
            </a:xfrm>
            <a:custGeom>
              <a:avLst/>
              <a:gdLst/>
              <a:ahLst/>
              <a:cxnLst/>
              <a:rect l="l" t="t" r="r" b="b"/>
              <a:pathLst>
                <a:path w="14809978" h="13716000">
                  <a:moveTo>
                    <a:pt x="0" y="0"/>
                  </a:moveTo>
                  <a:lnTo>
                    <a:pt x="14809978" y="0"/>
                  </a:lnTo>
                  <a:lnTo>
                    <a:pt x="14809978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209862" y="2792439"/>
            <a:ext cx="7247845" cy="3152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00"/>
              </a:lnSpc>
            </a:pPr>
            <a:r>
              <a:rPr lang="en-US" sz="900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Competitive </a:t>
            </a:r>
          </a:p>
          <a:p>
            <a:pPr algn="l">
              <a:lnSpc>
                <a:spcPts val="12600"/>
              </a:lnSpc>
            </a:pPr>
            <a:r>
              <a:rPr lang="en-US" sz="900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Analysis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004748" y="1764372"/>
            <a:ext cx="9024079" cy="5981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Current food tracking apps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offer various tools for dietary tracking and analysis, but the direct estimation of glycemic load often requires manual calculation or additional resources. 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GlycoSnap’s Edge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AI-driven recognition and GL calculation using a large dataset with over 5,000 images.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B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02608" y="-2600035"/>
            <a:ext cx="7428591" cy="15363535"/>
            <a:chOff x="0" y="0"/>
            <a:chExt cx="9904788" cy="204847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904730" cy="20484719"/>
            </a:xfrm>
            <a:custGeom>
              <a:avLst/>
              <a:gdLst/>
              <a:ahLst/>
              <a:cxnLst/>
              <a:rect l="l" t="t" r="r" b="b"/>
              <a:pathLst>
                <a:path w="9904730" h="20484719">
                  <a:moveTo>
                    <a:pt x="0" y="0"/>
                  </a:moveTo>
                  <a:lnTo>
                    <a:pt x="9904730" y="0"/>
                  </a:lnTo>
                  <a:lnTo>
                    <a:pt x="9904730" y="20484719"/>
                  </a:lnTo>
                  <a:lnTo>
                    <a:pt x="0" y="2048471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1332153" y="445982"/>
            <a:ext cx="5389366" cy="9024032"/>
          </a:xfrm>
          <a:custGeom>
            <a:avLst/>
            <a:gdLst/>
            <a:ahLst/>
            <a:cxnLst/>
            <a:rect l="l" t="t" r="r" b="b"/>
            <a:pathLst>
              <a:path w="5389366" h="9024032">
                <a:moveTo>
                  <a:pt x="0" y="0"/>
                </a:moveTo>
                <a:lnTo>
                  <a:pt x="5389366" y="0"/>
                </a:lnTo>
                <a:lnTo>
                  <a:pt x="5389366" y="9024032"/>
                </a:lnTo>
                <a:lnTo>
                  <a:pt x="0" y="9024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 rot="518332">
            <a:off x="12164417" y="927052"/>
            <a:ext cx="3727417" cy="8072917"/>
            <a:chOff x="0" y="0"/>
            <a:chExt cx="4969889" cy="1076388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69891" cy="10763885"/>
            </a:xfrm>
            <a:custGeom>
              <a:avLst/>
              <a:gdLst/>
              <a:ahLst/>
              <a:cxnLst/>
              <a:rect l="l" t="t" r="r" b="b"/>
              <a:pathLst>
                <a:path w="4969891" h="10763885">
                  <a:moveTo>
                    <a:pt x="4504563" y="0"/>
                  </a:moveTo>
                  <a:lnTo>
                    <a:pt x="3904742" y="0"/>
                  </a:lnTo>
                  <a:lnTo>
                    <a:pt x="3904742" y="126111"/>
                  </a:lnTo>
                  <a:cubicBezTo>
                    <a:pt x="3904742" y="269113"/>
                    <a:pt x="3787013" y="386842"/>
                    <a:pt x="3644011" y="386842"/>
                  </a:cubicBezTo>
                  <a:lnTo>
                    <a:pt x="1328674" y="386842"/>
                  </a:lnTo>
                  <a:cubicBezTo>
                    <a:pt x="1185672" y="386842"/>
                    <a:pt x="1067943" y="269113"/>
                    <a:pt x="1067943" y="126111"/>
                  </a:cubicBezTo>
                  <a:lnTo>
                    <a:pt x="1067943" y="0"/>
                  </a:lnTo>
                  <a:lnTo>
                    <a:pt x="462534" y="0"/>
                  </a:lnTo>
                  <a:cubicBezTo>
                    <a:pt x="207391" y="0"/>
                    <a:pt x="0" y="207391"/>
                    <a:pt x="0" y="462534"/>
                  </a:cubicBezTo>
                  <a:lnTo>
                    <a:pt x="0" y="10301351"/>
                  </a:lnTo>
                  <a:cubicBezTo>
                    <a:pt x="0" y="10556494"/>
                    <a:pt x="207391" y="10763885"/>
                    <a:pt x="462534" y="10763885"/>
                  </a:cubicBezTo>
                  <a:lnTo>
                    <a:pt x="4504563" y="10763885"/>
                  </a:lnTo>
                  <a:cubicBezTo>
                    <a:pt x="4759706" y="10763885"/>
                    <a:pt x="4967097" y="10556494"/>
                    <a:pt x="4967097" y="10301351"/>
                  </a:cubicBezTo>
                  <a:lnTo>
                    <a:pt x="4967097" y="462534"/>
                  </a:lnTo>
                  <a:cubicBezTo>
                    <a:pt x="4969891" y="207391"/>
                    <a:pt x="4762500" y="0"/>
                    <a:pt x="4504563" y="0"/>
                  </a:cubicBezTo>
                  <a:close/>
                </a:path>
              </a:pathLst>
            </a:custGeom>
            <a:blipFill>
              <a:blip r:embed="rId4"/>
              <a:stretch>
                <a:fillRect l="-58323" r="-58379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 rot="518332">
            <a:off x="14304637" y="1037083"/>
            <a:ext cx="576036" cy="71479"/>
            <a:chOff x="0" y="0"/>
            <a:chExt cx="768048" cy="9530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67969" cy="95250"/>
            </a:xfrm>
            <a:custGeom>
              <a:avLst/>
              <a:gdLst/>
              <a:ahLst/>
              <a:cxnLst/>
              <a:rect l="l" t="t" r="r" b="b"/>
              <a:pathLst>
                <a:path w="767969" h="95250">
                  <a:moveTo>
                    <a:pt x="720344" y="0"/>
                  </a:moveTo>
                  <a:lnTo>
                    <a:pt x="47625" y="0"/>
                  </a:lnTo>
                  <a:cubicBezTo>
                    <a:pt x="22479" y="0"/>
                    <a:pt x="0" y="19685"/>
                    <a:pt x="0" y="47625"/>
                  </a:cubicBezTo>
                  <a:cubicBezTo>
                    <a:pt x="0" y="75565"/>
                    <a:pt x="22479" y="95250"/>
                    <a:pt x="47625" y="95250"/>
                  </a:cubicBezTo>
                  <a:lnTo>
                    <a:pt x="720344" y="95250"/>
                  </a:lnTo>
                  <a:cubicBezTo>
                    <a:pt x="745617" y="95250"/>
                    <a:pt x="767969" y="75565"/>
                    <a:pt x="767969" y="47625"/>
                  </a:cubicBezTo>
                  <a:cubicBezTo>
                    <a:pt x="767969" y="19685"/>
                    <a:pt x="745617" y="0"/>
                    <a:pt x="720344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id="9" name="Group 9"/>
          <p:cNvGrpSpPr/>
          <p:nvPr/>
        </p:nvGrpSpPr>
        <p:grpSpPr>
          <a:xfrm rot="518332">
            <a:off x="15055041" y="1098810"/>
            <a:ext cx="110307" cy="105285"/>
            <a:chOff x="0" y="0"/>
            <a:chExt cx="147076" cy="14038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7066" cy="140335"/>
            </a:xfrm>
            <a:custGeom>
              <a:avLst/>
              <a:gdLst/>
              <a:ahLst/>
              <a:cxnLst/>
              <a:rect l="l" t="t" r="r" b="b"/>
              <a:pathLst>
                <a:path w="147066" h="140335">
                  <a:moveTo>
                    <a:pt x="73533" y="127"/>
                  </a:moveTo>
                  <a:cubicBezTo>
                    <a:pt x="48387" y="0"/>
                    <a:pt x="25146" y="13335"/>
                    <a:pt x="12573" y="35052"/>
                  </a:cubicBezTo>
                  <a:cubicBezTo>
                    <a:pt x="0" y="56769"/>
                    <a:pt x="0" y="83566"/>
                    <a:pt x="12573" y="105283"/>
                  </a:cubicBezTo>
                  <a:cubicBezTo>
                    <a:pt x="25146" y="127000"/>
                    <a:pt x="48387" y="140335"/>
                    <a:pt x="73533" y="140208"/>
                  </a:cubicBezTo>
                  <a:cubicBezTo>
                    <a:pt x="98679" y="140335"/>
                    <a:pt x="121920" y="127000"/>
                    <a:pt x="134493" y="105283"/>
                  </a:cubicBezTo>
                  <a:cubicBezTo>
                    <a:pt x="147066" y="83566"/>
                    <a:pt x="147066" y="56769"/>
                    <a:pt x="134493" y="35052"/>
                  </a:cubicBezTo>
                  <a:cubicBezTo>
                    <a:pt x="121920" y="13335"/>
                    <a:pt x="98679" y="0"/>
                    <a:pt x="73533" y="127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id="11" name="Group 11"/>
          <p:cNvGrpSpPr/>
          <p:nvPr/>
        </p:nvGrpSpPr>
        <p:grpSpPr>
          <a:xfrm rot="518332">
            <a:off x="12329936" y="1514995"/>
            <a:ext cx="46251" cy="353190"/>
            <a:chOff x="0" y="0"/>
            <a:chExt cx="61668" cy="47092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1722" cy="470916"/>
            </a:xfrm>
            <a:custGeom>
              <a:avLst/>
              <a:gdLst/>
              <a:ahLst/>
              <a:cxnLst/>
              <a:rect l="l" t="t" r="r" b="b"/>
              <a:pathLst>
                <a:path w="61722" h="470916">
                  <a:moveTo>
                    <a:pt x="0" y="58928"/>
                  </a:moveTo>
                  <a:lnTo>
                    <a:pt x="0" y="409194"/>
                  </a:lnTo>
                  <a:cubicBezTo>
                    <a:pt x="0" y="442849"/>
                    <a:pt x="28067" y="470916"/>
                    <a:pt x="61722" y="470916"/>
                  </a:cubicBezTo>
                  <a:lnTo>
                    <a:pt x="61722" y="0"/>
                  </a:lnTo>
                  <a:cubicBezTo>
                    <a:pt x="28067" y="0"/>
                    <a:pt x="0" y="25273"/>
                    <a:pt x="0" y="58928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</p:grpSp>
      <p:grpSp>
        <p:nvGrpSpPr>
          <p:cNvPr id="13" name="Group 13"/>
          <p:cNvGrpSpPr/>
          <p:nvPr/>
        </p:nvGrpSpPr>
        <p:grpSpPr>
          <a:xfrm rot="518332">
            <a:off x="12216097" y="2122376"/>
            <a:ext cx="46251" cy="637004"/>
            <a:chOff x="0" y="0"/>
            <a:chExt cx="61668" cy="84933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1722" cy="849376"/>
            </a:xfrm>
            <a:custGeom>
              <a:avLst/>
              <a:gdLst/>
              <a:ahLst/>
              <a:cxnLst/>
              <a:rect l="l" t="t" r="r" b="b"/>
              <a:pathLst>
                <a:path w="61722" h="849376">
                  <a:moveTo>
                    <a:pt x="0" y="58928"/>
                  </a:moveTo>
                  <a:lnTo>
                    <a:pt x="0" y="787654"/>
                  </a:lnTo>
                  <a:cubicBezTo>
                    <a:pt x="0" y="821309"/>
                    <a:pt x="28067" y="849376"/>
                    <a:pt x="61722" y="849376"/>
                  </a:cubicBezTo>
                  <a:lnTo>
                    <a:pt x="61722" y="0"/>
                  </a:lnTo>
                  <a:cubicBezTo>
                    <a:pt x="28067" y="0"/>
                    <a:pt x="0" y="25273"/>
                    <a:pt x="0" y="58928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</p:grpSp>
      <p:grpSp>
        <p:nvGrpSpPr>
          <p:cNvPr id="15" name="Group 15"/>
          <p:cNvGrpSpPr/>
          <p:nvPr/>
        </p:nvGrpSpPr>
        <p:grpSpPr>
          <a:xfrm rot="518332">
            <a:off x="12099415" y="2889320"/>
            <a:ext cx="46251" cy="639106"/>
            <a:chOff x="0" y="0"/>
            <a:chExt cx="61668" cy="85214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1722" cy="852170"/>
            </a:xfrm>
            <a:custGeom>
              <a:avLst/>
              <a:gdLst/>
              <a:ahLst/>
              <a:cxnLst/>
              <a:rect l="l" t="t" r="r" b="b"/>
              <a:pathLst>
                <a:path w="61722" h="852170">
                  <a:moveTo>
                    <a:pt x="0" y="61722"/>
                  </a:moveTo>
                  <a:lnTo>
                    <a:pt x="0" y="790448"/>
                  </a:lnTo>
                  <a:cubicBezTo>
                    <a:pt x="0" y="824103"/>
                    <a:pt x="28067" y="852170"/>
                    <a:pt x="61722" y="852170"/>
                  </a:cubicBezTo>
                  <a:lnTo>
                    <a:pt x="61722" y="0"/>
                  </a:lnTo>
                  <a:cubicBezTo>
                    <a:pt x="28067" y="0"/>
                    <a:pt x="0" y="28067"/>
                    <a:pt x="0" y="61722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</p:grpSp>
      <p:grpSp>
        <p:nvGrpSpPr>
          <p:cNvPr id="17" name="Group 17"/>
          <p:cNvGrpSpPr/>
          <p:nvPr/>
        </p:nvGrpSpPr>
        <p:grpSpPr>
          <a:xfrm rot="518332">
            <a:off x="16397625" y="2972539"/>
            <a:ext cx="46251" cy="1023831"/>
            <a:chOff x="0" y="0"/>
            <a:chExt cx="61668" cy="136510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1722" cy="1365123"/>
            </a:xfrm>
            <a:custGeom>
              <a:avLst/>
              <a:gdLst/>
              <a:ahLst/>
              <a:cxnLst/>
              <a:rect l="l" t="t" r="r" b="b"/>
              <a:pathLst>
                <a:path w="61722" h="1365123">
                  <a:moveTo>
                    <a:pt x="0" y="0"/>
                  </a:moveTo>
                  <a:lnTo>
                    <a:pt x="0" y="1365123"/>
                  </a:lnTo>
                  <a:cubicBezTo>
                    <a:pt x="33655" y="1365123"/>
                    <a:pt x="61722" y="1337056"/>
                    <a:pt x="61722" y="1303401"/>
                  </a:cubicBezTo>
                  <a:lnTo>
                    <a:pt x="61722" y="61722"/>
                  </a:lnTo>
                  <a:cubicBezTo>
                    <a:pt x="61722" y="28067"/>
                    <a:pt x="33655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</p:grpSp>
      <p:sp>
        <p:nvSpPr>
          <p:cNvPr id="19" name="Freeform 19"/>
          <p:cNvSpPr/>
          <p:nvPr/>
        </p:nvSpPr>
        <p:spPr>
          <a:xfrm>
            <a:off x="11284268" y="398097"/>
            <a:ext cx="5485136" cy="9119802"/>
          </a:xfrm>
          <a:custGeom>
            <a:avLst/>
            <a:gdLst/>
            <a:ahLst/>
            <a:cxnLst/>
            <a:rect l="l" t="t" r="r" b="b"/>
            <a:pathLst>
              <a:path w="5485136" h="9119802">
                <a:moveTo>
                  <a:pt x="0" y="0"/>
                </a:moveTo>
                <a:lnTo>
                  <a:pt x="5485136" y="0"/>
                </a:lnTo>
                <a:lnTo>
                  <a:pt x="5485136" y="9119802"/>
                </a:lnTo>
                <a:lnTo>
                  <a:pt x="0" y="91198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>
            <a:off x="9730199" y="9258300"/>
            <a:ext cx="7744818" cy="1529602"/>
            <a:chOff x="0" y="0"/>
            <a:chExt cx="10326424" cy="203946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326370" cy="2039493"/>
            </a:xfrm>
            <a:custGeom>
              <a:avLst/>
              <a:gdLst/>
              <a:ahLst/>
              <a:cxnLst/>
              <a:rect l="l" t="t" r="r" b="b"/>
              <a:pathLst>
                <a:path w="10326370" h="2039493">
                  <a:moveTo>
                    <a:pt x="0" y="0"/>
                  </a:moveTo>
                  <a:lnTo>
                    <a:pt x="10326370" y="0"/>
                  </a:lnTo>
                  <a:lnTo>
                    <a:pt x="10326370" y="2039493"/>
                  </a:lnTo>
                  <a:lnTo>
                    <a:pt x="0" y="2039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56000"/>
              </a:blip>
              <a:stretch>
                <a:fillRect t="-133" b="-131"/>
              </a:stretch>
            </a:blipFill>
          </p:spPr>
        </p:sp>
      </p:grpSp>
      <p:sp>
        <p:nvSpPr>
          <p:cNvPr id="22" name="TextBox 22"/>
          <p:cNvSpPr txBox="1"/>
          <p:nvPr/>
        </p:nvSpPr>
        <p:spPr>
          <a:xfrm>
            <a:off x="1110839" y="655036"/>
            <a:ext cx="9175782" cy="14388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040"/>
              </a:lnSpc>
            </a:pPr>
            <a:r>
              <a:rPr lang="en-US" sz="86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 roadmap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811008" y="2946066"/>
            <a:ext cx="9024079" cy="5981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Current features</a:t>
            </a: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Food recognition, GL estimation</a:t>
            </a: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r>
              <a:rPr lang="en-US" sz="3399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 progress</a:t>
            </a: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Portion size accuracy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Expanding food dataset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Implementing educational chatbot</a:t>
            </a: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r>
              <a:rPr lang="en-US" sz="3399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 goals</a:t>
            </a: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Integrating meal planning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B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852099"/>
            <a:ext cx="12022851" cy="1676781"/>
            <a:chOff x="0" y="0"/>
            <a:chExt cx="16030468" cy="22357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030466" cy="2235708"/>
            </a:xfrm>
            <a:custGeom>
              <a:avLst/>
              <a:gdLst/>
              <a:ahLst/>
              <a:cxnLst/>
              <a:rect l="l" t="t" r="r" b="b"/>
              <a:pathLst>
                <a:path w="16030466" h="2235708">
                  <a:moveTo>
                    <a:pt x="0" y="0"/>
                  </a:moveTo>
                  <a:lnTo>
                    <a:pt x="16030466" y="0"/>
                  </a:lnTo>
                  <a:lnTo>
                    <a:pt x="16030466" y="2235708"/>
                  </a:lnTo>
                  <a:lnTo>
                    <a:pt x="0" y="22357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16030468" cy="224523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10800"/>
                </a:lnSpc>
              </a:pPr>
              <a:r>
                <a:rPr lang="en-US" sz="9000" b="1">
                  <a:solidFill>
                    <a:srgbClr val="F2F2F2"/>
                  </a:solidFill>
                  <a:latin typeface="Open Sauce Heavy"/>
                  <a:ea typeface="Open Sauce Heavy"/>
                  <a:cs typeface="Open Sauce Heavy"/>
                  <a:sym typeface="Open Sauce Heavy"/>
                </a:rPr>
                <a:t>Team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250241" y="2509563"/>
            <a:ext cx="4789885" cy="7485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60"/>
              </a:lnSpc>
            </a:pPr>
            <a:r>
              <a:rPr lang="en-US" sz="40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Kaigu Ann</a:t>
            </a:r>
          </a:p>
          <a:p>
            <a:pPr algn="l">
              <a:lnSpc>
                <a:spcPts val="8560"/>
              </a:lnSpc>
            </a:pPr>
            <a:r>
              <a:rPr lang="en-US" sz="40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Zawadi Muthoni</a:t>
            </a:r>
          </a:p>
          <a:p>
            <a:pPr algn="l">
              <a:lnSpc>
                <a:spcPts val="8560"/>
              </a:lnSpc>
            </a:pPr>
            <a:r>
              <a:rPr lang="en-US" sz="40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Levi Mutugi</a:t>
            </a:r>
          </a:p>
          <a:p>
            <a:pPr algn="l">
              <a:lnSpc>
                <a:spcPts val="8560"/>
              </a:lnSpc>
            </a:pPr>
            <a:r>
              <a:rPr lang="en-US" sz="40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Joy Leila</a:t>
            </a:r>
          </a:p>
          <a:p>
            <a:pPr algn="l">
              <a:lnSpc>
                <a:spcPts val="8560"/>
              </a:lnSpc>
            </a:pPr>
            <a:r>
              <a:rPr lang="en-US" sz="40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Matere Hans</a:t>
            </a:r>
          </a:p>
          <a:p>
            <a:pPr algn="l">
              <a:lnSpc>
                <a:spcPts val="8560"/>
              </a:lnSpc>
            </a:pPr>
            <a:r>
              <a:rPr lang="en-US" sz="40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Dr Lawrence Nderu</a:t>
            </a:r>
          </a:p>
          <a:p>
            <a:pPr algn="l">
              <a:lnSpc>
                <a:spcPts val="8560"/>
              </a:lnSpc>
            </a:pPr>
            <a:endParaRPr lang="en-US" sz="4000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570108" y="2586056"/>
            <a:ext cx="7822292" cy="6380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49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Full stack developer</a:t>
            </a:r>
          </a:p>
          <a:p>
            <a:pPr algn="l">
              <a:lnSpc>
                <a:spcPts val="849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Machine learning engineer</a:t>
            </a:r>
          </a:p>
          <a:p>
            <a:pPr algn="l">
              <a:lnSpc>
                <a:spcPts val="849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Backend developer</a:t>
            </a:r>
          </a:p>
          <a:p>
            <a:pPr algn="l">
              <a:lnSpc>
                <a:spcPts val="849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Machine learning engineer</a:t>
            </a:r>
          </a:p>
          <a:p>
            <a:pPr algn="l">
              <a:lnSpc>
                <a:spcPts val="849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Machine learning &amp; AI engineer</a:t>
            </a:r>
          </a:p>
          <a:p>
            <a:pPr algn="l">
              <a:lnSpc>
                <a:spcPts val="8499"/>
              </a:lnSpc>
            </a:pP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Supervisor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744950" y="-1428750"/>
            <a:ext cx="9647950" cy="13144500"/>
            <a:chOff x="0" y="0"/>
            <a:chExt cx="12863933" cy="1752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63957" cy="17526000"/>
            </a:xfrm>
            <a:custGeom>
              <a:avLst/>
              <a:gdLst/>
              <a:ahLst/>
              <a:cxnLst/>
              <a:rect l="l" t="t" r="r" b="b"/>
              <a:pathLst>
                <a:path w="12863957" h="17526000">
                  <a:moveTo>
                    <a:pt x="0" y="0"/>
                  </a:moveTo>
                  <a:lnTo>
                    <a:pt x="12863957" y="0"/>
                  </a:lnTo>
                  <a:lnTo>
                    <a:pt x="12863957" y="17526000"/>
                  </a:lnTo>
                  <a:lnTo>
                    <a:pt x="0" y="17526000"/>
                  </a:lnTo>
                  <a:close/>
                </a:path>
              </a:pathLst>
            </a:custGeom>
            <a:solidFill>
              <a:srgbClr val="0C3B60"/>
            </a:solidFill>
          </p:spPr>
        </p:sp>
      </p:grpSp>
      <p:grpSp>
        <p:nvGrpSpPr>
          <p:cNvPr id="4" name="Group 4"/>
          <p:cNvGrpSpPr/>
          <p:nvPr/>
        </p:nvGrpSpPr>
        <p:grpSpPr>
          <a:xfrm rot="-1783681">
            <a:off x="11424594" y="-220706"/>
            <a:ext cx="4935730" cy="4935730"/>
            <a:chOff x="0" y="0"/>
            <a:chExt cx="6580973" cy="658097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581013" cy="6581013"/>
            </a:xfrm>
            <a:custGeom>
              <a:avLst/>
              <a:gdLst/>
              <a:ahLst/>
              <a:cxnLst/>
              <a:rect l="l" t="t" r="r" b="b"/>
              <a:pathLst>
                <a:path w="6581013" h="6581013">
                  <a:moveTo>
                    <a:pt x="292100" y="0"/>
                  </a:moveTo>
                  <a:lnTo>
                    <a:pt x="6288913" y="0"/>
                  </a:lnTo>
                  <a:cubicBezTo>
                    <a:pt x="6450203" y="0"/>
                    <a:pt x="6581013" y="130810"/>
                    <a:pt x="6581013" y="292100"/>
                  </a:cubicBezTo>
                  <a:lnTo>
                    <a:pt x="6581013" y="6288913"/>
                  </a:lnTo>
                  <a:cubicBezTo>
                    <a:pt x="6581013" y="6450203"/>
                    <a:pt x="6450203" y="6581013"/>
                    <a:pt x="6288913" y="6581013"/>
                  </a:cubicBezTo>
                  <a:lnTo>
                    <a:pt x="292100" y="6581013"/>
                  </a:lnTo>
                  <a:cubicBezTo>
                    <a:pt x="130810" y="6581013"/>
                    <a:pt x="0" y="6450203"/>
                    <a:pt x="0" y="6288913"/>
                  </a:cubicBezTo>
                  <a:lnTo>
                    <a:pt x="0" y="292100"/>
                  </a:lnTo>
                  <a:cubicBezTo>
                    <a:pt x="0" y="130810"/>
                    <a:pt x="130810" y="0"/>
                    <a:pt x="292100" y="0"/>
                  </a:cubicBezTo>
                  <a:close/>
                </a:path>
              </a:pathLst>
            </a:custGeom>
            <a:blipFill>
              <a:blip r:embed="rId2">
                <a:alphaModFix amt="93000"/>
              </a:blip>
              <a:stretch>
                <a:fillRect t="-12499" b="-12499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028700" y="1151460"/>
            <a:ext cx="7196018" cy="1381125"/>
            <a:chOff x="0" y="0"/>
            <a:chExt cx="9594691" cy="18415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594690" cy="1841500"/>
            </a:xfrm>
            <a:custGeom>
              <a:avLst/>
              <a:gdLst/>
              <a:ahLst/>
              <a:cxnLst/>
              <a:rect l="l" t="t" r="r" b="b"/>
              <a:pathLst>
                <a:path w="9594690" h="1841500">
                  <a:moveTo>
                    <a:pt x="0" y="0"/>
                  </a:moveTo>
                  <a:lnTo>
                    <a:pt x="9594690" y="0"/>
                  </a:lnTo>
                  <a:lnTo>
                    <a:pt x="9594690" y="1841500"/>
                  </a:lnTo>
                  <a:lnTo>
                    <a:pt x="0" y="1841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9525"/>
              <a:ext cx="9594691" cy="18510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10800"/>
                </a:lnSpc>
              </a:pPr>
              <a:r>
                <a:rPr lang="en-US" sz="9000" b="1">
                  <a:solidFill>
                    <a:srgbClr val="000000"/>
                  </a:solidFill>
                  <a:latin typeface="Open Sauce Heavy"/>
                  <a:ea typeface="Open Sauce Heavy"/>
                  <a:cs typeface="Open Sauce Heavy"/>
                  <a:sym typeface="Open Sauce Heavy"/>
                </a:rPr>
                <a:t>Problem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15972" y="4121694"/>
            <a:ext cx="7928028" cy="2860675"/>
            <a:chOff x="0" y="0"/>
            <a:chExt cx="10570704" cy="381423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570704" cy="3814233"/>
            </a:xfrm>
            <a:custGeom>
              <a:avLst/>
              <a:gdLst/>
              <a:ahLst/>
              <a:cxnLst/>
              <a:rect l="l" t="t" r="r" b="b"/>
              <a:pathLst>
                <a:path w="10570704" h="3814233">
                  <a:moveTo>
                    <a:pt x="0" y="0"/>
                  </a:moveTo>
                  <a:lnTo>
                    <a:pt x="10570704" y="0"/>
                  </a:lnTo>
                  <a:lnTo>
                    <a:pt x="10570704" y="3814233"/>
                  </a:lnTo>
                  <a:lnTo>
                    <a:pt x="0" y="38142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10570704" cy="386185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550"/>
                </a:lnSpc>
              </a:pPr>
              <a:r>
                <a:rPr lang="en-US" sz="35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Glycemic Load Estimation: </a:t>
              </a:r>
            </a:p>
            <a:p>
              <a:pPr algn="l">
                <a:lnSpc>
                  <a:spcPts val="4550"/>
                </a:lnSpc>
              </a:pPr>
              <a:endParaRPr lang="en-US" sz="3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algn="l">
                <a:lnSpc>
                  <a:spcPts val="4550"/>
                </a:lnSpc>
              </a:pPr>
              <a:r>
                <a:rPr lang="en-US" sz="35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Traditional dietary assessment methods of estimating glycemic load are inefficent and inaccessible.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525619" y="6201320"/>
            <a:ext cx="7285817" cy="1832235"/>
            <a:chOff x="0" y="0"/>
            <a:chExt cx="9714423" cy="244298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714423" cy="2442980"/>
            </a:xfrm>
            <a:custGeom>
              <a:avLst/>
              <a:gdLst/>
              <a:ahLst/>
              <a:cxnLst/>
              <a:rect l="l" t="t" r="r" b="b"/>
              <a:pathLst>
                <a:path w="9714423" h="2442980">
                  <a:moveTo>
                    <a:pt x="0" y="0"/>
                  </a:moveTo>
                  <a:lnTo>
                    <a:pt x="9714423" y="0"/>
                  </a:lnTo>
                  <a:lnTo>
                    <a:pt x="9714423" y="2442980"/>
                  </a:lnTo>
                  <a:lnTo>
                    <a:pt x="0" y="24429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9525"/>
              <a:ext cx="9714423" cy="245250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98"/>
                </a:lnSpc>
              </a:pPr>
              <a:r>
                <a:rPr lang="en-US" sz="2999" b="1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Many individuals rely on food diaries and tables for glycemic load calculation and tracking.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B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09064" y="0"/>
            <a:ext cx="11107511" cy="10287000"/>
            <a:chOff x="0" y="0"/>
            <a:chExt cx="14810015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809978" cy="13716000"/>
            </a:xfrm>
            <a:custGeom>
              <a:avLst/>
              <a:gdLst/>
              <a:ahLst/>
              <a:cxnLst/>
              <a:rect l="l" t="t" r="r" b="b"/>
              <a:pathLst>
                <a:path w="14809978" h="13716000">
                  <a:moveTo>
                    <a:pt x="0" y="0"/>
                  </a:moveTo>
                  <a:lnTo>
                    <a:pt x="14809978" y="0"/>
                  </a:lnTo>
                  <a:lnTo>
                    <a:pt x="14809978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326460" y="2630196"/>
            <a:ext cx="6641728" cy="3924300"/>
            <a:chOff x="0" y="0"/>
            <a:chExt cx="8855637" cy="5232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855637" cy="5232400"/>
            </a:xfrm>
            <a:custGeom>
              <a:avLst/>
              <a:gdLst/>
              <a:ahLst/>
              <a:cxnLst/>
              <a:rect l="l" t="t" r="r" b="b"/>
              <a:pathLst>
                <a:path w="8855637" h="5232400">
                  <a:moveTo>
                    <a:pt x="0" y="0"/>
                  </a:moveTo>
                  <a:lnTo>
                    <a:pt x="8855637" y="0"/>
                  </a:lnTo>
                  <a:lnTo>
                    <a:pt x="8855637" y="5232400"/>
                  </a:lnTo>
                  <a:lnTo>
                    <a:pt x="0" y="5232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8855637" cy="52419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10320"/>
                </a:lnSpc>
              </a:pPr>
              <a:r>
                <a:rPr lang="en-US" sz="8600" b="1">
                  <a:solidFill>
                    <a:srgbClr val="FFFFFF"/>
                  </a:solidFill>
                  <a:latin typeface="Open Sauce Heavy"/>
                  <a:ea typeface="Open Sauce Heavy"/>
                  <a:cs typeface="Open Sauce Heavy"/>
                  <a:sym typeface="Open Sauce Heavy"/>
                </a:rPr>
                <a:t>What </a:t>
              </a:r>
            </a:p>
            <a:p>
              <a:pPr algn="l">
                <a:lnSpc>
                  <a:spcPts val="10320"/>
                </a:lnSpc>
              </a:pPr>
              <a:r>
                <a:rPr lang="en-US" sz="8600" b="1">
                  <a:solidFill>
                    <a:srgbClr val="FFFFFF"/>
                  </a:solidFill>
                  <a:latin typeface="Open Sauce Heavy"/>
                  <a:ea typeface="Open Sauce Heavy"/>
                  <a:cs typeface="Open Sauce Heavy"/>
                  <a:sym typeface="Open Sauce Heavy"/>
                </a:rPr>
                <a:t>GlycoSnap </a:t>
              </a:r>
            </a:p>
            <a:p>
              <a:pPr algn="l">
                <a:lnSpc>
                  <a:spcPts val="10320"/>
                </a:lnSpc>
              </a:pPr>
              <a:r>
                <a:rPr lang="en-US" sz="8600" b="1">
                  <a:solidFill>
                    <a:srgbClr val="FFFFFF"/>
                  </a:solidFill>
                  <a:latin typeface="Open Sauce Heavy"/>
                  <a:ea typeface="Open Sauce Heavy"/>
                  <a:cs typeface="Open Sauce Heavy"/>
                  <a:sym typeface="Open Sauce Heavy"/>
                </a:rPr>
                <a:t>does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7794666" y="2630196"/>
            <a:ext cx="9444666" cy="852488"/>
            <a:chOff x="0" y="0"/>
            <a:chExt cx="12592888" cy="113665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592888" cy="1136651"/>
            </a:xfrm>
            <a:custGeom>
              <a:avLst/>
              <a:gdLst/>
              <a:ahLst/>
              <a:cxnLst/>
              <a:rect l="l" t="t" r="r" b="b"/>
              <a:pathLst>
                <a:path w="12592888" h="1136651">
                  <a:moveTo>
                    <a:pt x="0" y="0"/>
                  </a:moveTo>
                  <a:lnTo>
                    <a:pt x="12592888" y="0"/>
                  </a:lnTo>
                  <a:lnTo>
                    <a:pt x="12592888" y="1136651"/>
                  </a:lnTo>
                  <a:lnTo>
                    <a:pt x="0" y="11366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9525"/>
              <a:ext cx="12592888" cy="1146176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98"/>
                </a:lnSpc>
              </a:pPr>
              <a:r>
                <a:rPr lang="en-US" sz="2999" b="1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Automates Glycemic Load Calculation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794666" y="4139909"/>
            <a:ext cx="9464634" cy="772477"/>
            <a:chOff x="0" y="0"/>
            <a:chExt cx="12619512" cy="102996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619512" cy="1029969"/>
            </a:xfrm>
            <a:custGeom>
              <a:avLst/>
              <a:gdLst/>
              <a:ahLst/>
              <a:cxnLst/>
              <a:rect l="l" t="t" r="r" b="b"/>
              <a:pathLst>
                <a:path w="12619512" h="1029969">
                  <a:moveTo>
                    <a:pt x="0" y="0"/>
                  </a:moveTo>
                  <a:lnTo>
                    <a:pt x="12619512" y="0"/>
                  </a:lnTo>
                  <a:lnTo>
                    <a:pt x="12619512" y="1029969"/>
                  </a:lnTo>
                  <a:lnTo>
                    <a:pt x="0" y="10299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9525"/>
              <a:ext cx="12619512" cy="103949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98"/>
                </a:lnSpc>
              </a:pPr>
              <a:r>
                <a:rPr lang="en-US" sz="2999" b="1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Improves Accuracy 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814634" y="5569611"/>
            <a:ext cx="9464634" cy="861934"/>
            <a:chOff x="0" y="0"/>
            <a:chExt cx="12619512" cy="114924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619512" cy="1149246"/>
            </a:xfrm>
            <a:custGeom>
              <a:avLst/>
              <a:gdLst/>
              <a:ahLst/>
              <a:cxnLst/>
              <a:rect l="l" t="t" r="r" b="b"/>
              <a:pathLst>
                <a:path w="12619512" h="1149246">
                  <a:moveTo>
                    <a:pt x="0" y="0"/>
                  </a:moveTo>
                  <a:lnTo>
                    <a:pt x="12619512" y="0"/>
                  </a:lnTo>
                  <a:lnTo>
                    <a:pt x="12619512" y="1149246"/>
                  </a:lnTo>
                  <a:lnTo>
                    <a:pt x="0" y="114924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9525"/>
              <a:ext cx="12619512" cy="1158771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98"/>
                </a:lnSpc>
              </a:pPr>
              <a:r>
                <a:rPr lang="en-US" sz="2999" b="1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Incorporates Local Kenyan Foods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7814634" y="7084086"/>
            <a:ext cx="9464634" cy="457200"/>
            <a:chOff x="0" y="0"/>
            <a:chExt cx="12619512" cy="6096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2619512" cy="609600"/>
            </a:xfrm>
            <a:custGeom>
              <a:avLst/>
              <a:gdLst/>
              <a:ahLst/>
              <a:cxnLst/>
              <a:rect l="l" t="t" r="r" b="b"/>
              <a:pathLst>
                <a:path w="12619512" h="609600">
                  <a:moveTo>
                    <a:pt x="0" y="0"/>
                  </a:moveTo>
                  <a:lnTo>
                    <a:pt x="12619512" y="0"/>
                  </a:lnTo>
                  <a:lnTo>
                    <a:pt x="12619512" y="609600"/>
                  </a:lnTo>
                  <a:lnTo>
                    <a:pt x="0" y="609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9525"/>
              <a:ext cx="12619512" cy="619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98"/>
                </a:lnSpc>
              </a:pPr>
              <a:r>
                <a:rPr lang="en-US" sz="2999" b="1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Stores Meal Data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852099"/>
            <a:ext cx="7196018" cy="1676781"/>
            <a:chOff x="0" y="0"/>
            <a:chExt cx="9594691" cy="22357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594690" cy="2235708"/>
            </a:xfrm>
            <a:custGeom>
              <a:avLst/>
              <a:gdLst/>
              <a:ahLst/>
              <a:cxnLst/>
              <a:rect l="l" t="t" r="r" b="b"/>
              <a:pathLst>
                <a:path w="9594690" h="2235708">
                  <a:moveTo>
                    <a:pt x="0" y="0"/>
                  </a:moveTo>
                  <a:lnTo>
                    <a:pt x="9594690" y="0"/>
                  </a:lnTo>
                  <a:lnTo>
                    <a:pt x="9594690" y="2235708"/>
                  </a:lnTo>
                  <a:lnTo>
                    <a:pt x="0" y="22357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9594691" cy="224523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10800"/>
                </a:lnSpc>
              </a:pPr>
              <a:r>
                <a:rPr lang="en-US" sz="9000" b="1">
                  <a:solidFill>
                    <a:srgbClr val="000000"/>
                  </a:solidFill>
                  <a:latin typeface="Open Sauce Heavy"/>
                  <a:ea typeface="Open Sauce Heavy"/>
                  <a:cs typeface="Open Sauce Heavy"/>
                  <a:sym typeface="Open Sauce Heavy"/>
                </a:rPr>
                <a:t>Features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6956127"/>
            <a:ext cx="4723353" cy="996846"/>
            <a:chOff x="0" y="0"/>
            <a:chExt cx="6297804" cy="132912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297804" cy="1329128"/>
            </a:xfrm>
            <a:custGeom>
              <a:avLst/>
              <a:gdLst/>
              <a:ahLst/>
              <a:cxnLst/>
              <a:rect l="l" t="t" r="r" b="b"/>
              <a:pathLst>
                <a:path w="6297804" h="1329128">
                  <a:moveTo>
                    <a:pt x="0" y="0"/>
                  </a:moveTo>
                  <a:lnTo>
                    <a:pt x="6297804" y="0"/>
                  </a:lnTo>
                  <a:lnTo>
                    <a:pt x="6297804" y="1329128"/>
                  </a:lnTo>
                  <a:lnTo>
                    <a:pt x="0" y="13291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9525"/>
              <a:ext cx="6297804" cy="133865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98"/>
                </a:lnSpc>
              </a:pPr>
              <a:r>
                <a:rPr lang="en-US" sz="2999" b="1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Glycemic Load Estimation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119103" y="6956127"/>
            <a:ext cx="4558495" cy="457200"/>
            <a:chOff x="0" y="0"/>
            <a:chExt cx="6077993" cy="6096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077993" cy="609600"/>
            </a:xfrm>
            <a:custGeom>
              <a:avLst/>
              <a:gdLst/>
              <a:ahLst/>
              <a:cxnLst/>
              <a:rect l="l" t="t" r="r" b="b"/>
              <a:pathLst>
                <a:path w="6077993" h="609600">
                  <a:moveTo>
                    <a:pt x="0" y="0"/>
                  </a:moveTo>
                  <a:lnTo>
                    <a:pt x="6077993" y="0"/>
                  </a:lnTo>
                  <a:lnTo>
                    <a:pt x="6077993" y="609600"/>
                  </a:lnTo>
                  <a:lnTo>
                    <a:pt x="0" y="609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6077993" cy="6191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98"/>
                </a:lnSpc>
              </a:pPr>
              <a:r>
                <a:rPr lang="en-US" sz="2999" b="1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Articles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247651" y="6956127"/>
            <a:ext cx="4698771" cy="996846"/>
            <a:chOff x="0" y="0"/>
            <a:chExt cx="6265028" cy="132912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265028" cy="1329128"/>
            </a:xfrm>
            <a:custGeom>
              <a:avLst/>
              <a:gdLst/>
              <a:ahLst/>
              <a:cxnLst/>
              <a:rect l="l" t="t" r="r" b="b"/>
              <a:pathLst>
                <a:path w="6265028" h="1329128">
                  <a:moveTo>
                    <a:pt x="0" y="0"/>
                  </a:moveTo>
                  <a:lnTo>
                    <a:pt x="6265028" y="0"/>
                  </a:lnTo>
                  <a:lnTo>
                    <a:pt x="6265028" y="1329128"/>
                  </a:lnTo>
                  <a:lnTo>
                    <a:pt x="0" y="13291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9525"/>
              <a:ext cx="6265028" cy="133865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98"/>
                </a:lnSpc>
              </a:pPr>
              <a:r>
                <a:rPr lang="en-US" sz="2999" b="1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Weekly Reviews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28700" y="4253274"/>
            <a:ext cx="2104978" cy="2104978"/>
            <a:chOff x="0" y="0"/>
            <a:chExt cx="2806637" cy="280663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06700" cy="2806700"/>
            </a:xfrm>
            <a:custGeom>
              <a:avLst/>
              <a:gdLst/>
              <a:ahLst/>
              <a:cxnLst/>
              <a:rect l="l" t="t" r="r" b="b"/>
              <a:pathLst>
                <a:path w="2806700" h="2806700">
                  <a:moveTo>
                    <a:pt x="1403350" y="0"/>
                  </a:moveTo>
                  <a:cubicBezTo>
                    <a:pt x="628269" y="0"/>
                    <a:pt x="0" y="628269"/>
                    <a:pt x="0" y="1403350"/>
                  </a:cubicBezTo>
                  <a:cubicBezTo>
                    <a:pt x="0" y="2178431"/>
                    <a:pt x="628269" y="2806700"/>
                    <a:pt x="1403350" y="2806700"/>
                  </a:cubicBezTo>
                  <a:cubicBezTo>
                    <a:pt x="2178431" y="2806700"/>
                    <a:pt x="2806700" y="2178304"/>
                    <a:pt x="2806700" y="1403350"/>
                  </a:cubicBezTo>
                  <a:cubicBezTo>
                    <a:pt x="2806700" y="628396"/>
                    <a:pt x="2178304" y="0"/>
                    <a:pt x="1403350" y="0"/>
                  </a:cubicBezTo>
                  <a:close/>
                </a:path>
              </a:pathLst>
            </a:custGeom>
            <a:solidFill>
              <a:srgbClr val="0C3B60"/>
            </a:solidFill>
          </p:spPr>
        </p:sp>
      </p:grpSp>
      <p:sp>
        <p:nvSpPr>
          <p:cNvPr id="16" name="Freeform 16"/>
          <p:cNvSpPr/>
          <p:nvPr/>
        </p:nvSpPr>
        <p:spPr>
          <a:xfrm>
            <a:off x="1772376" y="4919747"/>
            <a:ext cx="617627" cy="772034"/>
          </a:xfrm>
          <a:custGeom>
            <a:avLst/>
            <a:gdLst/>
            <a:ahLst/>
            <a:cxnLst/>
            <a:rect l="l" t="t" r="r" b="b"/>
            <a:pathLst>
              <a:path w="617627" h="772034">
                <a:moveTo>
                  <a:pt x="0" y="0"/>
                </a:moveTo>
                <a:lnTo>
                  <a:pt x="617627" y="0"/>
                </a:lnTo>
                <a:lnTo>
                  <a:pt x="617627" y="772033"/>
                </a:lnTo>
                <a:lnTo>
                  <a:pt x="0" y="7720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61" b="-461"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6720605" y="4253274"/>
            <a:ext cx="2104978" cy="2104978"/>
            <a:chOff x="0" y="0"/>
            <a:chExt cx="2806637" cy="280663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06700" cy="2806700"/>
            </a:xfrm>
            <a:custGeom>
              <a:avLst/>
              <a:gdLst/>
              <a:ahLst/>
              <a:cxnLst/>
              <a:rect l="l" t="t" r="r" b="b"/>
              <a:pathLst>
                <a:path w="2806700" h="2806700">
                  <a:moveTo>
                    <a:pt x="1403350" y="0"/>
                  </a:moveTo>
                  <a:cubicBezTo>
                    <a:pt x="628269" y="0"/>
                    <a:pt x="0" y="628269"/>
                    <a:pt x="0" y="1403350"/>
                  </a:cubicBezTo>
                  <a:cubicBezTo>
                    <a:pt x="0" y="2178431"/>
                    <a:pt x="628269" y="2806700"/>
                    <a:pt x="1403350" y="2806700"/>
                  </a:cubicBezTo>
                  <a:cubicBezTo>
                    <a:pt x="2178431" y="2806700"/>
                    <a:pt x="2806700" y="2178304"/>
                    <a:pt x="2806700" y="1403350"/>
                  </a:cubicBezTo>
                  <a:cubicBezTo>
                    <a:pt x="2806700" y="628396"/>
                    <a:pt x="2178304" y="0"/>
                    <a:pt x="1403350" y="0"/>
                  </a:cubicBezTo>
                  <a:close/>
                </a:path>
              </a:pathLst>
            </a:custGeom>
            <a:solidFill>
              <a:srgbClr val="0C3B60"/>
            </a:solidFill>
          </p:spPr>
        </p:sp>
      </p:grpSp>
      <p:sp>
        <p:nvSpPr>
          <p:cNvPr id="19" name="Freeform 19"/>
          <p:cNvSpPr/>
          <p:nvPr/>
        </p:nvSpPr>
        <p:spPr>
          <a:xfrm>
            <a:off x="7387078" y="4919747"/>
            <a:ext cx="772034" cy="772034"/>
          </a:xfrm>
          <a:custGeom>
            <a:avLst/>
            <a:gdLst/>
            <a:ahLst/>
            <a:cxnLst/>
            <a:rect l="l" t="t" r="r" b="b"/>
            <a:pathLst>
              <a:path w="772034" h="772034">
                <a:moveTo>
                  <a:pt x="0" y="0"/>
                </a:moveTo>
                <a:lnTo>
                  <a:pt x="772033" y="0"/>
                </a:lnTo>
                <a:lnTo>
                  <a:pt x="772033" y="772033"/>
                </a:lnTo>
                <a:lnTo>
                  <a:pt x="0" y="7720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>
            <a:off x="12247651" y="4253274"/>
            <a:ext cx="2104978" cy="2104978"/>
            <a:chOff x="0" y="0"/>
            <a:chExt cx="2806637" cy="280663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06700" cy="2806700"/>
            </a:xfrm>
            <a:custGeom>
              <a:avLst/>
              <a:gdLst/>
              <a:ahLst/>
              <a:cxnLst/>
              <a:rect l="l" t="t" r="r" b="b"/>
              <a:pathLst>
                <a:path w="2806700" h="2806700">
                  <a:moveTo>
                    <a:pt x="1403350" y="0"/>
                  </a:moveTo>
                  <a:cubicBezTo>
                    <a:pt x="628269" y="0"/>
                    <a:pt x="0" y="628269"/>
                    <a:pt x="0" y="1403350"/>
                  </a:cubicBezTo>
                  <a:cubicBezTo>
                    <a:pt x="0" y="2178431"/>
                    <a:pt x="628269" y="2806700"/>
                    <a:pt x="1403350" y="2806700"/>
                  </a:cubicBezTo>
                  <a:cubicBezTo>
                    <a:pt x="2178431" y="2806700"/>
                    <a:pt x="2806700" y="2178304"/>
                    <a:pt x="2806700" y="1403350"/>
                  </a:cubicBezTo>
                  <a:cubicBezTo>
                    <a:pt x="2806700" y="628396"/>
                    <a:pt x="2178304" y="0"/>
                    <a:pt x="1403350" y="0"/>
                  </a:cubicBezTo>
                  <a:close/>
                </a:path>
              </a:pathLst>
            </a:custGeom>
            <a:solidFill>
              <a:srgbClr val="0C3B60"/>
            </a:solidFill>
          </p:spPr>
        </p:sp>
      </p:grpSp>
      <p:sp>
        <p:nvSpPr>
          <p:cNvPr id="22" name="Freeform 22"/>
          <p:cNvSpPr/>
          <p:nvPr/>
        </p:nvSpPr>
        <p:spPr>
          <a:xfrm>
            <a:off x="12901362" y="4945186"/>
            <a:ext cx="797555" cy="803399"/>
          </a:xfrm>
          <a:custGeom>
            <a:avLst/>
            <a:gdLst/>
            <a:ahLst/>
            <a:cxnLst/>
            <a:rect l="l" t="t" r="r" b="b"/>
            <a:pathLst>
              <a:path w="797555" h="803399">
                <a:moveTo>
                  <a:pt x="0" y="0"/>
                </a:moveTo>
                <a:lnTo>
                  <a:pt x="797556" y="0"/>
                </a:lnTo>
                <a:lnTo>
                  <a:pt x="797556" y="803398"/>
                </a:lnTo>
                <a:lnTo>
                  <a:pt x="0" y="8033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-227" b="-227"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B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0132" y="1813473"/>
            <a:ext cx="3457082" cy="7710963"/>
            <a:chOff x="0" y="0"/>
            <a:chExt cx="4609443" cy="102812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09465" cy="10281285"/>
            </a:xfrm>
            <a:custGeom>
              <a:avLst/>
              <a:gdLst/>
              <a:ahLst/>
              <a:cxnLst/>
              <a:rect l="l" t="t" r="r" b="b"/>
              <a:pathLst>
                <a:path w="4609465" h="10281285">
                  <a:moveTo>
                    <a:pt x="0" y="0"/>
                  </a:moveTo>
                  <a:lnTo>
                    <a:pt x="4609465" y="0"/>
                  </a:lnTo>
                  <a:lnTo>
                    <a:pt x="4609465" y="10281285"/>
                  </a:lnTo>
                  <a:lnTo>
                    <a:pt x="0" y="10281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9" r="-18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7409762" y="1813473"/>
            <a:ext cx="3457082" cy="7710963"/>
            <a:chOff x="0" y="0"/>
            <a:chExt cx="4609443" cy="1028128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609465" cy="10281285"/>
            </a:xfrm>
            <a:custGeom>
              <a:avLst/>
              <a:gdLst/>
              <a:ahLst/>
              <a:cxnLst/>
              <a:rect l="l" t="t" r="r" b="b"/>
              <a:pathLst>
                <a:path w="4609465" h="10281285">
                  <a:moveTo>
                    <a:pt x="0" y="0"/>
                  </a:moveTo>
                  <a:lnTo>
                    <a:pt x="4609465" y="0"/>
                  </a:lnTo>
                  <a:lnTo>
                    <a:pt x="4609465" y="10281285"/>
                  </a:lnTo>
                  <a:lnTo>
                    <a:pt x="0" y="10281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9" r="-18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1000194" y="1813473"/>
            <a:ext cx="3457082" cy="7710963"/>
            <a:chOff x="0" y="0"/>
            <a:chExt cx="4609443" cy="1028128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609465" cy="10281285"/>
            </a:xfrm>
            <a:custGeom>
              <a:avLst/>
              <a:gdLst/>
              <a:ahLst/>
              <a:cxnLst/>
              <a:rect l="l" t="t" r="r" b="b"/>
              <a:pathLst>
                <a:path w="4609465" h="10281285">
                  <a:moveTo>
                    <a:pt x="0" y="0"/>
                  </a:moveTo>
                  <a:lnTo>
                    <a:pt x="4609465" y="0"/>
                  </a:lnTo>
                  <a:lnTo>
                    <a:pt x="4609465" y="10281285"/>
                  </a:lnTo>
                  <a:lnTo>
                    <a:pt x="0" y="10281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" r="-18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14608855" y="1813473"/>
            <a:ext cx="3457082" cy="7710963"/>
            <a:chOff x="0" y="0"/>
            <a:chExt cx="4609443" cy="1028128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9465" cy="10281285"/>
            </a:xfrm>
            <a:custGeom>
              <a:avLst/>
              <a:gdLst/>
              <a:ahLst/>
              <a:cxnLst/>
              <a:rect l="l" t="t" r="r" b="b"/>
              <a:pathLst>
                <a:path w="4609465" h="10281285">
                  <a:moveTo>
                    <a:pt x="0" y="0"/>
                  </a:moveTo>
                  <a:lnTo>
                    <a:pt x="4609465" y="0"/>
                  </a:lnTo>
                  <a:lnTo>
                    <a:pt x="4609465" y="10281285"/>
                  </a:lnTo>
                  <a:lnTo>
                    <a:pt x="0" y="10281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9" r="-18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230132" y="565845"/>
            <a:ext cx="9155756" cy="1247628"/>
            <a:chOff x="0" y="0"/>
            <a:chExt cx="12207675" cy="166350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207675" cy="1663504"/>
            </a:xfrm>
            <a:custGeom>
              <a:avLst/>
              <a:gdLst/>
              <a:ahLst/>
              <a:cxnLst/>
              <a:rect l="l" t="t" r="r" b="b"/>
              <a:pathLst>
                <a:path w="12207675" h="1663504">
                  <a:moveTo>
                    <a:pt x="0" y="0"/>
                  </a:moveTo>
                  <a:lnTo>
                    <a:pt x="12207675" y="0"/>
                  </a:lnTo>
                  <a:lnTo>
                    <a:pt x="12207675" y="1663504"/>
                  </a:lnTo>
                  <a:lnTo>
                    <a:pt x="0" y="16635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9525"/>
              <a:ext cx="12207675" cy="167302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200"/>
                </a:lnSpc>
              </a:pPr>
              <a:r>
                <a:rPr lang="en-US" sz="6000" b="1">
                  <a:solidFill>
                    <a:srgbClr val="FFFFFF"/>
                  </a:solidFill>
                  <a:latin typeface="Open Sauce Heavy"/>
                  <a:ea typeface="Open Sauce Heavy"/>
                  <a:cs typeface="Open Sauce Heavy"/>
                  <a:sym typeface="Open Sauce Heavy"/>
                </a:rPr>
                <a:t>User registration/login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3819331" y="1813473"/>
            <a:ext cx="3457082" cy="7710963"/>
            <a:chOff x="0" y="0"/>
            <a:chExt cx="4609443" cy="1028128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609465" cy="10281285"/>
            </a:xfrm>
            <a:custGeom>
              <a:avLst/>
              <a:gdLst/>
              <a:ahLst/>
              <a:cxnLst/>
              <a:rect l="l" t="t" r="r" b="b"/>
              <a:pathLst>
                <a:path w="4609465" h="10281285">
                  <a:moveTo>
                    <a:pt x="0" y="0"/>
                  </a:moveTo>
                  <a:lnTo>
                    <a:pt x="4609465" y="0"/>
                  </a:lnTo>
                  <a:lnTo>
                    <a:pt x="4609465" y="10281285"/>
                  </a:lnTo>
                  <a:lnTo>
                    <a:pt x="0" y="10281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19" r="-18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B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03989" y="1547337"/>
            <a:ext cx="3457082" cy="7710963"/>
            <a:chOff x="0" y="0"/>
            <a:chExt cx="4609443" cy="102812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09465" cy="10281285"/>
            </a:xfrm>
            <a:custGeom>
              <a:avLst/>
              <a:gdLst/>
              <a:ahLst/>
              <a:cxnLst/>
              <a:rect l="l" t="t" r="r" b="b"/>
              <a:pathLst>
                <a:path w="4609465" h="10281285">
                  <a:moveTo>
                    <a:pt x="0" y="0"/>
                  </a:moveTo>
                  <a:lnTo>
                    <a:pt x="4609465" y="0"/>
                  </a:lnTo>
                  <a:lnTo>
                    <a:pt x="4609465" y="10281285"/>
                  </a:lnTo>
                  <a:lnTo>
                    <a:pt x="0" y="10281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9" r="-18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5130000" y="1547337"/>
            <a:ext cx="3457082" cy="7710963"/>
            <a:chOff x="0" y="0"/>
            <a:chExt cx="4609443" cy="1028128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609465" cy="10281285"/>
            </a:xfrm>
            <a:custGeom>
              <a:avLst/>
              <a:gdLst/>
              <a:ahLst/>
              <a:cxnLst/>
              <a:rect l="l" t="t" r="r" b="b"/>
              <a:pathLst>
                <a:path w="4609465" h="10281285">
                  <a:moveTo>
                    <a:pt x="0" y="0"/>
                  </a:moveTo>
                  <a:lnTo>
                    <a:pt x="4609465" y="0"/>
                  </a:lnTo>
                  <a:lnTo>
                    <a:pt x="4609465" y="10281285"/>
                  </a:lnTo>
                  <a:lnTo>
                    <a:pt x="0" y="10281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9" r="-18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9358607" y="1547337"/>
            <a:ext cx="3457082" cy="7710963"/>
            <a:chOff x="0" y="0"/>
            <a:chExt cx="4609443" cy="1028128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609465" cy="10281285"/>
            </a:xfrm>
            <a:custGeom>
              <a:avLst/>
              <a:gdLst/>
              <a:ahLst/>
              <a:cxnLst/>
              <a:rect l="l" t="t" r="r" b="b"/>
              <a:pathLst>
                <a:path w="4609465" h="10281285">
                  <a:moveTo>
                    <a:pt x="0" y="0"/>
                  </a:moveTo>
                  <a:lnTo>
                    <a:pt x="4609465" y="0"/>
                  </a:lnTo>
                  <a:lnTo>
                    <a:pt x="4609465" y="10281285"/>
                  </a:lnTo>
                  <a:lnTo>
                    <a:pt x="0" y="10281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" r="-18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13802218" y="1547337"/>
            <a:ext cx="3457082" cy="7710963"/>
            <a:chOff x="0" y="0"/>
            <a:chExt cx="4609443" cy="1028128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9465" cy="10281285"/>
            </a:xfrm>
            <a:custGeom>
              <a:avLst/>
              <a:gdLst/>
              <a:ahLst/>
              <a:cxnLst/>
              <a:rect l="l" t="t" r="r" b="b"/>
              <a:pathLst>
                <a:path w="4609465" h="10281285">
                  <a:moveTo>
                    <a:pt x="0" y="0"/>
                  </a:moveTo>
                  <a:lnTo>
                    <a:pt x="4609465" y="0"/>
                  </a:lnTo>
                  <a:lnTo>
                    <a:pt x="4609465" y="10281285"/>
                  </a:lnTo>
                  <a:lnTo>
                    <a:pt x="0" y="10281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9" r="-18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202851" y="367669"/>
            <a:ext cx="9155756" cy="1179668"/>
            <a:chOff x="0" y="0"/>
            <a:chExt cx="12207675" cy="157289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207675" cy="1572891"/>
            </a:xfrm>
            <a:custGeom>
              <a:avLst/>
              <a:gdLst/>
              <a:ahLst/>
              <a:cxnLst/>
              <a:rect l="l" t="t" r="r" b="b"/>
              <a:pathLst>
                <a:path w="12207675" h="1572891">
                  <a:moveTo>
                    <a:pt x="0" y="0"/>
                  </a:moveTo>
                  <a:lnTo>
                    <a:pt x="12207675" y="0"/>
                  </a:lnTo>
                  <a:lnTo>
                    <a:pt x="12207675" y="1572891"/>
                  </a:lnTo>
                  <a:lnTo>
                    <a:pt x="0" y="15728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9525"/>
              <a:ext cx="12207675" cy="1582416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200"/>
                </a:lnSpc>
              </a:pPr>
              <a:r>
                <a:rPr lang="en-US" sz="6000" b="1">
                  <a:solidFill>
                    <a:srgbClr val="FFFFFF"/>
                  </a:solidFill>
                  <a:latin typeface="Open Sauce Heavy"/>
                  <a:ea typeface="Open Sauce Heavy"/>
                  <a:cs typeface="Open Sauce Heavy"/>
                  <a:sym typeface="Open Sauce Heavy"/>
                </a:rPr>
                <a:t>User registration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B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8501" y="1547337"/>
            <a:ext cx="3457082" cy="7710963"/>
            <a:chOff x="0" y="0"/>
            <a:chExt cx="4609443" cy="102812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09465" cy="10281285"/>
            </a:xfrm>
            <a:custGeom>
              <a:avLst/>
              <a:gdLst/>
              <a:ahLst/>
              <a:cxnLst/>
              <a:rect l="l" t="t" r="r" b="b"/>
              <a:pathLst>
                <a:path w="4609465" h="10281285">
                  <a:moveTo>
                    <a:pt x="0" y="0"/>
                  </a:moveTo>
                  <a:lnTo>
                    <a:pt x="4609465" y="0"/>
                  </a:lnTo>
                  <a:lnTo>
                    <a:pt x="4609465" y="10281285"/>
                  </a:lnTo>
                  <a:lnTo>
                    <a:pt x="0" y="10281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9" r="-18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3803973" y="1547337"/>
            <a:ext cx="3457082" cy="7710963"/>
            <a:chOff x="0" y="0"/>
            <a:chExt cx="4609443" cy="1028128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609465" cy="10281285"/>
            </a:xfrm>
            <a:custGeom>
              <a:avLst/>
              <a:gdLst/>
              <a:ahLst/>
              <a:cxnLst/>
              <a:rect l="l" t="t" r="r" b="b"/>
              <a:pathLst>
                <a:path w="4609465" h="10281285">
                  <a:moveTo>
                    <a:pt x="0" y="0"/>
                  </a:moveTo>
                  <a:lnTo>
                    <a:pt x="4609465" y="0"/>
                  </a:lnTo>
                  <a:lnTo>
                    <a:pt x="4609465" y="10281285"/>
                  </a:lnTo>
                  <a:lnTo>
                    <a:pt x="0" y="10281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9" r="-18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7413455" y="1547337"/>
            <a:ext cx="3457082" cy="7710963"/>
            <a:chOff x="0" y="0"/>
            <a:chExt cx="4609443" cy="1028128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609465" cy="10281285"/>
            </a:xfrm>
            <a:custGeom>
              <a:avLst/>
              <a:gdLst/>
              <a:ahLst/>
              <a:cxnLst/>
              <a:rect l="l" t="t" r="r" b="b"/>
              <a:pathLst>
                <a:path w="4609465" h="10281285">
                  <a:moveTo>
                    <a:pt x="0" y="0"/>
                  </a:moveTo>
                  <a:lnTo>
                    <a:pt x="4609465" y="0"/>
                  </a:lnTo>
                  <a:lnTo>
                    <a:pt x="4609465" y="10281285"/>
                  </a:lnTo>
                  <a:lnTo>
                    <a:pt x="0" y="10281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" r="-18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11022936" y="1547337"/>
            <a:ext cx="3457082" cy="7710963"/>
            <a:chOff x="0" y="0"/>
            <a:chExt cx="4609443" cy="1028128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9465" cy="10281285"/>
            </a:xfrm>
            <a:custGeom>
              <a:avLst/>
              <a:gdLst/>
              <a:ahLst/>
              <a:cxnLst/>
              <a:rect l="l" t="t" r="r" b="b"/>
              <a:pathLst>
                <a:path w="4609465" h="10281285">
                  <a:moveTo>
                    <a:pt x="0" y="0"/>
                  </a:moveTo>
                  <a:lnTo>
                    <a:pt x="4609465" y="0"/>
                  </a:lnTo>
                  <a:lnTo>
                    <a:pt x="4609465" y="10281285"/>
                  </a:lnTo>
                  <a:lnTo>
                    <a:pt x="0" y="10281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9" r="-18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14632418" y="1501856"/>
            <a:ext cx="3457082" cy="7710963"/>
            <a:chOff x="0" y="0"/>
            <a:chExt cx="4609443" cy="1028128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609465" cy="10281285"/>
            </a:xfrm>
            <a:custGeom>
              <a:avLst/>
              <a:gdLst/>
              <a:ahLst/>
              <a:cxnLst/>
              <a:rect l="l" t="t" r="r" b="b"/>
              <a:pathLst>
                <a:path w="4609465" h="10281285">
                  <a:moveTo>
                    <a:pt x="0" y="0"/>
                  </a:moveTo>
                  <a:lnTo>
                    <a:pt x="4609465" y="0"/>
                  </a:lnTo>
                  <a:lnTo>
                    <a:pt x="4609465" y="10281285"/>
                  </a:lnTo>
                  <a:lnTo>
                    <a:pt x="0" y="10281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19" r="-18"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>
            <a:off x="198501" y="323630"/>
            <a:ext cx="9155756" cy="1373630"/>
            <a:chOff x="0" y="0"/>
            <a:chExt cx="12207675" cy="183150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207675" cy="1831507"/>
            </a:xfrm>
            <a:custGeom>
              <a:avLst/>
              <a:gdLst/>
              <a:ahLst/>
              <a:cxnLst/>
              <a:rect l="l" t="t" r="r" b="b"/>
              <a:pathLst>
                <a:path w="12207675" h="1831507">
                  <a:moveTo>
                    <a:pt x="0" y="0"/>
                  </a:moveTo>
                  <a:lnTo>
                    <a:pt x="12207675" y="0"/>
                  </a:lnTo>
                  <a:lnTo>
                    <a:pt x="12207675" y="1831507"/>
                  </a:lnTo>
                  <a:lnTo>
                    <a:pt x="0" y="18315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9525"/>
              <a:ext cx="12207675" cy="18410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200"/>
                </a:lnSpc>
              </a:pPr>
              <a:r>
                <a:rPr lang="en-US" sz="6000" b="1">
                  <a:solidFill>
                    <a:srgbClr val="FFFFFF"/>
                  </a:solidFill>
                  <a:latin typeface="Open Sauce Heavy"/>
                  <a:ea typeface="Open Sauce Heavy"/>
                  <a:cs typeface="Open Sauce Heavy"/>
                  <a:sym typeface="Open Sauce Heavy"/>
                </a:rPr>
                <a:t>Main pages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B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9884" y="1723931"/>
            <a:ext cx="3457082" cy="7710963"/>
            <a:chOff x="0" y="0"/>
            <a:chExt cx="4609443" cy="102812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09465" cy="10281285"/>
            </a:xfrm>
            <a:custGeom>
              <a:avLst/>
              <a:gdLst/>
              <a:ahLst/>
              <a:cxnLst/>
              <a:rect l="l" t="t" r="r" b="b"/>
              <a:pathLst>
                <a:path w="4609465" h="10281285">
                  <a:moveTo>
                    <a:pt x="0" y="0"/>
                  </a:moveTo>
                  <a:lnTo>
                    <a:pt x="4609465" y="0"/>
                  </a:lnTo>
                  <a:lnTo>
                    <a:pt x="4609465" y="10281285"/>
                  </a:lnTo>
                  <a:lnTo>
                    <a:pt x="0" y="10281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9" r="-18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3818215" y="1732294"/>
            <a:ext cx="3457082" cy="7710963"/>
            <a:chOff x="0" y="0"/>
            <a:chExt cx="4609443" cy="1028128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609465" cy="10281285"/>
            </a:xfrm>
            <a:custGeom>
              <a:avLst/>
              <a:gdLst/>
              <a:ahLst/>
              <a:cxnLst/>
              <a:rect l="l" t="t" r="r" b="b"/>
              <a:pathLst>
                <a:path w="4609465" h="10281285">
                  <a:moveTo>
                    <a:pt x="0" y="0"/>
                  </a:moveTo>
                  <a:lnTo>
                    <a:pt x="4609465" y="0"/>
                  </a:lnTo>
                  <a:lnTo>
                    <a:pt x="4609465" y="10281285"/>
                  </a:lnTo>
                  <a:lnTo>
                    <a:pt x="0" y="10281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9" r="-18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7410970" y="1723931"/>
            <a:ext cx="3457082" cy="7710963"/>
            <a:chOff x="0" y="0"/>
            <a:chExt cx="4609443" cy="1028128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609465" cy="10281285"/>
            </a:xfrm>
            <a:custGeom>
              <a:avLst/>
              <a:gdLst/>
              <a:ahLst/>
              <a:cxnLst/>
              <a:rect l="l" t="t" r="r" b="b"/>
              <a:pathLst>
                <a:path w="4609465" h="10281285">
                  <a:moveTo>
                    <a:pt x="0" y="0"/>
                  </a:moveTo>
                  <a:lnTo>
                    <a:pt x="4609465" y="0"/>
                  </a:lnTo>
                  <a:lnTo>
                    <a:pt x="4609465" y="10281285"/>
                  </a:lnTo>
                  <a:lnTo>
                    <a:pt x="0" y="10281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9" r="-18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11003725" y="1709062"/>
            <a:ext cx="3457082" cy="7710963"/>
            <a:chOff x="0" y="0"/>
            <a:chExt cx="4609443" cy="1028128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09465" cy="10281285"/>
            </a:xfrm>
            <a:custGeom>
              <a:avLst/>
              <a:gdLst/>
              <a:ahLst/>
              <a:cxnLst/>
              <a:rect l="l" t="t" r="r" b="b"/>
              <a:pathLst>
                <a:path w="4609465" h="10281285">
                  <a:moveTo>
                    <a:pt x="0" y="0"/>
                  </a:moveTo>
                  <a:lnTo>
                    <a:pt x="4609465" y="0"/>
                  </a:lnTo>
                  <a:lnTo>
                    <a:pt x="4609465" y="10281285"/>
                  </a:lnTo>
                  <a:lnTo>
                    <a:pt x="0" y="10281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9" r="-18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14628075" y="1732294"/>
            <a:ext cx="3457082" cy="7710963"/>
            <a:chOff x="0" y="0"/>
            <a:chExt cx="4609443" cy="1028128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609465" cy="10281285"/>
            </a:xfrm>
            <a:custGeom>
              <a:avLst/>
              <a:gdLst/>
              <a:ahLst/>
              <a:cxnLst/>
              <a:rect l="l" t="t" r="r" b="b"/>
              <a:pathLst>
                <a:path w="4609465" h="10281285">
                  <a:moveTo>
                    <a:pt x="0" y="0"/>
                  </a:moveTo>
                  <a:lnTo>
                    <a:pt x="4609465" y="0"/>
                  </a:lnTo>
                  <a:lnTo>
                    <a:pt x="4609465" y="10281285"/>
                  </a:lnTo>
                  <a:lnTo>
                    <a:pt x="0" y="10281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19" r="-18"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>
            <a:off x="219884" y="367669"/>
            <a:ext cx="10454907" cy="1238718"/>
            <a:chOff x="0" y="0"/>
            <a:chExt cx="13939876" cy="165162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939876" cy="1651625"/>
            </a:xfrm>
            <a:custGeom>
              <a:avLst/>
              <a:gdLst/>
              <a:ahLst/>
              <a:cxnLst/>
              <a:rect l="l" t="t" r="r" b="b"/>
              <a:pathLst>
                <a:path w="13939876" h="1651625">
                  <a:moveTo>
                    <a:pt x="0" y="0"/>
                  </a:moveTo>
                  <a:lnTo>
                    <a:pt x="13939876" y="0"/>
                  </a:lnTo>
                  <a:lnTo>
                    <a:pt x="13939876" y="1651625"/>
                  </a:lnTo>
                  <a:lnTo>
                    <a:pt x="0" y="16516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9525"/>
              <a:ext cx="13939876" cy="16611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200"/>
                </a:lnSpc>
              </a:pPr>
              <a:r>
                <a:rPr lang="en-US" sz="6000" b="1">
                  <a:solidFill>
                    <a:srgbClr val="FFFFFF"/>
                  </a:solidFill>
                  <a:latin typeface="Open Sauce Heavy"/>
                  <a:ea typeface="Open Sauce Heavy"/>
                  <a:cs typeface="Open Sauce Heavy"/>
                  <a:sym typeface="Open Sauce Heavy"/>
                </a:rPr>
                <a:t>Glycemic Load Estimation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B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852099"/>
            <a:ext cx="12022851" cy="1676781"/>
            <a:chOff x="0" y="0"/>
            <a:chExt cx="16030468" cy="22357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030466" cy="2235708"/>
            </a:xfrm>
            <a:custGeom>
              <a:avLst/>
              <a:gdLst/>
              <a:ahLst/>
              <a:cxnLst/>
              <a:rect l="l" t="t" r="r" b="b"/>
              <a:pathLst>
                <a:path w="16030466" h="2235708">
                  <a:moveTo>
                    <a:pt x="0" y="0"/>
                  </a:moveTo>
                  <a:lnTo>
                    <a:pt x="16030466" y="0"/>
                  </a:lnTo>
                  <a:lnTo>
                    <a:pt x="16030466" y="2235708"/>
                  </a:lnTo>
                  <a:lnTo>
                    <a:pt x="0" y="22357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16030468" cy="224523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10800"/>
                </a:lnSpc>
              </a:pPr>
              <a:r>
                <a:rPr lang="en-US" sz="9000" b="1">
                  <a:solidFill>
                    <a:srgbClr val="F2F2F2"/>
                  </a:solidFill>
                  <a:latin typeface="Open Sauce Heavy"/>
                  <a:ea typeface="Open Sauce Heavy"/>
                  <a:cs typeface="Open Sauce Heavy"/>
                  <a:sym typeface="Open Sauce Heavy"/>
                </a:rPr>
                <a:t>Market Opportunity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791732" y="2990628"/>
            <a:ext cx="13671862" cy="688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Growing health-tech and diabetes management market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303133" y="4165377"/>
            <a:ext cx="5981105" cy="211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Millions of people track food for </a:t>
            </a:r>
          </a:p>
          <a:p>
            <a:pPr marL="1943105" lvl="3" indent="-485776" algn="l">
              <a:lnSpc>
                <a:spcPts val="4200"/>
              </a:lnSpc>
              <a:buFont typeface="Arial"/>
              <a:buChar char="￭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diabetes</a:t>
            </a:r>
          </a:p>
          <a:p>
            <a:pPr marL="1943105" lvl="3" indent="-485776" algn="l">
              <a:lnSpc>
                <a:spcPts val="4200"/>
              </a:lnSpc>
              <a:buFont typeface="Arial"/>
              <a:buChar char="￭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fitness</a:t>
            </a:r>
          </a:p>
          <a:p>
            <a:pPr marL="1943105" lvl="3" indent="-485776" algn="l">
              <a:lnSpc>
                <a:spcPts val="4200"/>
              </a:lnSpc>
              <a:buFont typeface="Arial"/>
              <a:buChar char="￭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general health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303133" y="6765702"/>
            <a:ext cx="7192906" cy="211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Potential users: </a:t>
            </a:r>
          </a:p>
          <a:p>
            <a:pPr marL="1943105" lvl="3" indent="-485776" algn="l">
              <a:lnSpc>
                <a:spcPts val="4200"/>
              </a:lnSpc>
              <a:buFont typeface="Arial"/>
              <a:buChar char="￭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people living with diabetes</a:t>
            </a:r>
          </a:p>
          <a:p>
            <a:pPr marL="1943105" lvl="3" indent="-485776" algn="l">
              <a:lnSpc>
                <a:spcPts val="4200"/>
              </a:lnSpc>
              <a:buFont typeface="Arial"/>
              <a:buChar char="￭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health-conscious individuals</a:t>
            </a:r>
          </a:p>
          <a:p>
            <a:pPr marL="1943105" lvl="3" indent="-485776" algn="l">
              <a:lnSpc>
                <a:spcPts val="4200"/>
              </a:lnSpc>
              <a:buFont typeface="Arial"/>
              <a:buChar char="￭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fitness enthusiasts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208</Words>
  <Application>Microsoft Office PowerPoint</Application>
  <PresentationFormat>Custom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Canva Sans Bold</vt:lpstr>
      <vt:lpstr>Open Sauce Heavy</vt:lpstr>
      <vt:lpstr>Roboto</vt:lpstr>
      <vt:lpstr>Canva Sans</vt:lpstr>
      <vt:lpstr>Roboto Bold</vt:lpstr>
      <vt:lpstr>Arial</vt:lpstr>
      <vt:lpstr>Calibri</vt:lpstr>
      <vt:lpstr>Open Sauce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GlycoSnap Pitch.pptx</dc:title>
  <cp:lastModifiedBy>USER</cp:lastModifiedBy>
  <cp:revision>2</cp:revision>
  <dcterms:created xsi:type="dcterms:W3CDTF">2006-08-16T00:00:00Z</dcterms:created>
  <dcterms:modified xsi:type="dcterms:W3CDTF">2025-02-25T10:41:10Z</dcterms:modified>
  <dc:identifier>DAGgGDI_SUo</dc:identifier>
</cp:coreProperties>
</file>