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62" r:id="rId5"/>
    <p:sldId id="263" r:id="rId6"/>
    <p:sldId id="264" r:id="rId7"/>
    <p:sldId id="265" r:id="rId8"/>
    <p:sldId id="266" r:id="rId9"/>
    <p:sldId id="271"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9"/>
    <p:restoredTop sz="94674"/>
  </p:normalViewPr>
  <p:slideViewPr>
    <p:cSldViewPr snapToGrid="0" snapToObjects="1">
      <p:cViewPr varScale="1">
        <p:scale>
          <a:sx n="173" d="100"/>
          <a:sy n="173" d="100"/>
        </p:scale>
        <p:origin x="192" y="208"/>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a:xfrm>
            <a:off x="1544638" y="985838"/>
            <a:ext cx="5445125" cy="3403600"/>
          </a:xfrm>
          <a:ln/>
        </p:spPr>
      </p:sp>
      <p:sp>
        <p:nvSpPr>
          <p:cNvPr id="1126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a:ea typeface="ＭＳ Ｐゴシック" charset="0"/>
              </a:rPr>
              <a:t>The slide shows the definition of the ubiquitous "Hello World" example in </a:t>
            </a:r>
            <a:r>
              <a:rPr lang="en-US" dirty="0" err="1">
                <a:ea typeface="ＭＳ Ｐゴシック" charset="0"/>
              </a:rPr>
              <a:t>Scala</a:t>
            </a:r>
            <a:r>
              <a:rPr lang="en-US" dirty="0">
                <a:ea typeface="ＭＳ Ｐゴシック" charset="0"/>
              </a:rPr>
              <a:t>. </a:t>
            </a:r>
          </a:p>
          <a:p>
            <a:pPr lvl="0"/>
            <a:r>
              <a:rPr lang="en-US" dirty="0">
                <a:ea typeface="ＭＳ Ｐゴシック" charset="0"/>
              </a:rPr>
              <a:t>There are no requirements for mapping class/type names to filenames in </a:t>
            </a:r>
            <a:r>
              <a:rPr lang="en-US" dirty="0" err="1">
                <a:ea typeface="ＭＳ Ｐゴシック" charset="0"/>
              </a:rPr>
              <a:t>Scala</a:t>
            </a:r>
            <a:r>
              <a:rPr lang="en-US" dirty="0">
                <a:ea typeface="ＭＳ Ｐゴシック" charset="0"/>
              </a:rPr>
              <a:t>. The content of the source file is the definition of an </a:t>
            </a:r>
            <a:r>
              <a:rPr lang="en-US" i="1" dirty="0">
                <a:ea typeface="ＭＳ Ｐゴシック" charset="0"/>
              </a:rPr>
              <a:t>object</a:t>
            </a:r>
            <a:r>
              <a:rPr lang="en-US" dirty="0">
                <a:ea typeface="ＭＳ Ｐゴシック" charset="0"/>
              </a:rPr>
              <a:t>, a </a:t>
            </a:r>
            <a:r>
              <a:rPr lang="en-US" dirty="0" err="1">
                <a:ea typeface="ＭＳ Ｐゴシック" charset="0"/>
              </a:rPr>
              <a:t>Scala</a:t>
            </a:r>
            <a:r>
              <a:rPr lang="en-US" dirty="0">
                <a:ea typeface="ＭＳ Ｐゴシック" charset="0"/>
              </a:rPr>
              <a:t> construct that represents a "Singleton" class. In other words a class that will have a single instance. The instance will be created by the runtime as required – in this case when the program starts but this may not always be the case.</a:t>
            </a:r>
          </a:p>
          <a:p>
            <a:pPr lvl="0"/>
            <a:r>
              <a:rPr lang="en-US" dirty="0" err="1">
                <a:ea typeface="ＭＳ Ｐゴシック" charset="0"/>
              </a:rPr>
              <a:t>Scala</a:t>
            </a:r>
            <a:r>
              <a:rPr lang="en-US" dirty="0">
                <a:ea typeface="ＭＳ Ｐゴシック" charset="0"/>
              </a:rPr>
              <a:t> does not have the keyword "static", by implication all fields and methods in an "object" are considered static.</a:t>
            </a:r>
          </a:p>
          <a:p>
            <a:pPr lvl="0"/>
            <a:r>
              <a:rPr lang="en-US" dirty="0">
                <a:ea typeface="ＭＳ Ｐゴシック" charset="0"/>
              </a:rPr>
              <a:t>Notice the type of the parameter to the main method is shown after the identifier. </a:t>
            </a:r>
            <a:r>
              <a:rPr lang="en-US" dirty="0" err="1">
                <a:ea typeface="ＭＳ Ｐゴシック" charset="0"/>
              </a:rPr>
              <a:t>Scala</a:t>
            </a:r>
            <a:r>
              <a:rPr lang="en-US" dirty="0">
                <a:ea typeface="ＭＳ Ｐゴシック" charset="0"/>
              </a:rPr>
              <a:t> requires declarations to be written in this way, as it is felt that declarations of variables of complex types will be easier to read and understand. In many cases, however, the type can be omitted as it will be inferred during compilation (although never in the case of parameter specifications!!)</a:t>
            </a:r>
          </a:p>
          <a:p>
            <a:pPr lvl="0"/>
            <a:r>
              <a:rPr lang="en-US" dirty="0">
                <a:ea typeface="ＭＳ Ｐゴシック" charset="0"/>
              </a:rPr>
              <a:t>As part of its goal to reduce syntax, </a:t>
            </a:r>
            <a:r>
              <a:rPr lang="en-US" dirty="0" err="1">
                <a:ea typeface="ＭＳ Ｐゴシック" charset="0"/>
              </a:rPr>
              <a:t>Scala</a:t>
            </a:r>
            <a:r>
              <a:rPr lang="en-US" dirty="0">
                <a:ea typeface="ＭＳ Ｐゴシック" charset="0"/>
              </a:rPr>
              <a:t> does not require a semicolon at the end of a line, although it may be necessary as a separator in other cases.</a:t>
            </a:r>
          </a:p>
          <a:p>
            <a:pPr lvl="0"/>
            <a:r>
              <a:rPr lang="en-US" dirty="0">
                <a:ea typeface="ＭＳ Ｐゴシック" charset="0"/>
              </a:rPr>
              <a:t>The code can be simplified further, by defining the object containing the main() method as extending the </a:t>
            </a:r>
            <a:r>
              <a:rPr lang="en-US" i="1" dirty="0">
                <a:ea typeface="ＭＳ Ｐゴシック" charset="0"/>
              </a:rPr>
              <a:t>trait</a:t>
            </a:r>
            <a:r>
              <a:rPr lang="en-US" dirty="0">
                <a:ea typeface="ＭＳ Ｐゴシック" charset="0"/>
              </a:rPr>
              <a:t> (like a Java Interface) </a:t>
            </a:r>
            <a:r>
              <a:rPr lang="en-US" dirty="0" err="1">
                <a:ea typeface="ＭＳ Ｐゴシック" charset="0"/>
              </a:rPr>
              <a:t>scala.App</a:t>
            </a:r>
            <a:r>
              <a:rPr lang="en-US" dirty="0">
                <a:ea typeface="ＭＳ Ｐゴシック" charset="0"/>
              </a:rPr>
              <a:t>. When we do this, then all of the code in the body of the object is wrapped in the main() method implicitly so there is no need to define the method itself</a:t>
            </a:r>
            <a:r>
              <a:rPr lang="en-US" dirty="0" smtClean="0">
                <a:ea typeface="ＭＳ Ｐゴシック" charset="0"/>
              </a:rPr>
              <a:t>.</a:t>
            </a:r>
          </a:p>
          <a:p>
            <a:pPr lvl="0"/>
            <a:r>
              <a:rPr lang="en-US" smtClean="0">
                <a:ea typeface="ＭＳ Ｐゴシック" charset="0"/>
              </a:rPr>
              <a:t>@exhibit;</a:t>
            </a:r>
            <a:endParaRPr lang="en-US" dirty="0">
              <a:ea typeface="ＭＳ Ｐゴシック" charset="0"/>
            </a:endParaRPr>
          </a:p>
        </p:txBody>
      </p:sp>
    </p:spTree>
    <p:extLst>
      <p:ext uri="{BB962C8B-B14F-4D97-AF65-F5344CB8AC3E}">
        <p14:creationId xmlns:p14="http://schemas.microsoft.com/office/powerpoint/2010/main" val="18473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544638" y="985838"/>
            <a:ext cx="5445125" cy="34036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err="1">
                <a:ea typeface="ＭＳ Ｐゴシック" charset="0"/>
              </a:rPr>
              <a:t>Scala</a:t>
            </a:r>
            <a:r>
              <a:rPr lang="en-US" dirty="0">
                <a:ea typeface="ＭＳ Ｐゴシック" charset="0"/>
              </a:rPr>
              <a:t> also provides the standard while construct.</a:t>
            </a:r>
          </a:p>
          <a:p>
            <a:pPr lvl="0"/>
            <a:r>
              <a:rPr lang="en-US" dirty="0">
                <a:ea typeface="ＭＳ Ｐゴシック" charset="0"/>
              </a:rPr>
              <a:t>Although this provides familiar syntax for Java programmers, in practice the functional approach of </a:t>
            </a:r>
            <a:r>
              <a:rPr lang="en-US" dirty="0" err="1">
                <a:ea typeface="ＭＳ Ｐゴシック" charset="0"/>
              </a:rPr>
              <a:t>Scala</a:t>
            </a:r>
            <a:r>
              <a:rPr lang="en-US" dirty="0">
                <a:ea typeface="ＭＳ Ｐゴシック" charset="0"/>
              </a:rPr>
              <a:t>, based on recursion, often leads to more concise and readable code. Because of "tail recursion" </a:t>
            </a:r>
            <a:r>
              <a:rPr lang="en-US" dirty="0" err="1">
                <a:ea typeface="ＭＳ Ｐゴシック" charset="0"/>
              </a:rPr>
              <a:t>optimisations</a:t>
            </a:r>
            <a:r>
              <a:rPr lang="en-US" dirty="0">
                <a:ea typeface="ＭＳ Ｐゴシック" charset="0"/>
              </a:rPr>
              <a:t> this style of code can often be as efficient as iteration.</a:t>
            </a:r>
          </a:p>
        </p:txBody>
      </p:sp>
    </p:spTree>
    <p:extLst>
      <p:ext uri="{BB962C8B-B14F-4D97-AF65-F5344CB8AC3E}">
        <p14:creationId xmlns:p14="http://schemas.microsoft.com/office/powerpoint/2010/main" val="49188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544638" y="985838"/>
            <a:ext cx="5445125" cy="34036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err="1" smtClean="0">
                <a:ea typeface="ＭＳ Ｐゴシック" charset="0"/>
              </a:rPr>
              <a:t>Scala</a:t>
            </a:r>
            <a:r>
              <a:rPr lang="en-US" dirty="0" smtClean="0">
                <a:ea typeface="ＭＳ Ｐゴシック" charset="0"/>
              </a:rPr>
              <a:t> provides</a:t>
            </a:r>
            <a:r>
              <a:rPr lang="en-US" baseline="0" dirty="0" smtClean="0">
                <a:ea typeface="ＭＳ Ｐゴシック" charset="0"/>
              </a:rPr>
              <a:t> a way of implementing the semantics and </a:t>
            </a:r>
            <a:r>
              <a:rPr lang="en-US" baseline="0" dirty="0" err="1" smtClean="0">
                <a:ea typeface="ＭＳ Ｐゴシック" charset="0"/>
              </a:rPr>
              <a:t>behaviour</a:t>
            </a:r>
            <a:r>
              <a:rPr lang="en-US" baseline="0" dirty="0" smtClean="0">
                <a:ea typeface="ＭＳ Ｐゴシック" charset="0"/>
              </a:rPr>
              <a:t> of a traditional for loop, through a special case of a construct known as the for comprehension.</a:t>
            </a:r>
          </a:p>
          <a:p>
            <a:pPr lvl="0"/>
            <a:r>
              <a:rPr lang="en-US" baseline="0" dirty="0" smtClean="0">
                <a:ea typeface="ＭＳ Ｐゴシック" charset="0"/>
              </a:rPr>
              <a:t>The distinguishing feature of the for loop against the for comprehension is that the body of the construct is an expression with type Unit – in other words it does not return any value. The body is executed solely for any side effects it may have. In the example, the side effect is the printing of the value held in the variable a. Note that in the body of the loop, a is considered a </a:t>
            </a:r>
            <a:r>
              <a:rPr lang="en-US" baseline="0" dirty="0" err="1" smtClean="0">
                <a:ea typeface="ＭＳ Ｐゴシック" charset="0"/>
              </a:rPr>
              <a:t>val</a:t>
            </a:r>
            <a:r>
              <a:rPr lang="en-US" baseline="0" dirty="0" smtClean="0">
                <a:ea typeface="ＭＳ Ｐゴシック" charset="0"/>
              </a:rPr>
              <a:t> and cannot be changed.</a:t>
            </a:r>
          </a:p>
          <a:p>
            <a:pPr lvl="0"/>
            <a:r>
              <a:rPr lang="en-US" baseline="0" dirty="0" smtClean="0">
                <a:ea typeface="ＭＳ Ｐゴシック" charset="0"/>
              </a:rPr>
              <a:t>The for loop as shown is equivalent to using the </a:t>
            </a:r>
            <a:r>
              <a:rPr lang="en-US" baseline="0" dirty="0" err="1" smtClean="0">
                <a:ea typeface="ＭＳ Ｐゴシック" charset="0"/>
              </a:rPr>
              <a:t>foreach</a:t>
            </a:r>
            <a:r>
              <a:rPr lang="en-US" baseline="0" dirty="0" smtClean="0">
                <a:ea typeface="ＭＳ Ｐゴシック" charset="0"/>
              </a:rPr>
              <a:t> method on the input sequence of values. Since all sequences, indeed all collections in the </a:t>
            </a:r>
            <a:r>
              <a:rPr lang="en-US" baseline="0" dirty="0" err="1" smtClean="0">
                <a:ea typeface="ＭＳ Ｐゴシック" charset="0"/>
              </a:rPr>
              <a:t>Scala</a:t>
            </a:r>
            <a:r>
              <a:rPr lang="en-US" baseline="0" dirty="0" smtClean="0">
                <a:ea typeface="ＭＳ Ｐゴシック" charset="0"/>
              </a:rPr>
              <a:t> collections library, are subtypes of the Traversable type (which defines the </a:t>
            </a:r>
            <a:r>
              <a:rPr lang="en-US" baseline="0" dirty="0" err="1" smtClean="0">
                <a:ea typeface="ＭＳ Ｐゴシック" charset="0"/>
              </a:rPr>
              <a:t>foreach</a:t>
            </a:r>
            <a:r>
              <a:rPr lang="en-US" baseline="0" dirty="0" smtClean="0">
                <a:ea typeface="ＭＳ Ｐゴシック" charset="0"/>
              </a:rPr>
              <a:t> method) we know that this is a valid equivalence. Indeed, the compiler will translate the for loop into a call of </a:t>
            </a:r>
            <a:r>
              <a:rPr lang="en-US" baseline="0" dirty="0" err="1" smtClean="0">
                <a:ea typeface="ＭＳ Ｐゴシック" charset="0"/>
              </a:rPr>
              <a:t>foreach</a:t>
            </a:r>
            <a:r>
              <a:rPr lang="en-US" baseline="0" dirty="0" smtClean="0">
                <a:ea typeface="ＭＳ Ｐゴシック" charset="0"/>
              </a:rPr>
              <a:t> on the input.</a:t>
            </a:r>
            <a:endParaRPr lang="en-US" dirty="0">
              <a:ea typeface="ＭＳ Ｐゴシック" charset="0"/>
            </a:endParaRPr>
          </a:p>
        </p:txBody>
      </p:sp>
    </p:spTree>
    <p:extLst>
      <p:ext uri="{BB962C8B-B14F-4D97-AF65-F5344CB8AC3E}">
        <p14:creationId xmlns:p14="http://schemas.microsoft.com/office/powerpoint/2010/main" val="49825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xfrm>
            <a:off x="1544638" y="985838"/>
            <a:ext cx="5445125" cy="3403600"/>
          </a:xfrm>
          <a:ln/>
        </p:spPr>
      </p:sp>
      <p:sp>
        <p:nvSpPr>
          <p:cNvPr id="1331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err="1">
                <a:ea typeface="ＭＳ Ｐゴシック" charset="0"/>
              </a:rPr>
              <a:t>Scala</a:t>
            </a:r>
            <a:r>
              <a:rPr lang="en-US" dirty="0">
                <a:ea typeface="ＭＳ Ｐゴシック" charset="0"/>
              </a:rPr>
              <a:t> code is compiled using the compiler </a:t>
            </a:r>
            <a:r>
              <a:rPr lang="en-US" dirty="0" err="1">
                <a:ea typeface="ＭＳ Ｐゴシック" charset="0"/>
              </a:rPr>
              <a:t>scalac</a:t>
            </a:r>
            <a:r>
              <a:rPr lang="en-US" dirty="0">
                <a:ea typeface="ＭＳ Ｐゴシック" charset="0"/>
              </a:rPr>
              <a:t> – the result is a class file for each class, as for Java. In the case of "</a:t>
            </a:r>
            <a:r>
              <a:rPr lang="en-US" dirty="0" err="1">
                <a:ea typeface="ＭＳ Ｐゴシック" charset="0"/>
              </a:rPr>
              <a:t>object"s</a:t>
            </a:r>
            <a:r>
              <a:rPr lang="en-US" dirty="0">
                <a:ea typeface="ＭＳ Ｐゴシック" charset="0"/>
              </a:rPr>
              <a:t>, an additional class file is created to manage the usage as a singleton. The application can be executed using the </a:t>
            </a:r>
            <a:r>
              <a:rPr lang="en-US" dirty="0" err="1">
                <a:ea typeface="ＭＳ Ｐゴシック" charset="0"/>
              </a:rPr>
              <a:t>scala</a:t>
            </a:r>
            <a:r>
              <a:rPr lang="en-US" dirty="0">
                <a:ea typeface="ＭＳ Ｐゴシック" charset="0"/>
              </a:rPr>
              <a:t> command. Pass the name of the object containing the main() method as the parameter, as well as any other command line arguments</a:t>
            </a:r>
            <a:r>
              <a:rPr lang="en-US" dirty="0" smtClean="0">
                <a:ea typeface="ＭＳ Ｐゴシック" charset="0"/>
              </a:rPr>
              <a:t>.</a:t>
            </a:r>
            <a:endParaRPr lang="en-US" dirty="0">
              <a:ea typeface="ＭＳ Ｐゴシック" charset="0"/>
            </a:endParaRPr>
          </a:p>
        </p:txBody>
      </p:sp>
    </p:spTree>
    <p:extLst>
      <p:ext uri="{BB962C8B-B14F-4D97-AF65-F5344CB8AC3E}">
        <p14:creationId xmlns:p14="http://schemas.microsoft.com/office/powerpoint/2010/main" val="81897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5819FF-951A-8047-BBA2-AC7617C5FF31}" type="slidenum">
              <a:rPr lang="en-US" smtClean="0"/>
              <a:t>11</a:t>
            </a:fld>
            <a:endParaRPr lang="en-US"/>
          </a:p>
        </p:txBody>
      </p:sp>
    </p:spTree>
    <p:extLst>
      <p:ext uri="{BB962C8B-B14F-4D97-AF65-F5344CB8AC3E}">
        <p14:creationId xmlns:p14="http://schemas.microsoft.com/office/powerpoint/2010/main" val="191532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1544638" y="985838"/>
            <a:ext cx="5445125" cy="3403600"/>
          </a:xfrm>
          <a:ln/>
        </p:spPr>
      </p:sp>
      <p:sp>
        <p:nvSpPr>
          <p:cNvPr id="1945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err="1" smtClean="0">
                <a:ea typeface="ＭＳ Ｐゴシック" charset="0"/>
              </a:rPr>
              <a:t>Scala</a:t>
            </a:r>
            <a:r>
              <a:rPr lang="en-US" dirty="0" smtClean="0">
                <a:ea typeface="ＭＳ Ｐゴシック" charset="0"/>
              </a:rPr>
              <a:t> uses the keyword “</a:t>
            </a:r>
            <a:r>
              <a:rPr lang="en-US" dirty="0" err="1" smtClean="0">
                <a:ea typeface="ＭＳ Ｐゴシック" charset="0"/>
              </a:rPr>
              <a:t>val</a:t>
            </a:r>
            <a:r>
              <a:rPr lang="en-US" dirty="0" smtClean="0">
                <a:ea typeface="ＭＳ Ｐゴシック" charset="0"/>
              </a:rPr>
              <a:t>” to introduce a named piece of immutable storage. The value used to </a:t>
            </a:r>
            <a:r>
              <a:rPr lang="en-US" dirty="0" err="1" smtClean="0">
                <a:ea typeface="ＭＳ Ｐゴシック" charset="0"/>
              </a:rPr>
              <a:t>initialise</a:t>
            </a:r>
            <a:r>
              <a:rPr lang="en-US" dirty="0" smtClean="0">
                <a:ea typeface="ＭＳ Ｐゴシック" charset="0"/>
              </a:rPr>
              <a:t> this</a:t>
            </a:r>
            <a:r>
              <a:rPr lang="en-US" baseline="0" dirty="0" smtClean="0">
                <a:ea typeface="ＭＳ Ｐゴシック" charset="0"/>
              </a:rPr>
              <a:t> must be specified at the point of definition. </a:t>
            </a:r>
            <a:br>
              <a:rPr lang="en-US" baseline="0" dirty="0" smtClean="0">
                <a:ea typeface="ＭＳ Ｐゴシック" charset="0"/>
              </a:rPr>
            </a:br>
            <a:r>
              <a:rPr lang="en-US" baseline="0" dirty="0" smtClean="0">
                <a:ea typeface="ＭＳ Ｐゴシック" charset="0"/>
              </a:rPr>
              <a:t>Each </a:t>
            </a:r>
            <a:r>
              <a:rPr lang="en-US" baseline="0" dirty="0" err="1" smtClean="0">
                <a:ea typeface="ＭＳ Ｐゴシック" charset="0"/>
              </a:rPr>
              <a:t>val</a:t>
            </a:r>
            <a:r>
              <a:rPr lang="en-US" baseline="0" dirty="0" smtClean="0">
                <a:ea typeface="ＭＳ Ｐゴシック" charset="0"/>
              </a:rPr>
              <a:t> has a type, which may be deduced by the compiler or explicitly specified as shown, in which case the compiler ensures that the </a:t>
            </a:r>
            <a:r>
              <a:rPr lang="en-US" baseline="0" dirty="0" err="1" smtClean="0">
                <a:ea typeface="ＭＳ Ｐゴシック" charset="0"/>
              </a:rPr>
              <a:t>initialisation</a:t>
            </a:r>
            <a:r>
              <a:rPr lang="en-US" baseline="0" dirty="0" smtClean="0">
                <a:ea typeface="ＭＳ Ｐゴシック" charset="0"/>
              </a:rPr>
              <a:t> expressions is of a compatible type.</a:t>
            </a:r>
          </a:p>
          <a:p>
            <a:pPr lvl="0"/>
            <a:r>
              <a:rPr lang="en-US" baseline="0" dirty="0" smtClean="0">
                <a:ea typeface="ＭＳ Ｐゴシック" charset="0"/>
              </a:rPr>
              <a:t>The expression used to </a:t>
            </a:r>
            <a:r>
              <a:rPr lang="en-US" baseline="0" dirty="0" err="1" smtClean="0">
                <a:ea typeface="ＭＳ Ｐゴシック" charset="0"/>
              </a:rPr>
              <a:t>initialise</a:t>
            </a:r>
            <a:r>
              <a:rPr lang="en-US" baseline="0" dirty="0" smtClean="0">
                <a:ea typeface="ＭＳ Ｐゴシック" charset="0"/>
              </a:rPr>
              <a:t> a </a:t>
            </a:r>
            <a:r>
              <a:rPr lang="en-US" baseline="0" dirty="0" err="1" smtClean="0">
                <a:ea typeface="ＭＳ Ｐゴシック" charset="0"/>
              </a:rPr>
              <a:t>val</a:t>
            </a:r>
            <a:r>
              <a:rPr lang="en-US" baseline="0" dirty="0" smtClean="0">
                <a:ea typeface="ＭＳ Ｐゴシック" charset="0"/>
              </a:rPr>
              <a:t> can be simple, such as a literal value or more complex. It may be a compound expressions consisting of multiple steps (perhaps on different lines), in which case it is enclosed in braces { }. Each set of braces introduces a new scope. The value of the expressions is that of the last sub-expression that is evaluated. In the example the value is calculated from a + 3, where a is set to 5, so the overall value is 8.</a:t>
            </a:r>
            <a:endParaRPr lang="en-US" dirty="0">
              <a:ea typeface="ＭＳ Ｐゴシック" charset="0"/>
            </a:endParaRPr>
          </a:p>
        </p:txBody>
      </p:sp>
    </p:spTree>
    <p:extLst>
      <p:ext uri="{BB962C8B-B14F-4D97-AF65-F5344CB8AC3E}">
        <p14:creationId xmlns:p14="http://schemas.microsoft.com/office/powerpoint/2010/main" val="66327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1544638" y="985838"/>
            <a:ext cx="5445125" cy="3403600"/>
          </a:xfrm>
          <a:ln/>
        </p:spPr>
      </p:sp>
      <p:sp>
        <p:nvSpPr>
          <p:cNvPr id="19458"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smtClean="0">
                <a:ea typeface="ＭＳ Ｐゴシック" charset="0"/>
              </a:rPr>
              <a:t>Variables in </a:t>
            </a:r>
            <a:r>
              <a:rPr lang="en-US" dirty="0" err="1" smtClean="0">
                <a:ea typeface="ＭＳ Ｐゴシック" charset="0"/>
              </a:rPr>
              <a:t>Scala</a:t>
            </a:r>
            <a:r>
              <a:rPr lang="en-US" dirty="0" smtClean="0">
                <a:ea typeface="ＭＳ Ｐゴシック" charset="0"/>
              </a:rPr>
              <a:t> are named</a:t>
            </a:r>
            <a:r>
              <a:rPr lang="en-US" baseline="0" dirty="0" smtClean="0">
                <a:ea typeface="ＭＳ Ｐゴシック" charset="0"/>
              </a:rPr>
              <a:t> pieces of mutable storage – in other words their value may be changed after </a:t>
            </a:r>
            <a:r>
              <a:rPr lang="en-US" baseline="0" dirty="0" err="1" smtClean="0">
                <a:ea typeface="ＭＳ Ｐゴシック" charset="0"/>
              </a:rPr>
              <a:t>initialisation</a:t>
            </a:r>
            <a:r>
              <a:rPr lang="en-US" baseline="0" dirty="0" smtClean="0">
                <a:ea typeface="ＭＳ Ｐゴシック" charset="0"/>
              </a:rPr>
              <a:t>. The functional programming paradigm discourages the use of mutable data as much as possible, so although its use is not prohibited in </a:t>
            </a:r>
            <a:r>
              <a:rPr lang="en-US" baseline="0" dirty="0" err="1" smtClean="0">
                <a:ea typeface="ＭＳ Ｐゴシック" charset="0"/>
              </a:rPr>
              <a:t>Scala</a:t>
            </a:r>
            <a:r>
              <a:rPr lang="en-US" baseline="0" dirty="0" smtClean="0">
                <a:ea typeface="ＭＳ Ｐゴシック" charset="0"/>
              </a:rPr>
              <a:t> care should be taken so that it does not become pervasive as this will limit the flexibility of code and make concurrency much harder to implement.</a:t>
            </a:r>
          </a:p>
          <a:p>
            <a:pPr lvl="0"/>
            <a:r>
              <a:rPr lang="en-US" baseline="0" dirty="0" smtClean="0">
                <a:ea typeface="ＭＳ Ｐゴシック" charset="0"/>
              </a:rPr>
              <a:t>As with </a:t>
            </a:r>
            <a:r>
              <a:rPr lang="en-US" baseline="0" dirty="0" err="1" smtClean="0">
                <a:ea typeface="ＭＳ Ｐゴシック" charset="0"/>
              </a:rPr>
              <a:t>val</a:t>
            </a:r>
            <a:r>
              <a:rPr lang="en-US" baseline="0" dirty="0" smtClean="0">
                <a:ea typeface="ＭＳ Ｐゴシック" charset="0"/>
              </a:rPr>
              <a:t>, the type may be omitted from the declaration of a </a:t>
            </a:r>
            <a:r>
              <a:rPr lang="en-US" baseline="0" dirty="0" err="1" smtClean="0">
                <a:ea typeface="ＭＳ Ｐゴシック" charset="0"/>
              </a:rPr>
              <a:t>var</a:t>
            </a:r>
            <a:r>
              <a:rPr lang="en-US" baseline="0" dirty="0" smtClean="0">
                <a:ea typeface="ＭＳ Ｐゴシック" charset="0"/>
              </a:rPr>
              <a:t>, as long as it is being </a:t>
            </a:r>
            <a:r>
              <a:rPr lang="en-US" baseline="0" dirty="0" err="1" smtClean="0">
                <a:ea typeface="ＭＳ Ｐゴシック" charset="0"/>
              </a:rPr>
              <a:t>intialised</a:t>
            </a:r>
            <a:r>
              <a:rPr lang="en-US" baseline="0" dirty="0" smtClean="0">
                <a:ea typeface="ＭＳ Ｐゴシック" charset="0"/>
              </a:rPr>
              <a:t> (in which case the compiler will infer the type from the </a:t>
            </a:r>
            <a:r>
              <a:rPr lang="en-US" baseline="0" dirty="0" err="1" smtClean="0">
                <a:ea typeface="ＭＳ Ｐゴシック" charset="0"/>
              </a:rPr>
              <a:t>initialising</a:t>
            </a:r>
            <a:r>
              <a:rPr lang="en-US" baseline="0" dirty="0" smtClean="0">
                <a:ea typeface="ＭＳ Ｐゴシック" charset="0"/>
              </a:rPr>
              <a:t> expression).</a:t>
            </a:r>
          </a:p>
          <a:p>
            <a:pPr lvl="0"/>
            <a:r>
              <a:rPr lang="en-US" baseline="0" dirty="0" smtClean="0">
                <a:ea typeface="ＭＳ Ｐゴシック" charset="0"/>
              </a:rPr>
              <a:t>The </a:t>
            </a:r>
            <a:r>
              <a:rPr lang="en-US" baseline="0" dirty="0" err="1" smtClean="0">
                <a:ea typeface="ＭＳ Ｐゴシック" charset="0"/>
              </a:rPr>
              <a:t>var</a:t>
            </a:r>
            <a:r>
              <a:rPr lang="en-US" baseline="0" dirty="0" smtClean="0">
                <a:ea typeface="ＭＳ Ｐゴシック" charset="0"/>
              </a:rPr>
              <a:t> may be explicitly typed (it must be explicitly typed if it is not being </a:t>
            </a:r>
            <a:r>
              <a:rPr lang="en-US" baseline="0" dirty="0" err="1" smtClean="0">
                <a:ea typeface="ＭＳ Ｐゴシック" charset="0"/>
              </a:rPr>
              <a:t>initialised</a:t>
            </a:r>
            <a:r>
              <a:rPr lang="en-US" baseline="0" dirty="0" smtClean="0">
                <a:ea typeface="ＭＳ Ｐゴシック" charset="0"/>
              </a:rPr>
              <a:t>). This causes any </a:t>
            </a:r>
            <a:r>
              <a:rPr lang="en-US" baseline="0" dirty="0" err="1" smtClean="0">
                <a:ea typeface="ＭＳ Ｐゴシック" charset="0"/>
              </a:rPr>
              <a:t>initialising</a:t>
            </a:r>
            <a:r>
              <a:rPr lang="en-US" baseline="0" dirty="0" smtClean="0">
                <a:ea typeface="ＭＳ Ｐゴシック" charset="0"/>
              </a:rPr>
              <a:t> expression to also be type-checked.</a:t>
            </a:r>
          </a:p>
          <a:p>
            <a:pPr lvl="0"/>
            <a:r>
              <a:rPr lang="en-US" baseline="0" dirty="0" smtClean="0">
                <a:ea typeface="ＭＳ Ｐゴシック" charset="0"/>
              </a:rPr>
              <a:t>Once defined, </a:t>
            </a:r>
            <a:r>
              <a:rPr lang="en-US" baseline="0" dirty="0" err="1" smtClean="0">
                <a:ea typeface="ＭＳ Ｐゴシック" charset="0"/>
              </a:rPr>
              <a:t>val</a:t>
            </a:r>
            <a:r>
              <a:rPr lang="en-US" baseline="0" dirty="0" smtClean="0">
                <a:ea typeface="ＭＳ Ｐゴシック" charset="0"/>
              </a:rPr>
              <a:t> and </a:t>
            </a:r>
            <a:r>
              <a:rPr lang="en-US" baseline="0" dirty="0" err="1" smtClean="0">
                <a:ea typeface="ＭＳ Ｐゴシック" charset="0"/>
              </a:rPr>
              <a:t>var</a:t>
            </a:r>
            <a:r>
              <a:rPr lang="en-US" baseline="0" dirty="0" smtClean="0">
                <a:ea typeface="ＭＳ Ｐゴシック" charset="0"/>
              </a:rPr>
              <a:t> may be mixed in expressions, so long as any immutability is not compromised through side effects.</a:t>
            </a:r>
            <a:endParaRPr lang="en-US" dirty="0">
              <a:ea typeface="ＭＳ Ｐゴシック" charset="0"/>
            </a:endParaRPr>
          </a:p>
        </p:txBody>
      </p:sp>
    </p:spTree>
    <p:extLst>
      <p:ext uri="{BB962C8B-B14F-4D97-AF65-F5344CB8AC3E}">
        <p14:creationId xmlns:p14="http://schemas.microsoft.com/office/powerpoint/2010/main" val="182895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xfrm>
            <a:off x="1544638" y="985838"/>
            <a:ext cx="5445125" cy="3403600"/>
          </a:xfrm>
          <a:ln/>
        </p:spPr>
      </p:sp>
      <p:sp>
        <p:nvSpPr>
          <p:cNvPr id="2150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smtClean="0">
                <a:ea typeface="ＭＳ Ｐゴシック" charset="0"/>
              </a:rPr>
              <a:t>Methods </a:t>
            </a:r>
            <a:r>
              <a:rPr lang="en-US" dirty="0">
                <a:ea typeface="ＭＳ Ｐゴシック" charset="0"/>
              </a:rPr>
              <a:t>are introduced by the "</a:t>
            </a:r>
            <a:r>
              <a:rPr lang="en-US" dirty="0" err="1">
                <a:ea typeface="ＭＳ Ｐゴシック" charset="0"/>
              </a:rPr>
              <a:t>def</a:t>
            </a:r>
            <a:r>
              <a:rPr lang="en-US" dirty="0">
                <a:ea typeface="ＭＳ Ｐゴシック" charset="0"/>
              </a:rPr>
              <a:t>" keyword.</a:t>
            </a:r>
          </a:p>
          <a:p>
            <a:pPr lvl="0"/>
            <a:r>
              <a:rPr lang="en-US" dirty="0">
                <a:ea typeface="ＭＳ Ｐゴシック" charset="0"/>
              </a:rPr>
              <a:t>Various </a:t>
            </a:r>
            <a:r>
              <a:rPr lang="en-US" dirty="0" smtClean="0">
                <a:ea typeface="ＭＳ Ｐゴシック" charset="0"/>
              </a:rPr>
              <a:t>examples</a:t>
            </a:r>
            <a:r>
              <a:rPr lang="en-US" baseline="0" dirty="0" smtClean="0">
                <a:ea typeface="ＭＳ Ｐゴシック" charset="0"/>
              </a:rPr>
              <a:t> </a:t>
            </a:r>
            <a:r>
              <a:rPr lang="en-US" dirty="0" smtClean="0">
                <a:ea typeface="ＭＳ Ｐゴシック" charset="0"/>
              </a:rPr>
              <a:t>are </a:t>
            </a:r>
            <a:r>
              <a:rPr lang="en-US" dirty="0">
                <a:ea typeface="ＭＳ Ｐゴシック" charset="0"/>
              </a:rPr>
              <a:t>shown on the slide.</a:t>
            </a:r>
          </a:p>
          <a:p>
            <a:pPr lvl="0"/>
            <a:r>
              <a:rPr lang="en-US" dirty="0">
                <a:ea typeface="ＭＳ Ｐゴシック" charset="0"/>
              </a:rPr>
              <a:t>Note the syntax for variable number of arguments – the argument type is followed by the * character. Notice also use of the Java type </a:t>
            </a:r>
            <a:r>
              <a:rPr lang="en-US" dirty="0" err="1">
                <a:ea typeface="ＭＳ Ｐゴシック" charset="0"/>
              </a:rPr>
              <a:t>java.lang.String</a:t>
            </a:r>
            <a:r>
              <a:rPr lang="en-US" dirty="0">
                <a:ea typeface="ＭＳ Ｐゴシック" charset="0"/>
              </a:rPr>
              <a:t>.</a:t>
            </a:r>
          </a:p>
          <a:p>
            <a:pPr lvl="0"/>
            <a:r>
              <a:rPr lang="en-US" dirty="0">
                <a:ea typeface="ＭＳ Ｐゴシック" charset="0"/>
              </a:rPr>
              <a:t>As with variables, the return type of the function can be inferred by the compiler, or explicitly stated.</a:t>
            </a:r>
          </a:p>
          <a:p>
            <a:pPr lvl="0"/>
            <a:r>
              <a:rPr lang="en-US" dirty="0">
                <a:ea typeface="ＭＳ Ｐゴシック" charset="0"/>
              </a:rPr>
              <a:t>Notice that if no parameters are defined for a function, then we can leave off the parentheses in both the definition and the call. However in the case where a variable number of parameters are expected, as with the sum() function in the slide, the parentheses are required on the call, even if there are no parameters being passed</a:t>
            </a:r>
            <a:r>
              <a:rPr lang="en-US" dirty="0" smtClean="0">
                <a:ea typeface="ＭＳ Ｐゴシック" charset="0"/>
              </a:rPr>
              <a:t>. Additionally,</a:t>
            </a:r>
            <a:r>
              <a:rPr lang="en-US" baseline="0" dirty="0" smtClean="0">
                <a:ea typeface="ＭＳ Ｐゴシック" charset="0"/>
              </a:rPr>
              <a:t> coding conventions recommend that if a method has no return value, such as the </a:t>
            </a:r>
            <a:r>
              <a:rPr lang="en-US" baseline="0" dirty="0" err="1" smtClean="0">
                <a:ea typeface="ＭＳ Ｐゴシック" charset="0"/>
              </a:rPr>
              <a:t>sayHello</a:t>
            </a:r>
            <a:r>
              <a:rPr lang="en-US" baseline="0" dirty="0" smtClean="0">
                <a:ea typeface="ＭＳ Ｐゴシック" charset="0"/>
              </a:rPr>
              <a:t>() method shown here, then it is always defined and called with empty parentheses.</a:t>
            </a:r>
            <a:endParaRPr lang="en-US" dirty="0">
              <a:ea typeface="ＭＳ Ｐゴシック" charset="0"/>
            </a:endParaRPr>
          </a:p>
        </p:txBody>
      </p:sp>
    </p:spTree>
    <p:extLst>
      <p:ext uri="{BB962C8B-B14F-4D97-AF65-F5344CB8AC3E}">
        <p14:creationId xmlns:p14="http://schemas.microsoft.com/office/powerpoint/2010/main" val="86141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xfrm>
            <a:off x="1544638" y="985838"/>
            <a:ext cx="5445125" cy="3403600"/>
          </a:xfrm>
          <a:ln/>
        </p:spPr>
      </p:sp>
      <p:sp>
        <p:nvSpPr>
          <p:cNvPr id="28674"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err="1" smtClean="0">
                <a:ea typeface="ＭＳ Ｐゴシック" charset="0"/>
              </a:rPr>
              <a:t>Scala</a:t>
            </a:r>
            <a:r>
              <a:rPr lang="en-US" dirty="0" smtClean="0">
                <a:ea typeface="ＭＳ Ｐゴシック" charset="0"/>
              </a:rPr>
              <a:t> does not provide a switch statement like Java/C/C++. However the alternative, the match statement, is considerably more powerful as we will see over the next few slides.</a:t>
            </a:r>
          </a:p>
          <a:p>
            <a:pPr lvl="0"/>
            <a:r>
              <a:rPr lang="en-US" dirty="0" smtClean="0">
                <a:ea typeface="ＭＳ Ｐゴシック" charset="0"/>
              </a:rPr>
              <a:t>Here we see a very basic usage of the match statement, emulating a conventional usage of the switch statement. Notice that each possible branch is self-contained, there is no fall-through to the next case and so no need for the break statement. The default case is selected when no other matches are provided, this is indicated using the _ character  (a common wildcard character in </a:t>
            </a:r>
            <a:r>
              <a:rPr lang="en-US" dirty="0" err="1" smtClean="0">
                <a:ea typeface="ＭＳ Ｐゴシック" charset="0"/>
              </a:rPr>
              <a:t>Scala</a:t>
            </a:r>
            <a:r>
              <a:rPr lang="en-US" dirty="0" smtClean="0">
                <a:ea typeface="ＭＳ Ｐゴシック" charset="0"/>
              </a:rPr>
              <a:t> syntax).</a:t>
            </a:r>
          </a:p>
          <a:p>
            <a:pPr lvl="0"/>
            <a:r>
              <a:rPr lang="en-US" dirty="0" smtClean="0">
                <a:ea typeface="ＭＳ Ｐゴシック" charset="0"/>
              </a:rPr>
              <a:t>The default case is not mandatory, however if it is not present and a value not otherwise matched is encountered, then a runtime exception (</a:t>
            </a:r>
            <a:r>
              <a:rPr lang="en-US" dirty="0" err="1" smtClean="0">
                <a:ea typeface="ＭＳ Ｐゴシック" charset="0"/>
              </a:rPr>
              <a:t>MatchError</a:t>
            </a:r>
            <a:r>
              <a:rPr lang="en-US" dirty="0" smtClean="0">
                <a:ea typeface="ＭＳ Ｐゴシック" charset="0"/>
              </a:rPr>
              <a:t>) occurs.</a:t>
            </a:r>
            <a:endParaRPr lang="en-US" dirty="0">
              <a:ea typeface="ＭＳ Ｐゴシック" charset="0"/>
            </a:endParaRPr>
          </a:p>
        </p:txBody>
      </p:sp>
    </p:spTree>
    <p:extLst>
      <p:ext uri="{BB962C8B-B14F-4D97-AF65-F5344CB8AC3E}">
        <p14:creationId xmlns:p14="http://schemas.microsoft.com/office/powerpoint/2010/main" val="49568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xfrm>
            <a:off x="1544638" y="985838"/>
            <a:ext cx="5445125" cy="3403600"/>
          </a:xfrm>
          <a:ln/>
        </p:spPr>
      </p:sp>
      <p:sp>
        <p:nvSpPr>
          <p:cNvPr id="3584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a:ea typeface="ＭＳ Ｐゴシック" charset="0"/>
              </a:rPr>
              <a:t>Recall one of the guiding principles of </a:t>
            </a:r>
            <a:r>
              <a:rPr lang="en-US" dirty="0" err="1">
                <a:ea typeface="ＭＳ Ｐゴシック" charset="0"/>
              </a:rPr>
              <a:t>Scala</a:t>
            </a:r>
            <a:r>
              <a:rPr lang="en-US" dirty="0">
                <a:ea typeface="ＭＳ Ｐゴシック" charset="0"/>
              </a:rPr>
              <a:t> – everything is a value. This means that we can use match as an operator in an expression, ultimately yielding a value.</a:t>
            </a:r>
          </a:p>
          <a:p>
            <a:pPr lvl="0"/>
            <a:r>
              <a:rPr lang="en-US" dirty="0">
                <a:ea typeface="ＭＳ Ｐゴシック" charset="0"/>
              </a:rPr>
              <a:t>The example shows how we can define a function that maps a month number onto a season. The example also illustrates how multiple possible values can match against a single block of code – the | character serves as an "or" operator in this context.</a:t>
            </a:r>
          </a:p>
        </p:txBody>
      </p:sp>
    </p:spTree>
    <p:extLst>
      <p:ext uri="{BB962C8B-B14F-4D97-AF65-F5344CB8AC3E}">
        <p14:creationId xmlns:p14="http://schemas.microsoft.com/office/powerpoint/2010/main" val="202591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xfrm>
            <a:off x="1544638" y="985838"/>
            <a:ext cx="5445125" cy="3403600"/>
          </a:xfrm>
          <a:ln/>
        </p:spPr>
      </p:sp>
      <p:sp>
        <p:nvSpPr>
          <p:cNvPr id="3686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lvl="0"/>
            <a:r>
              <a:rPr lang="en-US" dirty="0">
                <a:ea typeface="ＭＳ Ｐゴシック" charset="0"/>
              </a:rPr>
              <a:t>It is possible to further enhance </a:t>
            </a:r>
            <a:r>
              <a:rPr lang="en-US" smtClean="0">
                <a:ea typeface="ＭＳ Ｐゴシック" charset="0"/>
              </a:rPr>
              <a:t>match expression </a:t>
            </a:r>
            <a:r>
              <a:rPr lang="en-US" dirty="0">
                <a:ea typeface="ＭＳ Ｐゴシック" charset="0"/>
              </a:rPr>
              <a:t>by introducing guards to the case options (rather like in for comprehensions). This allows a range of values to be matched, rather than a list of discrete values as with the "|" character. Of course if options are being used, it is possible to associated a guard with each option.</a:t>
            </a:r>
          </a:p>
          <a:p>
            <a:pPr lvl="0"/>
            <a:r>
              <a:rPr lang="en-US" dirty="0">
                <a:ea typeface="ＭＳ Ｐゴシック" charset="0"/>
              </a:rPr>
              <a:t>Notice that in this case, all possible values are catered for in the three cases so no default is required.</a:t>
            </a:r>
          </a:p>
        </p:txBody>
      </p:sp>
    </p:spTree>
    <p:extLst>
      <p:ext uri="{BB962C8B-B14F-4D97-AF65-F5344CB8AC3E}">
        <p14:creationId xmlns:p14="http://schemas.microsoft.com/office/powerpoint/2010/main" val="204866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a:t>
            </a:r>
            <a:r>
              <a:rPr lang="en-US" dirty="0" smtClean="0">
                <a:latin typeface="+mn-lt"/>
                <a:ea typeface="Symbol" charset="2"/>
                <a:cs typeface="Symbol" charset="2"/>
              </a:rPr>
              <a:t>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1/12/17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and Background</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a:t>
            </a:r>
            <a:r>
              <a:rPr lang="en-US" dirty="0" err="1" smtClean="0"/>
              <a:t>sbt</a:t>
            </a:r>
            <a:endParaRPr lang="en-US" dirty="0"/>
          </a:p>
        </p:txBody>
      </p:sp>
      <p:sp>
        <p:nvSpPr>
          <p:cNvPr id="5" name="TextBox 4"/>
          <p:cNvSpPr txBox="1"/>
          <p:nvPr/>
        </p:nvSpPr>
        <p:spPr>
          <a:xfrm>
            <a:off x="628650" y="2591213"/>
            <a:ext cx="6659016" cy="247895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150000" tIns="117000" bIns="117000">
            <a:spAutoFit/>
          </a:bodyPr>
          <a:lstStyle/>
          <a:p>
            <a:pPr>
              <a:lnSpc>
                <a:spcPts val="1640"/>
              </a:lnSpc>
            </a:pPr>
            <a:r>
              <a:rPr lang="is-IS" sz="1200" dirty="0" smtClean="0">
                <a:latin typeface="Monaco" charset="0"/>
                <a:ea typeface="Monaco" charset="0"/>
                <a:cs typeface="Monaco" charset="0"/>
              </a:rPr>
              <a:t>…</a:t>
            </a:r>
          </a:p>
          <a:p>
            <a:pPr>
              <a:lnSpc>
                <a:spcPts val="1640"/>
              </a:lnSpc>
            </a:pPr>
            <a:r>
              <a:rPr lang="en-US" sz="1200" dirty="0">
                <a:latin typeface="Monaco" charset="0"/>
                <a:ea typeface="Monaco" charset="0"/>
                <a:cs typeface="Monaco" charset="0"/>
              </a:rPr>
              <a:t>&gt; test</a:t>
            </a:r>
          </a:p>
          <a:p>
            <a:pPr>
              <a:lnSpc>
                <a:spcPts val="1640"/>
              </a:lnSpc>
            </a:pPr>
            <a:r>
              <a:rPr lang="is-I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640"/>
              </a:lnSpc>
            </a:pPr>
            <a:r>
              <a:rPr lang="en-US" sz="1200" dirty="0">
                <a:latin typeface="Monaco" charset="0"/>
                <a:ea typeface="Monaco" charset="0"/>
                <a:cs typeface="Monaco" charset="0"/>
              </a:rPr>
              <a:t>[info] Run completed in 324 milliseconds.</a:t>
            </a:r>
          </a:p>
          <a:p>
            <a:pPr>
              <a:lnSpc>
                <a:spcPts val="1640"/>
              </a:lnSpc>
            </a:pPr>
            <a:r>
              <a:rPr lang="en-US" sz="1200" dirty="0">
                <a:latin typeface="Monaco" charset="0"/>
                <a:ea typeface="Monaco" charset="0"/>
                <a:cs typeface="Monaco" charset="0"/>
              </a:rPr>
              <a:t>[info] Total number of tests run: 2</a:t>
            </a:r>
          </a:p>
          <a:p>
            <a:pPr>
              <a:lnSpc>
                <a:spcPts val="1640"/>
              </a:lnSpc>
            </a:pPr>
            <a:r>
              <a:rPr lang="en-US" sz="1200" dirty="0">
                <a:latin typeface="Monaco" charset="0"/>
                <a:ea typeface="Monaco" charset="0"/>
                <a:cs typeface="Monaco" charset="0"/>
              </a:rPr>
              <a:t>[info] Suites: completed 1, aborted 0</a:t>
            </a:r>
          </a:p>
          <a:p>
            <a:pPr>
              <a:lnSpc>
                <a:spcPts val="1640"/>
              </a:lnSpc>
            </a:pPr>
            <a:r>
              <a:rPr lang="en-US" sz="1200" dirty="0">
                <a:latin typeface="Monaco" charset="0"/>
                <a:ea typeface="Monaco" charset="0"/>
                <a:cs typeface="Monaco" charset="0"/>
              </a:rPr>
              <a:t>[info] Tests: succeeded 2, failed 0, canceled 0, ignored 0, pending 0</a:t>
            </a:r>
          </a:p>
          <a:p>
            <a:pPr>
              <a:lnSpc>
                <a:spcPts val="1640"/>
              </a:lnSpc>
            </a:pPr>
            <a:r>
              <a:rPr lang="en-US" sz="1200" dirty="0">
                <a:latin typeface="Monaco" charset="0"/>
                <a:ea typeface="Monaco" charset="0"/>
                <a:cs typeface="Monaco" charset="0"/>
              </a:rPr>
              <a:t>[info] All tests passed.</a:t>
            </a:r>
          </a:p>
          <a:p>
            <a:pPr>
              <a:lnSpc>
                <a:spcPts val="1640"/>
              </a:lnSpc>
            </a:pPr>
            <a:r>
              <a:rPr lang="en-US" sz="1200" dirty="0">
                <a:latin typeface="Monaco" charset="0"/>
                <a:ea typeface="Monaco" charset="0"/>
                <a:cs typeface="Monaco" charset="0"/>
              </a:rPr>
              <a:t>[info] Passed: Total 2, Failed 0, Errors 0, Passed 2</a:t>
            </a:r>
          </a:p>
          <a:p>
            <a:pPr>
              <a:lnSpc>
                <a:spcPts val="1640"/>
              </a:lnSpc>
            </a:pPr>
            <a:r>
              <a:rPr lang="en-US" sz="1200" dirty="0">
                <a:latin typeface="Monaco" charset="0"/>
                <a:ea typeface="Monaco" charset="0"/>
                <a:cs typeface="Monaco" charset="0"/>
              </a:rPr>
              <a:t>[success] Total time: 1 s, completed 08-Aug-2016 15:50:41</a:t>
            </a:r>
          </a:p>
          <a:p>
            <a:pPr>
              <a:lnSpc>
                <a:spcPts val="1640"/>
              </a:lnSpc>
            </a:pPr>
            <a:r>
              <a:rPr lang="en-US" sz="1200" dirty="0">
                <a:latin typeface="Monaco" charset="0"/>
                <a:ea typeface="Monaco" charset="0"/>
                <a:cs typeface="Monaco" charset="0"/>
              </a:rPr>
              <a:t>&gt; </a:t>
            </a:r>
          </a:p>
        </p:txBody>
      </p:sp>
      <p:sp>
        <p:nvSpPr>
          <p:cNvPr id="4" name="TextBox 3"/>
          <p:cNvSpPr txBox="1"/>
          <p:nvPr/>
        </p:nvSpPr>
        <p:spPr>
          <a:xfrm>
            <a:off x="1823058" y="1203523"/>
            <a:ext cx="6473067" cy="208294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150000" tIns="117000" bIns="117000">
            <a:spAutoFit/>
          </a:bodyPr>
          <a:lstStyle/>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sbt</a:t>
            </a:r>
            <a:endParaRPr lang="en-US" sz="1200" dirty="0">
              <a:latin typeface="Monaco" charset="0"/>
              <a:ea typeface="Monaco" charset="0"/>
              <a:cs typeface="Monaco" charset="0"/>
            </a:endParaRPr>
          </a:p>
          <a:p>
            <a:pPr>
              <a:lnSpc>
                <a:spcPts val="1840"/>
              </a:lnSpc>
            </a:pPr>
            <a:r>
              <a:rPr lang="is-I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&gt; run</a:t>
            </a:r>
          </a:p>
          <a:p>
            <a:pPr>
              <a:lnSpc>
                <a:spcPts val="1840"/>
              </a:lnSpc>
            </a:pPr>
            <a:r>
              <a:rPr lang="en-US" sz="1200" dirty="0">
                <a:latin typeface="Monaco" charset="0"/>
                <a:ea typeface="Monaco" charset="0"/>
                <a:cs typeface="Monaco" charset="0"/>
              </a:rPr>
              <a:t>[info] Compiling 1 Scala source to </a:t>
            </a:r>
            <a:r>
              <a:rPr lang="is-IS" sz="1200" dirty="0" smtClean="0">
                <a:latin typeface="Monaco" charset="0"/>
                <a:ea typeface="Monaco" charset="0"/>
                <a:cs typeface="Monaco" charset="0"/>
              </a:rPr>
              <a:t>.../</a:t>
            </a:r>
            <a:r>
              <a:rPr lang="en-US" sz="1200" dirty="0" smtClean="0">
                <a:latin typeface="Monaco" charset="0"/>
                <a:ea typeface="Monaco" charset="0"/>
                <a:cs typeface="Monaco" charset="0"/>
              </a:rPr>
              <a:t>target/scala-2.11/classes</a:t>
            </a:r>
            <a:r>
              <a:rPr lang="en-US" sz="1200" dirty="0">
                <a:latin typeface="Monaco" charset="0"/>
                <a:ea typeface="Monaco" charset="0"/>
                <a:cs typeface="Monaco" charset="0"/>
              </a:rPr>
              <a:t>...</a:t>
            </a:r>
          </a:p>
          <a:p>
            <a:pPr>
              <a:lnSpc>
                <a:spcPts val="1840"/>
              </a:lnSpc>
            </a:pPr>
            <a:r>
              <a:rPr lang="en-US" sz="1200" dirty="0">
                <a:latin typeface="Monaco" charset="0"/>
                <a:ea typeface="Monaco" charset="0"/>
                <a:cs typeface="Monaco" charset="0"/>
              </a:rPr>
              <a:t>[info] Running HelloWorld </a:t>
            </a:r>
          </a:p>
          <a:p>
            <a:pPr>
              <a:lnSpc>
                <a:spcPts val="1840"/>
              </a:lnSpc>
            </a:pPr>
            <a:r>
              <a:rPr lang="en-US" sz="1200" dirty="0">
                <a:latin typeface="Monaco" charset="0"/>
                <a:ea typeface="Monaco" charset="0"/>
                <a:cs typeface="Monaco" charset="0"/>
              </a:rPr>
              <a:t>Hello all</a:t>
            </a:r>
          </a:p>
          <a:p>
            <a:pPr>
              <a:lnSpc>
                <a:spcPts val="1840"/>
              </a:lnSpc>
            </a:pPr>
            <a:r>
              <a:rPr lang="en-US" sz="1200" dirty="0">
                <a:latin typeface="Monaco" charset="0"/>
                <a:ea typeface="Monaco" charset="0"/>
                <a:cs typeface="Monaco" charset="0"/>
              </a:rPr>
              <a:t>[success] Total time: 2 s, completed 08-Aug-2016 15:42:10</a:t>
            </a:r>
          </a:p>
          <a:p>
            <a:pPr>
              <a:lnSpc>
                <a:spcPts val="1840"/>
              </a:lnSpc>
            </a:pPr>
            <a:r>
              <a:rPr lang="en-US" sz="1200" dirty="0">
                <a:latin typeface="Monaco" charset="0"/>
                <a:ea typeface="Monaco" charset="0"/>
                <a:cs typeface="Monaco" charset="0"/>
              </a:rPr>
              <a:t>&gt; </a:t>
            </a:r>
          </a:p>
        </p:txBody>
      </p:sp>
    </p:spTree>
    <p:extLst>
      <p:ext uri="{BB962C8B-B14F-4D97-AF65-F5344CB8AC3E}">
        <p14:creationId xmlns:p14="http://schemas.microsoft.com/office/powerpoint/2010/main" val="1559033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sbt</a:t>
            </a:r>
            <a:r>
              <a:rPr lang="en-US" dirty="0" smtClean="0"/>
              <a:t> Build File</a:t>
            </a:r>
            <a:endParaRPr lang="en-US" dirty="0"/>
          </a:p>
        </p:txBody>
      </p:sp>
      <p:sp>
        <p:nvSpPr>
          <p:cNvPr id="3" name="Content Placeholder 2"/>
          <p:cNvSpPr>
            <a:spLocks noGrp="1"/>
          </p:cNvSpPr>
          <p:nvPr>
            <p:ph idx="1"/>
          </p:nvPr>
        </p:nvSpPr>
        <p:spPr>
          <a:xfrm>
            <a:off x="628650" y="1050758"/>
            <a:ext cx="7886700" cy="856700"/>
          </a:xfrm>
        </p:spPr>
        <p:txBody>
          <a:bodyPr/>
          <a:lstStyle/>
          <a:p>
            <a:r>
              <a:rPr lang="en-US" dirty="0" err="1" smtClean="0"/>
              <a:t>build.sbt</a:t>
            </a:r>
            <a:endParaRPr lang="en-US" dirty="0" smtClean="0"/>
          </a:p>
          <a:p>
            <a:pPr lvl="2"/>
            <a:r>
              <a:rPr lang="en-US" dirty="0" smtClean="0"/>
              <a:t>Written using a Scala DSL</a:t>
            </a:r>
            <a:endParaRPr lang="en-US" dirty="0"/>
          </a:p>
        </p:txBody>
      </p:sp>
      <p:sp>
        <p:nvSpPr>
          <p:cNvPr id="4" name="TextBox 3"/>
          <p:cNvSpPr txBox="1"/>
          <p:nvPr/>
        </p:nvSpPr>
        <p:spPr bwMode="auto">
          <a:xfrm>
            <a:off x="628650" y="2325071"/>
            <a:ext cx="7960654" cy="2082945"/>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none" lIns="150000" tIns="117000" bIns="117000">
            <a:spAutoFit/>
          </a:bodyPr>
          <a:lstStyle/>
          <a:p>
            <a:r>
              <a:rPr lang="en-US" sz="1200" dirty="0">
                <a:latin typeface="Monaco" charset="0"/>
                <a:ea typeface="Monaco" charset="0"/>
                <a:cs typeface="Monaco" charset="0"/>
              </a:rPr>
              <a:t>name := "Hello World"</a:t>
            </a:r>
          </a:p>
          <a:p>
            <a:endParaRPr lang="en-US" sz="1200" dirty="0">
              <a:latin typeface="Monaco" charset="0"/>
              <a:ea typeface="Monaco" charset="0"/>
              <a:cs typeface="Monaco" charset="0"/>
            </a:endParaRPr>
          </a:p>
          <a:p>
            <a:r>
              <a:rPr lang="fr-FR" sz="1200" dirty="0">
                <a:latin typeface="Monaco" charset="0"/>
                <a:ea typeface="Monaco" charset="0"/>
                <a:cs typeface="Monaco" charset="0"/>
              </a:rPr>
              <a:t>version := "1.0"</a:t>
            </a:r>
          </a:p>
          <a:p>
            <a:endParaRPr lang="fr-FR" sz="1200" dirty="0">
              <a:latin typeface="Monaco" charset="0"/>
              <a:ea typeface="Monaco" charset="0"/>
              <a:cs typeface="Monaco" charset="0"/>
            </a:endParaRPr>
          </a:p>
          <a:p>
            <a:r>
              <a:rPr lang="fr-FR" sz="1200" dirty="0" err="1">
                <a:latin typeface="Monaco" charset="0"/>
                <a:ea typeface="Monaco" charset="0"/>
                <a:cs typeface="Monaco" charset="0"/>
              </a:rPr>
              <a:t>scalaVersion</a:t>
            </a:r>
            <a:r>
              <a:rPr lang="fr-FR" sz="1200" dirty="0">
                <a:latin typeface="Monaco" charset="0"/>
                <a:ea typeface="Monaco" charset="0"/>
                <a:cs typeface="Monaco" charset="0"/>
              </a:rPr>
              <a:t> := "2.11.8"</a:t>
            </a:r>
          </a:p>
          <a:p>
            <a:endParaRPr lang="fr-FR" sz="1200" dirty="0">
              <a:latin typeface="Monaco" charset="0"/>
              <a:ea typeface="Monaco" charset="0"/>
              <a:cs typeface="Monaco" charset="0"/>
            </a:endParaRPr>
          </a:p>
          <a:p>
            <a:r>
              <a:rPr lang="fr-FR" sz="1200" dirty="0" err="1">
                <a:latin typeface="Monaco" charset="0"/>
                <a:ea typeface="Monaco" charset="0"/>
                <a:cs typeface="Monaco" charset="0"/>
              </a:rPr>
              <a:t>libraryDependencies</a:t>
            </a:r>
            <a:r>
              <a:rPr lang="fr-FR" sz="1200" dirty="0">
                <a:latin typeface="Monaco" charset="0"/>
                <a:ea typeface="Monaco" charset="0"/>
                <a:cs typeface="Monaco" charset="0"/>
              </a:rPr>
              <a:t> += "org.specs2" %% "specs2-core" % "3.8.4" % "test"</a:t>
            </a:r>
          </a:p>
          <a:p>
            <a:endParaRPr lang="fr-FR" sz="1200" dirty="0">
              <a:latin typeface="Monaco" charset="0"/>
              <a:ea typeface="Monaco" charset="0"/>
              <a:cs typeface="Monaco" charset="0"/>
            </a:endParaRPr>
          </a:p>
          <a:p>
            <a:r>
              <a:rPr lang="fr-FR" sz="1200" dirty="0" err="1">
                <a:latin typeface="Monaco" charset="0"/>
                <a:ea typeface="Monaco" charset="0"/>
                <a:cs typeface="Monaco" charset="0"/>
              </a:rPr>
              <a:t>libraryDependencies</a:t>
            </a:r>
            <a:r>
              <a:rPr lang="fr-FR" sz="1200" dirty="0">
                <a:latin typeface="Monaco" charset="0"/>
                <a:ea typeface="Monaco" charset="0"/>
                <a:cs typeface="Monaco" charset="0"/>
              </a:rPr>
              <a:t> ++= </a:t>
            </a:r>
            <a:r>
              <a:rPr lang="fr-FR" sz="1200" dirty="0" err="1">
                <a:latin typeface="Monaco" charset="0"/>
                <a:ea typeface="Monaco" charset="0"/>
                <a:cs typeface="Monaco" charset="0"/>
              </a:rPr>
              <a:t>Seq</a:t>
            </a:r>
            <a:r>
              <a:rPr lang="fr-FR" sz="1200" dirty="0">
                <a:latin typeface="Monaco" charset="0"/>
                <a:ea typeface="Monaco" charset="0"/>
                <a:cs typeface="Monaco" charset="0"/>
              </a:rPr>
              <a:t>( "</a:t>
            </a:r>
            <a:r>
              <a:rPr lang="fr-FR" sz="1200" dirty="0" err="1">
                <a:latin typeface="Monaco" charset="0"/>
                <a:ea typeface="Monaco" charset="0"/>
                <a:cs typeface="Monaco" charset="0"/>
              </a:rPr>
              <a:t>org.scalatest</a:t>
            </a:r>
            <a:r>
              <a:rPr lang="fr-FR" sz="1200" dirty="0">
                <a:latin typeface="Monaco" charset="0"/>
                <a:ea typeface="Monaco" charset="0"/>
                <a:cs typeface="Monaco" charset="0"/>
              </a:rPr>
              <a:t>" % "scalatest_2.11" % "3.0.0" % "test",</a:t>
            </a:r>
          </a:p>
          <a:p>
            <a:r>
              <a:rPr lang="ro-RO" sz="1200" dirty="0">
                <a:latin typeface="Monaco" charset="0"/>
                <a:ea typeface="Monaco" charset="0"/>
                <a:cs typeface="Monaco" charset="0"/>
              </a:rPr>
              <a:t>                             "</a:t>
            </a:r>
            <a:r>
              <a:rPr lang="ro-RO" sz="1200" dirty="0" err="1">
                <a:latin typeface="Monaco" charset="0"/>
                <a:ea typeface="Monaco" charset="0"/>
                <a:cs typeface="Monaco" charset="0"/>
              </a:rPr>
              <a:t>org.scalactic</a:t>
            </a:r>
            <a:r>
              <a:rPr lang="ro-RO" sz="1200" dirty="0">
                <a:latin typeface="Monaco" charset="0"/>
                <a:ea typeface="Monaco" charset="0"/>
                <a:cs typeface="Monaco" charset="0"/>
              </a:rPr>
              <a:t>" %% "</a:t>
            </a:r>
            <a:r>
              <a:rPr lang="ro-RO" sz="1200" dirty="0" err="1">
                <a:latin typeface="Monaco" charset="0"/>
                <a:ea typeface="Monaco" charset="0"/>
                <a:cs typeface="Monaco" charset="0"/>
              </a:rPr>
              <a:t>scalactic</a:t>
            </a:r>
            <a:r>
              <a:rPr lang="ro-RO" sz="1200" dirty="0">
                <a:latin typeface="Monaco" charset="0"/>
                <a:ea typeface="Monaco" charset="0"/>
                <a:cs typeface="Monaco" charset="0"/>
              </a:rPr>
              <a:t>" % "3.0.0" )</a:t>
            </a:r>
          </a:p>
        </p:txBody>
      </p:sp>
      <p:sp>
        <p:nvSpPr>
          <p:cNvPr id="5" name="TextBox 4"/>
          <p:cNvSpPr txBox="1"/>
          <p:nvPr/>
        </p:nvSpPr>
        <p:spPr>
          <a:xfrm>
            <a:off x="3972233" y="1726568"/>
            <a:ext cx="2003882" cy="524503"/>
          </a:xfrm>
          <a:prstGeom prst="rect">
            <a:avLst/>
          </a:prstGeom>
          <a:noFill/>
        </p:spPr>
        <p:txBody>
          <a:bodyPr wrap="none" rtlCol="0">
            <a:spAutoFit/>
          </a:bodyPr>
          <a:lstStyle/>
          <a:p>
            <a:r>
              <a:rPr lang="en-US" dirty="0" smtClean="0"/>
              <a:t>Possible to manage build</a:t>
            </a:r>
            <a:br>
              <a:rPr lang="en-US" dirty="0" smtClean="0"/>
            </a:br>
            <a:r>
              <a:rPr lang="en-US" dirty="0" smtClean="0"/>
              <a:t>for several Scala versions</a:t>
            </a:r>
            <a:endParaRPr lang="en-US" dirty="0"/>
          </a:p>
        </p:txBody>
      </p:sp>
      <p:cxnSp>
        <p:nvCxnSpPr>
          <p:cNvPr id="7" name="Straight Connector 6"/>
          <p:cNvCxnSpPr>
            <a:stCxn id="5" idx="1"/>
          </p:cNvCxnSpPr>
          <p:nvPr/>
        </p:nvCxnSpPr>
        <p:spPr>
          <a:xfrm flipH="1">
            <a:off x="3018503" y="1988820"/>
            <a:ext cx="953730" cy="102968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74624" y="4563377"/>
            <a:ext cx="2432269" cy="524503"/>
          </a:xfrm>
          <a:prstGeom prst="rect">
            <a:avLst/>
          </a:prstGeom>
          <a:noFill/>
        </p:spPr>
        <p:txBody>
          <a:bodyPr wrap="none" rtlCol="0">
            <a:spAutoFit/>
          </a:bodyPr>
          <a:lstStyle/>
          <a:p>
            <a:r>
              <a:rPr lang="en-US" dirty="0" smtClean="0"/>
              <a:t>Dependencies can be specified</a:t>
            </a:r>
            <a:br>
              <a:rPr lang="en-US" dirty="0" smtClean="0"/>
            </a:br>
            <a:r>
              <a:rPr lang="en-US" dirty="0" smtClean="0"/>
              <a:t>individually or as a list</a:t>
            </a:r>
            <a:endParaRPr lang="en-US" dirty="0"/>
          </a:p>
        </p:txBody>
      </p:sp>
      <p:cxnSp>
        <p:nvCxnSpPr>
          <p:cNvPr id="9" name="Straight Connector 8"/>
          <p:cNvCxnSpPr/>
          <p:nvPr/>
        </p:nvCxnSpPr>
        <p:spPr>
          <a:xfrm>
            <a:off x="5260258" y="4306529"/>
            <a:ext cx="334297" cy="2568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sbt</a:t>
            </a:r>
            <a:r>
              <a:rPr lang="en-US" dirty="0" smtClean="0"/>
              <a:t> Console</a:t>
            </a:r>
            <a:endParaRPr lang="en-US" dirty="0"/>
          </a:p>
        </p:txBody>
      </p:sp>
      <p:sp>
        <p:nvSpPr>
          <p:cNvPr id="3" name="Content Placeholder 2"/>
          <p:cNvSpPr>
            <a:spLocks noGrp="1"/>
          </p:cNvSpPr>
          <p:nvPr>
            <p:ph idx="1"/>
          </p:nvPr>
        </p:nvSpPr>
        <p:spPr>
          <a:xfrm>
            <a:off x="628650" y="1050758"/>
            <a:ext cx="7886700" cy="591229"/>
          </a:xfrm>
        </p:spPr>
        <p:txBody>
          <a:bodyPr/>
          <a:lstStyle/>
          <a:p>
            <a:r>
              <a:rPr lang="en-US" dirty="0" smtClean="0"/>
              <a:t>Allows Scala REPL interaction </a:t>
            </a:r>
            <a:r>
              <a:rPr lang="en-US" smtClean="0"/>
              <a:t>with dependencies resolved</a:t>
            </a:r>
            <a:endParaRPr lang="en-US"/>
          </a:p>
        </p:txBody>
      </p:sp>
      <p:sp>
        <p:nvSpPr>
          <p:cNvPr id="4" name="TextBox 3"/>
          <p:cNvSpPr txBox="1"/>
          <p:nvPr/>
        </p:nvSpPr>
        <p:spPr>
          <a:xfrm>
            <a:off x="628650" y="1573161"/>
            <a:ext cx="7216861" cy="363721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150000" tIns="117000" bIns="117000">
            <a:spAutoFit/>
          </a:bodyPr>
          <a:lstStyle/>
          <a:p>
            <a:pPr>
              <a:lnSpc>
                <a:spcPts val="1840"/>
              </a:lnSpc>
            </a:pP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sbt</a:t>
            </a:r>
            <a:endParaRPr lang="en-US" sz="1200" dirty="0" smtClean="0">
              <a:latin typeface="Monaco" charset="0"/>
              <a:ea typeface="Monaco" charset="0"/>
              <a:cs typeface="Monaco" charset="0"/>
            </a:endParaRPr>
          </a:p>
          <a:p>
            <a:pPr>
              <a:lnSpc>
                <a:spcPts val="1840"/>
              </a:lnSpc>
            </a:pPr>
            <a:r>
              <a:rPr lang="en-US" sz="1200" dirty="0" smtClean="0">
                <a:latin typeface="Monaco" charset="0"/>
                <a:ea typeface="Monaco" charset="0"/>
                <a:cs typeface="Monaco" charset="0"/>
              </a:rPr>
              <a:t>[info] Set current project to Hello World (in build file:../latest/)</a:t>
            </a:r>
          </a:p>
          <a:p>
            <a:pPr>
              <a:lnSpc>
                <a:spcPts val="1840"/>
              </a:lnSpc>
            </a:pPr>
            <a:r>
              <a:rPr lang="en-US" sz="1200" dirty="0" smtClean="0">
                <a:latin typeface="Monaco" charset="0"/>
                <a:ea typeface="Monaco" charset="0"/>
                <a:cs typeface="Monaco" charset="0"/>
              </a:rPr>
              <a:t>&gt; </a:t>
            </a:r>
            <a:r>
              <a:rPr lang="en-US" sz="1200" dirty="0">
                <a:latin typeface="Monaco" charset="0"/>
                <a:ea typeface="Monaco" charset="0"/>
                <a:cs typeface="Monaco" charset="0"/>
              </a:rPr>
              <a:t>console</a:t>
            </a:r>
          </a:p>
          <a:p>
            <a:pPr>
              <a:lnSpc>
                <a:spcPts val="1840"/>
              </a:lnSpc>
            </a:pPr>
            <a:r>
              <a:rPr lang="en-US" sz="1200" dirty="0">
                <a:latin typeface="Monaco" charset="0"/>
                <a:ea typeface="Monaco" charset="0"/>
                <a:cs typeface="Monaco" charset="0"/>
              </a:rPr>
              <a:t>[info] Starting </a:t>
            </a:r>
            <a:r>
              <a:rPr lang="en-US" sz="1200" dirty="0" err="1">
                <a:latin typeface="Monaco" charset="0"/>
                <a:ea typeface="Monaco" charset="0"/>
                <a:cs typeface="Monaco" charset="0"/>
              </a:rPr>
              <a:t>scala</a:t>
            </a:r>
            <a:r>
              <a:rPr lang="en-US" sz="1200" dirty="0">
                <a:latin typeface="Monaco" charset="0"/>
                <a:ea typeface="Monaco" charset="0"/>
                <a:cs typeface="Monaco" charset="0"/>
              </a:rPr>
              <a:t> interpreter...</a:t>
            </a:r>
          </a:p>
          <a:p>
            <a:pPr>
              <a:lnSpc>
                <a:spcPts val="1840"/>
              </a:lnSpc>
            </a:pPr>
            <a:r>
              <a:rPr lang="pt-BR" sz="1200" dirty="0">
                <a:latin typeface="Monaco" charset="0"/>
                <a:ea typeface="Monaco" charset="0"/>
                <a:cs typeface="Monaco" charset="0"/>
              </a:rPr>
              <a:t>[</a:t>
            </a:r>
            <a:r>
              <a:rPr lang="pt-BR" sz="1200" dirty="0" err="1">
                <a:latin typeface="Monaco" charset="0"/>
                <a:ea typeface="Monaco" charset="0"/>
                <a:cs typeface="Monaco" charset="0"/>
              </a:rPr>
              <a:t>info</a:t>
            </a:r>
            <a:r>
              <a:rPr lang="pt-BR" sz="1200" dirty="0">
                <a:latin typeface="Monaco" charset="0"/>
                <a:ea typeface="Monaco" charset="0"/>
                <a:cs typeface="Monaco" charset="0"/>
              </a:rPr>
              <a:t>] </a:t>
            </a:r>
          </a:p>
          <a:p>
            <a:pPr>
              <a:lnSpc>
                <a:spcPts val="1840"/>
              </a:lnSpc>
            </a:pPr>
            <a:r>
              <a:rPr lang="pt-BR" sz="1200" dirty="0" err="1">
                <a:latin typeface="Monaco" charset="0"/>
                <a:ea typeface="Monaco" charset="0"/>
                <a:cs typeface="Monaco" charset="0"/>
              </a:rPr>
              <a:t>Welcome</a:t>
            </a:r>
            <a:r>
              <a:rPr lang="pt-BR" sz="1200" dirty="0">
                <a:latin typeface="Monaco" charset="0"/>
                <a:ea typeface="Monaco" charset="0"/>
                <a:cs typeface="Monaco" charset="0"/>
              </a:rPr>
              <a:t> </a:t>
            </a:r>
            <a:r>
              <a:rPr lang="pt-BR" sz="1200" dirty="0" err="1">
                <a:latin typeface="Monaco" charset="0"/>
                <a:ea typeface="Monaco" charset="0"/>
                <a:cs typeface="Monaco" charset="0"/>
              </a:rPr>
              <a:t>to</a:t>
            </a:r>
            <a:r>
              <a:rPr lang="pt-BR" sz="1200" dirty="0">
                <a:latin typeface="Monaco" charset="0"/>
                <a:ea typeface="Monaco" charset="0"/>
                <a:cs typeface="Monaco" charset="0"/>
              </a:rPr>
              <a:t> Scala 2.11.8 (Java </a:t>
            </a:r>
            <a:r>
              <a:rPr lang="pt-BR" sz="1200" dirty="0" err="1">
                <a:latin typeface="Monaco" charset="0"/>
                <a:ea typeface="Monaco" charset="0"/>
                <a:cs typeface="Monaco" charset="0"/>
              </a:rPr>
              <a:t>HotSpot</a:t>
            </a:r>
            <a:r>
              <a:rPr lang="pt-BR" sz="1200" dirty="0">
                <a:latin typeface="Monaco" charset="0"/>
                <a:ea typeface="Monaco" charset="0"/>
                <a:cs typeface="Monaco" charset="0"/>
              </a:rPr>
              <a:t>(TM) 64-Bit Server VM, Java 1.8.0_51).</a:t>
            </a:r>
          </a:p>
          <a:p>
            <a:pPr>
              <a:lnSpc>
                <a:spcPts val="1840"/>
              </a:lnSpc>
            </a:pPr>
            <a:r>
              <a:rPr lang="pt-BR" sz="1200" dirty="0" err="1">
                <a:latin typeface="Monaco" charset="0"/>
                <a:ea typeface="Monaco" charset="0"/>
                <a:cs typeface="Monaco" charset="0"/>
              </a:rPr>
              <a:t>Type</a:t>
            </a:r>
            <a:r>
              <a:rPr lang="pt-BR" sz="1200" dirty="0">
                <a:latin typeface="Monaco" charset="0"/>
                <a:ea typeface="Monaco" charset="0"/>
                <a:cs typeface="Monaco" charset="0"/>
              </a:rPr>
              <a:t> in </a:t>
            </a:r>
            <a:r>
              <a:rPr lang="pt-BR" sz="1200" dirty="0" err="1">
                <a:latin typeface="Monaco" charset="0"/>
                <a:ea typeface="Monaco" charset="0"/>
                <a:cs typeface="Monaco" charset="0"/>
              </a:rPr>
              <a:t>expressions</a:t>
            </a:r>
            <a:r>
              <a:rPr lang="pt-BR" sz="1200" dirty="0">
                <a:latin typeface="Monaco" charset="0"/>
                <a:ea typeface="Monaco" charset="0"/>
                <a:cs typeface="Monaco" charset="0"/>
              </a:rPr>
              <a:t> for </a:t>
            </a:r>
            <a:r>
              <a:rPr lang="pt-BR" sz="1200" dirty="0" err="1">
                <a:latin typeface="Monaco" charset="0"/>
                <a:ea typeface="Monaco" charset="0"/>
                <a:cs typeface="Monaco" charset="0"/>
              </a:rPr>
              <a:t>evaluation</a:t>
            </a:r>
            <a:r>
              <a:rPr lang="pt-BR" sz="1200" dirty="0">
                <a:latin typeface="Monaco" charset="0"/>
                <a:ea typeface="Monaco" charset="0"/>
                <a:cs typeface="Monaco" charset="0"/>
              </a:rPr>
              <a:t>. </a:t>
            </a:r>
            <a:r>
              <a:rPr lang="pt-BR" sz="1200" dirty="0" err="1">
                <a:latin typeface="Monaco" charset="0"/>
                <a:ea typeface="Monaco" charset="0"/>
                <a:cs typeface="Monaco" charset="0"/>
              </a:rPr>
              <a:t>Or</a:t>
            </a:r>
            <a:r>
              <a:rPr lang="pt-BR" sz="1200" dirty="0">
                <a:latin typeface="Monaco" charset="0"/>
                <a:ea typeface="Monaco" charset="0"/>
                <a:cs typeface="Monaco" charset="0"/>
              </a:rPr>
              <a:t> </a:t>
            </a:r>
            <a:r>
              <a:rPr lang="pt-BR" sz="1200" dirty="0" err="1">
                <a:latin typeface="Monaco" charset="0"/>
                <a:ea typeface="Monaco" charset="0"/>
                <a:cs typeface="Monaco" charset="0"/>
              </a:rPr>
              <a:t>try</a:t>
            </a:r>
            <a:r>
              <a:rPr lang="pt-BR" sz="1200" dirty="0">
                <a:latin typeface="Monaco" charset="0"/>
                <a:ea typeface="Monaco" charset="0"/>
                <a:cs typeface="Monaco" charset="0"/>
              </a:rPr>
              <a:t> :help.</a:t>
            </a:r>
          </a:p>
          <a:p>
            <a:pPr>
              <a:lnSpc>
                <a:spcPts val="1840"/>
              </a:lnSpc>
            </a:pPr>
            <a:endParaRPr lang="pt-BR" sz="1200" dirty="0">
              <a:latin typeface="Monaco" charset="0"/>
              <a:ea typeface="Monaco" charset="0"/>
              <a:cs typeface="Monaco" charset="0"/>
            </a:endParaRPr>
          </a:p>
          <a:p>
            <a:pPr>
              <a:lnSpc>
                <a:spcPts val="1840"/>
              </a:lnSpc>
            </a:pPr>
            <a:r>
              <a:rPr lang="pt-BR" sz="1200" dirty="0" err="1">
                <a:latin typeface="Monaco" charset="0"/>
                <a:ea typeface="Monaco" charset="0"/>
                <a:cs typeface="Monaco" charset="0"/>
              </a:rPr>
              <a:t>scala</a:t>
            </a:r>
            <a:r>
              <a:rPr lang="pt-BR" sz="1200" dirty="0">
                <a:latin typeface="Monaco" charset="0"/>
                <a:ea typeface="Monaco" charset="0"/>
                <a:cs typeface="Monaco" charset="0"/>
              </a:rPr>
              <a:t>&gt; </a:t>
            </a:r>
            <a:r>
              <a:rPr lang="pt-BR" sz="1200" dirty="0" err="1">
                <a:latin typeface="Monaco" charset="0"/>
                <a:ea typeface="Monaco" charset="0"/>
                <a:cs typeface="Monaco" charset="0"/>
              </a:rPr>
              <a:t>println</a:t>
            </a:r>
            <a:r>
              <a:rPr lang="pt-BR" sz="1200" dirty="0">
                <a:latin typeface="Monaco" charset="0"/>
                <a:ea typeface="Monaco" charset="0"/>
                <a:cs typeface="Monaco" charset="0"/>
              </a:rPr>
              <a:t>("</a:t>
            </a:r>
            <a:r>
              <a:rPr lang="pt-BR" sz="1200" dirty="0" err="1">
                <a:latin typeface="Monaco" charset="0"/>
                <a:ea typeface="Monaco" charset="0"/>
                <a:cs typeface="Monaco" charset="0"/>
              </a:rPr>
              <a:t>Hello</a:t>
            </a:r>
            <a:r>
              <a:rPr lang="pt-BR" sz="1200" dirty="0">
                <a:latin typeface="Monaco" charset="0"/>
                <a:ea typeface="Monaco" charset="0"/>
                <a:cs typeface="Monaco" charset="0"/>
              </a:rPr>
              <a:t> </a:t>
            </a:r>
            <a:r>
              <a:rPr lang="pt-BR" sz="1200" dirty="0" err="1">
                <a:latin typeface="Monaco" charset="0"/>
                <a:ea typeface="Monaco" charset="0"/>
                <a:cs typeface="Monaco" charset="0"/>
              </a:rPr>
              <a:t>there</a:t>
            </a:r>
            <a:r>
              <a:rPr lang="pt-BR" sz="1200" dirty="0">
                <a:latin typeface="Monaco" charset="0"/>
                <a:ea typeface="Monaco" charset="0"/>
                <a:cs typeface="Monaco" charset="0"/>
              </a:rPr>
              <a:t>")</a:t>
            </a:r>
          </a:p>
          <a:p>
            <a:pPr>
              <a:lnSpc>
                <a:spcPts val="1840"/>
              </a:lnSpc>
            </a:pPr>
            <a:r>
              <a:rPr lang="pt-BR" sz="1200" dirty="0" err="1">
                <a:latin typeface="Monaco" charset="0"/>
                <a:ea typeface="Monaco" charset="0"/>
                <a:cs typeface="Monaco" charset="0"/>
              </a:rPr>
              <a:t>Hello</a:t>
            </a:r>
            <a:r>
              <a:rPr lang="pt-BR" sz="1200" dirty="0">
                <a:latin typeface="Monaco" charset="0"/>
                <a:ea typeface="Monaco" charset="0"/>
                <a:cs typeface="Monaco" charset="0"/>
              </a:rPr>
              <a:t> </a:t>
            </a:r>
            <a:r>
              <a:rPr lang="pt-BR" sz="1200" dirty="0" err="1" smtClean="0">
                <a:latin typeface="Monaco" charset="0"/>
                <a:ea typeface="Monaco" charset="0"/>
                <a:cs typeface="Monaco" charset="0"/>
              </a:rPr>
              <a:t>there</a:t>
            </a:r>
            <a:endParaRPr lang="pt-BR" sz="1200" dirty="0" smtClean="0">
              <a:latin typeface="Monaco" charset="0"/>
              <a:ea typeface="Monaco" charset="0"/>
              <a:cs typeface="Monaco" charset="0"/>
            </a:endParaRPr>
          </a:p>
          <a:p>
            <a:pPr>
              <a:lnSpc>
                <a:spcPts val="1840"/>
              </a:lnSpc>
            </a:pPr>
            <a:endParaRPr lang="pt-BR" sz="1200" dirty="0">
              <a:latin typeface="Monaco" charset="0"/>
              <a:ea typeface="Monaco" charset="0"/>
              <a:cs typeface="Monaco" charset="0"/>
            </a:endParaRPr>
          </a:p>
          <a:p>
            <a:r>
              <a:rPr lang="en-US" sz="1200" dirty="0" err="1" smtClean="0">
                <a:latin typeface="Monaco" charset="0"/>
                <a:ea typeface="Monaco" charset="0"/>
                <a:cs typeface="Monaco" charset="0"/>
              </a:rPr>
              <a:t>scala</a:t>
            </a:r>
            <a:r>
              <a:rPr lang="en-US" sz="1200" dirty="0">
                <a:latin typeface="Monaco" charset="0"/>
                <a:ea typeface="Monaco" charset="0"/>
                <a:cs typeface="Monaco" charset="0"/>
              </a:rPr>
              <a:t>&gt; :quit</a:t>
            </a:r>
          </a:p>
          <a:p>
            <a:endParaRPr lang="en-US" sz="1200" dirty="0">
              <a:latin typeface="Monaco" charset="0"/>
              <a:ea typeface="Monaco" charset="0"/>
              <a:cs typeface="Monaco" charset="0"/>
            </a:endParaRPr>
          </a:p>
          <a:p>
            <a:r>
              <a:rPr lang="en-US" sz="1200" dirty="0">
                <a:latin typeface="Monaco" charset="0"/>
                <a:ea typeface="Monaco" charset="0"/>
                <a:cs typeface="Monaco" charset="0"/>
              </a:rPr>
              <a:t>[success] Total time: 4 s, completed 08-Aug-2016 16:17:33</a:t>
            </a:r>
          </a:p>
          <a:p>
            <a:r>
              <a:rPr lang="en-US" sz="1200" dirty="0">
                <a:latin typeface="Monaco" charset="0"/>
                <a:ea typeface="Monaco" charset="0"/>
                <a:cs typeface="Monaco" charset="0"/>
              </a:rPr>
              <a:t>&gt; </a:t>
            </a:r>
            <a:endParaRPr lang="pt-BR" sz="1200" dirty="0">
              <a:latin typeface="Monaco" charset="0"/>
              <a:ea typeface="Monaco" charset="0"/>
              <a:cs typeface="Monaco" charset="0"/>
            </a:endParaRPr>
          </a:p>
        </p:txBody>
      </p:sp>
    </p:spTree>
    <p:extLst>
      <p:ext uri="{BB962C8B-B14F-4D97-AF65-F5344CB8AC3E}">
        <p14:creationId xmlns:p14="http://schemas.microsoft.com/office/powerpoint/2010/main" val="379450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Mode</a:t>
            </a:r>
            <a:endParaRPr lang="en-US" dirty="0"/>
          </a:p>
        </p:txBody>
      </p:sp>
      <p:sp>
        <p:nvSpPr>
          <p:cNvPr id="3" name="Content Placeholder 2"/>
          <p:cNvSpPr>
            <a:spLocks noGrp="1"/>
          </p:cNvSpPr>
          <p:nvPr>
            <p:ph idx="1"/>
          </p:nvPr>
        </p:nvSpPr>
        <p:spPr>
          <a:xfrm>
            <a:off x="628650" y="1050758"/>
            <a:ext cx="7886700" cy="1151668"/>
          </a:xfrm>
        </p:spPr>
        <p:txBody>
          <a:bodyPr/>
          <a:lstStyle/>
          <a:p>
            <a:r>
              <a:rPr lang="en-US" dirty="0" err="1"/>
              <a:t>s</a:t>
            </a:r>
            <a:r>
              <a:rPr lang="en-US" dirty="0" err="1" smtClean="0"/>
              <a:t>bt</a:t>
            </a:r>
            <a:r>
              <a:rPr lang="en-US" dirty="0" smtClean="0"/>
              <a:t> can monitor for changes to files in the build</a:t>
            </a:r>
          </a:p>
          <a:p>
            <a:pPr lvl="2"/>
            <a:r>
              <a:rPr lang="en-US" dirty="0"/>
              <a:t>r</a:t>
            </a:r>
            <a:r>
              <a:rPr lang="en-US" dirty="0" smtClean="0"/>
              <a:t>erun the task if any change is detected</a:t>
            </a:r>
          </a:p>
          <a:p>
            <a:pPr lvl="2"/>
            <a:r>
              <a:rPr lang="en-US" dirty="0" smtClean="0"/>
              <a:t>prepend ~ to task</a:t>
            </a:r>
            <a:endParaRPr lang="en-US" dirty="0"/>
          </a:p>
        </p:txBody>
      </p:sp>
      <p:sp>
        <p:nvSpPr>
          <p:cNvPr id="4" name="TextBox 3"/>
          <p:cNvSpPr txBox="1"/>
          <p:nvPr/>
        </p:nvSpPr>
        <p:spPr>
          <a:xfrm>
            <a:off x="628650" y="2074606"/>
            <a:ext cx="6566041" cy="3052825"/>
          </a:xfrm>
          <a:prstGeom prst="rect">
            <a:avLst/>
          </a:prstGeom>
          <a:solidFill>
            <a:schemeClr val="bg1"/>
          </a:solidFill>
          <a:ln>
            <a:solidFill>
              <a:schemeClr val="accent1">
                <a:lumMod val="50000"/>
              </a:schemeClr>
            </a:solidFill>
          </a:ln>
          <a:effectLst>
            <a:outerShdw blurRad="50800" dist="38100" dir="2700000" algn="tl" rotWithShape="0">
              <a:prstClr val="black">
                <a:alpha val="40000"/>
              </a:prstClr>
            </a:outerShdw>
          </a:effectLst>
        </p:spPr>
        <p:txBody>
          <a:bodyPr wrap="none" lIns="150000" tIns="117000" bIns="117000">
            <a:spAutoFit/>
          </a:bodyPr>
          <a:lstStyle/>
          <a:p>
            <a:pPr>
              <a:lnSpc>
                <a:spcPts val="1740"/>
              </a:lnSpc>
            </a:pP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sbt</a:t>
            </a:r>
            <a:endParaRPr lang="en-US" sz="1200" dirty="0" smtClean="0">
              <a:latin typeface="Monaco" charset="0"/>
              <a:ea typeface="Monaco" charset="0"/>
              <a:cs typeface="Monaco" charset="0"/>
            </a:endParaRPr>
          </a:p>
          <a:p>
            <a:pPr>
              <a:lnSpc>
                <a:spcPts val="1740"/>
              </a:lnSpc>
            </a:pPr>
            <a:r>
              <a:rPr lang="en-US" sz="1200" dirty="0" smtClean="0">
                <a:latin typeface="Monaco" charset="0"/>
                <a:ea typeface="Monaco" charset="0"/>
                <a:cs typeface="Monaco" charset="0"/>
              </a:rPr>
              <a:t>[info] Set current project to Hello World (in build file:../latest/)</a:t>
            </a:r>
          </a:p>
          <a:p>
            <a:pPr>
              <a:lnSpc>
                <a:spcPts val="1740"/>
              </a:lnSpc>
            </a:pPr>
            <a:r>
              <a:rPr lang="en-US" sz="1200" dirty="0">
                <a:latin typeface="Monaco" charset="0"/>
                <a:ea typeface="Monaco" charset="0"/>
                <a:cs typeface="Monaco" charset="0"/>
              </a:rPr>
              <a:t>&gt; ~run</a:t>
            </a:r>
          </a:p>
          <a:p>
            <a:pPr>
              <a:lnSpc>
                <a:spcPts val="1740"/>
              </a:lnSpc>
            </a:pPr>
            <a:r>
              <a:rPr lang="en-US" sz="1200" dirty="0">
                <a:latin typeface="Monaco" charset="0"/>
                <a:ea typeface="Monaco" charset="0"/>
                <a:cs typeface="Monaco" charset="0"/>
              </a:rPr>
              <a:t>[info] Running HelloWorld </a:t>
            </a:r>
          </a:p>
          <a:p>
            <a:pPr>
              <a:lnSpc>
                <a:spcPts val="1740"/>
              </a:lnSpc>
            </a:pPr>
            <a:r>
              <a:rPr lang="en-US" sz="1200" dirty="0">
                <a:latin typeface="Monaco" charset="0"/>
                <a:ea typeface="Monaco" charset="0"/>
                <a:cs typeface="Monaco" charset="0"/>
              </a:rPr>
              <a:t>Hello all</a:t>
            </a:r>
          </a:p>
          <a:p>
            <a:pPr>
              <a:lnSpc>
                <a:spcPts val="1740"/>
              </a:lnSpc>
            </a:pPr>
            <a:r>
              <a:rPr lang="en-US" sz="1200" dirty="0">
                <a:latin typeface="Monaco" charset="0"/>
                <a:ea typeface="Monaco" charset="0"/>
                <a:cs typeface="Monaco" charset="0"/>
              </a:rPr>
              <a:t>[success] Total time: 0 s, completed 08-Aug-2016 16:18:46</a:t>
            </a:r>
          </a:p>
          <a:p>
            <a:pPr>
              <a:lnSpc>
                <a:spcPts val="1740"/>
              </a:lnSpc>
            </a:pPr>
            <a:r>
              <a:rPr lang="en-US" sz="1200" dirty="0">
                <a:solidFill>
                  <a:srgbClr val="FF0000"/>
                </a:solidFill>
                <a:latin typeface="Monaco" charset="0"/>
                <a:ea typeface="Monaco" charset="0"/>
                <a:cs typeface="Monaco" charset="0"/>
              </a:rPr>
              <a:t>1. Waiting for source changes... (press enter to interrupt)</a:t>
            </a:r>
          </a:p>
          <a:p>
            <a:pPr>
              <a:lnSpc>
                <a:spcPts val="1740"/>
              </a:lnSpc>
            </a:pPr>
            <a:r>
              <a:rPr lang="en-US" sz="1200" dirty="0">
                <a:latin typeface="Monaco" charset="0"/>
                <a:ea typeface="Monaco" charset="0"/>
                <a:cs typeface="Monaco" charset="0"/>
              </a:rPr>
              <a:t>[info] Running HelloWorld </a:t>
            </a:r>
          </a:p>
          <a:p>
            <a:pPr>
              <a:lnSpc>
                <a:spcPts val="1740"/>
              </a:lnSpc>
            </a:pPr>
            <a:r>
              <a:rPr lang="en-US" sz="1200" dirty="0">
                <a:latin typeface="Monaco" charset="0"/>
                <a:ea typeface="Monaco" charset="0"/>
                <a:cs typeface="Monaco" charset="0"/>
              </a:rPr>
              <a:t>Hello all</a:t>
            </a:r>
          </a:p>
          <a:p>
            <a:pPr>
              <a:lnSpc>
                <a:spcPts val="1740"/>
              </a:lnSpc>
            </a:pPr>
            <a:r>
              <a:rPr lang="en-US" sz="1200" dirty="0">
                <a:latin typeface="Monaco" charset="0"/>
                <a:ea typeface="Monaco" charset="0"/>
                <a:cs typeface="Monaco" charset="0"/>
              </a:rPr>
              <a:t>[success] Total time: 0 s, completed 08-Aug-2016 16:19:11</a:t>
            </a:r>
          </a:p>
          <a:p>
            <a:pPr>
              <a:lnSpc>
                <a:spcPts val="1740"/>
              </a:lnSpc>
            </a:pPr>
            <a:r>
              <a:rPr lang="en-US" sz="1200" dirty="0">
                <a:solidFill>
                  <a:srgbClr val="FF0000"/>
                </a:solidFill>
                <a:latin typeface="Monaco" charset="0"/>
                <a:ea typeface="Monaco" charset="0"/>
                <a:cs typeface="Monaco" charset="0"/>
              </a:rPr>
              <a:t>2. Waiting for source changes... (press enter to interrupt)</a:t>
            </a:r>
          </a:p>
          <a:p>
            <a:pPr>
              <a:lnSpc>
                <a:spcPts val="1740"/>
              </a:lnSpc>
            </a:pPr>
            <a:endParaRPr lang="en-US" sz="1200" dirty="0">
              <a:latin typeface="Monaco" charset="0"/>
              <a:ea typeface="Monaco" charset="0"/>
              <a:cs typeface="Monaco" charset="0"/>
            </a:endParaRPr>
          </a:p>
          <a:p>
            <a:pPr>
              <a:lnSpc>
                <a:spcPts val="1740"/>
              </a:lnSpc>
            </a:pPr>
            <a:r>
              <a:rPr lang="en-US" sz="1200" dirty="0">
                <a:latin typeface="Monaco" charset="0"/>
                <a:ea typeface="Monaco" charset="0"/>
                <a:cs typeface="Monaco" charset="0"/>
              </a:rPr>
              <a:t>&gt; </a:t>
            </a:r>
            <a:endParaRPr lang="pt-BR" sz="12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967" y="1376516"/>
            <a:ext cx="2507383" cy="1870587"/>
          </a:xfrm>
          <a:prstGeom prst="rect">
            <a:avLst/>
          </a:prstGeom>
        </p:spPr>
      </p:pic>
    </p:spTree>
    <p:extLst>
      <p:ext uri="{BB962C8B-B14F-4D97-AF65-F5344CB8AC3E}">
        <p14:creationId xmlns:p14="http://schemas.microsoft.com/office/powerpoint/2010/main" val="1742954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Language Principles</a:t>
            </a:r>
            <a:endParaRPr lang="en-US" dirty="0"/>
          </a:p>
        </p:txBody>
      </p:sp>
      <p:sp>
        <p:nvSpPr>
          <p:cNvPr id="3" name="Content Placeholder 2"/>
          <p:cNvSpPr>
            <a:spLocks noGrp="1"/>
          </p:cNvSpPr>
          <p:nvPr>
            <p:ph idx="1"/>
          </p:nvPr>
        </p:nvSpPr>
        <p:spPr>
          <a:xfrm>
            <a:off x="628650" y="1050758"/>
            <a:ext cx="7886700" cy="4358150"/>
          </a:xfrm>
        </p:spPr>
        <p:txBody>
          <a:bodyPr>
            <a:normAutofit/>
          </a:bodyPr>
          <a:lstStyle/>
          <a:p>
            <a:r>
              <a:rPr lang="en-US" dirty="0" smtClean="0"/>
              <a:t>Scala is designed to have few principles, but have these principles applied consistently across the language</a:t>
            </a:r>
          </a:p>
          <a:p>
            <a:pPr lvl="2"/>
            <a:endParaRPr lang="en-US" dirty="0"/>
          </a:p>
          <a:p>
            <a:r>
              <a:rPr lang="en-US" dirty="0" smtClean="0"/>
              <a:t>Everything </a:t>
            </a:r>
            <a:r>
              <a:rPr lang="en-US" dirty="0"/>
              <a:t>is an expression</a:t>
            </a:r>
          </a:p>
          <a:p>
            <a:pPr lvl="2"/>
            <a:r>
              <a:rPr lang="en-US" dirty="0" smtClean="0">
                <a:ea typeface="ＭＳ Ｐゴシック" charset="0"/>
              </a:rPr>
              <a:t>Should yield a value</a:t>
            </a:r>
          </a:p>
          <a:p>
            <a:pPr lvl="2"/>
            <a:r>
              <a:rPr lang="en-US" dirty="0" smtClean="0">
                <a:ea typeface="ＭＳ Ｐゴシック" charset="0"/>
              </a:rPr>
              <a:t>If no value returned, expression is known as a </a:t>
            </a:r>
            <a:r>
              <a:rPr lang="en-US" i="1" dirty="0" smtClean="0">
                <a:ea typeface="ＭＳ Ｐゴシック" charset="0"/>
              </a:rPr>
              <a:t>statement</a:t>
            </a:r>
            <a:endParaRPr lang="en-US" i="1" dirty="0">
              <a:ea typeface="ＭＳ Ｐゴシック" charset="0"/>
            </a:endParaRPr>
          </a:p>
          <a:p>
            <a:pPr lvl="2"/>
            <a:endParaRPr lang="en-US" dirty="0">
              <a:ea typeface="ＭＳ Ｐゴシック" charset="0"/>
            </a:endParaRPr>
          </a:p>
          <a:p>
            <a:r>
              <a:rPr lang="en-US" dirty="0"/>
              <a:t>Every value is an object</a:t>
            </a:r>
          </a:p>
          <a:p>
            <a:pPr lvl="2"/>
            <a:r>
              <a:rPr lang="en-US" dirty="0" smtClean="0">
                <a:ea typeface="ＭＳ Ｐゴシック" charset="0"/>
              </a:rPr>
              <a:t>Compiler </a:t>
            </a:r>
            <a:r>
              <a:rPr lang="en-US" dirty="0" err="1">
                <a:ea typeface="ＭＳ Ｐゴシック" charset="0"/>
              </a:rPr>
              <a:t>optimises</a:t>
            </a:r>
            <a:r>
              <a:rPr lang="en-US" dirty="0">
                <a:ea typeface="ＭＳ Ｐゴシック" charset="0"/>
              </a:rPr>
              <a:t> to use JVM primitive types</a:t>
            </a:r>
            <a:br>
              <a:rPr lang="en-US" dirty="0">
                <a:ea typeface="ＭＳ Ｐゴシック" charset="0"/>
              </a:rPr>
            </a:br>
            <a:r>
              <a:rPr lang="en-US" dirty="0">
                <a:ea typeface="ＭＳ Ｐゴシック" charset="0"/>
              </a:rPr>
              <a:t>when appropriate</a:t>
            </a:r>
          </a:p>
          <a:p>
            <a:pPr lvl="2"/>
            <a:endParaRPr lang="en-US" dirty="0">
              <a:ea typeface="ＭＳ Ｐゴシック" charset="0"/>
            </a:endParaRPr>
          </a:p>
          <a:p>
            <a:r>
              <a:rPr lang="en-US" dirty="0"/>
              <a:t>Every operation is a method call</a:t>
            </a:r>
          </a:p>
        </p:txBody>
      </p:sp>
    </p:spTree>
    <p:extLst>
      <p:ext uri="{BB962C8B-B14F-4D97-AF65-F5344CB8AC3E}">
        <p14:creationId xmlns:p14="http://schemas.microsoft.com/office/powerpoint/2010/main" val="2120171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smtClean="0"/>
              <a:t>Values</a:t>
            </a:r>
            <a:endParaRPr lang="en-US" dirty="0"/>
          </a:p>
        </p:txBody>
      </p:sp>
      <p:sp>
        <p:nvSpPr>
          <p:cNvPr id="18434" name="Content Placeholder 2"/>
          <p:cNvSpPr>
            <a:spLocks noGrp="1"/>
          </p:cNvSpPr>
          <p:nvPr>
            <p:ph idx="1"/>
          </p:nvPr>
        </p:nvSpPr>
        <p:spPr>
          <a:xfrm>
            <a:off x="628650" y="1125021"/>
            <a:ext cx="7239000" cy="513209"/>
          </a:xfrm>
        </p:spPr>
        <p:txBody>
          <a:bodyPr/>
          <a:lstStyle/>
          <a:p>
            <a:r>
              <a:rPr lang="en-US" dirty="0" smtClean="0"/>
              <a:t>Named pieces of </a:t>
            </a:r>
            <a:r>
              <a:rPr lang="en-US" i="1" smtClean="0"/>
              <a:t>immutable</a:t>
            </a:r>
            <a:r>
              <a:rPr lang="en-US" smtClean="0"/>
              <a:t> storage</a:t>
            </a:r>
            <a:endParaRPr lang="en-US" dirty="0"/>
          </a:p>
        </p:txBody>
      </p:sp>
      <p:sp>
        <p:nvSpPr>
          <p:cNvPr id="4" name="TextBox 3"/>
          <p:cNvSpPr txBox="1"/>
          <p:nvPr/>
        </p:nvSpPr>
        <p:spPr>
          <a:xfrm>
            <a:off x="1152048" y="1555093"/>
            <a:ext cx="4357688" cy="3660299"/>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myVal</a:t>
            </a:r>
            <a:r>
              <a:rPr lang="en-US" sz="1200" dirty="0">
                <a:latin typeface="Monaco" charset="0"/>
                <a:ea typeface="Monaco" charset="0"/>
                <a:cs typeface="Monaco" charset="0"/>
              </a:rPr>
              <a:t> = 10</a:t>
            </a:r>
          </a:p>
          <a:p>
            <a:pPr>
              <a:lnSpc>
                <a:spcPts val="1740"/>
              </a:lnSpc>
              <a:defRPr/>
            </a:pPr>
            <a:r>
              <a:rPr lang="en-US" sz="1200" dirty="0" err="1">
                <a:latin typeface="Monaco" charset="0"/>
                <a:ea typeface="Monaco" charset="0"/>
                <a:cs typeface="Monaco" charset="0"/>
              </a:rPr>
              <a:t>myVal</a:t>
            </a:r>
            <a:r>
              <a:rPr lang="en-US" sz="1200" dirty="0">
                <a:latin typeface="Monaco" charset="0"/>
                <a:ea typeface="Monaco" charset="0"/>
                <a:cs typeface="Monaco" charset="0"/>
              </a:rPr>
              <a:t>: </a:t>
            </a:r>
            <a:r>
              <a:rPr lang="en-US" sz="1200" dirty="0" err="1">
                <a:latin typeface="Monaco" charset="0"/>
                <a:ea typeface="Monaco" charset="0"/>
                <a:cs typeface="Monaco" charset="0"/>
              </a:rPr>
              <a:t>Int</a:t>
            </a:r>
            <a:r>
              <a:rPr lang="en-US" sz="1200" dirty="0">
                <a:latin typeface="Monaco" charset="0"/>
                <a:ea typeface="Monaco" charset="0"/>
                <a:cs typeface="Monaco" charset="0"/>
              </a:rPr>
              <a:t> = 10</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myVal</a:t>
            </a:r>
            <a:r>
              <a:rPr lang="en-US" sz="1200" dirty="0">
                <a:latin typeface="Monaco" charset="0"/>
                <a:ea typeface="Monaco" charset="0"/>
                <a:cs typeface="Monaco" charset="0"/>
              </a:rPr>
              <a:t> += 20</a:t>
            </a:r>
          </a:p>
          <a:p>
            <a:pPr>
              <a:lnSpc>
                <a:spcPts val="1740"/>
              </a:lnSpc>
              <a:defRPr/>
            </a:pPr>
            <a:r>
              <a:rPr lang="en-US" sz="1200" dirty="0">
                <a:latin typeface="Monaco" charset="0"/>
                <a:ea typeface="Monaco" charset="0"/>
                <a:cs typeface="Monaco" charset="0"/>
              </a:rPr>
              <a:t>&lt;console&gt;:9: error: reassignment to </a:t>
            </a:r>
            <a:r>
              <a:rPr lang="en-US" sz="1200" dirty="0" err="1">
                <a:latin typeface="Monaco" charset="0"/>
                <a:ea typeface="Monaco" charset="0"/>
                <a:cs typeface="Monaco" charset="0"/>
              </a:rPr>
              <a:t>val</a:t>
            </a:r>
            <a:endParaRPr lang="en-US" sz="1200" dirty="0">
              <a:latin typeface="Monaco" charset="0"/>
              <a:ea typeface="Monaco" charset="0"/>
              <a:cs typeface="Monaco" charset="0"/>
            </a:endParaRPr>
          </a:p>
          <a:p>
            <a:pPr>
              <a:lnSpc>
                <a:spcPts val="174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myVal</a:t>
            </a:r>
            <a:r>
              <a:rPr lang="en-US" sz="1200" dirty="0">
                <a:latin typeface="Monaco" charset="0"/>
                <a:ea typeface="Monaco" charset="0"/>
                <a:cs typeface="Monaco" charset="0"/>
              </a:rPr>
              <a:t> += 20</a:t>
            </a:r>
          </a:p>
          <a:p>
            <a:pPr>
              <a:lnSpc>
                <a:spcPts val="1740"/>
              </a:lnSpc>
              <a:defRPr/>
            </a:pPr>
            <a:r>
              <a:rPr lang="en-US" sz="1200" dirty="0">
                <a:latin typeface="Monaco" charset="0"/>
                <a:ea typeface="Monaco" charset="0"/>
                <a:cs typeface="Monaco" charset="0"/>
              </a:rPr>
              <a:t>                    ^</a:t>
            </a:r>
          </a:p>
          <a:p>
            <a:pPr>
              <a:lnSpc>
                <a:spcPts val="1740"/>
              </a:lnSpc>
              <a:spcBef>
                <a:spcPts val="600"/>
              </a:spcBef>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y: </a:t>
            </a:r>
            <a:r>
              <a:rPr lang="en-US" sz="1200" dirty="0" err="1">
                <a:latin typeface="Monaco" charset="0"/>
                <a:ea typeface="Monaco" charset="0"/>
                <a:cs typeface="Monaco" charset="0"/>
              </a:rPr>
              <a:t>Int</a:t>
            </a:r>
            <a:r>
              <a:rPr lang="en-US" sz="1200" dirty="0">
                <a:latin typeface="Monaco" charset="0"/>
                <a:ea typeface="Monaco" charset="0"/>
                <a:cs typeface="Monaco" charset="0"/>
              </a:rPr>
              <a:t> = "Hello"</a:t>
            </a:r>
          </a:p>
          <a:p>
            <a:pPr>
              <a:lnSpc>
                <a:spcPts val="1740"/>
              </a:lnSpc>
            </a:pPr>
            <a:r>
              <a:rPr lang="en-US" sz="1200" dirty="0">
                <a:latin typeface="Monaco" charset="0"/>
                <a:ea typeface="Monaco" charset="0"/>
                <a:cs typeface="Monaco" charset="0"/>
              </a:rPr>
              <a:t>&lt;console&gt;:7: error: type mismatch;</a:t>
            </a:r>
          </a:p>
          <a:p>
            <a:pPr>
              <a:lnSpc>
                <a:spcPts val="1740"/>
              </a:lnSpc>
            </a:pPr>
            <a:r>
              <a:rPr lang="en-US" sz="1200" dirty="0">
                <a:latin typeface="Monaco" charset="0"/>
                <a:ea typeface="Monaco" charset="0"/>
                <a:cs typeface="Monaco" charset="0"/>
              </a:rPr>
              <a:t> found   : String("Hello")</a:t>
            </a:r>
          </a:p>
          <a:p>
            <a:pPr>
              <a:lnSpc>
                <a:spcPts val="1740"/>
              </a:lnSpc>
            </a:pPr>
            <a:r>
              <a:rPr lang="en-US" sz="1200" dirty="0">
                <a:latin typeface="Monaco" charset="0"/>
                <a:ea typeface="Monaco" charset="0"/>
                <a:cs typeface="Monaco" charset="0"/>
              </a:rPr>
              <a:t> required: </a:t>
            </a:r>
            <a:r>
              <a:rPr lang="en-US" sz="1200" dirty="0" err="1">
                <a:latin typeface="Monaco" charset="0"/>
                <a:ea typeface="Monaco" charset="0"/>
                <a:cs typeface="Monaco" charset="0"/>
              </a:rPr>
              <a:t>Int</a:t>
            </a:r>
            <a:endParaRPr lang="en-US" sz="1200" dirty="0">
              <a:latin typeface="Monaco" charset="0"/>
              <a:ea typeface="Monaco" charset="0"/>
              <a:cs typeface="Monaco" charset="0"/>
            </a:endParaRPr>
          </a:p>
          <a:p>
            <a:pPr>
              <a:lnSpc>
                <a:spcPts val="1740"/>
              </a:lnSpc>
            </a:pPr>
            <a:r>
              <a:rPr lang="es-ES_tradnl" sz="1200" dirty="0">
                <a:latin typeface="Monaco" charset="0"/>
                <a:ea typeface="Monaco" charset="0"/>
                <a:cs typeface="Monaco" charset="0"/>
              </a:rPr>
              <a:t>       val y: </a:t>
            </a:r>
            <a:r>
              <a:rPr lang="es-ES_tradnl" sz="1200" dirty="0" err="1">
                <a:latin typeface="Monaco" charset="0"/>
                <a:ea typeface="Monaco" charset="0"/>
                <a:cs typeface="Monaco" charset="0"/>
              </a:rPr>
              <a:t>Int</a:t>
            </a:r>
            <a:r>
              <a:rPr lang="es-ES_tradnl" sz="1200" dirty="0">
                <a:latin typeface="Monaco" charset="0"/>
                <a:ea typeface="Monaco" charset="0"/>
                <a:cs typeface="Monaco" charset="0"/>
              </a:rPr>
              <a:t> = "</a:t>
            </a:r>
            <a:r>
              <a:rPr lang="es-ES_tradnl" sz="1200" dirty="0" err="1">
                <a:latin typeface="Monaco" charset="0"/>
                <a:ea typeface="Monaco" charset="0"/>
                <a:cs typeface="Monaco" charset="0"/>
              </a:rPr>
              <a:t>Hello</a:t>
            </a:r>
            <a:r>
              <a:rPr lang="es-ES_tradnl" sz="1200" dirty="0">
                <a:latin typeface="Monaco" charset="0"/>
                <a:ea typeface="Monaco" charset="0"/>
                <a:cs typeface="Monaco" charset="0"/>
              </a:rPr>
              <a:t>"</a:t>
            </a:r>
          </a:p>
          <a:p>
            <a:pPr>
              <a:lnSpc>
                <a:spcPts val="1740"/>
              </a:lnSpc>
            </a:pPr>
            <a:r>
              <a:rPr lang="es-ES_tradnl" sz="1200" dirty="0">
                <a:latin typeface="Monaco" charset="0"/>
                <a:ea typeface="Monaco" charset="0"/>
                <a:cs typeface="Monaco" charset="0"/>
              </a:rPr>
              <a:t>                    </a:t>
            </a:r>
            <a:r>
              <a:rPr lang="es-ES_tradnl" sz="1200" dirty="0" smtClean="0">
                <a:latin typeface="Monaco" charset="0"/>
                <a:ea typeface="Monaco" charset="0"/>
                <a:cs typeface="Monaco" charset="0"/>
              </a:rPr>
              <a:t>^</a:t>
            </a:r>
            <a:endParaRPr lang="es-ES_tradnl" sz="1200" dirty="0">
              <a:latin typeface="Monaco" charset="0"/>
              <a:ea typeface="Monaco" charset="0"/>
              <a:cs typeface="Monaco" charset="0"/>
            </a:endParaRPr>
          </a:p>
          <a:p>
            <a:pPr>
              <a:lnSpc>
                <a:spcPts val="1740"/>
              </a:lnSpc>
              <a:spcBef>
                <a:spcPts val="600"/>
              </a:spcBef>
            </a:pPr>
            <a:r>
              <a:rPr lang="cs-CZ" sz="1200" dirty="0" err="1">
                <a:latin typeface="Monaco" charset="0"/>
                <a:ea typeface="Monaco" charset="0"/>
                <a:cs typeface="Monaco" charset="0"/>
              </a:rPr>
              <a:t>scala</a:t>
            </a:r>
            <a:r>
              <a:rPr lang="cs-CZ" sz="1200" dirty="0">
                <a:latin typeface="Monaco" charset="0"/>
                <a:ea typeface="Monaco" charset="0"/>
                <a:cs typeface="Monaco" charset="0"/>
              </a:rPr>
              <a:t>&gt; val z = { val a = 5; a + 3 }</a:t>
            </a:r>
          </a:p>
          <a:p>
            <a:pPr>
              <a:lnSpc>
                <a:spcPts val="1740"/>
              </a:lnSpc>
            </a:pPr>
            <a:r>
              <a:rPr lang="fr-FR" sz="1200" dirty="0">
                <a:latin typeface="Monaco" charset="0"/>
                <a:ea typeface="Monaco" charset="0"/>
                <a:cs typeface="Monaco" charset="0"/>
              </a:rPr>
              <a:t>z: Int = </a:t>
            </a:r>
            <a:r>
              <a:rPr lang="fr-FR" sz="1200" dirty="0" smtClean="0">
                <a:latin typeface="Monaco" charset="0"/>
                <a:ea typeface="Monaco" charset="0"/>
                <a:cs typeface="Monaco" charset="0"/>
              </a:rPr>
              <a:t>8</a:t>
            </a:r>
            <a:endParaRPr lang="fr-FR" sz="1200" dirty="0">
              <a:latin typeface="Monaco" charset="0"/>
              <a:ea typeface="Monaco" charset="0"/>
              <a:cs typeface="Monaco" charset="0"/>
            </a:endParaRPr>
          </a:p>
        </p:txBody>
      </p:sp>
      <p:sp>
        <p:nvSpPr>
          <p:cNvPr id="18436" name="TextBox 5"/>
          <p:cNvSpPr txBox="1">
            <a:spLocks noChangeArrowheads="1"/>
          </p:cNvSpPr>
          <p:nvPr/>
        </p:nvSpPr>
        <p:spPr bwMode="auto">
          <a:xfrm>
            <a:off x="5675100" y="1770169"/>
            <a:ext cx="1481496" cy="45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latin typeface="+mn-lt"/>
              </a:rPr>
              <a:t>Type inferred from</a:t>
            </a:r>
            <a:br>
              <a:rPr lang="en-US" sz="1167" dirty="0">
                <a:latin typeface="+mn-lt"/>
              </a:rPr>
            </a:br>
            <a:r>
              <a:rPr lang="en-US" sz="1167" dirty="0" err="1">
                <a:latin typeface="+mn-lt"/>
              </a:rPr>
              <a:t>initialising</a:t>
            </a:r>
            <a:r>
              <a:rPr lang="en-US" sz="1167" dirty="0">
                <a:latin typeface="+mn-lt"/>
              </a:rPr>
              <a:t> expression</a:t>
            </a:r>
          </a:p>
        </p:txBody>
      </p:sp>
      <p:sp>
        <p:nvSpPr>
          <p:cNvPr id="18437" name="TextBox 6"/>
          <p:cNvSpPr txBox="1">
            <a:spLocks noChangeArrowheads="1"/>
          </p:cNvSpPr>
          <p:nvPr/>
        </p:nvSpPr>
        <p:spPr bwMode="auto">
          <a:xfrm>
            <a:off x="5671131" y="3111243"/>
            <a:ext cx="1872629" cy="631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latin typeface="+mn-lt"/>
              </a:rPr>
              <a:t>Explicitly typed –</a:t>
            </a:r>
            <a:br>
              <a:rPr lang="en-US" sz="1167" dirty="0">
                <a:latin typeface="+mn-lt"/>
              </a:rPr>
            </a:br>
            <a:r>
              <a:rPr lang="en-US" sz="1167" dirty="0">
                <a:latin typeface="+mn-lt"/>
              </a:rPr>
              <a:t>compiler ensures </a:t>
            </a:r>
            <a:r>
              <a:rPr lang="en-US" sz="1167" dirty="0" err="1">
                <a:latin typeface="+mn-lt"/>
              </a:rPr>
              <a:t>initialising</a:t>
            </a:r>
            <a:r>
              <a:rPr lang="en-US" sz="1167" dirty="0">
                <a:latin typeface="+mn-lt"/>
              </a:rPr>
              <a:t/>
            </a:r>
            <a:br>
              <a:rPr lang="en-US" sz="1167" dirty="0">
                <a:latin typeface="+mn-lt"/>
              </a:rPr>
            </a:br>
            <a:r>
              <a:rPr lang="en-US" sz="1167" dirty="0">
                <a:latin typeface="+mn-lt"/>
              </a:rPr>
              <a:t>expression is compatible</a:t>
            </a:r>
          </a:p>
        </p:txBody>
      </p:sp>
      <p:cxnSp>
        <p:nvCxnSpPr>
          <p:cNvPr id="18438" name="Straight Connector 8"/>
          <p:cNvCxnSpPr>
            <a:cxnSpLocks noChangeShapeType="1"/>
          </p:cNvCxnSpPr>
          <p:nvPr/>
        </p:nvCxnSpPr>
        <p:spPr bwMode="auto">
          <a:xfrm flipH="1">
            <a:off x="3842860" y="1993742"/>
            <a:ext cx="1755511"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18439" name="Straight Connector 9"/>
          <p:cNvCxnSpPr>
            <a:cxnSpLocks noChangeShapeType="1"/>
          </p:cNvCxnSpPr>
          <p:nvPr/>
        </p:nvCxnSpPr>
        <p:spPr bwMode="auto">
          <a:xfrm flipH="1">
            <a:off x="4332340" y="3365243"/>
            <a:ext cx="1248834"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2" name="TextBox 5"/>
          <p:cNvSpPr txBox="1">
            <a:spLocks noChangeArrowheads="1"/>
          </p:cNvSpPr>
          <p:nvPr/>
        </p:nvSpPr>
        <p:spPr bwMode="auto">
          <a:xfrm>
            <a:off x="5665839" y="2518263"/>
            <a:ext cx="2037737"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err="1">
                <a:latin typeface="+mn-lt"/>
              </a:rPr>
              <a:t>val</a:t>
            </a:r>
            <a:r>
              <a:rPr lang="en-US" sz="1167" dirty="0">
                <a:latin typeface="+mn-lt"/>
              </a:rPr>
              <a:t> introduces immutable data</a:t>
            </a:r>
          </a:p>
        </p:txBody>
      </p:sp>
      <p:cxnSp>
        <p:nvCxnSpPr>
          <p:cNvPr id="13" name="Straight Connector 8"/>
          <p:cNvCxnSpPr>
            <a:cxnSpLocks noChangeShapeType="1"/>
          </p:cNvCxnSpPr>
          <p:nvPr/>
        </p:nvCxnSpPr>
        <p:spPr bwMode="auto">
          <a:xfrm flipH="1">
            <a:off x="5348339" y="2645263"/>
            <a:ext cx="23151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6" name="TextBox 6"/>
          <p:cNvSpPr txBox="1">
            <a:spLocks noChangeArrowheads="1"/>
          </p:cNvSpPr>
          <p:nvPr/>
        </p:nvSpPr>
        <p:spPr bwMode="auto">
          <a:xfrm>
            <a:off x="5598371" y="4620410"/>
            <a:ext cx="2004075"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latin typeface="+mn-lt"/>
              </a:rPr>
              <a:t>Expression may be compound</a:t>
            </a:r>
          </a:p>
        </p:txBody>
      </p:sp>
      <p:cxnSp>
        <p:nvCxnSpPr>
          <p:cNvPr id="17" name="Straight Connector 9"/>
          <p:cNvCxnSpPr>
            <a:cxnSpLocks noChangeShapeType="1"/>
          </p:cNvCxnSpPr>
          <p:nvPr/>
        </p:nvCxnSpPr>
        <p:spPr bwMode="auto">
          <a:xfrm flipH="1">
            <a:off x="4836371" y="4747410"/>
            <a:ext cx="677335"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524548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t>Variables</a:t>
            </a:r>
          </a:p>
        </p:txBody>
      </p:sp>
      <p:sp>
        <p:nvSpPr>
          <p:cNvPr id="18434" name="Content Placeholder 2"/>
          <p:cNvSpPr>
            <a:spLocks noGrp="1"/>
          </p:cNvSpPr>
          <p:nvPr>
            <p:ph idx="1"/>
          </p:nvPr>
        </p:nvSpPr>
        <p:spPr>
          <a:xfrm>
            <a:off x="628650" y="1016000"/>
            <a:ext cx="7239000" cy="1587500"/>
          </a:xfrm>
        </p:spPr>
        <p:txBody>
          <a:bodyPr/>
          <a:lstStyle/>
          <a:p>
            <a:r>
              <a:rPr lang="en-US" dirty="0" smtClean="0"/>
              <a:t>Named pieces of </a:t>
            </a:r>
            <a:r>
              <a:rPr lang="en-US" i="1" dirty="0" smtClean="0"/>
              <a:t>mutable</a:t>
            </a:r>
            <a:r>
              <a:rPr lang="en-US" dirty="0" smtClean="0"/>
              <a:t> storage</a:t>
            </a:r>
            <a:endParaRPr lang="en-US" dirty="0"/>
          </a:p>
          <a:p>
            <a:pPr lvl="2"/>
            <a:r>
              <a:rPr lang="en-US" dirty="0" smtClean="0">
                <a:ea typeface="ＭＳ Ｐゴシック" charset="0"/>
              </a:rPr>
              <a:t>may be </a:t>
            </a:r>
            <a:r>
              <a:rPr lang="en-US" dirty="0" err="1" smtClean="0">
                <a:ea typeface="ＭＳ Ｐゴシック" charset="0"/>
              </a:rPr>
              <a:t>initialised</a:t>
            </a:r>
            <a:r>
              <a:rPr lang="en-US" dirty="0" smtClean="0">
                <a:ea typeface="ＭＳ Ｐゴシック" charset="0"/>
              </a:rPr>
              <a:t> after definition</a:t>
            </a:r>
          </a:p>
          <a:p>
            <a:pPr lvl="2"/>
            <a:r>
              <a:rPr lang="en-US" dirty="0" smtClean="0">
                <a:ea typeface="ＭＳ Ｐゴシック" charset="0"/>
              </a:rPr>
              <a:t>must be </a:t>
            </a:r>
            <a:r>
              <a:rPr lang="en-US" dirty="0" err="1" smtClean="0">
                <a:ea typeface="ＭＳ Ｐゴシック" charset="0"/>
              </a:rPr>
              <a:t>initialised</a:t>
            </a:r>
            <a:r>
              <a:rPr lang="en-US" dirty="0" smtClean="0">
                <a:ea typeface="ＭＳ Ｐゴシック" charset="0"/>
              </a:rPr>
              <a:t> before use</a:t>
            </a:r>
          </a:p>
          <a:p>
            <a:pPr lvl="2"/>
            <a:endParaRPr lang="en-US" dirty="0">
              <a:ea typeface="ＭＳ Ｐゴシック" charset="0"/>
            </a:endParaRPr>
          </a:p>
          <a:p>
            <a:r>
              <a:rPr lang="en-US" dirty="0" smtClean="0">
                <a:ea typeface="ＭＳ Ｐゴシック" charset="0"/>
              </a:rPr>
              <a:t>Use of mutable data is discouraged in </a:t>
            </a:r>
            <a:r>
              <a:rPr lang="en-US" dirty="0" err="1" smtClean="0">
                <a:ea typeface="ＭＳ Ｐゴシック" charset="0"/>
              </a:rPr>
              <a:t>Scala</a:t>
            </a:r>
            <a:endParaRPr lang="en-US" dirty="0">
              <a:ea typeface="ＭＳ Ｐゴシック" charset="0"/>
            </a:endParaRPr>
          </a:p>
        </p:txBody>
      </p:sp>
      <p:sp>
        <p:nvSpPr>
          <p:cNvPr id="4" name="TextBox 3"/>
          <p:cNvSpPr txBox="1"/>
          <p:nvPr/>
        </p:nvSpPr>
        <p:spPr>
          <a:xfrm>
            <a:off x="1201209" y="2711654"/>
            <a:ext cx="4357688" cy="2398800"/>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var</a:t>
            </a:r>
            <a:r>
              <a:rPr lang="en-US" sz="1200" dirty="0">
                <a:latin typeface="Monaco" charset="0"/>
                <a:ea typeface="Monaco" charset="0"/>
                <a:cs typeface="Monaco" charset="0"/>
              </a:rPr>
              <a:t> </a:t>
            </a:r>
            <a:r>
              <a:rPr lang="en-US" sz="1200" dirty="0" err="1">
                <a:latin typeface="Monaco" charset="0"/>
                <a:ea typeface="Monaco" charset="0"/>
                <a:cs typeface="Monaco" charset="0"/>
              </a:rPr>
              <a:t>myVar</a:t>
            </a:r>
            <a:r>
              <a:rPr lang="en-US" sz="1200" dirty="0">
                <a:latin typeface="Monaco" charset="0"/>
                <a:ea typeface="Monaco" charset="0"/>
                <a:cs typeface="Monaco" charset="0"/>
              </a:rPr>
              <a:t>: </a:t>
            </a:r>
            <a:r>
              <a:rPr lang="en-US" sz="1200" dirty="0" err="1">
                <a:latin typeface="Monaco" charset="0"/>
                <a:ea typeface="Monaco" charset="0"/>
                <a:cs typeface="Monaco" charset="0"/>
              </a:rPr>
              <a:t>Int</a:t>
            </a:r>
            <a:r>
              <a:rPr lang="en-US" sz="1200" dirty="0">
                <a:latin typeface="Monaco" charset="0"/>
                <a:ea typeface="Monaco" charset="0"/>
                <a:cs typeface="Monaco" charset="0"/>
              </a:rPr>
              <a:t> = 20</a:t>
            </a:r>
          </a:p>
          <a:p>
            <a:pPr>
              <a:lnSpc>
                <a:spcPts val="1740"/>
              </a:lnSpc>
              <a:defRPr/>
            </a:pPr>
            <a:r>
              <a:rPr lang="en-US" sz="1200" dirty="0" err="1">
                <a:latin typeface="Monaco" charset="0"/>
                <a:ea typeface="Monaco" charset="0"/>
                <a:cs typeface="Monaco" charset="0"/>
              </a:rPr>
              <a:t>myVar</a:t>
            </a:r>
            <a:r>
              <a:rPr lang="en-US" sz="1200" dirty="0">
                <a:latin typeface="Monaco" charset="0"/>
                <a:ea typeface="Monaco" charset="0"/>
                <a:cs typeface="Monaco" charset="0"/>
              </a:rPr>
              <a:t>: </a:t>
            </a:r>
            <a:r>
              <a:rPr lang="en-US" sz="1200" dirty="0" err="1">
                <a:latin typeface="Monaco" charset="0"/>
                <a:ea typeface="Monaco" charset="0"/>
                <a:cs typeface="Monaco" charset="0"/>
              </a:rPr>
              <a:t>Int</a:t>
            </a:r>
            <a:r>
              <a:rPr lang="en-US" sz="1200" dirty="0">
                <a:latin typeface="Monaco" charset="0"/>
                <a:ea typeface="Monaco" charset="0"/>
                <a:cs typeface="Monaco" charset="0"/>
              </a:rPr>
              <a:t> = 20</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myVar</a:t>
            </a:r>
            <a:r>
              <a:rPr lang="en-US" sz="1200" dirty="0">
                <a:latin typeface="Monaco" charset="0"/>
                <a:ea typeface="Monaco" charset="0"/>
                <a:cs typeface="Monaco" charset="0"/>
              </a:rPr>
              <a:t> += 10</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myVar</a:t>
            </a:r>
            <a:endParaRPr lang="en-US" sz="1200" dirty="0">
              <a:latin typeface="Monaco" charset="0"/>
              <a:ea typeface="Monaco" charset="0"/>
              <a:cs typeface="Monaco" charset="0"/>
            </a:endParaRPr>
          </a:p>
          <a:p>
            <a:pPr>
              <a:lnSpc>
                <a:spcPts val="1740"/>
              </a:lnSpc>
              <a:defRPr/>
            </a:pPr>
            <a:r>
              <a:rPr lang="en-US" sz="1200" dirty="0">
                <a:latin typeface="Monaco" charset="0"/>
                <a:ea typeface="Monaco" charset="0"/>
                <a:cs typeface="Monaco" charset="0"/>
              </a:rPr>
              <a:t>res3: </a:t>
            </a:r>
            <a:r>
              <a:rPr lang="en-US" sz="1200" dirty="0" err="1">
                <a:latin typeface="Monaco" charset="0"/>
                <a:ea typeface="Monaco" charset="0"/>
                <a:cs typeface="Monaco" charset="0"/>
              </a:rPr>
              <a:t>Int</a:t>
            </a:r>
            <a:r>
              <a:rPr lang="en-US" sz="1200" dirty="0">
                <a:latin typeface="Monaco" charset="0"/>
                <a:ea typeface="Monaco" charset="0"/>
                <a:cs typeface="Monaco" charset="0"/>
              </a:rPr>
              <a:t> = 30</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myVar</a:t>
            </a:r>
            <a:r>
              <a:rPr lang="en-US" sz="1200" dirty="0">
                <a:latin typeface="Monaco" charset="0"/>
                <a:ea typeface="Monaco" charset="0"/>
                <a:cs typeface="Monaco" charset="0"/>
              </a:rPr>
              <a:t> + </a:t>
            </a:r>
            <a:r>
              <a:rPr lang="en-US" sz="1200" dirty="0" err="1">
                <a:latin typeface="Monaco" charset="0"/>
                <a:ea typeface="Monaco" charset="0"/>
                <a:cs typeface="Monaco" charset="0"/>
              </a:rPr>
              <a:t>myVal</a:t>
            </a:r>
            <a:endParaRPr lang="en-US" sz="1200" dirty="0">
              <a:latin typeface="Monaco" charset="0"/>
              <a:ea typeface="Monaco" charset="0"/>
              <a:cs typeface="Monaco" charset="0"/>
            </a:endParaRPr>
          </a:p>
          <a:p>
            <a:pPr>
              <a:lnSpc>
                <a:spcPts val="1740"/>
              </a:lnSpc>
              <a:defRPr/>
            </a:pPr>
            <a:r>
              <a:rPr lang="en-US" sz="1200" dirty="0">
                <a:latin typeface="Monaco" charset="0"/>
                <a:ea typeface="Monaco" charset="0"/>
                <a:cs typeface="Monaco" charset="0"/>
              </a:rPr>
              <a:t>res4: </a:t>
            </a:r>
            <a:r>
              <a:rPr lang="en-US" sz="1200" dirty="0" err="1">
                <a:latin typeface="Monaco" charset="0"/>
                <a:ea typeface="Monaco" charset="0"/>
                <a:cs typeface="Monaco" charset="0"/>
              </a:rPr>
              <a:t>Int</a:t>
            </a:r>
            <a:r>
              <a:rPr lang="en-US" sz="1200" dirty="0">
                <a:latin typeface="Monaco" charset="0"/>
                <a:ea typeface="Monaco" charset="0"/>
                <a:cs typeface="Monaco" charset="0"/>
              </a:rPr>
              <a:t> = 40</a:t>
            </a:r>
          </a:p>
        </p:txBody>
      </p:sp>
      <p:sp>
        <p:nvSpPr>
          <p:cNvPr id="18442" name="TextBox 12"/>
          <p:cNvSpPr txBox="1">
            <a:spLocks noChangeArrowheads="1"/>
          </p:cNvSpPr>
          <p:nvPr/>
        </p:nvSpPr>
        <p:spPr bwMode="auto">
          <a:xfrm>
            <a:off x="5726907" y="4444569"/>
            <a:ext cx="1903085" cy="451534"/>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err="1">
                <a:latin typeface="Monaco" charset="0"/>
                <a:ea typeface="Monaco" charset="0"/>
                <a:cs typeface="Monaco" charset="0"/>
              </a:rPr>
              <a:t>var</a:t>
            </a:r>
            <a:r>
              <a:rPr lang="en-US" sz="1167" dirty="0">
                <a:latin typeface="+mn-lt"/>
              </a:rPr>
              <a:t> and </a:t>
            </a:r>
            <a:r>
              <a:rPr lang="en-US" sz="1167" dirty="0" err="1">
                <a:latin typeface="Monaco" charset="0"/>
                <a:ea typeface="Monaco" charset="0"/>
                <a:cs typeface="Monaco" charset="0"/>
              </a:rPr>
              <a:t>val</a:t>
            </a:r>
            <a:r>
              <a:rPr lang="en-US" sz="1167" dirty="0">
                <a:latin typeface="+mn-lt"/>
              </a:rPr>
              <a:t> may be mixed</a:t>
            </a:r>
            <a:br>
              <a:rPr lang="en-US" sz="1167" dirty="0">
                <a:latin typeface="+mn-lt"/>
              </a:rPr>
            </a:br>
            <a:r>
              <a:rPr lang="en-US" sz="1167" dirty="0">
                <a:latin typeface="+mn-lt"/>
              </a:rPr>
              <a:t>in expressions</a:t>
            </a:r>
          </a:p>
        </p:txBody>
      </p:sp>
      <p:cxnSp>
        <p:nvCxnSpPr>
          <p:cNvPr id="3" name="Straight Connector 2"/>
          <p:cNvCxnSpPr>
            <a:stCxn id="18442" idx="1"/>
          </p:cNvCxnSpPr>
          <p:nvPr/>
        </p:nvCxnSpPr>
        <p:spPr bwMode="auto">
          <a:xfrm flipH="1" flipV="1">
            <a:off x="3683001" y="4661310"/>
            <a:ext cx="2043906" cy="902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7566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t>Methods/Functions</a:t>
            </a:r>
            <a:endParaRPr lang="en-US" dirty="0"/>
          </a:p>
        </p:txBody>
      </p:sp>
      <p:sp>
        <p:nvSpPr>
          <p:cNvPr id="20482" name="Content Placeholder 2"/>
          <p:cNvSpPr>
            <a:spLocks noGrp="1"/>
          </p:cNvSpPr>
          <p:nvPr>
            <p:ph idx="1"/>
          </p:nvPr>
        </p:nvSpPr>
        <p:spPr>
          <a:xfrm>
            <a:off x="628650" y="1079305"/>
            <a:ext cx="7239000" cy="504032"/>
          </a:xfrm>
        </p:spPr>
        <p:txBody>
          <a:bodyPr/>
          <a:lstStyle/>
          <a:p>
            <a:r>
              <a:rPr lang="en-US" dirty="0"/>
              <a:t>Use </a:t>
            </a:r>
            <a:r>
              <a:rPr lang="en-US" dirty="0" err="1">
                <a:ea typeface="Monaco" charset="0"/>
                <a:cs typeface="Monaco" charset="0"/>
              </a:rPr>
              <a:t>def</a:t>
            </a:r>
            <a:r>
              <a:rPr lang="en-US" dirty="0"/>
              <a:t> keyword</a:t>
            </a:r>
          </a:p>
        </p:txBody>
      </p:sp>
      <p:sp>
        <p:nvSpPr>
          <p:cNvPr id="4" name="TextBox 3"/>
          <p:cNvSpPr txBox="1"/>
          <p:nvPr/>
        </p:nvSpPr>
        <p:spPr>
          <a:xfrm>
            <a:off x="1043927" y="1583337"/>
            <a:ext cx="7293828" cy="3519235"/>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def</a:t>
            </a:r>
            <a:r>
              <a:rPr lang="en-US" sz="1200" dirty="0">
                <a:latin typeface="Monaco" charset="0"/>
                <a:ea typeface="Monaco" charset="0"/>
                <a:cs typeface="Monaco" charset="0"/>
              </a:rPr>
              <a:t> times2 ( </a:t>
            </a:r>
            <a:r>
              <a:rPr lang="en-US" sz="1200" dirty="0" err="1">
                <a:latin typeface="Monaco" charset="0"/>
                <a:ea typeface="Monaco" charset="0"/>
                <a:cs typeface="Monaco" charset="0"/>
              </a:rPr>
              <a:t>i</a:t>
            </a:r>
            <a:r>
              <a:rPr lang="en-US" sz="1200" dirty="0">
                <a:latin typeface="Monaco" charset="0"/>
                <a:ea typeface="Monaco" charset="0"/>
                <a:cs typeface="Monaco" charset="0"/>
              </a:rPr>
              <a:t>: </a:t>
            </a:r>
            <a:r>
              <a:rPr lang="en-US" sz="1200" dirty="0" err="1">
                <a:latin typeface="Monaco" charset="0"/>
                <a:ea typeface="Monaco" charset="0"/>
                <a:cs typeface="Monaco" charset="0"/>
              </a:rPr>
              <a:t>Int</a:t>
            </a:r>
            <a:r>
              <a:rPr lang="en-US" sz="1200" dirty="0">
                <a:latin typeface="Monaco" charset="0"/>
                <a:ea typeface="Monaco" charset="0"/>
                <a:cs typeface="Monaco" charset="0"/>
              </a:rPr>
              <a:t> ) = </a:t>
            </a:r>
            <a:r>
              <a:rPr lang="en-US" sz="1200" dirty="0" err="1">
                <a:latin typeface="Monaco" charset="0"/>
                <a:ea typeface="Monaco" charset="0"/>
                <a:cs typeface="Monaco" charset="0"/>
              </a:rPr>
              <a:t>i</a:t>
            </a:r>
            <a:r>
              <a:rPr lang="en-US" sz="1200" dirty="0">
                <a:latin typeface="Monaco" charset="0"/>
                <a:ea typeface="Monaco" charset="0"/>
                <a:cs typeface="Monaco" charset="0"/>
              </a:rPr>
              <a:t> * 2</a:t>
            </a:r>
          </a:p>
          <a:p>
            <a:pPr>
              <a:lnSpc>
                <a:spcPts val="1740"/>
              </a:lnSpc>
              <a:defRPr/>
            </a:pPr>
            <a:r>
              <a:rPr lang="en-US" sz="1200" dirty="0">
                <a:latin typeface="Monaco" charset="0"/>
                <a:ea typeface="Monaco" charset="0"/>
                <a:cs typeface="Monaco" charset="0"/>
              </a:rPr>
              <a:t>times2: (</a:t>
            </a:r>
            <a:r>
              <a:rPr lang="en-US" sz="1200" dirty="0" err="1">
                <a:latin typeface="Monaco" charset="0"/>
                <a:ea typeface="Monaco" charset="0"/>
                <a:cs typeface="Monaco" charset="0"/>
              </a:rPr>
              <a:t>i</a:t>
            </a:r>
            <a:r>
              <a:rPr lang="en-US" sz="1200" dirty="0">
                <a:latin typeface="Monaco" charset="0"/>
                <a:ea typeface="Monaco" charset="0"/>
                <a:cs typeface="Monaco" charset="0"/>
              </a:rPr>
              <a:t>: </a:t>
            </a:r>
            <a:r>
              <a:rPr lang="en-US" sz="1200" dirty="0" err="1" smtClean="0">
                <a:latin typeface="Monaco" charset="0"/>
                <a:ea typeface="Monaco" charset="0"/>
                <a:cs typeface="Monaco" charset="0"/>
              </a:rPr>
              <a:t>Int</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Int</a:t>
            </a:r>
            <a:endParaRPr lang="en-US" sz="1200" dirty="0">
              <a:latin typeface="Monaco" charset="0"/>
              <a:ea typeface="Monaco" charset="0"/>
              <a:cs typeface="Monaco" charset="0"/>
            </a:endParaRPr>
          </a:p>
          <a:p>
            <a:pPr>
              <a:lnSpc>
                <a:spcPts val="1740"/>
              </a:lnSpc>
              <a:spcBef>
                <a:spcPts val="600"/>
              </a:spcBef>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times2 ( 3 )</a:t>
            </a:r>
          </a:p>
          <a:p>
            <a:pPr>
              <a:lnSpc>
                <a:spcPts val="1740"/>
              </a:lnSpc>
              <a:defRPr/>
            </a:pPr>
            <a:r>
              <a:rPr lang="en-US" sz="1200" dirty="0">
                <a:latin typeface="Monaco" charset="0"/>
                <a:ea typeface="Monaco" charset="0"/>
                <a:cs typeface="Monaco" charset="0"/>
              </a:rPr>
              <a:t>res17: </a:t>
            </a:r>
            <a:r>
              <a:rPr lang="en-US" sz="1200" dirty="0" err="1">
                <a:latin typeface="Monaco" charset="0"/>
                <a:ea typeface="Monaco" charset="0"/>
                <a:cs typeface="Monaco" charset="0"/>
              </a:rPr>
              <a:t>Int</a:t>
            </a:r>
            <a:r>
              <a:rPr lang="en-US" sz="1200" dirty="0">
                <a:latin typeface="Monaco" charset="0"/>
                <a:ea typeface="Monaco" charset="0"/>
                <a:cs typeface="Monaco" charset="0"/>
              </a:rPr>
              <a:t> = 6</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def</a:t>
            </a:r>
            <a:r>
              <a:rPr lang="en-US" sz="1200" dirty="0">
                <a:latin typeface="Monaco" charset="0"/>
                <a:ea typeface="Monaco" charset="0"/>
                <a:cs typeface="Monaco" charset="0"/>
              </a:rPr>
              <a:t> upper ( strings: String* )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strings.map</a:t>
            </a:r>
            <a:r>
              <a:rPr lang="en-US" sz="1200" dirty="0">
                <a:latin typeface="Monaco" charset="0"/>
                <a:ea typeface="Monaco" charset="0"/>
                <a:cs typeface="Monaco" charset="0"/>
              </a:rPr>
              <a:t>( _.</a:t>
            </a:r>
            <a:r>
              <a:rPr lang="en-US" sz="1200" dirty="0" err="1">
                <a:latin typeface="Monaco" charset="0"/>
                <a:ea typeface="Monaco" charset="0"/>
                <a:cs typeface="Monaco" charset="0"/>
              </a:rPr>
              <a:t>toUpperCase</a:t>
            </a:r>
            <a:r>
              <a:rPr lang="en-US" sz="1200" dirty="0">
                <a:latin typeface="Monaco" charset="0"/>
                <a:ea typeface="Monaco" charset="0"/>
                <a:cs typeface="Monaco" charset="0"/>
              </a:rPr>
              <a:t>() )</a:t>
            </a:r>
          </a:p>
          <a:p>
            <a:pPr>
              <a:lnSpc>
                <a:spcPts val="1740"/>
              </a:lnSpc>
              <a:defRPr/>
            </a:pPr>
            <a:r>
              <a:rPr lang="en-US" sz="1200" dirty="0">
                <a:latin typeface="Monaco" charset="0"/>
                <a:ea typeface="Monaco" charset="0"/>
                <a:cs typeface="Monaco" charset="0"/>
              </a:rPr>
              <a:t>upper: (strings: String*)</a:t>
            </a:r>
            <a:r>
              <a:rPr lang="en-US" sz="1200" dirty="0" err="1">
                <a:latin typeface="Monaco" charset="0"/>
                <a:ea typeface="Monaco" charset="0"/>
                <a:cs typeface="Monaco" charset="0"/>
              </a:rPr>
              <a:t>Seq</a:t>
            </a:r>
            <a:r>
              <a:rPr lang="en-US" sz="1200" dirty="0">
                <a:latin typeface="Monaco" charset="0"/>
                <a:ea typeface="Monaco" charset="0"/>
                <a:cs typeface="Monaco" charset="0"/>
              </a:rPr>
              <a:t>[</a:t>
            </a:r>
            <a:r>
              <a:rPr lang="en-US" sz="1200" dirty="0" err="1">
                <a:latin typeface="Monaco" charset="0"/>
                <a:ea typeface="Monaco" charset="0"/>
                <a:cs typeface="Monaco" charset="0"/>
              </a:rPr>
              <a:t>java.lang.String</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740"/>
              </a:lnSpc>
              <a:spcBef>
                <a:spcPts val="600"/>
              </a:spcBef>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upper ( "one", "two" )</a:t>
            </a:r>
          </a:p>
          <a:p>
            <a:pPr>
              <a:lnSpc>
                <a:spcPts val="1740"/>
              </a:lnSpc>
              <a:defRPr/>
            </a:pPr>
            <a:r>
              <a:rPr lang="en-US" sz="1200" dirty="0">
                <a:latin typeface="Monaco" charset="0"/>
                <a:ea typeface="Monaco" charset="0"/>
                <a:cs typeface="Monaco" charset="0"/>
              </a:rPr>
              <a:t>res18: </a:t>
            </a:r>
            <a:r>
              <a:rPr lang="en-US" sz="1200" dirty="0" err="1">
                <a:latin typeface="Monaco" charset="0"/>
                <a:ea typeface="Monaco" charset="0"/>
                <a:cs typeface="Monaco" charset="0"/>
              </a:rPr>
              <a:t>Seq</a:t>
            </a:r>
            <a:r>
              <a:rPr lang="en-US" sz="1200" dirty="0">
                <a:latin typeface="Monaco" charset="0"/>
                <a:ea typeface="Monaco" charset="0"/>
                <a:cs typeface="Monaco" charset="0"/>
              </a:rPr>
              <a:t>[</a:t>
            </a:r>
            <a:r>
              <a:rPr lang="en-US" sz="1200" dirty="0" err="1">
                <a:latin typeface="Monaco" charset="0"/>
                <a:ea typeface="Monaco" charset="0"/>
                <a:cs typeface="Monaco" charset="0"/>
              </a:rPr>
              <a:t>java.lang.String</a:t>
            </a:r>
            <a:r>
              <a:rPr lang="en-US" sz="1200" dirty="0">
                <a:latin typeface="Monaco" charset="0"/>
                <a:ea typeface="Monaco" charset="0"/>
                <a:cs typeface="Monaco" charset="0"/>
              </a:rPr>
              <a:t>] = </a:t>
            </a:r>
            <a:r>
              <a:rPr lang="en-US" sz="1200" dirty="0" err="1">
                <a:latin typeface="Monaco" charset="0"/>
                <a:ea typeface="Monaco" charset="0"/>
                <a:cs typeface="Monaco" charset="0"/>
              </a:rPr>
              <a:t>ArrayBuffer</a:t>
            </a:r>
            <a:r>
              <a:rPr lang="en-US" sz="1200" dirty="0">
                <a:latin typeface="Monaco" charset="0"/>
                <a:ea typeface="Monaco" charset="0"/>
                <a:cs typeface="Monaco" charset="0"/>
              </a:rPr>
              <a:t>(ONE, TWO)</a:t>
            </a:r>
          </a:p>
          <a:p>
            <a:pPr>
              <a:lnSpc>
                <a:spcPts val="1740"/>
              </a:lnSpc>
              <a:defRPr/>
            </a:pPr>
            <a:endParaRPr lang="cs-CZ" sz="1200" dirty="0">
              <a:latin typeface="Monaco" charset="0"/>
              <a:ea typeface="Monaco" charset="0"/>
              <a:cs typeface="Monaco" charset="0"/>
            </a:endParaRPr>
          </a:p>
          <a:p>
            <a:pPr>
              <a:lnSpc>
                <a:spcPts val="1740"/>
              </a:lnSpc>
              <a:defRPr/>
            </a:pPr>
            <a:r>
              <a:rPr lang="cs-CZ" sz="1200" dirty="0" err="1">
                <a:latin typeface="Monaco" charset="0"/>
                <a:ea typeface="Monaco" charset="0"/>
                <a:cs typeface="Monaco" charset="0"/>
              </a:rPr>
              <a:t>scala</a:t>
            </a:r>
            <a:r>
              <a:rPr lang="cs-CZ" sz="1200" dirty="0">
                <a:latin typeface="Monaco" charset="0"/>
                <a:ea typeface="Monaco" charset="0"/>
                <a:cs typeface="Monaco" charset="0"/>
              </a:rPr>
              <a:t>&gt; </a:t>
            </a:r>
            <a:r>
              <a:rPr lang="cs-CZ" sz="1200" dirty="0" err="1">
                <a:latin typeface="Monaco" charset="0"/>
                <a:ea typeface="Monaco" charset="0"/>
                <a:cs typeface="Monaco" charset="0"/>
              </a:rPr>
              <a:t>def</a:t>
            </a:r>
            <a:r>
              <a:rPr lang="cs-CZ" sz="1200" dirty="0">
                <a:latin typeface="Monaco" charset="0"/>
                <a:ea typeface="Monaco" charset="0"/>
                <a:cs typeface="Monaco" charset="0"/>
              </a:rPr>
              <a:t> </a:t>
            </a:r>
            <a:r>
              <a:rPr lang="cs-CZ" sz="1200" dirty="0" err="1" smtClean="0">
                <a:latin typeface="Monaco" charset="0"/>
                <a:ea typeface="Monaco" charset="0"/>
                <a:cs typeface="Monaco" charset="0"/>
              </a:rPr>
              <a:t>sayHello</a:t>
            </a:r>
            <a:r>
              <a:rPr lang="cs-CZ" sz="1200" dirty="0" smtClean="0">
                <a:latin typeface="Monaco" charset="0"/>
                <a:ea typeface="Monaco" charset="0"/>
                <a:cs typeface="Monaco" charset="0"/>
              </a:rPr>
              <a:t> </a:t>
            </a:r>
            <a:r>
              <a:rPr lang="cs-CZ" sz="1200" dirty="0">
                <a:latin typeface="Monaco" charset="0"/>
                <a:ea typeface="Monaco" charset="0"/>
                <a:cs typeface="Monaco" charset="0"/>
              </a:rPr>
              <a:t>= </a:t>
            </a:r>
            <a:r>
              <a:rPr lang="cs-CZ" sz="1200" dirty="0" err="1">
                <a:latin typeface="Monaco" charset="0"/>
                <a:ea typeface="Monaco" charset="0"/>
                <a:cs typeface="Monaco" charset="0"/>
              </a:rPr>
              <a:t>println</a:t>
            </a:r>
            <a:r>
              <a:rPr lang="cs-CZ" sz="1200" dirty="0">
                <a:latin typeface="Monaco" charset="0"/>
                <a:ea typeface="Monaco" charset="0"/>
                <a:cs typeface="Monaco" charset="0"/>
              </a:rPr>
              <a:t>( "Hello </a:t>
            </a:r>
            <a:r>
              <a:rPr lang="cs-CZ" sz="1200" dirty="0" err="1">
                <a:latin typeface="Monaco" charset="0"/>
                <a:ea typeface="Monaco" charset="0"/>
                <a:cs typeface="Monaco" charset="0"/>
              </a:rPr>
              <a:t>everyone</a:t>
            </a:r>
            <a:r>
              <a:rPr lang="cs-CZ" sz="1200" dirty="0">
                <a:latin typeface="Monaco" charset="0"/>
                <a:ea typeface="Monaco" charset="0"/>
                <a:cs typeface="Monaco" charset="0"/>
              </a:rPr>
              <a:t>" )</a:t>
            </a:r>
          </a:p>
          <a:p>
            <a:pPr>
              <a:lnSpc>
                <a:spcPts val="1740"/>
              </a:lnSpc>
              <a:defRPr/>
            </a:pPr>
            <a:r>
              <a:rPr lang="cs-CZ" sz="1200" dirty="0" err="1">
                <a:latin typeface="Monaco" charset="0"/>
                <a:ea typeface="Monaco" charset="0"/>
                <a:cs typeface="Monaco" charset="0"/>
              </a:rPr>
              <a:t>sayHello</a:t>
            </a:r>
            <a:r>
              <a:rPr lang="cs-CZ" sz="1200" dirty="0">
                <a:latin typeface="Monaco" charset="0"/>
                <a:ea typeface="Monaco" charset="0"/>
                <a:cs typeface="Monaco" charset="0"/>
              </a:rPr>
              <a:t>: </a:t>
            </a:r>
            <a:r>
              <a:rPr lang="cs-CZ" sz="1200" dirty="0" smtClean="0">
                <a:latin typeface="Monaco" charset="0"/>
                <a:ea typeface="Monaco" charset="0"/>
                <a:cs typeface="Monaco" charset="0"/>
              </a:rPr>
              <a:t>Unit</a:t>
            </a:r>
            <a:endParaRPr lang="cs-CZ" sz="1200" dirty="0">
              <a:latin typeface="Monaco" charset="0"/>
              <a:ea typeface="Monaco" charset="0"/>
              <a:cs typeface="Monaco" charset="0"/>
            </a:endParaRPr>
          </a:p>
          <a:p>
            <a:pPr>
              <a:lnSpc>
                <a:spcPts val="1740"/>
              </a:lnSpc>
              <a:spcBef>
                <a:spcPts val="600"/>
              </a:spcBef>
              <a:defRPr/>
            </a:pPr>
            <a:r>
              <a:rPr lang="cs-CZ" sz="1200" dirty="0" err="1">
                <a:latin typeface="Monaco" charset="0"/>
                <a:ea typeface="Monaco" charset="0"/>
                <a:cs typeface="Monaco" charset="0"/>
              </a:rPr>
              <a:t>scala</a:t>
            </a:r>
            <a:r>
              <a:rPr lang="cs-CZ" sz="1200" dirty="0">
                <a:latin typeface="Monaco" charset="0"/>
                <a:ea typeface="Monaco" charset="0"/>
                <a:cs typeface="Monaco" charset="0"/>
              </a:rPr>
              <a:t>&gt; </a:t>
            </a:r>
            <a:r>
              <a:rPr lang="cs-CZ" sz="1200" dirty="0" err="1" smtClean="0">
                <a:latin typeface="Monaco" charset="0"/>
                <a:ea typeface="Monaco" charset="0"/>
                <a:cs typeface="Monaco" charset="0"/>
              </a:rPr>
              <a:t>sayHello</a:t>
            </a:r>
            <a:endParaRPr lang="cs-CZ" sz="1200" dirty="0">
              <a:latin typeface="Monaco" charset="0"/>
              <a:ea typeface="Monaco" charset="0"/>
              <a:cs typeface="Monaco" charset="0"/>
            </a:endParaRPr>
          </a:p>
          <a:p>
            <a:pPr>
              <a:lnSpc>
                <a:spcPts val="1740"/>
              </a:lnSpc>
              <a:defRPr/>
            </a:pPr>
            <a:r>
              <a:rPr lang="cs-CZ" sz="1200" dirty="0">
                <a:latin typeface="Monaco" charset="0"/>
                <a:ea typeface="Monaco" charset="0"/>
                <a:cs typeface="Monaco" charset="0"/>
              </a:rPr>
              <a:t>Hello </a:t>
            </a:r>
            <a:r>
              <a:rPr lang="cs-CZ" sz="1200" dirty="0" err="1">
                <a:latin typeface="Monaco" charset="0"/>
                <a:ea typeface="Monaco" charset="0"/>
                <a:cs typeface="Monaco" charset="0"/>
              </a:rPr>
              <a:t>everyone</a:t>
            </a:r>
            <a:endParaRPr lang="en-US" sz="1200" dirty="0">
              <a:latin typeface="Monaco" charset="0"/>
              <a:ea typeface="Monaco" charset="0"/>
              <a:cs typeface="Monaco" charset="0"/>
            </a:endParaRPr>
          </a:p>
        </p:txBody>
      </p:sp>
      <p:sp>
        <p:nvSpPr>
          <p:cNvPr id="20485" name="TextBox 5"/>
          <p:cNvSpPr txBox="1">
            <a:spLocks noChangeArrowheads="1"/>
          </p:cNvSpPr>
          <p:nvPr/>
        </p:nvSpPr>
        <p:spPr bwMode="auto">
          <a:xfrm>
            <a:off x="5961216" y="2315744"/>
            <a:ext cx="1563248" cy="451534"/>
          </a:xfrm>
          <a:prstGeom prst="rect">
            <a:avLst/>
          </a:prstGeom>
          <a:solidFill>
            <a:srgbClr val="FFFFFF"/>
          </a:solidFill>
          <a:ln w="9525">
            <a:no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latin typeface="+mn-lt"/>
              </a:rPr>
              <a:t>* means variable</a:t>
            </a:r>
            <a:br>
              <a:rPr lang="en-US" sz="1167" dirty="0">
                <a:latin typeface="+mn-lt"/>
              </a:rPr>
            </a:br>
            <a:r>
              <a:rPr lang="en-US" sz="1167" dirty="0">
                <a:latin typeface="+mn-lt"/>
              </a:rPr>
              <a:t>number of parameters</a:t>
            </a:r>
          </a:p>
        </p:txBody>
      </p:sp>
      <p:sp>
        <p:nvSpPr>
          <p:cNvPr id="20487" name="TextBox 7"/>
          <p:cNvSpPr txBox="1">
            <a:spLocks noChangeArrowheads="1"/>
          </p:cNvSpPr>
          <p:nvPr/>
        </p:nvSpPr>
        <p:spPr bwMode="auto">
          <a:xfrm>
            <a:off x="6242716" y="4131638"/>
            <a:ext cx="1043876" cy="451534"/>
          </a:xfrm>
          <a:prstGeom prst="rect">
            <a:avLst/>
          </a:prstGeom>
          <a:solidFill>
            <a:srgbClr val="FFFFFF"/>
          </a:solidFill>
          <a:ln w="9525">
            <a:no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latin typeface="+mn-lt"/>
              </a:rPr>
              <a:t>Unit similar to</a:t>
            </a:r>
          </a:p>
          <a:p>
            <a:r>
              <a:rPr lang="en-US" sz="1167" dirty="0">
                <a:latin typeface="+mn-lt"/>
              </a:rPr>
              <a:t>Java void type</a:t>
            </a:r>
          </a:p>
        </p:txBody>
      </p:sp>
      <p:cxnSp>
        <p:nvCxnSpPr>
          <p:cNvPr id="20489" name="Straight Connector 10"/>
          <p:cNvCxnSpPr>
            <a:cxnSpLocks noChangeShapeType="1"/>
          </p:cNvCxnSpPr>
          <p:nvPr/>
        </p:nvCxnSpPr>
        <p:spPr bwMode="auto">
          <a:xfrm flipH="1">
            <a:off x="4373716" y="2518151"/>
            <a:ext cx="1587500" cy="30559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20493" name="Straight Connector 9"/>
          <p:cNvCxnSpPr>
            <a:cxnSpLocks noChangeShapeType="1"/>
          </p:cNvCxnSpPr>
          <p:nvPr/>
        </p:nvCxnSpPr>
        <p:spPr bwMode="auto">
          <a:xfrm flipH="1">
            <a:off x="3297903" y="4356971"/>
            <a:ext cx="2946137"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0" name="TextBox 7"/>
          <p:cNvSpPr txBox="1">
            <a:spLocks noChangeArrowheads="1"/>
          </p:cNvSpPr>
          <p:nvPr/>
        </p:nvSpPr>
        <p:spPr bwMode="auto">
          <a:xfrm>
            <a:off x="3204274" y="4504005"/>
            <a:ext cx="976549" cy="451534"/>
          </a:xfrm>
          <a:prstGeom prst="rect">
            <a:avLst/>
          </a:prstGeom>
          <a:solidFill>
            <a:srgbClr val="FFFFFF"/>
          </a:solidFill>
          <a:ln w="9525">
            <a:no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smtClean="0">
                <a:latin typeface="+mn-lt"/>
              </a:rPr>
              <a:t>No </a:t>
            </a:r>
            <a:r>
              <a:rPr lang="en-US" sz="1167" dirty="0" err="1" smtClean="0">
                <a:latin typeface="+mn-lt"/>
              </a:rPr>
              <a:t>args</a:t>
            </a:r>
            <a:r>
              <a:rPr lang="en-US" sz="1167" dirty="0" smtClean="0">
                <a:latin typeface="+mn-lt"/>
              </a:rPr>
              <a:t> so () </a:t>
            </a:r>
            <a:br>
              <a:rPr lang="en-US" sz="1167" dirty="0" smtClean="0">
                <a:latin typeface="+mn-lt"/>
              </a:rPr>
            </a:br>
            <a:r>
              <a:rPr lang="en-US" sz="1167" dirty="0" smtClean="0">
                <a:latin typeface="+mn-lt"/>
              </a:rPr>
              <a:t>not required</a:t>
            </a:r>
            <a:endParaRPr lang="en-US" sz="1167" dirty="0">
              <a:latin typeface="+mn-lt"/>
            </a:endParaRPr>
          </a:p>
        </p:txBody>
      </p:sp>
      <p:cxnSp>
        <p:nvCxnSpPr>
          <p:cNvPr id="11" name="Straight Connector 10"/>
          <p:cNvCxnSpPr>
            <a:cxnSpLocks noChangeShapeType="1"/>
          </p:cNvCxnSpPr>
          <p:nvPr/>
        </p:nvCxnSpPr>
        <p:spPr bwMode="auto">
          <a:xfrm flipH="1" flipV="1">
            <a:off x="2979174" y="4317276"/>
            <a:ext cx="318729" cy="19206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8366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Strings</a:t>
            </a:r>
            <a:endParaRPr lang="en-US" dirty="0"/>
          </a:p>
        </p:txBody>
      </p:sp>
      <p:sp>
        <p:nvSpPr>
          <p:cNvPr id="3" name="Content Placeholder 2"/>
          <p:cNvSpPr>
            <a:spLocks noGrp="1"/>
          </p:cNvSpPr>
          <p:nvPr>
            <p:ph idx="1"/>
          </p:nvPr>
        </p:nvSpPr>
        <p:spPr>
          <a:xfrm>
            <a:off x="628650" y="1050758"/>
            <a:ext cx="7886700" cy="1663879"/>
          </a:xfrm>
        </p:spPr>
        <p:txBody>
          <a:bodyPr/>
          <a:lstStyle/>
          <a:p>
            <a:r>
              <a:rPr lang="en-US" dirty="0" smtClean="0"/>
              <a:t>Scala String type based on </a:t>
            </a:r>
            <a:r>
              <a:rPr lang="en-US" dirty="0" err="1" smtClean="0"/>
              <a:t>java.lang.String</a:t>
            </a:r>
            <a:endParaRPr lang="en-US" dirty="0" smtClean="0"/>
          </a:p>
          <a:p>
            <a:pPr lvl="2"/>
            <a:r>
              <a:rPr lang="en-US" dirty="0" smtClean="0"/>
              <a:t>Some additional capabilities</a:t>
            </a:r>
            <a:endParaRPr lang="en-US" dirty="0"/>
          </a:p>
          <a:p>
            <a:pPr>
              <a:spcBef>
                <a:spcPts val="1350"/>
              </a:spcBef>
            </a:pPr>
            <a:r>
              <a:rPr lang="en-US" dirty="0" smtClean="0"/>
              <a:t>String interpolation allows Scala expressions to be evaluated inside String literals</a:t>
            </a:r>
            <a:endParaRPr lang="en-US" dirty="0"/>
          </a:p>
        </p:txBody>
      </p:sp>
      <p:sp>
        <p:nvSpPr>
          <p:cNvPr id="4" name="TextBox 3"/>
          <p:cNvSpPr txBox="1"/>
          <p:nvPr/>
        </p:nvSpPr>
        <p:spPr>
          <a:xfrm>
            <a:off x="889819" y="2714637"/>
            <a:ext cx="5562600" cy="2361034"/>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80000" tIns="140400" bIns="14040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 = 1</a:t>
            </a:r>
          </a:p>
          <a:p>
            <a:pPr>
              <a:lnSpc>
                <a:spcPts val="1840"/>
              </a:lnSpc>
            </a:pPr>
            <a:r>
              <a:rPr lang="en-US" sz="1200" dirty="0">
                <a:latin typeface="Monaco" charset="0"/>
                <a:ea typeface="Monaco" charset="0"/>
                <a:cs typeface="Monaco" charset="0"/>
              </a:rPr>
              <a:t>a: </a:t>
            </a:r>
            <a:r>
              <a:rPr lang="en-US" sz="1200" dirty="0" err="1">
                <a:latin typeface="Monaco" charset="0"/>
                <a:ea typeface="Monaco" charset="0"/>
                <a:cs typeface="Monaco" charset="0"/>
              </a:rPr>
              <a:t>Int</a:t>
            </a:r>
            <a:r>
              <a:rPr lang="en-US" sz="1200" dirty="0">
                <a:latin typeface="Monaco" charset="0"/>
                <a:ea typeface="Monaco" charset="0"/>
                <a:cs typeface="Monaco" charset="0"/>
              </a:rPr>
              <a:t> = </a:t>
            </a:r>
            <a:r>
              <a:rPr lang="en-US" sz="1200" dirty="0" smtClean="0">
                <a:latin typeface="Monaco" charset="0"/>
                <a:ea typeface="Monaco" charset="0"/>
                <a:cs typeface="Monaco" charset="0"/>
              </a:rPr>
              <a:t>1</a:t>
            </a:r>
            <a:endParaRPr lang="en-US" sz="1200" dirty="0">
              <a:latin typeface="Monaco" charset="0"/>
              <a:ea typeface="Monaco" charset="0"/>
              <a:cs typeface="Monaco" charset="0"/>
            </a:endParaRPr>
          </a:p>
          <a:p>
            <a:pPr>
              <a:lnSpc>
                <a:spcPts val="1840"/>
              </a:lnSpc>
              <a:spcBef>
                <a:spcPts val="600"/>
              </a:spcBef>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b = 3</a:t>
            </a:r>
          </a:p>
          <a:p>
            <a:pPr>
              <a:lnSpc>
                <a:spcPts val="1840"/>
              </a:lnSpc>
            </a:pPr>
            <a:r>
              <a:rPr lang="en-US" sz="1200" dirty="0">
                <a:latin typeface="Monaco" charset="0"/>
                <a:ea typeface="Monaco" charset="0"/>
                <a:cs typeface="Monaco" charset="0"/>
              </a:rPr>
              <a:t>b: </a:t>
            </a:r>
            <a:r>
              <a:rPr lang="en-US" sz="1200" dirty="0" err="1">
                <a:latin typeface="Monaco" charset="0"/>
                <a:ea typeface="Monaco" charset="0"/>
                <a:cs typeface="Monaco" charset="0"/>
              </a:rPr>
              <a:t>Int</a:t>
            </a:r>
            <a:r>
              <a:rPr lang="en-US" sz="1200" dirty="0">
                <a:latin typeface="Monaco" charset="0"/>
                <a:ea typeface="Monaco" charset="0"/>
                <a:cs typeface="Monaco" charset="0"/>
              </a:rPr>
              <a:t> = </a:t>
            </a:r>
            <a:r>
              <a:rPr lang="en-US" sz="1200" dirty="0" smtClean="0">
                <a:latin typeface="Monaco" charset="0"/>
                <a:ea typeface="Monaco" charset="0"/>
                <a:cs typeface="Monaco" charset="0"/>
              </a:rPr>
              <a:t>3</a:t>
            </a:r>
            <a:endParaRPr lang="en-US" sz="1200" dirty="0">
              <a:latin typeface="Monaco" charset="0"/>
              <a:ea typeface="Monaco" charset="0"/>
              <a:cs typeface="Monaco" charset="0"/>
            </a:endParaRPr>
          </a:p>
          <a:p>
            <a:pPr>
              <a:lnSpc>
                <a:spcPts val="1840"/>
              </a:lnSpc>
              <a:spcBef>
                <a:spcPts val="600"/>
              </a:spcBef>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solidFill>
                  <a:schemeClr val="accent6">
                    <a:lumMod val="75000"/>
                  </a:schemeClr>
                </a:solidFill>
                <a:latin typeface="Monaco" charset="0"/>
                <a:ea typeface="Monaco" charset="0"/>
                <a:cs typeface="Monaco" charset="0"/>
              </a:rPr>
              <a:t>s"$a</a:t>
            </a:r>
            <a:r>
              <a:rPr lang="en-US" sz="1200" dirty="0">
                <a:solidFill>
                  <a:schemeClr val="accent6">
                    <a:lumMod val="75000"/>
                  </a:schemeClr>
                </a:solidFill>
                <a:latin typeface="Monaco" charset="0"/>
                <a:ea typeface="Monaco" charset="0"/>
                <a:cs typeface="Monaco" charset="0"/>
              </a:rPr>
              <a:t> + $b = ${a + b}"</a:t>
            </a:r>
          </a:p>
          <a:p>
            <a:pPr>
              <a:lnSpc>
                <a:spcPts val="1840"/>
              </a:lnSpc>
            </a:pPr>
            <a:r>
              <a:rPr lang="is-IS" sz="1200" dirty="0">
                <a:latin typeface="Monaco" charset="0"/>
                <a:ea typeface="Monaco" charset="0"/>
                <a:cs typeface="Monaco" charset="0"/>
              </a:rPr>
              <a:t>res2: String = 1 + 3 = </a:t>
            </a:r>
            <a:r>
              <a:rPr lang="is-IS" sz="1200" dirty="0" smtClean="0">
                <a:latin typeface="Monaco" charset="0"/>
                <a:ea typeface="Monaco" charset="0"/>
                <a:cs typeface="Monaco" charset="0"/>
              </a:rPr>
              <a:t>4</a:t>
            </a:r>
            <a:endParaRPr lang="is-IS" sz="1200" dirty="0">
              <a:latin typeface="Monaco" charset="0"/>
              <a:ea typeface="Monaco" charset="0"/>
              <a:cs typeface="Monaco" charset="0"/>
            </a:endParaRPr>
          </a:p>
          <a:p>
            <a:pPr>
              <a:lnSpc>
                <a:spcPts val="1840"/>
              </a:lnSpc>
              <a:spcBef>
                <a:spcPts val="600"/>
              </a:spcBef>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a:solidFill>
                  <a:schemeClr val="accent6">
                    <a:lumMod val="75000"/>
                  </a:schemeClr>
                </a:solidFill>
                <a:latin typeface="Monaco" charset="0"/>
                <a:ea typeface="Monaco" charset="0"/>
                <a:cs typeface="Monaco" charset="0"/>
              </a:rPr>
              <a:t>f"$a%2d + $b%2d = ${a + b}%3.2f"</a:t>
            </a:r>
          </a:p>
          <a:p>
            <a:pPr>
              <a:lnSpc>
                <a:spcPts val="1840"/>
              </a:lnSpc>
            </a:pPr>
            <a:r>
              <a:rPr lang="de-DE" sz="1200" dirty="0">
                <a:latin typeface="Monaco" charset="0"/>
                <a:ea typeface="Monaco" charset="0"/>
                <a:cs typeface="Monaco" charset="0"/>
              </a:rPr>
              <a:t>res3: String = " 1 +  3 = 4.00"</a:t>
            </a:r>
            <a:endParaRPr lang="hu-HU" sz="1200" b="0" dirty="0">
              <a:latin typeface="Monaco" charset="0"/>
              <a:ea typeface="Monaco" charset="0"/>
              <a:cs typeface="Monaco" charset="0"/>
            </a:endParaRPr>
          </a:p>
        </p:txBody>
      </p:sp>
      <p:sp>
        <p:nvSpPr>
          <p:cNvPr id="5" name="TextBox 4"/>
          <p:cNvSpPr txBox="1"/>
          <p:nvPr/>
        </p:nvSpPr>
        <p:spPr>
          <a:xfrm>
            <a:off x="5535560" y="3895154"/>
            <a:ext cx="1597425" cy="308418"/>
          </a:xfrm>
          <a:prstGeom prst="rect">
            <a:avLst/>
          </a:prstGeom>
          <a:solidFill>
            <a:schemeClr val="bg1"/>
          </a:solidFill>
        </p:spPr>
        <p:txBody>
          <a:bodyPr wrap="none" rtlCol="0">
            <a:spAutoFit/>
          </a:bodyPr>
          <a:lstStyle/>
          <a:p>
            <a:r>
              <a:rPr lang="en-US" smtClean="0"/>
              <a:t>Simple substitution</a:t>
            </a:r>
            <a:endParaRPr lang="en-US"/>
          </a:p>
        </p:txBody>
      </p:sp>
      <p:sp>
        <p:nvSpPr>
          <p:cNvPr id="6" name="TextBox 5"/>
          <p:cNvSpPr txBox="1"/>
          <p:nvPr/>
        </p:nvSpPr>
        <p:spPr>
          <a:xfrm>
            <a:off x="5535561" y="4405963"/>
            <a:ext cx="1871282" cy="308418"/>
          </a:xfrm>
          <a:prstGeom prst="rect">
            <a:avLst/>
          </a:prstGeom>
          <a:solidFill>
            <a:schemeClr val="bg1"/>
          </a:solidFill>
        </p:spPr>
        <p:txBody>
          <a:bodyPr wrap="none" rtlCol="0">
            <a:spAutoFit/>
          </a:bodyPr>
          <a:lstStyle/>
          <a:p>
            <a:r>
              <a:rPr lang="en-US" dirty="0" smtClean="0"/>
              <a:t>Formatted substitution</a:t>
            </a:r>
            <a:endParaRPr lang="en-US" dirty="0"/>
          </a:p>
        </p:txBody>
      </p:sp>
      <p:cxnSp>
        <p:nvCxnSpPr>
          <p:cNvPr id="8" name="Straight Connector 7"/>
          <p:cNvCxnSpPr/>
          <p:nvPr/>
        </p:nvCxnSpPr>
        <p:spPr>
          <a:xfrm flipH="1">
            <a:off x="4070555" y="4044673"/>
            <a:ext cx="1465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p:cNvCxnSpPr>
          <p:nvPr/>
        </p:nvCxnSpPr>
        <p:spPr>
          <a:xfrm flipH="1">
            <a:off x="4758813" y="4560172"/>
            <a:ext cx="7767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05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a:xfrm>
            <a:off x="628650" y="1050758"/>
            <a:ext cx="7886700" cy="492907"/>
          </a:xfrm>
        </p:spPr>
        <p:txBody>
          <a:bodyPr/>
          <a:lstStyle/>
          <a:p>
            <a:r>
              <a:rPr lang="en-US" dirty="0" smtClean="0"/>
              <a:t>Powerful notation for working with Strings</a:t>
            </a:r>
            <a:endParaRPr lang="en-US" dirty="0"/>
          </a:p>
        </p:txBody>
      </p:sp>
      <p:sp>
        <p:nvSpPr>
          <p:cNvPr id="4" name="TextBox 3"/>
          <p:cNvSpPr txBox="1"/>
          <p:nvPr/>
        </p:nvSpPr>
        <p:spPr>
          <a:xfrm>
            <a:off x="628650" y="1700981"/>
            <a:ext cx="7964744" cy="2361034"/>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80000" tIns="140400" bIns="14040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s1 = "I like coffee before lunch, and Tea </a:t>
            </a:r>
            <a:r>
              <a:rPr lang="en-US" sz="1200" dirty="0" smtClean="0">
                <a:latin typeface="Monaco" charset="0"/>
                <a:ea typeface="Monaco" charset="0"/>
                <a:cs typeface="Monaco" charset="0"/>
              </a:rPr>
              <a:t>after lunch"</a:t>
            </a:r>
          </a:p>
          <a:p>
            <a:pPr>
              <a:lnSpc>
                <a:spcPts val="1840"/>
              </a:lnSpc>
            </a:pPr>
            <a:r>
              <a:rPr lang="en-US" sz="1200" dirty="0" smtClean="0">
                <a:latin typeface="Monaco" charset="0"/>
                <a:ea typeface="Monaco" charset="0"/>
                <a:cs typeface="Monaco" charset="0"/>
              </a:rPr>
              <a:t>s1: String = I like coffee before lunch, and Tea after lunch</a:t>
            </a:r>
          </a:p>
          <a:p>
            <a:pPr>
              <a:lnSpc>
                <a:spcPts val="1840"/>
              </a:lnSpc>
              <a:spcBef>
                <a:spcPts val="600"/>
              </a:spcBef>
            </a:pPr>
            <a:r>
              <a:rPr lang="en-US" sz="1200" dirty="0" err="1" smtClean="0">
                <a:latin typeface="Monaco" charset="0"/>
                <a:ea typeface="Monaco" charset="0"/>
                <a:cs typeface="Monaco" charset="0"/>
              </a:rPr>
              <a:t>scala</a:t>
            </a:r>
            <a:r>
              <a:rPr lang="en-US" sz="1200" dirty="0" smtClean="0">
                <a:latin typeface="Monaco" charset="0"/>
                <a:ea typeface="Monaco" charset="0"/>
                <a:cs typeface="Monaco" charset="0"/>
              </a:rPr>
              <a:t>&gt; s1.matches( </a:t>
            </a:r>
            <a:r>
              <a:rPr lang="en-US" sz="1200" dirty="0" smtClean="0">
                <a:solidFill>
                  <a:schemeClr val="accent6">
                    <a:lumMod val="75000"/>
                  </a:schemeClr>
                </a:solidFill>
                <a:latin typeface="Monaco" charset="0"/>
                <a:ea typeface="Monaco" charset="0"/>
                <a:cs typeface="Monaco" charset="0"/>
              </a:rPr>
              <a:t>raw".*[Tt]ea.*" </a:t>
            </a:r>
            <a:r>
              <a:rPr lang="en-US" sz="1200" dirty="0" smtClean="0">
                <a:latin typeface="Monaco" charset="0"/>
                <a:ea typeface="Monaco" charset="0"/>
                <a:cs typeface="Monaco" charset="0"/>
              </a:rPr>
              <a:t>)</a:t>
            </a:r>
          </a:p>
          <a:p>
            <a:pPr>
              <a:lnSpc>
                <a:spcPts val="1840"/>
              </a:lnSpc>
            </a:pPr>
            <a:r>
              <a:rPr lang="en-US" sz="1200" dirty="0" smtClean="0">
                <a:latin typeface="Monaco" charset="0"/>
                <a:ea typeface="Monaco" charset="0"/>
                <a:cs typeface="Monaco" charset="0"/>
              </a:rPr>
              <a:t>res14</a:t>
            </a:r>
            <a:r>
              <a:rPr lang="en-US" sz="1200" dirty="0">
                <a:latin typeface="Monaco" charset="0"/>
                <a:ea typeface="Monaco" charset="0"/>
                <a:cs typeface="Monaco" charset="0"/>
              </a:rPr>
              <a:t>: Boolean = true</a:t>
            </a:r>
          </a:p>
          <a:p>
            <a:pPr>
              <a:lnSpc>
                <a:spcPts val="1840"/>
              </a:lnSpc>
              <a:spcBef>
                <a:spcPts val="600"/>
              </a:spcBef>
            </a:pPr>
            <a:r>
              <a:rPr lang="en-US" sz="1200" dirty="0" err="1">
                <a:latin typeface="Monaco" charset="0"/>
                <a:ea typeface="Monaco" charset="0"/>
                <a:cs typeface="Monaco" charset="0"/>
              </a:rPr>
              <a:t>scala</a:t>
            </a:r>
            <a:r>
              <a:rPr lang="en-US" sz="1200" dirty="0">
                <a:latin typeface="Monaco" charset="0"/>
                <a:ea typeface="Monaco" charset="0"/>
                <a:cs typeface="Monaco" charset="0"/>
              </a:rPr>
              <a:t>&gt; s1.replaceAll</a:t>
            </a:r>
            <a:r>
              <a:rPr lang="en-US" sz="1200" dirty="0" smtClean="0">
                <a:latin typeface="Monaco" charset="0"/>
                <a:ea typeface="Monaco" charset="0"/>
                <a:cs typeface="Monaco" charset="0"/>
              </a:rPr>
              <a:t>( raw</a:t>
            </a:r>
            <a:r>
              <a:rPr lang="en-US" sz="1200" dirty="0">
                <a:latin typeface="Monaco" charset="0"/>
                <a:ea typeface="Monaco" charset="0"/>
                <a:cs typeface="Monaco" charset="0"/>
              </a:rPr>
              <a:t>"[</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 "coffee</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res16: String = I like coffee before lunch, and coffee after lunch</a:t>
            </a:r>
          </a:p>
          <a:p>
            <a:pPr>
              <a:lnSpc>
                <a:spcPts val="1840"/>
              </a:lnSpc>
              <a:spcBef>
                <a:spcPts val="600"/>
              </a:spcBef>
            </a:pPr>
            <a:r>
              <a:rPr lang="en-US" sz="1200" dirty="0" err="1" smtClean="0">
                <a:latin typeface="Monaco" charset="0"/>
                <a:ea typeface="Monaco" charset="0"/>
                <a:cs typeface="Monaco" charset="0"/>
              </a:rPr>
              <a:t>scala</a:t>
            </a:r>
            <a:r>
              <a:rPr lang="en-US" sz="1200" dirty="0">
                <a:latin typeface="Monaco" charset="0"/>
                <a:ea typeface="Monaco" charset="0"/>
                <a:cs typeface="Monaco" charset="0"/>
              </a:rPr>
              <a:t>&gt; </a:t>
            </a:r>
            <a:r>
              <a:rPr lang="en-US" sz="1200" dirty="0" smtClean="0">
                <a:latin typeface="Monaco" charset="0"/>
                <a:ea typeface="Monaco" charset="0"/>
                <a:cs typeface="Monaco" charset="0"/>
              </a:rPr>
              <a:t>s1.replaceAll( raw"[</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 "coffee</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replaceFirst</a:t>
            </a:r>
            <a:r>
              <a:rPr lang="en-US" sz="1200" dirty="0" smtClean="0">
                <a:latin typeface="Monaco" charset="0"/>
                <a:ea typeface="Monaco" charset="0"/>
                <a:cs typeface="Monaco" charset="0"/>
              </a:rPr>
              <a:t>( raw"[</a:t>
            </a:r>
            <a:r>
              <a:rPr lang="en-US" sz="1200" dirty="0">
                <a:latin typeface="Monaco" charset="0"/>
                <a:ea typeface="Monaco" charset="0"/>
                <a:cs typeface="Monaco" charset="0"/>
              </a:rPr>
              <a:t>Cc]</a:t>
            </a:r>
            <a:r>
              <a:rPr lang="en-US" sz="1200" dirty="0" err="1">
                <a:latin typeface="Monaco" charset="0"/>
                <a:ea typeface="Monaco" charset="0"/>
                <a:cs typeface="Monaco" charset="0"/>
              </a:rPr>
              <a:t>offee</a:t>
            </a:r>
            <a:r>
              <a:rPr lang="en-US" sz="1200" dirty="0">
                <a:latin typeface="Monaco" charset="0"/>
                <a:ea typeface="Monaco" charset="0"/>
                <a:cs typeface="Monaco" charset="0"/>
              </a:rPr>
              <a:t>", "tea</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res12: String = I like tea before lunch, and coffee after lunch</a:t>
            </a:r>
          </a:p>
        </p:txBody>
      </p:sp>
      <p:sp>
        <p:nvSpPr>
          <p:cNvPr id="5" name="TextBox 4"/>
          <p:cNvSpPr txBox="1"/>
          <p:nvPr/>
        </p:nvSpPr>
        <p:spPr>
          <a:xfrm flipH="1">
            <a:off x="6171215" y="2356995"/>
            <a:ext cx="2874461" cy="524503"/>
          </a:xfrm>
          <a:prstGeom prst="rect">
            <a:avLst/>
          </a:prstGeom>
          <a:solidFill>
            <a:schemeClr val="bg1"/>
          </a:solidFill>
        </p:spPr>
        <p:txBody>
          <a:bodyPr wrap="square" rtlCol="0">
            <a:spAutoFit/>
          </a:bodyPr>
          <a:lstStyle/>
          <a:p>
            <a:r>
              <a:rPr lang="en-US" smtClean="0"/>
              <a:t>raw </a:t>
            </a:r>
            <a:r>
              <a:rPr lang="en-US" dirty="0" smtClean="0"/>
              <a:t>string interpolator prevents expansion of \... sequences in string.</a:t>
            </a:r>
            <a:endParaRPr lang="en-US" dirty="0"/>
          </a:p>
        </p:txBody>
      </p:sp>
      <p:cxnSp>
        <p:nvCxnSpPr>
          <p:cNvPr id="7" name="Straight Connector 6"/>
          <p:cNvCxnSpPr>
            <a:stCxn id="5" idx="3"/>
          </p:cNvCxnSpPr>
          <p:nvPr/>
        </p:nvCxnSpPr>
        <p:spPr>
          <a:xfrm flipH="1" flipV="1">
            <a:off x="4060725" y="2497395"/>
            <a:ext cx="2110490" cy="1218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807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Welcome to Scala</a:t>
            </a:r>
            <a:endParaRPr lang="en-US" dirty="0"/>
          </a:p>
        </p:txBody>
      </p:sp>
      <p:sp>
        <p:nvSpPr>
          <p:cNvPr id="3" name="Content Placeholder 2"/>
          <p:cNvSpPr>
            <a:spLocks noGrp="1"/>
          </p:cNvSpPr>
          <p:nvPr>
            <p:ph idx="1"/>
          </p:nvPr>
        </p:nvSpPr>
        <p:spPr/>
        <p:txBody>
          <a:bodyPr/>
          <a:lstStyle/>
          <a:p>
            <a:r>
              <a:rPr lang="en-US" i="1" dirty="0" smtClean="0"/>
              <a:t>Sc</a:t>
            </a:r>
            <a:r>
              <a:rPr lang="en-US" dirty="0" smtClean="0"/>
              <a:t>alable </a:t>
            </a:r>
            <a:r>
              <a:rPr lang="en-US" i="1" dirty="0" smtClean="0"/>
              <a:t>La</a:t>
            </a:r>
            <a:r>
              <a:rPr lang="en-US" dirty="0" smtClean="0"/>
              <a:t>nguage</a:t>
            </a:r>
          </a:p>
          <a:p>
            <a:pPr lvl="3"/>
            <a:endParaRPr lang="en-US" dirty="0"/>
          </a:p>
          <a:p>
            <a:r>
              <a:rPr lang="en-US" dirty="0" smtClean="0"/>
              <a:t>A modern language developed </a:t>
            </a:r>
            <a:br>
              <a:rPr lang="en-US" dirty="0" smtClean="0"/>
            </a:br>
            <a:r>
              <a:rPr lang="en-US" dirty="0" smtClean="0"/>
              <a:t>for the </a:t>
            </a:r>
            <a:r>
              <a:rPr lang="en-US" dirty="0" err="1" smtClean="0"/>
              <a:t>Java</a:t>
            </a:r>
            <a:r>
              <a:rPr lang="en-US" baseline="30000" dirty="0" err="1" smtClean="0"/>
              <a:t>TM</a:t>
            </a:r>
            <a:r>
              <a:rPr lang="en-US" dirty="0" smtClean="0"/>
              <a:t> platform</a:t>
            </a:r>
          </a:p>
          <a:p>
            <a:pPr lvl="2"/>
            <a:r>
              <a:rPr lang="en-US" dirty="0" smtClean="0"/>
              <a:t>Interoperates with Java</a:t>
            </a:r>
          </a:p>
          <a:p>
            <a:pPr lvl="2"/>
            <a:r>
              <a:rPr lang="en-US" dirty="0" smtClean="0"/>
              <a:t>Also </a:t>
            </a:r>
            <a:r>
              <a:rPr lang="en-US" dirty="0" err="1" smtClean="0"/>
              <a:t>.Net</a:t>
            </a:r>
            <a:r>
              <a:rPr lang="en-US" dirty="0" smtClean="0"/>
              <a:t>, JavaScript versions</a:t>
            </a:r>
          </a:p>
          <a:p>
            <a:pPr lvl="2"/>
            <a:endParaRPr lang="en-US" dirty="0"/>
          </a:p>
          <a:p>
            <a:r>
              <a:rPr lang="en-US" dirty="0" smtClean="0"/>
              <a:t>Supports Object Oriented and Functional paradigms</a:t>
            </a:r>
          </a:p>
          <a:p>
            <a:pPr lvl="2"/>
            <a:endParaRPr lang="en-US" dirty="0"/>
          </a:p>
          <a:p>
            <a:r>
              <a:rPr lang="en-US" dirty="0" smtClean="0"/>
              <a:t>Many toolkits/frameworks built on Scala</a:t>
            </a:r>
          </a:p>
          <a:p>
            <a:pPr lvl="2"/>
            <a:r>
              <a:rPr lang="en-US" dirty="0" err="1"/>
              <a:t>Akka</a:t>
            </a:r>
            <a:endParaRPr lang="en-US" dirty="0"/>
          </a:p>
          <a:p>
            <a:pPr lvl="2"/>
            <a:r>
              <a:rPr lang="en-US" dirty="0"/>
              <a:t>Play</a:t>
            </a:r>
          </a:p>
          <a:p>
            <a:pPr lvl="2"/>
            <a:r>
              <a:rPr lang="en-US" dirty="0"/>
              <a:t>Slick</a:t>
            </a:r>
          </a:p>
          <a:p>
            <a:pPr lvl="2"/>
            <a:r>
              <a:rPr lang="en-US" dirty="0" smtClean="0"/>
              <a:t>Spark</a:t>
            </a:r>
          </a:p>
        </p:txBody>
      </p:sp>
      <p:pic>
        <p:nvPicPr>
          <p:cNvPr id="7" name="Picture 3" descr="300px-Scala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6073" y="1350225"/>
            <a:ext cx="3057441" cy="86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27630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a:xfrm>
            <a:off x="628650" y="1050758"/>
            <a:ext cx="7886700" cy="856700"/>
          </a:xfrm>
        </p:spPr>
        <p:txBody>
          <a:bodyPr/>
          <a:lstStyle/>
          <a:p>
            <a:r>
              <a:rPr lang="en-US" dirty="0" smtClean="0"/>
              <a:t>RE Capture groups may be accessed</a:t>
            </a:r>
          </a:p>
          <a:p>
            <a:pPr lvl="2"/>
            <a:r>
              <a:rPr lang="en-US" dirty="0" smtClean="0"/>
              <a:t>Slightly unusual syntax</a:t>
            </a:r>
            <a:endParaRPr lang="en-US" dirty="0"/>
          </a:p>
        </p:txBody>
      </p:sp>
      <p:sp>
        <p:nvSpPr>
          <p:cNvPr id="4" name="TextBox 3"/>
          <p:cNvSpPr txBox="1"/>
          <p:nvPr/>
        </p:nvSpPr>
        <p:spPr>
          <a:xfrm>
            <a:off x="299884" y="2054940"/>
            <a:ext cx="8544231" cy="2262158"/>
          </a:xfrm>
          <a:prstGeom prst="rect">
            <a:avLst/>
          </a:prstGeom>
          <a:solidFill>
            <a:schemeClr val="bg1"/>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s1 = "I like coffee before lunch, and Tea after lunch"</a:t>
            </a:r>
          </a:p>
          <a:p>
            <a:pPr>
              <a:lnSpc>
                <a:spcPts val="1840"/>
              </a:lnSpc>
            </a:pPr>
            <a:r>
              <a:rPr lang="en-US" sz="1200" dirty="0">
                <a:latin typeface="Monaco" charset="0"/>
                <a:ea typeface="Monaco" charset="0"/>
                <a:cs typeface="Monaco" charset="0"/>
              </a:rPr>
              <a:t>s1: String = I like coffee before lunch, and Tea after </a:t>
            </a:r>
            <a:r>
              <a:rPr lang="en-US" sz="1200" dirty="0" smtClean="0">
                <a:latin typeface="Monaco" charset="0"/>
                <a:ea typeface="Monaco" charset="0"/>
                <a:cs typeface="Monaco" charset="0"/>
              </a:rPr>
              <a:t>lunch</a:t>
            </a:r>
          </a:p>
          <a:p>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drink = raw".*([</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|[Cc]</a:t>
            </a:r>
            <a:r>
              <a:rPr lang="en-US" sz="1200" dirty="0" err="1">
                <a:latin typeface="Monaco" charset="0"/>
                <a:ea typeface="Monaco" charset="0"/>
                <a:cs typeface="Monaco" charset="0"/>
              </a:rPr>
              <a:t>offee</a:t>
            </a:r>
            <a:r>
              <a:rPr lang="en-US" sz="1200" dirty="0">
                <a:latin typeface="Monaco" charset="0"/>
                <a:ea typeface="Monaco" charset="0"/>
                <a:cs typeface="Monaco" charset="0"/>
              </a:rPr>
              <a:t>) </a:t>
            </a:r>
            <a:r>
              <a:rPr lang="en-US" sz="1200" dirty="0" smtClean="0">
                <a:latin typeface="Monaco" charset="0"/>
                <a:ea typeface="Monaco" charset="0"/>
                <a:cs typeface="Monaco" charset="0"/>
              </a:rPr>
              <a:t>before.*([</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a:t>
            </a:r>
            <a:r>
              <a:rPr lang="en-US" sz="1200" dirty="0" err="1">
                <a:latin typeface="Monaco" charset="0"/>
                <a:ea typeface="Monaco" charset="0"/>
                <a:cs typeface="Monaco" charset="0"/>
              </a:rPr>
              <a:t>cC</a:t>
            </a:r>
            <a:r>
              <a:rPr lang="en-US" sz="1200" dirty="0">
                <a:latin typeface="Monaco" charset="0"/>
                <a:ea typeface="Monaco" charset="0"/>
                <a:cs typeface="Monaco" charset="0"/>
              </a:rPr>
              <a:t>]</a:t>
            </a:r>
            <a:r>
              <a:rPr lang="en-US" sz="1200" dirty="0" err="1">
                <a:latin typeface="Monaco" charset="0"/>
                <a:ea typeface="Monaco" charset="0"/>
                <a:cs typeface="Monaco" charset="0"/>
              </a:rPr>
              <a:t>offee</a:t>
            </a:r>
            <a:r>
              <a:rPr lang="en-US" sz="1200" dirty="0">
                <a:latin typeface="Monaco" charset="0"/>
                <a:ea typeface="Monaco" charset="0"/>
                <a:cs typeface="Monaco" charset="0"/>
              </a:rPr>
              <a:t>) </a:t>
            </a:r>
            <a:r>
              <a:rPr lang="en-US" sz="1200" dirty="0" smtClean="0">
                <a:latin typeface="Monaco" charset="0"/>
                <a:ea typeface="Monaco" charset="0"/>
                <a:cs typeface="Monaco" charset="0"/>
              </a:rPr>
              <a:t>after.*".</a:t>
            </a:r>
            <a:r>
              <a:rPr lang="en-US" sz="1200" dirty="0">
                <a:latin typeface="Monaco" charset="0"/>
                <a:ea typeface="Monaco" charset="0"/>
                <a:cs typeface="Monaco" charset="0"/>
              </a:rPr>
              <a:t>r</a:t>
            </a:r>
          </a:p>
          <a:p>
            <a:pPr>
              <a:lnSpc>
                <a:spcPts val="1840"/>
              </a:lnSpc>
            </a:pPr>
            <a:r>
              <a:rPr lang="en-US" sz="1200" dirty="0">
                <a:latin typeface="Monaco" charset="0"/>
                <a:ea typeface="Monaco" charset="0"/>
                <a:cs typeface="Monaco" charset="0"/>
              </a:rPr>
              <a:t>drink: </a:t>
            </a:r>
            <a:r>
              <a:rPr lang="en-US" sz="1200" dirty="0" err="1">
                <a:latin typeface="Monaco" charset="0"/>
                <a:ea typeface="Monaco" charset="0"/>
                <a:cs typeface="Monaco" charset="0"/>
              </a:rPr>
              <a:t>scala.util.matching.Regex</a:t>
            </a:r>
            <a:r>
              <a:rPr lang="en-US" sz="1200" dirty="0">
                <a:latin typeface="Monaco" charset="0"/>
                <a:ea typeface="Monaco" charset="0"/>
                <a:cs typeface="Monaco" charset="0"/>
              </a:rPr>
              <a:t> = .*([</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|[Cc]</a:t>
            </a:r>
            <a:r>
              <a:rPr lang="en-US" sz="1200" dirty="0" err="1">
                <a:latin typeface="Monaco" charset="0"/>
                <a:ea typeface="Monaco" charset="0"/>
                <a:cs typeface="Monaco" charset="0"/>
              </a:rPr>
              <a:t>offee</a:t>
            </a:r>
            <a:r>
              <a:rPr lang="en-US" sz="1200" dirty="0">
                <a:latin typeface="Monaco" charset="0"/>
                <a:ea typeface="Monaco" charset="0"/>
                <a:cs typeface="Monaco" charset="0"/>
              </a:rPr>
              <a:t>) </a:t>
            </a:r>
            <a:r>
              <a:rPr lang="en-US" sz="1200" dirty="0" smtClean="0">
                <a:latin typeface="Monaco" charset="0"/>
                <a:ea typeface="Monaco" charset="0"/>
                <a:cs typeface="Monaco" charset="0"/>
              </a:rPr>
              <a:t>before.*([</a:t>
            </a:r>
            <a:r>
              <a:rPr lang="en-US" sz="1200" dirty="0" err="1">
                <a:latin typeface="Monaco" charset="0"/>
                <a:ea typeface="Monaco" charset="0"/>
                <a:cs typeface="Monaco" charset="0"/>
              </a:rPr>
              <a:t>tT</a:t>
            </a:r>
            <a:r>
              <a:rPr lang="en-US" sz="1200" dirty="0">
                <a:latin typeface="Monaco" charset="0"/>
                <a:ea typeface="Monaco" charset="0"/>
                <a:cs typeface="Monaco" charset="0"/>
              </a:rPr>
              <a:t>]</a:t>
            </a:r>
            <a:r>
              <a:rPr lang="en-US" sz="1200" dirty="0" err="1">
                <a:latin typeface="Monaco" charset="0"/>
                <a:ea typeface="Monaco" charset="0"/>
                <a:cs typeface="Monaco" charset="0"/>
              </a:rPr>
              <a:t>ea</a:t>
            </a:r>
            <a:r>
              <a:rPr lang="en-US" sz="1200" dirty="0">
                <a:latin typeface="Monaco" charset="0"/>
                <a:ea typeface="Monaco" charset="0"/>
                <a:cs typeface="Monaco" charset="0"/>
              </a:rPr>
              <a:t>|[</a:t>
            </a:r>
            <a:r>
              <a:rPr lang="en-US" sz="1200" dirty="0" err="1">
                <a:latin typeface="Monaco" charset="0"/>
                <a:ea typeface="Monaco" charset="0"/>
                <a:cs typeface="Monaco" charset="0"/>
              </a:rPr>
              <a:t>cC</a:t>
            </a:r>
            <a:r>
              <a:rPr lang="en-US" sz="1200" dirty="0">
                <a:latin typeface="Monaco" charset="0"/>
                <a:ea typeface="Monaco" charset="0"/>
                <a:cs typeface="Monaco" charset="0"/>
              </a:rPr>
              <a:t>]</a:t>
            </a:r>
            <a:r>
              <a:rPr lang="en-US" sz="1200" dirty="0" err="1">
                <a:latin typeface="Monaco" charset="0"/>
                <a:ea typeface="Monaco" charset="0"/>
                <a:cs typeface="Monaco" charset="0"/>
              </a:rPr>
              <a:t>offee</a:t>
            </a:r>
            <a:r>
              <a:rPr lang="en-US" sz="1200" dirty="0">
                <a:latin typeface="Monaco" charset="0"/>
                <a:ea typeface="Monaco" charset="0"/>
                <a:cs typeface="Monaco" charset="0"/>
              </a:rPr>
              <a:t>) </a:t>
            </a:r>
            <a:r>
              <a:rPr lang="en-US" sz="1200" dirty="0" smtClean="0">
                <a:latin typeface="Monaco" charset="0"/>
                <a:ea typeface="Monaco" charset="0"/>
                <a:cs typeface="Monaco" charset="0"/>
              </a:rPr>
              <a:t>after.*</a:t>
            </a:r>
            <a:endParaRPr lang="en-US" sz="1200" dirty="0">
              <a:latin typeface="Monaco" charset="0"/>
              <a:ea typeface="Monaco" charset="0"/>
              <a:cs typeface="Monaco" charset="0"/>
            </a:endParaRPr>
          </a:p>
          <a:p>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drink(</a:t>
            </a:r>
            <a:r>
              <a:rPr lang="en-US" sz="1200" dirty="0" err="1">
                <a:latin typeface="Monaco" charset="0"/>
                <a:ea typeface="Monaco" charset="0"/>
                <a:cs typeface="Monaco" charset="0"/>
              </a:rPr>
              <a:t>morningDrink</a:t>
            </a:r>
            <a:r>
              <a:rPr lang="en-US" sz="1200" dirty="0">
                <a:latin typeface="Monaco" charset="0"/>
                <a:ea typeface="Monaco" charset="0"/>
                <a:cs typeface="Monaco" charset="0"/>
              </a:rPr>
              <a:t>, </a:t>
            </a:r>
            <a:r>
              <a:rPr lang="en-US" sz="1200" dirty="0" err="1">
                <a:latin typeface="Monaco" charset="0"/>
                <a:ea typeface="Monaco" charset="0"/>
                <a:cs typeface="Monaco" charset="0"/>
              </a:rPr>
              <a:t>afternoonDrink</a:t>
            </a:r>
            <a:r>
              <a:rPr lang="en-US" sz="1200" dirty="0">
                <a:latin typeface="Monaco" charset="0"/>
                <a:ea typeface="Monaco" charset="0"/>
                <a:cs typeface="Monaco" charset="0"/>
              </a:rPr>
              <a:t>) = s1</a:t>
            </a:r>
          </a:p>
          <a:p>
            <a:pPr>
              <a:lnSpc>
                <a:spcPts val="1840"/>
              </a:lnSpc>
            </a:pPr>
            <a:r>
              <a:rPr lang="en-US" sz="1200" dirty="0" err="1">
                <a:latin typeface="Monaco" charset="0"/>
                <a:ea typeface="Monaco" charset="0"/>
                <a:cs typeface="Monaco" charset="0"/>
              </a:rPr>
              <a:t>morningDrink</a:t>
            </a:r>
            <a:r>
              <a:rPr lang="en-US" sz="1200" dirty="0">
                <a:latin typeface="Monaco" charset="0"/>
                <a:ea typeface="Monaco" charset="0"/>
                <a:cs typeface="Monaco" charset="0"/>
              </a:rPr>
              <a:t>: String = coffee</a:t>
            </a:r>
          </a:p>
          <a:p>
            <a:pPr>
              <a:lnSpc>
                <a:spcPts val="1840"/>
              </a:lnSpc>
            </a:pPr>
            <a:r>
              <a:rPr lang="en-US" sz="1200" dirty="0" err="1">
                <a:latin typeface="Monaco" charset="0"/>
                <a:ea typeface="Monaco" charset="0"/>
                <a:cs typeface="Monaco" charset="0"/>
              </a:rPr>
              <a:t>afternoonDrink</a:t>
            </a:r>
            <a:r>
              <a:rPr lang="en-US" sz="1200" dirty="0">
                <a:latin typeface="Monaco" charset="0"/>
                <a:ea typeface="Monaco" charset="0"/>
                <a:cs typeface="Monaco" charset="0"/>
              </a:rPr>
              <a:t>: String = Tea</a:t>
            </a:r>
          </a:p>
          <a:p>
            <a:endParaRPr lang="en-US" sz="1200" dirty="0">
              <a:latin typeface="Monaco" charset="0"/>
              <a:ea typeface="Monaco" charset="0"/>
              <a:cs typeface="Monaco" charset="0"/>
            </a:endParaRPr>
          </a:p>
        </p:txBody>
      </p:sp>
    </p:spTree>
    <p:extLst>
      <p:ext uri="{BB962C8B-B14F-4D97-AF65-F5344CB8AC3E}">
        <p14:creationId xmlns:p14="http://schemas.microsoft.com/office/powerpoint/2010/main" val="211058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Expressions</a:t>
            </a:r>
            <a:endParaRPr lang="en-US" dirty="0"/>
          </a:p>
        </p:txBody>
      </p:sp>
      <p:sp>
        <p:nvSpPr>
          <p:cNvPr id="3" name="Content Placeholder 2"/>
          <p:cNvSpPr>
            <a:spLocks noGrp="1"/>
          </p:cNvSpPr>
          <p:nvPr>
            <p:ph idx="1"/>
          </p:nvPr>
        </p:nvSpPr>
        <p:spPr>
          <a:xfrm>
            <a:off x="628650" y="1178578"/>
            <a:ext cx="7886700" cy="1338481"/>
          </a:xfrm>
        </p:spPr>
        <p:txBody>
          <a:bodyPr/>
          <a:lstStyle/>
          <a:p>
            <a:r>
              <a:rPr lang="en-US" dirty="0">
                <a:latin typeface="Monaco" charset="0"/>
                <a:ea typeface="Monaco" charset="0"/>
                <a:cs typeface="Monaco" charset="0"/>
              </a:rPr>
              <a:t>i</a:t>
            </a:r>
            <a:r>
              <a:rPr lang="en-US" dirty="0" smtClean="0">
                <a:latin typeface="Monaco" charset="0"/>
                <a:ea typeface="Monaco" charset="0"/>
                <a:cs typeface="Monaco" charset="0"/>
              </a:rPr>
              <a:t>f</a:t>
            </a:r>
            <a:r>
              <a:rPr lang="en-US" dirty="0" smtClean="0"/>
              <a:t> expression</a:t>
            </a:r>
          </a:p>
          <a:p>
            <a:pPr lvl="2"/>
            <a:r>
              <a:rPr lang="en-US" dirty="0" smtClean="0"/>
              <a:t>Similar syntax to Java/C/C++</a:t>
            </a:r>
          </a:p>
          <a:p>
            <a:pPr lvl="2"/>
            <a:r>
              <a:rPr lang="en-US" dirty="0" smtClean="0"/>
              <a:t>Similar semantics to ?: operator</a:t>
            </a:r>
          </a:p>
          <a:p>
            <a:pPr lvl="2"/>
            <a:r>
              <a:rPr lang="en-US" dirty="0" smtClean="0"/>
              <a:t>Yields a value</a:t>
            </a:r>
            <a:endParaRPr lang="en-US" dirty="0"/>
          </a:p>
        </p:txBody>
      </p:sp>
      <p:grpSp>
        <p:nvGrpSpPr>
          <p:cNvPr id="13" name="Group 12"/>
          <p:cNvGrpSpPr/>
          <p:nvPr/>
        </p:nvGrpSpPr>
        <p:grpSpPr>
          <a:xfrm>
            <a:off x="874458" y="2448233"/>
            <a:ext cx="6405716" cy="2811836"/>
            <a:chOff x="864625" y="2157072"/>
            <a:chExt cx="6405716" cy="2811836"/>
          </a:xfrm>
        </p:grpSpPr>
        <p:grpSp>
          <p:nvGrpSpPr>
            <p:cNvPr id="7" name="Group 6"/>
            <p:cNvGrpSpPr/>
            <p:nvPr/>
          </p:nvGrpSpPr>
          <p:grpSpPr>
            <a:xfrm>
              <a:off x="864625" y="2157072"/>
              <a:ext cx="6405716" cy="2354491"/>
              <a:chOff x="628650" y="2245562"/>
              <a:chExt cx="6405716" cy="2354491"/>
            </a:xfrm>
          </p:grpSpPr>
          <p:sp>
            <p:nvSpPr>
              <p:cNvPr id="4" name="TextBox 3"/>
              <p:cNvSpPr txBox="1"/>
              <p:nvPr/>
            </p:nvSpPr>
            <p:spPr>
              <a:xfrm>
                <a:off x="628650" y="2245562"/>
                <a:ext cx="6405716" cy="2354491"/>
              </a:xfrm>
              <a:prstGeom prst="rect">
                <a:avLst/>
              </a:prstGeom>
              <a:solidFill>
                <a:schemeClr val="bg1"/>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amount = 25000</a:t>
                </a:r>
              </a:p>
              <a:p>
                <a:pPr>
                  <a:lnSpc>
                    <a:spcPts val="1840"/>
                  </a:lnSpc>
                </a:pPr>
                <a:r>
                  <a:rPr lang="en-US" sz="1200" dirty="0">
                    <a:latin typeface="Monaco" charset="0"/>
                    <a:ea typeface="Monaco" charset="0"/>
                    <a:cs typeface="Monaco" charset="0"/>
                  </a:rPr>
                  <a:t>amount: </a:t>
                </a:r>
                <a:r>
                  <a:rPr lang="en-US" sz="1200" dirty="0" err="1">
                    <a:latin typeface="Monaco" charset="0"/>
                    <a:ea typeface="Monaco" charset="0"/>
                    <a:cs typeface="Monaco" charset="0"/>
                  </a:rPr>
                  <a:t>Int</a:t>
                </a:r>
                <a:r>
                  <a:rPr lang="en-US" sz="1200" dirty="0">
                    <a:latin typeface="Monaco" charset="0"/>
                    <a:ea typeface="Monaco" charset="0"/>
                    <a:cs typeface="Monaco" charset="0"/>
                  </a:rPr>
                  <a:t> = 25000</a:t>
                </a:r>
              </a:p>
              <a:p>
                <a:pPr>
                  <a:lnSpc>
                    <a:spcPts val="1840"/>
                  </a:lnSpc>
                </a:pPr>
                <a:endParaRPr lang="en-US" sz="1200" dirty="0">
                  <a:latin typeface="Monaco" charset="0"/>
                  <a:ea typeface="Monaco" charset="0"/>
                  <a:cs typeface="Monaco" charset="0"/>
                </a:endParaRPr>
              </a:p>
              <a:p>
                <a:pPr>
                  <a:lnSpc>
                    <a:spcPts val="1840"/>
                  </a:lnSpc>
                </a:pPr>
                <a:r>
                  <a:rPr lang="en-US" sz="1200" dirty="0" err="1" smtClean="0">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taxRate</a:t>
                </a:r>
                <a:r>
                  <a:rPr lang="en-US" sz="1200" dirty="0">
                    <a:latin typeface="Monaco" charset="0"/>
                    <a:ea typeface="Monaco" charset="0"/>
                    <a:cs typeface="Monaco" charset="0"/>
                  </a:rPr>
                  <a:t> = if ( amount &lt; 41000 ) 0.25 else 0.4</a:t>
                </a:r>
              </a:p>
              <a:p>
                <a:pPr>
                  <a:lnSpc>
                    <a:spcPts val="1840"/>
                  </a:lnSpc>
                </a:pPr>
                <a:r>
                  <a:rPr lang="en-US" sz="1200" dirty="0" err="1">
                    <a:latin typeface="Monaco" charset="0"/>
                    <a:ea typeface="Monaco" charset="0"/>
                    <a:cs typeface="Monaco" charset="0"/>
                  </a:rPr>
                  <a:t>taxRate</a:t>
                </a:r>
                <a:r>
                  <a:rPr lang="en-US" sz="1200" dirty="0">
                    <a:latin typeface="Monaco" charset="0"/>
                    <a:ea typeface="Monaco" charset="0"/>
                    <a:cs typeface="Monaco" charset="0"/>
                  </a:rPr>
                  <a:t>: Double = 0.25</a:t>
                </a:r>
              </a:p>
              <a:p>
                <a:endParaRPr lang="en-US" sz="1200" dirty="0" smtClean="0">
                  <a:latin typeface="Monaco" charset="0"/>
                  <a:ea typeface="Monaco" charset="0"/>
                  <a:cs typeface="Monaco" charset="0"/>
                </a:endParaRPr>
              </a:p>
              <a:p>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x = 10</a:t>
                </a:r>
              </a:p>
              <a:p>
                <a:r>
                  <a:rPr lang="en-US" sz="1200" dirty="0">
                    <a:latin typeface="Monaco" charset="0"/>
                    <a:ea typeface="Monaco" charset="0"/>
                    <a:cs typeface="Monaco" charset="0"/>
                  </a:rPr>
                  <a:t>x: </a:t>
                </a:r>
                <a:r>
                  <a:rPr lang="en-US" sz="1200" dirty="0" err="1">
                    <a:latin typeface="Monaco" charset="0"/>
                    <a:ea typeface="Monaco" charset="0"/>
                    <a:cs typeface="Monaco" charset="0"/>
                  </a:rPr>
                  <a:t>Int</a:t>
                </a:r>
                <a:r>
                  <a:rPr lang="en-US" sz="1200" dirty="0">
                    <a:latin typeface="Monaco" charset="0"/>
                    <a:ea typeface="Monaco" charset="0"/>
                    <a:cs typeface="Monaco" charset="0"/>
                  </a:rPr>
                  <a:t> = 10</a:t>
                </a:r>
              </a:p>
              <a:p>
                <a:endParaRPr lang="en-US" sz="1200" dirty="0">
                  <a:latin typeface="Monaco" charset="0"/>
                  <a:ea typeface="Monaco" charset="0"/>
                  <a:cs typeface="Monaco" charset="0"/>
                </a:endParaRPr>
              </a:p>
              <a:p>
                <a:r>
                  <a:rPr lang="en-US" sz="1200" dirty="0" err="1">
                    <a:latin typeface="Monaco" charset="0"/>
                    <a:ea typeface="Monaco" charset="0"/>
                    <a:cs typeface="Monaco" charset="0"/>
                  </a:rPr>
                  <a:t>scala</a:t>
                </a:r>
                <a:r>
                  <a:rPr lang="en-US" sz="1200" dirty="0">
                    <a:latin typeface="Monaco" charset="0"/>
                    <a:ea typeface="Monaco" charset="0"/>
                    <a:cs typeface="Monaco" charset="0"/>
                  </a:rPr>
                  <a:t>&gt; if ( x % 2 == 0 ) </a:t>
                </a:r>
                <a:r>
                  <a:rPr lang="en-US" sz="1200" dirty="0" err="1">
                    <a:latin typeface="Monaco" charset="0"/>
                    <a:ea typeface="Monaco" charset="0"/>
                    <a:cs typeface="Monaco" charset="0"/>
                  </a:rPr>
                  <a:t>println</a:t>
                </a:r>
                <a:r>
                  <a:rPr lang="en-US" sz="1200" dirty="0">
                    <a:latin typeface="Monaco" charset="0"/>
                    <a:ea typeface="Monaco" charset="0"/>
                    <a:cs typeface="Monaco" charset="0"/>
                  </a:rPr>
                  <a:t>("even") else </a:t>
                </a:r>
                <a:r>
                  <a:rPr lang="en-US" sz="1200" dirty="0" err="1">
                    <a:latin typeface="Monaco" charset="0"/>
                    <a:ea typeface="Monaco" charset="0"/>
                    <a:cs typeface="Monaco" charset="0"/>
                  </a:rPr>
                  <a:t>println</a:t>
                </a:r>
                <a:r>
                  <a:rPr lang="en-US" sz="1200" dirty="0">
                    <a:latin typeface="Monaco" charset="0"/>
                    <a:ea typeface="Monaco" charset="0"/>
                    <a:cs typeface="Monaco" charset="0"/>
                  </a:rPr>
                  <a:t>("odd")</a:t>
                </a:r>
              </a:p>
              <a:p>
                <a:r>
                  <a:rPr lang="en-US" sz="1200" dirty="0" smtClean="0">
                    <a:latin typeface="Monaco" charset="0"/>
                    <a:ea typeface="Monaco" charset="0"/>
                    <a:cs typeface="Monaco" charset="0"/>
                  </a:rPr>
                  <a:t>even</a:t>
                </a:r>
                <a:endParaRPr lang="en-US" sz="1200" dirty="0">
                  <a:latin typeface="Monaco" charset="0"/>
                  <a:ea typeface="Monaco" charset="0"/>
                  <a:cs typeface="Monaco" charset="0"/>
                </a:endParaRPr>
              </a:p>
            </p:txBody>
          </p:sp>
          <p:sp>
            <p:nvSpPr>
              <p:cNvPr id="5" name="Right Brace 4"/>
              <p:cNvSpPr/>
              <p:nvPr/>
            </p:nvSpPr>
            <p:spPr>
              <a:xfrm rot="5400000">
                <a:off x="3605980" y="3801182"/>
                <a:ext cx="137652" cy="1322439"/>
              </a:xfrm>
              <a:prstGeom prst="rightBrace">
                <a:avLst>
                  <a:gd name="adj1" fmla="val 44047"/>
                  <a:gd name="adj2" fmla="val 5112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5400000">
                <a:off x="5508522" y="3801183"/>
                <a:ext cx="137652" cy="1322439"/>
              </a:xfrm>
              <a:prstGeom prst="rightBrace">
                <a:avLst>
                  <a:gd name="adj1" fmla="val 44047"/>
                  <a:gd name="adj2" fmla="val 5112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TextBox 7"/>
            <p:cNvSpPr txBox="1"/>
            <p:nvPr/>
          </p:nvSpPr>
          <p:spPr>
            <a:xfrm>
              <a:off x="3451123" y="4660490"/>
              <a:ext cx="2660408" cy="308418"/>
            </a:xfrm>
            <a:prstGeom prst="rect">
              <a:avLst/>
            </a:prstGeom>
            <a:noFill/>
          </p:spPr>
          <p:txBody>
            <a:bodyPr wrap="none" rtlCol="0">
              <a:spAutoFit/>
            </a:bodyPr>
            <a:lstStyle/>
            <a:p>
              <a:r>
                <a:rPr lang="en-US" smtClean="0"/>
                <a:t>Unit valued expression/statement</a:t>
              </a:r>
              <a:endParaRPr lang="en-US"/>
            </a:p>
          </p:txBody>
        </p:sp>
        <p:cxnSp>
          <p:nvCxnSpPr>
            <p:cNvPr id="10" name="Straight Connector 9"/>
            <p:cNvCxnSpPr/>
            <p:nvPr/>
          </p:nvCxnSpPr>
          <p:spPr>
            <a:xfrm>
              <a:off x="3910781" y="4442738"/>
              <a:ext cx="267929" cy="247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545394" y="4432905"/>
              <a:ext cx="241812" cy="25708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716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dirty="0" smtClean="0"/>
              <a:t>Pattern Matching</a:t>
            </a:r>
            <a:endParaRPr lang="en-US" dirty="0">
              <a:cs typeface="Courier"/>
            </a:endParaRPr>
          </a:p>
        </p:txBody>
      </p:sp>
      <p:sp>
        <p:nvSpPr>
          <p:cNvPr id="3" name="Content Placeholder 2"/>
          <p:cNvSpPr>
            <a:spLocks noGrp="1"/>
          </p:cNvSpPr>
          <p:nvPr>
            <p:ph idx="1"/>
          </p:nvPr>
        </p:nvSpPr>
        <p:spPr>
          <a:xfrm>
            <a:off x="628650" y="1133286"/>
            <a:ext cx="6985000" cy="3492500"/>
          </a:xfrm>
        </p:spPr>
        <p:txBody>
          <a:bodyPr/>
          <a:lstStyle/>
          <a:p>
            <a:pPr>
              <a:defRPr/>
            </a:pPr>
            <a:r>
              <a:rPr lang="en-US" dirty="0" smtClean="0">
                <a:latin typeface="Monaco" charset="0"/>
                <a:ea typeface="Monaco" charset="0"/>
                <a:cs typeface="Monaco" charset="0"/>
              </a:rPr>
              <a:t>match</a:t>
            </a:r>
            <a:r>
              <a:rPr lang="en-US" dirty="0" smtClean="0">
                <a:latin typeface="+mj-lt"/>
                <a:cs typeface="Courier"/>
              </a:rPr>
              <a:t> </a:t>
            </a:r>
            <a:r>
              <a:rPr lang="en-US" dirty="0" smtClean="0"/>
              <a:t>expression</a:t>
            </a:r>
          </a:p>
          <a:p>
            <a:pPr lvl="2">
              <a:defRPr/>
            </a:pPr>
            <a:r>
              <a:rPr lang="en-US" dirty="0" smtClean="0"/>
              <a:t>similar to switch statement</a:t>
            </a:r>
          </a:p>
          <a:p>
            <a:pPr lvl="2">
              <a:defRPr/>
            </a:pPr>
            <a:r>
              <a:rPr lang="en-US" dirty="0"/>
              <a:t>e</a:t>
            </a:r>
            <a:r>
              <a:rPr lang="en-US" dirty="0" smtClean="0"/>
              <a:t>ach branch is an expression</a:t>
            </a:r>
          </a:p>
          <a:p>
            <a:pPr>
              <a:defRPr/>
            </a:pPr>
            <a:endParaRPr lang="en-US" dirty="0"/>
          </a:p>
          <a:p>
            <a:pPr lvl="2">
              <a:defRPr/>
            </a:pPr>
            <a:endParaRPr lang="en-US" dirty="0" smtClean="0"/>
          </a:p>
          <a:p>
            <a:pPr lvl="2">
              <a:defRPr/>
            </a:pPr>
            <a:endParaRPr lang="en-US" dirty="0"/>
          </a:p>
          <a:p>
            <a:pPr lvl="2">
              <a:defRPr/>
            </a:pPr>
            <a:endParaRPr lang="en-US" dirty="0" smtClean="0"/>
          </a:p>
          <a:p>
            <a:pPr lvl="2">
              <a:defRPr/>
            </a:pPr>
            <a:endParaRPr lang="en-US" dirty="0"/>
          </a:p>
          <a:p>
            <a:pPr lvl="2">
              <a:defRPr/>
            </a:pPr>
            <a:endParaRPr lang="en-US" dirty="0" smtClean="0"/>
          </a:p>
        </p:txBody>
      </p:sp>
      <p:sp>
        <p:nvSpPr>
          <p:cNvPr id="6" name="TextBox 5"/>
          <p:cNvSpPr txBox="1"/>
          <p:nvPr/>
        </p:nvSpPr>
        <p:spPr>
          <a:xfrm>
            <a:off x="1149615" y="2095500"/>
            <a:ext cx="4335198" cy="3147338"/>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month = 5</a:t>
            </a:r>
          </a:p>
          <a:p>
            <a:pPr>
              <a:lnSpc>
                <a:spcPts val="1740"/>
              </a:lnSpc>
              <a:defRPr/>
            </a:pPr>
            <a:r>
              <a:rPr lang="en-US" sz="1200" dirty="0">
                <a:latin typeface="Monaco" charset="0"/>
                <a:ea typeface="Monaco" charset="0"/>
                <a:cs typeface="Monaco" charset="0"/>
              </a:rPr>
              <a:t>month: </a:t>
            </a:r>
            <a:r>
              <a:rPr lang="en-US" sz="1200" dirty="0" err="1">
                <a:latin typeface="Monaco" charset="0"/>
                <a:ea typeface="Monaco" charset="0"/>
                <a:cs typeface="Monaco" charset="0"/>
              </a:rPr>
              <a:t>Int</a:t>
            </a:r>
            <a:r>
              <a:rPr lang="en-US" sz="1200" dirty="0">
                <a:latin typeface="Monaco" charset="0"/>
                <a:ea typeface="Monaco" charset="0"/>
                <a:cs typeface="Monaco" charset="0"/>
              </a:rPr>
              <a:t> = </a:t>
            </a:r>
            <a:r>
              <a:rPr lang="en-US" sz="1200" dirty="0" smtClean="0">
                <a:latin typeface="Monaco" charset="0"/>
                <a:ea typeface="Monaco" charset="0"/>
                <a:cs typeface="Monaco" charset="0"/>
              </a:rPr>
              <a:t>5</a:t>
            </a:r>
            <a:endParaRPr lang="en-US" sz="1200" dirty="0">
              <a:latin typeface="Monaco" charset="0"/>
              <a:ea typeface="Monaco" charset="0"/>
              <a:cs typeface="Monaco" charset="0"/>
            </a:endParaRPr>
          </a:p>
          <a:p>
            <a:pPr>
              <a:lnSpc>
                <a:spcPts val="1740"/>
              </a:lnSpc>
              <a:spcBef>
                <a:spcPts val="600"/>
              </a:spcBef>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month match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1  =&gt; </a:t>
            </a:r>
            <a:r>
              <a:rPr lang="en-US" sz="1200" dirty="0" err="1">
                <a:latin typeface="Monaco" charset="0"/>
                <a:ea typeface="Monaco" charset="0"/>
                <a:cs typeface="Monaco" charset="0"/>
              </a:rPr>
              <a:t>println</a:t>
            </a:r>
            <a:r>
              <a:rPr lang="en-US" sz="1200" dirty="0">
                <a:latin typeface="Monaco" charset="0"/>
                <a:ea typeface="Monaco" charset="0"/>
                <a:cs typeface="Monaco" charset="0"/>
              </a:rPr>
              <a:t>("January")</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2  =&gt; </a:t>
            </a:r>
            <a:r>
              <a:rPr lang="en-US" sz="1200" dirty="0" err="1">
                <a:latin typeface="Monaco" charset="0"/>
                <a:ea typeface="Monaco" charset="0"/>
                <a:cs typeface="Monaco" charset="0"/>
              </a:rPr>
              <a:t>println</a:t>
            </a:r>
            <a:r>
              <a:rPr lang="en-US" sz="1200" dirty="0">
                <a:latin typeface="Monaco" charset="0"/>
                <a:ea typeface="Monaco" charset="0"/>
                <a:cs typeface="Monaco" charset="0"/>
              </a:rPr>
              <a:t>("February")</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3  =&gt; </a:t>
            </a:r>
            <a:r>
              <a:rPr lang="en-US" sz="1200" dirty="0" err="1">
                <a:latin typeface="Monaco" charset="0"/>
                <a:ea typeface="Monaco" charset="0"/>
                <a:cs typeface="Monaco" charset="0"/>
              </a:rPr>
              <a:t>println</a:t>
            </a:r>
            <a:r>
              <a:rPr lang="en-US" sz="1200" dirty="0">
                <a:latin typeface="Monaco" charset="0"/>
                <a:ea typeface="Monaco" charset="0"/>
                <a:cs typeface="Monaco" charset="0"/>
              </a:rPr>
              <a:t>("March")</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4  =&gt; </a:t>
            </a:r>
            <a:r>
              <a:rPr lang="en-US" sz="1200" dirty="0" err="1">
                <a:latin typeface="Monaco" charset="0"/>
                <a:ea typeface="Monaco" charset="0"/>
                <a:cs typeface="Monaco" charset="0"/>
              </a:rPr>
              <a:t>println</a:t>
            </a:r>
            <a:r>
              <a:rPr lang="en-US" sz="1200" dirty="0">
                <a:latin typeface="Monaco" charset="0"/>
                <a:ea typeface="Monaco" charset="0"/>
                <a:cs typeface="Monaco" charset="0"/>
              </a:rPr>
              <a:t>("April")</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5  =&gt; </a:t>
            </a:r>
            <a:r>
              <a:rPr lang="en-US" sz="1200" dirty="0" err="1">
                <a:latin typeface="Monaco" charset="0"/>
                <a:ea typeface="Monaco" charset="0"/>
                <a:cs typeface="Monaco" charset="0"/>
              </a:rPr>
              <a:t>println</a:t>
            </a:r>
            <a:r>
              <a:rPr lang="en-US" sz="1200" dirty="0">
                <a:latin typeface="Monaco" charset="0"/>
                <a:ea typeface="Monaco" charset="0"/>
                <a:cs typeface="Monaco" charset="0"/>
              </a:rPr>
              <a:t>("May")</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12 =&gt; </a:t>
            </a:r>
            <a:r>
              <a:rPr lang="en-US" sz="1200" dirty="0" err="1">
                <a:latin typeface="Monaco" charset="0"/>
                <a:ea typeface="Monaco" charset="0"/>
                <a:cs typeface="Monaco" charset="0"/>
              </a:rPr>
              <a:t>println</a:t>
            </a:r>
            <a:r>
              <a:rPr lang="en-US" sz="1200" dirty="0">
                <a:latin typeface="Monaco" charset="0"/>
                <a:ea typeface="Monaco" charset="0"/>
                <a:cs typeface="Monaco" charset="0"/>
              </a:rPr>
              <a:t>("December")</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_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Ooops</a:t>
            </a:r>
            <a:r>
              <a:rPr lang="en-US" sz="1200" dirty="0">
                <a:latin typeface="Monaco" charset="0"/>
                <a:ea typeface="Monaco" charset="0"/>
                <a:cs typeface="Monaco" charset="0"/>
              </a:rPr>
              <a:t>")</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p>
          <a:p>
            <a:pPr>
              <a:lnSpc>
                <a:spcPts val="1740"/>
              </a:lnSpc>
              <a:defRPr/>
            </a:pPr>
            <a:r>
              <a:rPr lang="en-US" sz="1200" dirty="0">
                <a:latin typeface="Monaco" charset="0"/>
                <a:ea typeface="Monaco" charset="0"/>
                <a:cs typeface="Monaco" charset="0"/>
              </a:rPr>
              <a:t>May</a:t>
            </a:r>
          </a:p>
        </p:txBody>
      </p:sp>
      <p:sp>
        <p:nvSpPr>
          <p:cNvPr id="8" name="TextBox 4"/>
          <p:cNvSpPr txBox="1">
            <a:spLocks noChangeArrowheads="1"/>
          </p:cNvSpPr>
          <p:nvPr/>
        </p:nvSpPr>
        <p:spPr bwMode="auto">
          <a:xfrm>
            <a:off x="5879017" y="2770183"/>
            <a:ext cx="18387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200" dirty="0">
                <a:latin typeface="+mn-lt"/>
              </a:rPr>
              <a:t>No automatic fall-through,</a:t>
            </a:r>
            <a:br>
              <a:rPr lang="en-US" sz="1200" dirty="0">
                <a:latin typeface="+mn-lt"/>
              </a:rPr>
            </a:br>
            <a:r>
              <a:rPr lang="en-US" sz="1200" dirty="0">
                <a:latin typeface="+mn-lt"/>
              </a:rPr>
              <a:t>so no need for </a:t>
            </a:r>
            <a:r>
              <a:rPr lang="en-US" sz="1200" dirty="0">
                <a:latin typeface="+mn-lt"/>
                <a:cs typeface="Courier"/>
              </a:rPr>
              <a:t>break</a:t>
            </a:r>
          </a:p>
        </p:txBody>
      </p:sp>
      <p:sp>
        <p:nvSpPr>
          <p:cNvPr id="11" name="TextBox 9"/>
          <p:cNvSpPr txBox="1">
            <a:spLocks noChangeArrowheads="1"/>
          </p:cNvSpPr>
          <p:nvPr/>
        </p:nvSpPr>
        <p:spPr bwMode="auto">
          <a:xfrm>
            <a:off x="5920819" y="4217258"/>
            <a:ext cx="17449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200" dirty="0">
                <a:latin typeface="+mn-lt"/>
              </a:rPr>
              <a:t>Default case represented</a:t>
            </a:r>
            <a:br>
              <a:rPr lang="en-US" sz="1200" dirty="0">
                <a:latin typeface="+mn-lt"/>
              </a:rPr>
            </a:br>
            <a:r>
              <a:rPr lang="en-US" sz="1200" dirty="0">
                <a:latin typeface="+mn-lt"/>
              </a:rPr>
              <a:t>using </a:t>
            </a:r>
            <a:r>
              <a:rPr lang="en-US" sz="1200" dirty="0">
                <a:latin typeface="+mn-lt"/>
                <a:cs typeface="Courier"/>
              </a:rPr>
              <a:t>_</a:t>
            </a:r>
            <a:r>
              <a:rPr lang="en-US" sz="1200" dirty="0">
                <a:latin typeface="+mn-lt"/>
              </a:rPr>
              <a:t> wildcard</a:t>
            </a:r>
          </a:p>
        </p:txBody>
      </p:sp>
      <p:cxnSp>
        <p:nvCxnSpPr>
          <p:cNvPr id="4" name="Straight Connector 3"/>
          <p:cNvCxnSpPr>
            <a:stCxn id="8" idx="1"/>
          </p:cNvCxnSpPr>
          <p:nvPr/>
        </p:nvCxnSpPr>
        <p:spPr>
          <a:xfrm flipH="1">
            <a:off x="5112774" y="3001016"/>
            <a:ext cx="766243" cy="96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12773" y="4400019"/>
            <a:ext cx="766243" cy="961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5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dirty="0" smtClean="0"/>
              <a:t>Pattern Matching</a:t>
            </a:r>
            <a:endParaRPr lang="en-US" dirty="0">
              <a:cs typeface="Courier"/>
            </a:endParaRPr>
          </a:p>
        </p:txBody>
      </p:sp>
      <p:sp>
        <p:nvSpPr>
          <p:cNvPr id="13314" name="Content Placeholder 2"/>
          <p:cNvSpPr>
            <a:spLocks noGrp="1"/>
          </p:cNvSpPr>
          <p:nvPr>
            <p:ph idx="1"/>
          </p:nvPr>
        </p:nvSpPr>
        <p:spPr>
          <a:xfrm>
            <a:off x="628650" y="1198242"/>
            <a:ext cx="7886700" cy="740620"/>
          </a:xfrm>
        </p:spPr>
        <p:txBody>
          <a:bodyPr/>
          <a:lstStyle/>
          <a:p>
            <a:r>
              <a:rPr lang="en-US" dirty="0">
                <a:latin typeface="Monaco" charset="0"/>
                <a:ea typeface="Monaco" charset="0"/>
                <a:cs typeface="Monaco" charset="0"/>
              </a:rPr>
              <a:t>match</a:t>
            </a:r>
            <a:r>
              <a:rPr lang="en-US" dirty="0"/>
              <a:t> is </a:t>
            </a:r>
            <a:r>
              <a:rPr lang="en-US" dirty="0" smtClean="0"/>
              <a:t>an operator (method)</a:t>
            </a:r>
            <a:endParaRPr lang="en-US" dirty="0"/>
          </a:p>
          <a:p>
            <a:pPr lvl="2"/>
            <a:r>
              <a:rPr lang="en-US" dirty="0">
                <a:ea typeface="ＭＳ Ｐゴシック" charset="0"/>
              </a:rPr>
              <a:t>P</a:t>
            </a:r>
            <a:r>
              <a:rPr lang="en-US" dirty="0" smtClean="0">
                <a:ea typeface="ＭＳ Ｐゴシック" charset="0"/>
              </a:rPr>
              <a:t>art </a:t>
            </a:r>
            <a:r>
              <a:rPr lang="en-US" dirty="0">
                <a:ea typeface="ＭＳ Ｐゴシック" charset="0"/>
              </a:rPr>
              <a:t>of expression yielding a </a:t>
            </a:r>
            <a:r>
              <a:rPr lang="en-US" dirty="0" smtClean="0">
                <a:ea typeface="ＭＳ Ｐゴシック" charset="0"/>
              </a:rPr>
              <a:t>value</a:t>
            </a: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p:txBody>
      </p:sp>
      <p:sp>
        <p:nvSpPr>
          <p:cNvPr id="4" name="TextBox 3"/>
          <p:cNvSpPr txBox="1"/>
          <p:nvPr/>
        </p:nvSpPr>
        <p:spPr>
          <a:xfrm>
            <a:off x="1333500" y="2032009"/>
            <a:ext cx="4663281" cy="2834817"/>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def</a:t>
            </a:r>
            <a:r>
              <a:rPr lang="en-US" sz="1200" dirty="0">
                <a:latin typeface="Monaco" charset="0"/>
                <a:ea typeface="Monaco" charset="0"/>
                <a:cs typeface="Monaco" charset="0"/>
              </a:rPr>
              <a:t> season ( m: </a:t>
            </a:r>
            <a:r>
              <a:rPr lang="en-US" sz="1200" dirty="0" err="1">
                <a:latin typeface="Monaco" charset="0"/>
                <a:ea typeface="Monaco" charset="0"/>
                <a:cs typeface="Monaco" charset="0"/>
              </a:rPr>
              <a:t>Int</a:t>
            </a:r>
            <a:r>
              <a:rPr lang="en-US" sz="1200" dirty="0">
                <a:latin typeface="Monaco" charset="0"/>
                <a:ea typeface="Monaco" charset="0"/>
                <a:cs typeface="Monaco" charset="0"/>
              </a:rPr>
              <a:t> ) =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m match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1 | 2 | 3    =&gt; "Winter"</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4 | 5 | 6    =&gt; "Spring"</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7 | 8 | 9    =&gt; "Summer"</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10 | 11 | 12 =&gt; "Autumn"</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 |     </a:t>
            </a:r>
            <a:r>
              <a:rPr lang="en-US" sz="1200" dirty="0">
                <a:latin typeface="Monaco" charset="0"/>
                <a:ea typeface="Monaco" charset="0"/>
                <a:cs typeface="Monaco" charset="0"/>
              </a:rPr>
              <a:t>case _            =&gt; "Weird"</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 </a:t>
            </a:r>
            <a:r>
              <a:rPr lang="en-US" sz="1200" dirty="0">
                <a:latin typeface="Monaco" charset="0"/>
                <a:ea typeface="Monaco" charset="0"/>
                <a:cs typeface="Monaco" charset="0"/>
              </a:rPr>
              <a:t>  }</a:t>
            </a:r>
          </a:p>
          <a:p>
            <a:pPr>
              <a:lnSpc>
                <a:spcPts val="1740"/>
              </a:lnSpc>
              <a:defRPr/>
            </a:pPr>
            <a:r>
              <a:rPr lang="en-US" sz="1200" dirty="0">
                <a:solidFill>
                  <a:srgbClr val="000000"/>
                </a:solidFill>
                <a:latin typeface="Monaco" charset="0"/>
                <a:ea typeface="Monaco" charset="0"/>
                <a:cs typeface="Monaco" charset="0"/>
              </a:rPr>
              <a:t>season: (m: </a:t>
            </a:r>
            <a:r>
              <a:rPr lang="en-US" sz="1200" dirty="0" err="1">
                <a:solidFill>
                  <a:srgbClr val="000000"/>
                </a:solidFill>
                <a:latin typeface="Monaco" charset="0"/>
                <a:ea typeface="Monaco" charset="0"/>
                <a:cs typeface="Monaco" charset="0"/>
              </a:rPr>
              <a:t>Int</a:t>
            </a:r>
            <a:r>
              <a:rPr lang="en-US" sz="1200" dirty="0">
                <a:solidFill>
                  <a:srgbClr val="000000"/>
                </a:solidFill>
                <a:latin typeface="Monaco" charset="0"/>
                <a:ea typeface="Monaco" charset="0"/>
                <a:cs typeface="Monaco" charset="0"/>
              </a:rPr>
              <a:t>)</a:t>
            </a:r>
            <a:r>
              <a:rPr lang="en-US" sz="1200" dirty="0" err="1">
                <a:solidFill>
                  <a:srgbClr val="000000"/>
                </a:solidFill>
                <a:latin typeface="Monaco" charset="0"/>
                <a:ea typeface="Monaco" charset="0"/>
                <a:cs typeface="Monaco" charset="0"/>
              </a:rPr>
              <a:t>java.lang.String</a:t>
            </a:r>
            <a:endParaRPr lang="en-US" sz="1200" dirty="0">
              <a:solidFill>
                <a:srgbClr val="000000"/>
              </a:solidFill>
              <a:latin typeface="Monaco" charset="0"/>
              <a:ea typeface="Monaco" charset="0"/>
              <a:cs typeface="Monaco" charset="0"/>
            </a:endParaRP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season(2)</a:t>
            </a:r>
          </a:p>
          <a:p>
            <a:pPr>
              <a:lnSpc>
                <a:spcPts val="1740"/>
              </a:lnSpc>
              <a:defRPr/>
            </a:pPr>
            <a:r>
              <a:rPr lang="en-US" sz="1200" dirty="0">
                <a:solidFill>
                  <a:srgbClr val="000000"/>
                </a:solidFill>
                <a:latin typeface="Monaco" charset="0"/>
                <a:ea typeface="Monaco" charset="0"/>
                <a:cs typeface="Monaco" charset="0"/>
              </a:rPr>
              <a:t>res5: </a:t>
            </a:r>
            <a:r>
              <a:rPr lang="en-US" sz="1200" dirty="0" err="1">
                <a:solidFill>
                  <a:srgbClr val="000000"/>
                </a:solidFill>
                <a:latin typeface="Monaco" charset="0"/>
                <a:ea typeface="Monaco" charset="0"/>
                <a:cs typeface="Monaco" charset="0"/>
              </a:rPr>
              <a:t>java.lang.String</a:t>
            </a:r>
            <a:r>
              <a:rPr lang="en-US" sz="1200" dirty="0">
                <a:solidFill>
                  <a:srgbClr val="000000"/>
                </a:solidFill>
                <a:latin typeface="Monaco" charset="0"/>
                <a:ea typeface="Monaco" charset="0"/>
                <a:cs typeface="Monaco" charset="0"/>
              </a:rPr>
              <a:t> = Winter</a:t>
            </a:r>
          </a:p>
        </p:txBody>
      </p:sp>
    </p:spTree>
    <p:extLst>
      <p:ext uri="{BB962C8B-B14F-4D97-AF65-F5344CB8AC3E}">
        <p14:creationId xmlns:p14="http://schemas.microsoft.com/office/powerpoint/2010/main" val="832307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t>Pattern Matching</a:t>
            </a:r>
            <a:endParaRPr lang="en-US" dirty="0"/>
          </a:p>
        </p:txBody>
      </p:sp>
      <p:sp>
        <p:nvSpPr>
          <p:cNvPr id="14338" name="Content Placeholder 2"/>
          <p:cNvSpPr>
            <a:spLocks noGrp="1"/>
          </p:cNvSpPr>
          <p:nvPr>
            <p:ph idx="1"/>
          </p:nvPr>
        </p:nvSpPr>
        <p:spPr>
          <a:xfrm>
            <a:off x="628650" y="1144640"/>
            <a:ext cx="7239000" cy="1140354"/>
          </a:xfrm>
        </p:spPr>
        <p:txBody>
          <a:bodyPr/>
          <a:lstStyle/>
          <a:p>
            <a:r>
              <a:rPr lang="en-US" dirty="0"/>
              <a:t>Case options can have guards associated</a:t>
            </a:r>
          </a:p>
          <a:p>
            <a:pPr lvl="2"/>
            <a:r>
              <a:rPr lang="en-US" dirty="0" smtClean="0">
                <a:ea typeface="ＭＳ Ｐゴシック" charset="0"/>
              </a:rPr>
              <a:t>Allows continuous ranges </a:t>
            </a:r>
            <a:r>
              <a:rPr lang="en-US" dirty="0">
                <a:ea typeface="ＭＳ Ｐゴシック" charset="0"/>
              </a:rPr>
              <a:t>of values to be matched</a:t>
            </a:r>
          </a:p>
        </p:txBody>
      </p:sp>
      <p:sp>
        <p:nvSpPr>
          <p:cNvPr id="4" name="TextBox 3"/>
          <p:cNvSpPr txBox="1"/>
          <p:nvPr/>
        </p:nvSpPr>
        <p:spPr>
          <a:xfrm>
            <a:off x="1057268" y="2021911"/>
            <a:ext cx="6020593" cy="3052825"/>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def</a:t>
            </a:r>
            <a:r>
              <a:rPr lang="en-US" sz="1200" dirty="0">
                <a:latin typeface="Monaco" charset="0"/>
                <a:ea typeface="Monaco" charset="0"/>
                <a:cs typeface="Monaco" charset="0"/>
              </a:rPr>
              <a:t> state ( t: </a:t>
            </a:r>
            <a:r>
              <a:rPr lang="en-US" sz="1200" dirty="0" err="1">
                <a:latin typeface="Monaco" charset="0"/>
                <a:ea typeface="Monaco" charset="0"/>
                <a:cs typeface="Monaco" charset="0"/>
              </a:rPr>
              <a:t>Int</a:t>
            </a:r>
            <a:r>
              <a:rPr lang="en-US" sz="1200" dirty="0">
                <a:latin typeface="Monaco" charset="0"/>
                <a:ea typeface="Monaco" charset="0"/>
                <a:cs typeface="Monaco" charset="0"/>
              </a:rPr>
              <a:t> ) =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t match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a:t>
            </a:r>
            <a:r>
              <a:rPr lang="en-US" sz="1200" dirty="0" err="1">
                <a:latin typeface="Monaco" charset="0"/>
                <a:ea typeface="Monaco" charset="0"/>
                <a:cs typeface="Monaco" charset="0"/>
              </a:rPr>
              <a:t>i</a:t>
            </a:r>
            <a:r>
              <a:rPr lang="en-US" sz="1200" dirty="0">
                <a:latin typeface="Monaco" charset="0"/>
                <a:ea typeface="Monaco" charset="0"/>
                <a:cs typeface="Monaco" charset="0"/>
              </a:rPr>
              <a:t> if ( </a:t>
            </a:r>
            <a:r>
              <a:rPr lang="en-US" sz="1200" dirty="0" err="1">
                <a:latin typeface="Monaco" charset="0"/>
                <a:ea typeface="Monaco" charset="0"/>
                <a:cs typeface="Monaco" charset="0"/>
              </a:rPr>
              <a:t>i</a:t>
            </a:r>
            <a:r>
              <a:rPr lang="en-US" sz="1200" dirty="0">
                <a:latin typeface="Monaco" charset="0"/>
                <a:ea typeface="Monaco" charset="0"/>
                <a:cs typeface="Monaco" charset="0"/>
              </a:rPr>
              <a:t> &lt; 0 )             =&gt; "ice"</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a:t>
            </a:r>
            <a:r>
              <a:rPr lang="en-US" sz="1200" dirty="0" err="1">
                <a:latin typeface="Monaco" charset="0"/>
                <a:ea typeface="Monaco" charset="0"/>
                <a:cs typeface="Monaco" charset="0"/>
              </a:rPr>
              <a:t>i</a:t>
            </a:r>
            <a:r>
              <a:rPr lang="en-US" sz="1200" dirty="0">
                <a:latin typeface="Monaco" charset="0"/>
                <a:ea typeface="Monaco" charset="0"/>
                <a:cs typeface="Monaco" charset="0"/>
              </a:rPr>
              <a:t> if ( </a:t>
            </a:r>
            <a:r>
              <a:rPr lang="en-US" sz="1200" dirty="0" err="1">
                <a:latin typeface="Monaco" charset="0"/>
                <a:ea typeface="Monaco" charset="0"/>
                <a:cs typeface="Monaco" charset="0"/>
              </a:rPr>
              <a:t>i</a:t>
            </a:r>
            <a:r>
              <a:rPr lang="en-US" sz="1200" dirty="0">
                <a:latin typeface="Monaco" charset="0"/>
                <a:ea typeface="Monaco" charset="0"/>
                <a:cs typeface="Monaco" charset="0"/>
              </a:rPr>
              <a:t> &gt;= 0 &amp;&amp; </a:t>
            </a:r>
            <a:r>
              <a:rPr lang="en-US" sz="1200" dirty="0" err="1">
                <a:latin typeface="Monaco" charset="0"/>
                <a:ea typeface="Monaco" charset="0"/>
                <a:cs typeface="Monaco" charset="0"/>
              </a:rPr>
              <a:t>i</a:t>
            </a:r>
            <a:r>
              <a:rPr lang="en-US" sz="1200" dirty="0">
                <a:latin typeface="Monaco" charset="0"/>
                <a:ea typeface="Monaco" charset="0"/>
                <a:cs typeface="Monaco" charset="0"/>
              </a:rPr>
              <a:t> &lt; 100 ) =&gt; "water"</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case </a:t>
            </a:r>
            <a:r>
              <a:rPr lang="en-US" sz="1200" dirty="0" err="1">
                <a:latin typeface="Monaco" charset="0"/>
                <a:ea typeface="Monaco" charset="0"/>
                <a:cs typeface="Monaco" charset="0"/>
              </a:rPr>
              <a:t>i</a:t>
            </a:r>
            <a:r>
              <a:rPr lang="en-US" sz="1200" dirty="0">
                <a:latin typeface="Monaco" charset="0"/>
                <a:ea typeface="Monaco" charset="0"/>
                <a:cs typeface="Monaco" charset="0"/>
              </a:rPr>
              <a:t> if ( </a:t>
            </a:r>
            <a:r>
              <a:rPr lang="en-US" sz="1200" dirty="0" err="1">
                <a:latin typeface="Monaco" charset="0"/>
                <a:ea typeface="Monaco" charset="0"/>
                <a:cs typeface="Monaco" charset="0"/>
              </a:rPr>
              <a:t>i</a:t>
            </a:r>
            <a:r>
              <a:rPr lang="en-US" sz="1200" dirty="0">
                <a:latin typeface="Monaco" charset="0"/>
                <a:ea typeface="Monaco" charset="0"/>
                <a:cs typeface="Monaco" charset="0"/>
              </a:rPr>
              <a:t> &gt;= 100 )          =&gt; "steam"</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p>
          <a:p>
            <a:pPr>
              <a:lnSpc>
                <a:spcPts val="1740"/>
              </a:lnSpc>
              <a:defRPr/>
            </a:pPr>
            <a:r>
              <a:rPr lang="en-US" sz="1200" dirty="0">
                <a:solidFill>
                  <a:srgbClr val="000000"/>
                </a:solidFill>
                <a:latin typeface="Monaco" charset="0"/>
                <a:ea typeface="Monaco" charset="0"/>
                <a:cs typeface="Monaco" charset="0"/>
              </a:rPr>
              <a:t>state: (t: </a:t>
            </a:r>
            <a:r>
              <a:rPr lang="en-US" sz="1200" dirty="0" err="1">
                <a:solidFill>
                  <a:srgbClr val="000000"/>
                </a:solidFill>
                <a:latin typeface="Monaco" charset="0"/>
                <a:ea typeface="Monaco" charset="0"/>
                <a:cs typeface="Monaco" charset="0"/>
              </a:rPr>
              <a:t>Int</a:t>
            </a:r>
            <a:r>
              <a:rPr lang="en-US" sz="1200" dirty="0">
                <a:solidFill>
                  <a:srgbClr val="000000"/>
                </a:solidFill>
                <a:latin typeface="Monaco" charset="0"/>
                <a:ea typeface="Monaco" charset="0"/>
                <a:cs typeface="Monaco" charset="0"/>
              </a:rPr>
              <a:t>)</a:t>
            </a:r>
            <a:r>
              <a:rPr lang="en-US" sz="1200" dirty="0" err="1">
                <a:solidFill>
                  <a:srgbClr val="000000"/>
                </a:solidFill>
                <a:latin typeface="Monaco" charset="0"/>
                <a:ea typeface="Monaco" charset="0"/>
                <a:cs typeface="Monaco" charset="0"/>
              </a:rPr>
              <a:t>java.lang.String</a:t>
            </a:r>
            <a:endParaRPr lang="en-US" sz="1200" dirty="0">
              <a:solidFill>
                <a:srgbClr val="000000"/>
              </a:solidFill>
              <a:latin typeface="Monaco" charset="0"/>
              <a:ea typeface="Monaco" charset="0"/>
              <a:cs typeface="Monaco" charset="0"/>
            </a:endParaRP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state (120)</a:t>
            </a:r>
          </a:p>
          <a:p>
            <a:pPr>
              <a:lnSpc>
                <a:spcPts val="1740"/>
              </a:lnSpc>
              <a:defRPr/>
            </a:pPr>
            <a:r>
              <a:rPr lang="en-US" sz="1200" dirty="0">
                <a:solidFill>
                  <a:srgbClr val="000000"/>
                </a:solidFill>
                <a:latin typeface="Monaco" charset="0"/>
                <a:ea typeface="Monaco" charset="0"/>
                <a:cs typeface="Monaco" charset="0"/>
              </a:rPr>
              <a:t>res9: </a:t>
            </a:r>
            <a:r>
              <a:rPr lang="en-US" sz="1200" dirty="0" err="1">
                <a:solidFill>
                  <a:srgbClr val="000000"/>
                </a:solidFill>
                <a:latin typeface="Monaco" charset="0"/>
                <a:ea typeface="Monaco" charset="0"/>
                <a:cs typeface="Monaco" charset="0"/>
              </a:rPr>
              <a:t>java.lang.String</a:t>
            </a:r>
            <a:r>
              <a:rPr lang="en-US" sz="1200" dirty="0">
                <a:solidFill>
                  <a:srgbClr val="000000"/>
                </a:solidFill>
                <a:latin typeface="Monaco" charset="0"/>
                <a:ea typeface="Monaco" charset="0"/>
                <a:cs typeface="Monaco" charset="0"/>
              </a:rPr>
              <a:t> = steam</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state (-10)</a:t>
            </a:r>
          </a:p>
          <a:p>
            <a:pPr>
              <a:lnSpc>
                <a:spcPts val="1740"/>
              </a:lnSpc>
              <a:defRPr/>
            </a:pPr>
            <a:r>
              <a:rPr lang="en-US" sz="1200" dirty="0">
                <a:solidFill>
                  <a:srgbClr val="000000"/>
                </a:solidFill>
                <a:latin typeface="Monaco" charset="0"/>
                <a:ea typeface="Monaco" charset="0"/>
                <a:cs typeface="Monaco" charset="0"/>
              </a:rPr>
              <a:t>res10: </a:t>
            </a:r>
            <a:r>
              <a:rPr lang="en-US" sz="1200" dirty="0" err="1">
                <a:solidFill>
                  <a:srgbClr val="000000"/>
                </a:solidFill>
                <a:latin typeface="Monaco" charset="0"/>
                <a:ea typeface="Monaco" charset="0"/>
                <a:cs typeface="Monaco" charset="0"/>
              </a:rPr>
              <a:t>java.lang.String</a:t>
            </a:r>
            <a:r>
              <a:rPr lang="en-US" sz="1200" dirty="0">
                <a:solidFill>
                  <a:srgbClr val="000000"/>
                </a:solidFill>
                <a:latin typeface="Monaco" charset="0"/>
                <a:ea typeface="Monaco" charset="0"/>
                <a:cs typeface="Monaco" charset="0"/>
              </a:rPr>
              <a:t> = ice</a:t>
            </a:r>
          </a:p>
        </p:txBody>
      </p:sp>
    </p:spTree>
    <p:extLst>
      <p:ext uri="{BB962C8B-B14F-4D97-AF65-F5344CB8AC3E}">
        <p14:creationId xmlns:p14="http://schemas.microsoft.com/office/powerpoint/2010/main" val="1213711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dirty="0" smtClean="0"/>
              <a:t>While Loop</a:t>
            </a:r>
            <a:endParaRPr lang="en-US" dirty="0">
              <a:cs typeface="Courier"/>
            </a:endParaRPr>
          </a:p>
        </p:txBody>
      </p:sp>
      <p:sp>
        <p:nvSpPr>
          <p:cNvPr id="7170" name="Content Placeholder 2"/>
          <p:cNvSpPr>
            <a:spLocks noGrp="1"/>
          </p:cNvSpPr>
          <p:nvPr>
            <p:ph idx="1"/>
          </p:nvPr>
        </p:nvSpPr>
        <p:spPr>
          <a:xfrm>
            <a:off x="628650" y="1154685"/>
            <a:ext cx="7239000" cy="930848"/>
          </a:xfrm>
        </p:spPr>
        <p:txBody>
          <a:bodyPr/>
          <a:lstStyle/>
          <a:p>
            <a:r>
              <a:rPr lang="en-US" dirty="0" smtClean="0"/>
              <a:t>Conventional </a:t>
            </a:r>
            <a:r>
              <a:rPr lang="en-US" dirty="0" err="1" smtClean="0"/>
              <a:t>behaviour</a:t>
            </a:r>
            <a:endParaRPr lang="en-US" dirty="0" smtClean="0"/>
          </a:p>
          <a:p>
            <a:pPr lvl="2"/>
            <a:r>
              <a:rPr lang="en-US" dirty="0" smtClean="0"/>
              <a:t>Imperative style</a:t>
            </a:r>
            <a:endParaRPr lang="en-US" dirty="0"/>
          </a:p>
        </p:txBody>
      </p:sp>
      <p:sp>
        <p:nvSpPr>
          <p:cNvPr id="4" name="TextBox 3"/>
          <p:cNvSpPr txBox="1"/>
          <p:nvPr/>
        </p:nvSpPr>
        <p:spPr>
          <a:xfrm>
            <a:off x="4428860" y="1360919"/>
            <a:ext cx="4086490" cy="3488842"/>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var</a:t>
            </a:r>
            <a:r>
              <a:rPr lang="en-US" sz="1200" dirty="0">
                <a:latin typeface="Monaco" charset="0"/>
                <a:ea typeface="Monaco" charset="0"/>
                <a:cs typeface="Monaco" charset="0"/>
              </a:rPr>
              <a:t> j = 1</a:t>
            </a:r>
          </a:p>
          <a:p>
            <a:pPr>
              <a:lnSpc>
                <a:spcPts val="1740"/>
              </a:lnSpc>
              <a:defRPr/>
            </a:pPr>
            <a:r>
              <a:rPr lang="en-US" sz="1200" dirty="0">
                <a:latin typeface="Monaco" charset="0"/>
                <a:ea typeface="Monaco" charset="0"/>
                <a:cs typeface="Monaco" charset="0"/>
              </a:rPr>
              <a:t>j: </a:t>
            </a:r>
            <a:r>
              <a:rPr lang="en-US" sz="1200" dirty="0" err="1">
                <a:latin typeface="Monaco" charset="0"/>
                <a:ea typeface="Monaco" charset="0"/>
                <a:cs typeface="Monaco" charset="0"/>
              </a:rPr>
              <a:t>Int</a:t>
            </a:r>
            <a:r>
              <a:rPr lang="en-US" sz="1200" dirty="0">
                <a:latin typeface="Monaco" charset="0"/>
                <a:ea typeface="Monaco" charset="0"/>
                <a:cs typeface="Monaco" charset="0"/>
              </a:rPr>
              <a:t> = 1</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while ( j &lt;= 5 ) {</a:t>
            </a:r>
          </a:p>
          <a:p>
            <a:pPr>
              <a:lnSpc>
                <a:spcPts val="1740"/>
              </a:lnSpc>
              <a:defRPr/>
            </a:pPr>
            <a:r>
              <a:rPr lang="en-US" sz="1200" dirty="0">
                <a:latin typeface="Monaco" charset="0"/>
                <a:ea typeface="Monaco" charset="0"/>
                <a:cs typeface="Monaco" charset="0"/>
              </a:rPr>
              <a:t>     </a:t>
            </a:r>
            <a:r>
              <a:rPr lang="en-US" sz="1200" dirty="0">
                <a:solidFill>
                  <a:schemeClr val="bg2">
                    <a:lumMod val="60000"/>
                    <a:lumOff val="40000"/>
                  </a:schemeClr>
                </a:solidFill>
                <a:latin typeface="Monaco" charset="0"/>
                <a:ea typeface="Monaco" charset="0"/>
                <a:cs typeface="Monaco" charset="0"/>
              </a:rPr>
              <a:t>|</a:t>
            </a:r>
            <a:r>
              <a:rPr lang="en-US" sz="1200" dirty="0">
                <a:latin typeface="Monaco" charset="0"/>
                <a:ea typeface="Monaco" charset="0"/>
                <a:cs typeface="Monaco" charset="0"/>
              </a:rPr>
              <a:t>   if ( j % 2 == 0 )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a:latin typeface="Monaco" charset="0"/>
                <a:ea typeface="Monaco" charset="0"/>
                <a:cs typeface="Monaco" charset="0"/>
              </a:rPr>
              <a:t>(j + ": even")</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else</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a:latin typeface="Monaco" charset="0"/>
                <a:ea typeface="Monaco" charset="0"/>
                <a:cs typeface="Monaco" charset="0"/>
              </a:rPr>
              <a:t>(j + ": odd")</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j += 1</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p>
          <a:p>
            <a:pPr>
              <a:lnSpc>
                <a:spcPts val="1740"/>
              </a:lnSpc>
              <a:defRPr/>
            </a:pPr>
            <a:r>
              <a:rPr lang="en-US" sz="1200" dirty="0">
                <a:latin typeface="Monaco" charset="0"/>
                <a:ea typeface="Monaco" charset="0"/>
                <a:cs typeface="Monaco" charset="0"/>
              </a:rPr>
              <a:t>1: odd</a:t>
            </a:r>
          </a:p>
          <a:p>
            <a:pPr>
              <a:lnSpc>
                <a:spcPts val="1740"/>
              </a:lnSpc>
              <a:defRPr/>
            </a:pPr>
            <a:r>
              <a:rPr lang="en-US" sz="1200" dirty="0">
                <a:latin typeface="Monaco" charset="0"/>
                <a:ea typeface="Monaco" charset="0"/>
                <a:cs typeface="Monaco" charset="0"/>
              </a:rPr>
              <a:t>2: even</a:t>
            </a:r>
          </a:p>
          <a:p>
            <a:pPr>
              <a:lnSpc>
                <a:spcPts val="1740"/>
              </a:lnSpc>
              <a:defRPr/>
            </a:pPr>
            <a:r>
              <a:rPr lang="en-US" sz="1200" dirty="0">
                <a:latin typeface="Monaco" charset="0"/>
                <a:ea typeface="Monaco" charset="0"/>
                <a:cs typeface="Monaco" charset="0"/>
              </a:rPr>
              <a:t>3: odd</a:t>
            </a:r>
          </a:p>
          <a:p>
            <a:pPr>
              <a:lnSpc>
                <a:spcPts val="1740"/>
              </a:lnSpc>
              <a:defRPr/>
            </a:pPr>
            <a:r>
              <a:rPr lang="en-US" sz="1200" dirty="0">
                <a:latin typeface="Monaco" charset="0"/>
                <a:ea typeface="Monaco" charset="0"/>
                <a:cs typeface="Monaco" charset="0"/>
              </a:rPr>
              <a:t>4: even</a:t>
            </a:r>
          </a:p>
          <a:p>
            <a:pPr>
              <a:lnSpc>
                <a:spcPts val="1740"/>
              </a:lnSpc>
              <a:defRPr/>
            </a:pPr>
            <a:r>
              <a:rPr lang="en-US" sz="1200" dirty="0">
                <a:latin typeface="Monaco" charset="0"/>
                <a:ea typeface="Monaco" charset="0"/>
                <a:cs typeface="Monaco" charset="0"/>
              </a:rPr>
              <a:t>5: odd</a:t>
            </a:r>
          </a:p>
        </p:txBody>
      </p:sp>
      <p:sp>
        <p:nvSpPr>
          <p:cNvPr id="5" name="TextBox 4"/>
          <p:cNvSpPr txBox="1"/>
          <p:nvPr/>
        </p:nvSpPr>
        <p:spPr>
          <a:xfrm>
            <a:off x="1279525" y="1952161"/>
            <a:ext cx="2968625" cy="3052825"/>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50000" tIns="117000" bIns="117000">
            <a:spAutoFit/>
          </a:bodyPr>
          <a:lstStyle/>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var</a:t>
            </a:r>
            <a:r>
              <a:rPr lang="en-US" sz="1200" dirty="0">
                <a:latin typeface="Monaco" charset="0"/>
                <a:ea typeface="Monaco" charset="0"/>
                <a:cs typeface="Monaco" charset="0"/>
              </a:rPr>
              <a:t> j = 1</a:t>
            </a:r>
          </a:p>
          <a:p>
            <a:pPr>
              <a:lnSpc>
                <a:spcPts val="1740"/>
              </a:lnSpc>
              <a:defRPr/>
            </a:pPr>
            <a:r>
              <a:rPr lang="en-US" sz="1200" dirty="0">
                <a:latin typeface="Monaco" charset="0"/>
                <a:ea typeface="Monaco" charset="0"/>
                <a:cs typeface="Monaco" charset="0"/>
              </a:rPr>
              <a:t>j: </a:t>
            </a:r>
            <a:r>
              <a:rPr lang="en-US" sz="1200" dirty="0" err="1">
                <a:latin typeface="Monaco" charset="0"/>
                <a:ea typeface="Monaco" charset="0"/>
                <a:cs typeface="Monaco" charset="0"/>
              </a:rPr>
              <a:t>Int</a:t>
            </a:r>
            <a:r>
              <a:rPr lang="en-US" sz="1200" dirty="0">
                <a:latin typeface="Monaco" charset="0"/>
                <a:ea typeface="Monaco" charset="0"/>
                <a:cs typeface="Monaco" charset="0"/>
              </a:rPr>
              <a:t> = 1</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var</a:t>
            </a:r>
            <a:r>
              <a:rPr lang="en-US" sz="1200" dirty="0">
                <a:latin typeface="Monaco" charset="0"/>
                <a:ea typeface="Monaco" charset="0"/>
                <a:cs typeface="Monaco" charset="0"/>
              </a:rPr>
              <a:t> tot = 0</a:t>
            </a:r>
          </a:p>
          <a:p>
            <a:pPr>
              <a:lnSpc>
                <a:spcPts val="1740"/>
              </a:lnSpc>
              <a:defRPr/>
            </a:pPr>
            <a:r>
              <a:rPr lang="en-US" sz="1200" dirty="0">
                <a:latin typeface="Monaco" charset="0"/>
                <a:ea typeface="Monaco" charset="0"/>
                <a:cs typeface="Monaco" charset="0"/>
              </a:rPr>
              <a:t>tot: </a:t>
            </a:r>
            <a:r>
              <a:rPr lang="en-US" sz="1200" dirty="0" err="1">
                <a:latin typeface="Monaco" charset="0"/>
                <a:ea typeface="Monaco" charset="0"/>
                <a:cs typeface="Monaco" charset="0"/>
              </a:rPr>
              <a:t>Int</a:t>
            </a:r>
            <a:r>
              <a:rPr lang="en-US" sz="1200" dirty="0">
                <a:latin typeface="Monaco" charset="0"/>
                <a:ea typeface="Monaco" charset="0"/>
                <a:cs typeface="Monaco" charset="0"/>
              </a:rPr>
              <a:t> = 0</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while ( j &lt;= 5 ) {</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tot += j</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j += 1</a:t>
            </a:r>
          </a:p>
          <a:p>
            <a:pPr>
              <a:lnSpc>
                <a:spcPts val="1740"/>
              </a:lnSpc>
              <a:defRPr/>
            </a:pPr>
            <a:r>
              <a:rPr lang="en-US" sz="1200" dirty="0">
                <a:latin typeface="Monaco" charset="0"/>
                <a:ea typeface="Monaco" charset="0"/>
                <a:cs typeface="Monaco" charset="0"/>
              </a:rPr>
              <a:t>     </a:t>
            </a:r>
            <a:r>
              <a:rPr lang="en-US" sz="1200" dirty="0">
                <a:solidFill>
                  <a:srgbClr val="BDBDBD"/>
                </a:solidFill>
                <a:latin typeface="Monaco" charset="0"/>
                <a:ea typeface="Monaco" charset="0"/>
                <a:cs typeface="Monaco" charset="0"/>
              </a:rPr>
              <a:t>|</a:t>
            </a:r>
            <a:r>
              <a:rPr lang="en-US" sz="1200" dirty="0">
                <a:latin typeface="Monaco" charset="0"/>
                <a:ea typeface="Monaco" charset="0"/>
                <a:cs typeface="Monaco" charset="0"/>
              </a:rPr>
              <a:t> }</a:t>
            </a:r>
          </a:p>
          <a:p>
            <a:pPr>
              <a:lnSpc>
                <a:spcPts val="1740"/>
              </a:lnSpc>
              <a:defRPr/>
            </a:pPr>
            <a:endParaRPr lang="en-US" sz="1200" dirty="0">
              <a:latin typeface="Monaco" charset="0"/>
              <a:ea typeface="Monaco" charset="0"/>
              <a:cs typeface="Monaco" charset="0"/>
            </a:endParaRPr>
          </a:p>
          <a:p>
            <a:pPr>
              <a:lnSpc>
                <a:spcPts val="1740"/>
              </a:lnSpc>
              <a:defRPr/>
            </a:pPr>
            <a:r>
              <a:rPr lang="en-US" sz="1200" dirty="0" err="1">
                <a:latin typeface="Monaco" charset="0"/>
                <a:ea typeface="Monaco" charset="0"/>
                <a:cs typeface="Monaco" charset="0"/>
              </a:rPr>
              <a:t>scala</a:t>
            </a:r>
            <a:r>
              <a:rPr lang="en-US" sz="1200" dirty="0">
                <a:latin typeface="Monaco" charset="0"/>
                <a:ea typeface="Monaco" charset="0"/>
                <a:cs typeface="Monaco" charset="0"/>
              </a:rPr>
              <a:t>&gt; tot</a:t>
            </a:r>
          </a:p>
          <a:p>
            <a:pPr>
              <a:lnSpc>
                <a:spcPts val="1740"/>
              </a:lnSpc>
              <a:defRPr/>
            </a:pPr>
            <a:r>
              <a:rPr lang="en-US" sz="1200" dirty="0">
                <a:latin typeface="Monaco" charset="0"/>
                <a:ea typeface="Monaco" charset="0"/>
                <a:cs typeface="Monaco" charset="0"/>
              </a:rPr>
              <a:t>res10: </a:t>
            </a:r>
            <a:r>
              <a:rPr lang="en-US" sz="1200" dirty="0" err="1">
                <a:latin typeface="Monaco" charset="0"/>
                <a:ea typeface="Monaco" charset="0"/>
                <a:cs typeface="Monaco" charset="0"/>
              </a:rPr>
              <a:t>Int</a:t>
            </a:r>
            <a:r>
              <a:rPr lang="en-US" sz="1200" dirty="0">
                <a:latin typeface="Monaco" charset="0"/>
                <a:ea typeface="Monaco" charset="0"/>
                <a:cs typeface="Monaco" charset="0"/>
              </a:rPr>
              <a:t> = 15</a:t>
            </a:r>
          </a:p>
        </p:txBody>
      </p:sp>
      <p:sp>
        <p:nvSpPr>
          <p:cNvPr id="7173" name="TextBox 5"/>
          <p:cNvSpPr txBox="1">
            <a:spLocks noChangeArrowheads="1"/>
          </p:cNvSpPr>
          <p:nvPr/>
        </p:nvSpPr>
        <p:spPr bwMode="auto">
          <a:xfrm>
            <a:off x="6659927" y="1130086"/>
            <a:ext cx="1531573" cy="46166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200" dirty="0">
                <a:latin typeface="+mn-lt"/>
              </a:rPr>
              <a:t>Note </a:t>
            </a:r>
            <a:r>
              <a:rPr lang="en-US" sz="1200" dirty="0" err="1">
                <a:latin typeface="+mn-lt"/>
                <a:cs typeface="Courier"/>
              </a:rPr>
              <a:t>var</a:t>
            </a:r>
            <a:r>
              <a:rPr lang="en-US" sz="1200" dirty="0">
                <a:latin typeface="+mn-lt"/>
              </a:rPr>
              <a:t> used as</a:t>
            </a:r>
          </a:p>
          <a:p>
            <a:r>
              <a:rPr lang="en-US" sz="1200" dirty="0">
                <a:latin typeface="+mn-lt"/>
              </a:rPr>
              <a:t>variables are mutable</a:t>
            </a:r>
          </a:p>
        </p:txBody>
      </p:sp>
    </p:spTree>
    <p:extLst>
      <p:ext uri="{BB962C8B-B14F-4D97-AF65-F5344CB8AC3E}">
        <p14:creationId xmlns:p14="http://schemas.microsoft.com/office/powerpoint/2010/main" val="1239173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a:t>Basic </a:t>
            </a:r>
            <a:r>
              <a:rPr lang="en-US" dirty="0">
                <a:cs typeface="Courier"/>
              </a:rPr>
              <a:t>for</a:t>
            </a:r>
            <a:r>
              <a:rPr lang="en-US" dirty="0"/>
              <a:t> </a:t>
            </a:r>
            <a:r>
              <a:rPr lang="en-US" dirty="0" smtClean="0"/>
              <a:t>Loop</a:t>
            </a:r>
            <a:endParaRPr lang="en-US" dirty="0"/>
          </a:p>
        </p:txBody>
      </p:sp>
      <p:sp>
        <p:nvSpPr>
          <p:cNvPr id="9218" name="Content Placeholder 2"/>
          <p:cNvSpPr>
            <a:spLocks noGrp="1"/>
          </p:cNvSpPr>
          <p:nvPr>
            <p:ph idx="1"/>
          </p:nvPr>
        </p:nvSpPr>
        <p:spPr>
          <a:xfrm>
            <a:off x="628650" y="1203632"/>
            <a:ext cx="7239000" cy="2964657"/>
          </a:xfrm>
        </p:spPr>
        <p:txBody>
          <a:bodyPr/>
          <a:lstStyle/>
          <a:p>
            <a:r>
              <a:rPr lang="en-US" dirty="0" smtClean="0"/>
              <a:t>Special case of </a:t>
            </a:r>
            <a:r>
              <a:rPr lang="en-US" dirty="0" smtClean="0">
                <a:cs typeface="Courier"/>
              </a:rPr>
              <a:t>for</a:t>
            </a:r>
            <a:r>
              <a:rPr lang="en-US" dirty="0" smtClean="0"/>
              <a:t> comprehension</a:t>
            </a:r>
            <a:endParaRPr lang="en-US" dirty="0"/>
          </a:p>
          <a:p>
            <a:pPr lvl="2"/>
            <a:endParaRPr lang="en-US" dirty="0" smtClean="0">
              <a:cs typeface="Courier"/>
            </a:endParaRPr>
          </a:p>
          <a:p>
            <a:r>
              <a:rPr lang="en-US" dirty="0" smtClean="0">
                <a:cs typeface="Courier"/>
              </a:rPr>
              <a:t>Body is a statement</a:t>
            </a:r>
          </a:p>
          <a:p>
            <a:pPr lvl="2"/>
            <a:r>
              <a:rPr lang="en-US" dirty="0" smtClean="0">
                <a:cs typeface="Courier"/>
              </a:rPr>
              <a:t>Evaluated for its side effects</a:t>
            </a:r>
          </a:p>
          <a:p>
            <a:pPr lvl="2"/>
            <a:r>
              <a:rPr lang="en-US" dirty="0" smtClean="0">
                <a:cs typeface="Courier"/>
              </a:rPr>
              <a:t>Control variable is immutable</a:t>
            </a:r>
          </a:p>
          <a:p>
            <a:pPr lvl="2"/>
            <a:endParaRPr lang="en-US" dirty="0">
              <a:cs typeface="Courier"/>
            </a:endParaRPr>
          </a:p>
          <a:p>
            <a:r>
              <a:rPr lang="en-US" dirty="0" smtClean="0">
                <a:cs typeface="Courier"/>
              </a:rPr>
              <a:t>Equivalent to </a:t>
            </a:r>
            <a:r>
              <a:rPr lang="en-US" dirty="0" err="1" smtClean="0">
                <a:cs typeface="Courier"/>
              </a:rPr>
              <a:t>foreach</a:t>
            </a:r>
            <a:r>
              <a:rPr lang="en-US" dirty="0">
                <a:cs typeface="Courier"/>
              </a:rPr>
              <a:t> </a:t>
            </a:r>
            <a:r>
              <a:rPr lang="en-US" dirty="0" smtClean="0">
                <a:cs typeface="Courier"/>
              </a:rPr>
              <a:t>on </a:t>
            </a:r>
            <a:br>
              <a:rPr lang="en-US" dirty="0" smtClean="0">
                <a:cs typeface="Courier"/>
              </a:rPr>
            </a:br>
            <a:r>
              <a:rPr lang="en-US" dirty="0" smtClean="0">
                <a:cs typeface="Courier"/>
              </a:rPr>
              <a:t>input </a:t>
            </a:r>
            <a:r>
              <a:rPr lang="en-US" dirty="0" err="1" smtClean="0">
                <a:cs typeface="Courier"/>
              </a:rPr>
              <a:t>Seq</a:t>
            </a:r>
            <a:endParaRPr lang="en-US" dirty="0"/>
          </a:p>
          <a:p>
            <a:endParaRPr lang="en-US" dirty="0"/>
          </a:p>
        </p:txBody>
      </p:sp>
      <p:sp>
        <p:nvSpPr>
          <p:cNvPr id="4" name="TextBox 3"/>
          <p:cNvSpPr txBox="1"/>
          <p:nvPr/>
        </p:nvSpPr>
        <p:spPr>
          <a:xfrm>
            <a:off x="4406491" y="1845187"/>
            <a:ext cx="4186903" cy="1467007"/>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50000" tIns="117000" bIns="117000">
            <a:spAutoFit/>
          </a:bodyPr>
          <a:lstStyle/>
          <a:p>
            <a:pPr>
              <a:defRPr/>
            </a:pPr>
            <a:r>
              <a:rPr lang="en-US" sz="1333" dirty="0" err="1">
                <a:latin typeface="Courier"/>
                <a:cs typeface="Courier"/>
              </a:rPr>
              <a:t>scala</a:t>
            </a:r>
            <a:r>
              <a:rPr lang="en-US" sz="1333" dirty="0">
                <a:latin typeface="Courier"/>
                <a:cs typeface="Courier"/>
              </a:rPr>
              <a:t>&gt; for ( a &lt;- 1 to 5 ) </a:t>
            </a:r>
            <a:r>
              <a:rPr lang="en-US" sz="1333" dirty="0" err="1">
                <a:latin typeface="Courier"/>
                <a:cs typeface="Courier"/>
              </a:rPr>
              <a:t>println</a:t>
            </a:r>
            <a:r>
              <a:rPr lang="en-US" sz="1333" dirty="0">
                <a:latin typeface="Courier"/>
                <a:cs typeface="Courier"/>
              </a:rPr>
              <a:t>(a)</a:t>
            </a:r>
          </a:p>
          <a:p>
            <a:pPr>
              <a:defRPr/>
            </a:pPr>
            <a:r>
              <a:rPr lang="en-US" sz="1333" dirty="0">
                <a:latin typeface="Courier"/>
                <a:cs typeface="Courier"/>
              </a:rPr>
              <a:t>1</a:t>
            </a:r>
          </a:p>
          <a:p>
            <a:pPr>
              <a:defRPr/>
            </a:pPr>
            <a:r>
              <a:rPr lang="en-US" sz="1333" dirty="0">
                <a:latin typeface="Courier"/>
                <a:cs typeface="Courier"/>
              </a:rPr>
              <a:t>2</a:t>
            </a:r>
          </a:p>
          <a:p>
            <a:pPr>
              <a:defRPr/>
            </a:pPr>
            <a:r>
              <a:rPr lang="en-US" sz="1333" dirty="0">
                <a:latin typeface="Courier"/>
                <a:cs typeface="Courier"/>
              </a:rPr>
              <a:t>3</a:t>
            </a:r>
          </a:p>
          <a:p>
            <a:pPr>
              <a:defRPr/>
            </a:pPr>
            <a:r>
              <a:rPr lang="en-US" sz="1333" dirty="0">
                <a:latin typeface="Courier"/>
                <a:cs typeface="Courier"/>
              </a:rPr>
              <a:t>4</a:t>
            </a:r>
          </a:p>
          <a:p>
            <a:pPr>
              <a:defRPr/>
            </a:pPr>
            <a:r>
              <a:rPr lang="en-US" sz="1333" dirty="0">
                <a:latin typeface="Courier"/>
                <a:cs typeface="Courier"/>
              </a:rPr>
              <a:t>5</a:t>
            </a:r>
          </a:p>
        </p:txBody>
      </p:sp>
      <p:sp>
        <p:nvSpPr>
          <p:cNvPr id="5" name="TextBox 4"/>
          <p:cNvSpPr txBox="1"/>
          <p:nvPr/>
        </p:nvSpPr>
        <p:spPr>
          <a:xfrm>
            <a:off x="4406491" y="3631381"/>
            <a:ext cx="4186903" cy="1467007"/>
          </a:xfrm>
          <a:prstGeom prst="rect">
            <a:avLst/>
          </a:prstGeom>
          <a:solidFill>
            <a:srgbClr val="FFFFFF"/>
          </a:solidFill>
          <a:ln>
            <a:solidFill>
              <a:schemeClr val="tx1"/>
            </a:solidFill>
          </a:ln>
          <a:effectLst>
            <a:outerShdw blurRad="50800" dist="38100" dir="2700000" algn="tl" rotWithShape="0">
              <a:srgbClr val="000000">
                <a:alpha val="43000"/>
              </a:srgbClr>
            </a:outerShdw>
          </a:effectLst>
        </p:spPr>
        <p:txBody>
          <a:bodyPr wrap="square" lIns="150000" tIns="117000" bIns="117000">
            <a:spAutoFit/>
          </a:bodyPr>
          <a:lstStyle/>
          <a:p>
            <a:pPr>
              <a:defRPr/>
            </a:pPr>
            <a:r>
              <a:rPr lang="en-US" sz="1333" dirty="0" err="1">
                <a:latin typeface="Courier"/>
                <a:cs typeface="Courier"/>
              </a:rPr>
              <a:t>scala</a:t>
            </a:r>
            <a:r>
              <a:rPr lang="en-US" sz="1333" dirty="0">
                <a:latin typeface="Courier"/>
                <a:cs typeface="Courier"/>
              </a:rPr>
              <a:t>&gt; 1 to 5 </a:t>
            </a:r>
            <a:r>
              <a:rPr lang="en-US" sz="1333" dirty="0" err="1">
                <a:latin typeface="Courier"/>
                <a:cs typeface="Courier"/>
              </a:rPr>
              <a:t>foreach</a:t>
            </a:r>
            <a:r>
              <a:rPr lang="en-US" sz="1333" dirty="0">
                <a:latin typeface="Courier"/>
                <a:cs typeface="Courier"/>
              </a:rPr>
              <a:t> ( </a:t>
            </a:r>
            <a:r>
              <a:rPr lang="en-US" sz="1333" dirty="0" err="1">
                <a:latin typeface="Courier"/>
                <a:cs typeface="Courier"/>
              </a:rPr>
              <a:t>println</a:t>
            </a:r>
            <a:r>
              <a:rPr lang="en-US" sz="1333" dirty="0">
                <a:latin typeface="Courier"/>
                <a:cs typeface="Courier"/>
              </a:rPr>
              <a:t>(_) )</a:t>
            </a:r>
          </a:p>
          <a:p>
            <a:pPr>
              <a:defRPr/>
            </a:pPr>
            <a:r>
              <a:rPr lang="en-US" sz="1333" dirty="0">
                <a:latin typeface="Courier"/>
                <a:cs typeface="Courier"/>
              </a:rPr>
              <a:t>1</a:t>
            </a:r>
          </a:p>
          <a:p>
            <a:pPr>
              <a:defRPr/>
            </a:pPr>
            <a:r>
              <a:rPr lang="en-US" sz="1333" dirty="0">
                <a:latin typeface="Courier"/>
                <a:cs typeface="Courier"/>
              </a:rPr>
              <a:t>2</a:t>
            </a:r>
          </a:p>
          <a:p>
            <a:pPr>
              <a:defRPr/>
            </a:pPr>
            <a:r>
              <a:rPr lang="en-US" sz="1333" dirty="0">
                <a:latin typeface="Courier"/>
                <a:cs typeface="Courier"/>
              </a:rPr>
              <a:t>3</a:t>
            </a:r>
          </a:p>
          <a:p>
            <a:pPr>
              <a:defRPr/>
            </a:pPr>
            <a:r>
              <a:rPr lang="en-US" sz="1333" dirty="0">
                <a:latin typeface="Courier"/>
                <a:cs typeface="Courier"/>
              </a:rPr>
              <a:t>4</a:t>
            </a:r>
          </a:p>
          <a:p>
            <a:pPr>
              <a:defRPr/>
            </a:pPr>
            <a:r>
              <a:rPr lang="en-US" sz="1333" dirty="0">
                <a:latin typeface="Courier"/>
                <a:cs typeface="Courier"/>
              </a:rPr>
              <a:t>5</a:t>
            </a:r>
          </a:p>
        </p:txBody>
      </p:sp>
    </p:spTree>
    <p:extLst>
      <p:ext uri="{BB962C8B-B14F-4D97-AF65-F5344CB8AC3E}">
        <p14:creationId xmlns:p14="http://schemas.microsoft.com/office/powerpoint/2010/main" val="141626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Short History</a:t>
            </a:r>
            <a:endParaRPr lang="en-US" dirty="0"/>
          </a:p>
        </p:txBody>
      </p:sp>
      <p:pic>
        <p:nvPicPr>
          <p:cNvPr id="4" name="Picture 3"/>
          <p:cNvPicPr>
            <a:picLocks noChangeAspect="1"/>
          </p:cNvPicPr>
          <p:nvPr/>
        </p:nvPicPr>
        <p:blipFill>
          <a:blip r:embed="rId2"/>
          <a:stretch>
            <a:fillRect/>
          </a:stretch>
        </p:blipFill>
        <p:spPr>
          <a:xfrm>
            <a:off x="6158038" y="1278203"/>
            <a:ext cx="1871958" cy="2183951"/>
          </a:xfrm>
          <a:prstGeom prst="rect">
            <a:avLst/>
          </a:prstGeom>
        </p:spPr>
      </p:pic>
      <p:sp>
        <p:nvSpPr>
          <p:cNvPr id="5" name="Content Placeholder 2"/>
          <p:cNvSpPr txBox="1">
            <a:spLocks/>
          </p:cNvSpPr>
          <p:nvPr/>
        </p:nvSpPr>
        <p:spPr>
          <a:xfrm>
            <a:off x="6287512" y="3521088"/>
            <a:ext cx="1742484" cy="4091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Martin </a:t>
            </a:r>
            <a:r>
              <a:rPr lang="en-US" sz="1800" dirty="0" err="1" smtClean="0"/>
              <a:t>Odersky</a:t>
            </a:r>
            <a:endParaRPr lang="en-US" sz="1800" dirty="0" smtClean="0"/>
          </a:p>
        </p:txBody>
      </p:sp>
      <p:sp>
        <p:nvSpPr>
          <p:cNvPr id="6" name="Rounded Rectangle 5"/>
          <p:cNvSpPr/>
          <p:nvPr/>
        </p:nvSpPr>
        <p:spPr bwMode="auto">
          <a:xfrm>
            <a:off x="859290" y="1220211"/>
            <a:ext cx="1337883" cy="487208"/>
          </a:xfrm>
          <a:prstGeom prst="roundRect">
            <a:avLst/>
          </a:prstGeom>
          <a:solidFill>
            <a:schemeClr val="bg1"/>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ＭＳ Ｐゴシック" charset="0"/>
              </a:rPr>
              <a:t>Pizza</a:t>
            </a:r>
            <a:endParaRPr kumimoji="0" lang="en-US" sz="2000" b="0" i="0" u="none" strike="noStrike" cap="none" normalizeH="0" baseline="0" dirty="0">
              <a:ln>
                <a:noFill/>
              </a:ln>
              <a:solidFill>
                <a:schemeClr val="tx1"/>
              </a:solidFill>
              <a:effectLst/>
              <a:ea typeface="ＭＳ Ｐゴシック" charset="0"/>
            </a:endParaRPr>
          </a:p>
        </p:txBody>
      </p:sp>
      <p:sp>
        <p:nvSpPr>
          <p:cNvPr id="7" name="Rounded Rectangle 6"/>
          <p:cNvSpPr/>
          <p:nvPr/>
        </p:nvSpPr>
        <p:spPr bwMode="auto">
          <a:xfrm>
            <a:off x="497159" y="2223709"/>
            <a:ext cx="1995187" cy="487208"/>
          </a:xfrm>
          <a:prstGeom prst="roundRect">
            <a:avLst/>
          </a:prstGeom>
          <a:solidFill>
            <a:schemeClr val="bg1"/>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ea typeface="ＭＳ Ｐゴシック" charset="0"/>
              </a:rPr>
              <a:t>Generic</a:t>
            </a:r>
            <a:r>
              <a:rPr kumimoji="0" lang="en-US" sz="2000" b="0" i="0" u="none" strike="noStrike" cap="none" normalizeH="0" smtClean="0">
                <a:ln>
                  <a:noFill/>
                </a:ln>
                <a:solidFill>
                  <a:schemeClr val="tx1"/>
                </a:solidFill>
                <a:effectLst/>
                <a:ea typeface="ＭＳ Ｐゴシック" charset="0"/>
              </a:rPr>
              <a:t> Java(GJ</a:t>
            </a:r>
            <a:r>
              <a:rPr kumimoji="0" lang="en-US" sz="2000" b="0" i="0" u="none" strike="noStrike" cap="none" normalizeH="0" dirty="0" smtClean="0">
                <a:ln>
                  <a:noFill/>
                </a:ln>
                <a:solidFill>
                  <a:schemeClr val="tx1"/>
                </a:solidFill>
                <a:effectLst/>
                <a:ea typeface="ＭＳ Ｐゴシック" charset="0"/>
              </a:rPr>
              <a:t>)</a:t>
            </a:r>
            <a:endParaRPr kumimoji="0" lang="en-US" sz="2000" b="0" i="0" u="none" strike="noStrike" cap="none" normalizeH="0" baseline="0" dirty="0">
              <a:ln>
                <a:noFill/>
              </a:ln>
              <a:solidFill>
                <a:schemeClr val="tx1"/>
              </a:solidFill>
              <a:effectLst/>
              <a:ea typeface="ＭＳ Ｐゴシック" charset="0"/>
            </a:endParaRPr>
          </a:p>
        </p:txBody>
      </p:sp>
      <p:sp>
        <p:nvSpPr>
          <p:cNvPr id="8" name="Rounded Rectangle 7"/>
          <p:cNvSpPr/>
          <p:nvPr/>
        </p:nvSpPr>
        <p:spPr bwMode="auto">
          <a:xfrm>
            <a:off x="835483" y="4262734"/>
            <a:ext cx="1337883" cy="487208"/>
          </a:xfrm>
          <a:prstGeom prst="roundRect">
            <a:avLst/>
          </a:prstGeom>
          <a:solidFill>
            <a:schemeClr val="bg1"/>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ＭＳ Ｐゴシック" charset="0"/>
              </a:rPr>
              <a:t>Scala</a:t>
            </a:r>
            <a:r>
              <a:rPr kumimoji="0" lang="en-US" sz="2000" b="0" i="0" u="none" strike="noStrike" cap="none" normalizeH="0" baseline="0" dirty="0" smtClean="0">
                <a:ln>
                  <a:noFill/>
                </a:ln>
                <a:solidFill>
                  <a:schemeClr val="tx1"/>
                </a:solidFill>
                <a:effectLst/>
                <a:ea typeface="ＭＳ Ｐゴシック" charset="0"/>
              </a:rPr>
              <a:t> 2.0</a:t>
            </a:r>
            <a:endParaRPr kumimoji="0" lang="en-US" sz="2000" b="0" i="0" u="none" strike="noStrike" cap="none" normalizeH="0" baseline="0" dirty="0">
              <a:ln>
                <a:noFill/>
              </a:ln>
              <a:solidFill>
                <a:schemeClr val="tx1"/>
              </a:solidFill>
              <a:effectLst/>
              <a:ea typeface="ＭＳ Ｐゴシック" charset="0"/>
            </a:endParaRPr>
          </a:p>
        </p:txBody>
      </p:sp>
      <p:sp>
        <p:nvSpPr>
          <p:cNvPr id="9" name="Rounded Rectangle 8"/>
          <p:cNvSpPr/>
          <p:nvPr/>
        </p:nvSpPr>
        <p:spPr bwMode="auto">
          <a:xfrm>
            <a:off x="859290" y="3227207"/>
            <a:ext cx="1337883" cy="487208"/>
          </a:xfrm>
          <a:prstGeom prst="roundRect">
            <a:avLst/>
          </a:prstGeom>
          <a:solidFill>
            <a:schemeClr val="bg1"/>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ＭＳ Ｐゴシック" charset="0"/>
              </a:rPr>
              <a:t>Scala</a:t>
            </a:r>
            <a:endParaRPr kumimoji="0" lang="en-US" sz="2000" b="0" i="0" u="none" strike="noStrike" cap="none" normalizeH="0" baseline="0" dirty="0">
              <a:ln>
                <a:noFill/>
              </a:ln>
              <a:solidFill>
                <a:schemeClr val="tx1"/>
              </a:solidFill>
              <a:effectLst/>
              <a:ea typeface="ＭＳ Ｐゴシック" charset="0"/>
            </a:endParaRPr>
          </a:p>
        </p:txBody>
      </p:sp>
      <p:sp>
        <p:nvSpPr>
          <p:cNvPr id="10" name="Rounded Rectangle 9"/>
          <p:cNvSpPr/>
          <p:nvPr/>
        </p:nvSpPr>
        <p:spPr bwMode="auto">
          <a:xfrm>
            <a:off x="2849540" y="4256433"/>
            <a:ext cx="1450835" cy="487208"/>
          </a:xfrm>
          <a:prstGeom prst="roundRect">
            <a:avLst/>
          </a:prstGeom>
          <a:solidFill>
            <a:schemeClr val="bg1"/>
          </a:solidFill>
          <a:ln w="9525">
            <a:solidFill>
              <a:schemeClr val="accent6">
                <a:lumMod val="50000"/>
              </a:schemeClr>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ＭＳ Ｐゴシック" charset="0"/>
              </a:rPr>
              <a:t>Scala</a:t>
            </a:r>
            <a:r>
              <a:rPr kumimoji="0" lang="en-US" sz="2000" b="0" i="0" u="none" strike="noStrike" cap="none" normalizeH="0" baseline="0" smtClean="0">
                <a:ln>
                  <a:noFill/>
                </a:ln>
                <a:solidFill>
                  <a:schemeClr val="tx1"/>
                </a:solidFill>
                <a:effectLst/>
                <a:ea typeface="ＭＳ Ｐゴシック" charset="0"/>
              </a:rPr>
              <a:t> 2.11</a:t>
            </a:r>
            <a:endParaRPr kumimoji="0" lang="en-US" sz="2000" b="0" i="0" u="none" strike="noStrike" cap="none" normalizeH="0" baseline="0" dirty="0">
              <a:ln>
                <a:noFill/>
              </a:ln>
              <a:solidFill>
                <a:schemeClr val="tx1"/>
              </a:solidFill>
              <a:effectLst/>
              <a:ea typeface="ＭＳ Ｐゴシック" charset="0"/>
            </a:endParaRPr>
          </a:p>
        </p:txBody>
      </p:sp>
      <p:cxnSp>
        <p:nvCxnSpPr>
          <p:cNvPr id="11" name="Straight Arrow Connector 10"/>
          <p:cNvCxnSpPr/>
          <p:nvPr/>
        </p:nvCxnSpPr>
        <p:spPr bwMode="auto">
          <a:xfrm flipH="1">
            <a:off x="1528231" y="1707419"/>
            <a:ext cx="1" cy="518256"/>
          </a:xfrm>
          <a:prstGeom prst="straightConnector1">
            <a:avLst/>
          </a:prstGeom>
          <a:solidFill>
            <a:schemeClr val="accent2"/>
          </a:solidFill>
          <a:ln w="28575" cap="flat" cmpd="sng" algn="ctr">
            <a:solidFill>
              <a:schemeClr val="bg2">
                <a:lumMod val="75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flipV="1">
            <a:off x="2173366" y="4502828"/>
            <a:ext cx="687768" cy="1"/>
          </a:xfrm>
          <a:prstGeom prst="straightConnector1">
            <a:avLst/>
          </a:prstGeom>
          <a:solidFill>
            <a:schemeClr val="accent2"/>
          </a:solidFill>
          <a:ln w="28575" cap="flat" cmpd="sng" algn="ctr">
            <a:solidFill>
              <a:schemeClr val="bg2">
                <a:lumMod val="75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 name="TextBox 14"/>
          <p:cNvSpPr txBox="1"/>
          <p:nvPr/>
        </p:nvSpPr>
        <p:spPr>
          <a:xfrm>
            <a:off x="2566703" y="1140865"/>
            <a:ext cx="2819702" cy="584776"/>
          </a:xfrm>
          <a:prstGeom prst="rect">
            <a:avLst/>
          </a:prstGeom>
          <a:noFill/>
        </p:spPr>
        <p:txBody>
          <a:bodyPr wrap="none" rtlCol="0">
            <a:spAutoFit/>
          </a:bodyPr>
          <a:lstStyle/>
          <a:p>
            <a:r>
              <a:rPr lang="en-US" sz="1600" b="0" dirty="0" smtClean="0"/>
              <a:t>Initial investigation on adding </a:t>
            </a:r>
            <a:br>
              <a:rPr lang="en-US" sz="1600" b="0" dirty="0" smtClean="0"/>
            </a:br>
            <a:r>
              <a:rPr lang="en-US" sz="1600" b="0" dirty="0" smtClean="0"/>
              <a:t>Generics to Java- late 1990s</a:t>
            </a:r>
            <a:endParaRPr lang="en-US" sz="1600" b="0" dirty="0"/>
          </a:p>
        </p:txBody>
      </p:sp>
      <p:sp>
        <p:nvSpPr>
          <p:cNvPr id="16" name="TextBox 15"/>
          <p:cNvSpPr txBox="1"/>
          <p:nvPr/>
        </p:nvSpPr>
        <p:spPr>
          <a:xfrm>
            <a:off x="2566703" y="2159911"/>
            <a:ext cx="3286477" cy="584776"/>
          </a:xfrm>
          <a:prstGeom prst="rect">
            <a:avLst/>
          </a:prstGeom>
          <a:noFill/>
        </p:spPr>
        <p:txBody>
          <a:bodyPr wrap="none" rtlCol="0">
            <a:spAutoFit/>
          </a:bodyPr>
          <a:lstStyle/>
          <a:p>
            <a:r>
              <a:rPr lang="en-US" sz="1600" b="0" dirty="0" smtClean="0"/>
              <a:t>Compiler for superset of Java with </a:t>
            </a:r>
            <a:br>
              <a:rPr lang="en-US" sz="1600" b="0" dirty="0" smtClean="0"/>
            </a:br>
            <a:r>
              <a:rPr lang="en-US" sz="1600" b="0" dirty="0" smtClean="0"/>
              <a:t>Generics and basic FP – 2001</a:t>
            </a:r>
            <a:endParaRPr lang="en-US" sz="1600" b="0" dirty="0"/>
          </a:p>
        </p:txBody>
      </p:sp>
      <p:sp>
        <p:nvSpPr>
          <p:cNvPr id="17" name="TextBox 16"/>
          <p:cNvSpPr txBox="1"/>
          <p:nvPr/>
        </p:nvSpPr>
        <p:spPr>
          <a:xfrm>
            <a:off x="2566703" y="3125707"/>
            <a:ext cx="2334550" cy="584775"/>
          </a:xfrm>
          <a:prstGeom prst="rect">
            <a:avLst/>
          </a:prstGeom>
          <a:noFill/>
        </p:spPr>
        <p:txBody>
          <a:bodyPr wrap="none" rtlCol="0">
            <a:spAutoFit/>
          </a:bodyPr>
          <a:lstStyle/>
          <a:p>
            <a:r>
              <a:rPr lang="en-US" sz="1600" b="0" dirty="0" smtClean="0"/>
              <a:t>First experimental release</a:t>
            </a:r>
            <a:br>
              <a:rPr lang="en-US" sz="1600" b="0" dirty="0" smtClean="0"/>
            </a:br>
            <a:r>
              <a:rPr lang="en-US" sz="1600" b="0" dirty="0" smtClean="0"/>
              <a:t>of Scala - 2003</a:t>
            </a:r>
            <a:endParaRPr lang="en-US" sz="1600" b="0" dirty="0"/>
          </a:p>
        </p:txBody>
      </p:sp>
      <p:cxnSp>
        <p:nvCxnSpPr>
          <p:cNvPr id="26" name="Straight Arrow Connector 25"/>
          <p:cNvCxnSpPr/>
          <p:nvPr/>
        </p:nvCxnSpPr>
        <p:spPr bwMode="auto">
          <a:xfrm flipH="1">
            <a:off x="1509250" y="2708951"/>
            <a:ext cx="1" cy="518256"/>
          </a:xfrm>
          <a:prstGeom prst="straightConnector1">
            <a:avLst/>
          </a:prstGeom>
          <a:solidFill>
            <a:schemeClr val="accent2"/>
          </a:solidFill>
          <a:ln w="28575" cap="flat" cmpd="sng" algn="ctr">
            <a:solidFill>
              <a:schemeClr val="bg2">
                <a:lumMod val="75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Arrow Connector 26"/>
          <p:cNvCxnSpPr/>
          <p:nvPr/>
        </p:nvCxnSpPr>
        <p:spPr bwMode="auto">
          <a:xfrm flipH="1">
            <a:off x="1494751" y="3726963"/>
            <a:ext cx="1" cy="518256"/>
          </a:xfrm>
          <a:prstGeom prst="straightConnector1">
            <a:avLst/>
          </a:prstGeom>
          <a:solidFill>
            <a:schemeClr val="accent2"/>
          </a:solidFill>
          <a:ln w="28575" cap="flat" cmpd="sng" algn="ctr">
            <a:solidFill>
              <a:schemeClr val="bg2">
                <a:lumMod val="75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Rounded Rectangle 32"/>
          <p:cNvSpPr/>
          <p:nvPr/>
        </p:nvSpPr>
        <p:spPr bwMode="auto">
          <a:xfrm>
            <a:off x="4895656" y="4253333"/>
            <a:ext cx="1450835" cy="487208"/>
          </a:xfrm>
          <a:prstGeom prst="roundRect">
            <a:avLst/>
          </a:prstGeom>
          <a:solidFill>
            <a:schemeClr val="bg1"/>
          </a:solidFill>
          <a:ln w="3810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ＭＳ Ｐゴシック" charset="0"/>
              </a:rPr>
              <a:t>Scala 2.12</a:t>
            </a:r>
            <a:endParaRPr kumimoji="0" lang="en-US" sz="2000" b="0" i="0" u="none" strike="noStrike" cap="none" normalizeH="0" baseline="0" dirty="0">
              <a:ln>
                <a:noFill/>
              </a:ln>
              <a:solidFill>
                <a:schemeClr val="tx1"/>
              </a:solidFill>
              <a:effectLst/>
              <a:ea typeface="ＭＳ Ｐゴシック" charset="0"/>
            </a:endParaRPr>
          </a:p>
        </p:txBody>
      </p:sp>
      <p:cxnSp>
        <p:nvCxnSpPr>
          <p:cNvPr id="34" name="Straight Arrow Connector 33"/>
          <p:cNvCxnSpPr/>
          <p:nvPr/>
        </p:nvCxnSpPr>
        <p:spPr bwMode="auto">
          <a:xfrm>
            <a:off x="4300375" y="4500037"/>
            <a:ext cx="609626" cy="0"/>
          </a:xfrm>
          <a:prstGeom prst="straightConnector1">
            <a:avLst/>
          </a:prstGeom>
          <a:solidFill>
            <a:schemeClr val="accent2"/>
          </a:solidFill>
          <a:ln w="28575" cap="flat" cmpd="sng" algn="ctr">
            <a:solidFill>
              <a:schemeClr val="bg2">
                <a:lumMod val="75000"/>
              </a:schemeClr>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7" name="TextBox 36"/>
          <p:cNvSpPr txBox="1"/>
          <p:nvPr/>
        </p:nvSpPr>
        <p:spPr>
          <a:xfrm>
            <a:off x="6421059" y="4126643"/>
            <a:ext cx="2094291" cy="740587"/>
          </a:xfrm>
          <a:prstGeom prst="rect">
            <a:avLst/>
          </a:prstGeom>
          <a:noFill/>
        </p:spPr>
        <p:txBody>
          <a:bodyPr wrap="none" rtlCol="0">
            <a:spAutoFit/>
          </a:bodyPr>
          <a:lstStyle/>
          <a:p>
            <a:r>
              <a:rPr lang="en-US" smtClean="0"/>
              <a:t>Java </a:t>
            </a:r>
            <a:r>
              <a:rPr lang="en-US" dirty="0" smtClean="0"/>
              <a:t>8 runtime integration</a:t>
            </a:r>
            <a:br>
              <a:rPr lang="en-US" dirty="0" smtClean="0"/>
            </a:br>
            <a:r>
              <a:rPr lang="en-US" dirty="0" smtClean="0"/>
              <a:t>Ongoing performance </a:t>
            </a:r>
            <a:br>
              <a:rPr lang="en-US" dirty="0" smtClean="0"/>
            </a:br>
            <a:r>
              <a:rPr lang="en-US" dirty="0" smtClean="0"/>
              <a:t>improvements</a:t>
            </a:r>
          </a:p>
        </p:txBody>
      </p:sp>
    </p:spTree>
    <p:extLst>
      <p:ext uri="{BB962C8B-B14F-4D97-AF65-F5344CB8AC3E}">
        <p14:creationId xmlns:p14="http://schemas.microsoft.com/office/powerpoint/2010/main" val="195852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ormAutofit/>
          </a:bodyPr>
          <a:lstStyle/>
          <a:p>
            <a:r>
              <a:rPr lang="en-US" dirty="0"/>
              <a:t>Getting Started</a:t>
            </a:r>
          </a:p>
        </p:txBody>
      </p:sp>
      <p:sp>
        <p:nvSpPr>
          <p:cNvPr id="10242" name="Content Placeholder 2"/>
          <p:cNvSpPr>
            <a:spLocks noGrp="1"/>
          </p:cNvSpPr>
          <p:nvPr>
            <p:ph idx="1"/>
          </p:nvPr>
        </p:nvSpPr>
        <p:spPr>
          <a:xfrm>
            <a:off x="636985" y="1150040"/>
            <a:ext cx="1822751" cy="832115"/>
          </a:xfrm>
        </p:spPr>
        <p:txBody>
          <a:bodyPr/>
          <a:lstStyle/>
          <a:p>
            <a:r>
              <a:rPr lang="en-US" dirty="0" smtClean="0">
                <a:latin typeface="Arial" charset="0"/>
              </a:rPr>
              <a:t>A first </a:t>
            </a:r>
            <a:r>
              <a:rPr lang="en-US" err="1">
                <a:latin typeface="Arial" charset="0"/>
              </a:rPr>
              <a:t>Scala</a:t>
            </a:r>
            <a:r>
              <a:rPr lang="en-US">
                <a:latin typeface="Arial" charset="0"/>
              </a:rPr>
              <a:t> </a:t>
            </a:r>
            <a:r>
              <a:rPr lang="en-US" smtClean="0">
                <a:latin typeface="Arial" charset="0"/>
              </a:rPr>
              <a:t/>
            </a:r>
            <a:br>
              <a:rPr lang="en-US" smtClean="0">
                <a:latin typeface="Arial" charset="0"/>
              </a:rPr>
            </a:br>
            <a:r>
              <a:rPr lang="en-US" smtClean="0">
                <a:latin typeface="Arial" charset="0"/>
              </a:rPr>
              <a:t>program</a:t>
            </a:r>
            <a:endParaRPr lang="en-US" dirty="0">
              <a:latin typeface="Arial" charset="0"/>
            </a:endParaRPr>
          </a:p>
        </p:txBody>
      </p:sp>
      <p:grpSp>
        <p:nvGrpSpPr>
          <p:cNvPr id="10243" name="Group 5"/>
          <p:cNvGrpSpPr>
            <a:grpSpLocks/>
          </p:cNvGrpSpPr>
          <p:nvPr/>
        </p:nvGrpSpPr>
        <p:grpSpPr bwMode="auto">
          <a:xfrm>
            <a:off x="3426355" y="2222726"/>
            <a:ext cx="3761597" cy="1513870"/>
            <a:chOff x="3170589" y="2092232"/>
            <a:chExt cx="4512896" cy="1815718"/>
          </a:xfrm>
          <a:solidFill>
            <a:schemeClr val="bg1"/>
          </a:solidFill>
        </p:grpSpPr>
        <p:sp>
          <p:nvSpPr>
            <p:cNvPr id="4" name="TextBox 3"/>
            <p:cNvSpPr txBox="1"/>
            <p:nvPr/>
          </p:nvSpPr>
          <p:spPr>
            <a:xfrm>
              <a:off x="3170589" y="2265181"/>
              <a:ext cx="4196524" cy="1642769"/>
            </a:xfrm>
            <a:prstGeom prst="rect">
              <a:avLst/>
            </a:prstGeom>
            <a:grpFill/>
            <a:ln>
              <a:solidFill>
                <a:schemeClr val="tx1"/>
              </a:solidFill>
            </a:ln>
            <a:effectLst>
              <a:outerShdw blurRad="50800" dist="38100" dir="2700000" algn="tl" rotWithShape="0">
                <a:srgbClr val="000000">
                  <a:alpha val="43000"/>
                </a:srgbClr>
              </a:outerShdw>
            </a:effectLst>
          </p:spPr>
          <p:txBody>
            <a:bodyPr wrap="none" lIns="150000" tIns="117000" bIns="117000">
              <a:spAutoFit/>
            </a:bodyPr>
            <a:lstStyle/>
            <a:p>
              <a:pPr>
                <a:lnSpc>
                  <a:spcPts val="1840"/>
                </a:lnSpc>
                <a:defRPr/>
              </a:pPr>
              <a:r>
                <a:rPr lang="en-US" sz="1200" dirty="0">
                  <a:latin typeface="Monaco" charset="0"/>
                  <a:ea typeface="Monaco" charset="0"/>
                  <a:cs typeface="Monaco" charset="0"/>
                </a:rPr>
                <a:t>object </a:t>
              </a:r>
              <a:r>
                <a:rPr lang="en-US" sz="1200" dirty="0" err="1">
                  <a:latin typeface="Monaco" charset="0"/>
                  <a:ea typeface="Monaco" charset="0"/>
                  <a:cs typeface="Monaco" charset="0"/>
                </a:rPr>
                <a:t>HelloWorld</a:t>
              </a:r>
              <a:r>
                <a:rPr lang="en-US" sz="1200" dirty="0">
                  <a:latin typeface="Monaco" charset="0"/>
                  <a:ea typeface="Monaco" charset="0"/>
                  <a:cs typeface="Monaco" charset="0"/>
                </a:rPr>
                <a:t> {</a:t>
              </a:r>
            </a:p>
            <a:p>
              <a:pPr>
                <a:lnSpc>
                  <a:spcPts val="184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main( </a:t>
              </a:r>
              <a:r>
                <a:rPr lang="en-US" sz="1200" dirty="0" err="1">
                  <a:latin typeface="Monaco" charset="0"/>
                  <a:ea typeface="Monaco" charset="0"/>
                  <a:cs typeface="Monaco" charset="0"/>
                </a:rPr>
                <a:t>args</a:t>
              </a:r>
              <a:r>
                <a:rPr lang="en-US" sz="1200" dirty="0">
                  <a:latin typeface="Monaco" charset="0"/>
                  <a:ea typeface="Monaco" charset="0"/>
                  <a:cs typeface="Monaco" charset="0"/>
                </a:rPr>
                <a:t>: Array[String] ) {</a:t>
              </a:r>
            </a:p>
            <a:p>
              <a:pPr>
                <a:lnSpc>
                  <a:spcPts val="184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a:latin typeface="Monaco" charset="0"/>
                  <a:ea typeface="Monaco" charset="0"/>
                  <a:cs typeface="Monaco" charset="0"/>
                </a:rPr>
                <a:t>("Hello from </a:t>
              </a:r>
              <a:r>
                <a:rPr lang="en-US" sz="1200" dirty="0" err="1">
                  <a:latin typeface="Monaco" charset="0"/>
                  <a:ea typeface="Monaco" charset="0"/>
                  <a:cs typeface="Monaco" charset="0"/>
                </a:rPr>
                <a:t>scala</a:t>
              </a:r>
              <a:r>
                <a:rPr lang="en-US" sz="1200" dirty="0">
                  <a:latin typeface="Monaco" charset="0"/>
                  <a:ea typeface="Monaco" charset="0"/>
                  <a:cs typeface="Monaco" charset="0"/>
                </a:rPr>
                <a:t>")</a:t>
              </a:r>
            </a:p>
            <a:p>
              <a:pPr>
                <a:lnSpc>
                  <a:spcPts val="1840"/>
                </a:lnSpc>
                <a:defRPr/>
              </a:pPr>
              <a:r>
                <a:rPr lang="en-US" sz="1200" dirty="0">
                  <a:latin typeface="Monaco" charset="0"/>
                  <a:ea typeface="Monaco" charset="0"/>
                  <a:cs typeface="Monaco" charset="0"/>
                </a:rPr>
                <a:t>  }</a:t>
              </a:r>
            </a:p>
            <a:p>
              <a:pPr>
                <a:lnSpc>
                  <a:spcPts val="1840"/>
                </a:lnSpc>
                <a:defRPr/>
              </a:pPr>
              <a:r>
                <a:rPr lang="en-US" sz="1200" dirty="0">
                  <a:latin typeface="Monaco" charset="0"/>
                  <a:ea typeface="Monaco" charset="0"/>
                  <a:cs typeface="Monaco" charset="0"/>
                </a:rPr>
                <a:t>}</a:t>
              </a:r>
            </a:p>
          </p:txBody>
        </p:sp>
        <p:sp>
          <p:nvSpPr>
            <p:cNvPr id="10256" name="TextBox 4"/>
            <p:cNvSpPr txBox="1">
              <a:spLocks noChangeArrowheads="1"/>
            </p:cNvSpPr>
            <p:nvPr/>
          </p:nvSpPr>
          <p:spPr bwMode="auto">
            <a:xfrm>
              <a:off x="6459964" y="2092232"/>
              <a:ext cx="1223521" cy="356763"/>
            </a:xfrm>
            <a:prstGeom prst="rect">
              <a:avLst/>
            </a:prstGeom>
            <a:grpFill/>
            <a:ln w="9525">
              <a:solidFill>
                <a:srgbClr val="000000"/>
              </a:solid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333"/>
                <a:t>Hello.scala</a:t>
              </a:r>
            </a:p>
          </p:txBody>
        </p:sp>
      </p:grpSp>
      <p:sp>
        <p:nvSpPr>
          <p:cNvPr id="10244" name="TextBox 6"/>
          <p:cNvSpPr txBox="1">
            <a:spLocks noChangeArrowheads="1"/>
          </p:cNvSpPr>
          <p:nvPr/>
        </p:nvSpPr>
        <p:spPr bwMode="auto">
          <a:xfrm>
            <a:off x="2598730" y="1395688"/>
            <a:ext cx="1871025" cy="45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dirty="0"/>
              <a:t>A "</a:t>
            </a:r>
            <a:r>
              <a:rPr lang="en-US" sz="1167" dirty="0" smtClean="0"/>
              <a:t>Singleton object,</a:t>
            </a:r>
            <a:r>
              <a:rPr lang="en-US" sz="1167" dirty="0"/>
              <a:t/>
            </a:r>
            <a:br>
              <a:rPr lang="en-US" sz="1167" dirty="0"/>
            </a:br>
            <a:r>
              <a:rPr lang="en-US" sz="1167" dirty="0"/>
              <a:t>define class and instance</a:t>
            </a:r>
          </a:p>
        </p:txBody>
      </p:sp>
      <p:cxnSp>
        <p:nvCxnSpPr>
          <p:cNvPr id="10245" name="Straight Connector 9"/>
          <p:cNvCxnSpPr>
            <a:cxnSpLocks noChangeShapeType="1"/>
          </p:cNvCxnSpPr>
          <p:nvPr/>
        </p:nvCxnSpPr>
        <p:spPr bwMode="auto">
          <a:xfrm flipH="1" flipV="1">
            <a:off x="3152511" y="1866636"/>
            <a:ext cx="490802" cy="61515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0246" name="TextBox 13"/>
          <p:cNvSpPr txBox="1">
            <a:spLocks noChangeArrowheads="1"/>
          </p:cNvSpPr>
          <p:nvPr/>
        </p:nvSpPr>
        <p:spPr bwMode="auto">
          <a:xfrm>
            <a:off x="4704292" y="1354667"/>
            <a:ext cx="1500732" cy="45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a:t>No requirements on</a:t>
            </a:r>
            <a:br>
              <a:rPr lang="en-US" sz="1167"/>
            </a:br>
            <a:r>
              <a:rPr lang="en-US" sz="1167"/>
              <a:t>file naming</a:t>
            </a:r>
          </a:p>
        </p:txBody>
      </p:sp>
      <p:cxnSp>
        <p:nvCxnSpPr>
          <p:cNvPr id="10247" name="Straight Connector 14"/>
          <p:cNvCxnSpPr>
            <a:cxnSpLocks noChangeShapeType="1"/>
            <a:endCxn id="10246" idx="2"/>
          </p:cNvCxnSpPr>
          <p:nvPr/>
        </p:nvCxnSpPr>
        <p:spPr bwMode="auto">
          <a:xfrm flipH="1" flipV="1">
            <a:off x="5454658" y="1806201"/>
            <a:ext cx="722043" cy="40704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cxnSp>
        <p:nvCxnSpPr>
          <p:cNvPr id="10248" name="Straight Connector 16"/>
          <p:cNvCxnSpPr>
            <a:cxnSpLocks noChangeShapeType="1"/>
          </p:cNvCxnSpPr>
          <p:nvPr/>
        </p:nvCxnSpPr>
        <p:spPr bwMode="auto">
          <a:xfrm flipV="1">
            <a:off x="4835261" y="1788584"/>
            <a:ext cx="218281" cy="66410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0249" name="TextBox 18"/>
          <p:cNvSpPr txBox="1">
            <a:spLocks noChangeArrowheads="1"/>
          </p:cNvSpPr>
          <p:nvPr/>
        </p:nvSpPr>
        <p:spPr bwMode="auto">
          <a:xfrm>
            <a:off x="4508500" y="3847042"/>
            <a:ext cx="1919115" cy="451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a:t>Semicolon optional</a:t>
            </a:r>
            <a:br>
              <a:rPr lang="en-US" sz="1167"/>
            </a:br>
            <a:r>
              <a:rPr lang="en-US" sz="1167"/>
              <a:t>as separator at end of line</a:t>
            </a:r>
          </a:p>
        </p:txBody>
      </p:sp>
      <p:cxnSp>
        <p:nvCxnSpPr>
          <p:cNvPr id="10250" name="Straight Connector 19"/>
          <p:cNvCxnSpPr>
            <a:cxnSpLocks noChangeShapeType="1"/>
            <a:stCxn id="10249" idx="0"/>
          </p:cNvCxnSpPr>
          <p:nvPr/>
        </p:nvCxnSpPr>
        <p:spPr bwMode="auto">
          <a:xfrm flipV="1">
            <a:off x="5468058" y="3092980"/>
            <a:ext cx="1232516" cy="7540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0251" name="TextBox 21"/>
          <p:cNvSpPr txBox="1">
            <a:spLocks noChangeArrowheads="1"/>
          </p:cNvSpPr>
          <p:nvPr/>
        </p:nvSpPr>
        <p:spPr bwMode="auto">
          <a:xfrm>
            <a:off x="6581511" y="3795449"/>
            <a:ext cx="1709122" cy="631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a:t>Type follows identifier</a:t>
            </a:r>
            <a:br>
              <a:rPr lang="en-US" sz="1167"/>
            </a:br>
            <a:r>
              <a:rPr lang="en-US" sz="1167"/>
              <a:t>in declarations</a:t>
            </a:r>
            <a:br>
              <a:rPr lang="en-US" sz="1167"/>
            </a:br>
            <a:r>
              <a:rPr lang="en-US" sz="1167"/>
              <a:t>(where type is needed)</a:t>
            </a:r>
          </a:p>
        </p:txBody>
      </p:sp>
      <p:cxnSp>
        <p:nvCxnSpPr>
          <p:cNvPr id="10252" name="Straight Connector 23"/>
          <p:cNvCxnSpPr>
            <a:cxnSpLocks noChangeShapeType="1"/>
          </p:cNvCxnSpPr>
          <p:nvPr/>
        </p:nvCxnSpPr>
        <p:spPr bwMode="auto">
          <a:xfrm flipH="1" flipV="1">
            <a:off x="6738938" y="2849563"/>
            <a:ext cx="1079500" cy="99880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cxnSp>
      <p:sp>
        <p:nvSpPr>
          <p:cNvPr id="17" name="TextBox 16"/>
          <p:cNvSpPr txBox="1"/>
          <p:nvPr/>
        </p:nvSpPr>
        <p:spPr bwMode="auto">
          <a:xfrm>
            <a:off x="745710" y="4125326"/>
            <a:ext cx="3125997" cy="903874"/>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txBody>
          <a:bodyPr wrap="none" lIns="150000" tIns="117000" bIns="117000">
            <a:noAutofit/>
          </a:bodyPr>
          <a:lstStyle/>
          <a:p>
            <a:pPr>
              <a:lnSpc>
                <a:spcPts val="1840"/>
              </a:lnSpc>
              <a:defRPr/>
            </a:pPr>
            <a:r>
              <a:rPr lang="en-US" sz="1200" dirty="0">
                <a:latin typeface="Monaco" charset="0"/>
                <a:ea typeface="Monaco" charset="0"/>
                <a:cs typeface="Monaco" charset="0"/>
              </a:rPr>
              <a:t>object </a:t>
            </a:r>
            <a:r>
              <a:rPr lang="en-US" sz="1200" dirty="0" err="1">
                <a:latin typeface="Monaco" charset="0"/>
                <a:ea typeface="Monaco" charset="0"/>
                <a:cs typeface="Monaco" charset="0"/>
              </a:rPr>
              <a:t>HelloWorld</a:t>
            </a:r>
            <a:r>
              <a:rPr lang="en-US" sz="1200" dirty="0">
                <a:latin typeface="Monaco" charset="0"/>
                <a:ea typeface="Monaco" charset="0"/>
                <a:cs typeface="Monaco" charset="0"/>
              </a:rPr>
              <a:t> extends App {</a:t>
            </a:r>
          </a:p>
          <a:p>
            <a:pPr>
              <a:lnSpc>
                <a:spcPts val="184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a:latin typeface="Monaco" charset="0"/>
                <a:ea typeface="Monaco" charset="0"/>
                <a:cs typeface="Monaco" charset="0"/>
              </a:rPr>
              <a:t>("Hello from </a:t>
            </a:r>
            <a:r>
              <a:rPr lang="en-US" sz="1200" dirty="0" err="1">
                <a:latin typeface="Monaco" charset="0"/>
                <a:ea typeface="Monaco" charset="0"/>
                <a:cs typeface="Monaco" charset="0"/>
              </a:rPr>
              <a:t>scala</a:t>
            </a:r>
            <a:r>
              <a:rPr lang="en-US" sz="1200" dirty="0">
                <a:latin typeface="Monaco" charset="0"/>
                <a:ea typeface="Monaco" charset="0"/>
                <a:cs typeface="Monaco" charset="0"/>
              </a:rPr>
              <a:t>")</a:t>
            </a:r>
          </a:p>
          <a:p>
            <a:pPr>
              <a:lnSpc>
                <a:spcPts val="1840"/>
              </a:lnSpc>
              <a:defRPr/>
            </a:pPr>
            <a:r>
              <a:rPr lang="en-US" sz="1200" dirty="0">
                <a:latin typeface="Monaco" charset="0"/>
                <a:ea typeface="Monaco" charset="0"/>
                <a:cs typeface="Monaco" charset="0"/>
              </a:rPr>
              <a:t>}</a:t>
            </a:r>
          </a:p>
        </p:txBody>
      </p:sp>
      <p:sp>
        <p:nvSpPr>
          <p:cNvPr id="10254" name="TextBox 18"/>
          <p:cNvSpPr txBox="1">
            <a:spLocks noChangeArrowheads="1"/>
          </p:cNvSpPr>
          <p:nvPr/>
        </p:nvSpPr>
        <p:spPr bwMode="auto">
          <a:xfrm>
            <a:off x="663689" y="3777172"/>
            <a:ext cx="2204450"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167"/>
              <a:t>Further simplification possible:</a:t>
            </a:r>
          </a:p>
        </p:txBody>
      </p:sp>
    </p:spTree>
    <p:extLst>
      <p:ext uri="{BB962C8B-B14F-4D97-AF65-F5344CB8AC3E}">
        <p14:creationId xmlns:p14="http://schemas.microsoft.com/office/powerpoint/2010/main" val="454234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normAutofit/>
          </a:bodyPr>
          <a:lstStyle/>
          <a:p>
            <a:r>
              <a:rPr lang="en-US" dirty="0" smtClean="0"/>
              <a:t>Running the Program</a:t>
            </a:r>
            <a:endParaRPr lang="en-US" dirty="0"/>
          </a:p>
        </p:txBody>
      </p:sp>
      <p:sp>
        <p:nvSpPr>
          <p:cNvPr id="3" name="Content Placeholder 2"/>
          <p:cNvSpPr>
            <a:spLocks noGrp="1"/>
          </p:cNvSpPr>
          <p:nvPr>
            <p:ph idx="1"/>
          </p:nvPr>
        </p:nvSpPr>
        <p:spPr>
          <a:xfrm>
            <a:off x="628650" y="1237679"/>
            <a:ext cx="7239000" cy="3374761"/>
          </a:xfrm>
        </p:spPr>
        <p:txBody>
          <a:bodyPr/>
          <a:lstStyle/>
          <a:p>
            <a:pPr>
              <a:defRPr/>
            </a:pPr>
            <a:r>
              <a:rPr lang="en-US" dirty="0" smtClean="0"/>
              <a:t>Standard </a:t>
            </a:r>
            <a:r>
              <a:rPr lang="en-US" dirty="0" err="1" smtClean="0"/>
              <a:t>Scala</a:t>
            </a:r>
            <a:r>
              <a:rPr lang="en-US" dirty="0" smtClean="0"/>
              <a:t> compile/execution tools available</a:t>
            </a:r>
          </a:p>
          <a:p>
            <a:pPr lvl="2">
              <a:defRPr/>
            </a:pPr>
            <a:r>
              <a:rPr lang="en-US" dirty="0" smtClean="0"/>
              <a:t>similar to JDK</a:t>
            </a:r>
          </a:p>
          <a:p>
            <a:pPr lvl="2">
              <a:defRPr/>
            </a:pPr>
            <a:endParaRPr lang="en-US" dirty="0"/>
          </a:p>
          <a:p>
            <a:pPr>
              <a:defRPr/>
            </a:pPr>
            <a:r>
              <a:rPr lang="en-US" dirty="0" smtClean="0"/>
              <a:t>Runtime will invoke compiler if suitable class with main method can be found</a:t>
            </a:r>
          </a:p>
          <a:p>
            <a:pPr lvl="2">
              <a:defRPr/>
            </a:pPr>
            <a:endParaRPr lang="en-US" dirty="0"/>
          </a:p>
          <a:p>
            <a:pPr lvl="2">
              <a:defRPr/>
            </a:pPr>
            <a:endParaRPr lang="en-US" dirty="0" smtClean="0"/>
          </a:p>
          <a:p>
            <a:pPr lvl="2">
              <a:defRPr/>
            </a:pPr>
            <a:endParaRPr lang="en-US" dirty="0"/>
          </a:p>
          <a:p>
            <a:pPr lvl="2">
              <a:defRPr/>
            </a:pPr>
            <a:endParaRPr lang="en-US" dirty="0" smtClean="0"/>
          </a:p>
          <a:p>
            <a:pPr lvl="2">
              <a:defRPr/>
            </a:pPr>
            <a:endParaRPr lang="en-US" dirty="0"/>
          </a:p>
          <a:p>
            <a:pPr marL="761970" lvl="2" indent="0">
              <a:buNone/>
              <a:defRPr/>
            </a:pPr>
            <a:endParaRPr lang="en-US" dirty="0"/>
          </a:p>
        </p:txBody>
      </p:sp>
      <p:sp>
        <p:nvSpPr>
          <p:cNvPr id="5" name="TextBox 4"/>
          <p:cNvSpPr txBox="1"/>
          <p:nvPr/>
        </p:nvSpPr>
        <p:spPr>
          <a:xfrm>
            <a:off x="628650" y="3038150"/>
            <a:ext cx="6287119" cy="174798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150000" tIns="117000" bIns="117000">
            <a:spAutoFit/>
          </a:bodyPr>
          <a:lstStyle/>
          <a:p>
            <a:pPr>
              <a:lnSpc>
                <a:spcPts val="200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scalac</a:t>
            </a:r>
            <a:r>
              <a:rPr lang="en-US" sz="1200" dirty="0">
                <a:latin typeface="Monaco" charset="0"/>
                <a:ea typeface="Monaco" charset="0"/>
                <a:cs typeface="Monaco" charset="0"/>
              </a:rPr>
              <a:t> </a:t>
            </a:r>
            <a:r>
              <a:rPr lang="en-US" sz="1200" dirty="0" err="1">
                <a:latin typeface="Monaco" charset="0"/>
                <a:ea typeface="Monaco" charset="0"/>
                <a:cs typeface="Monaco" charset="0"/>
              </a:rPr>
              <a:t>Hello.scala</a:t>
            </a:r>
            <a:endParaRPr lang="en-US" sz="1200" dirty="0">
              <a:latin typeface="Monaco" charset="0"/>
              <a:ea typeface="Monaco" charset="0"/>
              <a:cs typeface="Monaco" charset="0"/>
            </a:endParaRPr>
          </a:p>
          <a:p>
            <a:pPr>
              <a:lnSpc>
                <a:spcPts val="200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ls</a:t>
            </a:r>
            <a:r>
              <a:rPr lang="en-US" sz="1200" dirty="0">
                <a:latin typeface="Monaco" charset="0"/>
                <a:ea typeface="Monaco" charset="0"/>
                <a:cs typeface="Monaco" charset="0"/>
              </a:rPr>
              <a:t> –l</a:t>
            </a:r>
          </a:p>
          <a:p>
            <a:pPr>
              <a:lnSpc>
                <a:spcPts val="2000"/>
              </a:lnSpc>
              <a:defRPr/>
            </a:pPr>
            <a:r>
              <a:rPr lang="en-US" sz="1200" dirty="0">
                <a:latin typeface="Monaco" charset="0"/>
                <a:ea typeface="Monaco" charset="0"/>
                <a:cs typeface="Monaco" charset="0"/>
              </a:rPr>
              <a:t>-</a:t>
            </a:r>
            <a:r>
              <a:rPr lang="en-US" sz="1200" dirty="0" err="1">
                <a:latin typeface="Monaco" charset="0"/>
                <a:ea typeface="Monaco" charset="0"/>
                <a:cs typeface="Monaco" charset="0"/>
              </a:rPr>
              <a:t>rw</a:t>
            </a:r>
            <a:r>
              <a:rPr lang="en-US" sz="1200" dirty="0">
                <a:latin typeface="Monaco" charset="0"/>
                <a:ea typeface="Monaco" charset="0"/>
                <a:cs typeface="Monaco" charset="0"/>
              </a:rPr>
              <a:t>-r--r--   1 </a:t>
            </a:r>
            <a:r>
              <a:rPr lang="en-US" sz="1200" dirty="0" err="1">
                <a:latin typeface="Monaco" charset="0"/>
                <a:ea typeface="Monaco" charset="0"/>
                <a:cs typeface="Monaco" charset="0"/>
              </a:rPr>
              <a:t>george</a:t>
            </a:r>
            <a:r>
              <a:rPr lang="en-US" sz="1200" dirty="0">
                <a:latin typeface="Monaco" charset="0"/>
                <a:ea typeface="Monaco" charset="0"/>
                <a:cs typeface="Monaco" charset="0"/>
              </a:rPr>
              <a:t>  staff   604 18 Sep 09:27 </a:t>
            </a:r>
            <a:r>
              <a:rPr lang="en-US" sz="1200" dirty="0" err="1">
                <a:latin typeface="Monaco" charset="0"/>
                <a:ea typeface="Monaco" charset="0"/>
                <a:cs typeface="Monaco" charset="0"/>
              </a:rPr>
              <a:t>HelloWorld</a:t>
            </a:r>
            <a:r>
              <a:rPr lang="en-US" sz="1200" dirty="0">
                <a:latin typeface="Monaco" charset="0"/>
                <a:ea typeface="Monaco" charset="0"/>
                <a:cs typeface="Monaco" charset="0"/>
              </a:rPr>
              <a:t>$.class</a:t>
            </a:r>
          </a:p>
          <a:p>
            <a:pPr>
              <a:lnSpc>
                <a:spcPts val="2000"/>
              </a:lnSpc>
              <a:defRPr/>
            </a:pPr>
            <a:r>
              <a:rPr lang="en-US" sz="1200" dirty="0">
                <a:latin typeface="Monaco" charset="0"/>
                <a:ea typeface="Monaco" charset="0"/>
                <a:cs typeface="Monaco" charset="0"/>
              </a:rPr>
              <a:t>-</a:t>
            </a:r>
            <a:r>
              <a:rPr lang="en-US" sz="1200" dirty="0" err="1">
                <a:latin typeface="Monaco" charset="0"/>
                <a:ea typeface="Monaco" charset="0"/>
                <a:cs typeface="Monaco" charset="0"/>
              </a:rPr>
              <a:t>rw</a:t>
            </a:r>
            <a:r>
              <a:rPr lang="en-US" sz="1200" dirty="0">
                <a:latin typeface="Monaco" charset="0"/>
                <a:ea typeface="Monaco" charset="0"/>
                <a:cs typeface="Monaco" charset="0"/>
              </a:rPr>
              <a:t>-r--r--   1 </a:t>
            </a:r>
            <a:r>
              <a:rPr lang="en-US" sz="1200" dirty="0" err="1">
                <a:latin typeface="Monaco" charset="0"/>
                <a:ea typeface="Monaco" charset="0"/>
                <a:cs typeface="Monaco" charset="0"/>
              </a:rPr>
              <a:t>george</a:t>
            </a:r>
            <a:r>
              <a:rPr lang="en-US" sz="1200" dirty="0">
                <a:latin typeface="Monaco" charset="0"/>
                <a:ea typeface="Monaco" charset="0"/>
                <a:cs typeface="Monaco" charset="0"/>
              </a:rPr>
              <a:t>  staff   632 18 Sep 09:27 </a:t>
            </a:r>
            <a:r>
              <a:rPr lang="en-US" sz="1200" dirty="0" err="1">
                <a:latin typeface="Monaco" charset="0"/>
                <a:ea typeface="Monaco" charset="0"/>
                <a:cs typeface="Monaco" charset="0"/>
              </a:rPr>
              <a:t>HelloWorld.class</a:t>
            </a:r>
            <a:endParaRPr lang="en-US" sz="1200" dirty="0">
              <a:latin typeface="Monaco" charset="0"/>
              <a:ea typeface="Monaco" charset="0"/>
              <a:cs typeface="Monaco" charset="0"/>
            </a:endParaRPr>
          </a:p>
          <a:p>
            <a:pPr>
              <a:lnSpc>
                <a:spcPts val="2000"/>
              </a:lnSpc>
              <a:defRPr/>
            </a:pPr>
            <a:r>
              <a:rPr lang="en-US" sz="1200" dirty="0">
                <a:latin typeface="Monaco" charset="0"/>
                <a:ea typeface="Monaco" charset="0"/>
                <a:cs typeface="Monaco" charset="0"/>
              </a:rPr>
              <a:t>$ </a:t>
            </a:r>
            <a:r>
              <a:rPr lang="en-US" sz="1200" dirty="0" err="1">
                <a:latin typeface="Monaco" charset="0"/>
                <a:ea typeface="Monaco" charset="0"/>
                <a:cs typeface="Monaco" charset="0"/>
              </a:rPr>
              <a:t>scala</a:t>
            </a:r>
            <a:r>
              <a:rPr lang="en-US" sz="1200" dirty="0">
                <a:latin typeface="Monaco" charset="0"/>
                <a:ea typeface="Monaco" charset="0"/>
                <a:cs typeface="Monaco" charset="0"/>
              </a:rPr>
              <a:t> </a:t>
            </a:r>
            <a:r>
              <a:rPr lang="en-US" sz="1200" dirty="0" err="1">
                <a:latin typeface="Monaco" charset="0"/>
                <a:ea typeface="Monaco" charset="0"/>
                <a:cs typeface="Monaco" charset="0"/>
              </a:rPr>
              <a:t>HelloWorld</a:t>
            </a:r>
            <a:endParaRPr lang="en-US" sz="1200" dirty="0">
              <a:latin typeface="Monaco" charset="0"/>
              <a:ea typeface="Monaco" charset="0"/>
              <a:cs typeface="Monaco" charset="0"/>
            </a:endParaRPr>
          </a:p>
          <a:p>
            <a:pPr>
              <a:lnSpc>
                <a:spcPts val="2000"/>
              </a:lnSpc>
              <a:defRPr/>
            </a:pPr>
            <a:r>
              <a:rPr lang="en-US" sz="1200" dirty="0">
                <a:latin typeface="Monaco" charset="0"/>
                <a:ea typeface="Monaco" charset="0"/>
                <a:cs typeface="Monaco" charset="0"/>
              </a:rPr>
              <a:t>Hello from </a:t>
            </a:r>
            <a:r>
              <a:rPr lang="en-US" sz="1200" dirty="0" err="1">
                <a:latin typeface="Monaco" charset="0"/>
                <a:ea typeface="Monaco" charset="0"/>
                <a:cs typeface="Monaco" charset="0"/>
              </a:rPr>
              <a:t>scala</a:t>
            </a:r>
            <a:endParaRPr lang="en-US" sz="1200" dirty="0">
              <a:latin typeface="Monaco" charset="0"/>
              <a:ea typeface="Monaco" charset="0"/>
              <a:cs typeface="Monaco" charset="0"/>
            </a:endParaRPr>
          </a:p>
        </p:txBody>
      </p:sp>
      <p:sp>
        <p:nvSpPr>
          <p:cNvPr id="6" name="TextBox 5"/>
          <p:cNvSpPr txBox="1"/>
          <p:nvPr/>
        </p:nvSpPr>
        <p:spPr>
          <a:xfrm>
            <a:off x="3022840" y="4321042"/>
            <a:ext cx="4368870" cy="69795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150000" tIns="117000" bIns="117000">
            <a:spAutoFit/>
          </a:bodyPr>
          <a:lstStyle/>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scala</a:t>
            </a:r>
            <a:r>
              <a:rPr lang="en-US" sz="1200" dirty="0">
                <a:latin typeface="Monaco" charset="0"/>
                <a:ea typeface="Monaco" charset="0"/>
                <a:cs typeface="Monaco" charset="0"/>
              </a:rPr>
              <a:t> </a:t>
            </a:r>
            <a:r>
              <a:rPr lang="en-US" sz="1200" dirty="0" err="1">
                <a:latin typeface="Monaco" charset="0"/>
                <a:ea typeface="Monaco" charset="0"/>
                <a:cs typeface="Monaco" charset="0"/>
              </a:rPr>
              <a:t>Hello.scala</a:t>
            </a: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Hello from </a:t>
            </a:r>
            <a:r>
              <a:rPr lang="en-US" sz="1200" dirty="0" err="1" smtClean="0">
                <a:latin typeface="Monaco" charset="0"/>
                <a:ea typeface="Monaco" charset="0"/>
                <a:cs typeface="Monaco" charset="0"/>
              </a:rPr>
              <a:t>scala</a:t>
            </a:r>
            <a:endParaRPr lang="en-US" sz="1200" dirty="0">
              <a:latin typeface="Monaco" charset="0"/>
              <a:ea typeface="Monaco" charset="0"/>
              <a:cs typeface="Monaco" charset="0"/>
            </a:endParaRPr>
          </a:p>
        </p:txBody>
      </p:sp>
    </p:spTree>
    <p:extLst>
      <p:ext uri="{BB962C8B-B14F-4D97-AF65-F5344CB8AC3E}">
        <p14:creationId xmlns:p14="http://schemas.microsoft.com/office/powerpoint/2010/main" val="1616507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an IDE</a:t>
            </a:r>
            <a:endParaRPr lang="en-US" dirty="0"/>
          </a:p>
        </p:txBody>
      </p:sp>
      <p:sp>
        <p:nvSpPr>
          <p:cNvPr id="3" name="Content Placeholder 2"/>
          <p:cNvSpPr>
            <a:spLocks noGrp="1"/>
          </p:cNvSpPr>
          <p:nvPr>
            <p:ph idx="1"/>
          </p:nvPr>
        </p:nvSpPr>
        <p:spPr>
          <a:xfrm>
            <a:off x="628650" y="1050758"/>
            <a:ext cx="7886700" cy="549442"/>
          </a:xfrm>
        </p:spPr>
        <p:txBody>
          <a:bodyPr/>
          <a:lstStyle/>
          <a:p>
            <a:r>
              <a:rPr lang="en-US" smtClean="0"/>
              <a:t>Plugins available for common IDEs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00200"/>
            <a:ext cx="5029918" cy="15863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540" y="3039980"/>
            <a:ext cx="4969565" cy="1668009"/>
          </a:xfrm>
          <a:prstGeom prst="rect">
            <a:avLst/>
          </a:prstGeom>
        </p:spPr>
      </p:pic>
    </p:spTree>
    <p:extLst>
      <p:ext uri="{BB962C8B-B14F-4D97-AF65-F5344CB8AC3E}">
        <p14:creationId xmlns:p14="http://schemas.microsoft.com/office/powerpoint/2010/main" val="1806820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Scala REPL</a:t>
            </a:r>
            <a:endParaRPr lang="en-US" dirty="0"/>
          </a:p>
        </p:txBody>
      </p:sp>
      <p:sp>
        <p:nvSpPr>
          <p:cNvPr id="3" name="Content Placeholder 2"/>
          <p:cNvSpPr>
            <a:spLocks noGrp="1"/>
          </p:cNvSpPr>
          <p:nvPr>
            <p:ph idx="1"/>
          </p:nvPr>
        </p:nvSpPr>
        <p:spPr>
          <a:xfrm>
            <a:off x="628650" y="1050758"/>
            <a:ext cx="7886700" cy="460828"/>
          </a:xfrm>
        </p:spPr>
        <p:txBody>
          <a:bodyPr/>
          <a:lstStyle/>
          <a:p>
            <a:r>
              <a:rPr lang="en-US" dirty="0" smtClean="0"/>
              <a:t>An interactive mode for experimenting with Scala </a:t>
            </a:r>
            <a:endParaRPr lang="en-US" dirty="0"/>
          </a:p>
        </p:txBody>
      </p:sp>
      <p:sp>
        <p:nvSpPr>
          <p:cNvPr id="4" name="TextBox 3"/>
          <p:cNvSpPr txBox="1"/>
          <p:nvPr/>
        </p:nvSpPr>
        <p:spPr>
          <a:xfrm>
            <a:off x="628650" y="1619741"/>
            <a:ext cx="7681731" cy="350641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lIns="150000" tIns="117000" bIns="117000">
            <a:spAutoFit/>
          </a:bodyPr>
          <a:lstStyle/>
          <a:p>
            <a:pPr>
              <a:lnSpc>
                <a:spcPts val="1540"/>
              </a:lnSpc>
            </a:pPr>
            <a:r>
              <a:rPr lang="en-US" sz="1200" dirty="0">
                <a:latin typeface="Monaco" charset="0"/>
                <a:ea typeface="Monaco" charset="0"/>
                <a:cs typeface="Monaco" charset="0"/>
              </a:rPr>
              <a:t>$ </a:t>
            </a:r>
            <a:r>
              <a:rPr lang="en-US" sz="1200" dirty="0" err="1">
                <a:latin typeface="Monaco" charset="0"/>
                <a:ea typeface="Monaco" charset="0"/>
                <a:cs typeface="Monaco" charset="0"/>
              </a:rPr>
              <a:t>scala</a:t>
            </a:r>
            <a:endParaRPr lang="en-US" sz="1200" dirty="0">
              <a:latin typeface="Monaco" charset="0"/>
              <a:ea typeface="Monaco" charset="0"/>
              <a:cs typeface="Monaco" charset="0"/>
            </a:endParaRPr>
          </a:p>
          <a:p>
            <a:pPr>
              <a:lnSpc>
                <a:spcPts val="1540"/>
              </a:lnSpc>
            </a:pPr>
            <a:r>
              <a:rPr lang="en-US" sz="1200" dirty="0">
                <a:solidFill>
                  <a:schemeClr val="tx1">
                    <a:lumMod val="50000"/>
                    <a:lumOff val="50000"/>
                  </a:schemeClr>
                </a:solidFill>
                <a:latin typeface="Monaco" charset="0"/>
                <a:ea typeface="Monaco" charset="0"/>
                <a:cs typeface="Monaco" charset="0"/>
              </a:rPr>
              <a:t>Welcome to Scala 2.11.8 (Java </a:t>
            </a:r>
            <a:r>
              <a:rPr lang="en-US" sz="1200" dirty="0" err="1">
                <a:solidFill>
                  <a:schemeClr val="tx1">
                    <a:lumMod val="50000"/>
                    <a:lumOff val="50000"/>
                  </a:schemeClr>
                </a:solidFill>
                <a:latin typeface="Monaco" charset="0"/>
                <a:ea typeface="Monaco" charset="0"/>
                <a:cs typeface="Monaco" charset="0"/>
              </a:rPr>
              <a:t>HotSpot</a:t>
            </a:r>
            <a:r>
              <a:rPr lang="en-US" sz="1200" dirty="0">
                <a:solidFill>
                  <a:schemeClr val="tx1">
                    <a:lumMod val="50000"/>
                    <a:lumOff val="50000"/>
                  </a:schemeClr>
                </a:solidFill>
                <a:latin typeface="Monaco" charset="0"/>
                <a:ea typeface="Monaco" charset="0"/>
                <a:cs typeface="Monaco" charset="0"/>
              </a:rPr>
              <a:t>(TM) 64-Bit Server VM, Java 1.8.0_51).</a:t>
            </a:r>
          </a:p>
          <a:p>
            <a:pPr>
              <a:lnSpc>
                <a:spcPts val="1540"/>
              </a:lnSpc>
            </a:pPr>
            <a:r>
              <a:rPr lang="en-US" sz="1200" dirty="0">
                <a:solidFill>
                  <a:schemeClr val="tx1">
                    <a:lumMod val="50000"/>
                    <a:lumOff val="50000"/>
                  </a:schemeClr>
                </a:solidFill>
                <a:latin typeface="Monaco" charset="0"/>
                <a:ea typeface="Monaco" charset="0"/>
                <a:cs typeface="Monaco" charset="0"/>
              </a:rPr>
              <a:t>Type in expressions for evaluation. Or try :help.</a:t>
            </a:r>
          </a:p>
          <a:p>
            <a:pPr>
              <a:lnSpc>
                <a:spcPts val="1540"/>
              </a:lnSpc>
            </a:pPr>
            <a:endParaRPr lang="en-US" sz="1200" dirty="0">
              <a:latin typeface="Monaco" charset="0"/>
              <a:ea typeface="Monaco" charset="0"/>
              <a:cs typeface="Monaco" charset="0"/>
            </a:endParaRPr>
          </a:p>
          <a:p>
            <a:pPr>
              <a:lnSpc>
                <a:spcPts val="15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println</a:t>
            </a:r>
            <a:r>
              <a:rPr lang="en-US" sz="1200" dirty="0">
                <a:latin typeface="Monaco" charset="0"/>
                <a:ea typeface="Monaco" charset="0"/>
                <a:cs typeface="Monaco" charset="0"/>
              </a:rPr>
              <a:t>("Hello to all...")</a:t>
            </a:r>
          </a:p>
          <a:p>
            <a:pPr>
              <a:lnSpc>
                <a:spcPts val="1540"/>
              </a:lnSpc>
            </a:pPr>
            <a:r>
              <a:rPr lang="en-US" sz="1200" dirty="0">
                <a:latin typeface="Monaco" charset="0"/>
                <a:ea typeface="Monaco" charset="0"/>
                <a:cs typeface="Monaco" charset="0"/>
              </a:rPr>
              <a:t>Hello to all...</a:t>
            </a:r>
          </a:p>
          <a:p>
            <a:pPr>
              <a:lnSpc>
                <a:spcPts val="1540"/>
              </a:lnSpc>
            </a:pPr>
            <a:endParaRPr lang="en-US" sz="1200" dirty="0">
              <a:latin typeface="Monaco" charset="0"/>
              <a:ea typeface="Monaco" charset="0"/>
              <a:cs typeface="Monaco" charset="0"/>
            </a:endParaRPr>
          </a:p>
          <a:p>
            <a:pPr>
              <a:lnSpc>
                <a:spcPts val="1540"/>
              </a:lnSpc>
            </a:pPr>
            <a:r>
              <a:rPr lang="en-US" sz="1200" dirty="0" err="1">
                <a:latin typeface="Monaco" charset="0"/>
                <a:ea typeface="Monaco" charset="0"/>
                <a:cs typeface="Monaco" charset="0"/>
              </a:rPr>
              <a:t>scala</a:t>
            </a:r>
            <a:r>
              <a:rPr lang="en-US" sz="1200" dirty="0" smtClean="0">
                <a:latin typeface="Monaco" charset="0"/>
                <a:ea typeface="Monaco" charset="0"/>
                <a:cs typeface="Monaco" charset="0"/>
              </a:rPr>
              <a:t>&gt; :</a:t>
            </a:r>
            <a:r>
              <a:rPr lang="en-US" sz="1200" dirty="0">
                <a:latin typeface="Monaco" charset="0"/>
                <a:ea typeface="Monaco" charset="0"/>
                <a:cs typeface="Monaco" charset="0"/>
              </a:rPr>
              <a:t>help</a:t>
            </a:r>
          </a:p>
          <a:p>
            <a:pPr>
              <a:lnSpc>
                <a:spcPts val="1540"/>
              </a:lnSpc>
            </a:pPr>
            <a:r>
              <a:rPr lang="en-US" sz="1200" dirty="0">
                <a:latin typeface="Monaco" charset="0"/>
                <a:ea typeface="Monaco" charset="0"/>
                <a:cs typeface="Monaco" charset="0"/>
              </a:rPr>
              <a:t>All commands can be abbreviated, e.g., :he instead of :help.</a:t>
            </a:r>
          </a:p>
          <a:p>
            <a:pPr>
              <a:lnSpc>
                <a:spcPts val="1540"/>
              </a:lnSpc>
            </a:pPr>
            <a:r>
              <a:rPr lang="is-I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540"/>
              </a:lnSpc>
            </a:pPr>
            <a:r>
              <a:rPr lang="en-US" sz="1200" dirty="0" smtClean="0">
                <a:latin typeface="Monaco" charset="0"/>
                <a:ea typeface="Monaco" charset="0"/>
                <a:cs typeface="Monaco" charset="0"/>
              </a:rPr>
              <a:t>:</a:t>
            </a:r>
            <a:r>
              <a:rPr lang="en-US" sz="1200" dirty="0">
                <a:latin typeface="Monaco" charset="0"/>
                <a:ea typeface="Monaco" charset="0"/>
                <a:cs typeface="Monaco" charset="0"/>
              </a:rPr>
              <a:t>load &lt;path&gt;             interpret lines in a file</a:t>
            </a:r>
          </a:p>
          <a:p>
            <a:pPr>
              <a:lnSpc>
                <a:spcPts val="1540"/>
              </a:lnSpc>
            </a:pPr>
            <a:r>
              <a:rPr lang="en-US" sz="1200" dirty="0">
                <a:latin typeface="Monaco" charset="0"/>
                <a:ea typeface="Monaco" charset="0"/>
                <a:cs typeface="Monaco" charset="0"/>
              </a:rPr>
              <a:t>:paste [-raw] [path]     enter paste mode or paste a </a:t>
            </a:r>
            <a:r>
              <a:rPr lang="en-US" sz="1200" dirty="0" smtClean="0">
                <a:latin typeface="Monaco" charset="0"/>
                <a:ea typeface="Monaco" charset="0"/>
                <a:cs typeface="Monaco" charset="0"/>
              </a:rPr>
              <a:t>file</a:t>
            </a:r>
            <a:endParaRPr lang="en-US" sz="1200" dirty="0">
              <a:latin typeface="Monaco" charset="0"/>
              <a:ea typeface="Monaco" charset="0"/>
              <a:cs typeface="Monaco" charset="0"/>
            </a:endParaRPr>
          </a:p>
          <a:p>
            <a:pPr>
              <a:lnSpc>
                <a:spcPts val="1540"/>
              </a:lnSpc>
            </a:pPr>
            <a:r>
              <a:rPr lang="en-US" sz="1200" dirty="0">
                <a:latin typeface="Monaco" charset="0"/>
                <a:ea typeface="Monaco" charset="0"/>
                <a:cs typeface="Monaco" charset="0"/>
              </a:rPr>
              <a:t>:quit                    exit the interpreter</a:t>
            </a:r>
          </a:p>
          <a:p>
            <a:pPr>
              <a:lnSpc>
                <a:spcPts val="1540"/>
              </a:lnSpc>
            </a:pPr>
            <a:r>
              <a:rPr lang="en-US" sz="1200" dirty="0">
                <a:latin typeface="Monaco" charset="0"/>
                <a:ea typeface="Monaco" charset="0"/>
                <a:cs typeface="Monaco" charset="0"/>
              </a:rPr>
              <a:t>:replay [options]        reset the </a:t>
            </a:r>
            <a:r>
              <a:rPr lang="en-US" sz="1200" dirty="0" err="1">
                <a:latin typeface="Monaco" charset="0"/>
                <a:ea typeface="Monaco" charset="0"/>
                <a:cs typeface="Monaco" charset="0"/>
              </a:rPr>
              <a:t>repl</a:t>
            </a:r>
            <a:r>
              <a:rPr lang="en-US" sz="1200" dirty="0">
                <a:latin typeface="Monaco" charset="0"/>
                <a:ea typeface="Monaco" charset="0"/>
                <a:cs typeface="Monaco" charset="0"/>
              </a:rPr>
              <a:t> and replay all previous commands</a:t>
            </a:r>
          </a:p>
          <a:p>
            <a:pPr>
              <a:lnSpc>
                <a:spcPts val="1540"/>
              </a:lnSpc>
            </a:pPr>
            <a:r>
              <a:rPr lang="en-US" sz="1200" dirty="0">
                <a:latin typeface="Monaco" charset="0"/>
                <a:ea typeface="Monaco" charset="0"/>
                <a:cs typeface="Monaco" charset="0"/>
              </a:rPr>
              <a:t>:require &lt;path&gt;          add a jar to the </a:t>
            </a:r>
            <a:r>
              <a:rPr lang="en-US" sz="1200" dirty="0" err="1">
                <a:latin typeface="Monaco" charset="0"/>
                <a:ea typeface="Monaco" charset="0"/>
                <a:cs typeface="Monaco" charset="0"/>
              </a:rPr>
              <a:t>classpath</a:t>
            </a:r>
            <a:endParaRPr lang="en-US" sz="1200" dirty="0">
              <a:latin typeface="Monaco" charset="0"/>
              <a:ea typeface="Monaco" charset="0"/>
              <a:cs typeface="Monaco" charset="0"/>
            </a:endParaRPr>
          </a:p>
          <a:p>
            <a:pPr>
              <a:lnSpc>
                <a:spcPts val="1540"/>
              </a:lnSpc>
            </a:pPr>
            <a:r>
              <a:rPr lang="en-US" sz="1200" dirty="0" smtClean="0">
                <a:latin typeface="Monaco" charset="0"/>
                <a:ea typeface="Monaco" charset="0"/>
                <a:cs typeface="Monaco" charset="0"/>
              </a:rPr>
              <a:t>:</a:t>
            </a:r>
            <a:r>
              <a:rPr lang="en-US" sz="1200" dirty="0">
                <a:latin typeface="Monaco" charset="0"/>
                <a:ea typeface="Monaco" charset="0"/>
                <a:cs typeface="Monaco" charset="0"/>
              </a:rPr>
              <a:t>type [-v] &lt;expr&gt;        display the type of an expression without evaluating </a:t>
            </a:r>
            <a:r>
              <a:rPr lang="en-US" sz="1200" dirty="0" smtClean="0">
                <a:latin typeface="Monaco" charset="0"/>
                <a:ea typeface="Monaco" charset="0"/>
                <a:cs typeface="Monaco" charset="0"/>
              </a:rPr>
              <a:t>it</a:t>
            </a:r>
          </a:p>
          <a:p>
            <a:pPr>
              <a:lnSpc>
                <a:spcPts val="1540"/>
              </a:lnSpc>
            </a:pPr>
            <a:r>
              <a:rPr lang="is-IS" sz="1200" dirty="0" smtClean="0">
                <a:latin typeface="Monaco" charset="0"/>
                <a:ea typeface="Monaco" charset="0"/>
                <a:cs typeface="Monaco" charset="0"/>
              </a:rPr>
              <a:t>…</a:t>
            </a:r>
            <a:endParaRPr lang="en-US" sz="1200" dirty="0">
              <a:latin typeface="Monaco" charset="0"/>
              <a:ea typeface="Monaco" charset="0"/>
              <a:cs typeface="Monaco" charset="0"/>
            </a:endParaRPr>
          </a:p>
        </p:txBody>
      </p:sp>
    </p:spTree>
    <p:extLst>
      <p:ext uri="{BB962C8B-B14F-4D97-AF65-F5344CB8AC3E}">
        <p14:creationId xmlns:p14="http://schemas.microsoft.com/office/powerpoint/2010/main" val="5612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sbt</a:t>
            </a:r>
            <a:r>
              <a:rPr lang="en-US" dirty="0" smtClean="0"/>
              <a:t>: The Scala Build Tool</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Gradle</a:t>
            </a:r>
            <a:endParaRPr lang="en-US" dirty="0" smtClean="0"/>
          </a:p>
          <a:p>
            <a:pPr lvl="2"/>
            <a:endParaRPr lang="en-US" dirty="0"/>
          </a:p>
          <a:p>
            <a:r>
              <a:rPr lang="en-US" dirty="0" smtClean="0"/>
              <a:t>Build files use Scala based DSL</a:t>
            </a:r>
          </a:p>
          <a:p>
            <a:pPr lvl="2"/>
            <a:r>
              <a:rPr lang="en-US" dirty="0" smtClean="0"/>
              <a:t>Unlike Maven which uses XML</a:t>
            </a:r>
          </a:p>
          <a:p>
            <a:pPr lvl="2"/>
            <a:endParaRPr lang="en-US" dirty="0"/>
          </a:p>
          <a:p>
            <a:r>
              <a:rPr lang="en-US" dirty="0" smtClean="0"/>
              <a:t>Leverages Ivy for dependencies</a:t>
            </a:r>
          </a:p>
          <a:p>
            <a:pPr lvl="2"/>
            <a:endParaRPr lang="en-US" dirty="0"/>
          </a:p>
          <a:p>
            <a:r>
              <a:rPr lang="en-US" dirty="0" smtClean="0"/>
              <a:t>Incremental compilation reduces build times</a:t>
            </a:r>
          </a:p>
          <a:p>
            <a:pPr lvl="2"/>
            <a:r>
              <a:rPr lang="en-US" dirty="0" smtClean="0"/>
              <a:t>Also server mode of operation</a:t>
            </a:r>
          </a:p>
          <a:p>
            <a:pPr lvl="2"/>
            <a:endParaRPr lang="en-US" dirty="0"/>
          </a:p>
          <a:p>
            <a:r>
              <a:rPr lang="en-US" dirty="0" smtClean="0"/>
              <a:t>Basis of </a:t>
            </a:r>
            <a:r>
              <a:rPr lang="en-US" dirty="0" err="1" smtClean="0"/>
              <a:t>Lightbend</a:t>
            </a:r>
            <a:r>
              <a:rPr lang="en-US" dirty="0" smtClean="0"/>
              <a:t> Activator tool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050" y="1249856"/>
            <a:ext cx="2387429" cy="1138620"/>
          </a:xfrm>
          <a:prstGeom prst="rect">
            <a:avLst/>
          </a:prstGeom>
        </p:spPr>
      </p:pic>
    </p:spTree>
    <p:extLst>
      <p:ext uri="{BB962C8B-B14F-4D97-AF65-F5344CB8AC3E}">
        <p14:creationId xmlns:p14="http://schemas.microsoft.com/office/powerpoint/2010/main" val="1830231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sbt</a:t>
            </a:r>
            <a:r>
              <a:rPr lang="en-US" dirty="0" smtClean="0"/>
              <a:t> Project Layout</a:t>
            </a:r>
            <a:endParaRPr lang="en-US" dirty="0"/>
          </a:p>
        </p:txBody>
      </p:sp>
      <p:sp>
        <p:nvSpPr>
          <p:cNvPr id="3" name="Content Placeholder 2"/>
          <p:cNvSpPr>
            <a:spLocks noGrp="1"/>
          </p:cNvSpPr>
          <p:nvPr>
            <p:ph idx="1"/>
          </p:nvPr>
        </p:nvSpPr>
        <p:spPr>
          <a:xfrm>
            <a:off x="628650" y="1050758"/>
            <a:ext cx="7886700" cy="886198"/>
          </a:xfrm>
        </p:spPr>
        <p:txBody>
          <a:bodyPr/>
          <a:lstStyle/>
          <a:p>
            <a:r>
              <a:rPr lang="en-US" dirty="0" err="1" smtClean="0"/>
              <a:t>sbt</a:t>
            </a:r>
            <a:r>
              <a:rPr lang="en-US" dirty="0" smtClean="0"/>
              <a:t> has a basic structure for projects</a:t>
            </a:r>
          </a:p>
          <a:p>
            <a:pPr lvl="2"/>
            <a:r>
              <a:rPr lang="en-US" dirty="0" smtClean="0"/>
              <a:t>Same as for Maven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298" y="1602658"/>
            <a:ext cx="2601269" cy="3522341"/>
          </a:xfrm>
          <a:prstGeom prst="rect">
            <a:avLst/>
          </a:prstGeom>
        </p:spPr>
      </p:pic>
      <p:sp>
        <p:nvSpPr>
          <p:cNvPr id="5" name="Right Brace 4"/>
          <p:cNvSpPr/>
          <p:nvPr/>
        </p:nvSpPr>
        <p:spPr>
          <a:xfrm>
            <a:off x="6548284" y="2821858"/>
            <a:ext cx="127819" cy="580104"/>
          </a:xfrm>
          <a:prstGeom prst="rightBrace">
            <a:avLst>
              <a:gd name="adj1" fmla="val 544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6548284" y="3401962"/>
            <a:ext cx="127819" cy="580104"/>
          </a:xfrm>
          <a:prstGeom prst="rightBrace">
            <a:avLst>
              <a:gd name="adj1" fmla="val 544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676103" y="2968727"/>
            <a:ext cx="1424493" cy="308418"/>
          </a:xfrm>
          <a:prstGeom prst="rect">
            <a:avLst/>
          </a:prstGeom>
          <a:noFill/>
        </p:spPr>
        <p:txBody>
          <a:bodyPr wrap="none" rtlCol="0">
            <a:spAutoFit/>
          </a:bodyPr>
          <a:lstStyle/>
          <a:p>
            <a:r>
              <a:rPr lang="en-US" smtClean="0"/>
              <a:t>Main source files</a:t>
            </a:r>
            <a:endParaRPr lang="en-US"/>
          </a:p>
        </p:txBody>
      </p:sp>
      <p:sp>
        <p:nvSpPr>
          <p:cNvPr id="9" name="TextBox 8"/>
          <p:cNvSpPr txBox="1"/>
          <p:nvPr/>
        </p:nvSpPr>
        <p:spPr>
          <a:xfrm>
            <a:off x="6676103" y="3548831"/>
            <a:ext cx="1339341" cy="308418"/>
          </a:xfrm>
          <a:prstGeom prst="rect">
            <a:avLst/>
          </a:prstGeom>
          <a:noFill/>
        </p:spPr>
        <p:txBody>
          <a:bodyPr wrap="none" rtlCol="0">
            <a:spAutoFit/>
          </a:bodyPr>
          <a:lstStyle/>
          <a:p>
            <a:r>
              <a:rPr lang="en-US" dirty="0" smtClean="0"/>
              <a:t>Test source files</a:t>
            </a:r>
            <a:endParaRPr lang="en-US" dirty="0"/>
          </a:p>
        </p:txBody>
      </p:sp>
      <p:sp>
        <p:nvSpPr>
          <p:cNvPr id="10" name="TextBox 9"/>
          <p:cNvSpPr txBox="1"/>
          <p:nvPr/>
        </p:nvSpPr>
        <p:spPr>
          <a:xfrm>
            <a:off x="1966452" y="2968727"/>
            <a:ext cx="1426801" cy="740587"/>
          </a:xfrm>
          <a:prstGeom prst="rect">
            <a:avLst/>
          </a:prstGeom>
          <a:noFill/>
        </p:spPr>
        <p:txBody>
          <a:bodyPr wrap="none" rtlCol="0">
            <a:spAutoFit/>
          </a:bodyPr>
          <a:lstStyle/>
          <a:p>
            <a:r>
              <a:rPr lang="en-US" dirty="0" smtClean="0"/>
              <a:t>Other languages</a:t>
            </a:r>
            <a:br>
              <a:rPr lang="en-US" dirty="0" smtClean="0"/>
            </a:br>
            <a:r>
              <a:rPr lang="en-US" dirty="0" smtClean="0"/>
              <a:t>(e.g. Java) can be</a:t>
            </a:r>
            <a:br>
              <a:rPr lang="en-US" dirty="0" smtClean="0"/>
            </a:br>
            <a:r>
              <a:rPr lang="en-US" dirty="0" smtClean="0"/>
              <a:t>incorporated</a:t>
            </a:r>
            <a:endParaRPr lang="en-US" dirty="0"/>
          </a:p>
        </p:txBody>
      </p:sp>
      <p:cxnSp>
        <p:nvCxnSpPr>
          <p:cNvPr id="12" name="Straight Connector 11"/>
          <p:cNvCxnSpPr/>
          <p:nvPr/>
        </p:nvCxnSpPr>
        <p:spPr>
          <a:xfrm flipV="1">
            <a:off x="3393253" y="3126658"/>
            <a:ext cx="923108" cy="39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01886" y="3296810"/>
            <a:ext cx="914475" cy="3214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589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3332</Words>
  <Application>Microsoft Macintosh PowerPoint</Application>
  <PresentationFormat>On-screen Show (16:10)</PresentationFormat>
  <Paragraphs>440</Paragraphs>
  <Slides>26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Calibri Light</vt:lpstr>
      <vt:lpstr>Courier</vt:lpstr>
      <vt:lpstr>Monaco</vt:lpstr>
      <vt:lpstr>ＭＳ Ｐゴシック</vt:lpstr>
      <vt:lpstr>Symbol</vt:lpstr>
      <vt:lpstr>Arial</vt:lpstr>
      <vt:lpstr>Office Theme</vt:lpstr>
      <vt:lpstr>Introduction and Background</vt:lpstr>
      <vt:lpstr>Welcome to Scala</vt:lpstr>
      <vt:lpstr>A Short History</vt:lpstr>
      <vt:lpstr>Getting Started</vt:lpstr>
      <vt:lpstr>Running the Program</vt:lpstr>
      <vt:lpstr>Using an IDE</vt:lpstr>
      <vt:lpstr>The Scala REPL</vt:lpstr>
      <vt:lpstr>sbt: The Scala Build Tool</vt:lpstr>
      <vt:lpstr>sbt Project Layout</vt:lpstr>
      <vt:lpstr>Working with sbt</vt:lpstr>
      <vt:lpstr>The sbt Build File</vt:lpstr>
      <vt:lpstr>The sbt Console</vt:lpstr>
      <vt:lpstr>Continuous Mode</vt:lpstr>
      <vt:lpstr>Basic Language Principles</vt:lpstr>
      <vt:lpstr>Values</vt:lpstr>
      <vt:lpstr>Variables</vt:lpstr>
      <vt:lpstr>Methods/Functions</vt:lpstr>
      <vt:lpstr>About Strings</vt:lpstr>
      <vt:lpstr>Regular Expressions</vt:lpstr>
      <vt:lpstr>Regular Expressions</vt:lpstr>
      <vt:lpstr>Conditional Expressions</vt:lpstr>
      <vt:lpstr>Pattern Matching</vt:lpstr>
      <vt:lpstr>Pattern Matching</vt:lpstr>
      <vt:lpstr>Pattern Matching</vt:lpstr>
      <vt:lpstr>While Loop</vt:lpstr>
      <vt:lpstr>Basic for Loop</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38</cp:revision>
  <dcterms:created xsi:type="dcterms:W3CDTF">2016-08-08T06:24:31Z</dcterms:created>
  <dcterms:modified xsi:type="dcterms:W3CDTF">2017-01-12T11:38:05Z</dcterms:modified>
</cp:coreProperties>
</file>