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9" r:id="rId22"/>
    <p:sldId id="300" r:id="rId23"/>
    <p:sldId id="301" r:id="rId24"/>
    <p:sldId id="302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3" r:id="rId47"/>
    <p:sldId id="304" r:id="rId48"/>
    <p:sldId id="305" r:id="rId4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1"/>
    <p:restoredTop sz="83543"/>
  </p:normalViewPr>
  <p:slideViewPr>
    <p:cSldViewPr snapToGrid="0" snapToObjects="1">
      <p:cViewPr>
        <p:scale>
          <a:sx n="130" d="100"/>
          <a:sy n="130" d="100"/>
        </p:scale>
        <p:origin x="13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n-lt"/>
                <a:ea typeface="Symbol" charset="2"/>
                <a:cs typeface="Symbol" charset="2"/>
              </a:rPr>
              <a:t>© J&amp;G Services Ltd, </a:t>
            </a:r>
            <a:r>
              <a:rPr lang="en-US" dirty="0" smtClean="0">
                <a:latin typeface="+mn-lt"/>
                <a:ea typeface="Symbol" charset="2"/>
                <a:cs typeface="Symbol" charset="2"/>
              </a:rPr>
              <a:t>2017</a:t>
            </a:r>
            <a:endParaRPr lang="en-US" dirty="0">
              <a:latin typeface="+mn-lt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and </a:t>
            </a:r>
            <a:r>
              <a:rPr lang="en-US" dirty="0" err="1" smtClean="0"/>
              <a:t>def</a:t>
            </a:r>
            <a:r>
              <a:rPr lang="en-US" dirty="0" smtClean="0"/>
              <a:t> – the Uniform Access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78042"/>
          </a:xfrm>
        </p:spPr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and </a:t>
            </a:r>
            <a:r>
              <a:rPr lang="en-US" dirty="0" err="1" smtClean="0"/>
              <a:t>def</a:t>
            </a:r>
            <a:r>
              <a:rPr lang="en-US" dirty="0" smtClean="0"/>
              <a:t> are similar syntactically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def</a:t>
            </a:r>
            <a:r>
              <a:rPr lang="en-US" dirty="0" smtClean="0"/>
              <a:t> has no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273" y="2160867"/>
            <a:ext cx="5811173" cy="3034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now = new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().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toString</a:t>
            </a:r>
            <a:endParaRPr lang="en-US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VClass@16d07cf3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vObj.now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res17: String =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Wed Aug 10 11:45:46 CST 2016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vObj.now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res18: String =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Wed Aug 10 11:45:46 CST 2016</a:t>
            </a:r>
          </a:p>
        </p:txBody>
      </p:sp>
      <p:sp>
        <p:nvSpPr>
          <p:cNvPr id="5" name="Oval 4"/>
          <p:cNvSpPr/>
          <p:nvPr/>
        </p:nvSpPr>
        <p:spPr>
          <a:xfrm>
            <a:off x="3293806" y="4070555"/>
            <a:ext cx="875071" cy="462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23302" y="4733401"/>
            <a:ext cx="875071" cy="462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and </a:t>
            </a:r>
            <a:r>
              <a:rPr lang="en-US" dirty="0" err="1" smtClean="0"/>
              <a:t>def</a:t>
            </a:r>
            <a:r>
              <a:rPr lang="en-US" dirty="0" smtClean="0"/>
              <a:t> – the Uniform Access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171332"/>
          </a:xfrm>
        </p:spPr>
        <p:txBody>
          <a:bodyPr>
            <a:norm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causes expression to be evaluated </a:t>
            </a:r>
            <a:r>
              <a:rPr lang="en-US" i="1" dirty="0" smtClean="0"/>
              <a:t>eagerly </a:t>
            </a:r>
            <a:r>
              <a:rPr lang="en-US" dirty="0" smtClean="0"/>
              <a:t>(or </a:t>
            </a:r>
            <a:r>
              <a:rPr lang="en-US" i="1" dirty="0" smtClean="0"/>
              <a:t>strictly</a:t>
            </a:r>
            <a:r>
              <a:rPr lang="en-US" dirty="0" smtClean="0"/>
              <a:t>)</a:t>
            </a:r>
            <a:endParaRPr lang="en-US" i="1" dirty="0" smtClean="0"/>
          </a:p>
          <a:p>
            <a:pPr lvl="2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causes expression to be evaluated </a:t>
            </a:r>
            <a:r>
              <a:rPr lang="en-US" i="1" dirty="0" smtClean="0"/>
              <a:t>lazily</a:t>
            </a:r>
          </a:p>
          <a:p>
            <a:pPr lvl="2"/>
            <a:r>
              <a:rPr lang="en-US" dirty="0" smtClean="0"/>
              <a:t>Caller should not notice different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273" y="2160858"/>
            <a:ext cx="5811173" cy="3034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now = new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().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toString</a:t>
            </a:r>
            <a:endParaRPr lang="en-US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DClass@7b53b1ad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dObj.now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res20: String =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Wed Aug 10 11:46:09 CST 2016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dObj.now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res21: String =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Wed Aug 10 11:46:16 CST 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2016</a:t>
            </a:r>
            <a:endParaRPr lang="en-US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93806" y="4070555"/>
            <a:ext cx="875071" cy="462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3806" y="4733392"/>
            <a:ext cx="875071" cy="462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9"/>
            <a:ext cx="3550060" cy="856700"/>
          </a:xfrm>
        </p:spPr>
        <p:txBody>
          <a:bodyPr/>
          <a:lstStyle/>
          <a:p>
            <a:r>
              <a:rPr lang="en-US" dirty="0" smtClean="0"/>
              <a:t>Complex numbers:</a:t>
            </a:r>
          </a:p>
          <a:p>
            <a:pPr lvl="2"/>
            <a:r>
              <a:rPr lang="en-US" dirty="0" smtClean="0"/>
              <a:t>A simple (sic)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959" y="1983878"/>
            <a:ext cx="6814369" cy="2757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Complex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0 )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+ ( that: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Complex )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new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Complex(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- ( that: Complex ) =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new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Complex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override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toString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s"${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 + ${im}i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9782" y="1983878"/>
            <a:ext cx="1533832" cy="425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1097" y="1307690"/>
            <a:ext cx="1150380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value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for property</a:t>
            </a:r>
            <a:endParaRPr lang="en-US"/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 flipV="1">
            <a:off x="4572000" y="1569942"/>
            <a:ext cx="639097" cy="33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24653" y="4478892"/>
            <a:ext cx="2708114" cy="5245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Keyword is mandatory when</a:t>
            </a:r>
            <a:br>
              <a:rPr lang="en-US" dirty="0" smtClean="0"/>
            </a:br>
            <a:r>
              <a:rPr lang="en-US" dirty="0" smtClean="0"/>
              <a:t>overriding method from </a:t>
            </a:r>
            <a:r>
              <a:rPr lang="en-US" smtClean="0"/>
              <a:t>base class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10813" y="4198374"/>
            <a:ext cx="1089258" cy="46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9"/>
            <a:ext cx="7217492" cy="856700"/>
          </a:xfrm>
        </p:spPr>
        <p:txBody>
          <a:bodyPr/>
          <a:lstStyle/>
          <a:p>
            <a:r>
              <a:rPr lang="en-US" dirty="0" smtClean="0"/>
              <a:t>Single argument methods can be invoked as operators</a:t>
            </a:r>
          </a:p>
          <a:p>
            <a:pPr lvl="2"/>
            <a:r>
              <a:rPr lang="en-US" dirty="0" smtClean="0"/>
              <a:t>"Normal" precedence applies for methods named using operator characters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959" y="1983878"/>
            <a:ext cx="4641441" cy="273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c1 = new Complex(1,2)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c1: Complex = 1 + 2i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c2 = new Complex(3)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c2: Complex = 3 + 0i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c1.+(c2)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res23: Complex = 4 + 2i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c1 + c2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res24: Complex = 4 + 2i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95950" y="2259181"/>
            <a:ext cx="973392" cy="425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38260" y="2148091"/>
            <a:ext cx="1558696" cy="5245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REPL uses </a:t>
            </a:r>
            <a:r>
              <a:rPr lang="en-US" dirty="0" err="1" smtClean="0"/>
              <a:t>toString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 for display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31075" y="2410342"/>
            <a:ext cx="1344280" cy="4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9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9"/>
            <a:ext cx="7217492" cy="2744494"/>
          </a:xfrm>
        </p:spPr>
        <p:txBody>
          <a:bodyPr/>
          <a:lstStyle/>
          <a:p>
            <a:r>
              <a:rPr lang="en-US" dirty="0" smtClean="0"/>
              <a:t>Method with no arguments can be written as postfix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Define unary_... methods for prefix +, -, !, ~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630" y="1525299"/>
            <a:ext cx="7129002" cy="137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c1 = new Complex(1,2)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c1: Complex = 1 + 2i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c1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toString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res25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: String = 1 +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2i</a:t>
            </a:r>
            <a:endParaRPr lang="is-I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630" y="3612743"/>
            <a:ext cx="7129002" cy="1582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unary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_-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Complex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 -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, -im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>
              <a:lnSpc>
                <a:spcPts val="18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-c1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res26: Complex = -1 + -2i</a:t>
            </a: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4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662946"/>
          </a:xfrm>
        </p:spPr>
        <p:txBody>
          <a:bodyPr/>
          <a:lstStyle/>
          <a:p>
            <a:r>
              <a:rPr lang="en-US" dirty="0" smtClean="0"/>
              <a:t>Scala == and != operators check state equality</a:t>
            </a:r>
          </a:p>
          <a:p>
            <a:pPr lvl="2"/>
            <a:r>
              <a:rPr lang="en-US" dirty="0" smtClean="0"/>
              <a:t>Compiler translates to call equals() method for compatibility with Java</a:t>
            </a:r>
          </a:p>
          <a:p>
            <a:pPr lvl="2"/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eq</a:t>
            </a:r>
            <a:r>
              <a:rPr lang="en-US" dirty="0" smtClean="0"/>
              <a:t> and ne methods to check identity equality</a:t>
            </a:r>
          </a:p>
          <a:p>
            <a:pPr lvl="2"/>
            <a:r>
              <a:rPr lang="en-US" dirty="0" smtClean="0"/>
              <a:t>For reference types (see later)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928" y="2644878"/>
            <a:ext cx="7866422" cy="2549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3 == 3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res27: Boolean = true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new String("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 == new String("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res28: Boolean = true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new String("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new String("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&lt;console&gt;:12: warning: comparing a fresh object using `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eq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 will always yield false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new String("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eq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new String("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                 ^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res29: Boolean =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false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28881"/>
          </a:xfrm>
        </p:spPr>
        <p:txBody>
          <a:bodyPr/>
          <a:lstStyle/>
          <a:p>
            <a:r>
              <a:rPr lang="en-US" dirty="0" smtClean="0"/>
              <a:t>Class and single automatically created instance</a:t>
            </a:r>
          </a:p>
          <a:p>
            <a:pPr lvl="2"/>
            <a:r>
              <a:rPr lang="en-US" dirty="0" smtClean="0"/>
              <a:t>Cannot create further instances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020270"/>
            <a:ext cx="3697544" cy="2898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object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MessageObj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bd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"World"</a:t>
            </a: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showMessage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s"$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hd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MessageObj.hd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res34: String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MessageObj.showMessage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res35: String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World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4087" y="3927986"/>
            <a:ext cx="4554452" cy="109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MessageObj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console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&gt;:12: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not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found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type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MessageObj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MessageObj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774087" y="2192593"/>
            <a:ext cx="275303" cy="884902"/>
          </a:xfrm>
          <a:prstGeom prst="rightBrace">
            <a:avLst>
              <a:gd name="adj1" fmla="val 52564"/>
              <a:gd name="adj2" fmla="val 56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4489015" y="2110990"/>
            <a:ext cx="2982616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 may be used to gather together related but not tightly bound data and functions, they are sometimes known as "modules"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4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11177"/>
          </a:xfrm>
        </p:spPr>
        <p:txBody>
          <a:bodyPr>
            <a:normAutofit/>
          </a:bodyPr>
          <a:lstStyle/>
          <a:p>
            <a:r>
              <a:rPr lang="en-US" dirty="0" smtClean="0"/>
              <a:t>Singleton object compiled in same unit as a class is called a Companion Object</a:t>
            </a:r>
          </a:p>
          <a:p>
            <a:pPr lvl="2"/>
            <a:r>
              <a:rPr lang="en-US" dirty="0" smtClean="0"/>
              <a:t>Has access to all private items in the class</a:t>
            </a:r>
          </a:p>
          <a:p>
            <a:pPr lvl="2"/>
            <a:r>
              <a:rPr lang="en-US" dirty="0" smtClean="0"/>
              <a:t>Can be viewed as a container for static data and methods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Use :paste mode to</a:t>
            </a:r>
            <a:br>
              <a:rPr lang="en-US" dirty="0" smtClean="0"/>
            </a:br>
            <a:r>
              <a:rPr lang="en-US" dirty="0" smtClean="0"/>
              <a:t>have REPL compile </a:t>
            </a:r>
            <a:br>
              <a:rPr lang="en-US" dirty="0" smtClean="0"/>
            </a:br>
            <a:r>
              <a:rPr lang="en-US" dirty="0" smtClean="0"/>
              <a:t>both together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389239"/>
            <a:ext cx="4833374" cy="1508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Message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hd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 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Message.count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Message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count = 0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0896" y="2848566"/>
            <a:ext cx="4647426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m1 = new Message ( "hello", "world"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m1: Message = Message@3292eff7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m2 = new Message("I see", "no ships")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m2: Message = Message@59014efe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Message.count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res37: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62678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876365"/>
          </a:xfrm>
        </p:spPr>
        <p:txBody>
          <a:bodyPr/>
          <a:lstStyle/>
          <a:p>
            <a:r>
              <a:rPr lang="en-US" dirty="0" smtClean="0"/>
              <a:t>Uses companion object and associated apply() method</a:t>
            </a:r>
          </a:p>
          <a:p>
            <a:pPr lvl="2"/>
            <a:r>
              <a:rPr lang="en-US" dirty="0" smtClean="0"/>
              <a:t>Compiler rewrites () "operator" to call this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30478"/>
            <a:ext cx="5019323" cy="2051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Message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private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hd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 )</a:t>
            </a:r>
          </a:p>
          <a:p>
            <a:pPr>
              <a:lnSpc>
                <a:spcPts val="1740"/>
              </a:lnSpc>
              <a:spcBef>
                <a:spcPts val="600"/>
              </a:spcBef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Message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count = 0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apply( h: String, b: String ): Message =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count += 1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new Message(h, b)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9644" y="3283113"/>
            <a:ext cx="6971780" cy="188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m1 =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Message("from", "the constructor")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&lt;console&gt;:13: error: constructor Message in class Message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              cannot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be accessed in object $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iw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m1 = new Message("from", "the constructor")</a:t>
            </a:r>
          </a:p>
          <a:p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^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m1 =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Message("from", "the factory")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m1: Message = Message@18b45500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5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representing types that present "value" semantics</a:t>
            </a:r>
          </a:p>
          <a:p>
            <a:endParaRPr lang="en-US" dirty="0"/>
          </a:p>
          <a:p>
            <a:r>
              <a:rPr lang="en-US" dirty="0" smtClean="0"/>
              <a:t>Compiler provides boilerplate implementation of methods</a:t>
            </a:r>
          </a:p>
          <a:p>
            <a:pPr lvl="2"/>
            <a:r>
              <a:rPr lang="en-US" dirty="0" smtClean="0"/>
              <a:t>equals, </a:t>
            </a:r>
            <a:r>
              <a:rPr lang="en-US" dirty="0" err="1" smtClean="0"/>
              <a:t>hashcode</a:t>
            </a:r>
            <a:r>
              <a:rPr lang="en-US" dirty="0" smtClean="0"/>
              <a:t>, </a:t>
            </a:r>
            <a:r>
              <a:rPr lang="en-US" dirty="0" err="1" smtClean="0"/>
              <a:t>toString</a:t>
            </a:r>
            <a:r>
              <a:rPr lang="en-US" dirty="0" smtClean="0"/>
              <a:t>, copy</a:t>
            </a:r>
          </a:p>
          <a:p>
            <a:pPr lvl="2"/>
            <a:endParaRPr lang="en-US" dirty="0"/>
          </a:p>
          <a:p>
            <a:r>
              <a:rPr lang="en-US" dirty="0" smtClean="0"/>
              <a:t>Class parameters are</a:t>
            </a:r>
            <a:br>
              <a:rPr lang="en-US" dirty="0" smtClean="0"/>
            </a:br>
            <a:r>
              <a:rPr lang="en-US" dirty="0" smtClean="0"/>
              <a:t>automatically promoted</a:t>
            </a:r>
            <a:br>
              <a:rPr lang="en-US" dirty="0" smtClean="0"/>
            </a:br>
            <a:r>
              <a:rPr lang="en-US" dirty="0" smtClean="0"/>
              <a:t>to properties</a:t>
            </a:r>
          </a:p>
          <a:p>
            <a:pPr lvl="2"/>
            <a:endParaRPr lang="en-US" dirty="0"/>
          </a:p>
          <a:p>
            <a:r>
              <a:rPr lang="en-US" dirty="0" smtClean="0"/>
              <a:t>Companion object and</a:t>
            </a:r>
            <a:br>
              <a:rPr lang="en-US" dirty="0" smtClean="0"/>
            </a:br>
            <a:r>
              <a:rPr lang="en-US" dirty="0" smtClean="0"/>
              <a:t>apply method provided</a:t>
            </a:r>
            <a:br>
              <a:rPr lang="en-US" dirty="0" smtClean="0"/>
            </a:br>
            <a:r>
              <a:rPr lang="en-US" dirty="0" smtClean="0"/>
              <a:t>for construction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3872" y="2712842"/>
            <a:ext cx="4461478" cy="2180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case class Complex ( re: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Complex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c1 = Complex(1,2)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c1: Complex = Complex(1,2)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&gt; c1 ==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Complex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(1,2)</a:t>
            </a:r>
          </a:p>
          <a:p>
            <a:pPr>
              <a:lnSpc>
                <a:spcPts val="1740"/>
              </a:lnSpc>
            </a:pP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res39: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Boolean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true</a:t>
            </a: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1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4700434" cy="4178968"/>
          </a:xfrm>
        </p:spPr>
        <p:txBody>
          <a:bodyPr/>
          <a:lstStyle/>
          <a:p>
            <a:r>
              <a:rPr lang="en-US" dirty="0" smtClean="0"/>
              <a:t>Scala supports the OO paradigm</a:t>
            </a:r>
            <a:endParaRPr lang="en-US" dirty="0"/>
          </a:p>
          <a:p>
            <a:pPr lvl="2"/>
            <a:endParaRPr lang="en-US" dirty="0">
              <a:ea typeface="ＭＳ Ｐゴシック" charset="0"/>
            </a:endParaRPr>
          </a:p>
          <a:p>
            <a:r>
              <a:rPr lang="en-US" dirty="0"/>
              <a:t>Every value is an object</a:t>
            </a:r>
          </a:p>
          <a:p>
            <a:pPr lvl="2"/>
            <a:r>
              <a:rPr lang="en-US" dirty="0" smtClean="0">
                <a:ea typeface="ＭＳ Ｐゴシック" charset="0"/>
              </a:rPr>
              <a:t>Compiler uses </a:t>
            </a:r>
            <a:r>
              <a:rPr lang="en-US" dirty="0">
                <a:ea typeface="ＭＳ Ｐゴシック" charset="0"/>
              </a:rPr>
              <a:t>JVM primitive types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when appropriate</a:t>
            </a:r>
          </a:p>
          <a:p>
            <a:pPr lvl="2"/>
            <a:endParaRPr lang="en-US" dirty="0">
              <a:ea typeface="ＭＳ Ｐゴシック" charset="0"/>
            </a:endParaRPr>
          </a:p>
          <a:p>
            <a:r>
              <a:rPr lang="en-US" dirty="0" smtClean="0"/>
              <a:t>Scala follows the Java approach to OO</a:t>
            </a:r>
          </a:p>
          <a:p>
            <a:pPr lvl="2"/>
            <a:r>
              <a:rPr lang="en-US" dirty="0" smtClean="0"/>
              <a:t>Classes and traits define object types</a:t>
            </a:r>
          </a:p>
          <a:p>
            <a:pPr lvl="2"/>
            <a:r>
              <a:rPr lang="en-US" dirty="0" smtClean="0"/>
              <a:t>Singleton objects available</a:t>
            </a:r>
          </a:p>
          <a:p>
            <a:pPr lvl="2"/>
            <a:r>
              <a:rPr lang="en-US" dirty="0" smtClean="0"/>
              <a:t>Single inheritance of classes</a:t>
            </a:r>
          </a:p>
          <a:p>
            <a:pPr lvl="2"/>
            <a:r>
              <a:rPr lang="en-US" dirty="0" err="1" smtClean="0"/>
              <a:t>Mixin</a:t>
            </a:r>
            <a:r>
              <a:rPr lang="en-US" dirty="0" smtClean="0"/>
              <a:t> inheritance provided through traits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3652" y="1406013"/>
            <a:ext cx="2064774" cy="2407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350.toString</a:t>
            </a:r>
          </a:p>
          <a:p>
            <a:r>
              <a:rPr lang="nl-NL" sz="1200" dirty="0">
                <a:latin typeface="Monaco" charset="0"/>
                <a:ea typeface="Monaco" charset="0"/>
                <a:cs typeface="Monaco" charset="0"/>
              </a:rPr>
              <a:t>res0: String = 350</a:t>
            </a:r>
          </a:p>
          <a:p>
            <a:endParaRPr lang="nl-NL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nl-NL" sz="1200" dirty="0">
                <a:latin typeface="Monaco" charset="0"/>
                <a:ea typeface="Monaco" charset="0"/>
                <a:cs typeface="Monaco" charset="0"/>
              </a:rPr>
              <a:t>scala&gt; :type 350</a:t>
            </a:r>
          </a:p>
          <a:p>
            <a:r>
              <a:rPr lang="nl-NL" sz="1200" dirty="0">
                <a:latin typeface="Monaco" charset="0"/>
                <a:ea typeface="Monaco" charset="0"/>
                <a:cs typeface="Monaco" charset="0"/>
              </a:rPr>
              <a:t>Int</a:t>
            </a:r>
          </a:p>
          <a:p>
            <a:endParaRPr lang="nl-NL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350 + 1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351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(350).+(1)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351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363926"/>
          </a:xfrm>
        </p:spPr>
        <p:txBody>
          <a:bodyPr/>
          <a:lstStyle/>
          <a:p>
            <a:r>
              <a:rPr lang="en-US" dirty="0" smtClean="0"/>
              <a:t>Copy method provides safe copying</a:t>
            </a:r>
          </a:p>
          <a:p>
            <a:pPr lvl="2"/>
            <a:r>
              <a:rPr lang="en-US" dirty="0" smtClean="0"/>
              <a:t>Possibly altering properties</a:t>
            </a:r>
          </a:p>
          <a:p>
            <a:pPr lvl="2"/>
            <a:endParaRPr lang="en-US" dirty="0"/>
          </a:p>
          <a:p>
            <a:r>
              <a:rPr lang="en-US" dirty="0" smtClean="0"/>
              <a:t>Case classes not universally</a:t>
            </a:r>
            <a:br>
              <a:rPr lang="en-US" dirty="0" smtClean="0"/>
            </a:br>
            <a:r>
              <a:rPr lang="en-US" dirty="0" smtClean="0"/>
              <a:t>applicable</a:t>
            </a:r>
          </a:p>
          <a:p>
            <a:pPr lvl="2"/>
            <a:r>
              <a:rPr lang="en-US" dirty="0" smtClean="0"/>
              <a:t>Additional bytecode generated</a:t>
            </a:r>
          </a:p>
          <a:p>
            <a:pPr lvl="2"/>
            <a:r>
              <a:rPr lang="en-US" dirty="0" smtClean="0"/>
              <a:t>Case class cannot inherit from another</a:t>
            </a:r>
            <a:br>
              <a:rPr lang="en-US" dirty="0" smtClean="0"/>
            </a:br>
            <a:r>
              <a:rPr lang="en-US" dirty="0" smtClean="0"/>
              <a:t>case class</a:t>
            </a:r>
          </a:p>
          <a:p>
            <a:pPr lvl="2"/>
            <a:r>
              <a:rPr lang="en-US" dirty="0" smtClean="0"/>
              <a:t>Normally used for value objects,</a:t>
            </a:r>
            <a:br>
              <a:rPr lang="en-US" dirty="0" smtClean="0"/>
            </a:br>
            <a:r>
              <a:rPr lang="en-US" dirty="0" smtClean="0"/>
              <a:t>not service objects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4072" y="2162234"/>
            <a:ext cx="3252814" cy="196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c1.copy() == c1</a:t>
            </a: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res41: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Boolean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it-IT" sz="1200" dirty="0" err="1" smtClean="0">
                <a:latin typeface="Monaco" charset="0"/>
                <a:ea typeface="Monaco" charset="0"/>
                <a:cs typeface="Monaco" charset="0"/>
              </a:rPr>
              <a:t>true</a:t>
            </a:r>
            <a:endParaRPr lang="it-IT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c1.copy()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c1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res42: Boolean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c3 = c1.copy( re = 4 )</a:t>
            </a: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c3: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Complex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Complex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(4,2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2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Classes and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570403"/>
          </a:xfrm>
        </p:spPr>
        <p:txBody>
          <a:bodyPr>
            <a:normAutofit/>
          </a:bodyPr>
          <a:lstStyle/>
          <a:p>
            <a:r>
              <a:rPr lang="en-US" dirty="0" smtClean="0"/>
              <a:t>Case classes are essentially structured values</a:t>
            </a:r>
          </a:p>
          <a:p>
            <a:pPr lvl="2"/>
            <a:endParaRPr lang="en-US" dirty="0"/>
          </a:p>
          <a:p>
            <a:r>
              <a:rPr lang="en-US" dirty="0" smtClean="0"/>
              <a:t>Pattern matching allows us to decompose </a:t>
            </a:r>
            <a:br>
              <a:rPr lang="en-US" dirty="0" smtClean="0"/>
            </a:br>
            <a:r>
              <a:rPr lang="en-US" dirty="0" smtClean="0"/>
              <a:t>the structure into its components</a:t>
            </a:r>
          </a:p>
          <a:p>
            <a:pPr lvl="2"/>
            <a:endParaRPr lang="en-US" dirty="0"/>
          </a:p>
          <a:p>
            <a:r>
              <a:rPr lang="en-US" dirty="0" smtClean="0"/>
              <a:t>Implemented using compiler provided </a:t>
            </a:r>
            <a:br>
              <a:rPr lang="en-US" dirty="0" smtClean="0"/>
            </a:br>
            <a:r>
              <a:rPr lang="en-US" dirty="0" err="1" smtClean="0"/>
              <a:t>unapply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"deconstruction"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6994" y="3209973"/>
            <a:ext cx="5408356" cy="1819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c1 = Complex(2,3)</a:t>
            </a:r>
          </a:p>
          <a:p>
            <a:pPr>
              <a:lnSpc>
                <a:spcPts val="178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c1: Complex = Complex(2,3)</a:t>
            </a:r>
          </a:p>
          <a:p>
            <a:pPr>
              <a:lnSpc>
                <a:spcPts val="178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8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c1 match {</a:t>
            </a:r>
          </a:p>
          <a:p>
            <a:pPr>
              <a:lnSpc>
                <a:spcPts val="178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Complex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, im) =&gt;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s"Real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$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, Im: $im"</a:t>
            </a:r>
          </a:p>
          <a:p>
            <a:pPr>
              <a:lnSpc>
                <a:spcPts val="178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80"/>
              </a:lnSpc>
            </a:pP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res7: </a:t>
            </a:r>
            <a:r>
              <a:rPr lang="hr-HR" sz="1200" dirty="0" err="1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hr-HR" sz="1200" dirty="0">
                <a:latin typeface="Monaco" charset="0"/>
                <a:ea typeface="Monaco" charset="0"/>
                <a:cs typeface="Monaco" charset="0"/>
              </a:rPr>
              <a:t> = Real: 2, Im: 3</a:t>
            </a:r>
          </a:p>
        </p:txBody>
      </p:sp>
    </p:spTree>
    <p:extLst>
      <p:ext uri="{BB962C8B-B14F-4D97-AF65-F5344CB8AC3E}">
        <p14:creationId xmlns:p14="http://schemas.microsoft.com/office/powerpoint/2010/main" val="174320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Extractor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extract components from a non-case class?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566727"/>
            <a:ext cx="5801647" cy="347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Person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first: String, 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last: String, 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override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toString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s"$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first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$last: $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p1 = new Person("John", "Doe", 21)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p1: Person = John Doe: 21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p1 match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case Person(f, l, a)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s"$f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$l is $a years old"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console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&gt;:17: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not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found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Person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case Person(f, l, a)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s"$f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$l is $a years old"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 descr="sb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7" y="2443127"/>
            <a:ext cx="1039527" cy="25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4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Extractor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companion object for class	</a:t>
            </a:r>
          </a:p>
          <a:p>
            <a:pPr lvl="2"/>
            <a:r>
              <a:rPr lang="en-US" dirty="0" smtClean="0"/>
              <a:t>Define </a:t>
            </a:r>
            <a:r>
              <a:rPr lang="en-US" dirty="0" err="1" smtClean="0"/>
              <a:t>unapply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59060"/>
            <a:ext cx="6893027" cy="347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Person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first: String,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last: String,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)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override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toString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= s"$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first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$last: $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Person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unapply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p: Person ): Option[(String,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)] =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Some(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p.first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p.last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p.age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p1 = new Person("John", "Doe", 21)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p1: Person = John Doe: 21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p1 match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 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case Person(f, l, a)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s"$f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$l is $a years old"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res9: String = John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Doe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21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years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old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7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Extractor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004184"/>
          </a:xfrm>
        </p:spPr>
        <p:txBody>
          <a:bodyPr/>
          <a:lstStyle/>
          <a:p>
            <a:r>
              <a:rPr lang="en-US" dirty="0" err="1" smtClean="0"/>
              <a:t>Unapply</a:t>
            </a:r>
            <a:r>
              <a:rPr lang="en-US" dirty="0" smtClean="0"/>
              <a:t> method can be used for </a:t>
            </a:r>
            <a:r>
              <a:rPr lang="en-US" dirty="0" err="1" smtClean="0"/>
              <a:t>generalised</a:t>
            </a:r>
            <a:r>
              <a:rPr lang="en-US" dirty="0" smtClean="0"/>
              <a:t> extraction of </a:t>
            </a:r>
            <a:br>
              <a:rPr lang="en-US" dirty="0" smtClean="0"/>
            </a:br>
            <a:r>
              <a:rPr lang="en-US" dirty="0" smtClean="0"/>
              <a:t>components from a structured value</a:t>
            </a:r>
          </a:p>
          <a:p>
            <a:pPr lvl="2"/>
            <a:r>
              <a:rPr lang="en-US" dirty="0" smtClean="0"/>
              <a:t>E.g. Regular Expression Capture Groups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803" y="2143432"/>
            <a:ext cx="4572615" cy="183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Person(f, l, a) = p1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f: String = John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l: String = Doe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21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res10: String = John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5124" y="2570000"/>
            <a:ext cx="5492238" cy="185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dateMatcher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"""^(\d\d)/(\d\d)/(\d\d)$""".r</a:t>
            </a: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dateMatcher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scala.util.matching.Regex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     ^(\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d\d)/(\d\d)/(\d\d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)$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dateMatcher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(d, m, y) = "01/02/16"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d: String = 01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m: String = 02</a:t>
            </a:r>
          </a:p>
          <a:p>
            <a:pPr>
              <a:lnSpc>
                <a:spcPts val="16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y: String =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16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941" y="4334195"/>
            <a:ext cx="4852836" cy="854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Complex(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realPart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imaginaryPart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= c1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realPart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2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imaginaryPart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765482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namespaces, </a:t>
            </a:r>
            <a:br>
              <a:rPr lang="en-US" dirty="0" smtClean="0"/>
            </a:br>
            <a:r>
              <a:rPr lang="en-US" dirty="0" smtClean="0"/>
              <a:t>as in Java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More flexible</a:t>
            </a:r>
          </a:p>
          <a:p>
            <a:pPr lvl="2"/>
            <a:r>
              <a:rPr lang="en-US" dirty="0" smtClean="0"/>
              <a:t>Can be nested</a:t>
            </a:r>
          </a:p>
          <a:p>
            <a:pPr lvl="2"/>
            <a:r>
              <a:rPr lang="en-US" dirty="0" smtClean="0"/>
              <a:t>Many packages per </a:t>
            </a:r>
            <a:br>
              <a:rPr lang="en-US" dirty="0" smtClean="0"/>
            </a:br>
            <a:r>
              <a:rPr lang="en-US" dirty="0" smtClean="0"/>
              <a:t>source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1" y="1287120"/>
            <a:ext cx="4316362" cy="370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package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myPackage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class AA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package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mySubPackage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class AB1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class AB2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C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foo extends App {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myPackage.AA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 = new myPackage.mySubPackage.AB1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 = new C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14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definition of package-global data and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Use like any other package members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868129" y="1688624"/>
            <a:ext cx="5334000" cy="1138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package object </a:t>
            </a:r>
            <a:r>
              <a:rPr lang="en-US" sz="1200" b="0" dirty="0" err="1" smtClean="0">
                <a:solidFill>
                  <a:srgbClr val="0B52FC"/>
                </a:solidFill>
                <a:latin typeface="Monaco" charset="0"/>
                <a:ea typeface="Monaco" charset="0"/>
                <a:cs typeface="Monaco" charset="0"/>
              </a:rPr>
              <a:t>myPackage</a:t>
            </a:r>
            <a:r>
              <a:rPr lang="en-US" sz="1200" b="0" dirty="0" smtClean="0">
                <a:solidFill>
                  <a:srgbClr val="0B52FC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packageGlobalVal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= 100;</a:t>
            </a:r>
          </a:p>
          <a:p>
            <a:pPr>
              <a:lnSpc>
                <a:spcPts val="1740"/>
              </a:lnSpc>
            </a:pP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packageGlobalDef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= "Hello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There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7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0529" y="1460024"/>
            <a:ext cx="1393330" cy="29277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package.scala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868129" y="3777980"/>
            <a:ext cx="5334000" cy="1138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object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MyProg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extends App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myVal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b="0" dirty="0" err="1">
                <a:solidFill>
                  <a:srgbClr val="0B52FC"/>
                </a:solidFill>
                <a:latin typeface="Monaco" charset="0"/>
                <a:ea typeface="Monaco" charset="0"/>
                <a:cs typeface="Monaco" charset="0"/>
              </a:rPr>
              <a:t>myPackage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.packageGlobalVal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b="0" dirty="0" err="1" smtClean="0">
                <a:solidFill>
                  <a:srgbClr val="0B52FC"/>
                </a:solidFill>
                <a:latin typeface="Monaco" charset="0"/>
                <a:ea typeface="Monaco" charset="0"/>
                <a:cs typeface="Monaco" charset="0"/>
              </a:rPr>
              <a:t>myPackage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.packageGlobalDef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70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373758"/>
          </a:xfrm>
        </p:spPr>
        <p:txBody>
          <a:bodyPr/>
          <a:lstStyle/>
          <a:p>
            <a:r>
              <a:rPr lang="en-US" dirty="0" smtClean="0"/>
              <a:t>Allows symbols to be used without package qualification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Like Java, but again more flexible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import can be scoped</a:t>
            </a:r>
          </a:p>
          <a:p>
            <a:pPr lvl="2"/>
            <a:endParaRPr lang="en-US" dirty="0"/>
          </a:p>
          <a:p>
            <a:r>
              <a:rPr lang="en-US" dirty="0" smtClean="0"/>
              <a:t>Use _ as wildcard</a:t>
            </a:r>
            <a:br>
              <a:rPr lang="en-US" dirty="0" smtClean="0"/>
            </a:br>
            <a:r>
              <a:rPr lang="en-US" dirty="0" smtClean="0"/>
              <a:t>to import all </a:t>
            </a:r>
            <a:br>
              <a:rPr lang="en-US" dirty="0" smtClean="0"/>
            </a:b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6322" y="2467897"/>
            <a:ext cx="5299587" cy="2616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myPackage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._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foo extends App {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 = new AA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 = new B.AB1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foo = {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import myPackage.mySubPackage.AB2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ab2 = new AB2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… 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}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6671" y="1838632"/>
            <a:ext cx="1412503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valid</a:t>
            </a:r>
            <a:r>
              <a:rPr lang="en-US" dirty="0"/>
              <a:t> </a:t>
            </a:r>
            <a:r>
              <a:rPr lang="en-US" dirty="0" smtClean="0"/>
              <a:t>for </a:t>
            </a:r>
          </a:p>
          <a:p>
            <a:r>
              <a:rPr lang="en-US" dirty="0" smtClean="0"/>
              <a:t>entire source file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70323" y="2104103"/>
            <a:ext cx="1307690" cy="45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0258" y="4006882"/>
            <a:ext cx="1070229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valid</a:t>
            </a:r>
          </a:p>
          <a:p>
            <a:r>
              <a:rPr lang="en-US" dirty="0"/>
              <a:t>f</a:t>
            </a:r>
            <a:r>
              <a:rPr lang="en-US" dirty="0" smtClean="0"/>
              <a:t>or block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20487" y="4006882"/>
            <a:ext cx="1825371" cy="2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35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052184"/>
          </a:xfrm>
        </p:spPr>
        <p:txBody>
          <a:bodyPr/>
          <a:lstStyle/>
          <a:p>
            <a:r>
              <a:rPr lang="en-US" dirty="0" smtClean="0"/>
              <a:t>Import multiple symbols at one time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Import symbol and create alias </a:t>
            </a:r>
          </a:p>
          <a:p>
            <a:pPr lvl="2"/>
            <a:r>
              <a:rPr lang="en-US" dirty="0" smtClean="0"/>
              <a:t>Helps deal with name clashes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Import allowed from entities other than packages</a:t>
            </a:r>
          </a:p>
          <a:p>
            <a:pPr lvl="2"/>
            <a:r>
              <a:rPr lang="en-US" dirty="0" smtClean="0"/>
              <a:t>package objects</a:t>
            </a:r>
          </a:p>
          <a:p>
            <a:pPr lvl="2"/>
            <a:r>
              <a:rPr lang="en-US" dirty="0" smtClean="0"/>
              <a:t>singleton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909" y="1651819"/>
            <a:ext cx="5299587" cy="41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java.io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.{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InputReader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OutputWriter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908" y="3068959"/>
            <a:ext cx="5299587" cy="636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java.util.Date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java.sql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.{ Date =&gt;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SqlDate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6457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imports performed by the compiler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scala.Predef</a:t>
            </a:r>
            <a:r>
              <a:rPr lang="en-US" dirty="0" smtClean="0"/>
              <a:t> defines many </a:t>
            </a:r>
            <a:br>
              <a:rPr lang="en-US" dirty="0" smtClean="0"/>
            </a:br>
            <a:r>
              <a:rPr lang="en-US" dirty="0" smtClean="0"/>
              <a:t>useful functions</a:t>
            </a:r>
          </a:p>
          <a:p>
            <a:pPr lvl="2"/>
            <a:r>
              <a:rPr lang="en-US" dirty="0" err="1" smtClean="0"/>
              <a:t>println</a:t>
            </a:r>
            <a:endParaRPr lang="en-US" dirty="0" smtClean="0"/>
          </a:p>
          <a:p>
            <a:pPr lvl="2"/>
            <a:r>
              <a:rPr lang="en-US" dirty="0" err="1" smtClean="0"/>
              <a:t>printf</a:t>
            </a:r>
            <a:endParaRPr lang="en-US" dirty="0" smtClean="0"/>
          </a:p>
          <a:p>
            <a:pPr lvl="2"/>
            <a:r>
              <a:rPr lang="en-US" dirty="0" smtClean="0"/>
              <a:t>Various read</a:t>
            </a:r>
            <a:r>
              <a:rPr lang="is-IS" dirty="0" smtClean="0"/>
              <a:t>… functions</a:t>
            </a:r>
          </a:p>
          <a:p>
            <a:pPr lvl="2"/>
            <a:r>
              <a:rPr lang="en-US" dirty="0" smtClean="0"/>
              <a:t>a</a:t>
            </a:r>
            <a:r>
              <a:rPr lang="is-IS" dirty="0" smtClean="0"/>
              <a:t>ssert</a:t>
            </a:r>
          </a:p>
          <a:p>
            <a:pPr lvl="2"/>
            <a:r>
              <a:rPr lang="is-IS" dirty="0" smtClean="0"/>
              <a:t>require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7418" y="1574455"/>
            <a:ext cx="4542505" cy="8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java.lang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._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._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scala.Predef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2845" y="3140242"/>
            <a:ext cx="4542505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require ( 1 == 0, "WTF???" )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java.lang.IllegalArgumentException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requirement failed: WTF???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at scala.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Predef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$.require(Predef.scala:233)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at .&lt;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&gt;(&lt;console&gt;:8)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at .&lt;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clinit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&gt;(&lt;console&gt;)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…	</a:t>
            </a:r>
          </a:p>
        </p:txBody>
      </p:sp>
    </p:spTree>
    <p:extLst>
      <p:ext uri="{BB962C8B-B14F-4D97-AF65-F5344CB8AC3E}">
        <p14:creationId xmlns:p14="http://schemas.microsoft.com/office/powerpoint/2010/main" val="12341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1967745"/>
          </a:xfrm>
        </p:spPr>
        <p:txBody>
          <a:bodyPr/>
          <a:lstStyle/>
          <a:p>
            <a:r>
              <a:rPr lang="en-US" dirty="0" smtClean="0"/>
              <a:t>Easy to define a new class</a:t>
            </a:r>
          </a:p>
          <a:p>
            <a:pPr lvl="2"/>
            <a:r>
              <a:rPr lang="en-US" dirty="0" smtClean="0"/>
              <a:t>Instantiate using new</a:t>
            </a:r>
          </a:p>
          <a:p>
            <a:pPr lvl="2"/>
            <a:r>
              <a:rPr lang="en-US" dirty="0" smtClean="0"/>
              <a:t>REPL provides :</a:t>
            </a:r>
            <a:r>
              <a:rPr lang="en-US" dirty="0" err="1" smtClean="0"/>
              <a:t>javap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to examine bytecodes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533748"/>
            <a:ext cx="7901522" cy="2274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: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-c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Compiled from "&lt;console&gt;"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public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public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>
              <a:lnSpc>
                <a:spcPts val="18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Code: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0: aload_0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invokespecial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#9                  // Method java/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lang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/Object."&lt;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&gt;":()V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4: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return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852" y="1259866"/>
            <a:ext cx="3252814" cy="196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MyClass@14bf9759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myObj.toString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res3: String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MyClass@14bf9759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2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361036"/>
          </a:xfrm>
        </p:spPr>
        <p:txBody>
          <a:bodyPr/>
          <a:lstStyle/>
          <a:p>
            <a:r>
              <a:rPr lang="en-US" dirty="0" smtClean="0"/>
              <a:t>By default all class members (properties and methods) are public</a:t>
            </a:r>
          </a:p>
          <a:p>
            <a:pPr lvl="2"/>
            <a:endParaRPr lang="en-US" dirty="0"/>
          </a:p>
          <a:p>
            <a:r>
              <a:rPr lang="en-US" dirty="0" smtClean="0"/>
              <a:t>Can be restricted to private</a:t>
            </a:r>
          </a:p>
          <a:p>
            <a:pPr lvl="2"/>
            <a:r>
              <a:rPr lang="en-US" dirty="0" smtClean="0"/>
              <a:t>Visible in containing type only</a:t>
            </a:r>
          </a:p>
          <a:p>
            <a:pPr lvl="2"/>
            <a:endParaRPr lang="en-US" dirty="0"/>
          </a:p>
          <a:p>
            <a:r>
              <a:rPr lang="is-IS" dirty="0" smtClean="0"/>
              <a:t>…or protected</a:t>
            </a:r>
          </a:p>
          <a:p>
            <a:pPr lvl="2"/>
            <a:r>
              <a:rPr lang="en-US" dirty="0" smtClean="0"/>
              <a:t>V</a:t>
            </a:r>
            <a:r>
              <a:rPr lang="is-IS" dirty="0" smtClean="0"/>
              <a:t>isible in containing type and subtypes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9535" y="3426284"/>
            <a:ext cx="5083278" cy="1603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Person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private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age: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8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protected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name = s"${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}"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35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 restriction can be qualified</a:t>
            </a:r>
          </a:p>
          <a:p>
            <a:endParaRPr lang="en-US" dirty="0"/>
          </a:p>
          <a:p>
            <a:r>
              <a:rPr lang="en-US" dirty="0" smtClean="0"/>
              <a:t>Restricted to </a:t>
            </a:r>
            <a:br>
              <a:rPr lang="en-US" dirty="0" smtClean="0"/>
            </a:br>
            <a:r>
              <a:rPr lang="en-US" dirty="0" smtClean="0"/>
              <a:t>package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mtClean="0"/>
              <a:t>Restricted to</a:t>
            </a:r>
            <a:br>
              <a:rPr lang="en-US" smtClean="0"/>
            </a:br>
            <a:r>
              <a:rPr lang="en-US" smtClean="0"/>
              <a:t>instance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4980" y="1537138"/>
            <a:ext cx="5083278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package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myPackage</a:t>
            </a:r>
            <a:endParaRPr lang="en-US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Person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private [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myPackage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age: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protected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name = s"${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}"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4980" y="3651728"/>
            <a:ext cx="5083278" cy="1526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Person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private [this]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age: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protected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name = s"${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}"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615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221683"/>
          </a:xfrm>
        </p:spPr>
        <p:txBody>
          <a:bodyPr/>
          <a:lstStyle/>
          <a:p>
            <a:r>
              <a:rPr lang="en-US" dirty="0" smtClean="0"/>
              <a:t>Scala classes may inherit from one other class</a:t>
            </a:r>
          </a:p>
          <a:p>
            <a:pPr lvl="2"/>
            <a:r>
              <a:rPr lang="en-US" dirty="0" smtClean="0">
                <a:ea typeface="ＭＳ Ｐゴシック" charset="0"/>
              </a:rPr>
              <a:t>Standard JVM model</a:t>
            </a:r>
          </a:p>
          <a:p>
            <a:pPr lvl="2"/>
            <a:r>
              <a:rPr lang="en-US" dirty="0" smtClean="0">
                <a:ea typeface="ＭＳ Ｐゴシック" charset="0"/>
              </a:rPr>
              <a:t>Non-private members inherited</a:t>
            </a:r>
          </a:p>
          <a:p>
            <a:pPr lvl="2"/>
            <a:r>
              <a:rPr lang="en-US" dirty="0" smtClean="0">
                <a:ea typeface="ＭＳ Ｐゴシック" charset="0"/>
              </a:rPr>
              <a:t>Non-final members may be overridden</a:t>
            </a:r>
          </a:p>
          <a:p>
            <a:pPr lvl="2"/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252" y="2566219"/>
            <a:ext cx="5751872" cy="2479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spAutoFit/>
          </a:bodyPr>
          <a:lstStyle/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Animal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name: String ) {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eat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("Hungry....")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private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mySecret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("This is my secret")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8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Lion (n: String ) extends Animal( n ) {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roar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(name + " says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Grrr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override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eat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("Rare steak please")</a:t>
            </a:r>
          </a:p>
          <a:p>
            <a:pPr>
              <a:lnSpc>
                <a:spcPts val="18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8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26426" y="3746090"/>
            <a:ext cx="1111045" cy="442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54761" y="3244645"/>
            <a:ext cx="1663276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 superclass </a:t>
            </a:r>
          </a:p>
          <a:p>
            <a:r>
              <a:rPr lang="en-US" dirty="0"/>
              <a:t>c</a:t>
            </a:r>
            <a:r>
              <a:rPr lang="en-US" dirty="0" smtClean="0"/>
              <a:t>onstructor with </a:t>
            </a:r>
            <a:r>
              <a:rPr lang="en-US" dirty="0" err="1" smtClean="0"/>
              <a:t>arg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1"/>
            <a:endCxn id="5" idx="7"/>
          </p:cNvCxnSpPr>
          <p:nvPr/>
        </p:nvCxnSpPr>
        <p:spPr>
          <a:xfrm flipH="1">
            <a:off x="4674762" y="3506897"/>
            <a:ext cx="2079999" cy="30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Subclassing</a:t>
            </a:r>
            <a:r>
              <a:rPr lang="en-US" dirty="0" smtClean="0"/>
              <a:t> or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422"/>
            <a:ext cx="7886700" cy="4178968"/>
          </a:xfrm>
        </p:spPr>
        <p:txBody>
          <a:bodyPr/>
          <a:lstStyle/>
          <a:p>
            <a:r>
              <a:rPr lang="en-US" dirty="0" smtClean="0"/>
              <a:t>Use final to prevent a class from being extended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842" y="1725465"/>
            <a:ext cx="6135013" cy="1582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final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class Animal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Animal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Lion extends Animal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&lt;console&gt;:12: error: illegal inheritance from final class Animal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class Lion extends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Animal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72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Subclassing</a:t>
            </a:r>
            <a:r>
              <a:rPr lang="en-US" dirty="0" smtClean="0"/>
              <a:t> or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422"/>
            <a:ext cx="7886700" cy="4178968"/>
          </a:xfrm>
        </p:spPr>
        <p:txBody>
          <a:bodyPr/>
          <a:lstStyle/>
          <a:p>
            <a:r>
              <a:rPr lang="is-IS" dirty="0" smtClean="0"/>
              <a:t>…or to prevent a member being overridden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730693"/>
            <a:ext cx="7718937" cy="23402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class Animal { </a:t>
            </a:r>
            <a:r>
              <a:rPr lang="en-US" sz="1200" b="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final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eat =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("Hungry")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8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defined class Animal</a:t>
            </a:r>
          </a:p>
          <a:p>
            <a:pPr>
              <a:lnSpc>
                <a:spcPts val="1840"/>
              </a:lnSpc>
            </a:pP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class Lion extends Animal {</a:t>
            </a:r>
          </a:p>
          <a:p>
            <a:pPr>
              <a:lnSpc>
                <a:spcPts val="18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 override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eat =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("WTF??")</a:t>
            </a:r>
          </a:p>
          <a:p>
            <a:pPr>
              <a:lnSpc>
                <a:spcPts val="1840"/>
              </a:lnSpc>
            </a:pP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b="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840"/>
              </a:lnSpc>
            </a:pP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console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&gt;:13: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overriding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method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eat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Animal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of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type =&gt; Unit;</a:t>
            </a:r>
          </a:p>
          <a:p>
            <a:pPr>
              <a:lnSpc>
                <a:spcPts val="1840"/>
              </a:lnSpc>
            </a:pP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method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eat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cannot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override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final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member</a:t>
            </a:r>
            <a:endParaRPr lang="de-DE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       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override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eat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b="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de-DE" sz="1200" b="0" dirty="0">
                <a:latin typeface="Monaco" charset="0"/>
                <a:ea typeface="Monaco" charset="0"/>
                <a:cs typeface="Monaco" charset="0"/>
              </a:rPr>
              <a:t>("WTF??")</a:t>
            </a:r>
          </a:p>
        </p:txBody>
      </p:sp>
    </p:spTree>
    <p:extLst>
      <p:ext uri="{BB962C8B-B14F-4D97-AF65-F5344CB8AC3E}">
        <p14:creationId xmlns:p14="http://schemas.microsoft.com/office/powerpoint/2010/main" val="2141087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Class Inheritance Hierarchy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581400" y="1068543"/>
            <a:ext cx="1219200" cy="4542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Any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Isosceles Triangle 7"/>
          <p:cNvSpPr/>
          <p:nvPr/>
        </p:nvSpPr>
        <p:spPr bwMode="auto">
          <a:xfrm>
            <a:off x="4000500" y="1525743"/>
            <a:ext cx="381000" cy="302834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Isosceles Triangle 9"/>
          <p:cNvSpPr/>
          <p:nvPr/>
        </p:nvSpPr>
        <p:spPr bwMode="auto">
          <a:xfrm>
            <a:off x="1951567" y="2702071"/>
            <a:ext cx="381000" cy="302834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614335" y="3357418"/>
            <a:ext cx="1219200" cy="68137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atin typeface="Monaco" charset="0"/>
                <a:ea typeface="Monaco" charset="0"/>
                <a:cs typeface="Monaco" charset="0"/>
              </a:rPr>
              <a:t>java.*</a:t>
            </a:r>
            <a:br>
              <a:rPr lang="en-US" sz="1400" b="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400" b="0" dirty="0" smtClean="0">
                <a:latin typeface="Monaco" charset="0"/>
                <a:ea typeface="Monaco" charset="0"/>
                <a:cs typeface="Monaco" charset="0"/>
              </a:rPr>
              <a:t>ref types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Isosceles Triangle 19"/>
          <p:cNvSpPr/>
          <p:nvPr/>
        </p:nvSpPr>
        <p:spPr bwMode="auto">
          <a:xfrm>
            <a:off x="6444364" y="2710246"/>
            <a:ext cx="378542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133600" y="2016271"/>
            <a:ext cx="44958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5" idx="3"/>
          </p:cNvCxnSpPr>
          <p:nvPr/>
        </p:nvCxnSpPr>
        <p:spPr bwMode="auto">
          <a:xfrm>
            <a:off x="4191000" y="1828577"/>
            <a:ext cx="0" cy="177204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142067" y="2016271"/>
            <a:ext cx="0" cy="284274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1532467" y="2244871"/>
            <a:ext cx="1219200" cy="4542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AnyVal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633635" y="2016271"/>
            <a:ext cx="0" cy="284274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ounded Rectangle 15"/>
          <p:cNvSpPr/>
          <p:nvPr/>
        </p:nvSpPr>
        <p:spPr bwMode="auto">
          <a:xfrm>
            <a:off x="6024035" y="2244871"/>
            <a:ext cx="1219200" cy="4542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AnyRef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2133600" y="3006871"/>
            <a:ext cx="8467" cy="121440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9" idx="3"/>
            <a:endCxn id="26" idx="1"/>
          </p:cNvCxnSpPr>
          <p:nvPr/>
        </p:nvCxnSpPr>
        <p:spPr bwMode="auto">
          <a:xfrm>
            <a:off x="5833535" y="3698106"/>
            <a:ext cx="1540931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6629400" y="3020682"/>
            <a:ext cx="0" cy="677424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7374466" y="3357418"/>
            <a:ext cx="1219200" cy="68137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scala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.*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ref types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642535" y="3233630"/>
            <a:ext cx="9906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718735" y="3995630"/>
            <a:ext cx="9906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 bwMode="auto">
          <a:xfrm>
            <a:off x="499535" y="3005030"/>
            <a:ext cx="1219200" cy="4542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Boolean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633135" y="3005030"/>
            <a:ext cx="1219200" cy="4542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Int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535" y="3767030"/>
            <a:ext cx="1219200" cy="4542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Unit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633135" y="3767030"/>
            <a:ext cx="1219200" cy="4542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Long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Left Brace 32"/>
          <p:cNvSpPr/>
          <p:nvPr/>
        </p:nvSpPr>
        <p:spPr bwMode="auto">
          <a:xfrm rot="16200000">
            <a:off x="6519826" y="2222633"/>
            <a:ext cx="151417" cy="3962400"/>
          </a:xfrm>
          <a:prstGeom prst="leftBrace">
            <a:avLst>
              <a:gd name="adj1" fmla="val 35000"/>
              <a:gd name="adj2" fmla="val 50000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4479357" y="750965"/>
            <a:ext cx="151417" cy="8077200"/>
          </a:xfrm>
          <a:prstGeom prst="leftBrace">
            <a:avLst>
              <a:gd name="adj1" fmla="val 35000"/>
              <a:gd name="adj2" fmla="val 50000"/>
            </a:avLst>
          </a:prstGeom>
          <a:solidFill>
            <a:srgbClr val="FFFFFF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962400" y="4898143"/>
            <a:ext cx="1219200" cy="378542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Nothing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985935" y="4348263"/>
            <a:ext cx="1219200" cy="378542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aco" charset="0"/>
                <a:ea typeface="Monaco" charset="0"/>
                <a:cs typeface="Monaco" charset="0"/>
              </a:rPr>
              <a:t>Null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32652" y="4149425"/>
            <a:ext cx="381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1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2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4484124" cy="4219332"/>
          </a:xfrm>
        </p:spPr>
        <p:txBody>
          <a:bodyPr>
            <a:normAutofit/>
          </a:bodyPr>
          <a:lstStyle/>
          <a:p>
            <a:r>
              <a:rPr lang="en-US" dirty="0" smtClean="0"/>
              <a:t>Subtypes of </a:t>
            </a:r>
            <a:r>
              <a:rPr lang="en-US" dirty="0" err="1" smtClean="0"/>
              <a:t>AnyVal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Present as objects</a:t>
            </a:r>
          </a:p>
          <a:p>
            <a:pPr lvl="2"/>
            <a:r>
              <a:rPr lang="en-US" dirty="0" smtClean="0"/>
              <a:t>Act as wrappers around JVM </a:t>
            </a:r>
            <a:br>
              <a:rPr lang="en-US" dirty="0" smtClean="0"/>
            </a:br>
            <a:r>
              <a:rPr lang="en-US" dirty="0" smtClean="0"/>
              <a:t>primitive types</a:t>
            </a:r>
          </a:p>
          <a:p>
            <a:pPr lvl="2"/>
            <a:r>
              <a:rPr lang="en-US" dirty="0" smtClean="0"/>
              <a:t>Compiler removes object </a:t>
            </a:r>
            <a:br>
              <a:rPr lang="en-US" dirty="0" smtClean="0"/>
            </a:br>
            <a:r>
              <a:rPr lang="en-US" dirty="0" smtClean="0"/>
              <a:t>wrapper when possible</a:t>
            </a:r>
          </a:p>
          <a:p>
            <a:pPr lvl="2"/>
            <a:r>
              <a:rPr lang="en-US" dirty="0" smtClean="0"/>
              <a:t>Balances efficiency with </a:t>
            </a:r>
            <a:br>
              <a:rPr lang="en-US" dirty="0" smtClean="0"/>
            </a:br>
            <a:r>
              <a:rPr lang="en-US" dirty="0" smtClean="0"/>
              <a:t>object capabilities</a:t>
            </a:r>
          </a:p>
          <a:p>
            <a:pPr lvl="2"/>
            <a:endParaRPr lang="en-US" dirty="0"/>
          </a:p>
          <a:p>
            <a:r>
              <a:rPr lang="en-US" dirty="0" smtClean="0"/>
              <a:t>New value types may be</a:t>
            </a:r>
            <a:br>
              <a:rPr lang="en-US" dirty="0" smtClean="0"/>
            </a:br>
            <a:r>
              <a:rPr lang="en-US" dirty="0" smtClean="0"/>
              <a:t>defined</a:t>
            </a:r>
          </a:p>
          <a:p>
            <a:pPr lvl="2"/>
            <a:r>
              <a:rPr lang="en-US" dirty="0" smtClean="0"/>
              <a:t>Must wrap a single JVM </a:t>
            </a:r>
            <a:br>
              <a:rPr lang="en-US" dirty="0" smtClean="0"/>
            </a:br>
            <a:r>
              <a:rPr lang="en-US" dirty="0" smtClean="0"/>
              <a:t>primitive type</a:t>
            </a:r>
          </a:p>
          <a:p>
            <a:pPr lvl="2"/>
            <a:r>
              <a:rPr lang="en-US" dirty="0" smtClean="0"/>
              <a:t>Must extend </a:t>
            </a:r>
            <a:r>
              <a:rPr lang="en-US" dirty="0" err="1" smtClean="0"/>
              <a:t>AnyVal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0696" y="2136516"/>
            <a:ext cx="4232173" cy="2943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bIns="144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: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-c Foo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Compiled from "&lt;console&gt;"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public class Foo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public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bar();</a:t>
            </a:r>
          </a:p>
          <a:p>
            <a:pPr>
              <a:lnSpc>
                <a:spcPts val="16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Code: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0: aload_0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1: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getfield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#11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//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Field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i:I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4: iconst_1</a:t>
            </a:r>
          </a:p>
          <a:p>
            <a:pPr>
              <a:lnSpc>
                <a:spcPts val="16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   5: </a:t>
            </a:r>
            <a:r>
              <a:rPr lang="ro-RO" sz="1200" dirty="0" err="1">
                <a:latin typeface="Monaco" charset="0"/>
                <a:ea typeface="Monaco" charset="0"/>
                <a:cs typeface="Monaco" charset="0"/>
              </a:rPr>
              <a:t>iadd</a:t>
            </a:r>
            <a:endParaRPr lang="ro-RO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6: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ireturn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6924" y="1050758"/>
            <a:ext cx="2467896" cy="1214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bIns="144000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Foo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bar = i +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1</a:t>
            </a: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41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407307"/>
          </a:xfrm>
        </p:spPr>
        <p:txBody>
          <a:bodyPr/>
          <a:lstStyle/>
          <a:p>
            <a:r>
              <a:rPr lang="en-US" dirty="0" smtClean="0"/>
              <a:t>Class need not provide full implementation of all properties</a:t>
            </a:r>
          </a:p>
          <a:p>
            <a:r>
              <a:rPr lang="en-US" dirty="0" smtClean="0"/>
              <a:t>Such a class must be marked as abstract</a:t>
            </a:r>
          </a:p>
          <a:p>
            <a:pPr lvl="2"/>
            <a:r>
              <a:rPr lang="en-US" dirty="0" smtClean="0"/>
              <a:t>Cannot be instantiated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307" y="2163312"/>
            <a:ext cx="6804537" cy="194553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b="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abstract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class 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Animal { </a:t>
            </a:r>
            <a:endParaRPr lang="en-US" sz="1200" b="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eat: String</a:t>
            </a:r>
          </a:p>
          <a:p>
            <a:pPr>
              <a:lnSpc>
                <a:spcPts val="1840"/>
              </a:lnSpc>
            </a:pP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new Animal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&lt;console&gt;:13: error: class Animal is abstract; cannot be instantiated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new Animal</a:t>
            </a:r>
          </a:p>
          <a:p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9575" y="1853856"/>
            <a:ext cx="1724383" cy="740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Argument types and</a:t>
            </a:r>
            <a:br>
              <a:rPr lang="en-US" dirty="0" smtClean="0"/>
            </a:br>
            <a:r>
              <a:rPr lang="en-US" dirty="0" smtClean="0"/>
              <a:t>result type should be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specified</a:t>
            </a:r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 flipH="1">
            <a:off x="2762866" y="2224150"/>
            <a:ext cx="1346709" cy="41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2264" y="3706997"/>
            <a:ext cx="3358332" cy="14530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0400" bIns="14040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Lion extends Animal {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override</a:t>
            </a:r>
            <a:r>
              <a:rPr lang="de-DE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eat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Yum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new Lion().eat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res48: String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Yum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472" y="4274530"/>
            <a:ext cx="1111394" cy="740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Keyword not</a:t>
            </a:r>
            <a:br>
              <a:rPr lang="en-US" dirty="0" smtClean="0"/>
            </a:br>
            <a:r>
              <a:rPr lang="en-US" dirty="0" smtClean="0"/>
              <a:t>mandatory</a:t>
            </a:r>
            <a:br>
              <a:rPr lang="en-US" dirty="0" smtClean="0"/>
            </a:br>
            <a:r>
              <a:rPr lang="en-US" smtClean="0"/>
              <a:t>but advised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638910" y="4169686"/>
            <a:ext cx="900703" cy="45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7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and the Uniform Access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446636"/>
          </a:xfrm>
        </p:spPr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may be overridden with a </a:t>
            </a:r>
            <a:r>
              <a:rPr lang="en-US" dirty="0" err="1" smtClean="0"/>
              <a:t>val</a:t>
            </a:r>
            <a:endParaRPr lang="en-US" dirty="0" smtClean="0"/>
          </a:p>
          <a:p>
            <a:pPr lvl="2"/>
            <a:r>
              <a:rPr lang="en-US" dirty="0" smtClean="0"/>
              <a:t>Subclass causes the property value to become stable</a:t>
            </a:r>
          </a:p>
          <a:p>
            <a:pPr lvl="2"/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may </a:t>
            </a:r>
            <a:r>
              <a:rPr lang="en-US" i="1" dirty="0" smtClean="0"/>
              <a:t>not</a:t>
            </a:r>
            <a:r>
              <a:rPr lang="en-US" dirty="0" smtClean="0"/>
              <a:t> be overridden by a </a:t>
            </a:r>
            <a:r>
              <a:rPr lang="en-US" dirty="0" err="1" smtClean="0"/>
              <a:t>def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083" y="2576051"/>
            <a:ext cx="3765755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Person {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age: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// Some calculation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p = new Person</a:t>
            </a: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p: Person = Person@1c59d3ae</a:t>
            </a:r>
          </a:p>
          <a:p>
            <a:pPr>
              <a:lnSpc>
                <a:spcPts val="1740"/>
              </a:lnSpc>
              <a:defRPr/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p.age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22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9161" y="3515032"/>
            <a:ext cx="3524866" cy="91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80"/>
              </a:lnSpc>
              <a:defRPr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DorianGray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extends Person {</a:t>
            </a:r>
          </a:p>
          <a:p>
            <a:pPr>
              <a:lnSpc>
                <a:spcPts val="1780"/>
              </a:lnSpc>
              <a:defRPr/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override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age: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= 21</a:t>
            </a:r>
          </a:p>
          <a:p>
            <a:pPr>
              <a:lnSpc>
                <a:spcPts val="1780"/>
              </a:lnSpc>
              <a:defRPr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11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Trait is similar to Java 8 interface</a:t>
            </a:r>
          </a:p>
          <a:p>
            <a:pPr lvl="2"/>
            <a:r>
              <a:rPr lang="en-US" dirty="0" smtClean="0"/>
              <a:t>May include implementation</a:t>
            </a:r>
          </a:p>
          <a:p>
            <a:pPr lvl="2"/>
            <a:r>
              <a:rPr lang="en-US" dirty="0" smtClean="0"/>
              <a:t>May not define construction parameters</a:t>
            </a:r>
          </a:p>
          <a:p>
            <a:pPr lvl="2"/>
            <a:r>
              <a:rPr lang="en-US" dirty="0" smtClean="0"/>
              <a:t>Use trait to interact with Java interfaces</a:t>
            </a:r>
          </a:p>
          <a:p>
            <a:pPr lvl="2"/>
            <a:endParaRPr lang="en-US" dirty="0"/>
          </a:p>
          <a:p>
            <a:r>
              <a:rPr lang="en-US" dirty="0" smtClean="0"/>
              <a:t>Scala class may "inherit" or "mix in" several traits</a:t>
            </a:r>
          </a:p>
          <a:p>
            <a:pPr lvl="2"/>
            <a:endParaRPr lang="en-US" dirty="0"/>
          </a:p>
          <a:p>
            <a:r>
              <a:rPr lang="en-US" dirty="0" smtClean="0"/>
              <a:t>Use trait to</a:t>
            </a:r>
          </a:p>
          <a:p>
            <a:pPr lvl="2"/>
            <a:r>
              <a:rPr lang="en-US" dirty="0" smtClean="0"/>
              <a:t>Advertise public interface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behaviour</a:t>
            </a:r>
            <a:r>
              <a:rPr lang="en-US" dirty="0" smtClean="0"/>
              <a:t> to existing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540907"/>
          </a:xfrm>
        </p:spPr>
        <p:txBody>
          <a:bodyPr/>
          <a:lstStyle/>
          <a:p>
            <a:r>
              <a:rPr lang="en-US" dirty="0" smtClean="0"/>
              <a:t>Every class has a "primary" </a:t>
            </a:r>
            <a:br>
              <a:rPr lang="en-US" dirty="0" smtClean="0"/>
            </a:br>
            <a:r>
              <a:rPr lang="en-US" dirty="0" smtClean="0"/>
              <a:t>constructor</a:t>
            </a:r>
          </a:p>
          <a:p>
            <a:pPr lvl="2"/>
            <a:r>
              <a:rPr lang="en-US" dirty="0" smtClean="0"/>
              <a:t>Code embedded between { </a:t>
            </a:r>
            <a:r>
              <a:rPr lang="is-IS" dirty="0" smtClean="0"/>
              <a:t>… }</a:t>
            </a:r>
          </a:p>
          <a:p>
            <a:pPr lvl="2"/>
            <a:endParaRPr lang="is-IS" dirty="0"/>
          </a:p>
          <a:p>
            <a:pPr lvl="2"/>
            <a:endParaRPr lang="is-IS" dirty="0" smtClean="0"/>
          </a:p>
          <a:p>
            <a:pPr lvl="2"/>
            <a:endParaRPr lang="is-IS" dirty="0"/>
          </a:p>
          <a:p>
            <a:pPr lvl="2"/>
            <a:endParaRPr lang="is-IS" dirty="0" smtClean="0"/>
          </a:p>
          <a:p>
            <a:pPr lvl="2"/>
            <a:endParaRPr lang="is-IS" dirty="0"/>
          </a:p>
          <a:p>
            <a:r>
              <a:rPr lang="is-IS" dirty="0" smtClean="0"/>
              <a:t>Class parameters </a:t>
            </a:r>
            <a:br>
              <a:rPr lang="is-IS" dirty="0" smtClean="0"/>
            </a:br>
            <a:r>
              <a:rPr lang="is-IS" dirty="0" smtClean="0"/>
              <a:t>may be defined</a:t>
            </a:r>
            <a:endParaRPr lang="is-IS" dirty="0"/>
          </a:p>
          <a:p>
            <a:pPr lvl="2"/>
            <a:r>
              <a:rPr lang="en-US" dirty="0" smtClean="0"/>
              <a:t>A</a:t>
            </a:r>
            <a:r>
              <a:rPr lang="is-IS" dirty="0" smtClean="0"/>
              <a:t>ccessible in</a:t>
            </a:r>
            <a:br>
              <a:rPr lang="is-IS" dirty="0" smtClean="0"/>
            </a:br>
            <a:r>
              <a:rPr lang="is-IS" dirty="0" smtClean="0"/>
              <a:t>constructor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0602" y="1050758"/>
            <a:ext cx="3824748" cy="17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("Building a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myObj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Building a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myObj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MyClass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MyClass@5db45159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3639" y="3220223"/>
            <a:ext cx="5211711" cy="17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Message( head: String, body: String 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"$head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$body")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Message("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world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world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Message = Message@5c669da8</a:t>
            </a:r>
          </a:p>
        </p:txBody>
      </p:sp>
    </p:spTree>
    <p:extLst>
      <p:ext uri="{BB962C8B-B14F-4D97-AF65-F5344CB8AC3E}">
        <p14:creationId xmlns:p14="http://schemas.microsoft.com/office/powerpoint/2010/main" val="1661552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case for multiple inheritance is normally based on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2"/>
            <a:r>
              <a:rPr lang="en-US" dirty="0" smtClean="0"/>
              <a:t>Can help produce a more accurate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245" y="2058934"/>
            <a:ext cx="5545394" cy="2834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abstract class Animal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Animal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Bird extends Animal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fly =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wheee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Bird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Fish extends Animal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swim = "splash"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Fish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Seagull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extends ?????????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 class Penguin extends ?????????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2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28881"/>
          </a:xfrm>
        </p:spPr>
        <p:txBody>
          <a:bodyPr/>
          <a:lstStyle/>
          <a:p>
            <a:r>
              <a:rPr lang="en-US" dirty="0" smtClean="0"/>
              <a:t>Start with (abstract) base class</a:t>
            </a:r>
          </a:p>
          <a:p>
            <a:pPr lvl="2"/>
            <a:r>
              <a:rPr lang="en-US" dirty="0" smtClean="0"/>
              <a:t>Mix in required functionality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736" y="1779639"/>
            <a:ext cx="5763116" cy="261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abstract class Animal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defined class Animal</a:t>
            </a: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trait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CanSwim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swim = "Splash" }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defined trait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CanSwim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trait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CanFly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fly =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Wheeee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 }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defined trait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CanFly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Fish extends Animal with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CanSwim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defined class Fish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Seabird extends Animal with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CanFly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with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CanSwim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3491" y="4602784"/>
            <a:ext cx="1572803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</a:t>
            </a:r>
            <a:r>
              <a:rPr lang="en-US" dirty="0" err="1" smtClean="0"/>
              <a:t>supertype</a:t>
            </a:r>
            <a:r>
              <a:rPr lang="en-US" dirty="0" smtClean="0"/>
              <a:t> can</a:t>
            </a:r>
            <a:br>
              <a:rPr lang="en-US" dirty="0" smtClean="0"/>
            </a:br>
            <a:r>
              <a:rPr lang="en-US" dirty="0" smtClean="0"/>
              <a:t>be class or trait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89892" y="4306529"/>
            <a:ext cx="303914" cy="29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2695" y="4597632"/>
            <a:ext cx="1886350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"with" for</a:t>
            </a:r>
            <a:br>
              <a:rPr lang="en-US" dirty="0" smtClean="0"/>
            </a:br>
            <a:r>
              <a:rPr lang="en-US" dirty="0" smtClean="0"/>
              <a:t>subsequent </a:t>
            </a:r>
            <a:r>
              <a:rPr lang="en-US" dirty="0" err="1" smtClean="0"/>
              <a:t>supertypes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5191432" y="4306529"/>
            <a:ext cx="45573" cy="33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16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and the super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570403"/>
          </a:xfrm>
        </p:spPr>
        <p:txBody>
          <a:bodyPr/>
          <a:lstStyle/>
          <a:p>
            <a:r>
              <a:rPr lang="en-US" dirty="0" smtClean="0"/>
              <a:t>Multiple inheritance must resolve the meaning of "super" in the derived class</a:t>
            </a:r>
          </a:p>
          <a:p>
            <a:r>
              <a:rPr lang="en-US" dirty="0" smtClean="0"/>
              <a:t>Scala's </a:t>
            </a:r>
            <a:r>
              <a:rPr lang="en-US" dirty="0" err="1" smtClean="0"/>
              <a:t>mixin</a:t>
            </a:r>
            <a:r>
              <a:rPr lang="en-US" dirty="0" smtClean="0"/>
              <a:t> inheritance based on traits forms a single chain of </a:t>
            </a:r>
            <a:r>
              <a:rPr lang="en-US" dirty="0" err="1" smtClean="0"/>
              <a:t>supertypes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lnSpc>
                <a:spcPts val="2460"/>
              </a:lnSpc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Fish,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CanSwim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Animal,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AnyRef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0181" y="2556387"/>
            <a:ext cx="3717684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Fish extends Animal with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CanSwim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63413" y="3199793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Animal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11213" y="3199793"/>
            <a:ext cx="123394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CanSwim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63413" y="4723793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Fish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Isosceles Triangle 10"/>
          <p:cNvSpPr/>
          <p:nvPr/>
        </p:nvSpPr>
        <p:spPr bwMode="auto">
          <a:xfrm>
            <a:off x="3844413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034913" y="3961793"/>
            <a:ext cx="0" cy="762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Isosceles Triangle 12"/>
          <p:cNvSpPr/>
          <p:nvPr/>
        </p:nvSpPr>
        <p:spPr bwMode="auto">
          <a:xfrm>
            <a:off x="5328725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520813" y="3961793"/>
            <a:ext cx="0" cy="381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073013" y="4342793"/>
            <a:ext cx="14478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5443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and the super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5704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Multiple inheritance must resolve the meaning of "super" in the derived class</a:t>
            </a:r>
          </a:p>
          <a:p>
            <a:r>
              <a:rPr lang="en-US" dirty="0" smtClean="0"/>
              <a:t>Scala's </a:t>
            </a:r>
            <a:r>
              <a:rPr lang="en-US" dirty="0" err="1" smtClean="0"/>
              <a:t>mixin</a:t>
            </a:r>
            <a:r>
              <a:rPr lang="en-US" dirty="0" smtClean="0"/>
              <a:t> inheritance based on traits forms a single chain of </a:t>
            </a:r>
            <a:r>
              <a:rPr lang="en-US" dirty="0" err="1" smtClean="0"/>
              <a:t>supertypes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lnSpc>
                <a:spcPts val="2460"/>
              </a:lnSpc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Seabird,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CanSwim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CanFly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Animal,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AnyRef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0181" y="2556387"/>
            <a:ext cx="5112297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Seagull extends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Animal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with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CanFly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with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CanSwim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63413" y="3199793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Animal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11213" y="3199793"/>
            <a:ext cx="123394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CanFly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63413" y="4723793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Seabird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Isosceles Triangle 10"/>
          <p:cNvSpPr/>
          <p:nvPr/>
        </p:nvSpPr>
        <p:spPr bwMode="auto">
          <a:xfrm>
            <a:off x="3844413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034913" y="3961793"/>
            <a:ext cx="0" cy="762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Isosceles Triangle 12"/>
          <p:cNvSpPr/>
          <p:nvPr/>
        </p:nvSpPr>
        <p:spPr bwMode="auto">
          <a:xfrm>
            <a:off x="5328725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520813" y="3961793"/>
            <a:ext cx="0" cy="381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073013" y="4342793"/>
            <a:ext cx="14478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6351640" y="3199793"/>
            <a:ext cx="123394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CanSwim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Isosceles Triangle 12"/>
          <p:cNvSpPr/>
          <p:nvPr/>
        </p:nvSpPr>
        <p:spPr bwMode="auto">
          <a:xfrm>
            <a:off x="6769152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5513440" y="4342793"/>
            <a:ext cx="14478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6980905" y="3961793"/>
            <a:ext cx="0" cy="381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433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and the super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5704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Multiple inheritance must resolve the meaning of "super" in the derived class</a:t>
            </a:r>
          </a:p>
          <a:p>
            <a:r>
              <a:rPr lang="en-US" dirty="0" smtClean="0"/>
              <a:t>Scala's </a:t>
            </a:r>
            <a:r>
              <a:rPr lang="en-US" dirty="0" err="1" smtClean="0"/>
              <a:t>mixin</a:t>
            </a:r>
            <a:r>
              <a:rPr lang="en-US" dirty="0" smtClean="0"/>
              <a:t> inheritance based on traits forms a single chain of </a:t>
            </a:r>
            <a:r>
              <a:rPr lang="en-US" dirty="0" err="1" smtClean="0"/>
              <a:t>supertypes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lnSpc>
                <a:spcPts val="2460"/>
              </a:lnSpc>
            </a:pP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Seabird,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CanFly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CanSwim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Animal,</a:t>
            </a:r>
            <a:br>
              <a:rPr lang="en-US" sz="18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AnyRef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0181" y="2556387"/>
            <a:ext cx="5112297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Seagull extends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Animal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with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CanSwim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with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CanFly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63413" y="3199793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Animal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11213" y="3199793"/>
            <a:ext cx="123394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CanSwim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63413" y="4723793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Seabird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Isosceles Triangle 10"/>
          <p:cNvSpPr/>
          <p:nvPr/>
        </p:nvSpPr>
        <p:spPr bwMode="auto">
          <a:xfrm>
            <a:off x="3844413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034913" y="3961793"/>
            <a:ext cx="0" cy="762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Isosceles Triangle 12"/>
          <p:cNvSpPr/>
          <p:nvPr/>
        </p:nvSpPr>
        <p:spPr bwMode="auto">
          <a:xfrm>
            <a:off x="5328725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520813" y="3961793"/>
            <a:ext cx="0" cy="381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073013" y="4342793"/>
            <a:ext cx="14478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6351640" y="3199793"/>
            <a:ext cx="123394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CanFly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Isosceles Triangle 12"/>
          <p:cNvSpPr/>
          <p:nvPr/>
        </p:nvSpPr>
        <p:spPr bwMode="auto">
          <a:xfrm>
            <a:off x="6769152" y="3656993"/>
            <a:ext cx="381000" cy="304800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5513440" y="4342793"/>
            <a:ext cx="1447800" cy="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6980905" y="3961793"/>
            <a:ext cx="0" cy="381000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86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 in </a:t>
            </a:r>
            <a:r>
              <a:rPr lang="en-US" dirty="0" err="1" smtClean="0"/>
              <a:t>Supertypes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9"/>
            <a:ext cx="7886700" cy="2331538"/>
          </a:xfrm>
        </p:spPr>
        <p:txBody>
          <a:bodyPr>
            <a:normAutofit/>
          </a:bodyPr>
          <a:lstStyle/>
          <a:p>
            <a:r>
              <a:rPr lang="en-US" dirty="0" smtClean="0"/>
              <a:t>Ambiguity</a:t>
            </a:r>
            <a:br>
              <a:rPr lang="en-US" dirty="0" smtClean="0"/>
            </a:br>
            <a:r>
              <a:rPr lang="en-US" dirty="0" smtClean="0"/>
              <a:t>must be </a:t>
            </a:r>
            <a:br>
              <a:rPr lang="en-US" dirty="0" smtClean="0"/>
            </a:br>
            <a:r>
              <a:rPr lang="en-US" dirty="0" smtClean="0"/>
              <a:t>removed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7363" y="1050759"/>
            <a:ext cx="6227987" cy="4126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trait Foo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bar =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 }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trait Foo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trait Bar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bar =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BarBar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 }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trait Bar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C extends Foo with Bar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&lt;console&gt;:13: error: class C inherits conflicting members: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method bar in trait Foo of type =&gt; String  and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method bar in trait Bar of type =&gt; String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(Note: this can be resolved by declaring an override in class C.)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class C extends Foo with Bar</a:t>
            </a:r>
          </a:p>
          <a:p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C extends Foo with Bar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override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bar = super[Foo].bar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defined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C</a:t>
            </a: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C).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bar</a:t>
            </a:r>
          </a:p>
          <a:p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res49: String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57315" y="2536723"/>
            <a:ext cx="2379407" cy="698091"/>
          </a:xfrm>
          <a:prstGeom prst="wedgeEllipseCallout">
            <a:avLst>
              <a:gd name="adj1" fmla="val 64814"/>
              <a:gd name="adj2" fmla="val -607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(new C).bar???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32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957913"/>
          </a:xfrm>
        </p:spPr>
        <p:txBody>
          <a:bodyPr>
            <a:normAutofit/>
          </a:bodyPr>
          <a:lstStyle/>
          <a:p>
            <a:r>
              <a:rPr lang="en-US" dirty="0" smtClean="0"/>
              <a:t>Sealed types are types that can only be extended in the same compilation unit (source file)</a:t>
            </a:r>
          </a:p>
          <a:p>
            <a:pPr lvl="2"/>
            <a:r>
              <a:rPr lang="en-US" dirty="0" smtClean="0"/>
              <a:t>Normally abstract</a:t>
            </a:r>
          </a:p>
          <a:p>
            <a:pPr lvl="2"/>
            <a:r>
              <a:rPr lang="en-US" dirty="0" smtClean="0"/>
              <a:t>Allows control over subtypes</a:t>
            </a:r>
          </a:p>
          <a:p>
            <a:pPr lvl="2"/>
            <a:r>
              <a:rPr lang="en-US" dirty="0" smtClean="0"/>
              <a:t>Subtypes normally final</a:t>
            </a:r>
          </a:p>
          <a:p>
            <a:pPr lvl="2"/>
            <a:r>
              <a:rPr lang="en-US" dirty="0" smtClean="0"/>
              <a:t>Used to create Algebraic Sum Data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365" y="2900516"/>
            <a:ext cx="7015622" cy="1229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sealed trait Expression 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final case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(v: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extends Expression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final case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Neg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(e: Expression) extends Expression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final case class Add ( l: Expression, r: Expression )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extends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262" y="4562687"/>
            <a:ext cx="7015622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expr = Add (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(10),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Neg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Add(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(3),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(4) )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9604" y="4245742"/>
            <a:ext cx="2060164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tIns="108000" bIns="108000" rtlCol="0">
            <a:spAutoFit/>
          </a:bodyPr>
          <a:lstStyle/>
          <a:p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10 + ( - ( 3 + 4 ) 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807539"/>
          </a:xfrm>
        </p:spPr>
        <p:txBody>
          <a:bodyPr/>
          <a:lstStyle/>
          <a:p>
            <a:r>
              <a:rPr lang="en-US" dirty="0" smtClean="0"/>
              <a:t>Often used to define DSLs</a:t>
            </a:r>
          </a:p>
          <a:p>
            <a:pPr lvl="2"/>
            <a:r>
              <a:rPr lang="en-US" dirty="0" smtClean="0"/>
              <a:t>Pattern Matching can be used to build an interpreter for the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533" y="1936955"/>
            <a:ext cx="4764035" cy="205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object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ExpressionInterpreter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Expression ):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match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(c) =&gt; c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 =&gt; -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Add(l,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(l) +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0676" y="3633019"/>
            <a:ext cx="6735401" cy="1308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e1 = Add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(10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Neg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 Add(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(3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(4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 ) ) 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e1: Add = Add(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(10),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Neg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(Add(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(3),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(4))))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ExpressionInterpreter.eval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(e1)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3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554790"/>
          </a:xfrm>
        </p:spPr>
        <p:txBody>
          <a:bodyPr/>
          <a:lstStyle/>
          <a:p>
            <a:r>
              <a:rPr lang="en-US" dirty="0" smtClean="0"/>
              <a:t>Sealed type hierarchy allows compiler to perform </a:t>
            </a:r>
            <a:br>
              <a:rPr lang="en-US" dirty="0" smtClean="0"/>
            </a:br>
            <a:r>
              <a:rPr lang="en-US" dirty="0" smtClean="0"/>
              <a:t>"exhaustiveness checking" in pattern match</a:t>
            </a:r>
          </a:p>
          <a:p>
            <a:pPr lvl="2"/>
            <a:r>
              <a:rPr lang="en-US" dirty="0" smtClean="0"/>
              <a:t>Compiler knows all possible subtypes</a:t>
            </a:r>
          </a:p>
          <a:p>
            <a:pPr lvl="2"/>
            <a:r>
              <a:rPr lang="en-US" dirty="0" smtClean="0"/>
              <a:t>Error not to include all possibilities in match</a:t>
            </a:r>
          </a:p>
          <a:p>
            <a:pPr lvl="2"/>
            <a:r>
              <a:rPr lang="en-US" dirty="0" smtClean="0"/>
              <a:t>Alternative is </a:t>
            </a:r>
            <a:r>
              <a:rPr lang="en-US" dirty="0" err="1" smtClean="0"/>
              <a:t>MatchError</a:t>
            </a:r>
            <a:r>
              <a:rPr lang="en-US" dirty="0" smtClean="0"/>
              <a:t> exception at runtime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856" y="2733368"/>
            <a:ext cx="4764035" cy="196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object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ExpressionInterpreter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Expression ):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match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Const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(c) =&gt; c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Add(l,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(l) +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74891" y="2365302"/>
            <a:ext cx="2713703" cy="1297858"/>
          </a:xfrm>
          <a:prstGeom prst="wedgeEllipseCallout">
            <a:avLst>
              <a:gd name="adj1" fmla="val -70676"/>
              <a:gd name="adj2" fmla="val 4583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Match must include the </a:t>
            </a:r>
            <a:r>
              <a:rPr lang="en-US" dirty="0" err="1" smtClean="0">
                <a:solidFill>
                  <a:schemeClr val="tx1"/>
                </a:solidFill>
              </a:rPr>
              <a:t>Neg</a:t>
            </a:r>
            <a:r>
              <a:rPr lang="en-US" dirty="0" smtClean="0">
                <a:solidFill>
                  <a:schemeClr val="tx1"/>
                </a:solidFill>
              </a:rPr>
              <a:t> case otherwise </a:t>
            </a:r>
            <a:r>
              <a:rPr lang="en-US" dirty="0" err="1" smtClean="0">
                <a:solidFill>
                  <a:schemeClr val="tx1"/>
                </a:solidFill>
              </a:rPr>
              <a:t>MatchError</a:t>
            </a:r>
            <a:r>
              <a:rPr lang="en-US" dirty="0" smtClean="0">
                <a:solidFill>
                  <a:schemeClr val="tx1"/>
                </a:solidFill>
              </a:rPr>
              <a:t> exception may occur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343556"/>
          </a:xfrm>
        </p:spPr>
        <p:txBody>
          <a:bodyPr/>
          <a:lstStyle/>
          <a:p>
            <a:r>
              <a:rPr lang="en-US" dirty="0" smtClean="0"/>
              <a:t>Other constructors may be defined</a:t>
            </a:r>
          </a:p>
          <a:p>
            <a:pPr lvl="2"/>
            <a:r>
              <a:rPr lang="en-US" dirty="0" smtClean="0"/>
              <a:t>Specify as method called this</a:t>
            </a:r>
          </a:p>
          <a:p>
            <a:pPr lvl="2"/>
            <a:r>
              <a:rPr lang="en-US" dirty="0" smtClean="0"/>
              <a:t>Allows chaining, as per Java</a:t>
            </a:r>
          </a:p>
          <a:p>
            <a:pPr lvl="2"/>
            <a:r>
              <a:rPr lang="en-US" dirty="0" smtClean="0"/>
              <a:t>Must eventually execute primary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267" y="2394314"/>
            <a:ext cx="5211711" cy="2031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9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Message( head: String, body: String ) {</a:t>
            </a:r>
          </a:p>
          <a:p>
            <a:pPr>
              <a:lnSpc>
                <a:spcPts val="19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this(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 ) = this( "Hello",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9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s"Primary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$head $body")</a:t>
            </a:r>
          </a:p>
          <a:p>
            <a:pPr>
              <a:lnSpc>
                <a:spcPts val="19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Message("Class")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Primary: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Class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Message =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Message@ff6077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7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361036"/>
          </a:xfrm>
        </p:spPr>
        <p:txBody>
          <a:bodyPr/>
          <a:lstStyle/>
          <a:p>
            <a:r>
              <a:rPr lang="en-US" dirty="0" smtClean="0"/>
              <a:t>Class may have immutable or mutable data properties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val</a:t>
            </a:r>
            <a:r>
              <a:rPr lang="en-US" dirty="0" smtClean="0"/>
              <a:t> or </a:t>
            </a:r>
            <a:r>
              <a:rPr lang="en-US" dirty="0" err="1" smtClean="0"/>
              <a:t>var</a:t>
            </a:r>
            <a:r>
              <a:rPr lang="en-US" dirty="0" smtClean="0"/>
              <a:t> as appropriate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937" y="1814211"/>
            <a:ext cx="5211711" cy="3388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Message ( head: String, body: String )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msg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s"$head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$body"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Message("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world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Message = Message@6f9ad11c</a:t>
            </a: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myMsg.msg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res9: String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world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/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myMsg.msg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"Goodnight everyone"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&lt;console&gt;:13: error: reassignment to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myMsg.msg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"Goodnight everyone"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Parameters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255"/>
            <a:ext cx="7886700" cy="896029"/>
          </a:xfrm>
        </p:spPr>
        <p:txBody>
          <a:bodyPr/>
          <a:lstStyle/>
          <a:p>
            <a:r>
              <a:rPr lang="en-US" dirty="0" smtClean="0"/>
              <a:t>Class parameters are not stored as properties</a:t>
            </a:r>
          </a:p>
          <a:p>
            <a:pPr lvl="2"/>
            <a:r>
              <a:rPr lang="en-US" dirty="0" smtClean="0"/>
              <a:t>Only available in primary constructor</a:t>
            </a:r>
          </a:p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420" y="1976284"/>
            <a:ext cx="6007664" cy="273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Message ( head: String, body: String )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msg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s"$head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$body"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Message("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Hello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world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Message = Message@6f9ad11c</a:t>
            </a: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myMsg.head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&lt;console&gt;:14: error: value head is not a member of Message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myMsg.head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9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Parameters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54966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val</a:t>
            </a:r>
            <a:r>
              <a:rPr lang="en-US" dirty="0" smtClean="0"/>
              <a:t> or </a:t>
            </a:r>
            <a:r>
              <a:rPr lang="en-US" dirty="0" err="1" smtClean="0"/>
              <a:t>var</a:t>
            </a:r>
            <a:r>
              <a:rPr lang="en-US" dirty="0" smtClean="0"/>
              <a:t> to promote parameters to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273" y="1915058"/>
            <a:ext cx="5811173" cy="295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Message(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head: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body: String )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msg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s"$head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$body"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Message("Hello", "world")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Message = Message@5f59ea8c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myMsg.head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res12: String = Hello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myMsg.msg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res14: String = Hello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world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8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738713"/>
          </a:xfrm>
        </p:spPr>
        <p:txBody>
          <a:bodyPr>
            <a:normAutofit/>
          </a:bodyPr>
          <a:lstStyle/>
          <a:p>
            <a:r>
              <a:rPr lang="en-US" dirty="0" smtClean="0"/>
              <a:t>Methods define calculations on instances of the class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def</a:t>
            </a:r>
            <a:r>
              <a:rPr lang="en-US" dirty="0" smtClean="0"/>
              <a:t> to define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273" y="1767578"/>
            <a:ext cx="5811173" cy="3388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Arith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j: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i +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j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sub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i -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j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addAndMult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by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) = (i +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 *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by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arith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Arith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( 5, 2 )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arith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Arith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Arith@6ac4c3f7</a:t>
            </a:r>
          </a:p>
          <a:p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arith.add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res15: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7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arith.addAndMult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 by = 2 )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res16: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65" y="1789470"/>
            <a:ext cx="1295291" cy="5245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Compiler infers</a:t>
            </a:r>
            <a:br>
              <a:rPr lang="en-US" dirty="0" smtClean="0"/>
            </a:br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6664" y="2453147"/>
            <a:ext cx="1576009" cy="740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Explicit return type</a:t>
            </a:r>
            <a:br>
              <a:rPr lang="en-US" dirty="0" smtClean="0"/>
            </a:br>
            <a:r>
              <a:rPr lang="en-US" dirty="0" smtClean="0"/>
              <a:t>(recommended for</a:t>
            </a:r>
            <a:br>
              <a:rPr lang="en-US" dirty="0" smtClean="0"/>
            </a:br>
            <a:r>
              <a:rPr lang="en-US" dirty="0" smtClean="0"/>
              <a:t>public interface)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6663" y="3422430"/>
            <a:ext cx="1469890" cy="5245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Parameter types</a:t>
            </a:r>
            <a:br>
              <a:rPr lang="en-US" smtClean="0"/>
            </a:br>
            <a:r>
              <a:rPr lang="en-US" smtClean="0"/>
              <a:t>must be specified</a:t>
            </a:r>
            <a:endParaRPr lang="en-US" dirty="0"/>
          </a:p>
        </p:txBody>
      </p:sp>
      <p:cxnSp>
        <p:nvCxnSpPr>
          <p:cNvPr id="9" name="Straight Connector 8"/>
          <p:cNvCxnSpPr>
            <a:endCxn id="5" idx="1"/>
          </p:cNvCxnSpPr>
          <p:nvPr/>
        </p:nvCxnSpPr>
        <p:spPr>
          <a:xfrm flipV="1">
            <a:off x="3614136" y="2051722"/>
            <a:ext cx="2782529" cy="12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23966" y="2401626"/>
            <a:ext cx="2756975" cy="33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2691" y="2823440"/>
            <a:ext cx="3268250" cy="85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39" y="4392518"/>
            <a:ext cx="1962397" cy="5245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Parameters may be </a:t>
            </a:r>
            <a:br>
              <a:rPr lang="en-US" dirty="0" smtClean="0"/>
            </a:br>
            <a:r>
              <a:rPr lang="en-US" dirty="0" smtClean="0"/>
              <a:t>passed using their name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80387" y="4663754"/>
            <a:ext cx="2316276" cy="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5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3688</Words>
  <Application>Microsoft Macintosh PowerPoint</Application>
  <PresentationFormat>On-screen Show (16:10)</PresentationFormat>
  <Paragraphs>809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Calibri Light</vt:lpstr>
      <vt:lpstr>Monaco</vt:lpstr>
      <vt:lpstr>ＭＳ Ｐゴシック</vt:lpstr>
      <vt:lpstr>Symbol</vt:lpstr>
      <vt:lpstr>Arial</vt:lpstr>
      <vt:lpstr>Office Theme</vt:lpstr>
      <vt:lpstr>Object Oriented Scala</vt:lpstr>
      <vt:lpstr>Object Oriented Scala</vt:lpstr>
      <vt:lpstr>Defining a Class</vt:lpstr>
      <vt:lpstr>Constructor</vt:lpstr>
      <vt:lpstr>Constructor</vt:lpstr>
      <vt:lpstr>Class Properties</vt:lpstr>
      <vt:lpstr>Class Parameters and Properties</vt:lpstr>
      <vt:lpstr>Class Parameters and Properties</vt:lpstr>
      <vt:lpstr>Adding Methods</vt:lpstr>
      <vt:lpstr>val and def – the Uniform Access Principle</vt:lpstr>
      <vt:lpstr>val and def – the Uniform Access Principle</vt:lpstr>
      <vt:lpstr>A Complete Example</vt:lpstr>
      <vt:lpstr>A Complete Example</vt:lpstr>
      <vt:lpstr>A Complete Example</vt:lpstr>
      <vt:lpstr>Equality</vt:lpstr>
      <vt:lpstr>Singleton Objects</vt:lpstr>
      <vt:lpstr>Companion Objects</vt:lpstr>
      <vt:lpstr>Object Factories</vt:lpstr>
      <vt:lpstr>Case Classes</vt:lpstr>
      <vt:lpstr>Case Classes</vt:lpstr>
      <vt:lpstr>Case Classes and Pattern Matching</vt:lpstr>
      <vt:lpstr>The Extractor Pattern</vt:lpstr>
      <vt:lpstr>The Extractor Pattern</vt:lpstr>
      <vt:lpstr>The Extractor Pattern</vt:lpstr>
      <vt:lpstr>Packages</vt:lpstr>
      <vt:lpstr>Package Objects</vt:lpstr>
      <vt:lpstr>Import</vt:lpstr>
      <vt:lpstr>Import</vt:lpstr>
      <vt:lpstr>Import</vt:lpstr>
      <vt:lpstr>Visibility</vt:lpstr>
      <vt:lpstr>Visibility</vt:lpstr>
      <vt:lpstr>Inheritance</vt:lpstr>
      <vt:lpstr>Preventing Subclassing or Overriding</vt:lpstr>
      <vt:lpstr>Preventing Subclassing or Overriding</vt:lpstr>
      <vt:lpstr>Scala Class Inheritance Hierarchy</vt:lpstr>
      <vt:lpstr>Value Types</vt:lpstr>
      <vt:lpstr>Abstract Classes</vt:lpstr>
      <vt:lpstr>Overriding and the Uniform Access Principle</vt:lpstr>
      <vt:lpstr>Traits</vt:lpstr>
      <vt:lpstr>Why Traits?</vt:lpstr>
      <vt:lpstr>Why Traits?</vt:lpstr>
      <vt:lpstr>Mixins and the super Reference</vt:lpstr>
      <vt:lpstr>Mixins and the super Reference</vt:lpstr>
      <vt:lpstr>Mixins and the super Reference</vt:lpstr>
      <vt:lpstr>Multiple Implementations in Supertypes</vt:lpstr>
      <vt:lpstr>Sealed Types </vt:lpstr>
      <vt:lpstr>Sealed Types</vt:lpstr>
      <vt:lpstr>Sealed Types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92</cp:revision>
  <dcterms:created xsi:type="dcterms:W3CDTF">2016-08-08T06:24:31Z</dcterms:created>
  <dcterms:modified xsi:type="dcterms:W3CDTF">2017-01-12T11:41:59Z</dcterms:modified>
</cp:coreProperties>
</file>