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7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3" r:id="rId16"/>
    <p:sldId id="274" r:id="rId17"/>
    <p:sldId id="275" r:id="rId18"/>
    <p:sldId id="267" r:id="rId19"/>
    <p:sldId id="268" r:id="rId20"/>
    <p:sldId id="269" r:id="rId21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3"/>
    <p:restoredTop sz="94674"/>
  </p:normalViewPr>
  <p:slideViewPr>
    <p:cSldViewPr snapToGrid="0" snapToObjects="1">
      <p:cViewPr>
        <p:scale>
          <a:sx n="130" d="100"/>
          <a:sy n="130" d="100"/>
        </p:scale>
        <p:origin x="120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233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105103"/>
            <a:ext cx="2286000" cy="3536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en-US" dirty="0" smtClean="0"/>
              <a:t>Introduction and Background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533400"/>
            <a:ext cx="5465762" cy="3417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41338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800" y="8783365"/>
            <a:ext cx="2286000" cy="1996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765628"/>
            <a:ext cx="2287587" cy="2174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3E5819FF-951A-8047-BBA2-AC7617C5FF3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1" y="4151587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800" y="8650015"/>
            <a:ext cx="5486400" cy="2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1" y="358939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9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4638" y="985838"/>
            <a:ext cx="5445125" cy="34036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GB" dirty="0" smtClean="0"/>
              <a:t>The first functional programming language</a:t>
            </a:r>
            <a:r>
              <a:rPr lang="en-GB" baseline="0" dirty="0" smtClean="0"/>
              <a:t> Lisp, developed by John McCarthy in the 1950s. It was a very simple language that essentially implemented the Lambda Calculus. However it is still in use today through variants such as </a:t>
            </a:r>
            <a:r>
              <a:rPr lang="en-GB" baseline="0" dirty="0" err="1" smtClean="0"/>
              <a:t>Clojure</a:t>
            </a:r>
            <a:r>
              <a:rPr lang="en-GB" baseline="0" dirty="0" smtClean="0"/>
              <a:t>, Scheme and </a:t>
            </a:r>
            <a:r>
              <a:rPr lang="en-GB" baseline="0" dirty="0" err="1" smtClean="0"/>
              <a:t>eLisp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emacs</a:t>
            </a:r>
            <a:r>
              <a:rPr lang="en-GB" baseline="0" dirty="0" smtClean="0"/>
              <a:t>).</a:t>
            </a:r>
            <a:endParaRPr lang="en-GB" dirty="0">
              <a:latin typeface="Book Antiqu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3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4638" y="985838"/>
            <a:ext cx="5445125" cy="34036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GB" dirty="0" smtClean="0"/>
              <a:t>The first functional programming language</a:t>
            </a:r>
            <a:r>
              <a:rPr lang="en-GB" baseline="0" dirty="0" smtClean="0"/>
              <a:t> Lisp, developed by John McCarthy in the 1950s. It was a very simple language that essentially implemented the Lambda Calculus. However it is still in use today through variants such as </a:t>
            </a:r>
            <a:r>
              <a:rPr lang="en-GB" baseline="0" dirty="0" err="1" smtClean="0"/>
              <a:t>Clojure</a:t>
            </a:r>
            <a:r>
              <a:rPr lang="en-GB" baseline="0" dirty="0" smtClean="0"/>
              <a:t>, Scheme and </a:t>
            </a:r>
            <a:r>
              <a:rPr lang="en-GB" baseline="0" dirty="0" err="1" smtClean="0"/>
              <a:t>eLisp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emacs</a:t>
            </a:r>
            <a:r>
              <a:rPr lang="en-GB" baseline="0" dirty="0" smtClean="0"/>
              <a:t>).</a:t>
            </a:r>
            <a:endParaRPr lang="en-GB" dirty="0">
              <a:latin typeface="Book Antiqu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4638" y="985838"/>
            <a:ext cx="5445125" cy="34036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GB" dirty="0" smtClean="0"/>
              <a:t>The first functional programming language</a:t>
            </a:r>
            <a:r>
              <a:rPr lang="en-GB" baseline="0" dirty="0" smtClean="0"/>
              <a:t> Lisp, developed by John McCarthy in the 1950s. It was a very simple language that essentially implemented the Lambda Calculus. However it is still in use today through variants such as </a:t>
            </a:r>
            <a:r>
              <a:rPr lang="en-GB" baseline="0" dirty="0" err="1" smtClean="0"/>
              <a:t>Clojure</a:t>
            </a:r>
            <a:r>
              <a:rPr lang="en-GB" baseline="0" dirty="0" smtClean="0"/>
              <a:t>, Scheme and </a:t>
            </a:r>
            <a:r>
              <a:rPr lang="en-GB" baseline="0" dirty="0" err="1" smtClean="0"/>
              <a:t>eLisp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emacs</a:t>
            </a:r>
            <a:r>
              <a:rPr lang="en-GB" baseline="0" dirty="0" smtClean="0"/>
              <a:t>).</a:t>
            </a:r>
            <a:endParaRPr lang="en-GB" dirty="0">
              <a:latin typeface="Book Antiqu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2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4638" y="985838"/>
            <a:ext cx="5445125" cy="34036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GB" dirty="0" smtClean="0"/>
              <a:t>The first functional programming language</a:t>
            </a:r>
            <a:r>
              <a:rPr lang="en-GB" baseline="0" dirty="0" smtClean="0"/>
              <a:t> Lisp, developed by John McCarthy in the 1950s. It was a very simple language that essentially implemented the Lambda Calculus. However it is still in use today through variants such as </a:t>
            </a:r>
            <a:r>
              <a:rPr lang="en-GB" baseline="0" dirty="0" err="1" smtClean="0"/>
              <a:t>Clojure</a:t>
            </a:r>
            <a:r>
              <a:rPr lang="en-GB" baseline="0" dirty="0" smtClean="0"/>
              <a:t>, Scheme and </a:t>
            </a:r>
            <a:r>
              <a:rPr lang="en-GB" baseline="0" dirty="0" err="1" smtClean="0"/>
              <a:t>eLisp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emacs</a:t>
            </a:r>
            <a:r>
              <a:rPr lang="en-GB" baseline="0" dirty="0" smtClean="0"/>
              <a:t>).</a:t>
            </a:r>
            <a:endParaRPr lang="en-GB" dirty="0">
              <a:latin typeface="Book Antiqu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4638" y="985838"/>
            <a:ext cx="5445125" cy="34036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GB" dirty="0" smtClean="0"/>
              <a:t>The first functional programming language</a:t>
            </a:r>
            <a:r>
              <a:rPr lang="en-GB" baseline="0" dirty="0" smtClean="0"/>
              <a:t> Lisp, developed by John McCarthy in the 1950s. It was a very simple language that essentially implemented the Lambda Calculus. However it is still in use today through variants such as </a:t>
            </a:r>
            <a:r>
              <a:rPr lang="en-GB" baseline="0" dirty="0" err="1" smtClean="0"/>
              <a:t>Clojure</a:t>
            </a:r>
            <a:r>
              <a:rPr lang="en-GB" baseline="0" dirty="0" smtClean="0"/>
              <a:t>, Scheme and </a:t>
            </a:r>
            <a:r>
              <a:rPr lang="en-GB" baseline="0" dirty="0" err="1" smtClean="0"/>
              <a:t>eLisp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emacs</a:t>
            </a:r>
            <a:r>
              <a:rPr lang="en-GB" baseline="0" dirty="0" smtClean="0"/>
              <a:t>).</a:t>
            </a:r>
            <a:endParaRPr lang="en-GB" dirty="0">
              <a:latin typeface="Book Antiqu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7149"/>
            <a:ext cx="7886700" cy="64297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1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388101"/>
            <a:ext cx="2057400" cy="213129"/>
          </a:xfrm>
        </p:spPr>
        <p:txBody>
          <a:bodyPr/>
          <a:lstStyle/>
          <a:p>
            <a:r>
              <a:rPr lang="en-US" smtClean="0"/>
              <a:t>Page </a:t>
            </a:r>
            <a:fld id="{8445DDFD-9C0A-0F48-AB66-03AB162934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898216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28650" y="5379938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28650" y="5399798"/>
            <a:ext cx="2057400" cy="193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713232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+mn-lt"/>
                <a:ea typeface="Symbol" charset="2"/>
                <a:cs typeface="Symbol" charset="2"/>
              </a:rPr>
              <a:t>© J&amp;G Services Ltd, </a:t>
            </a:r>
            <a:r>
              <a:rPr lang="en-US" dirty="0" smtClean="0">
                <a:latin typeface="+mn-lt"/>
                <a:ea typeface="Symbol" charset="2"/>
                <a:cs typeface="Symbol" charset="2"/>
              </a:rPr>
              <a:t>2017</a:t>
            </a:r>
            <a:endParaRPr lang="en-US" dirty="0">
              <a:latin typeface="+mn-lt"/>
              <a:ea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26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 in 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59" y="4876800"/>
            <a:ext cx="3479086" cy="4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in 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already seen "functions" in Scala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These are not strictly speaking first class functions</a:t>
            </a:r>
          </a:p>
          <a:p>
            <a:pPr lvl="2"/>
            <a:r>
              <a:rPr lang="en-US" dirty="0" smtClean="0"/>
              <a:t>E.g. cannot be assigned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6078" y="1552993"/>
            <a:ext cx="3438762" cy="1290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twice (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) =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* 2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twice: (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 twice(3)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res59: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=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78" y="3918155"/>
            <a:ext cx="5670142" cy="854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doubleIt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twice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&lt;console&gt;:12: error: missing argument list for method twice</a:t>
            </a:r>
          </a:p>
          <a:p>
            <a:pPr>
              <a:lnSpc>
                <a:spcPts val="1740"/>
              </a:lnSpc>
            </a:pP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…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9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in 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209500"/>
          </a:xfrm>
        </p:spPr>
        <p:txBody>
          <a:bodyPr/>
          <a:lstStyle/>
          <a:p>
            <a:r>
              <a:rPr lang="en-US" dirty="0" smtClean="0"/>
              <a:t>First class functions are objects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r>
              <a:rPr lang="en-US" dirty="0" err="1" smtClean="0"/>
              <a:t>doubleIt</a:t>
            </a:r>
            <a:r>
              <a:rPr lang="en-US" dirty="0" smtClean="0"/>
              <a:t> is an instance of a type that extends Function1[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]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rait</a:t>
            </a:r>
          </a:p>
          <a:p>
            <a:pPr lvl="2"/>
            <a:r>
              <a:rPr lang="en-US" dirty="0" smtClean="0"/>
              <a:t>How does the function get called?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Many other </a:t>
            </a:r>
            <a:r>
              <a:rPr lang="en-US" dirty="0" err="1" smtClean="0"/>
              <a:t>Function</a:t>
            </a:r>
            <a:r>
              <a:rPr lang="en-US" i="1" dirty="0" err="1" smtClean="0"/>
              <a:t>n</a:t>
            </a:r>
            <a:r>
              <a:rPr lang="en-US" dirty="0" smtClean="0"/>
              <a:t> types – up to Function22[</a:t>
            </a:r>
            <a:r>
              <a:rPr lang="is-IS" dirty="0" smtClean="0"/>
              <a:t>…]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1341" y="1533329"/>
            <a:ext cx="4361265" cy="1372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doubleIt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(n: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n * 2</a:t>
            </a: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doubleIt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&lt;function1&gt;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doubleIt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(3)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res60: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36091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Lambda Expressions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508" y="1641484"/>
            <a:ext cx="4862711" cy="3428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(n: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n * n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res61: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&lt;function1&gt;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( 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n:Int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n * n )(10)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res62: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100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squareIt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(n: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n * n</a:t>
            </a: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squareIt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(a: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b: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a + b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res65: 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&lt;function2&gt;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((a: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b: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a + b)(4,3)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res66: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7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2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994352"/>
          </a:xfrm>
        </p:spPr>
        <p:txBody>
          <a:bodyPr/>
          <a:lstStyle/>
          <a:p>
            <a:r>
              <a:rPr lang="en-US" dirty="0" smtClean="0"/>
              <a:t>Functions that take other functions as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1341" y="2045110"/>
            <a:ext cx="5521472" cy="1944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f: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f(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&lt;function2&gt;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(10,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doubleIt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res63: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20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(10,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squareIt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res64: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100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7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709216"/>
          </a:xfrm>
        </p:spPr>
        <p:txBody>
          <a:bodyPr/>
          <a:lstStyle/>
          <a:p>
            <a:r>
              <a:rPr lang="en-US" dirty="0" smtClean="0"/>
              <a:t>Chaining function invocations</a:t>
            </a:r>
            <a:r>
              <a:rPr lang="en-US" smtClean="0"/>
              <a:t>, building a </a:t>
            </a:r>
            <a:r>
              <a:rPr lang="en-US" dirty="0" smtClean="0"/>
              <a:t>pipeline of processing</a:t>
            </a:r>
          </a:p>
          <a:p>
            <a:pPr lvl="2"/>
            <a:r>
              <a:rPr lang="en-US" dirty="0" smtClean="0"/>
              <a:t>Fundamental principle of functional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58297"/>
            <a:ext cx="4661105" cy="196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 = (x: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x + 1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f: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&lt;function1&gt;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g = (x: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x * 2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g: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 err="1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4353" y="3062749"/>
            <a:ext cx="3456653" cy="196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scala&gt; f(2)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res199: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3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scala&gt; g(2)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res200: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4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GB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is-I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1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709216"/>
          </a:xfrm>
        </p:spPr>
        <p:txBody>
          <a:bodyPr/>
          <a:lstStyle/>
          <a:p>
            <a:r>
              <a:rPr lang="en-US" dirty="0" smtClean="0"/>
              <a:t>Chaining function invocations</a:t>
            </a:r>
            <a:r>
              <a:rPr lang="en-US" smtClean="0"/>
              <a:t>, building a </a:t>
            </a:r>
            <a:r>
              <a:rPr lang="en-US" dirty="0" smtClean="0"/>
              <a:t>pipeline of processing</a:t>
            </a:r>
          </a:p>
          <a:p>
            <a:pPr lvl="2"/>
            <a:r>
              <a:rPr lang="en-US" dirty="0" smtClean="0"/>
              <a:t>Fundamental principle of functional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58297"/>
            <a:ext cx="4661105" cy="1944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 = (x: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x + 1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f: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&lt;function1&gt;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g = (x: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x * 2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g: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h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= f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compose g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h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4353" y="3062749"/>
            <a:ext cx="3456653" cy="1944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scala&gt; f(2)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res199: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3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scala&gt; g(2)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res200: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4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scala&gt; h(2)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res202: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87912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709216"/>
          </a:xfrm>
        </p:spPr>
        <p:txBody>
          <a:bodyPr/>
          <a:lstStyle/>
          <a:p>
            <a:r>
              <a:rPr lang="en-US" dirty="0" smtClean="0"/>
              <a:t>Chaining function invocations</a:t>
            </a:r>
            <a:r>
              <a:rPr lang="en-US" smtClean="0"/>
              <a:t>, building a </a:t>
            </a:r>
            <a:r>
              <a:rPr lang="en-US" dirty="0" smtClean="0"/>
              <a:t>pipeline of processing</a:t>
            </a:r>
          </a:p>
          <a:p>
            <a:pPr lvl="2"/>
            <a:r>
              <a:rPr lang="en-US" dirty="0" smtClean="0"/>
              <a:t>Fundamental principle of functional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58297"/>
            <a:ext cx="4661105" cy="1944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 = (x: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x + 1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f: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&lt;function1&gt;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g = (x: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x * 2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g: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j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g compose f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4353" y="3062749"/>
            <a:ext cx="3456653" cy="1944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scala&gt; f(2)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res199: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3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scala&gt; g(2)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res200: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4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scala&gt; 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j(2</a:t>
            </a: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res203: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6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0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709216"/>
          </a:xfrm>
        </p:spPr>
        <p:txBody>
          <a:bodyPr/>
          <a:lstStyle/>
          <a:p>
            <a:r>
              <a:rPr lang="en-US" dirty="0" smtClean="0"/>
              <a:t>Chaining function invocations</a:t>
            </a:r>
            <a:r>
              <a:rPr lang="en-US" smtClean="0"/>
              <a:t>, building a </a:t>
            </a:r>
            <a:r>
              <a:rPr lang="en-US" dirty="0" smtClean="0"/>
              <a:t>pipeline of processing</a:t>
            </a:r>
          </a:p>
          <a:p>
            <a:pPr lvl="2"/>
            <a:r>
              <a:rPr lang="en-US" dirty="0" smtClean="0"/>
              <a:t>Fundamental principle of functional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58297"/>
            <a:ext cx="4661105" cy="1944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 = (x: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x + 1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f: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&lt;function1&gt;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g = (x: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x * 2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g: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k = f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andThen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g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k: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4353" y="3062749"/>
            <a:ext cx="3456653" cy="1944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scala&gt; f(2)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res199: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3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scala&gt; g(2)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res200: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4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scala&gt; k(2)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res201: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6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994352"/>
          </a:xfrm>
        </p:spPr>
        <p:txBody>
          <a:bodyPr/>
          <a:lstStyle/>
          <a:p>
            <a:r>
              <a:rPr lang="en-US" dirty="0" smtClean="0"/>
              <a:t>Functions that return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0000" y="1547934"/>
            <a:ext cx="5521472" cy="3428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multBy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(n: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( (x: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) =&gt; x * n )</a:t>
            </a: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multBy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 &lt;function1&gt;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double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multBy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(2)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double: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&lt;function1&gt;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triple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multBy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(3)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triple: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&lt;function1&gt;</a:t>
            </a:r>
          </a:p>
          <a:p>
            <a:pPr>
              <a:lnSpc>
                <a:spcPts val="18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double(4)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res67: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8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triple(4)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res68: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12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3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662945"/>
          </a:xfrm>
        </p:spPr>
        <p:txBody>
          <a:bodyPr/>
          <a:lstStyle/>
          <a:p>
            <a:r>
              <a:rPr lang="en-US" dirty="0" smtClean="0"/>
              <a:t>Function definition may refer to external values</a:t>
            </a:r>
            <a:endParaRPr lang="en-US" dirty="0"/>
          </a:p>
          <a:p>
            <a:r>
              <a:rPr lang="en-US" dirty="0" smtClean="0"/>
              <a:t>Function "captures" or "closes over" these external values</a:t>
            </a:r>
          </a:p>
          <a:p>
            <a:r>
              <a:rPr lang="en-US" dirty="0" smtClean="0"/>
              <a:t>Beware closing over mutable state!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9664" y="2497527"/>
            <a:ext cx="5521472" cy="2577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  <a:defRPr/>
            </a:pPr>
            <a:r>
              <a:rPr lang="fr-FR" sz="1200" dirty="0">
                <a:latin typeface="Monaco" charset="0"/>
                <a:ea typeface="Monaco" charset="0"/>
                <a:cs typeface="Monaco" charset="0"/>
              </a:rPr>
              <a:t>scala&gt; </a:t>
            </a:r>
            <a:r>
              <a:rPr lang="fr-FR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var </a:t>
            </a:r>
            <a:r>
              <a:rPr lang="fr-FR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extVal</a:t>
            </a:r>
            <a:r>
              <a:rPr lang="fr-FR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= 100</a:t>
            </a:r>
          </a:p>
          <a:p>
            <a:pPr>
              <a:lnSpc>
                <a:spcPts val="1640"/>
              </a:lnSpc>
              <a:defRPr/>
            </a:pPr>
            <a:r>
              <a:rPr lang="fr-FR" sz="1200" dirty="0" err="1">
                <a:latin typeface="Monaco" charset="0"/>
                <a:ea typeface="Monaco" charset="0"/>
                <a:cs typeface="Monaco" charset="0"/>
              </a:rPr>
              <a:t>extVal</a:t>
            </a:r>
            <a:r>
              <a:rPr lang="fr-FR" sz="1200" dirty="0">
                <a:latin typeface="Monaco" charset="0"/>
                <a:ea typeface="Monaco" charset="0"/>
                <a:cs typeface="Monaco" charset="0"/>
              </a:rPr>
              <a:t>: Int = </a:t>
            </a:r>
            <a:r>
              <a:rPr lang="fr-FR" sz="1200" dirty="0" smtClean="0">
                <a:latin typeface="Monaco" charset="0"/>
                <a:ea typeface="Monaco" charset="0"/>
                <a:cs typeface="Monaco" charset="0"/>
              </a:rPr>
              <a:t>100</a:t>
            </a:r>
            <a:endParaRPr lang="fr-FR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  <a:defRPr/>
            </a:pPr>
            <a:r>
              <a:rPr lang="fr-FR" sz="1200" dirty="0">
                <a:latin typeface="Monaco" charset="0"/>
                <a:ea typeface="Monaco" charset="0"/>
                <a:cs typeface="Monaco" charset="0"/>
              </a:rPr>
              <a:t>scala&gt; </a:t>
            </a:r>
            <a:r>
              <a:rPr lang="fr-FR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fr-FR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fr-FR" sz="1200" dirty="0" err="1">
                <a:latin typeface="Monaco" charset="0"/>
                <a:ea typeface="Monaco" charset="0"/>
                <a:cs typeface="Monaco" charset="0"/>
              </a:rPr>
              <a:t>foo</a:t>
            </a:r>
            <a:r>
              <a:rPr lang="fr-FR" sz="1200" dirty="0">
                <a:latin typeface="Monaco" charset="0"/>
                <a:ea typeface="Monaco" charset="0"/>
                <a:cs typeface="Monaco" charset="0"/>
              </a:rPr>
              <a:t>(n: Int): Int = n * </a:t>
            </a:r>
            <a:r>
              <a:rPr lang="fr-FR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extVal</a:t>
            </a:r>
            <a:endParaRPr lang="fr-FR" sz="12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  <a:defRPr/>
            </a:pPr>
            <a:r>
              <a:rPr lang="fr-FR" sz="1200" dirty="0" err="1">
                <a:latin typeface="Monaco" charset="0"/>
                <a:ea typeface="Monaco" charset="0"/>
                <a:cs typeface="Monaco" charset="0"/>
              </a:rPr>
              <a:t>foo</a:t>
            </a:r>
            <a:r>
              <a:rPr lang="fr-FR" sz="1200" dirty="0">
                <a:latin typeface="Monaco" charset="0"/>
                <a:ea typeface="Monaco" charset="0"/>
                <a:cs typeface="Monaco" charset="0"/>
              </a:rPr>
              <a:t>: (n: </a:t>
            </a:r>
            <a:r>
              <a:rPr lang="fr-FR" sz="1200" dirty="0" smtClean="0">
                <a:latin typeface="Monaco" charset="0"/>
                <a:ea typeface="Monaco" charset="0"/>
                <a:cs typeface="Monaco" charset="0"/>
              </a:rPr>
              <a:t>Int)Int</a:t>
            </a:r>
            <a:endParaRPr lang="fr-FR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  <a:defRPr/>
            </a:pPr>
            <a:r>
              <a:rPr lang="fr-FR" sz="1200" dirty="0">
                <a:latin typeface="Monaco" charset="0"/>
                <a:ea typeface="Monaco" charset="0"/>
                <a:cs typeface="Monaco" charset="0"/>
              </a:rPr>
              <a:t>scala&gt; </a:t>
            </a:r>
            <a:r>
              <a:rPr lang="fr-FR" sz="1200" dirty="0" err="1">
                <a:latin typeface="Monaco" charset="0"/>
                <a:ea typeface="Monaco" charset="0"/>
                <a:cs typeface="Monaco" charset="0"/>
              </a:rPr>
              <a:t>foo</a:t>
            </a:r>
            <a:r>
              <a:rPr lang="fr-FR" sz="1200" dirty="0">
                <a:latin typeface="Monaco" charset="0"/>
                <a:ea typeface="Monaco" charset="0"/>
                <a:cs typeface="Monaco" charset="0"/>
              </a:rPr>
              <a:t>(2)</a:t>
            </a:r>
          </a:p>
          <a:p>
            <a:pPr>
              <a:lnSpc>
                <a:spcPts val="1640"/>
              </a:lnSpc>
              <a:defRPr/>
            </a:pPr>
            <a:r>
              <a:rPr lang="fr-FR" sz="1200" dirty="0">
                <a:latin typeface="Monaco" charset="0"/>
                <a:ea typeface="Monaco" charset="0"/>
                <a:cs typeface="Monaco" charset="0"/>
              </a:rPr>
              <a:t>res0: Int = </a:t>
            </a:r>
            <a:r>
              <a:rPr lang="fr-FR" sz="1200" dirty="0" smtClean="0">
                <a:latin typeface="Monaco" charset="0"/>
                <a:ea typeface="Monaco" charset="0"/>
                <a:cs typeface="Monaco" charset="0"/>
              </a:rPr>
              <a:t>200</a:t>
            </a:r>
            <a:endParaRPr lang="fr-FR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  <a:defRPr/>
            </a:pPr>
            <a:r>
              <a:rPr lang="fr-FR" sz="1200" dirty="0">
                <a:latin typeface="Monaco" charset="0"/>
                <a:ea typeface="Monaco" charset="0"/>
                <a:cs typeface="Monaco" charset="0"/>
              </a:rPr>
              <a:t>scala&gt; </a:t>
            </a:r>
            <a:r>
              <a:rPr lang="fr-FR" sz="1200" dirty="0" err="1">
                <a:latin typeface="Monaco" charset="0"/>
                <a:ea typeface="Monaco" charset="0"/>
                <a:cs typeface="Monaco" charset="0"/>
              </a:rPr>
              <a:t>extVal</a:t>
            </a:r>
            <a:r>
              <a:rPr lang="fr-FR" sz="1200" dirty="0">
                <a:latin typeface="Monaco" charset="0"/>
                <a:ea typeface="Monaco" charset="0"/>
                <a:cs typeface="Monaco" charset="0"/>
              </a:rPr>
              <a:t> = 200</a:t>
            </a:r>
          </a:p>
          <a:p>
            <a:pPr>
              <a:lnSpc>
                <a:spcPts val="1640"/>
              </a:lnSpc>
              <a:defRPr/>
            </a:pPr>
            <a:r>
              <a:rPr lang="fr-FR" sz="1200" dirty="0" err="1">
                <a:latin typeface="Monaco" charset="0"/>
                <a:ea typeface="Monaco" charset="0"/>
                <a:cs typeface="Monaco" charset="0"/>
              </a:rPr>
              <a:t>extVal</a:t>
            </a:r>
            <a:r>
              <a:rPr lang="fr-FR" sz="1200" dirty="0">
                <a:latin typeface="Monaco" charset="0"/>
                <a:ea typeface="Monaco" charset="0"/>
                <a:cs typeface="Monaco" charset="0"/>
              </a:rPr>
              <a:t>: Int = </a:t>
            </a:r>
            <a:r>
              <a:rPr lang="fr-FR" sz="1200" dirty="0" smtClean="0">
                <a:latin typeface="Monaco" charset="0"/>
                <a:ea typeface="Monaco" charset="0"/>
                <a:cs typeface="Monaco" charset="0"/>
              </a:rPr>
              <a:t>200</a:t>
            </a:r>
            <a:endParaRPr lang="fr-FR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  <a:defRPr/>
            </a:pPr>
            <a:r>
              <a:rPr lang="fr-FR" sz="1200" dirty="0">
                <a:latin typeface="Monaco" charset="0"/>
                <a:ea typeface="Monaco" charset="0"/>
                <a:cs typeface="Monaco" charset="0"/>
              </a:rPr>
              <a:t>scala&gt; </a:t>
            </a:r>
            <a:r>
              <a:rPr lang="fr-FR" sz="1200" dirty="0" err="1">
                <a:latin typeface="Monaco" charset="0"/>
                <a:ea typeface="Monaco" charset="0"/>
                <a:cs typeface="Monaco" charset="0"/>
              </a:rPr>
              <a:t>foo</a:t>
            </a:r>
            <a:r>
              <a:rPr lang="fr-FR" sz="1200" dirty="0">
                <a:latin typeface="Monaco" charset="0"/>
                <a:ea typeface="Monaco" charset="0"/>
                <a:cs typeface="Monaco" charset="0"/>
              </a:rPr>
              <a:t>(2)</a:t>
            </a:r>
          </a:p>
          <a:p>
            <a:pPr>
              <a:lnSpc>
                <a:spcPts val="1640"/>
              </a:lnSpc>
              <a:defRPr/>
            </a:pPr>
            <a:r>
              <a:rPr lang="fr-FR" sz="1200" dirty="0">
                <a:latin typeface="Monaco" charset="0"/>
                <a:ea typeface="Monaco" charset="0"/>
                <a:cs typeface="Monaco" charset="0"/>
              </a:rPr>
              <a:t>res1: Int = 400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496" y="2034591"/>
            <a:ext cx="1135279" cy="119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4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Functional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07427" cy="4297990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ea typeface="ＭＳ Ｐゴシック" charset="0"/>
              </a:rPr>
              <a:t>Functional Programming views computation </a:t>
            </a:r>
            <a:r>
              <a:rPr lang="en-GB" dirty="0">
                <a:ea typeface="ＭＳ Ｐゴシック" charset="0"/>
              </a:rPr>
              <a:t>as function evaluation</a:t>
            </a:r>
          </a:p>
          <a:p>
            <a:pPr lvl="2"/>
            <a:r>
              <a:rPr lang="en-GB" dirty="0">
                <a:ea typeface="ＭＳ Ｐゴシック" charset="0"/>
              </a:rPr>
              <a:t>in the mathematical sense</a:t>
            </a:r>
          </a:p>
          <a:p>
            <a:pPr lvl="2"/>
            <a:r>
              <a:rPr lang="en-GB" dirty="0">
                <a:ea typeface="ＭＳ Ｐゴシック" charset="0"/>
              </a:rPr>
              <a:t>avoiding state and mutable data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r>
              <a:rPr lang="en-GB" dirty="0">
                <a:ea typeface="ＭＳ Ｐゴシック" charset="0"/>
              </a:rPr>
              <a:t>FP started with Lisp in the 1950s</a:t>
            </a:r>
          </a:p>
          <a:p>
            <a:pPr lvl="2"/>
            <a:r>
              <a:rPr lang="en-GB" dirty="0">
                <a:ea typeface="ＭＳ Ｐゴシック" charset="0"/>
              </a:rPr>
              <a:t>but the ideas are much older than that</a:t>
            </a:r>
            <a:r>
              <a:rPr lang="is-IS" dirty="0">
                <a:ea typeface="ＭＳ Ｐゴシック" charset="0"/>
              </a:rPr>
              <a:t>…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r>
              <a:rPr lang="en-GB" dirty="0">
                <a:ea typeface="ＭＳ Ｐゴシック" charset="0"/>
              </a:rPr>
              <a:t>Today, many languages support FP</a:t>
            </a:r>
          </a:p>
          <a:p>
            <a:pPr lvl="2"/>
            <a:r>
              <a:rPr lang="en-GB" dirty="0">
                <a:ea typeface="ＭＳ Ｐゴシック" charset="0"/>
              </a:rPr>
              <a:t>Haskell</a:t>
            </a:r>
          </a:p>
          <a:p>
            <a:pPr lvl="2"/>
            <a:r>
              <a:rPr lang="en-GB" dirty="0" err="1">
                <a:ea typeface="ＭＳ Ｐゴシック" charset="0"/>
              </a:rPr>
              <a:t>Clojure</a:t>
            </a:r>
            <a:endParaRPr lang="en-GB" dirty="0">
              <a:ea typeface="ＭＳ Ｐゴシック" charset="0"/>
            </a:endParaRPr>
          </a:p>
          <a:p>
            <a:pPr lvl="2"/>
            <a:r>
              <a:rPr lang="en-GB" dirty="0">
                <a:ea typeface="ＭＳ Ｐゴシック" charset="0"/>
              </a:rPr>
              <a:t>Scala</a:t>
            </a:r>
          </a:p>
          <a:p>
            <a:pPr lvl="2"/>
            <a:r>
              <a:rPr lang="en-GB" dirty="0">
                <a:ea typeface="ＭＳ Ｐゴシック" charset="0"/>
              </a:rPr>
              <a:t>Java</a:t>
            </a:r>
          </a:p>
          <a:p>
            <a:pPr lvl="2"/>
            <a:r>
              <a:rPr lang="en-GB" dirty="0">
                <a:ea typeface="ＭＳ Ｐゴシック" charset="0"/>
              </a:rPr>
              <a:t>C#</a:t>
            </a:r>
          </a:p>
          <a:p>
            <a:pPr lvl="2"/>
            <a:r>
              <a:rPr lang="en-GB" dirty="0">
                <a:ea typeface="ＭＳ Ｐゴシック" charset="0"/>
              </a:rPr>
              <a:t>C++</a:t>
            </a:r>
          </a:p>
          <a:p>
            <a:pPr lvl="2"/>
            <a:r>
              <a:rPr lang="en-GB" dirty="0">
                <a:ea typeface="ＭＳ Ｐゴシック" charset="0"/>
              </a:rPr>
              <a:t>Python</a:t>
            </a:r>
          </a:p>
          <a:p>
            <a:pPr lvl="2"/>
            <a:r>
              <a:rPr lang="is-IS" dirty="0">
                <a:ea typeface="ＭＳ Ｐゴシック" charset="0"/>
              </a:rPr>
              <a:t>…</a:t>
            </a:r>
            <a:endParaRPr lang="en-GB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722374" y="1630601"/>
            <a:ext cx="2866104" cy="3309326"/>
            <a:chOff x="5722374" y="1630601"/>
            <a:chExt cx="2866104" cy="3309326"/>
          </a:xfrm>
        </p:grpSpPr>
        <p:sp>
          <p:nvSpPr>
            <p:cNvPr id="9" name="Oval 8"/>
            <p:cNvSpPr/>
            <p:nvPr/>
          </p:nvSpPr>
          <p:spPr>
            <a:xfrm>
              <a:off x="5722374" y="1799303"/>
              <a:ext cx="1091381" cy="27530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497097" y="1799303"/>
              <a:ext cx="1091381" cy="27530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268064" y="2310581"/>
              <a:ext cx="1774723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268064" y="2777613"/>
              <a:ext cx="1774723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268064" y="2851355"/>
              <a:ext cx="1774723" cy="34839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268064" y="3485536"/>
              <a:ext cx="1774723" cy="48669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268064" y="3303639"/>
              <a:ext cx="1774723" cy="683342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852369" y="1630601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f(x)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50321" y="4601373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Domain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25658" y="4601373"/>
              <a:ext cx="103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Codomain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76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Method can be converted to a function object</a:t>
            </a:r>
          </a:p>
          <a:p>
            <a:pPr lvl="2"/>
            <a:r>
              <a:rPr lang="en-GB" dirty="0">
                <a:cs typeface="Courier"/>
              </a:rPr>
              <a:t>"</a:t>
            </a:r>
            <a:r>
              <a:rPr lang="en-GB" dirty="0" smtClean="0">
                <a:cs typeface="Courier"/>
              </a:rPr>
              <a:t>lifting</a:t>
            </a:r>
            <a:r>
              <a:rPr lang="en-GB" dirty="0">
                <a:cs typeface="Courier"/>
              </a:rPr>
              <a:t>"</a:t>
            </a:r>
          </a:p>
          <a:p>
            <a:r>
              <a:rPr lang="en-GB" dirty="0">
                <a:cs typeface="Courier"/>
              </a:rPr>
              <a:t>Use explicit type</a:t>
            </a:r>
          </a:p>
          <a:p>
            <a:endParaRPr lang="en-GB" dirty="0">
              <a:cs typeface="Courier"/>
            </a:endParaRPr>
          </a:p>
          <a:p>
            <a:endParaRPr lang="en-GB" dirty="0">
              <a:cs typeface="Courier"/>
            </a:endParaRPr>
          </a:p>
          <a:p>
            <a:pPr lvl="1"/>
            <a:endParaRPr lang="en-GB" dirty="0">
              <a:cs typeface="Courier"/>
            </a:endParaRPr>
          </a:p>
          <a:p>
            <a:pPr lvl="3"/>
            <a:endParaRPr lang="en-GB" dirty="0">
              <a:cs typeface="Courier"/>
            </a:endParaRPr>
          </a:p>
          <a:p>
            <a:r>
              <a:rPr lang="en-GB" dirty="0">
                <a:cs typeface="Courier"/>
              </a:rPr>
              <a:t>Use special syntax</a:t>
            </a:r>
            <a:endParaRPr lang="en-US" dirty="0">
              <a:cs typeface="Courier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838" y="2133599"/>
            <a:ext cx="5520814" cy="116686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40400" bIns="14040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 myMethod3: </a:t>
            </a: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myMethod</a:t>
            </a:r>
            <a:endParaRPr lang="en-US" sz="1200" b="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myMethod3: </a:t>
            </a: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 = &lt;function1&gt;</a:t>
            </a: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&gt; myMethod3(10)</a:t>
            </a:r>
          </a:p>
          <a:p>
            <a:pPr>
              <a:lnSpc>
                <a:spcPts val="16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res10: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=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838" y="3904434"/>
            <a:ext cx="5520814" cy="11812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40400" bIns="14040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myMethod2 =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myMethod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_</a:t>
            </a:r>
          </a:p>
          <a:p>
            <a:pPr>
              <a:lnSpc>
                <a:spcPts val="16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myMethod2: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= &lt;function1&gt;</a:t>
            </a: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&gt; myMethod2(10)</a:t>
            </a:r>
          </a:p>
          <a:p>
            <a:pPr>
              <a:lnSpc>
                <a:spcPts val="16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res8: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20</a:t>
            </a:r>
            <a:endParaRPr lang="en-US" sz="1200" b="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7806" y="1469263"/>
            <a:ext cx="3067665" cy="46820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40400" bIns="140400">
            <a:spAutoFit/>
          </a:bodyPr>
          <a:lstStyle/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myMethod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(a: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 a +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10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7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Functional Programming?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031977"/>
            <a:ext cx="2186098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Functional Programming?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031977"/>
            <a:ext cx="2186098" cy="292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607" y="1485491"/>
            <a:ext cx="2530929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Functional Programming?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031977"/>
            <a:ext cx="2186098" cy="292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607" y="1485491"/>
            <a:ext cx="2530929" cy="311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071" y="2967703"/>
            <a:ext cx="3327043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Functional Programming?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031977"/>
            <a:ext cx="2186098" cy="292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607" y="1485491"/>
            <a:ext cx="2530929" cy="311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071" y="2967703"/>
            <a:ext cx="3327043" cy="22145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1093024"/>
            <a:ext cx="2235200" cy="29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2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Functional Programming?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031977"/>
            <a:ext cx="2186098" cy="292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607" y="1485491"/>
            <a:ext cx="2530929" cy="311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071" y="2967703"/>
            <a:ext cx="3327043" cy="22145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1093024"/>
            <a:ext cx="2235200" cy="2981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392" y="3121147"/>
            <a:ext cx="1871958" cy="21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4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Characterises</a:t>
            </a:r>
            <a:r>
              <a:rPr lang="en-US" dirty="0" smtClean="0"/>
              <a:t> Functional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4838085" cy="4178968"/>
          </a:xfrm>
        </p:spPr>
        <p:txBody>
          <a:bodyPr/>
          <a:lstStyle/>
          <a:p>
            <a:r>
              <a:rPr lang="en-GB" dirty="0">
                <a:ea typeface="ＭＳ Ｐゴシック" charset="0"/>
              </a:rPr>
              <a:t>First-class and higher-order functions</a:t>
            </a:r>
          </a:p>
          <a:p>
            <a:pPr lvl="2"/>
            <a:r>
              <a:rPr lang="en-GB" dirty="0">
                <a:ea typeface="ＭＳ Ｐゴシック" charset="0"/>
              </a:rPr>
              <a:t>lambdas</a:t>
            </a:r>
          </a:p>
          <a:p>
            <a:pPr lvl="2"/>
            <a:r>
              <a:rPr lang="en-GB" dirty="0">
                <a:ea typeface="ＭＳ Ｐゴシック" charset="0"/>
              </a:rPr>
              <a:t>closures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r>
              <a:rPr lang="en-GB" dirty="0">
                <a:ea typeface="ＭＳ Ｐゴシック" charset="0"/>
              </a:rPr>
              <a:t>Immutable state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r>
              <a:rPr lang="en-GB" dirty="0">
                <a:ea typeface="ＭＳ Ｐゴシック" charset="0"/>
              </a:rPr>
              <a:t>Use of recursion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r>
              <a:rPr lang="en-GB" dirty="0">
                <a:ea typeface="ＭＳ Ｐゴシック" charset="0"/>
              </a:rPr>
              <a:t>Declarative style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r>
              <a:rPr lang="en-GB" dirty="0">
                <a:ea typeface="ＭＳ Ｐゴシック" charset="0"/>
              </a:rPr>
              <a:t>Lazy evaluation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r>
              <a:rPr lang="en-GB" dirty="0">
                <a:ea typeface="ＭＳ Ｐゴシック" charset="0"/>
              </a:rPr>
              <a:t>Type inference</a:t>
            </a:r>
          </a:p>
          <a:p>
            <a:endParaRPr lang="en-GB" dirty="0">
              <a:ea typeface="ＭＳ Ｐゴシック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64" y="1919603"/>
            <a:ext cx="2357448" cy="28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1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FP's Strong Points?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</a:rPr>
              <a:t>Higher-order functions and declarative style</a:t>
            </a:r>
          </a:p>
          <a:p>
            <a:pPr lvl="2"/>
            <a:r>
              <a:rPr lang="en-GB" dirty="0">
                <a:ea typeface="ＭＳ Ｐゴシック" charset="0"/>
              </a:rPr>
              <a:t>concise expression of algorithms</a:t>
            </a:r>
          </a:p>
          <a:p>
            <a:pPr lvl="2"/>
            <a:r>
              <a:rPr lang="en-GB" dirty="0">
                <a:ea typeface="ＭＳ Ｐゴシック" charset="0"/>
              </a:rPr>
              <a:t>efficient implementation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r>
              <a:rPr lang="en-GB" dirty="0">
                <a:ea typeface="ＭＳ Ｐゴシック" charset="0"/>
              </a:rPr>
              <a:t>Immutable state</a:t>
            </a:r>
          </a:p>
          <a:p>
            <a:pPr lvl="2"/>
            <a:r>
              <a:rPr lang="en-GB" dirty="0">
                <a:ea typeface="ＭＳ Ｐゴシック" charset="0"/>
              </a:rPr>
              <a:t>less concern with concurrency problems</a:t>
            </a:r>
          </a:p>
          <a:p>
            <a:pPr lvl="2"/>
            <a:r>
              <a:rPr lang="en-GB" dirty="0">
                <a:ea typeface="ＭＳ Ｐゴシック" charset="0"/>
              </a:rPr>
              <a:t>easy parallelization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r>
              <a:rPr lang="en-GB" dirty="0">
                <a:ea typeface="ＭＳ Ｐゴシック" charset="0"/>
              </a:rPr>
              <a:t>Especially well suited to Big Data processing</a:t>
            </a:r>
          </a:p>
          <a:p>
            <a:pPr lvl="2"/>
            <a:r>
              <a:rPr lang="en-GB" dirty="0">
                <a:ea typeface="ＭＳ Ｐゴシック" charset="0"/>
              </a:rPr>
              <a:t>declarative style allows flexibility of implementation</a:t>
            </a:r>
          </a:p>
          <a:p>
            <a:pPr lvl="2"/>
            <a:r>
              <a:rPr lang="en-GB" dirty="0">
                <a:ea typeface="ＭＳ Ｐゴシック" charset="0"/>
              </a:rPr>
              <a:t>thanks to ease of parallelization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1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2667</TotalTime>
  <Words>1371</Words>
  <Application>Microsoft Macintosh PowerPoint</Application>
  <PresentationFormat>On-screen Show (16:10)</PresentationFormat>
  <Paragraphs>237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Book Antiqua</vt:lpstr>
      <vt:lpstr>Calibri</vt:lpstr>
      <vt:lpstr>Calibri Light</vt:lpstr>
      <vt:lpstr>Courier</vt:lpstr>
      <vt:lpstr>Monaco</vt:lpstr>
      <vt:lpstr>ＭＳ Ｐゴシック</vt:lpstr>
      <vt:lpstr>Symbol</vt:lpstr>
      <vt:lpstr>Arial</vt:lpstr>
      <vt:lpstr>Office Theme</vt:lpstr>
      <vt:lpstr>Functional Programming in Scala</vt:lpstr>
      <vt:lpstr>What is Functional Programming?</vt:lpstr>
      <vt:lpstr>What is Functional Programming?</vt:lpstr>
      <vt:lpstr>What is Functional Programming?</vt:lpstr>
      <vt:lpstr>What is Functional Programming?</vt:lpstr>
      <vt:lpstr>What is Functional Programming?</vt:lpstr>
      <vt:lpstr>What is Functional Programming?</vt:lpstr>
      <vt:lpstr>What Characterises Functional Programming?</vt:lpstr>
      <vt:lpstr>What are FP's Strong Points?</vt:lpstr>
      <vt:lpstr>Functional Programming in Scala</vt:lpstr>
      <vt:lpstr>Functional Programming in Scala</vt:lpstr>
      <vt:lpstr>Function Literals</vt:lpstr>
      <vt:lpstr>Higher Order Functions</vt:lpstr>
      <vt:lpstr>Function Composition</vt:lpstr>
      <vt:lpstr>Function Composition</vt:lpstr>
      <vt:lpstr>Function Composition</vt:lpstr>
      <vt:lpstr>Function Composition</vt:lpstr>
      <vt:lpstr>Higher Order Functions</vt:lpstr>
      <vt:lpstr>Closures</vt:lpstr>
      <vt:lpstr>Methods and Functions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Ball</dc:creator>
  <cp:lastModifiedBy>George Ball</cp:lastModifiedBy>
  <cp:revision>113</cp:revision>
  <dcterms:created xsi:type="dcterms:W3CDTF">2016-08-08T06:24:31Z</dcterms:created>
  <dcterms:modified xsi:type="dcterms:W3CDTF">2017-01-12T11:43:05Z</dcterms:modified>
</cp:coreProperties>
</file>