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2" r:id="rId15"/>
    <p:sldId id="283" r:id="rId16"/>
    <p:sldId id="284" r:id="rId17"/>
    <p:sldId id="285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86" r:id="rId28"/>
    <p:sldId id="278" r:id="rId29"/>
    <p:sldId id="279" r:id="rId30"/>
    <p:sldId id="280" r:id="rId31"/>
    <p:sldId id="281" r:id="rId32"/>
    <p:sldId id="287" r:id="rId33"/>
  </p:sldIdLst>
  <p:sldSz cx="9144000" cy="5715000" type="screen16x10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88"/>
    <p:restoredTop sz="94674"/>
  </p:normalViewPr>
  <p:slideViewPr>
    <p:cSldViewPr snapToGrid="0" snapToObjects="1">
      <p:cViewPr>
        <p:scale>
          <a:sx n="130" d="100"/>
          <a:sy n="130" d="100"/>
        </p:scale>
        <p:origin x="1072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1" d="100"/>
          <a:sy n="121" d="100"/>
        </p:scale>
        <p:origin x="2336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685800" y="105103"/>
            <a:ext cx="2286000" cy="35368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r>
              <a:rPr lang="en-US" dirty="0" smtClean="0"/>
              <a:t>Introduction and Background</a:t>
            </a: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533400"/>
            <a:ext cx="5465762" cy="34178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41338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685800" y="8783365"/>
            <a:ext cx="2286000" cy="1996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4" y="8765628"/>
            <a:ext cx="2287587" cy="2174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3E5819FF-951A-8047-BBA2-AC7617C5FF3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685801" y="4151587"/>
            <a:ext cx="5468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85800" y="8650015"/>
            <a:ext cx="5486400" cy="21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85801" y="358939"/>
            <a:ext cx="5468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299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5BAF-61AC-454B-92C4-3DD2A438C3E1}" type="datetimeFigureOut">
              <a:rPr lang="en-US" smtClean="0"/>
              <a:t>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DFD-9C0A-0F48-AB66-03AB1629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61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5BAF-61AC-454B-92C4-3DD2A438C3E1}" type="datetimeFigureOut">
              <a:rPr lang="en-US" smtClean="0"/>
              <a:t>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DFD-9C0A-0F48-AB66-03AB1629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09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5BAF-61AC-454B-92C4-3DD2A438C3E1}" type="datetimeFigureOut">
              <a:rPr lang="en-US" smtClean="0"/>
              <a:t>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DFD-9C0A-0F48-AB66-03AB1629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138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7149"/>
            <a:ext cx="7886700" cy="64297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0758"/>
            <a:ext cx="7886700" cy="41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5388101"/>
            <a:ext cx="2057400" cy="213129"/>
          </a:xfrm>
        </p:spPr>
        <p:txBody>
          <a:bodyPr/>
          <a:lstStyle/>
          <a:p>
            <a:r>
              <a:rPr lang="en-US" smtClean="0"/>
              <a:t>Page </a:t>
            </a:r>
            <a:fld id="{8445DDFD-9C0A-0F48-AB66-03AB1629347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28650" y="898216"/>
            <a:ext cx="78867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628650" y="5379938"/>
            <a:ext cx="78867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28650" y="5399798"/>
            <a:ext cx="2057400" cy="1937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713232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latin typeface="+mn-lt"/>
                <a:ea typeface="Symbol" charset="2"/>
                <a:cs typeface="Symbol" charset="2"/>
              </a:rPr>
              <a:t>© J&amp;G Services Ltd, </a:t>
            </a:r>
            <a:r>
              <a:rPr lang="en-US" dirty="0" smtClean="0">
                <a:latin typeface="+mn-lt"/>
                <a:ea typeface="Symbol" charset="2"/>
                <a:cs typeface="Symbol" charset="2"/>
              </a:rPr>
              <a:t>2017</a:t>
            </a:r>
            <a:endParaRPr lang="en-US" dirty="0">
              <a:latin typeface="+mn-lt"/>
              <a:ea typeface="Symbol" charset="2"/>
              <a:cs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6269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5BAF-61AC-454B-92C4-3DD2A438C3E1}" type="datetimeFigureOut">
              <a:rPr lang="en-US" smtClean="0"/>
              <a:t>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DFD-9C0A-0F48-AB66-03AB1629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105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5BAF-61AC-454B-92C4-3DD2A438C3E1}" type="datetimeFigureOut">
              <a:rPr lang="en-US" smtClean="0"/>
              <a:t>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DFD-9C0A-0F48-AB66-03AB1629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2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5BAF-61AC-454B-92C4-3DD2A438C3E1}" type="datetimeFigureOut">
              <a:rPr lang="en-US" smtClean="0"/>
              <a:t>1/12/17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DFD-9C0A-0F48-AB66-03AB1629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1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5BAF-61AC-454B-92C4-3DD2A438C3E1}" type="datetimeFigureOut">
              <a:rPr lang="en-US" smtClean="0"/>
              <a:t>1/12/17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DFD-9C0A-0F48-AB66-03AB1629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35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5BAF-61AC-454B-92C4-3DD2A438C3E1}" type="datetimeFigureOut">
              <a:rPr lang="en-US" smtClean="0"/>
              <a:t>1/12/17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DFD-9C0A-0F48-AB66-03AB1629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15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5BAF-61AC-454B-92C4-3DD2A438C3E1}" type="datetimeFigureOut">
              <a:rPr lang="en-US" smtClean="0"/>
              <a:t>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DFD-9C0A-0F48-AB66-03AB1629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414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5BAF-61AC-454B-92C4-3DD2A438C3E1}" type="datetimeFigureOut">
              <a:rPr lang="en-US" smtClean="0"/>
              <a:t>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DFD-9C0A-0F48-AB66-03AB1629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0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95BAF-61AC-454B-92C4-3DD2A438C3E1}" type="datetimeFigureOut">
              <a:rPr lang="en-US" smtClean="0"/>
              <a:t>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5DDFD-9C0A-0F48-AB66-03AB1629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535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Collections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859" y="4876800"/>
            <a:ext cx="3479086" cy="48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86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0758"/>
            <a:ext cx="7886700" cy="797707"/>
          </a:xfrm>
        </p:spPr>
        <p:txBody>
          <a:bodyPr/>
          <a:lstStyle/>
          <a:p>
            <a:r>
              <a:rPr lang="en-US" dirty="0" smtClean="0"/>
              <a:t>Unordered collection, no duplicates</a:t>
            </a:r>
          </a:p>
          <a:p>
            <a:pPr lvl="2"/>
            <a:r>
              <a:rPr lang="en-US" dirty="0" smtClean="0"/>
              <a:t>Smaller number of methods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6469" y="1685585"/>
            <a:ext cx="7099505" cy="35523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640"/>
              </a:lnSpc>
            </a:pP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odds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= Set( 1, 3, 5, 7, 9 )</a:t>
            </a:r>
          </a:p>
          <a:p>
            <a:pPr>
              <a:lnSpc>
                <a:spcPts val="1640"/>
              </a:lnSpc>
            </a:pP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odds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scala.collection.immutable.Set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[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] = Set(5, 1, 9, 7, 3</a:t>
            </a: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)</a:t>
            </a:r>
            <a:endParaRPr lang="de-DE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640"/>
              </a:lnSpc>
              <a:spcBef>
                <a:spcPts val="600"/>
              </a:spcBef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odds.contains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(3)</a:t>
            </a:r>
          </a:p>
          <a:p>
            <a:pPr>
              <a:lnSpc>
                <a:spcPts val="16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res110: Boolean = 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true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640"/>
              </a:lnSpc>
              <a:spcBef>
                <a:spcPts val="600"/>
              </a:spcBef>
            </a:pP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odds &amp; Set( 3, 4, 5 )</a:t>
            </a:r>
          </a:p>
          <a:p>
            <a:pPr>
              <a:lnSpc>
                <a:spcPts val="16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res109: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scala.collection.immutable.Set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[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] = Set(5, 3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)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640"/>
              </a:lnSpc>
              <a:spcBef>
                <a:spcPts val="600"/>
              </a:spcBef>
            </a:pPr>
            <a:r>
              <a:rPr lang="hr-HR" sz="1200" dirty="0" err="1" smtClean="0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hr-HR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hr-HR" sz="1200" dirty="0" err="1">
                <a:latin typeface="Monaco" charset="0"/>
                <a:ea typeface="Monaco" charset="0"/>
                <a:cs typeface="Monaco" charset="0"/>
              </a:rPr>
              <a:t>odds</a:t>
            </a:r>
            <a:r>
              <a:rPr lang="hr-HR" sz="1200" dirty="0">
                <a:latin typeface="Monaco" charset="0"/>
                <a:ea typeface="Monaco" charset="0"/>
                <a:cs typeface="Monaco" charset="0"/>
              </a:rPr>
              <a:t> | Set</a:t>
            </a:r>
            <a:r>
              <a:rPr lang="hr-HR" sz="1200" dirty="0" smtClean="0">
                <a:latin typeface="Monaco" charset="0"/>
                <a:ea typeface="Monaco" charset="0"/>
                <a:cs typeface="Monaco" charset="0"/>
              </a:rPr>
              <a:t>( 3</a:t>
            </a:r>
            <a:r>
              <a:rPr lang="hr-HR" sz="1200" dirty="0">
                <a:latin typeface="Monaco" charset="0"/>
                <a:ea typeface="Monaco" charset="0"/>
                <a:cs typeface="Monaco" charset="0"/>
              </a:rPr>
              <a:t>, 4, </a:t>
            </a:r>
            <a:r>
              <a:rPr lang="hr-HR" sz="1200" dirty="0" smtClean="0">
                <a:latin typeface="Monaco" charset="0"/>
                <a:ea typeface="Monaco" charset="0"/>
                <a:cs typeface="Monaco" charset="0"/>
              </a:rPr>
              <a:t>5 )</a:t>
            </a:r>
            <a:endParaRPr lang="hr-HR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6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res111: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scala.collection.immutable.Set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[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] = Set(5, 1, 9, 7, 3, 4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)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640"/>
              </a:lnSpc>
              <a:spcBef>
                <a:spcPts val="600"/>
              </a:spcBef>
            </a:pP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odds &amp;~ Set( 3, 4, 5 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)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6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res113: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scala.collection.immutable.Set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[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] = Set(1, 9, 7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)</a:t>
            </a:r>
            <a:endParaRPr lang="de-DE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640"/>
              </a:lnSpc>
              <a:spcBef>
                <a:spcPts val="600"/>
              </a:spcBef>
            </a:pP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odds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+ 4</a:t>
            </a:r>
          </a:p>
          <a:p>
            <a:pPr>
              <a:lnSpc>
                <a:spcPts val="1640"/>
              </a:lnSpc>
            </a:pP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res115: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scala.collection.immutable.Set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[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] = Set(5, 1, 9, 7, 3, 4</a:t>
            </a: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)</a:t>
            </a:r>
            <a:endParaRPr lang="de-DE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640"/>
              </a:lnSpc>
              <a:spcBef>
                <a:spcPts val="600"/>
              </a:spcBef>
            </a:pP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odds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+ 11</a:t>
            </a:r>
          </a:p>
          <a:p>
            <a:pPr>
              <a:lnSpc>
                <a:spcPts val="1640"/>
              </a:lnSpc>
            </a:pP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res116: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scala.collection.immutable.Set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[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] = Set(5, 1, 9, 7, 3, 11)</a:t>
            </a:r>
          </a:p>
        </p:txBody>
      </p:sp>
    </p:spTree>
    <p:extLst>
      <p:ext uri="{BB962C8B-B14F-4D97-AF65-F5344CB8AC3E}">
        <p14:creationId xmlns:p14="http://schemas.microsoft.com/office/powerpoint/2010/main" val="1457575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Collection of (key, value) pairs</a:t>
            </a:r>
          </a:p>
          <a:p>
            <a:pPr lvl="2"/>
            <a:r>
              <a:rPr lang="en-US" dirty="0" smtClean="0"/>
              <a:t>Can be constructed out of a collection of Pair(Tuple2) objects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6301" y="1936229"/>
            <a:ext cx="7463299" cy="2816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capitals = Map( "Denmark" -&gt; "Copenhagen", 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en-US" sz="1200" dirty="0" smtClean="0">
                <a:latin typeface="Monaco" charset="0"/>
                <a:ea typeface="Monaco" charset="0"/>
                <a:cs typeface="Monaco" charset="0"/>
              </a:rPr>
            </a:b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                          "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Sweden" -&gt; "Stockholm", 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en-US" sz="1200" dirty="0" smtClean="0">
                <a:latin typeface="Monaco" charset="0"/>
                <a:ea typeface="Monaco" charset="0"/>
                <a:cs typeface="Monaco" charset="0"/>
              </a:rPr>
            </a:b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                          "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Norway" -&gt; "Oslo" )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capitals: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scala.collection.immutable.Map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[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String,String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] = Map(Denmark -&gt; Copenhagen, Sweden -&gt; Stockholm, Norway -&gt; Oslo)</a:t>
            </a:r>
          </a:p>
          <a:p>
            <a:pPr>
              <a:lnSpc>
                <a:spcPts val="17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capitals.keys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res117: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Iterable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[String] = Set(Denmark, Sweden, Norway)</a:t>
            </a:r>
          </a:p>
          <a:p>
            <a:pPr>
              <a:lnSpc>
                <a:spcPts val="17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capitals.values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res118: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Iterable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[String] =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MapLike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(Copenhagen, Stockholm, Oslo)</a:t>
            </a:r>
          </a:p>
          <a:p>
            <a:pPr>
              <a:lnSpc>
                <a:spcPts val="17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899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0758"/>
            <a:ext cx="7886700" cy="1063177"/>
          </a:xfrm>
        </p:spPr>
        <p:txBody>
          <a:bodyPr/>
          <a:lstStyle/>
          <a:p>
            <a:r>
              <a:rPr lang="en-US" dirty="0" smtClean="0"/>
              <a:t>Lookup operation through apply method</a:t>
            </a:r>
          </a:p>
          <a:p>
            <a:pPr lvl="2"/>
            <a:r>
              <a:rPr lang="en-US" dirty="0" smtClean="0"/>
              <a:t>"Associative Array"</a:t>
            </a:r>
          </a:p>
          <a:p>
            <a:pPr lvl="2"/>
            <a:r>
              <a:rPr lang="en-US" dirty="0" smtClean="0"/>
              <a:t>Exception if no such key, alternative approaches available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6637" y="2113935"/>
            <a:ext cx="7463299" cy="30346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capitals("Norway")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res120: String = Oslo</a:t>
            </a:r>
          </a:p>
          <a:p>
            <a:pPr>
              <a:lnSpc>
                <a:spcPts val="17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capitals("Finland")</a:t>
            </a:r>
          </a:p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java.util.NoSuchElementException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: key not found: Finland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at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scala.collection.MapLike$class.default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(MapLike.scala:228)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at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scala.collection.AbstractMap.default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(Map.scala:59)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at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scala.collection.MapLike$class.apply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(MapLike.scala:141)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at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scala.collection.AbstractMap.apply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(Map.scala:59)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... 32 elided</a:t>
            </a:r>
          </a:p>
          <a:p>
            <a:pPr>
              <a:lnSpc>
                <a:spcPts val="17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capitals.getOrElse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("Finland", "I have no idea")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res123: String = I have no idea</a:t>
            </a:r>
          </a:p>
        </p:txBody>
      </p:sp>
    </p:spTree>
    <p:extLst>
      <p:ext uri="{BB962C8B-B14F-4D97-AF65-F5344CB8AC3E}">
        <p14:creationId xmlns:p14="http://schemas.microsoft.com/office/powerpoint/2010/main" val="1763699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0758"/>
            <a:ext cx="7886700" cy="424081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MutableMap</a:t>
            </a:r>
            <a:r>
              <a:rPr lang="en-US" dirty="0" smtClean="0"/>
              <a:t> type to add or change entries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1612490"/>
            <a:ext cx="7463299" cy="32702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mCapitals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collection.mutable.Map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() ++ capitals</a:t>
            </a:r>
          </a:p>
          <a:p>
            <a:pPr>
              <a:lnSpc>
                <a:spcPts val="1740"/>
              </a:lnSpc>
            </a:pPr>
            <a:r>
              <a:rPr lang="en-US" sz="1200" dirty="0" err="1">
                <a:solidFill>
                  <a:schemeClr val="bg2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mCapitals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en-US" sz="1200" dirty="0" err="1">
                <a:solidFill>
                  <a:schemeClr val="bg2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scala.collection.mutable.Map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[</a:t>
            </a:r>
            <a:r>
              <a:rPr lang="en-US" sz="1200" dirty="0" err="1">
                <a:solidFill>
                  <a:schemeClr val="bg2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String,String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] = Map(Norway -&gt; Oslo, Denmark -&gt; Copenhagen, Sweden -&gt; Stockholm)</a:t>
            </a:r>
          </a:p>
          <a:p>
            <a:pPr>
              <a:lnSpc>
                <a:spcPts val="17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mCapitals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("Finland") = "Helsinki"</a:t>
            </a:r>
          </a:p>
          <a:p>
            <a:pPr>
              <a:lnSpc>
                <a:spcPts val="17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mCapitals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+= "Iceland" -&gt; "Reykjavik"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res131: </a:t>
            </a:r>
            <a:r>
              <a:rPr lang="en-US" sz="1200" dirty="0" err="1">
                <a:solidFill>
                  <a:schemeClr val="bg2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mCapitals.type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= Map(Norway -&gt; Oslo, Denmark -&gt; Copenhagen, Iceland -&gt; Reykjavik, Sweden -&gt; Stockholm, Finland -&gt; Helsinki)</a:t>
            </a:r>
          </a:p>
          <a:p>
            <a:pPr>
              <a:lnSpc>
                <a:spcPts val="1740"/>
              </a:lnSpc>
            </a:pPr>
            <a:endParaRPr lang="en-US" sz="1200" dirty="0">
              <a:solidFill>
                <a:schemeClr val="bg2">
                  <a:lumMod val="7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capitals2 =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mCapitals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toMap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en-US" sz="1200" dirty="0" smtClean="0">
                <a:solidFill>
                  <a:schemeClr val="bg2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capitals2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en-US" sz="1200" dirty="0" err="1">
                <a:solidFill>
                  <a:schemeClr val="bg2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scala.collection.immutable.Map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[</a:t>
            </a:r>
            <a:r>
              <a:rPr lang="en-US" sz="1200" dirty="0" err="1">
                <a:solidFill>
                  <a:schemeClr val="bg2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String,String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] = Map(Denmark -&gt; Copenhagen, Iceland -&gt; Reykjavik, Finland -&gt; Helsinki, Sweden -&gt; Stockholm, Norway -&gt; Oslo)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17342" y="3523167"/>
            <a:ext cx="1355884" cy="5245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Change back to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immutable Map</a:t>
            </a:r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4503174" y="3785419"/>
            <a:ext cx="1514168" cy="176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637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Optional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should be returned when we use a non-existent key to retrieve value from a Map?</a:t>
            </a:r>
          </a:p>
          <a:p>
            <a:pPr lvl="2"/>
            <a:r>
              <a:rPr lang="en-US" dirty="0" smtClean="0"/>
              <a:t>Throw Exception</a:t>
            </a:r>
            <a:r>
              <a:rPr lang="is-IS" dirty="0" smtClean="0"/>
              <a:t>…</a:t>
            </a:r>
          </a:p>
          <a:p>
            <a:pPr lvl="2"/>
            <a:r>
              <a:rPr lang="is-IS" dirty="0" smtClean="0"/>
              <a:t>Return special value (e.g null)</a:t>
            </a:r>
          </a:p>
          <a:p>
            <a:pPr lvl="2"/>
            <a:endParaRPr lang="is-IS" dirty="0"/>
          </a:p>
          <a:p>
            <a:r>
              <a:rPr lang="is-IS" dirty="0" smtClean="0"/>
              <a:t>Neither of these is type safe</a:t>
            </a:r>
          </a:p>
          <a:p>
            <a:pPr lvl="2"/>
            <a:r>
              <a:rPr lang="en-US" dirty="0" smtClean="0"/>
              <a:t>W</a:t>
            </a:r>
            <a:r>
              <a:rPr lang="is-IS" dirty="0" smtClean="0"/>
              <a:t>hat is the type of null in Java???</a:t>
            </a:r>
          </a:p>
          <a:p>
            <a:pPr lvl="2"/>
            <a:endParaRPr lang="is-IS" dirty="0"/>
          </a:p>
          <a:p>
            <a:r>
              <a:rPr lang="is-IS" dirty="0" smtClean="0"/>
              <a:t>Need an equivalent to SQL's NULL</a:t>
            </a:r>
          </a:p>
          <a:p>
            <a:pPr lvl="2"/>
            <a:r>
              <a:rPr lang="en-US" dirty="0" smtClean="0"/>
              <a:t>R</a:t>
            </a:r>
            <a:r>
              <a:rPr lang="is-IS" dirty="0" smtClean="0"/>
              <a:t>epresentation of "no value"</a:t>
            </a:r>
          </a:p>
        </p:txBody>
      </p:sp>
    </p:spTree>
    <p:extLst>
      <p:ext uri="{BB962C8B-B14F-4D97-AF65-F5344CB8AC3E}">
        <p14:creationId xmlns:p14="http://schemas.microsoft.com/office/powerpoint/2010/main" val="1996574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Optional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Option[T] is the type of a value that may or may not be present</a:t>
            </a:r>
          </a:p>
          <a:p>
            <a:pPr lvl="2"/>
            <a:r>
              <a:rPr lang="en-US" dirty="0" smtClean="0"/>
              <a:t>If present, the value will have type T</a:t>
            </a:r>
          </a:p>
          <a:p>
            <a:pPr lvl="2"/>
            <a:endParaRPr lang="en-US" dirty="0"/>
          </a:p>
          <a:p>
            <a:r>
              <a:rPr lang="en-US" dirty="0" smtClean="0"/>
              <a:t>Represented by a sealed type hierarchy</a:t>
            </a:r>
          </a:p>
          <a:p>
            <a:pPr lvl="2"/>
            <a:r>
              <a:rPr lang="en-US" dirty="0" smtClean="0"/>
              <a:t>Two case class subtypes of Option[T]</a:t>
            </a:r>
          </a:p>
          <a:p>
            <a:pPr lvl="2"/>
            <a:r>
              <a:rPr lang="en-US" dirty="0" smtClean="0"/>
              <a:t>Some[T] is a container for a value of type T</a:t>
            </a:r>
          </a:p>
          <a:p>
            <a:pPr lvl="2"/>
            <a:r>
              <a:rPr lang="en-US" dirty="0" smtClean="0"/>
              <a:t>None represents no value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6639" y="3490453"/>
            <a:ext cx="4906909" cy="13722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capitals.get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("Denmark")</a:t>
            </a:r>
          </a:p>
          <a:p>
            <a:pPr>
              <a:lnSpc>
                <a:spcPts val="18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res0: Option[String] = Some(Copenhagen)</a:t>
            </a:r>
          </a:p>
          <a:p>
            <a:pPr>
              <a:lnSpc>
                <a:spcPts val="18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8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capitals.get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("Finland")</a:t>
            </a:r>
          </a:p>
          <a:p>
            <a:pPr>
              <a:lnSpc>
                <a:spcPts val="18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res1: Option[String] = None</a:t>
            </a:r>
            <a:endParaRPr lang="en-US" sz="1200" dirty="0">
              <a:solidFill>
                <a:schemeClr val="bg2">
                  <a:lumMod val="7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89754" y="3785419"/>
            <a:ext cx="1565493" cy="7405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Success and failure</a:t>
            </a:r>
            <a:br>
              <a:rPr lang="en-US" dirty="0" smtClean="0"/>
            </a:br>
            <a:r>
              <a:rPr lang="en-US" dirty="0" smtClean="0"/>
              <a:t>cases both have</a:t>
            </a:r>
            <a:br>
              <a:rPr lang="en-US" dirty="0" smtClean="0"/>
            </a:br>
            <a:r>
              <a:rPr lang="en-US" dirty="0" smtClean="0"/>
              <a:t>the same type</a:t>
            </a:r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>
            <a:off x="4935794" y="3628103"/>
            <a:ext cx="275303" cy="1047829"/>
          </a:xfrm>
          <a:prstGeom prst="rightBrace">
            <a:avLst>
              <a:gd name="adj1" fmla="val 58333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98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Optional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0758"/>
            <a:ext cx="7886700" cy="4064298"/>
          </a:xfrm>
        </p:spPr>
        <p:txBody>
          <a:bodyPr/>
          <a:lstStyle/>
          <a:p>
            <a:r>
              <a:rPr lang="en-US" dirty="0" smtClean="0"/>
              <a:t>Retrieve the actual value using the get </a:t>
            </a:r>
            <a:r>
              <a:rPr lang="en-US" dirty="0" err="1" smtClean="0"/>
              <a:t>mathod</a:t>
            </a:r>
            <a:endParaRPr lang="en-US" dirty="0" smtClean="0"/>
          </a:p>
          <a:p>
            <a:pPr lvl="2"/>
            <a:r>
              <a:rPr lang="en-US" dirty="0" smtClean="0"/>
              <a:t>Returns value of type T if present</a:t>
            </a:r>
          </a:p>
          <a:p>
            <a:pPr lvl="2"/>
            <a:r>
              <a:rPr lang="en-US" dirty="0" smtClean="0"/>
              <a:t>Throws </a:t>
            </a:r>
            <a:r>
              <a:rPr lang="en-US" dirty="0" err="1" smtClean="0"/>
              <a:t>NoSuchElementException</a:t>
            </a:r>
            <a:r>
              <a:rPr lang="en-US" dirty="0" smtClean="0"/>
              <a:t> if no value</a:t>
            </a:r>
          </a:p>
          <a:p>
            <a:pPr lvl="2"/>
            <a:endParaRPr lang="en-US" dirty="0"/>
          </a:p>
          <a:p>
            <a:r>
              <a:rPr lang="en-US" dirty="0" smtClean="0"/>
              <a:t>Use </a:t>
            </a:r>
            <a:r>
              <a:rPr lang="en-US" dirty="0" err="1" smtClean="0"/>
              <a:t>getOrElse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to return "default" </a:t>
            </a:r>
            <a:br>
              <a:rPr lang="en-US" dirty="0" smtClean="0"/>
            </a:br>
            <a:r>
              <a:rPr lang="en-US" dirty="0" smtClean="0"/>
              <a:t>value in case </a:t>
            </a:r>
            <a:br>
              <a:rPr lang="en-US" dirty="0" smtClean="0"/>
            </a:br>
            <a:r>
              <a:rPr lang="en-US" dirty="0" smtClean="0"/>
              <a:t>where no value </a:t>
            </a:r>
            <a:br>
              <a:rPr lang="en-US" dirty="0" smtClean="0"/>
            </a:br>
            <a:r>
              <a:rPr lang="en-US" dirty="0" smtClean="0"/>
              <a:t>is present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67664" y="2147732"/>
            <a:ext cx="5457518" cy="2967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capitals.get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("Denmark").get</a:t>
            </a:r>
          </a:p>
          <a:p>
            <a:pPr>
              <a:lnSpc>
                <a:spcPts val="18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res2: String = Copenhagen</a:t>
            </a:r>
          </a:p>
          <a:p>
            <a:pPr>
              <a:lnSpc>
                <a:spcPts val="18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8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capitals.get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("Finland").get</a:t>
            </a:r>
          </a:p>
          <a:p>
            <a:pPr>
              <a:lnSpc>
                <a:spcPts val="18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java.util.NoSuchElementException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None.get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8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at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scala.None$.get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(Option.scala:347)</a:t>
            </a:r>
          </a:p>
          <a:p>
            <a:pPr>
              <a:lnSpc>
                <a:spcPts val="18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at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scala.None$.get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(Option.scala:345)</a:t>
            </a:r>
          </a:p>
          <a:p>
            <a:pPr>
              <a:lnSpc>
                <a:spcPts val="18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... 32 elided</a:t>
            </a:r>
          </a:p>
          <a:p>
            <a:pPr>
              <a:lnSpc>
                <a:spcPts val="18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8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capitals.get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("Finland").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getOrElse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("I don't know")</a:t>
            </a:r>
          </a:p>
          <a:p>
            <a:pPr>
              <a:lnSpc>
                <a:spcPts val="18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res4: String = I don't know</a:t>
            </a:r>
          </a:p>
          <a:p>
            <a:pPr>
              <a:lnSpc>
                <a:spcPts val="18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495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Optional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0758"/>
            <a:ext cx="7886700" cy="4130842"/>
          </a:xfrm>
        </p:spPr>
        <p:txBody>
          <a:bodyPr/>
          <a:lstStyle/>
          <a:p>
            <a:r>
              <a:rPr lang="en-US" dirty="0" smtClean="0"/>
              <a:t>Pattern matching can also be used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Further possibilities (see later)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1528656"/>
            <a:ext cx="7334865" cy="2736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capitalOf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( country: String ) =&gt;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capitals.get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(country) match {</a:t>
            </a:r>
          </a:p>
          <a:p>
            <a:pPr>
              <a:lnSpc>
                <a:spcPts val="1840"/>
              </a:lnSpc>
            </a:pP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    </a:t>
            </a:r>
            <a:r>
              <a:rPr lang="de-DE" sz="1200" dirty="0">
                <a:solidFill>
                  <a:schemeClr val="bg2">
                    <a:lumMod val="90000"/>
                  </a:schemeClr>
                </a:solidFill>
                <a:latin typeface="Monaco" charset="0"/>
                <a:ea typeface="Monaco" charset="0"/>
                <a:cs typeface="Monaco" charset="0"/>
              </a:rPr>
              <a:t>|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case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Some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city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) =&gt;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city</a:t>
            </a:r>
            <a:endParaRPr lang="de-DE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840"/>
              </a:lnSpc>
            </a:pP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de-DE" sz="1200" dirty="0">
                <a:solidFill>
                  <a:schemeClr val="bg2">
                    <a:lumMod val="90000"/>
                  </a:schemeClr>
                </a:solidFill>
                <a:latin typeface="Monaco" charset="0"/>
                <a:ea typeface="Monaco" charset="0"/>
                <a:cs typeface="Monaco" charset="0"/>
              </a:rPr>
              <a:t> |  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case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None =&gt; "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Unknown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"</a:t>
            </a:r>
          </a:p>
          <a:p>
            <a:pPr>
              <a:lnSpc>
                <a:spcPts val="1840"/>
              </a:lnSpc>
            </a:pP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    </a:t>
            </a:r>
            <a:r>
              <a:rPr lang="de-DE" sz="1200" dirty="0">
                <a:solidFill>
                  <a:schemeClr val="bg2">
                    <a:lumMod val="90000"/>
                  </a:schemeClr>
                </a:solidFill>
                <a:latin typeface="Monaco" charset="0"/>
                <a:ea typeface="Monaco" charset="0"/>
                <a:cs typeface="Monaco" charset="0"/>
              </a:rPr>
              <a:t>|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}</a:t>
            </a:r>
          </a:p>
          <a:p>
            <a:pPr>
              <a:lnSpc>
                <a:spcPts val="1840"/>
              </a:lnSpc>
            </a:pP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capitalOf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: String =&gt; String = &lt;function1&gt;</a:t>
            </a:r>
          </a:p>
          <a:p>
            <a:pPr>
              <a:lnSpc>
                <a:spcPts val="1840"/>
              </a:lnSpc>
            </a:pPr>
            <a:endParaRPr lang="de-DE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840"/>
              </a:lnSpc>
            </a:pP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capitalOf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("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Norway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")</a:t>
            </a:r>
          </a:p>
          <a:p>
            <a:pPr>
              <a:lnSpc>
                <a:spcPts val="1840"/>
              </a:lnSpc>
            </a:pP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res5: String = Oslo</a:t>
            </a:r>
          </a:p>
          <a:p>
            <a:pPr>
              <a:lnSpc>
                <a:spcPts val="1840"/>
              </a:lnSpc>
            </a:pPr>
            <a:endParaRPr lang="de-DE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840"/>
              </a:lnSpc>
            </a:pP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capitalOf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("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Iceland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")</a:t>
            </a:r>
          </a:p>
          <a:p>
            <a:pPr>
              <a:lnSpc>
                <a:spcPts val="1840"/>
              </a:lnSpc>
            </a:pP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res6: String = </a:t>
            </a:r>
            <a:r>
              <a:rPr lang="de-DE" sz="1200" dirty="0" err="1" smtClean="0">
                <a:latin typeface="Monaco" charset="0"/>
                <a:ea typeface="Monaco" charset="0"/>
                <a:cs typeface="Monaco" charset="0"/>
              </a:rPr>
              <a:t>Unknown</a:t>
            </a:r>
            <a:endParaRPr lang="de-DE" sz="12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44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Programming and 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Conventional approach based on Iterator pattern</a:t>
            </a:r>
          </a:p>
          <a:p>
            <a:pPr lvl="2"/>
            <a:r>
              <a:rPr lang="en-US" dirty="0" smtClean="0"/>
              <a:t>Process each element in turn</a:t>
            </a:r>
          </a:p>
          <a:p>
            <a:pPr lvl="2"/>
            <a:r>
              <a:rPr lang="en-US" dirty="0" smtClean="0"/>
              <a:t>"External" iteration</a:t>
            </a:r>
          </a:p>
          <a:p>
            <a:pPr lvl="2"/>
            <a:endParaRPr lang="en-US" dirty="0"/>
          </a:p>
          <a:p>
            <a:r>
              <a:rPr lang="en-US" dirty="0" smtClean="0"/>
              <a:t>Collections lend themselves to functional programming style</a:t>
            </a:r>
          </a:p>
          <a:p>
            <a:pPr lvl="2"/>
            <a:r>
              <a:rPr lang="en-US" dirty="0" smtClean="0"/>
              <a:t>Algorithms can elegantly be specified</a:t>
            </a:r>
          </a:p>
          <a:p>
            <a:pPr lvl="2"/>
            <a:r>
              <a:rPr lang="en-US" dirty="0" smtClean="0"/>
              <a:t>"Internal" iteration</a:t>
            </a:r>
          </a:p>
          <a:p>
            <a:pPr lvl="2"/>
            <a:endParaRPr lang="en-US" dirty="0"/>
          </a:p>
          <a:p>
            <a:r>
              <a:rPr lang="en-US" dirty="0" smtClean="0"/>
              <a:t>Based on Higher Order Functions</a:t>
            </a:r>
          </a:p>
          <a:p>
            <a:pPr lvl="2"/>
            <a:r>
              <a:rPr lang="en-US" dirty="0" smtClean="0"/>
              <a:t>map</a:t>
            </a:r>
          </a:p>
          <a:p>
            <a:pPr lvl="2"/>
            <a:r>
              <a:rPr lang="en-US" dirty="0" err="1" smtClean="0"/>
              <a:t>flatMap</a:t>
            </a:r>
            <a:endParaRPr lang="en-US" dirty="0" smtClean="0"/>
          </a:p>
          <a:p>
            <a:pPr lvl="2"/>
            <a:r>
              <a:rPr lang="en-US" dirty="0" smtClean="0"/>
              <a:t>filter</a:t>
            </a:r>
          </a:p>
          <a:p>
            <a:pPr lvl="2"/>
            <a:r>
              <a:rPr lang="is-IS" dirty="0" smtClean="0"/>
              <a:t>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67587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Higher 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0758"/>
            <a:ext cx="7886700" cy="443745"/>
          </a:xfrm>
        </p:spPr>
        <p:txBody>
          <a:bodyPr/>
          <a:lstStyle/>
          <a:p>
            <a:r>
              <a:rPr lang="en-US" smtClean="0"/>
              <a:t>Large range of methods defined on collections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1735134"/>
            <a:ext cx="7463299" cy="27572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range1 = 1 to 5</a:t>
            </a:r>
          </a:p>
          <a:p>
            <a:pPr>
              <a:lnSpc>
                <a:spcPts val="18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range1: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scala.collection.immutable.Range.Inclusive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Range(1, 2, 3, 4, 5)</a:t>
            </a:r>
          </a:p>
          <a:p>
            <a:pPr>
              <a:lnSpc>
                <a:spcPts val="18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8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range1.foreach(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=&gt; print(s"$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") )</a:t>
            </a:r>
          </a:p>
          <a:p>
            <a:pPr>
              <a:lnSpc>
                <a:spcPts val="1840"/>
              </a:lnSpc>
            </a:pPr>
            <a:r>
              <a:rPr lang="cs-CZ" sz="1200" dirty="0">
                <a:latin typeface="Monaco" charset="0"/>
                <a:ea typeface="Monaco" charset="0"/>
                <a:cs typeface="Monaco" charset="0"/>
              </a:rPr>
              <a:t>1 2 3 4 5 </a:t>
            </a:r>
            <a:endParaRPr lang="cs-CZ" sz="1200" dirty="0" smtClean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840"/>
              </a:lnSpc>
            </a:pPr>
            <a:endParaRPr lang="cs-CZ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8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range1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forall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(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&lt;= 5 )</a:t>
            </a:r>
          </a:p>
          <a:p>
            <a:pPr>
              <a:lnSpc>
                <a:spcPts val="18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res133: Boolean = true</a:t>
            </a:r>
          </a:p>
          <a:p>
            <a:pPr>
              <a:lnSpc>
                <a:spcPts val="18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8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range1 exists (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== 10 )</a:t>
            </a:r>
          </a:p>
          <a:p>
            <a:pPr>
              <a:lnSpc>
                <a:spcPts val="18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res134: Boolean = false</a:t>
            </a:r>
            <a:endParaRPr lang="en-US" sz="1200" dirty="0">
              <a:solidFill>
                <a:schemeClr val="bg2">
                  <a:lumMod val="7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123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0758"/>
            <a:ext cx="7807427" cy="4121010"/>
          </a:xfrm>
        </p:spPr>
        <p:txBody>
          <a:bodyPr>
            <a:normAutofit/>
          </a:bodyPr>
          <a:lstStyle/>
          <a:p>
            <a:r>
              <a:rPr lang="en-GB" dirty="0" smtClean="0">
                <a:ea typeface="ＭＳ Ｐゴシック" charset="0"/>
              </a:rPr>
              <a:t>Aggregate type containing elements of possibly different types</a:t>
            </a:r>
            <a:endParaRPr lang="en-GB" dirty="0">
              <a:ea typeface="ＭＳ Ｐゴシック" charset="0"/>
            </a:endParaRPr>
          </a:p>
          <a:p>
            <a:pPr lvl="2"/>
            <a:r>
              <a:rPr lang="en-GB" dirty="0" smtClean="0">
                <a:ea typeface="ＭＳ Ｐゴシック" charset="0"/>
              </a:rPr>
              <a:t>Like </a:t>
            </a:r>
            <a:r>
              <a:rPr lang="en-GB" dirty="0" err="1" smtClean="0">
                <a:ea typeface="ＭＳ Ｐゴシック" charset="0"/>
              </a:rPr>
              <a:t>struct</a:t>
            </a:r>
            <a:endParaRPr lang="en-GB" dirty="0" smtClean="0">
              <a:ea typeface="ＭＳ Ｐゴシック" charset="0"/>
            </a:endParaRPr>
          </a:p>
          <a:p>
            <a:endParaRPr lang="en-GB" dirty="0">
              <a:ea typeface="ＭＳ Ｐゴシック" charset="0"/>
            </a:endParaRPr>
          </a:p>
          <a:p>
            <a:pPr lvl="2"/>
            <a:endParaRPr lang="en-GB" dirty="0" smtClean="0">
              <a:ea typeface="ＭＳ Ｐゴシック" charset="0"/>
            </a:endParaRPr>
          </a:p>
          <a:p>
            <a:pPr lvl="2"/>
            <a:endParaRPr lang="en-GB" dirty="0">
              <a:ea typeface="ＭＳ Ｐゴシック" charset="0"/>
            </a:endParaRPr>
          </a:p>
          <a:p>
            <a:pPr lvl="2"/>
            <a:endParaRPr lang="en-GB" dirty="0" smtClean="0">
              <a:ea typeface="ＭＳ Ｐゴシック" charset="0"/>
            </a:endParaRPr>
          </a:p>
          <a:p>
            <a:pPr lvl="2"/>
            <a:endParaRPr lang="en-GB" dirty="0">
              <a:ea typeface="ＭＳ Ｐゴシック" charset="0"/>
            </a:endParaRPr>
          </a:p>
          <a:p>
            <a:pPr lvl="2"/>
            <a:endParaRPr lang="en-GB" dirty="0" smtClean="0">
              <a:ea typeface="ＭＳ Ｐゴシック" charset="0"/>
            </a:endParaRPr>
          </a:p>
          <a:p>
            <a:r>
              <a:rPr lang="en-GB" dirty="0" smtClean="0">
                <a:ea typeface="ＭＳ Ｐゴシック" charset="0"/>
              </a:rPr>
              <a:t>Instances of a range of types</a:t>
            </a:r>
          </a:p>
          <a:p>
            <a:pPr lvl="2"/>
            <a:r>
              <a:rPr lang="en-GB" dirty="0" smtClean="0">
                <a:ea typeface="ＭＳ Ｐゴシック" charset="0"/>
              </a:rPr>
              <a:t>Tuple1, Tuple2,</a:t>
            </a:r>
            <a:r>
              <a:rPr lang="is-IS" dirty="0" smtClean="0">
                <a:ea typeface="ＭＳ Ｐゴシック" charset="0"/>
              </a:rPr>
              <a:t>… Tuple22</a:t>
            </a:r>
          </a:p>
          <a:p>
            <a:pPr lvl="2"/>
            <a:r>
              <a:rPr lang="is-IS" dirty="0" smtClean="0">
                <a:ea typeface="ＭＳ Ｐゴシック" charset="0"/>
              </a:rPr>
              <a:t>Tuple2 aliased to Pair</a:t>
            </a:r>
          </a:p>
          <a:p>
            <a:r>
              <a:rPr lang="is-IS" dirty="0" smtClean="0">
                <a:ea typeface="ＭＳ Ｐゴシック" charset="0"/>
              </a:rPr>
              <a:t>Known as Product Types	</a:t>
            </a:r>
          </a:p>
          <a:p>
            <a:pPr lvl="2"/>
            <a:r>
              <a:rPr lang="is-IS" dirty="0" smtClean="0">
                <a:ea typeface="ＭＳ Ｐゴシック" charset="0"/>
              </a:rPr>
              <a:t>Cartesian product</a:t>
            </a:r>
            <a:endParaRPr lang="en-GB" dirty="0">
              <a:ea typeface="ＭＳ Ｐゴシック" charset="0"/>
            </a:endParaRPr>
          </a:p>
          <a:p>
            <a:pPr lvl="2"/>
            <a:endParaRPr lang="en-GB" dirty="0">
              <a:ea typeface="ＭＳ Ｐゴシック" charset="0"/>
            </a:endParaRPr>
          </a:p>
          <a:p>
            <a:endParaRPr lang="en-US" dirty="0">
              <a:ea typeface="ＭＳ Ｐゴシック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7755" y="1818968"/>
            <a:ext cx="7250703" cy="13514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tIns="108000" bIns="10800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myTuple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( 1, "One" )</a:t>
            </a:r>
          </a:p>
          <a:p>
            <a:pPr>
              <a:lnSpc>
                <a:spcPts val="18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myTuple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: (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, String) = (1,One)</a:t>
            </a:r>
          </a:p>
          <a:p>
            <a:pPr>
              <a:lnSpc>
                <a:spcPts val="18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8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myData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( 3.5, 2, new 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java.util.Date</a:t>
            </a: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 )</a:t>
            </a:r>
            <a:endParaRPr lang="de-DE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840"/>
              </a:lnSpc>
            </a:pPr>
            <a:r>
              <a:rPr lang="hr-HR" sz="1200" dirty="0" err="1">
                <a:latin typeface="Monaco" charset="0"/>
                <a:ea typeface="Monaco" charset="0"/>
                <a:cs typeface="Monaco" charset="0"/>
              </a:rPr>
              <a:t>myData</a:t>
            </a:r>
            <a:r>
              <a:rPr lang="hr-HR" sz="1200" dirty="0">
                <a:latin typeface="Monaco" charset="0"/>
                <a:ea typeface="Monaco" charset="0"/>
                <a:cs typeface="Monaco" charset="0"/>
              </a:rPr>
              <a:t>: (</a:t>
            </a:r>
            <a:r>
              <a:rPr lang="hr-HR" sz="1200" dirty="0" err="1">
                <a:latin typeface="Monaco" charset="0"/>
                <a:ea typeface="Monaco" charset="0"/>
                <a:cs typeface="Monaco" charset="0"/>
              </a:rPr>
              <a:t>Double</a:t>
            </a:r>
            <a:r>
              <a:rPr lang="hr-HR" sz="1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hr-HR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hr-HR" sz="1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hr-HR" sz="1200" dirty="0" err="1">
                <a:latin typeface="Monaco" charset="0"/>
                <a:ea typeface="Monaco" charset="0"/>
                <a:cs typeface="Monaco" charset="0"/>
              </a:rPr>
              <a:t>java.util.Date</a:t>
            </a:r>
            <a:r>
              <a:rPr lang="hr-HR" sz="1200" dirty="0">
                <a:latin typeface="Monaco" charset="0"/>
                <a:ea typeface="Monaco" charset="0"/>
                <a:cs typeface="Monaco" charset="0"/>
              </a:rPr>
              <a:t>) = (3.5,2,Thu </a:t>
            </a:r>
            <a:r>
              <a:rPr lang="hr-HR" sz="1200" dirty="0" err="1">
                <a:latin typeface="Monaco" charset="0"/>
                <a:ea typeface="Monaco" charset="0"/>
                <a:cs typeface="Monaco" charset="0"/>
              </a:rPr>
              <a:t>Aug</a:t>
            </a:r>
            <a:r>
              <a:rPr lang="hr-HR" sz="1200" dirty="0">
                <a:latin typeface="Monaco" charset="0"/>
                <a:ea typeface="Monaco" charset="0"/>
                <a:cs typeface="Monaco" charset="0"/>
              </a:rPr>
              <a:t> 11 22:04:28 CST 2016)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63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0759"/>
            <a:ext cx="7886700" cy="778042"/>
          </a:xfrm>
        </p:spPr>
        <p:txBody>
          <a:bodyPr/>
          <a:lstStyle/>
          <a:p>
            <a:r>
              <a:rPr lang="en-US" dirty="0" smtClean="0"/>
              <a:t>Return a new collection</a:t>
            </a:r>
          </a:p>
          <a:p>
            <a:pPr lvl="2"/>
            <a:r>
              <a:rPr lang="en-US" dirty="0" smtClean="0"/>
              <a:t>Apply function to elements in source to generate elements in result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1990773"/>
            <a:ext cx="7463299" cy="25986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range1 = 1 to 5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range1: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scala.collection.immutable.Range.Inclusive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Range(1, 2, 3, 4, 5)</a:t>
            </a:r>
          </a:p>
          <a:p>
            <a:pPr>
              <a:lnSpc>
                <a:spcPts val="17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plusOne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range1.map(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+ 1 )</a:t>
            </a:r>
          </a:p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plusOne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scala.collection.immutable.IndexedSeq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[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] = Vector(2, 3, 4, 5, 6)</a:t>
            </a:r>
          </a:p>
          <a:p>
            <a:pPr>
              <a:lnSpc>
                <a:spcPts val="17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sList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List("one", "two", "three")</a:t>
            </a:r>
          </a:p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sList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: List[String] = List(one, two, three)</a:t>
            </a:r>
          </a:p>
          <a:p>
            <a:pPr>
              <a:lnSpc>
                <a:spcPts val="17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sList.map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( s =&gt;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s.toUpperCase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)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res135: List[String] = List(ONE, TWO, THREE)</a:t>
            </a:r>
          </a:p>
        </p:txBody>
      </p:sp>
    </p:spTree>
    <p:extLst>
      <p:ext uri="{BB962C8B-B14F-4D97-AF65-F5344CB8AC3E}">
        <p14:creationId xmlns:p14="http://schemas.microsoft.com/office/powerpoint/2010/main" val="1541843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Elements from 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0758"/>
            <a:ext cx="7886700" cy="1224831"/>
          </a:xfrm>
        </p:spPr>
        <p:txBody>
          <a:bodyPr/>
          <a:lstStyle/>
          <a:p>
            <a:r>
              <a:rPr lang="en-US" dirty="0" err="1" smtClean="0"/>
              <a:t>foldLeft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foldRight</a:t>
            </a:r>
            <a:endParaRPr lang="en-US" dirty="0" smtClean="0"/>
          </a:p>
          <a:p>
            <a:pPr lvl="2"/>
            <a:r>
              <a:rPr lang="en-US" dirty="0" smtClean="0"/>
              <a:t>Function argument determines how elements are combined</a:t>
            </a:r>
          </a:p>
          <a:p>
            <a:pPr lvl="2"/>
            <a:r>
              <a:rPr lang="en-US" dirty="0" smtClean="0"/>
              <a:t>Notice functions are defined in "curried" form – two argument lists</a:t>
            </a:r>
          </a:p>
          <a:p>
            <a:pPr lvl="2"/>
            <a:r>
              <a:rPr lang="en-US" dirty="0" err="1" smtClean="0"/>
              <a:t>foldRight</a:t>
            </a:r>
            <a:r>
              <a:rPr lang="en-US" dirty="0" smtClean="0"/>
              <a:t> scans elements right to left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628650" y="2349909"/>
            <a:ext cx="7463299" cy="2830808"/>
            <a:chOff x="628650" y="2025445"/>
            <a:chExt cx="7463299" cy="2830808"/>
          </a:xfrm>
        </p:grpSpPr>
        <p:sp>
          <p:nvSpPr>
            <p:cNvPr id="4" name="TextBox 3"/>
            <p:cNvSpPr txBox="1"/>
            <p:nvPr/>
          </p:nvSpPr>
          <p:spPr>
            <a:xfrm>
              <a:off x="628650" y="2025445"/>
              <a:ext cx="7463299" cy="23806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tIns="108000" bIns="10800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200" dirty="0" err="1">
                  <a:latin typeface="Monaco" charset="0"/>
                  <a:ea typeface="Monaco" charset="0"/>
                  <a:cs typeface="Monaco" charset="0"/>
                </a:rPr>
                <a:t>val</a:t>
              </a:r>
              <a:r>
                <a:rPr lang="en-US" sz="1200" dirty="0">
                  <a:latin typeface="Monaco" charset="0"/>
                  <a:ea typeface="Monaco" charset="0"/>
                  <a:cs typeface="Monaco" charset="0"/>
                </a:rPr>
                <a:t> </a:t>
              </a:r>
              <a:r>
                <a:rPr lang="en-US" sz="1200" dirty="0" err="1">
                  <a:latin typeface="Monaco" charset="0"/>
                  <a:ea typeface="Monaco" charset="0"/>
                  <a:cs typeface="Monaco" charset="0"/>
                </a:rPr>
                <a:t>theSum</a:t>
              </a:r>
              <a:r>
                <a:rPr lang="en-US" sz="1200" dirty="0">
                  <a:latin typeface="Monaco" charset="0"/>
                  <a:ea typeface="Monaco" charset="0"/>
                  <a:cs typeface="Monaco" charset="0"/>
                </a:rPr>
                <a:t> = range1.foldLeft(0)( (</a:t>
              </a:r>
              <a:r>
                <a:rPr lang="en-US" sz="1200" dirty="0" err="1">
                  <a:latin typeface="Monaco" charset="0"/>
                  <a:ea typeface="Monaco" charset="0"/>
                  <a:cs typeface="Monaco" charset="0"/>
                </a:rPr>
                <a:t>i</a:t>
              </a:r>
              <a:r>
                <a:rPr lang="en-US" sz="1200" dirty="0">
                  <a:latin typeface="Monaco" charset="0"/>
                  <a:ea typeface="Monaco" charset="0"/>
                  <a:cs typeface="Monaco" charset="0"/>
                </a:rPr>
                <a:t>, j) =&gt; </a:t>
              </a:r>
              <a:r>
                <a:rPr lang="en-US" sz="1200" dirty="0" err="1">
                  <a:latin typeface="Monaco" charset="0"/>
                  <a:ea typeface="Monaco" charset="0"/>
                  <a:cs typeface="Monaco" charset="0"/>
                </a:rPr>
                <a:t>i</a:t>
              </a:r>
              <a:r>
                <a:rPr lang="en-US" sz="1200" dirty="0">
                  <a:latin typeface="Monaco" charset="0"/>
                  <a:ea typeface="Monaco" charset="0"/>
                  <a:cs typeface="Monaco" charset="0"/>
                </a:rPr>
                <a:t> + j </a:t>
              </a:r>
              <a:r>
                <a:rPr lang="en-US" sz="1200" dirty="0" smtClean="0">
                  <a:latin typeface="Monaco" charset="0"/>
                  <a:ea typeface="Monaco" charset="0"/>
                  <a:cs typeface="Monaco" charset="0"/>
                </a:rPr>
                <a:t>)</a:t>
              </a:r>
            </a:p>
            <a:p>
              <a:pPr>
                <a:lnSpc>
                  <a:spcPts val="1740"/>
                </a:lnSpc>
              </a:pPr>
              <a:endParaRPr lang="en-US" sz="1200" dirty="0" smtClean="0">
                <a:latin typeface="Monaco" charset="0"/>
                <a:ea typeface="Monaco" charset="0"/>
                <a:cs typeface="Monaco" charset="0"/>
              </a:endParaRPr>
            </a:p>
            <a:p>
              <a:pPr>
                <a:lnSpc>
                  <a:spcPts val="1740"/>
                </a:lnSpc>
              </a:pPr>
              <a:endParaRPr lang="en-US" sz="1200" dirty="0">
                <a:latin typeface="Monaco" charset="0"/>
                <a:ea typeface="Monaco" charset="0"/>
                <a:cs typeface="Monaco" charset="0"/>
              </a:endParaRPr>
            </a:p>
            <a:p>
              <a:pPr>
                <a:lnSpc>
                  <a:spcPts val="1740"/>
                </a:lnSpc>
              </a:pPr>
              <a:endParaRPr lang="en-US" sz="1200" dirty="0" smtClean="0">
                <a:latin typeface="Monaco" charset="0"/>
                <a:ea typeface="Monaco" charset="0"/>
                <a:cs typeface="Monaco" charset="0"/>
              </a:endParaRPr>
            </a:p>
            <a:p>
              <a:pPr>
                <a:lnSpc>
                  <a:spcPts val="1740"/>
                </a:lnSpc>
              </a:pPr>
              <a:endParaRPr lang="en-US" sz="1200" dirty="0">
                <a:latin typeface="Monaco" charset="0"/>
                <a:ea typeface="Monaco" charset="0"/>
                <a:cs typeface="Monaco" charset="0"/>
              </a:endParaRPr>
            </a:p>
            <a:p>
              <a:pPr>
                <a:lnSpc>
                  <a:spcPts val="1740"/>
                </a:lnSpc>
              </a:pPr>
              <a:r>
                <a:rPr lang="en-US" sz="1200" dirty="0" err="1">
                  <a:latin typeface="Monaco" charset="0"/>
                  <a:ea typeface="Monaco" charset="0"/>
                  <a:cs typeface="Monaco" charset="0"/>
                </a:rPr>
                <a:t>scala</a:t>
              </a:r>
              <a:r>
                <a:rPr lang="en-US" sz="1200" dirty="0">
                  <a:latin typeface="Monaco" charset="0"/>
                  <a:ea typeface="Monaco" charset="0"/>
                  <a:cs typeface="Monaco" charset="0"/>
                </a:rPr>
                <a:t>&gt; </a:t>
              </a:r>
              <a:r>
                <a:rPr lang="en-US" sz="1200" dirty="0" err="1">
                  <a:latin typeface="Monaco" charset="0"/>
                  <a:ea typeface="Monaco" charset="0"/>
                  <a:cs typeface="Monaco" charset="0"/>
                </a:rPr>
                <a:t>val</a:t>
              </a:r>
              <a:r>
                <a:rPr lang="en-US" sz="1200" dirty="0">
                  <a:latin typeface="Monaco" charset="0"/>
                  <a:ea typeface="Monaco" charset="0"/>
                  <a:cs typeface="Monaco" charset="0"/>
                </a:rPr>
                <a:t> </a:t>
              </a:r>
              <a:r>
                <a:rPr lang="en-US" sz="1200" dirty="0" err="1">
                  <a:latin typeface="Monaco" charset="0"/>
                  <a:ea typeface="Monaco" charset="0"/>
                  <a:cs typeface="Monaco" charset="0"/>
                </a:rPr>
                <a:t>pathName</a:t>
              </a:r>
              <a:r>
                <a:rPr lang="en-US" sz="1200" dirty="0">
                  <a:latin typeface="Monaco" charset="0"/>
                  <a:ea typeface="Monaco" charset="0"/>
                  <a:cs typeface="Monaco" charset="0"/>
                </a:rPr>
                <a:t> = </a:t>
              </a:r>
              <a:r>
                <a:rPr lang="en-US" sz="1200" dirty="0" err="1">
                  <a:latin typeface="Monaco" charset="0"/>
                  <a:ea typeface="Monaco" charset="0"/>
                  <a:cs typeface="Monaco" charset="0"/>
                </a:rPr>
                <a:t>sList.foldLeft</a:t>
              </a:r>
              <a:r>
                <a:rPr lang="en-US" sz="1200" dirty="0">
                  <a:latin typeface="Monaco" charset="0"/>
                  <a:ea typeface="Monaco" charset="0"/>
                  <a:cs typeface="Monaco" charset="0"/>
                </a:rPr>
                <a:t>("")( (a, b) =&gt; </a:t>
              </a:r>
              <a:r>
                <a:rPr lang="en-US" sz="1200" dirty="0" err="1">
                  <a:latin typeface="Monaco" charset="0"/>
                  <a:ea typeface="Monaco" charset="0"/>
                  <a:cs typeface="Monaco" charset="0"/>
                </a:rPr>
                <a:t>s"$a</a:t>
              </a:r>
              <a:r>
                <a:rPr lang="en-US" sz="1200" dirty="0">
                  <a:latin typeface="Monaco" charset="0"/>
                  <a:ea typeface="Monaco" charset="0"/>
                  <a:cs typeface="Monaco" charset="0"/>
                </a:rPr>
                <a:t>/$b" )</a:t>
              </a:r>
            </a:p>
            <a:p>
              <a:pPr>
                <a:lnSpc>
                  <a:spcPts val="1740"/>
                </a:lnSpc>
              </a:pPr>
              <a:r>
                <a:rPr lang="en-US" sz="1200" dirty="0" err="1">
                  <a:latin typeface="Monaco" charset="0"/>
                  <a:ea typeface="Monaco" charset="0"/>
                  <a:cs typeface="Monaco" charset="0"/>
                </a:rPr>
                <a:t>pathName</a:t>
              </a:r>
              <a:r>
                <a:rPr lang="en-US" sz="1200" dirty="0">
                  <a:latin typeface="Monaco" charset="0"/>
                  <a:ea typeface="Monaco" charset="0"/>
                  <a:cs typeface="Monaco" charset="0"/>
                </a:rPr>
                <a:t>: String = /one/two/three</a:t>
              </a:r>
            </a:p>
            <a:p>
              <a:pPr>
                <a:lnSpc>
                  <a:spcPts val="1740"/>
                </a:lnSpc>
              </a:pPr>
              <a:endParaRPr lang="en-US" sz="1200" dirty="0">
                <a:latin typeface="Monaco" charset="0"/>
                <a:ea typeface="Monaco" charset="0"/>
                <a:cs typeface="Monaco" charset="0"/>
              </a:endParaRPr>
            </a:p>
            <a:p>
              <a:pPr>
                <a:lnSpc>
                  <a:spcPts val="1740"/>
                </a:lnSpc>
              </a:pPr>
              <a:r>
                <a:rPr lang="en-US" sz="1200" dirty="0" err="1">
                  <a:latin typeface="Monaco" charset="0"/>
                  <a:ea typeface="Monaco" charset="0"/>
                  <a:cs typeface="Monaco" charset="0"/>
                </a:rPr>
                <a:t>scala</a:t>
              </a:r>
              <a:r>
                <a:rPr lang="en-US" sz="1200" dirty="0">
                  <a:latin typeface="Monaco" charset="0"/>
                  <a:ea typeface="Monaco" charset="0"/>
                  <a:cs typeface="Monaco" charset="0"/>
                </a:rPr>
                <a:t>&gt; </a:t>
              </a:r>
              <a:r>
                <a:rPr lang="en-US" sz="1200" dirty="0" err="1">
                  <a:latin typeface="Monaco" charset="0"/>
                  <a:ea typeface="Monaco" charset="0"/>
                  <a:cs typeface="Monaco" charset="0"/>
                </a:rPr>
                <a:t>val</a:t>
              </a:r>
              <a:r>
                <a:rPr lang="en-US" sz="1200" dirty="0">
                  <a:latin typeface="Monaco" charset="0"/>
                  <a:ea typeface="Monaco" charset="0"/>
                  <a:cs typeface="Monaco" charset="0"/>
                </a:rPr>
                <a:t> </a:t>
              </a:r>
              <a:r>
                <a:rPr lang="en-US" sz="1200" dirty="0" err="1">
                  <a:latin typeface="Monaco" charset="0"/>
                  <a:ea typeface="Monaco" charset="0"/>
                  <a:cs typeface="Monaco" charset="0"/>
                </a:rPr>
                <a:t>pathName</a:t>
              </a:r>
              <a:r>
                <a:rPr lang="en-US" sz="1200" dirty="0">
                  <a:latin typeface="Monaco" charset="0"/>
                  <a:ea typeface="Monaco" charset="0"/>
                  <a:cs typeface="Monaco" charset="0"/>
                </a:rPr>
                <a:t> = </a:t>
              </a:r>
              <a:r>
                <a:rPr lang="en-US" sz="1200" dirty="0" err="1">
                  <a:latin typeface="Monaco" charset="0"/>
                  <a:ea typeface="Monaco" charset="0"/>
                  <a:cs typeface="Monaco" charset="0"/>
                </a:rPr>
                <a:t>sList.foldRight</a:t>
              </a:r>
              <a:r>
                <a:rPr lang="en-US" sz="1200" dirty="0">
                  <a:latin typeface="Monaco" charset="0"/>
                  <a:ea typeface="Monaco" charset="0"/>
                  <a:cs typeface="Monaco" charset="0"/>
                </a:rPr>
                <a:t>("")( (a, b) =&gt; </a:t>
              </a:r>
              <a:r>
                <a:rPr lang="en-US" sz="1200" dirty="0" err="1">
                  <a:latin typeface="Monaco" charset="0"/>
                  <a:ea typeface="Monaco" charset="0"/>
                  <a:cs typeface="Monaco" charset="0"/>
                </a:rPr>
                <a:t>s"$a</a:t>
              </a:r>
              <a:r>
                <a:rPr lang="en-US" sz="1200" dirty="0">
                  <a:latin typeface="Monaco" charset="0"/>
                  <a:ea typeface="Monaco" charset="0"/>
                  <a:cs typeface="Monaco" charset="0"/>
                </a:rPr>
                <a:t>/$b" )</a:t>
              </a:r>
            </a:p>
            <a:p>
              <a:pPr>
                <a:lnSpc>
                  <a:spcPts val="1740"/>
                </a:lnSpc>
              </a:pPr>
              <a:r>
                <a:rPr lang="en-US" sz="1200" dirty="0" err="1">
                  <a:latin typeface="Monaco" charset="0"/>
                  <a:ea typeface="Monaco" charset="0"/>
                  <a:cs typeface="Monaco" charset="0"/>
                </a:rPr>
                <a:t>pathName</a:t>
              </a:r>
              <a:r>
                <a:rPr lang="en-US" sz="1200" dirty="0">
                  <a:latin typeface="Monaco" charset="0"/>
                  <a:ea typeface="Monaco" charset="0"/>
                  <a:cs typeface="Monaco" charset="0"/>
                </a:rPr>
                <a:t>: String = one/two/three</a:t>
              </a:r>
              <a:r>
                <a:rPr lang="en-US" sz="1200" dirty="0" smtClean="0">
                  <a:latin typeface="Monaco" charset="0"/>
                  <a:ea typeface="Monaco" charset="0"/>
                  <a:cs typeface="Monaco" charset="0"/>
                </a:rPr>
                <a:t>/</a:t>
              </a:r>
              <a:endParaRPr lang="en-US" sz="1200" dirty="0">
                <a:latin typeface="Monaco" charset="0"/>
                <a:ea typeface="Monaco" charset="0"/>
                <a:cs typeface="Monaco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615381" y="2475629"/>
              <a:ext cx="596638" cy="5245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Initial</a:t>
              </a:r>
              <a:br>
                <a:rPr lang="en-US" dirty="0" smtClean="0"/>
              </a:br>
              <a:r>
                <a:rPr lang="en-US" dirty="0" smtClean="0"/>
                <a:t>Value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85042" y="2475628"/>
              <a:ext cx="1181734" cy="5245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Accumulating</a:t>
              </a:r>
              <a:br>
                <a:rPr lang="en-US" dirty="0" smtClean="0"/>
              </a:br>
              <a:r>
                <a:rPr lang="en-US" smtClean="0"/>
                <a:t>"Total"</a:t>
              </a:r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66776" y="2475628"/>
              <a:ext cx="933589" cy="5245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Element</a:t>
              </a:r>
              <a:br>
                <a:rPr lang="en-US" dirty="0" smtClean="0"/>
              </a:br>
              <a:r>
                <a:rPr lang="en-US" dirty="0" smtClean="0"/>
                <a:t>to process</a:t>
              </a:r>
              <a:endParaRPr lang="en-US" dirty="0"/>
            </a:p>
          </p:txBody>
        </p:sp>
        <p:cxnSp>
          <p:nvCxnSpPr>
            <p:cNvPr id="9" name="Straight Connector 8"/>
            <p:cNvCxnSpPr>
              <a:stCxn id="5" idx="0"/>
            </p:cNvCxnSpPr>
            <p:nvPr/>
          </p:nvCxnSpPr>
          <p:spPr>
            <a:xfrm flipV="1">
              <a:off x="2913700" y="2340077"/>
              <a:ext cx="471342" cy="1355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 flipV="1">
              <a:off x="3891164" y="2356590"/>
              <a:ext cx="4548" cy="1190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4272140" y="2356590"/>
              <a:ext cx="644365" cy="1355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555977" y="4331750"/>
              <a:ext cx="596638" cy="52450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Initial</a:t>
              </a:r>
              <a:br>
                <a:rPr lang="en-US" dirty="0" smtClean="0"/>
              </a:br>
              <a:r>
                <a:rPr lang="en-US" dirty="0" smtClean="0"/>
                <a:t>Value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76259" y="4331749"/>
              <a:ext cx="1181734" cy="52450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Accumulating</a:t>
              </a:r>
              <a:br>
                <a:rPr lang="en-US" dirty="0" smtClean="0"/>
              </a:br>
              <a:r>
                <a:rPr lang="en-US" smtClean="0"/>
                <a:t>"Total"</a:t>
              </a:r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449710" y="4331749"/>
              <a:ext cx="933589" cy="52450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Element</a:t>
              </a:r>
              <a:br>
                <a:rPr lang="en-US" dirty="0" smtClean="0"/>
              </a:br>
              <a:r>
                <a:rPr lang="en-US" dirty="0" smtClean="0"/>
                <a:t>to process</a:t>
              </a:r>
              <a:endParaRPr lang="en-US" dirty="0"/>
            </a:p>
          </p:txBody>
        </p:sp>
        <p:cxnSp>
          <p:nvCxnSpPr>
            <p:cNvPr id="19" name="Straight Connector 18"/>
            <p:cNvCxnSpPr>
              <a:stCxn id="19" idx="0"/>
            </p:cNvCxnSpPr>
            <p:nvPr/>
          </p:nvCxnSpPr>
          <p:spPr>
            <a:xfrm flipV="1">
              <a:off x="3854296" y="4119716"/>
              <a:ext cx="428970" cy="2120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 flipV="1">
              <a:off x="4760764" y="4119716"/>
              <a:ext cx="46973" cy="2120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 flipV="1">
              <a:off x="5118791" y="4119716"/>
              <a:ext cx="738311" cy="2285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5695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Elements from 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0758"/>
            <a:ext cx="7886700" cy="827203"/>
          </a:xfrm>
        </p:spPr>
        <p:txBody>
          <a:bodyPr/>
          <a:lstStyle/>
          <a:p>
            <a:r>
              <a:rPr lang="en-US" dirty="0" smtClean="0"/>
              <a:t>filter</a:t>
            </a:r>
          </a:p>
          <a:p>
            <a:pPr lvl="2"/>
            <a:r>
              <a:rPr lang="en-US" dirty="0" smtClean="0"/>
              <a:t>Elements placed into new collection based on supplied predicate function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1877961"/>
            <a:ext cx="7463299" cy="32526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oddNumbers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range1.filter ( _ % 2 != 0 )</a:t>
            </a:r>
          </a:p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oddNumbers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scala.collection.immutable.IndexedSeq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[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] = Vector(1, 3, 5)</a:t>
            </a:r>
          </a:p>
          <a:p>
            <a:pPr>
              <a:lnSpc>
                <a:spcPts val="17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strings =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sList.filter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( s =&gt;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s.length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&gt; 3 )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strings: List[String] = List(three)</a:t>
            </a:r>
          </a:p>
          <a:p>
            <a:pPr>
              <a:lnSpc>
                <a:spcPts val="1740"/>
              </a:lnSpc>
            </a:pPr>
            <a:endParaRPr lang="en-US" sz="1200" dirty="0" smtClean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word = "fortunately"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word: String = fortunately</a:t>
            </a:r>
          </a:p>
          <a:p>
            <a:pPr>
              <a:lnSpc>
                <a:spcPts val="17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word.seq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res139: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scala.collection.immutable.WrappedString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fortunately</a:t>
            </a:r>
          </a:p>
          <a:p>
            <a:pPr>
              <a:lnSpc>
                <a:spcPts val="17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word.seq.filter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("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aeiou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".contains(_) )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res140: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scala.collection.immutable.WrappedString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ouae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9528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 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0758"/>
            <a:ext cx="7886700" cy="3059126"/>
          </a:xfrm>
        </p:spPr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artition method</a:t>
            </a:r>
          </a:p>
          <a:p>
            <a:pPr lvl="2"/>
            <a:r>
              <a:rPr lang="en-US" dirty="0" smtClean="0"/>
              <a:t>Return a Tuple2 of collections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groupBy</a:t>
            </a:r>
            <a:r>
              <a:rPr lang="en-US" dirty="0" smtClean="0"/>
              <a:t> gives more general grouping/partitioning capability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1681316"/>
            <a:ext cx="7463299" cy="17441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740"/>
              </a:lnSpc>
            </a:pPr>
            <a:r>
              <a:rPr lang="it-IT" sz="1200" dirty="0">
                <a:latin typeface="Monaco" charset="0"/>
                <a:ea typeface="Monaco" charset="0"/>
                <a:cs typeface="Monaco" charset="0"/>
              </a:rPr>
              <a:t>scala&gt; range1.partition( _ % 2 == 0 )</a:t>
            </a:r>
          </a:p>
          <a:p>
            <a:pPr>
              <a:lnSpc>
                <a:spcPts val="1740"/>
              </a:lnSpc>
            </a:pPr>
            <a:r>
              <a:rPr lang="it-IT" sz="1200" dirty="0">
                <a:latin typeface="Monaco" charset="0"/>
                <a:ea typeface="Monaco" charset="0"/>
                <a:cs typeface="Monaco" charset="0"/>
              </a:rPr>
              <a:t>res141: (</a:t>
            </a:r>
            <a:r>
              <a:rPr lang="it-IT" sz="1200" dirty="0" err="1">
                <a:latin typeface="Monaco" charset="0"/>
                <a:ea typeface="Monaco" charset="0"/>
                <a:cs typeface="Monaco" charset="0"/>
              </a:rPr>
              <a:t>scala.collection.immutable.IndexedSeq</a:t>
            </a:r>
            <a:r>
              <a:rPr lang="it-IT" sz="1200" dirty="0">
                <a:latin typeface="Monaco" charset="0"/>
                <a:ea typeface="Monaco" charset="0"/>
                <a:cs typeface="Monaco" charset="0"/>
              </a:rPr>
              <a:t>[</a:t>
            </a:r>
            <a:r>
              <a:rPr lang="it-IT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it-IT" sz="1200" dirty="0">
                <a:latin typeface="Monaco" charset="0"/>
                <a:ea typeface="Monaco" charset="0"/>
                <a:cs typeface="Monaco" charset="0"/>
              </a:rPr>
              <a:t>], </a:t>
            </a:r>
            <a:r>
              <a:rPr lang="it-IT" sz="1200" dirty="0" err="1">
                <a:latin typeface="Monaco" charset="0"/>
                <a:ea typeface="Monaco" charset="0"/>
                <a:cs typeface="Monaco" charset="0"/>
              </a:rPr>
              <a:t>scala.collection.immutable.IndexedSeq</a:t>
            </a:r>
            <a:r>
              <a:rPr lang="it-IT" sz="1200" dirty="0">
                <a:latin typeface="Monaco" charset="0"/>
                <a:ea typeface="Monaco" charset="0"/>
                <a:cs typeface="Monaco" charset="0"/>
              </a:rPr>
              <a:t>[</a:t>
            </a:r>
            <a:r>
              <a:rPr lang="it-IT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it-IT" sz="1200" dirty="0">
                <a:latin typeface="Monaco" charset="0"/>
                <a:ea typeface="Monaco" charset="0"/>
                <a:cs typeface="Monaco" charset="0"/>
              </a:rPr>
              <a:t>]) = </a:t>
            </a:r>
            <a:r>
              <a:rPr lang="it-IT" sz="12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it-IT" sz="1200" dirty="0" err="1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Vector</a:t>
            </a:r>
            <a:r>
              <a:rPr lang="it-IT" sz="12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(2, 4),</a:t>
            </a:r>
            <a:r>
              <a:rPr lang="it-IT" sz="1200" dirty="0" err="1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Vector</a:t>
            </a:r>
            <a:r>
              <a:rPr lang="it-IT" sz="12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(1, 3, 5))</a:t>
            </a:r>
          </a:p>
          <a:p>
            <a:pPr>
              <a:lnSpc>
                <a:spcPts val="1740"/>
              </a:lnSpc>
            </a:pPr>
            <a:endParaRPr lang="it-IT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it-IT" sz="1200" dirty="0">
                <a:latin typeface="Monaco" charset="0"/>
                <a:ea typeface="Monaco" charset="0"/>
                <a:cs typeface="Monaco" charset="0"/>
              </a:rPr>
              <a:t>scala&gt; </a:t>
            </a:r>
            <a:r>
              <a:rPr lang="it-IT" sz="1200" dirty="0" err="1">
                <a:latin typeface="Monaco" charset="0"/>
                <a:ea typeface="Monaco" charset="0"/>
                <a:cs typeface="Monaco" charset="0"/>
              </a:rPr>
              <a:t>word.seq.partition</a:t>
            </a:r>
            <a:r>
              <a:rPr lang="it-IT" sz="1200" dirty="0">
                <a:latin typeface="Monaco" charset="0"/>
                <a:ea typeface="Monaco" charset="0"/>
                <a:cs typeface="Monaco" charset="0"/>
              </a:rPr>
              <a:t> ( "</a:t>
            </a:r>
            <a:r>
              <a:rPr lang="it-IT" sz="1200" dirty="0" err="1">
                <a:latin typeface="Monaco" charset="0"/>
                <a:ea typeface="Monaco" charset="0"/>
                <a:cs typeface="Monaco" charset="0"/>
              </a:rPr>
              <a:t>aeiou</a:t>
            </a:r>
            <a:r>
              <a:rPr lang="it-IT" sz="1200" dirty="0">
                <a:latin typeface="Monaco" charset="0"/>
                <a:ea typeface="Monaco" charset="0"/>
                <a:cs typeface="Monaco" charset="0"/>
              </a:rPr>
              <a:t>".</a:t>
            </a:r>
            <a:r>
              <a:rPr lang="it-IT" sz="1200" dirty="0" err="1">
                <a:latin typeface="Monaco" charset="0"/>
                <a:ea typeface="Monaco" charset="0"/>
                <a:cs typeface="Monaco" charset="0"/>
              </a:rPr>
              <a:t>contains</a:t>
            </a:r>
            <a:r>
              <a:rPr lang="it-IT" sz="1200" dirty="0">
                <a:latin typeface="Monaco" charset="0"/>
                <a:ea typeface="Monaco" charset="0"/>
                <a:cs typeface="Monaco" charset="0"/>
              </a:rPr>
              <a:t>(_) )</a:t>
            </a:r>
          </a:p>
          <a:p>
            <a:pPr>
              <a:lnSpc>
                <a:spcPts val="1740"/>
              </a:lnSpc>
            </a:pPr>
            <a:r>
              <a:rPr lang="it-IT" sz="1200" dirty="0">
                <a:latin typeface="Monaco" charset="0"/>
                <a:ea typeface="Monaco" charset="0"/>
                <a:cs typeface="Monaco" charset="0"/>
              </a:rPr>
              <a:t>res142: (</a:t>
            </a:r>
            <a:r>
              <a:rPr lang="it-IT" sz="1200" dirty="0" err="1">
                <a:latin typeface="Monaco" charset="0"/>
                <a:ea typeface="Monaco" charset="0"/>
                <a:cs typeface="Monaco" charset="0"/>
              </a:rPr>
              <a:t>scala.collection.immutable.WrappedString</a:t>
            </a:r>
            <a:r>
              <a:rPr lang="it-IT" sz="1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it-IT" sz="1200" dirty="0" err="1">
                <a:latin typeface="Monaco" charset="0"/>
                <a:ea typeface="Monaco" charset="0"/>
                <a:cs typeface="Monaco" charset="0"/>
              </a:rPr>
              <a:t>scala.collection.immutable.WrappedString</a:t>
            </a:r>
            <a:r>
              <a:rPr lang="it-IT" sz="1200" dirty="0">
                <a:latin typeface="Monaco" charset="0"/>
                <a:ea typeface="Monaco" charset="0"/>
                <a:cs typeface="Monaco" charset="0"/>
              </a:rPr>
              <a:t>) = </a:t>
            </a:r>
            <a:r>
              <a:rPr lang="it-IT" sz="12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it-IT" sz="1200" dirty="0" err="1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ouae,frtntly</a:t>
            </a:r>
            <a:r>
              <a:rPr lang="it-IT" sz="12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4203290"/>
            <a:ext cx="7463299" cy="9567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r>
              <a:rPr lang="en-US" sz="1200">
                <a:latin typeface="Monaco" charset="0"/>
                <a:ea typeface="Monaco" charset="0"/>
                <a:cs typeface="Monaco" charset="0"/>
              </a:rPr>
              <a:t>s</a:t>
            </a:r>
            <a:r>
              <a:rPr lang="en-US" sz="1200" smtClean="0">
                <a:latin typeface="Monaco" charset="0"/>
                <a:ea typeface="Monaco" charset="0"/>
                <a:cs typeface="Monaco" charset="0"/>
              </a:rPr>
              <a:t>cala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&gt; 1 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to 10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groupBy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( _ % 3 )</a:t>
            </a:r>
          </a:p>
          <a:p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res143: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scala.collection.immutable.Map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[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Int,scala.collection.immutable.IndexedSeq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[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]] = Map(2 -&gt; Vector(2, 5, 8), 1 -&gt; Vector(1, 4, 7, 10), 0 -&gt; Vector(3, 6, 9))</a:t>
            </a:r>
            <a:endParaRPr lang="it-IT" sz="1200" dirty="0">
              <a:solidFill>
                <a:srgbClr val="FF0000"/>
              </a:solidFill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0638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0758"/>
            <a:ext cx="7886700" cy="2449526"/>
          </a:xfrm>
        </p:spPr>
        <p:txBody>
          <a:bodyPr/>
          <a:lstStyle/>
          <a:p>
            <a:r>
              <a:rPr lang="en-US" dirty="0" smtClean="0"/>
              <a:t>Zip</a:t>
            </a:r>
          </a:p>
          <a:p>
            <a:pPr lvl="2"/>
            <a:r>
              <a:rPr lang="en-US" dirty="0" smtClean="0"/>
              <a:t>Combines </a:t>
            </a:r>
            <a:r>
              <a:rPr lang="en-US" dirty="0" err="1" smtClean="0"/>
              <a:t>Seq</a:t>
            </a:r>
            <a:r>
              <a:rPr lang="en-US" dirty="0" smtClean="0"/>
              <a:t>[A] and </a:t>
            </a:r>
            <a:r>
              <a:rPr lang="en-US" dirty="0" err="1" smtClean="0"/>
              <a:t>Seq</a:t>
            </a:r>
            <a:r>
              <a:rPr lang="en-US" dirty="0" smtClean="0"/>
              <a:t>[B] objects into </a:t>
            </a:r>
            <a:r>
              <a:rPr lang="en-US" dirty="0" err="1" smtClean="0"/>
              <a:t>Seq</a:t>
            </a:r>
            <a:r>
              <a:rPr lang="en-US" dirty="0" smtClean="0"/>
              <a:t>[Tuple2[A,B]]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r>
              <a:rPr lang="en-US" dirty="0" smtClean="0"/>
              <a:t>Also </a:t>
            </a:r>
            <a:r>
              <a:rPr lang="en-US" dirty="0" err="1" smtClean="0"/>
              <a:t>zipWithIndex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28650" y="1858296"/>
            <a:ext cx="7463299" cy="889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1 to 3 zip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sList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8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res145: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scala.collection.immutable.IndexedSeq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[(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, String)] = 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en-US" sz="1200" dirty="0" smtClean="0">
                <a:latin typeface="Monaco" charset="0"/>
                <a:ea typeface="Monaco" charset="0"/>
                <a:cs typeface="Monaco" charset="0"/>
              </a:rPr>
            </a:b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       Vector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((1,one), (2,two), (3,three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))</a:t>
            </a:r>
            <a:endParaRPr lang="it-IT" sz="12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50" y="3500284"/>
            <a:ext cx="7463299" cy="15085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colours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List("Red", "Green", "Blue")</a:t>
            </a:r>
          </a:p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colours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: List[String] = List(Red, Green, Blue)</a:t>
            </a:r>
          </a:p>
          <a:p>
            <a:pPr>
              <a:lnSpc>
                <a:spcPts val="17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colours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zipWithIndex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warning: there was one feature warning; re-run with -feature for details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res146: List[(String,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)] = List((Red,0), (Green,1), (Blue,2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))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2093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0758"/>
            <a:ext cx="7886700" cy="3098455"/>
          </a:xfrm>
        </p:spPr>
        <p:txBody>
          <a:bodyPr>
            <a:normAutofit/>
          </a:bodyPr>
          <a:lstStyle/>
          <a:p>
            <a:r>
              <a:rPr lang="en-US" dirty="0" smtClean="0"/>
              <a:t>Collections can contain other collections</a:t>
            </a:r>
          </a:p>
          <a:p>
            <a:pPr lvl="2"/>
            <a:r>
              <a:rPr lang="en-US" dirty="0" smtClean="0"/>
              <a:t>Often the result of call to map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endParaRPr lang="en-US" dirty="0"/>
          </a:p>
          <a:p>
            <a:r>
              <a:rPr lang="en-US" dirty="0" smtClean="0"/>
              <a:t>Flatten method removes one level of nesting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1818967"/>
            <a:ext cx="7463299" cy="1526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text = List("Here is the first line", "this is the second line")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text: List[String] = List(Here is the first line, this is the second line)</a:t>
            </a:r>
          </a:p>
          <a:p>
            <a:pPr>
              <a:lnSpc>
                <a:spcPts val="17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splitlines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text.map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( _.split(" ") )</a:t>
            </a:r>
          </a:p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splitlines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: List[Array[String]] = 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en-US" sz="1200" dirty="0" smtClean="0">
                <a:latin typeface="Monaco" charset="0"/>
                <a:ea typeface="Monaco" charset="0"/>
                <a:cs typeface="Monaco" charset="0"/>
              </a:rPr>
            </a:b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List(Array(Here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, is, the, first, line), Array(this, is, the, second, line))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49" y="4062856"/>
            <a:ext cx="7463299" cy="8545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splitlines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flatten</a:t>
            </a:r>
          </a:p>
          <a:p>
            <a:pPr>
              <a:lnSpc>
                <a:spcPts val="1740"/>
              </a:lnSpc>
            </a:pP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res150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: List[String] = </a:t>
            </a:r>
            <a:endParaRPr lang="en-US" sz="1200" dirty="0" smtClean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List(Here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, is, the, first, line, this, is, the, second, line)</a:t>
            </a:r>
          </a:p>
        </p:txBody>
      </p:sp>
    </p:spTree>
    <p:extLst>
      <p:ext uri="{BB962C8B-B14F-4D97-AF65-F5344CB8AC3E}">
        <p14:creationId xmlns:p14="http://schemas.microsoft.com/office/powerpoint/2010/main" val="4388217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map and flatten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0758"/>
            <a:ext cx="7886700" cy="1987410"/>
          </a:xfrm>
        </p:spPr>
        <p:txBody>
          <a:bodyPr>
            <a:normAutofit/>
          </a:bodyPr>
          <a:lstStyle/>
          <a:p>
            <a:r>
              <a:rPr lang="en-US" dirty="0" err="1" smtClean="0"/>
              <a:t>flatMap</a:t>
            </a:r>
            <a:endParaRPr lang="en-US" dirty="0" smtClean="0"/>
          </a:p>
          <a:p>
            <a:pPr lvl="2"/>
            <a:r>
              <a:rPr lang="en-US" dirty="0" smtClean="0"/>
              <a:t>Very important function</a:t>
            </a:r>
          </a:p>
          <a:p>
            <a:pPr lvl="2"/>
            <a:r>
              <a:rPr lang="en-US" dirty="0" smtClean="0"/>
              <a:t>Forms basis of many idioms in Scala and functional programming</a:t>
            </a:r>
          </a:p>
          <a:p>
            <a:pPr lvl="2"/>
            <a:r>
              <a:rPr lang="en-US" dirty="0" smtClean="0"/>
              <a:t>Used with many types, not just collections</a:t>
            </a:r>
          </a:p>
          <a:p>
            <a:pPr lvl="2"/>
            <a:r>
              <a:rPr lang="en-US" dirty="0" smtClean="0"/>
              <a:t>E.g. Option[T], Future[T], Try{T]</a:t>
            </a:r>
          </a:p>
          <a:p>
            <a:pPr lvl="2"/>
            <a:r>
              <a:rPr lang="en-US" dirty="0" smtClean="0"/>
              <a:t>Monads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3156154"/>
            <a:ext cx="7463299" cy="889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words =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text.flatMap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( _.split(" ") )</a:t>
            </a:r>
          </a:p>
          <a:p>
            <a:pPr>
              <a:lnSpc>
                <a:spcPts val="18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words: List[String] = 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en-US" sz="1200" dirty="0" smtClean="0">
                <a:latin typeface="Monaco" charset="0"/>
                <a:ea typeface="Monaco" charset="0"/>
                <a:cs typeface="Monaco" charset="0"/>
              </a:rPr>
            </a:b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        List(Here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, is, the, first, line, this, is, the, second, line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)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4994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Option[T] and the Higher 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map, </a:t>
            </a:r>
            <a:r>
              <a:rPr lang="en-US" dirty="0" err="1" smtClean="0"/>
              <a:t>flatMap</a:t>
            </a:r>
            <a:r>
              <a:rPr lang="en-US" dirty="0" smtClean="0"/>
              <a:t>, </a:t>
            </a:r>
            <a:r>
              <a:rPr lang="en-US" dirty="0" err="1" smtClean="0"/>
              <a:t>foreach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 all defined on Option[T] type</a:t>
            </a:r>
          </a:p>
          <a:p>
            <a:pPr lvl="2"/>
            <a:r>
              <a:rPr lang="en-US" dirty="0" smtClean="0"/>
              <a:t>Allow processing on results of operations without forcing null check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1923191"/>
            <a:ext cx="6430911" cy="2967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capitals.get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("Norway").map(_.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toUpperCase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>
              <a:lnSpc>
                <a:spcPts val="18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res10: Option[String] = Some(OSLO)</a:t>
            </a:r>
          </a:p>
          <a:p>
            <a:pPr>
              <a:lnSpc>
                <a:spcPts val="18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8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capitals.get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("Finland").map(_.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toUpperCase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>
              <a:lnSpc>
                <a:spcPts val="18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res11: Option[String] = None</a:t>
            </a:r>
          </a:p>
          <a:p>
            <a:pPr>
              <a:lnSpc>
                <a:spcPts val="18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8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capitals.get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("Norway").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foreach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(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println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(_) )</a:t>
            </a:r>
          </a:p>
          <a:p>
            <a:pPr>
              <a:lnSpc>
                <a:spcPts val="18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Oslo</a:t>
            </a:r>
          </a:p>
          <a:p>
            <a:pPr>
              <a:lnSpc>
                <a:spcPts val="18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8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capitals.get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("Iceland").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foreach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(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println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(_) )</a:t>
            </a:r>
          </a:p>
          <a:p>
            <a:pPr>
              <a:lnSpc>
                <a:spcPts val="1840"/>
              </a:lnSpc>
            </a:pPr>
            <a:endParaRPr lang="en-US" sz="1200" dirty="0" smtClean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8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cala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&gt;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158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for Comprehension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0758"/>
            <a:ext cx="7886700" cy="3009704"/>
          </a:xfrm>
        </p:spPr>
        <p:txBody>
          <a:bodyPr/>
          <a:lstStyle/>
          <a:p>
            <a:r>
              <a:rPr lang="en-US" dirty="0" smtClean="0"/>
              <a:t>Used to generate a new instance of a container type</a:t>
            </a:r>
          </a:p>
          <a:p>
            <a:pPr lvl="2"/>
            <a:r>
              <a:rPr lang="en-US" dirty="0" smtClean="0"/>
              <a:t>E.g. collections</a:t>
            </a:r>
          </a:p>
          <a:p>
            <a:pPr lvl="2"/>
            <a:r>
              <a:rPr lang="en-US" dirty="0" smtClean="0"/>
              <a:t>Yield operator specifies how elements are generated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endParaRPr lang="en-US" dirty="0"/>
          </a:p>
          <a:p>
            <a:r>
              <a:rPr lang="en-US" dirty="0" smtClean="0"/>
              <a:t>Equivalent to map</a:t>
            </a:r>
          </a:p>
          <a:p>
            <a:pPr lvl="2"/>
            <a:r>
              <a:rPr lang="en-US" dirty="0" smtClean="0"/>
              <a:t>Compiler rewrites for comprehension to use map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49" y="2105795"/>
            <a:ext cx="7463299" cy="658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squares = for (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&lt;- 1 to 5 ) yield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*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8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squares: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scala.collection.immutable.IndexedSeq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[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] = Vector(1, 4, 9, 16, 25)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48" y="3893314"/>
            <a:ext cx="7463299" cy="658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squares = 1 to 5 map (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*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)</a:t>
            </a:r>
          </a:p>
          <a:p>
            <a:pPr>
              <a:lnSpc>
                <a:spcPts val="18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squares: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scala.collection.immutable.IndexedSeq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[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] = Vector(1, 4, 9, 16, 25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)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3460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for Comprehension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also specify nested for comprehensions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Equivalent to combination of </a:t>
            </a:r>
            <a:r>
              <a:rPr lang="en-US" dirty="0" err="1" smtClean="0"/>
              <a:t>flatMap</a:t>
            </a:r>
            <a:r>
              <a:rPr lang="en-US" dirty="0" smtClean="0"/>
              <a:t> and map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1555188"/>
            <a:ext cx="7463299" cy="1582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coordinates = for ( x &lt;- 1 to 3;</a:t>
            </a:r>
          </a:p>
          <a:p>
            <a:pPr>
              <a:lnSpc>
                <a:spcPts val="1840"/>
              </a:lnSpc>
            </a:pP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    </a:t>
            </a:r>
            <a:r>
              <a:rPr lang="de-DE" sz="1200" dirty="0">
                <a:solidFill>
                  <a:schemeClr val="bg2">
                    <a:lumMod val="90000"/>
                  </a:schemeClr>
                </a:solidFill>
                <a:latin typeface="Monaco" charset="0"/>
                <a:ea typeface="Monaco" charset="0"/>
                <a:cs typeface="Monaco" charset="0"/>
              </a:rPr>
              <a:t>|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                       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y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&lt;- 6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to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9 )</a:t>
            </a:r>
          </a:p>
          <a:p>
            <a:pPr>
              <a:lnSpc>
                <a:spcPts val="1840"/>
              </a:lnSpc>
            </a:pP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de-DE" sz="1200" dirty="0">
                <a:solidFill>
                  <a:schemeClr val="bg2">
                    <a:lumMod val="90000"/>
                  </a:schemeClr>
                </a:solidFill>
                <a:latin typeface="Monaco" charset="0"/>
                <a:ea typeface="Monaco" charset="0"/>
                <a:cs typeface="Monaco" charset="0"/>
              </a:rPr>
              <a:t> |                  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yield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(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x,y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>
              <a:lnSpc>
                <a:spcPts val="1840"/>
              </a:lnSpc>
            </a:pPr>
            <a:r>
              <a:rPr lang="it-IT" sz="1200" dirty="0" err="1">
                <a:latin typeface="Monaco" charset="0"/>
                <a:ea typeface="Monaco" charset="0"/>
                <a:cs typeface="Monaco" charset="0"/>
              </a:rPr>
              <a:t>coordinates</a:t>
            </a:r>
            <a:r>
              <a:rPr lang="it-IT" sz="1200" dirty="0"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it-IT" sz="1200" dirty="0" err="1">
                <a:latin typeface="Monaco" charset="0"/>
                <a:ea typeface="Monaco" charset="0"/>
                <a:cs typeface="Monaco" charset="0"/>
              </a:rPr>
              <a:t>scala.collection.immutable.IndexedSeq</a:t>
            </a:r>
            <a:r>
              <a:rPr lang="it-IT" sz="1200" dirty="0">
                <a:latin typeface="Monaco" charset="0"/>
                <a:ea typeface="Monaco" charset="0"/>
                <a:cs typeface="Monaco" charset="0"/>
              </a:rPr>
              <a:t>[(</a:t>
            </a:r>
            <a:r>
              <a:rPr lang="it-IT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it-IT" sz="1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it-IT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it-IT" sz="1200" dirty="0">
                <a:latin typeface="Monaco" charset="0"/>
                <a:ea typeface="Monaco" charset="0"/>
                <a:cs typeface="Monaco" charset="0"/>
              </a:rPr>
              <a:t>)] = </a:t>
            </a:r>
            <a:r>
              <a:rPr lang="it-IT" sz="1200" dirty="0" smtClean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it-IT" sz="1200" dirty="0" smtClean="0">
                <a:latin typeface="Monaco" charset="0"/>
                <a:ea typeface="Monaco" charset="0"/>
                <a:cs typeface="Monaco" charset="0"/>
              </a:rPr>
            </a:br>
            <a:r>
              <a:rPr lang="it-IT" sz="1200" dirty="0" smtClean="0">
                <a:latin typeface="Monaco" charset="0"/>
                <a:ea typeface="Monaco" charset="0"/>
                <a:cs typeface="Monaco" charset="0"/>
              </a:rPr>
              <a:t>             </a:t>
            </a:r>
            <a:r>
              <a:rPr lang="it-IT" sz="1200" dirty="0" err="1" smtClean="0">
                <a:latin typeface="Monaco" charset="0"/>
                <a:ea typeface="Monaco" charset="0"/>
                <a:cs typeface="Monaco" charset="0"/>
              </a:rPr>
              <a:t>Vector</a:t>
            </a:r>
            <a:r>
              <a:rPr lang="it-IT" sz="1200" dirty="0">
                <a:latin typeface="Monaco" charset="0"/>
                <a:ea typeface="Monaco" charset="0"/>
                <a:cs typeface="Monaco" charset="0"/>
              </a:rPr>
              <a:t>((1,6), (1,7), (1,8), (1,9), (2,6), (2,7), (2,8), (2,9), </a:t>
            </a:r>
            <a:endParaRPr lang="it-IT" sz="1200" dirty="0" smtClean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840"/>
              </a:lnSpc>
            </a:pPr>
            <a:r>
              <a:rPr lang="it-IT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t-IT" sz="1200" dirty="0" smtClean="0">
                <a:latin typeface="Monaco" charset="0"/>
                <a:ea typeface="Monaco" charset="0"/>
                <a:cs typeface="Monaco" charset="0"/>
              </a:rPr>
              <a:t>                   (</a:t>
            </a:r>
            <a:r>
              <a:rPr lang="it-IT" sz="1200" dirty="0">
                <a:latin typeface="Monaco" charset="0"/>
                <a:ea typeface="Monaco" charset="0"/>
                <a:cs typeface="Monaco" charset="0"/>
              </a:rPr>
              <a:t>3,6), (3,7), (3,8), (3,9))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49" y="3910014"/>
            <a:ext cx="7463299" cy="1141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coordinates = 1 to 3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flatMap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( x =&gt; 6 to 9 map ( y =&gt; (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x,y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) ) )</a:t>
            </a:r>
          </a:p>
          <a:p>
            <a:pPr>
              <a:lnSpc>
                <a:spcPts val="1840"/>
              </a:lnSpc>
            </a:pPr>
            <a:r>
              <a:rPr lang="it-IT" sz="1200" dirty="0" err="1">
                <a:latin typeface="Monaco" charset="0"/>
                <a:ea typeface="Monaco" charset="0"/>
                <a:cs typeface="Monaco" charset="0"/>
              </a:rPr>
              <a:t>coordinates</a:t>
            </a:r>
            <a:r>
              <a:rPr lang="it-IT" sz="1200" dirty="0"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it-IT" sz="1200" dirty="0" err="1">
                <a:latin typeface="Monaco" charset="0"/>
                <a:ea typeface="Monaco" charset="0"/>
                <a:cs typeface="Monaco" charset="0"/>
              </a:rPr>
              <a:t>scala.collection.immutable.IndexedSeq</a:t>
            </a:r>
            <a:r>
              <a:rPr lang="it-IT" sz="1200" dirty="0">
                <a:latin typeface="Monaco" charset="0"/>
                <a:ea typeface="Monaco" charset="0"/>
                <a:cs typeface="Monaco" charset="0"/>
              </a:rPr>
              <a:t>[(</a:t>
            </a:r>
            <a:r>
              <a:rPr lang="it-IT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it-IT" sz="1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it-IT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it-IT" sz="1200" dirty="0">
                <a:latin typeface="Monaco" charset="0"/>
                <a:ea typeface="Monaco" charset="0"/>
                <a:cs typeface="Monaco" charset="0"/>
              </a:rPr>
              <a:t>)] = </a:t>
            </a:r>
            <a:r>
              <a:rPr lang="it-IT" sz="1200" dirty="0" smtClean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it-IT" sz="1200" dirty="0" smtClean="0">
                <a:latin typeface="Monaco" charset="0"/>
                <a:ea typeface="Monaco" charset="0"/>
                <a:cs typeface="Monaco" charset="0"/>
              </a:rPr>
            </a:br>
            <a:r>
              <a:rPr lang="it-IT" sz="1200" dirty="0" smtClean="0">
                <a:latin typeface="Monaco" charset="0"/>
                <a:ea typeface="Monaco" charset="0"/>
                <a:cs typeface="Monaco" charset="0"/>
              </a:rPr>
              <a:t>             </a:t>
            </a:r>
            <a:r>
              <a:rPr lang="it-IT" sz="1200" dirty="0" err="1" smtClean="0">
                <a:latin typeface="Monaco" charset="0"/>
                <a:ea typeface="Monaco" charset="0"/>
                <a:cs typeface="Monaco" charset="0"/>
              </a:rPr>
              <a:t>Vector</a:t>
            </a:r>
            <a:r>
              <a:rPr lang="it-IT" sz="1200" dirty="0">
                <a:latin typeface="Monaco" charset="0"/>
                <a:ea typeface="Monaco" charset="0"/>
                <a:cs typeface="Monaco" charset="0"/>
              </a:rPr>
              <a:t>((1,6), (1,7), (1,8), (1,9), (2,6), (2,7), (2,8), (2,9), </a:t>
            </a:r>
            <a:endParaRPr lang="it-IT" sz="1200" dirty="0" smtClean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840"/>
              </a:lnSpc>
            </a:pPr>
            <a:r>
              <a:rPr lang="it-IT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t-IT" sz="1200" dirty="0" smtClean="0">
                <a:latin typeface="Monaco" charset="0"/>
                <a:ea typeface="Monaco" charset="0"/>
                <a:cs typeface="Monaco" charset="0"/>
              </a:rPr>
              <a:t>                   (</a:t>
            </a:r>
            <a:r>
              <a:rPr lang="it-IT" sz="1200" dirty="0">
                <a:latin typeface="Monaco" charset="0"/>
                <a:ea typeface="Monaco" charset="0"/>
                <a:cs typeface="Monaco" charset="0"/>
              </a:rPr>
              <a:t>3,6), (3,7), (3,8), (3,9))</a:t>
            </a:r>
          </a:p>
        </p:txBody>
      </p:sp>
    </p:spTree>
    <p:extLst>
      <p:ext uri="{BB962C8B-B14F-4D97-AF65-F5344CB8AC3E}">
        <p14:creationId xmlns:p14="http://schemas.microsoft.com/office/powerpoint/2010/main" val="727449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Syntactic sugar available for Pair (Tuple2)</a:t>
            </a:r>
          </a:p>
          <a:p>
            <a:pPr lvl="1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r>
              <a:rPr lang="en-US" dirty="0" smtClean="0"/>
              <a:t>Elements of tuple can be accessed using special names</a:t>
            </a:r>
          </a:p>
          <a:p>
            <a:pPr lvl="2"/>
            <a:r>
              <a:rPr lang="en-US" dirty="0" smtClean="0"/>
              <a:t>_1 for first element</a:t>
            </a:r>
          </a:p>
          <a:p>
            <a:pPr lvl="2"/>
            <a:r>
              <a:rPr lang="en-US" i="1" dirty="0" smtClean="0"/>
              <a:t>Compiler</a:t>
            </a:r>
            <a:r>
              <a:rPr lang="en-US" dirty="0" smtClean="0"/>
              <a:t> checks for "range"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4121" y="1484672"/>
            <a:ext cx="3438762" cy="658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tIns="108000" bIns="10800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myPair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"George" -&gt; 21</a:t>
            </a:r>
          </a:p>
          <a:p>
            <a:pPr>
              <a:lnSpc>
                <a:spcPts val="18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myPair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: (String,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) = (George,21)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4121" y="3210234"/>
            <a:ext cx="5949064" cy="1813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tIns="108000" bIns="10800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myPair._1</a:t>
            </a:r>
          </a:p>
          <a:p>
            <a:pPr>
              <a:lnSpc>
                <a:spcPts val="18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res87: String = George</a:t>
            </a:r>
          </a:p>
          <a:p>
            <a:pPr>
              <a:lnSpc>
                <a:spcPts val="18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8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myPair._4</a:t>
            </a:r>
          </a:p>
          <a:p>
            <a:pPr>
              <a:lnSpc>
                <a:spcPts val="18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&lt;console&gt;:13: error: value _4 is not a member of (String,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>
              <a:lnSpc>
                <a:spcPts val="1840"/>
              </a:lnSpc>
            </a:pPr>
            <a:r>
              <a:rPr lang="ro-RO" sz="1200" dirty="0">
                <a:latin typeface="Monaco" charset="0"/>
                <a:ea typeface="Monaco" charset="0"/>
                <a:cs typeface="Monaco" charset="0"/>
              </a:rPr>
              <a:t>       myPair._4</a:t>
            </a:r>
          </a:p>
          <a:p>
            <a:pPr>
              <a:lnSpc>
                <a:spcPts val="1840"/>
              </a:lnSpc>
            </a:pP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             ^</a:t>
            </a:r>
          </a:p>
        </p:txBody>
      </p:sp>
    </p:spTree>
    <p:extLst>
      <p:ext uri="{BB962C8B-B14F-4D97-AF65-F5344CB8AC3E}">
        <p14:creationId xmlns:p14="http://schemas.microsoft.com/office/powerpoint/2010/main" val="19203642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for Comprehension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0758"/>
            <a:ext cx="7886700" cy="2574120"/>
          </a:xfrm>
        </p:spPr>
        <p:txBody>
          <a:bodyPr/>
          <a:lstStyle/>
          <a:p>
            <a:r>
              <a:rPr lang="en-US" dirty="0" smtClean="0"/>
              <a:t>for comprehension can include guard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  <a:p>
            <a:pPr lvl="2"/>
            <a:endParaRPr lang="en-US" dirty="0"/>
          </a:p>
          <a:p>
            <a:r>
              <a:rPr lang="en-US" dirty="0" smtClean="0"/>
              <a:t>Equivalent to use of filter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1555188"/>
            <a:ext cx="7463299" cy="13722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coordinates = for ( x &lt;- 1 to 3 if x % 2 != 0;</a:t>
            </a:r>
          </a:p>
          <a:p>
            <a:pPr>
              <a:lnSpc>
                <a:spcPts val="1840"/>
              </a:lnSpc>
            </a:pP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    </a:t>
            </a:r>
            <a:r>
              <a:rPr lang="de-DE" sz="1200" dirty="0">
                <a:solidFill>
                  <a:schemeClr val="bg2">
                    <a:lumMod val="90000"/>
                  </a:schemeClr>
                </a:solidFill>
                <a:latin typeface="Monaco" charset="0"/>
                <a:ea typeface="Monaco" charset="0"/>
                <a:cs typeface="Monaco" charset="0"/>
              </a:rPr>
              <a:t>|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                       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y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&lt;- 6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to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9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if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y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%2 == 0 )</a:t>
            </a:r>
          </a:p>
          <a:p>
            <a:pPr>
              <a:lnSpc>
                <a:spcPts val="1840"/>
              </a:lnSpc>
            </a:pP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    </a:t>
            </a:r>
            <a:r>
              <a:rPr lang="de-DE" sz="1200" dirty="0">
                <a:solidFill>
                  <a:schemeClr val="bg2">
                    <a:lumMod val="90000"/>
                  </a:schemeClr>
                </a:solidFill>
                <a:latin typeface="Monaco" charset="0"/>
                <a:ea typeface="Monaco" charset="0"/>
                <a:cs typeface="Monaco" charset="0"/>
              </a:rPr>
              <a:t>|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                 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yield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( x,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y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)</a:t>
            </a:r>
          </a:p>
          <a:p>
            <a:pPr>
              <a:lnSpc>
                <a:spcPts val="1840"/>
              </a:lnSpc>
            </a:pP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coordinates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scala.collection.immutable.IndexedSeq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[(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)] = </a:t>
            </a:r>
            <a:endParaRPr lang="de-DE" sz="1200" dirty="0" smtClean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840"/>
              </a:lnSpc>
            </a:pP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            </a:t>
            </a:r>
            <a:r>
              <a:rPr lang="de-DE" sz="1200" dirty="0" err="1" smtClean="0">
                <a:latin typeface="Monaco" charset="0"/>
                <a:ea typeface="Monaco" charset="0"/>
                <a:cs typeface="Monaco" charset="0"/>
              </a:rPr>
              <a:t>Vector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((1,6), (1,8), (3,6), (3,8))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3624878"/>
            <a:ext cx="7463299" cy="1290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740"/>
              </a:lnSpc>
            </a:pP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coordinates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= 1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to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3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filter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( _ % 2 != 0 )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flatMap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( </a:t>
            </a: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de-DE" sz="1200" dirty="0" smtClean="0">
                <a:latin typeface="Monaco" charset="0"/>
                <a:ea typeface="Monaco" charset="0"/>
                <a:cs typeface="Monaco" charset="0"/>
              </a:rPr>
            </a:b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                              x 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=&gt; 6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to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9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filter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( _ % 2 == 0 )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map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( </a:t>
            </a: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de-DE" sz="1200" dirty="0" smtClean="0">
                <a:latin typeface="Monaco" charset="0"/>
                <a:ea typeface="Monaco" charset="0"/>
                <a:cs typeface="Monaco" charset="0"/>
              </a:rPr>
            </a:b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                                        </a:t>
            </a:r>
            <a:r>
              <a:rPr lang="de-DE" sz="1200" dirty="0" err="1" smtClean="0">
                <a:latin typeface="Monaco" charset="0"/>
                <a:ea typeface="Monaco" charset="0"/>
                <a:cs typeface="Monaco" charset="0"/>
              </a:rPr>
              <a:t>y</a:t>
            </a: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=&gt; (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x,y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) ) )</a:t>
            </a:r>
          </a:p>
          <a:p>
            <a:pPr>
              <a:lnSpc>
                <a:spcPts val="1740"/>
              </a:lnSpc>
            </a:pP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coordinates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scala.collection.immutable.IndexedSeq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[(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)] =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Vector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((1,6), (1,8), (3,6), (3,8))</a:t>
            </a:r>
          </a:p>
        </p:txBody>
      </p:sp>
    </p:spTree>
    <p:extLst>
      <p:ext uri="{BB962C8B-B14F-4D97-AF65-F5344CB8AC3E}">
        <p14:creationId xmlns:p14="http://schemas.microsoft.com/office/powerpoint/2010/main" val="15776149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Special case of for comprehension</a:t>
            </a:r>
          </a:p>
          <a:p>
            <a:pPr lvl="2"/>
            <a:r>
              <a:rPr lang="en-US" dirty="0" smtClean="0"/>
              <a:t>Function argument returns Unit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r>
              <a:rPr lang="en-US" dirty="0" smtClean="0"/>
              <a:t>Equivalent to </a:t>
            </a:r>
            <a:r>
              <a:rPr lang="en-US" dirty="0" err="1" smtClean="0"/>
              <a:t>foreach</a:t>
            </a:r>
            <a:r>
              <a:rPr lang="en-US" dirty="0" smtClean="0"/>
              <a:t> higher order function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also be used with guards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1859988"/>
            <a:ext cx="7463299" cy="6365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for (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&lt;- 1 to 5 ) print (s"$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")</a:t>
            </a:r>
          </a:p>
          <a:p>
            <a:pPr>
              <a:lnSpc>
                <a:spcPts val="1740"/>
              </a:lnSpc>
            </a:pPr>
            <a:r>
              <a:rPr lang="cs-CZ" sz="1200" dirty="0">
                <a:latin typeface="Monaco" charset="0"/>
                <a:ea typeface="Monaco" charset="0"/>
                <a:cs typeface="Monaco" charset="0"/>
              </a:rPr>
              <a:t>1 2 3 4 5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49" y="3546993"/>
            <a:ext cx="7463299" cy="658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1 to 5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foreach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{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=&gt; print(s"$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") }</a:t>
            </a:r>
          </a:p>
          <a:p>
            <a:pPr>
              <a:lnSpc>
                <a:spcPts val="1840"/>
              </a:lnSpc>
            </a:pPr>
            <a:r>
              <a:rPr lang="cs-CZ" sz="1200" dirty="0">
                <a:latin typeface="Monaco" charset="0"/>
                <a:ea typeface="Monaco" charset="0"/>
                <a:cs typeface="Monaco" charset="0"/>
              </a:rPr>
              <a:t>1 2 3 4 5 </a:t>
            </a:r>
          </a:p>
        </p:txBody>
      </p:sp>
    </p:spTree>
    <p:extLst>
      <p:ext uri="{BB962C8B-B14F-4D97-AF65-F5344CB8AC3E}">
        <p14:creationId xmlns:p14="http://schemas.microsoft.com/office/powerpoint/2010/main" val="17918181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Option[T] with for Comprehensions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0758"/>
            <a:ext cx="7886700" cy="1082842"/>
          </a:xfrm>
        </p:spPr>
        <p:txBody>
          <a:bodyPr/>
          <a:lstStyle/>
          <a:p>
            <a:r>
              <a:rPr lang="en-US" dirty="0" smtClean="0"/>
              <a:t>Recall that for comprehension is rewritten as combinations of map, </a:t>
            </a:r>
            <a:r>
              <a:rPr lang="en-US" dirty="0" err="1" smtClean="0"/>
              <a:t>flatMap</a:t>
            </a:r>
            <a:r>
              <a:rPr lang="en-US" dirty="0" smtClean="0"/>
              <a:t> and filter</a:t>
            </a:r>
          </a:p>
          <a:p>
            <a:pPr lvl="2"/>
            <a:r>
              <a:rPr lang="en-US" dirty="0" smtClean="0"/>
              <a:t>Option[T] supports these methods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241755"/>
            <a:ext cx="7463299" cy="1813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countries = List("Denmark", "USA", "Sweden")</a:t>
            </a:r>
          </a:p>
          <a:p>
            <a:pPr>
              <a:lnSpc>
                <a:spcPts val="18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countries: List[String] = List(Denmark, USA, Sweden)</a:t>
            </a:r>
          </a:p>
          <a:p>
            <a:pPr>
              <a:lnSpc>
                <a:spcPts val="18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8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for ( c &lt;- countries;</a:t>
            </a:r>
          </a:p>
          <a:p>
            <a:pPr>
              <a:lnSpc>
                <a:spcPts val="1840"/>
              </a:lnSpc>
            </a:pP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    </a:t>
            </a:r>
            <a:r>
              <a:rPr lang="de-DE" sz="1200" dirty="0">
                <a:solidFill>
                  <a:schemeClr val="bg2">
                    <a:lumMod val="90000"/>
                  </a:schemeClr>
                </a:solidFill>
                <a:latin typeface="Monaco" charset="0"/>
                <a:ea typeface="Monaco" charset="0"/>
                <a:cs typeface="Monaco" charset="0"/>
              </a:rPr>
              <a:t>|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     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cap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&lt;-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capitals.get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(c) )</a:t>
            </a:r>
          </a:p>
          <a:p>
            <a:pPr>
              <a:lnSpc>
                <a:spcPts val="1840"/>
              </a:lnSpc>
            </a:pP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    </a:t>
            </a:r>
            <a:r>
              <a:rPr lang="de-DE" sz="1200" dirty="0">
                <a:solidFill>
                  <a:schemeClr val="bg2">
                    <a:lumMod val="90000"/>
                  </a:schemeClr>
                </a:solidFill>
                <a:latin typeface="Monaco" charset="0"/>
                <a:ea typeface="Monaco" charset="0"/>
                <a:cs typeface="Monaco" charset="0"/>
              </a:rPr>
              <a:t>|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   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yield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(c,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cap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>
              <a:lnSpc>
                <a:spcPts val="1840"/>
              </a:lnSpc>
            </a:pP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res14: List[(String, String)] = List((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Denmark,Copenhagen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), (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Sweden,Stockholm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49" y="4360606"/>
            <a:ext cx="7463299" cy="658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countries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flatMap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( c =&gt;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capitals.get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(c) map ( cap =&gt; (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c,cap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) ) )</a:t>
            </a:r>
          </a:p>
          <a:p>
            <a:pPr>
              <a:lnSpc>
                <a:spcPts val="18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res15: List[(String, String)] = List((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Denmark,Copenhagen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), (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Sweden,Stockholm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))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616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568" y="1310249"/>
            <a:ext cx="2920795" cy="443745"/>
          </a:xfrm>
        </p:spPr>
        <p:txBody>
          <a:bodyPr/>
          <a:lstStyle/>
          <a:p>
            <a:r>
              <a:rPr lang="en-US" smtClean="0"/>
              <a:t>Overview</a:t>
            </a:r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566297" y="1219200"/>
            <a:ext cx="7780756" cy="3864610"/>
            <a:chOff x="566297" y="1219200"/>
            <a:chExt cx="7780756" cy="3864610"/>
          </a:xfrm>
        </p:grpSpPr>
        <p:cxnSp>
          <p:nvCxnSpPr>
            <p:cNvPr id="4" name="Straight Connector 3"/>
            <p:cNvCxnSpPr/>
            <p:nvPr/>
          </p:nvCxnSpPr>
          <p:spPr bwMode="auto">
            <a:xfrm>
              <a:off x="5392399" y="4110779"/>
              <a:ext cx="0" cy="914400"/>
            </a:xfrm>
            <a:prstGeom prst="line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" name="Straight Connector 4"/>
            <p:cNvCxnSpPr/>
            <p:nvPr/>
          </p:nvCxnSpPr>
          <p:spPr bwMode="auto">
            <a:xfrm flipV="1">
              <a:off x="4357288" y="3867533"/>
              <a:ext cx="228600" cy="1"/>
            </a:xfrm>
            <a:prstGeom prst="line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" name="Straight Connector 5"/>
            <p:cNvCxnSpPr/>
            <p:nvPr/>
          </p:nvCxnSpPr>
          <p:spPr bwMode="auto">
            <a:xfrm flipV="1">
              <a:off x="4130807" y="3014320"/>
              <a:ext cx="228600" cy="1"/>
            </a:xfrm>
            <a:prstGeom prst="line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" name="Straight Connector 6"/>
            <p:cNvCxnSpPr/>
            <p:nvPr/>
          </p:nvCxnSpPr>
          <p:spPr bwMode="auto">
            <a:xfrm>
              <a:off x="1341283" y="3069395"/>
              <a:ext cx="0" cy="1659620"/>
            </a:xfrm>
            <a:prstGeom prst="line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" name="Straight Connector 7"/>
            <p:cNvCxnSpPr/>
            <p:nvPr/>
          </p:nvCxnSpPr>
          <p:spPr bwMode="auto">
            <a:xfrm flipH="1" flipV="1">
              <a:off x="1341283" y="3040095"/>
              <a:ext cx="1010553" cy="4432"/>
            </a:xfrm>
            <a:prstGeom prst="line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" name="Straight Connector 8"/>
            <p:cNvCxnSpPr/>
            <p:nvPr/>
          </p:nvCxnSpPr>
          <p:spPr bwMode="auto">
            <a:xfrm>
              <a:off x="7508855" y="2215489"/>
              <a:ext cx="1" cy="808072"/>
            </a:xfrm>
            <a:prstGeom prst="line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" name="Straight Connector 9"/>
            <p:cNvCxnSpPr/>
            <p:nvPr/>
          </p:nvCxnSpPr>
          <p:spPr bwMode="auto">
            <a:xfrm flipV="1">
              <a:off x="6400801" y="2206247"/>
              <a:ext cx="1108054" cy="3"/>
            </a:xfrm>
            <a:prstGeom prst="line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3209085" y="3470031"/>
              <a:ext cx="5439" cy="1524000"/>
            </a:xfrm>
            <a:prstGeom prst="line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5370591" y="1809363"/>
              <a:ext cx="17576" cy="1076983"/>
            </a:xfrm>
            <a:prstGeom prst="line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3" name="Rounded Rectangle 12"/>
            <p:cNvSpPr/>
            <p:nvPr/>
          </p:nvSpPr>
          <p:spPr bwMode="auto">
            <a:xfrm>
              <a:off x="4588067" y="1219200"/>
              <a:ext cx="1600200" cy="381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Monaco" charset="0"/>
                  <a:ea typeface="Monaco" charset="0"/>
                  <a:cs typeface="Monaco" charset="0"/>
                </a:rPr>
                <a:t>Traversable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aco" charset="0"/>
                <a:ea typeface="Monaco" charset="0"/>
                <a:cs typeface="Monaco" charset="0"/>
              </a:endParaRPr>
            </a:p>
          </p:txBody>
        </p:sp>
        <p:sp>
          <p:nvSpPr>
            <p:cNvPr id="14" name="Rounded Rectangle 13"/>
            <p:cNvSpPr/>
            <p:nvPr/>
          </p:nvSpPr>
          <p:spPr bwMode="auto">
            <a:xfrm>
              <a:off x="4579279" y="2015749"/>
              <a:ext cx="1600200" cy="381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Monaco" charset="0"/>
                  <a:ea typeface="Monaco" charset="0"/>
                  <a:cs typeface="Monaco" charset="0"/>
                </a:rPr>
                <a:t>Iterable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aco" charset="0"/>
                <a:ea typeface="Monaco" charset="0"/>
                <a:cs typeface="Monaco" charset="0"/>
              </a:endParaRPr>
            </a:p>
          </p:txBody>
        </p:sp>
        <p:sp>
          <p:nvSpPr>
            <p:cNvPr id="15" name="Rounded Rectangle 14"/>
            <p:cNvSpPr/>
            <p:nvPr/>
          </p:nvSpPr>
          <p:spPr bwMode="auto">
            <a:xfrm>
              <a:off x="4596364" y="2857500"/>
              <a:ext cx="1600200" cy="381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Monaco" charset="0"/>
                  <a:ea typeface="Monaco" charset="0"/>
                  <a:cs typeface="Monaco" charset="0"/>
                </a:rPr>
                <a:t>Set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aco" charset="0"/>
                <a:ea typeface="Monaco" charset="0"/>
                <a:cs typeface="Monaco" charset="0"/>
              </a:endParaRPr>
            </a:p>
          </p:txBody>
        </p:sp>
        <p:sp>
          <p:nvSpPr>
            <p:cNvPr id="17" name="Rounded Rectangle 16"/>
            <p:cNvSpPr/>
            <p:nvPr/>
          </p:nvSpPr>
          <p:spPr bwMode="auto">
            <a:xfrm>
              <a:off x="566297" y="4702810"/>
              <a:ext cx="1600200" cy="381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Monaco" charset="0"/>
                  <a:ea typeface="Monaco" charset="0"/>
                  <a:cs typeface="Monaco" charset="0"/>
                </a:rPr>
                <a:t>Array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aco" charset="0"/>
                <a:ea typeface="Monaco" charset="0"/>
                <a:cs typeface="Monaco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 bwMode="auto">
            <a:xfrm>
              <a:off x="6746853" y="2853813"/>
              <a:ext cx="1600200" cy="381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Monaco" charset="0"/>
                  <a:ea typeface="Monaco" charset="0"/>
                  <a:cs typeface="Monaco" charset="0"/>
                </a:rPr>
                <a:t>Map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aco" charset="0"/>
                <a:ea typeface="Monaco" charset="0"/>
                <a:cs typeface="Monaco" charset="0"/>
              </a:endParaRPr>
            </a:p>
          </p:txBody>
        </p:sp>
        <p:sp>
          <p:nvSpPr>
            <p:cNvPr id="19" name="Rounded Rectangle 18"/>
            <p:cNvSpPr/>
            <p:nvPr/>
          </p:nvSpPr>
          <p:spPr bwMode="auto">
            <a:xfrm>
              <a:off x="2444009" y="3671149"/>
              <a:ext cx="1600200" cy="381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Monaco" charset="0"/>
                  <a:ea typeface="Monaco" charset="0"/>
                  <a:cs typeface="Monaco" charset="0"/>
                </a:rPr>
                <a:t>LinerarSeq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aco" charset="0"/>
                <a:ea typeface="Monaco" charset="0"/>
                <a:cs typeface="Monaco" charset="0"/>
              </a:endParaRPr>
            </a:p>
          </p:txBody>
        </p:sp>
        <p:sp>
          <p:nvSpPr>
            <p:cNvPr id="20" name="Rounded Rectangle 19"/>
            <p:cNvSpPr/>
            <p:nvPr/>
          </p:nvSpPr>
          <p:spPr bwMode="auto">
            <a:xfrm>
              <a:off x="2455334" y="4702810"/>
              <a:ext cx="1600200" cy="381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Monaco" charset="0"/>
                  <a:ea typeface="Monaco" charset="0"/>
                  <a:cs typeface="Monaco" charset="0"/>
                </a:rPr>
                <a:t>List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aco" charset="0"/>
                <a:ea typeface="Monaco" charset="0"/>
                <a:cs typeface="Monaco" charset="0"/>
              </a:endParaRPr>
            </a:p>
          </p:txBody>
        </p:sp>
        <p:sp>
          <p:nvSpPr>
            <p:cNvPr id="21" name="Rounded Rectangle 20"/>
            <p:cNvSpPr/>
            <p:nvPr/>
          </p:nvSpPr>
          <p:spPr bwMode="auto">
            <a:xfrm>
              <a:off x="4579279" y="3671149"/>
              <a:ext cx="1600200" cy="381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Monaco" charset="0"/>
                  <a:ea typeface="Monaco" charset="0"/>
                  <a:cs typeface="Monaco" charset="0"/>
                </a:rPr>
                <a:t>IndexedSeq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aco" charset="0"/>
                <a:ea typeface="Monaco" charset="0"/>
                <a:cs typeface="Monaco" charset="0"/>
              </a:endParaRPr>
            </a:p>
          </p:txBody>
        </p:sp>
        <p:sp>
          <p:nvSpPr>
            <p:cNvPr id="22" name="Rounded Rectangle 21"/>
            <p:cNvSpPr/>
            <p:nvPr/>
          </p:nvSpPr>
          <p:spPr bwMode="auto">
            <a:xfrm>
              <a:off x="4588157" y="4702810"/>
              <a:ext cx="1600200" cy="381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="0" dirty="0">
                  <a:latin typeface="Monaco" charset="0"/>
                  <a:ea typeface="Monaco" charset="0"/>
                  <a:cs typeface="Monaco" charset="0"/>
                </a:rPr>
                <a:t>V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Monaco" charset="0"/>
                  <a:ea typeface="Monaco" charset="0"/>
                  <a:cs typeface="Monaco" charset="0"/>
                </a:rPr>
                <a:t>ector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aco" charset="0"/>
                <a:ea typeface="Monaco" charset="0"/>
                <a:cs typeface="Monaco" charset="0"/>
              </a:endParaRPr>
            </a:p>
          </p:txBody>
        </p:sp>
        <p:sp>
          <p:nvSpPr>
            <p:cNvPr id="23" name="Isosceles Triangle 13"/>
            <p:cNvSpPr/>
            <p:nvPr/>
          </p:nvSpPr>
          <p:spPr bwMode="auto">
            <a:xfrm>
              <a:off x="5257800" y="1600200"/>
              <a:ext cx="228600" cy="228600"/>
            </a:xfrm>
            <a:prstGeom prst="triangl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onaco" charset="0"/>
                <a:ea typeface="Monaco" charset="0"/>
                <a:cs typeface="Monaco" charset="0"/>
              </a:endParaRPr>
            </a:p>
          </p:txBody>
        </p:sp>
        <p:sp>
          <p:nvSpPr>
            <p:cNvPr id="24" name="Isosceles Triangle 14"/>
            <p:cNvSpPr/>
            <p:nvPr/>
          </p:nvSpPr>
          <p:spPr bwMode="auto">
            <a:xfrm>
              <a:off x="5265079" y="2404002"/>
              <a:ext cx="228600" cy="228600"/>
            </a:xfrm>
            <a:prstGeom prst="triangl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onaco" charset="0"/>
                <a:ea typeface="Monaco" charset="0"/>
                <a:cs typeface="Monaco" charset="0"/>
              </a:endParaRPr>
            </a:p>
          </p:txBody>
        </p:sp>
        <p:sp>
          <p:nvSpPr>
            <p:cNvPr id="25" name="Isosceles Triangle 16"/>
            <p:cNvSpPr/>
            <p:nvPr/>
          </p:nvSpPr>
          <p:spPr bwMode="auto">
            <a:xfrm>
              <a:off x="5273867" y="4034579"/>
              <a:ext cx="228600" cy="228600"/>
            </a:xfrm>
            <a:prstGeom prst="triangl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onaco" charset="0"/>
                <a:ea typeface="Monaco" charset="0"/>
                <a:cs typeface="Monaco" charset="0"/>
              </a:endParaRPr>
            </a:p>
          </p:txBody>
        </p:sp>
        <p:sp>
          <p:nvSpPr>
            <p:cNvPr id="27" name="Isosceles Triangle 18"/>
            <p:cNvSpPr/>
            <p:nvPr/>
          </p:nvSpPr>
          <p:spPr bwMode="auto">
            <a:xfrm>
              <a:off x="3086100" y="4064805"/>
              <a:ext cx="228600" cy="228600"/>
            </a:xfrm>
            <a:prstGeom prst="triangl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onaco" charset="0"/>
                <a:ea typeface="Monaco" charset="0"/>
                <a:cs typeface="Monaco" charset="0"/>
              </a:endParaRPr>
            </a:p>
          </p:txBody>
        </p:sp>
        <p:sp>
          <p:nvSpPr>
            <p:cNvPr id="28" name="Isosceles Triangle 19"/>
            <p:cNvSpPr/>
            <p:nvPr/>
          </p:nvSpPr>
          <p:spPr bwMode="auto">
            <a:xfrm rot="16200000">
              <a:off x="6196564" y="2067427"/>
              <a:ext cx="228600" cy="228600"/>
            </a:xfrm>
            <a:prstGeom prst="triangl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onaco" charset="0"/>
                <a:ea typeface="Monaco" charset="0"/>
                <a:cs typeface="Monaco" charset="0"/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 bwMode="auto">
            <a:xfrm>
              <a:off x="3209085" y="2206247"/>
              <a:ext cx="2720" cy="1146553"/>
            </a:xfrm>
            <a:prstGeom prst="line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2" name="Straight Connector 31"/>
            <p:cNvCxnSpPr/>
            <p:nvPr/>
          </p:nvCxnSpPr>
          <p:spPr bwMode="auto">
            <a:xfrm flipH="1" flipV="1">
              <a:off x="3189727" y="2206247"/>
              <a:ext cx="1295401" cy="1"/>
            </a:xfrm>
            <a:prstGeom prst="line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3" name="Isosceles Triangle 35"/>
            <p:cNvSpPr/>
            <p:nvPr/>
          </p:nvSpPr>
          <p:spPr bwMode="auto">
            <a:xfrm rot="5400000" flipH="1">
              <a:off x="4332727" y="2091173"/>
              <a:ext cx="228600" cy="228600"/>
            </a:xfrm>
            <a:prstGeom prst="triangl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onaco" charset="0"/>
                <a:ea typeface="Monaco" charset="0"/>
                <a:cs typeface="Monaco" charset="0"/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 bwMode="auto">
            <a:xfrm flipH="1">
              <a:off x="4357288" y="3017777"/>
              <a:ext cx="2119" cy="846300"/>
            </a:xfrm>
            <a:prstGeom prst="line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6" name="Rounded Rectangle 15"/>
            <p:cNvSpPr/>
            <p:nvPr/>
          </p:nvSpPr>
          <p:spPr bwMode="auto">
            <a:xfrm>
              <a:off x="2411705" y="2849595"/>
              <a:ext cx="1600200" cy="381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Monaco" charset="0"/>
                  <a:ea typeface="Monaco" charset="0"/>
                  <a:cs typeface="Monaco" charset="0"/>
                </a:rPr>
                <a:t>Seq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aco" charset="0"/>
                <a:ea typeface="Monaco" charset="0"/>
                <a:cs typeface="Monaco" charset="0"/>
              </a:endParaRPr>
            </a:p>
          </p:txBody>
        </p:sp>
        <p:sp>
          <p:nvSpPr>
            <p:cNvPr id="26" name="Isosceles Triangle 17"/>
            <p:cNvSpPr/>
            <p:nvPr/>
          </p:nvSpPr>
          <p:spPr bwMode="auto">
            <a:xfrm>
              <a:off x="3092066" y="3233691"/>
              <a:ext cx="228600" cy="228600"/>
            </a:xfrm>
            <a:prstGeom prst="triangl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onaco" charset="0"/>
                <a:ea typeface="Monaco" charset="0"/>
                <a:cs typeface="Monaco" charset="0"/>
              </a:endParaRPr>
            </a:p>
          </p:txBody>
        </p:sp>
        <p:sp>
          <p:nvSpPr>
            <p:cNvPr id="29" name="Isosceles Triangle 20"/>
            <p:cNvSpPr/>
            <p:nvPr/>
          </p:nvSpPr>
          <p:spPr bwMode="auto">
            <a:xfrm rot="5400000">
              <a:off x="2177666" y="2928891"/>
              <a:ext cx="228600" cy="228600"/>
            </a:xfrm>
            <a:prstGeom prst="triangl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onaco" charset="0"/>
                <a:ea typeface="Monaco" charset="0"/>
                <a:cs typeface="Monaco" charset="0"/>
              </a:endParaRPr>
            </a:p>
          </p:txBody>
        </p:sp>
        <p:sp>
          <p:nvSpPr>
            <p:cNvPr id="30" name="Isosceles Triangle 21"/>
            <p:cNvSpPr/>
            <p:nvPr/>
          </p:nvSpPr>
          <p:spPr bwMode="auto">
            <a:xfrm rot="16200000">
              <a:off x="4004912" y="2928891"/>
              <a:ext cx="228600" cy="228600"/>
            </a:xfrm>
            <a:prstGeom prst="triangl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onaco" charset="0"/>
                <a:ea typeface="Monaco" charset="0"/>
                <a:cs typeface="Monaco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444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implementation characteristics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Immutable</a:t>
            </a:r>
          </a:p>
          <a:p>
            <a:pPr lvl="2"/>
            <a:r>
              <a:rPr lang="en-US" dirty="0" smtClean="0"/>
              <a:t>Package </a:t>
            </a:r>
            <a:r>
              <a:rPr lang="en-US" dirty="0" err="1" smtClean="0"/>
              <a:t>scala.collection.immutable</a:t>
            </a:r>
            <a:endParaRPr lang="en-US" dirty="0" smtClean="0"/>
          </a:p>
          <a:p>
            <a:pPr lvl="2"/>
            <a:r>
              <a:rPr lang="en-US" dirty="0" smtClean="0"/>
              <a:t>Cannot be changed in place (may generate new copies if updates allowed)</a:t>
            </a:r>
          </a:p>
          <a:p>
            <a:pPr lvl="2"/>
            <a:r>
              <a:rPr lang="en-US" dirty="0" err="1" smtClean="0"/>
              <a:t>scala.Predef</a:t>
            </a:r>
            <a:r>
              <a:rPr lang="en-US" dirty="0" smtClean="0"/>
              <a:t> defines type aliases so default collection types are immutable</a:t>
            </a:r>
          </a:p>
          <a:p>
            <a:pPr lvl="2"/>
            <a:r>
              <a:rPr lang="en-US" dirty="0" smtClean="0"/>
              <a:t>(Except for </a:t>
            </a:r>
            <a:r>
              <a:rPr lang="en-US" dirty="0" err="1" smtClean="0"/>
              <a:t>Seq</a:t>
            </a:r>
            <a:r>
              <a:rPr lang="en-US" dirty="0" smtClean="0"/>
              <a:t>, to allow for Arrays)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Mutable</a:t>
            </a:r>
          </a:p>
          <a:p>
            <a:pPr lvl="2"/>
            <a:r>
              <a:rPr lang="en-US" dirty="0" smtClean="0"/>
              <a:t>Package </a:t>
            </a:r>
            <a:r>
              <a:rPr lang="en-US" dirty="0" err="1" smtClean="0"/>
              <a:t>scala.collecton.mutable</a:t>
            </a:r>
            <a:endParaRPr lang="en-US" dirty="0" smtClean="0"/>
          </a:p>
          <a:p>
            <a:pPr lvl="2"/>
            <a:r>
              <a:rPr lang="en-US" dirty="0" smtClean="0"/>
              <a:t>Collections may be changed in place</a:t>
            </a:r>
          </a:p>
          <a:p>
            <a:pPr lvl="2"/>
            <a:endParaRPr lang="en-US" dirty="0"/>
          </a:p>
          <a:p>
            <a:r>
              <a:rPr lang="en-US" dirty="0" smtClean="0"/>
              <a:t>Beware – this is not related to </a:t>
            </a:r>
            <a:r>
              <a:rPr lang="en-US" dirty="0" err="1" smtClean="0"/>
              <a:t>val</a:t>
            </a:r>
            <a:r>
              <a:rPr lang="en-US" dirty="0" smtClean="0"/>
              <a:t> /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086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Syntactic sugar allows convenient notation to be used</a:t>
            </a:r>
          </a:p>
          <a:p>
            <a:pPr lvl="2"/>
            <a:r>
              <a:rPr lang="en-US" dirty="0" smtClean="0"/>
              <a:t>Companion object and factory methods</a:t>
            </a:r>
          </a:p>
          <a:p>
            <a:pPr lvl="2"/>
            <a:endParaRPr lang="en-US" dirty="0"/>
          </a:p>
          <a:p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r>
              <a:rPr lang="en-US" dirty="0" smtClean="0"/>
              <a:t>Note collection types are </a:t>
            </a:r>
            <a:r>
              <a:rPr lang="en-US" dirty="0" err="1" smtClean="0"/>
              <a:t>parameterised</a:t>
            </a:r>
            <a:endParaRPr lang="en-US" dirty="0" smtClean="0"/>
          </a:p>
          <a:p>
            <a:pPr lvl="2"/>
            <a:r>
              <a:rPr lang="en-US" dirty="0" smtClean="0"/>
              <a:t>Type inference engine can deduce element type from </a:t>
            </a:r>
            <a:r>
              <a:rPr lang="en-US" dirty="0" err="1" smtClean="0"/>
              <a:t>initialisation</a:t>
            </a:r>
            <a:endParaRPr lang="en-US" dirty="0" smtClean="0"/>
          </a:p>
          <a:p>
            <a:pPr lvl="2"/>
            <a:r>
              <a:rPr lang="en-US" dirty="0" smtClean="0"/>
              <a:t>Can specify element type if extra checking required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4959" y="1788745"/>
            <a:ext cx="5791815" cy="13514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mySeq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List(1,2,3)</a:t>
            </a:r>
          </a:p>
          <a:p>
            <a:pPr>
              <a:lnSpc>
                <a:spcPts val="1840"/>
              </a:lnSpc>
            </a:pPr>
            <a:r>
              <a:rPr lang="pt-BR" sz="1200" dirty="0" err="1">
                <a:latin typeface="Monaco" charset="0"/>
                <a:ea typeface="Monaco" charset="0"/>
                <a:cs typeface="Monaco" charset="0"/>
              </a:rPr>
              <a:t>mySeq</a:t>
            </a:r>
            <a:r>
              <a:rPr lang="pt-BR" sz="1200" dirty="0"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pt-BR" sz="1200" dirty="0" err="1">
                <a:latin typeface="Monaco" charset="0"/>
                <a:ea typeface="Monaco" charset="0"/>
                <a:cs typeface="Monaco" charset="0"/>
              </a:rPr>
              <a:t>List</a:t>
            </a:r>
            <a:r>
              <a:rPr lang="pt-BR" sz="1200" dirty="0">
                <a:latin typeface="Monaco" charset="0"/>
                <a:ea typeface="Monaco" charset="0"/>
                <a:cs typeface="Monaco" charset="0"/>
              </a:rPr>
              <a:t>[</a:t>
            </a:r>
            <a:r>
              <a:rPr lang="pt-BR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pt-BR" sz="1200" dirty="0">
                <a:latin typeface="Monaco" charset="0"/>
                <a:ea typeface="Monaco" charset="0"/>
                <a:cs typeface="Monaco" charset="0"/>
              </a:rPr>
              <a:t>] = </a:t>
            </a:r>
            <a:r>
              <a:rPr lang="pt-BR" sz="1200" dirty="0" err="1">
                <a:latin typeface="Monaco" charset="0"/>
                <a:ea typeface="Monaco" charset="0"/>
                <a:cs typeface="Monaco" charset="0"/>
              </a:rPr>
              <a:t>List</a:t>
            </a:r>
            <a:r>
              <a:rPr lang="pt-BR" sz="1200" dirty="0">
                <a:latin typeface="Monaco" charset="0"/>
                <a:ea typeface="Monaco" charset="0"/>
                <a:cs typeface="Monaco" charset="0"/>
              </a:rPr>
              <a:t>(1, 2, 3</a:t>
            </a:r>
            <a:r>
              <a:rPr lang="pt-BR" sz="1200" dirty="0" smtClean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>
              <a:lnSpc>
                <a:spcPts val="1840"/>
              </a:lnSpc>
            </a:pPr>
            <a:endParaRPr lang="pt-BR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8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s1 = Set(1, "Hello")</a:t>
            </a:r>
          </a:p>
          <a:p>
            <a:pPr>
              <a:lnSpc>
                <a:spcPts val="18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s1: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scala.collection.immutable.Set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[Any] = Set(1, Hello)</a:t>
            </a:r>
            <a:endParaRPr lang="pt-BR" sz="12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4958" y="4370441"/>
            <a:ext cx="6042039" cy="658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tIns="108000" bIns="108000" rtlCol="0">
            <a:spAutoFit/>
          </a:bodyPr>
          <a:lstStyle/>
          <a:p>
            <a:pPr>
              <a:lnSpc>
                <a:spcPts val="1840"/>
              </a:lnSpc>
            </a:pPr>
            <a:r>
              <a:rPr lang="es-ES_tradnl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s-ES_tradnl" sz="1200" dirty="0">
                <a:latin typeface="Monaco" charset="0"/>
                <a:ea typeface="Monaco" charset="0"/>
                <a:cs typeface="Monaco" charset="0"/>
              </a:rPr>
              <a:t>&gt; val v1 = Vector[</a:t>
            </a:r>
            <a:r>
              <a:rPr lang="es-ES_tradnl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s-ES_tradnl" sz="1200" dirty="0">
                <a:latin typeface="Monaco" charset="0"/>
                <a:ea typeface="Monaco" charset="0"/>
                <a:cs typeface="Monaco" charset="0"/>
              </a:rPr>
              <a:t>](12, 13, 14)</a:t>
            </a:r>
          </a:p>
          <a:p>
            <a:pPr>
              <a:lnSpc>
                <a:spcPts val="1840"/>
              </a:lnSpc>
            </a:pPr>
            <a:r>
              <a:rPr lang="es-ES_tradnl" sz="1200" dirty="0">
                <a:latin typeface="Monaco" charset="0"/>
                <a:ea typeface="Monaco" charset="0"/>
                <a:cs typeface="Monaco" charset="0"/>
              </a:rPr>
              <a:t>v1: </a:t>
            </a:r>
            <a:r>
              <a:rPr lang="es-ES_tradnl" sz="1200" dirty="0" err="1">
                <a:latin typeface="Monaco" charset="0"/>
                <a:ea typeface="Monaco" charset="0"/>
                <a:cs typeface="Monaco" charset="0"/>
              </a:rPr>
              <a:t>scala.collection.immutable.Vector</a:t>
            </a:r>
            <a:r>
              <a:rPr lang="es-ES_tradnl" sz="1200" dirty="0">
                <a:latin typeface="Monaco" charset="0"/>
                <a:ea typeface="Monaco" charset="0"/>
                <a:cs typeface="Monaco" charset="0"/>
              </a:rPr>
              <a:t>[</a:t>
            </a:r>
            <a:r>
              <a:rPr lang="es-ES_tradnl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s-ES_tradnl" sz="1200" dirty="0">
                <a:latin typeface="Monaco" charset="0"/>
                <a:ea typeface="Monaco" charset="0"/>
                <a:cs typeface="Monaco" charset="0"/>
              </a:rPr>
              <a:t>] = Vector(12, 13, 14)</a:t>
            </a:r>
          </a:p>
        </p:txBody>
      </p:sp>
    </p:spTree>
    <p:extLst>
      <p:ext uri="{BB962C8B-B14F-4D97-AF65-F5344CB8AC3E}">
        <p14:creationId xmlns:p14="http://schemas.microsoft.com/office/powerpoint/2010/main" val="1421741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Seq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0757"/>
            <a:ext cx="7886700" cy="4125667"/>
          </a:xfrm>
        </p:spPr>
        <p:txBody>
          <a:bodyPr/>
          <a:lstStyle/>
          <a:p>
            <a:r>
              <a:rPr lang="en-US" dirty="0" smtClean="0"/>
              <a:t>Ordered collection of items</a:t>
            </a:r>
          </a:p>
          <a:p>
            <a:pPr lvl="2"/>
            <a:r>
              <a:rPr lang="en-US" dirty="0" smtClean="0"/>
              <a:t>Indexed using </a:t>
            </a:r>
            <a:r>
              <a:rPr lang="en-US" dirty="0" err="1" smtClean="0"/>
              <a:t>Int</a:t>
            </a:r>
            <a:r>
              <a:rPr lang="en-US" dirty="0" smtClean="0"/>
              <a:t> expressions</a:t>
            </a:r>
          </a:p>
          <a:p>
            <a:pPr lvl="2"/>
            <a:endParaRPr lang="en-US" dirty="0"/>
          </a:p>
          <a:p>
            <a:r>
              <a:rPr lang="en-US" dirty="0" smtClean="0"/>
              <a:t>Subtypes differ in implementation approach</a:t>
            </a:r>
          </a:p>
          <a:p>
            <a:pPr lvl="2"/>
            <a:r>
              <a:rPr lang="en-US" dirty="0" smtClean="0"/>
              <a:t>Array – use JVM array types and associated bytecodes</a:t>
            </a:r>
          </a:p>
          <a:p>
            <a:pPr lvl="2"/>
            <a:r>
              <a:rPr lang="en-US" dirty="0" err="1" smtClean="0"/>
              <a:t>IndexedSeq</a:t>
            </a:r>
            <a:r>
              <a:rPr lang="en-US" dirty="0" smtClean="0"/>
              <a:t> (Vector) – constant time </a:t>
            </a:r>
            <a:br>
              <a:rPr lang="en-US" dirty="0" smtClean="0"/>
            </a:br>
            <a:r>
              <a:rPr lang="en-US" dirty="0" smtClean="0"/>
              <a:t>access to elements</a:t>
            </a:r>
          </a:p>
          <a:p>
            <a:pPr lvl="2"/>
            <a:r>
              <a:rPr lang="en-US" dirty="0" err="1" smtClean="0"/>
              <a:t>LinearSeq</a:t>
            </a:r>
            <a:r>
              <a:rPr lang="en-US" dirty="0"/>
              <a:t> </a:t>
            </a:r>
            <a:r>
              <a:rPr lang="en-US" dirty="0" smtClean="0"/>
              <a:t>(List) – Fast </a:t>
            </a:r>
            <a:br>
              <a:rPr lang="en-US" dirty="0" smtClean="0"/>
            </a:br>
            <a:r>
              <a:rPr lang="en-US" dirty="0" smtClean="0"/>
              <a:t>head/tail, length functions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All collection types are </a:t>
            </a:r>
            <a:br>
              <a:rPr lang="en-US" dirty="0" smtClean="0"/>
            </a:br>
            <a:r>
              <a:rPr lang="en-US" dirty="0" err="1" smtClean="0"/>
              <a:t>parameterised</a:t>
            </a:r>
            <a:endParaRPr lang="en-US" dirty="0" smtClean="0"/>
          </a:p>
          <a:p>
            <a:pPr lvl="2"/>
            <a:r>
              <a:rPr lang="en-US" dirty="0" smtClean="0"/>
              <a:t>Even Array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52335" y="2795800"/>
            <a:ext cx="3798695" cy="238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740"/>
              </a:lnSpc>
            </a:pPr>
            <a:r>
              <a:rPr lang="it-IT" sz="1200" smtClean="0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it-IT" sz="1200" dirty="0">
                <a:latin typeface="Monaco" charset="0"/>
                <a:ea typeface="Monaco" charset="0"/>
                <a:cs typeface="Monaco" charset="0"/>
              </a:rPr>
              <a:t>&gt; val a = Array(1, 2, 3)</a:t>
            </a:r>
          </a:p>
          <a:p>
            <a:pPr>
              <a:lnSpc>
                <a:spcPts val="1740"/>
              </a:lnSpc>
            </a:pPr>
            <a:r>
              <a:rPr lang="es-ES_tradnl" sz="1200" dirty="0">
                <a:latin typeface="Monaco" charset="0"/>
                <a:ea typeface="Monaco" charset="0"/>
                <a:cs typeface="Monaco" charset="0"/>
              </a:rPr>
              <a:t>a: </a:t>
            </a:r>
            <a:r>
              <a:rPr lang="es-ES_tradnl" sz="1200" dirty="0" err="1">
                <a:latin typeface="Monaco" charset="0"/>
                <a:ea typeface="Monaco" charset="0"/>
                <a:cs typeface="Monaco" charset="0"/>
              </a:rPr>
              <a:t>Array</a:t>
            </a:r>
            <a:r>
              <a:rPr lang="es-ES_tradnl" sz="1200" dirty="0">
                <a:latin typeface="Monaco" charset="0"/>
                <a:ea typeface="Monaco" charset="0"/>
                <a:cs typeface="Monaco" charset="0"/>
              </a:rPr>
              <a:t>[</a:t>
            </a:r>
            <a:r>
              <a:rPr lang="es-ES_tradnl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s-ES_tradnl" sz="1200" dirty="0">
                <a:latin typeface="Monaco" charset="0"/>
                <a:ea typeface="Monaco" charset="0"/>
                <a:cs typeface="Monaco" charset="0"/>
              </a:rPr>
              <a:t>] = </a:t>
            </a:r>
            <a:r>
              <a:rPr lang="es-ES_tradnl" sz="1200" dirty="0" err="1">
                <a:latin typeface="Monaco" charset="0"/>
                <a:ea typeface="Monaco" charset="0"/>
                <a:cs typeface="Monaco" charset="0"/>
              </a:rPr>
              <a:t>Array</a:t>
            </a:r>
            <a:r>
              <a:rPr lang="es-ES_tradnl" sz="1200" dirty="0">
                <a:latin typeface="Monaco" charset="0"/>
                <a:ea typeface="Monaco" charset="0"/>
                <a:cs typeface="Monaco" charset="0"/>
              </a:rPr>
              <a:t>(1, 2, 3)</a:t>
            </a:r>
          </a:p>
          <a:p>
            <a:pPr>
              <a:lnSpc>
                <a:spcPts val="1740"/>
              </a:lnSpc>
            </a:pPr>
            <a:endParaRPr lang="es-ES_tradnl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is-IS" sz="1200" dirty="0">
                <a:latin typeface="Monaco" charset="0"/>
                <a:ea typeface="Monaco" charset="0"/>
                <a:cs typeface="Monaco" charset="0"/>
              </a:rPr>
              <a:t>scala&gt; a(2)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res91: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3</a:t>
            </a:r>
          </a:p>
          <a:p>
            <a:pPr>
              <a:lnSpc>
                <a:spcPts val="17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is-IS" sz="1200" dirty="0">
                <a:latin typeface="Monaco" charset="0"/>
                <a:ea typeface="Monaco" charset="0"/>
                <a:cs typeface="Monaco" charset="0"/>
              </a:rPr>
              <a:t>scala&gt; a(1) = 0</a:t>
            </a:r>
          </a:p>
          <a:p>
            <a:pPr>
              <a:lnSpc>
                <a:spcPts val="1740"/>
              </a:lnSpc>
            </a:pPr>
            <a:endParaRPr lang="is-I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a</a:t>
            </a:r>
          </a:p>
          <a:p>
            <a:pPr>
              <a:lnSpc>
                <a:spcPts val="1740"/>
              </a:lnSpc>
            </a:pPr>
            <a:r>
              <a:rPr lang="es-ES_tradnl" sz="1200" dirty="0">
                <a:latin typeface="Monaco" charset="0"/>
                <a:ea typeface="Monaco" charset="0"/>
                <a:cs typeface="Monaco" charset="0"/>
              </a:rPr>
              <a:t>res93: </a:t>
            </a:r>
            <a:r>
              <a:rPr lang="es-ES_tradnl" sz="1200" dirty="0" err="1">
                <a:latin typeface="Monaco" charset="0"/>
                <a:ea typeface="Monaco" charset="0"/>
                <a:cs typeface="Monaco" charset="0"/>
              </a:rPr>
              <a:t>Array</a:t>
            </a:r>
            <a:r>
              <a:rPr lang="es-ES_tradnl" sz="1200" dirty="0">
                <a:latin typeface="Monaco" charset="0"/>
                <a:ea typeface="Monaco" charset="0"/>
                <a:cs typeface="Monaco" charset="0"/>
              </a:rPr>
              <a:t>[</a:t>
            </a:r>
            <a:r>
              <a:rPr lang="es-ES_tradnl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s-ES_tradnl" sz="1200" dirty="0">
                <a:latin typeface="Monaco" charset="0"/>
                <a:ea typeface="Monaco" charset="0"/>
                <a:cs typeface="Monaco" charset="0"/>
              </a:rPr>
              <a:t>] = </a:t>
            </a:r>
            <a:r>
              <a:rPr lang="es-ES_tradnl" sz="1200" dirty="0" err="1">
                <a:latin typeface="Monaco" charset="0"/>
                <a:ea typeface="Monaco" charset="0"/>
                <a:cs typeface="Monaco" charset="0"/>
              </a:rPr>
              <a:t>Array</a:t>
            </a:r>
            <a:r>
              <a:rPr lang="es-ES_tradnl" sz="1200" dirty="0">
                <a:latin typeface="Monaco" charset="0"/>
                <a:ea typeface="Monaco" charset="0"/>
                <a:cs typeface="Monaco" charset="0"/>
              </a:rPr>
              <a:t>(1, 0, 3)</a:t>
            </a:r>
            <a:endParaRPr lang="de-DE" sz="12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597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0758"/>
            <a:ext cx="7886700" cy="483074"/>
          </a:xfrm>
        </p:spPr>
        <p:txBody>
          <a:bodyPr/>
          <a:lstStyle/>
          <a:p>
            <a:r>
              <a:rPr lang="en-US" dirty="0" smtClean="0"/>
              <a:t>Many methods and </a:t>
            </a:r>
            <a:r>
              <a:rPr lang="en-US" smtClean="0"/>
              <a:t>properties available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66301" y="1631429"/>
            <a:ext cx="5791815" cy="3428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840"/>
              </a:lnSpc>
            </a:pPr>
            <a:r>
              <a:rPr lang="es-ES_tradnl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s-ES_tradnl" sz="1200" dirty="0">
                <a:latin typeface="Monaco" charset="0"/>
                <a:ea typeface="Monaco" charset="0"/>
                <a:cs typeface="Monaco" charset="0"/>
              </a:rPr>
              <a:t>&gt; val s = </a:t>
            </a:r>
            <a:r>
              <a:rPr lang="es-ES_tradnl" sz="1200" dirty="0" err="1">
                <a:latin typeface="Monaco" charset="0"/>
                <a:ea typeface="Monaco" charset="0"/>
                <a:cs typeface="Monaco" charset="0"/>
              </a:rPr>
              <a:t>Seq</a:t>
            </a:r>
            <a:r>
              <a:rPr lang="es-ES_tradnl" sz="1200" dirty="0">
                <a:latin typeface="Monaco" charset="0"/>
                <a:ea typeface="Monaco" charset="0"/>
                <a:cs typeface="Monaco" charset="0"/>
              </a:rPr>
              <a:t>( 1, 2, 3, 4 )</a:t>
            </a:r>
          </a:p>
          <a:p>
            <a:pPr>
              <a:lnSpc>
                <a:spcPts val="1840"/>
              </a:lnSpc>
            </a:pPr>
            <a:r>
              <a:rPr lang="pt-BR" sz="1200" dirty="0" err="1">
                <a:latin typeface="Monaco" charset="0"/>
                <a:ea typeface="Monaco" charset="0"/>
                <a:cs typeface="Monaco" charset="0"/>
              </a:rPr>
              <a:t>s</a:t>
            </a:r>
            <a:r>
              <a:rPr lang="pt-BR" sz="1200" dirty="0"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pt-BR" sz="1200" dirty="0" err="1">
                <a:latin typeface="Monaco" charset="0"/>
                <a:ea typeface="Monaco" charset="0"/>
                <a:cs typeface="Monaco" charset="0"/>
              </a:rPr>
              <a:t>Seq</a:t>
            </a:r>
            <a:r>
              <a:rPr lang="pt-BR" sz="1200" dirty="0">
                <a:latin typeface="Monaco" charset="0"/>
                <a:ea typeface="Monaco" charset="0"/>
                <a:cs typeface="Monaco" charset="0"/>
              </a:rPr>
              <a:t>[</a:t>
            </a:r>
            <a:r>
              <a:rPr lang="pt-BR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pt-BR" sz="1200" dirty="0">
                <a:latin typeface="Monaco" charset="0"/>
                <a:ea typeface="Monaco" charset="0"/>
                <a:cs typeface="Monaco" charset="0"/>
              </a:rPr>
              <a:t>] = </a:t>
            </a:r>
            <a:r>
              <a:rPr lang="pt-BR" sz="1200" dirty="0" err="1">
                <a:latin typeface="Monaco" charset="0"/>
                <a:ea typeface="Monaco" charset="0"/>
                <a:cs typeface="Monaco" charset="0"/>
              </a:rPr>
              <a:t>List</a:t>
            </a:r>
            <a:r>
              <a:rPr lang="pt-BR" sz="1200" dirty="0">
                <a:latin typeface="Monaco" charset="0"/>
                <a:ea typeface="Monaco" charset="0"/>
                <a:cs typeface="Monaco" charset="0"/>
              </a:rPr>
              <a:t>(1, 2, 3, 4)</a:t>
            </a:r>
          </a:p>
          <a:p>
            <a:pPr>
              <a:lnSpc>
                <a:spcPts val="1840"/>
              </a:lnSpc>
            </a:pPr>
            <a:endParaRPr lang="pt-BR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840"/>
              </a:lnSpc>
            </a:pPr>
            <a:r>
              <a:rPr lang="pt-BR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pt-BR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pt-BR" sz="1200" dirty="0" err="1">
                <a:latin typeface="Monaco" charset="0"/>
                <a:ea typeface="Monaco" charset="0"/>
                <a:cs typeface="Monaco" charset="0"/>
              </a:rPr>
              <a:t>s.length</a:t>
            </a:r>
            <a:endParaRPr lang="pt-BR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8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res94: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4</a:t>
            </a:r>
          </a:p>
          <a:p>
            <a:pPr>
              <a:lnSpc>
                <a:spcPts val="18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8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s.indices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8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res95: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scala.collection.immutable.Range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Range(0, 1, 2, 3)</a:t>
            </a:r>
          </a:p>
          <a:p>
            <a:pPr>
              <a:lnSpc>
                <a:spcPts val="18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8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s.reverse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840"/>
              </a:lnSpc>
            </a:pPr>
            <a:r>
              <a:rPr lang="pt-BR" sz="1200" dirty="0">
                <a:latin typeface="Monaco" charset="0"/>
                <a:ea typeface="Monaco" charset="0"/>
                <a:cs typeface="Monaco" charset="0"/>
              </a:rPr>
              <a:t>res96: </a:t>
            </a:r>
            <a:r>
              <a:rPr lang="pt-BR" sz="1200" dirty="0" err="1">
                <a:latin typeface="Monaco" charset="0"/>
                <a:ea typeface="Monaco" charset="0"/>
                <a:cs typeface="Monaco" charset="0"/>
              </a:rPr>
              <a:t>Seq</a:t>
            </a:r>
            <a:r>
              <a:rPr lang="pt-BR" sz="1200" dirty="0">
                <a:latin typeface="Monaco" charset="0"/>
                <a:ea typeface="Monaco" charset="0"/>
                <a:cs typeface="Monaco" charset="0"/>
              </a:rPr>
              <a:t>[</a:t>
            </a:r>
            <a:r>
              <a:rPr lang="pt-BR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pt-BR" sz="1200" dirty="0">
                <a:latin typeface="Monaco" charset="0"/>
                <a:ea typeface="Monaco" charset="0"/>
                <a:cs typeface="Monaco" charset="0"/>
              </a:rPr>
              <a:t>] = </a:t>
            </a:r>
            <a:r>
              <a:rPr lang="pt-BR" sz="1200" dirty="0" err="1">
                <a:latin typeface="Monaco" charset="0"/>
                <a:ea typeface="Monaco" charset="0"/>
                <a:cs typeface="Monaco" charset="0"/>
              </a:rPr>
              <a:t>List</a:t>
            </a:r>
            <a:r>
              <a:rPr lang="pt-BR" sz="1200" dirty="0">
                <a:latin typeface="Monaco" charset="0"/>
                <a:ea typeface="Monaco" charset="0"/>
                <a:cs typeface="Monaco" charset="0"/>
              </a:rPr>
              <a:t>(4, 3, 2, 1</a:t>
            </a:r>
            <a:r>
              <a:rPr lang="pt-BR" sz="1200" dirty="0" smtClean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>
              <a:lnSpc>
                <a:spcPts val="18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8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s.contains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(2)</a:t>
            </a:r>
          </a:p>
          <a:p>
            <a:pPr>
              <a:lnSpc>
                <a:spcPts val="18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res97: Boolean = 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true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40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Seq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933451" y="1090655"/>
            <a:ext cx="7070008" cy="3911428"/>
            <a:chOff x="933451" y="972668"/>
            <a:chExt cx="7070008" cy="3911428"/>
          </a:xfrm>
        </p:grpSpPr>
        <p:sp>
          <p:nvSpPr>
            <p:cNvPr id="4" name="TextBox 3"/>
            <p:cNvSpPr txBox="1"/>
            <p:nvPr/>
          </p:nvSpPr>
          <p:spPr>
            <a:xfrm>
              <a:off x="933451" y="972668"/>
              <a:ext cx="7070008" cy="39114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tIns="108000" bIns="108000" rtlCol="0">
              <a:spAutoFit/>
            </a:bodyPr>
            <a:lstStyle/>
            <a:p>
              <a:r>
                <a:rPr lang="fr-FR" sz="1200" dirty="0">
                  <a:latin typeface="Monaco" charset="0"/>
                  <a:ea typeface="Monaco" charset="0"/>
                  <a:cs typeface="Monaco" charset="0"/>
                </a:rPr>
                <a:t>scala&gt; s :+ 5</a:t>
              </a:r>
            </a:p>
            <a:p>
              <a:r>
                <a:rPr lang="pt-BR" sz="1200" dirty="0">
                  <a:latin typeface="Monaco" charset="0"/>
                  <a:ea typeface="Monaco" charset="0"/>
                  <a:cs typeface="Monaco" charset="0"/>
                </a:rPr>
                <a:t>res98: </a:t>
              </a:r>
              <a:r>
                <a:rPr lang="pt-BR" sz="1200" dirty="0" err="1">
                  <a:latin typeface="Monaco" charset="0"/>
                  <a:ea typeface="Monaco" charset="0"/>
                  <a:cs typeface="Monaco" charset="0"/>
                </a:rPr>
                <a:t>Seq</a:t>
              </a:r>
              <a:r>
                <a:rPr lang="pt-BR" sz="1200" dirty="0">
                  <a:latin typeface="Monaco" charset="0"/>
                  <a:ea typeface="Monaco" charset="0"/>
                  <a:cs typeface="Monaco" charset="0"/>
                </a:rPr>
                <a:t>[</a:t>
              </a:r>
              <a:r>
                <a:rPr lang="pt-BR" sz="1200" dirty="0" err="1">
                  <a:latin typeface="Monaco" charset="0"/>
                  <a:ea typeface="Monaco" charset="0"/>
                  <a:cs typeface="Monaco" charset="0"/>
                </a:rPr>
                <a:t>Int</a:t>
              </a:r>
              <a:r>
                <a:rPr lang="pt-BR" sz="1200" dirty="0">
                  <a:latin typeface="Monaco" charset="0"/>
                  <a:ea typeface="Monaco" charset="0"/>
                  <a:cs typeface="Monaco" charset="0"/>
                </a:rPr>
                <a:t>] = </a:t>
              </a:r>
              <a:r>
                <a:rPr lang="pt-BR" sz="1200" dirty="0" err="1">
                  <a:latin typeface="Monaco" charset="0"/>
                  <a:ea typeface="Monaco" charset="0"/>
                  <a:cs typeface="Monaco" charset="0"/>
                </a:rPr>
                <a:t>List</a:t>
              </a:r>
              <a:r>
                <a:rPr lang="pt-BR" sz="1200" dirty="0">
                  <a:latin typeface="Monaco" charset="0"/>
                  <a:ea typeface="Monaco" charset="0"/>
                  <a:cs typeface="Monaco" charset="0"/>
                </a:rPr>
                <a:t>(1, 2, 3, 4, 5)</a:t>
              </a:r>
            </a:p>
            <a:p>
              <a:endParaRPr lang="pt-BR" sz="1200" dirty="0">
                <a:latin typeface="Monaco" charset="0"/>
                <a:ea typeface="Monaco" charset="0"/>
                <a:cs typeface="Monaco" charset="0"/>
              </a:endParaRPr>
            </a:p>
            <a:p>
              <a:r>
                <a:rPr lang="it-IT" sz="1200" dirty="0">
                  <a:latin typeface="Monaco" charset="0"/>
                  <a:ea typeface="Monaco" charset="0"/>
                  <a:cs typeface="Monaco" charset="0"/>
                </a:rPr>
                <a:t>scala&gt; 0 +: </a:t>
              </a:r>
              <a:r>
                <a:rPr lang="it-IT" sz="1200" dirty="0" err="1">
                  <a:latin typeface="Monaco" charset="0"/>
                  <a:ea typeface="Monaco" charset="0"/>
                  <a:cs typeface="Monaco" charset="0"/>
                </a:rPr>
                <a:t>s</a:t>
              </a:r>
              <a:endParaRPr lang="it-IT" sz="1200" dirty="0">
                <a:latin typeface="Monaco" charset="0"/>
                <a:ea typeface="Monaco" charset="0"/>
                <a:cs typeface="Monaco" charset="0"/>
              </a:endParaRPr>
            </a:p>
            <a:p>
              <a:r>
                <a:rPr lang="pt-BR" sz="1200" dirty="0">
                  <a:latin typeface="Monaco" charset="0"/>
                  <a:ea typeface="Monaco" charset="0"/>
                  <a:cs typeface="Monaco" charset="0"/>
                </a:rPr>
                <a:t>res99: </a:t>
              </a:r>
              <a:r>
                <a:rPr lang="pt-BR" sz="1200" dirty="0" err="1">
                  <a:latin typeface="Monaco" charset="0"/>
                  <a:ea typeface="Monaco" charset="0"/>
                  <a:cs typeface="Monaco" charset="0"/>
                </a:rPr>
                <a:t>Seq</a:t>
              </a:r>
              <a:r>
                <a:rPr lang="pt-BR" sz="1200" dirty="0">
                  <a:latin typeface="Monaco" charset="0"/>
                  <a:ea typeface="Monaco" charset="0"/>
                  <a:cs typeface="Monaco" charset="0"/>
                </a:rPr>
                <a:t>[</a:t>
              </a:r>
              <a:r>
                <a:rPr lang="pt-BR" sz="1200" dirty="0" err="1">
                  <a:latin typeface="Monaco" charset="0"/>
                  <a:ea typeface="Monaco" charset="0"/>
                  <a:cs typeface="Monaco" charset="0"/>
                </a:rPr>
                <a:t>Int</a:t>
              </a:r>
              <a:r>
                <a:rPr lang="pt-BR" sz="1200" dirty="0">
                  <a:latin typeface="Monaco" charset="0"/>
                  <a:ea typeface="Monaco" charset="0"/>
                  <a:cs typeface="Monaco" charset="0"/>
                </a:rPr>
                <a:t>] = </a:t>
              </a:r>
              <a:r>
                <a:rPr lang="pt-BR" sz="1200" dirty="0" err="1">
                  <a:latin typeface="Monaco" charset="0"/>
                  <a:ea typeface="Monaco" charset="0"/>
                  <a:cs typeface="Monaco" charset="0"/>
                </a:rPr>
                <a:t>List</a:t>
              </a:r>
              <a:r>
                <a:rPr lang="pt-BR" sz="1200" dirty="0">
                  <a:latin typeface="Monaco" charset="0"/>
                  <a:ea typeface="Monaco" charset="0"/>
                  <a:cs typeface="Monaco" charset="0"/>
                </a:rPr>
                <a:t>(0, 1, 2, 3, 4)</a:t>
              </a:r>
            </a:p>
            <a:p>
              <a:endParaRPr lang="pt-BR" sz="1200" dirty="0">
                <a:latin typeface="Monaco" charset="0"/>
                <a:ea typeface="Monaco" charset="0"/>
                <a:cs typeface="Monaco" charset="0"/>
              </a:endParaRPr>
            </a:p>
            <a:p>
              <a:r>
                <a:rPr lang="de-DE" sz="1200" dirty="0" err="1">
                  <a:latin typeface="Monaco" charset="0"/>
                  <a:ea typeface="Monaco" charset="0"/>
                  <a:cs typeface="Monaco" charset="0"/>
                </a:rPr>
                <a:t>scala</a:t>
              </a:r>
              <a:r>
                <a:rPr lang="de-DE" sz="1200" dirty="0">
                  <a:latin typeface="Monaco" charset="0"/>
                  <a:ea typeface="Monaco" charset="0"/>
                  <a:cs typeface="Monaco" charset="0"/>
                </a:rPr>
                <a:t>&gt; s ++ </a:t>
              </a:r>
              <a:r>
                <a:rPr lang="de-DE" sz="1200" dirty="0" err="1">
                  <a:latin typeface="Monaco" charset="0"/>
                  <a:ea typeface="Monaco" charset="0"/>
                  <a:cs typeface="Monaco" charset="0"/>
                </a:rPr>
                <a:t>Seq</a:t>
              </a:r>
              <a:r>
                <a:rPr lang="de-DE" sz="1200" dirty="0">
                  <a:latin typeface="Monaco" charset="0"/>
                  <a:ea typeface="Monaco" charset="0"/>
                  <a:cs typeface="Monaco" charset="0"/>
                </a:rPr>
                <a:t>(4, 5, 6, 7)</a:t>
              </a:r>
            </a:p>
            <a:p>
              <a:r>
                <a:rPr lang="pt-BR" sz="1200" dirty="0">
                  <a:latin typeface="Monaco" charset="0"/>
                  <a:ea typeface="Monaco" charset="0"/>
                  <a:cs typeface="Monaco" charset="0"/>
                </a:rPr>
                <a:t>res100: </a:t>
              </a:r>
              <a:r>
                <a:rPr lang="pt-BR" sz="1200" dirty="0" err="1">
                  <a:latin typeface="Monaco" charset="0"/>
                  <a:ea typeface="Monaco" charset="0"/>
                  <a:cs typeface="Monaco" charset="0"/>
                </a:rPr>
                <a:t>Seq</a:t>
              </a:r>
              <a:r>
                <a:rPr lang="pt-BR" sz="1200" dirty="0">
                  <a:latin typeface="Monaco" charset="0"/>
                  <a:ea typeface="Monaco" charset="0"/>
                  <a:cs typeface="Monaco" charset="0"/>
                </a:rPr>
                <a:t>[</a:t>
              </a:r>
              <a:r>
                <a:rPr lang="pt-BR" sz="1200" dirty="0" err="1">
                  <a:latin typeface="Monaco" charset="0"/>
                  <a:ea typeface="Monaco" charset="0"/>
                  <a:cs typeface="Monaco" charset="0"/>
                </a:rPr>
                <a:t>Int</a:t>
              </a:r>
              <a:r>
                <a:rPr lang="pt-BR" sz="1200" dirty="0">
                  <a:latin typeface="Monaco" charset="0"/>
                  <a:ea typeface="Monaco" charset="0"/>
                  <a:cs typeface="Monaco" charset="0"/>
                </a:rPr>
                <a:t>] = </a:t>
              </a:r>
              <a:r>
                <a:rPr lang="pt-BR" sz="1200" dirty="0" err="1">
                  <a:latin typeface="Monaco" charset="0"/>
                  <a:ea typeface="Monaco" charset="0"/>
                  <a:cs typeface="Monaco" charset="0"/>
                </a:rPr>
                <a:t>List</a:t>
              </a:r>
              <a:r>
                <a:rPr lang="pt-BR" sz="1200" dirty="0">
                  <a:latin typeface="Monaco" charset="0"/>
                  <a:ea typeface="Monaco" charset="0"/>
                  <a:cs typeface="Monaco" charset="0"/>
                </a:rPr>
                <a:t>(1, 2, 3, 4, 4, 5, 6, 7)</a:t>
              </a:r>
            </a:p>
            <a:p>
              <a:endParaRPr lang="pt-BR" sz="1200" dirty="0">
                <a:latin typeface="Monaco" charset="0"/>
                <a:ea typeface="Monaco" charset="0"/>
                <a:cs typeface="Monaco" charset="0"/>
              </a:endParaRPr>
            </a:p>
            <a:p>
              <a:r>
                <a:rPr lang="en-US" sz="1200" dirty="0" err="1">
                  <a:latin typeface="Monaco" charset="0"/>
                  <a:ea typeface="Monaco" charset="0"/>
                  <a:cs typeface="Monaco" charset="0"/>
                </a:rPr>
                <a:t>scala</a:t>
              </a:r>
              <a:r>
                <a:rPr lang="en-US" sz="1200" dirty="0">
                  <a:latin typeface="Monaco" charset="0"/>
                  <a:ea typeface="Monaco" charset="0"/>
                  <a:cs typeface="Monaco" charset="0"/>
                </a:rPr>
                <a:t>&gt; </a:t>
              </a:r>
              <a:r>
                <a:rPr lang="en-US" sz="1200" dirty="0" err="1">
                  <a:latin typeface="Monaco" charset="0"/>
                  <a:ea typeface="Monaco" charset="0"/>
                  <a:cs typeface="Monaco" charset="0"/>
                </a:rPr>
                <a:t>s.count</a:t>
              </a:r>
              <a:r>
                <a:rPr lang="en-US" sz="1200" dirty="0">
                  <a:latin typeface="Monaco" charset="0"/>
                  <a:ea typeface="Monaco" charset="0"/>
                  <a:cs typeface="Monaco" charset="0"/>
                </a:rPr>
                <a:t> ( _ == 4 )</a:t>
              </a:r>
            </a:p>
            <a:p>
              <a:r>
                <a:rPr lang="en-US" sz="1200" dirty="0">
                  <a:latin typeface="Monaco" charset="0"/>
                  <a:ea typeface="Monaco" charset="0"/>
                  <a:cs typeface="Monaco" charset="0"/>
                </a:rPr>
                <a:t>res101: </a:t>
              </a:r>
              <a:r>
                <a:rPr lang="en-US" sz="1200" dirty="0" err="1">
                  <a:latin typeface="Monaco" charset="0"/>
                  <a:ea typeface="Monaco" charset="0"/>
                  <a:cs typeface="Monaco" charset="0"/>
                </a:rPr>
                <a:t>Int</a:t>
              </a:r>
              <a:r>
                <a:rPr lang="en-US" sz="1200" dirty="0">
                  <a:latin typeface="Monaco" charset="0"/>
                  <a:ea typeface="Monaco" charset="0"/>
                  <a:cs typeface="Monaco" charset="0"/>
                </a:rPr>
                <a:t> = 1</a:t>
              </a:r>
            </a:p>
            <a:p>
              <a:endParaRPr lang="en-US" sz="1200" dirty="0">
                <a:latin typeface="Monaco" charset="0"/>
                <a:ea typeface="Monaco" charset="0"/>
                <a:cs typeface="Monaco" charset="0"/>
              </a:endParaRPr>
            </a:p>
            <a:p>
              <a:r>
                <a:rPr lang="en-US" sz="1200" dirty="0" err="1" smtClean="0">
                  <a:latin typeface="Monaco" charset="0"/>
                  <a:ea typeface="Monaco" charset="0"/>
                  <a:cs typeface="Monaco" charset="0"/>
                </a:rPr>
                <a:t>scala</a:t>
              </a:r>
              <a:r>
                <a:rPr lang="en-US" sz="1200" dirty="0">
                  <a:latin typeface="Monaco" charset="0"/>
                  <a:ea typeface="Monaco" charset="0"/>
                  <a:cs typeface="Monaco" charset="0"/>
                </a:rPr>
                <a:t>&gt; </a:t>
              </a:r>
              <a:r>
                <a:rPr lang="en-US" sz="1200" dirty="0" err="1">
                  <a:latin typeface="Monaco" charset="0"/>
                  <a:ea typeface="Monaco" charset="0"/>
                  <a:cs typeface="Monaco" charset="0"/>
                </a:rPr>
                <a:t>val</a:t>
              </a:r>
              <a:r>
                <a:rPr lang="en-US" sz="1200" dirty="0">
                  <a:latin typeface="Monaco" charset="0"/>
                  <a:ea typeface="Monaco" charset="0"/>
                  <a:cs typeface="Monaco" charset="0"/>
                </a:rPr>
                <a:t> names = </a:t>
              </a:r>
              <a:r>
                <a:rPr lang="en-US" sz="1200" dirty="0" err="1">
                  <a:latin typeface="Monaco" charset="0"/>
                  <a:ea typeface="Monaco" charset="0"/>
                  <a:cs typeface="Monaco" charset="0"/>
                </a:rPr>
                <a:t>Seq</a:t>
              </a:r>
              <a:r>
                <a:rPr lang="en-US" sz="1200" dirty="0">
                  <a:latin typeface="Monaco" charset="0"/>
                  <a:ea typeface="Monaco" charset="0"/>
                  <a:cs typeface="Monaco" charset="0"/>
                </a:rPr>
                <a:t>("tom", "dick", "harry")</a:t>
              </a:r>
            </a:p>
            <a:p>
              <a:r>
                <a:rPr lang="en-US" sz="1200" dirty="0">
                  <a:latin typeface="Monaco" charset="0"/>
                  <a:ea typeface="Monaco" charset="0"/>
                  <a:cs typeface="Monaco" charset="0"/>
                </a:rPr>
                <a:t>names: </a:t>
              </a:r>
              <a:r>
                <a:rPr lang="en-US" sz="1200" dirty="0" err="1">
                  <a:latin typeface="Monaco" charset="0"/>
                  <a:ea typeface="Monaco" charset="0"/>
                  <a:cs typeface="Monaco" charset="0"/>
                </a:rPr>
                <a:t>Seq</a:t>
              </a:r>
              <a:r>
                <a:rPr lang="en-US" sz="1200" dirty="0">
                  <a:latin typeface="Monaco" charset="0"/>
                  <a:ea typeface="Monaco" charset="0"/>
                  <a:cs typeface="Monaco" charset="0"/>
                </a:rPr>
                <a:t>[String] = List(tom, dick, harry)</a:t>
              </a:r>
            </a:p>
            <a:p>
              <a:endParaRPr lang="en-US" sz="1200" dirty="0">
                <a:latin typeface="Monaco" charset="0"/>
                <a:ea typeface="Monaco" charset="0"/>
                <a:cs typeface="Monaco" charset="0"/>
              </a:endParaRPr>
            </a:p>
            <a:p>
              <a:r>
                <a:rPr lang="en-US" sz="1200" dirty="0" err="1">
                  <a:latin typeface="Monaco" charset="0"/>
                  <a:ea typeface="Monaco" charset="0"/>
                  <a:cs typeface="Monaco" charset="0"/>
                </a:rPr>
                <a:t>scala</a:t>
              </a:r>
              <a:r>
                <a:rPr lang="en-US" sz="1200" dirty="0">
                  <a:latin typeface="Monaco" charset="0"/>
                  <a:ea typeface="Monaco" charset="0"/>
                  <a:cs typeface="Monaco" charset="0"/>
                </a:rPr>
                <a:t>&gt; </a:t>
              </a:r>
              <a:r>
                <a:rPr lang="en-US" sz="1200" dirty="0" err="1">
                  <a:latin typeface="Monaco" charset="0"/>
                  <a:ea typeface="Monaco" charset="0"/>
                  <a:cs typeface="Monaco" charset="0"/>
                </a:rPr>
                <a:t>names.sorted</a:t>
              </a:r>
              <a:endParaRPr lang="en-US" sz="1200" dirty="0">
                <a:latin typeface="Monaco" charset="0"/>
                <a:ea typeface="Monaco" charset="0"/>
                <a:cs typeface="Monaco" charset="0"/>
              </a:endParaRPr>
            </a:p>
            <a:p>
              <a:r>
                <a:rPr lang="en-US" sz="1200" dirty="0">
                  <a:latin typeface="Monaco" charset="0"/>
                  <a:ea typeface="Monaco" charset="0"/>
                  <a:cs typeface="Monaco" charset="0"/>
                </a:rPr>
                <a:t>res103: </a:t>
              </a:r>
              <a:r>
                <a:rPr lang="en-US" sz="1200" dirty="0" err="1">
                  <a:latin typeface="Monaco" charset="0"/>
                  <a:ea typeface="Monaco" charset="0"/>
                  <a:cs typeface="Monaco" charset="0"/>
                </a:rPr>
                <a:t>Seq</a:t>
              </a:r>
              <a:r>
                <a:rPr lang="en-US" sz="1200" dirty="0">
                  <a:latin typeface="Monaco" charset="0"/>
                  <a:ea typeface="Monaco" charset="0"/>
                  <a:cs typeface="Monaco" charset="0"/>
                </a:rPr>
                <a:t>[String] = List(dick, harry, tom)</a:t>
              </a:r>
            </a:p>
            <a:p>
              <a:endParaRPr lang="en-US" sz="1200" dirty="0">
                <a:latin typeface="Monaco" charset="0"/>
                <a:ea typeface="Monaco" charset="0"/>
                <a:cs typeface="Monaco" charset="0"/>
              </a:endParaRPr>
            </a:p>
            <a:p>
              <a:r>
                <a:rPr lang="de-DE" sz="1200" dirty="0" err="1" smtClean="0">
                  <a:latin typeface="Monaco" charset="0"/>
                  <a:ea typeface="Monaco" charset="0"/>
                  <a:cs typeface="Monaco" charset="0"/>
                </a:rPr>
                <a:t>scala</a:t>
              </a:r>
              <a:r>
                <a:rPr lang="de-DE" sz="1200" dirty="0">
                  <a:latin typeface="Monaco" charset="0"/>
                  <a:ea typeface="Monaco" charset="0"/>
                  <a:cs typeface="Monaco" charset="0"/>
                </a:rPr>
                <a:t>&gt; </a:t>
              </a:r>
              <a:r>
                <a:rPr lang="de-DE" sz="1200" dirty="0" err="1">
                  <a:latin typeface="Monaco" charset="0"/>
                  <a:ea typeface="Monaco" charset="0"/>
                  <a:cs typeface="Monaco" charset="0"/>
                </a:rPr>
                <a:t>names.sortWith</a:t>
              </a:r>
              <a:r>
                <a:rPr lang="de-DE" sz="1200" dirty="0">
                  <a:latin typeface="Monaco" charset="0"/>
                  <a:ea typeface="Monaco" charset="0"/>
                  <a:cs typeface="Monaco" charset="0"/>
                </a:rPr>
                <a:t>((</a:t>
              </a:r>
              <a:r>
                <a:rPr lang="de-DE" sz="1200" dirty="0" err="1">
                  <a:latin typeface="Monaco" charset="0"/>
                  <a:ea typeface="Monaco" charset="0"/>
                  <a:cs typeface="Monaco" charset="0"/>
                </a:rPr>
                <a:t>a,b</a:t>
              </a:r>
              <a:r>
                <a:rPr lang="de-DE" sz="1200" dirty="0">
                  <a:latin typeface="Monaco" charset="0"/>
                  <a:ea typeface="Monaco" charset="0"/>
                  <a:cs typeface="Monaco" charset="0"/>
                </a:rPr>
                <a:t>) =&gt; </a:t>
              </a:r>
              <a:r>
                <a:rPr lang="de-DE" sz="1200" dirty="0" err="1">
                  <a:latin typeface="Monaco" charset="0"/>
                  <a:ea typeface="Monaco" charset="0"/>
                  <a:cs typeface="Monaco" charset="0"/>
                </a:rPr>
                <a:t>a.length.compareTo</a:t>
              </a:r>
              <a:r>
                <a:rPr lang="de-DE" sz="1200" dirty="0">
                  <a:latin typeface="Monaco" charset="0"/>
                  <a:ea typeface="Monaco" charset="0"/>
                  <a:cs typeface="Monaco" charset="0"/>
                </a:rPr>
                <a:t>(</a:t>
              </a:r>
              <a:r>
                <a:rPr lang="de-DE" sz="1200" dirty="0" err="1">
                  <a:latin typeface="Monaco" charset="0"/>
                  <a:ea typeface="Monaco" charset="0"/>
                  <a:cs typeface="Monaco" charset="0"/>
                </a:rPr>
                <a:t>b.length</a:t>
              </a:r>
              <a:r>
                <a:rPr lang="de-DE" sz="1200" dirty="0">
                  <a:latin typeface="Monaco" charset="0"/>
                  <a:ea typeface="Monaco" charset="0"/>
                  <a:cs typeface="Monaco" charset="0"/>
                </a:rPr>
                <a:t>) &lt; 0)</a:t>
              </a:r>
            </a:p>
            <a:p>
              <a:r>
                <a:rPr lang="de-DE" sz="1200" dirty="0">
                  <a:latin typeface="Monaco" charset="0"/>
                  <a:ea typeface="Monaco" charset="0"/>
                  <a:cs typeface="Monaco" charset="0"/>
                </a:rPr>
                <a:t>res105: </a:t>
              </a:r>
              <a:r>
                <a:rPr lang="de-DE" sz="1200" dirty="0" err="1">
                  <a:latin typeface="Monaco" charset="0"/>
                  <a:ea typeface="Monaco" charset="0"/>
                  <a:cs typeface="Monaco" charset="0"/>
                </a:rPr>
                <a:t>Seq</a:t>
              </a:r>
              <a:r>
                <a:rPr lang="de-DE" sz="1200" dirty="0">
                  <a:latin typeface="Monaco" charset="0"/>
                  <a:ea typeface="Monaco" charset="0"/>
                  <a:cs typeface="Monaco" charset="0"/>
                </a:rPr>
                <a:t>[String] = List(</a:t>
              </a:r>
              <a:r>
                <a:rPr lang="de-DE" sz="1200" dirty="0" err="1">
                  <a:latin typeface="Monaco" charset="0"/>
                  <a:ea typeface="Monaco" charset="0"/>
                  <a:cs typeface="Monaco" charset="0"/>
                </a:rPr>
                <a:t>tom</a:t>
              </a:r>
              <a:r>
                <a:rPr lang="de-DE" sz="1200" dirty="0">
                  <a:latin typeface="Monaco" charset="0"/>
                  <a:ea typeface="Monaco" charset="0"/>
                  <a:cs typeface="Monaco" charset="0"/>
                </a:rPr>
                <a:t>, dick, </a:t>
              </a:r>
              <a:r>
                <a:rPr lang="de-DE" sz="1200" dirty="0" err="1">
                  <a:latin typeface="Monaco" charset="0"/>
                  <a:ea typeface="Monaco" charset="0"/>
                  <a:cs typeface="Monaco" charset="0"/>
                </a:rPr>
                <a:t>harry</a:t>
              </a:r>
              <a:r>
                <a:rPr lang="de-DE" sz="1200" dirty="0" smtClean="0">
                  <a:latin typeface="Monaco" charset="0"/>
                  <a:ea typeface="Monaco" charset="0"/>
                  <a:cs typeface="Monaco" charset="0"/>
                </a:rPr>
                <a:t>)</a:t>
              </a:r>
              <a:endParaRPr lang="de-DE" sz="1200" dirty="0">
                <a:latin typeface="Monaco" charset="0"/>
                <a:ea typeface="Monaco" charset="0"/>
                <a:cs typeface="Monaco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35330" y="1822185"/>
              <a:ext cx="1387944" cy="5245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List is</a:t>
              </a:r>
              <a:r>
                <a:rPr lang="en-US" smtClean="0"/>
                <a:t/>
              </a:r>
              <a:br>
                <a:rPr lang="en-US" smtClean="0"/>
              </a:br>
              <a:r>
                <a:rPr lang="en-US" smtClean="0"/>
                <a:t>immutable type </a:t>
              </a:r>
              <a:endParaRPr lang="en-US"/>
            </a:p>
          </p:txBody>
        </p:sp>
        <p:sp>
          <p:nvSpPr>
            <p:cNvPr id="7" name="Right Brace 6"/>
            <p:cNvSpPr/>
            <p:nvPr/>
          </p:nvSpPr>
          <p:spPr>
            <a:xfrm>
              <a:off x="5653548" y="1160205"/>
              <a:ext cx="285136" cy="1848465"/>
            </a:xfrm>
            <a:prstGeom prst="rightBrace">
              <a:avLst>
                <a:gd name="adj1" fmla="val 72436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769806" y="1592826"/>
              <a:ext cx="304800" cy="36379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23536" y="1513767"/>
              <a:ext cx="1887793" cy="308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Right binding operator</a:t>
              </a:r>
              <a:endParaRPr lang="en-US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2074606" y="1667976"/>
              <a:ext cx="64893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60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5446</TotalTime>
  <Words>2723</Words>
  <Application>Microsoft Macintosh PowerPoint</Application>
  <PresentationFormat>On-screen Show (16:10)</PresentationFormat>
  <Paragraphs>497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Calibri</vt:lpstr>
      <vt:lpstr>Calibri Light</vt:lpstr>
      <vt:lpstr>Monaco</vt:lpstr>
      <vt:lpstr>ＭＳ Ｐゴシック</vt:lpstr>
      <vt:lpstr>Symbol</vt:lpstr>
      <vt:lpstr>Arial</vt:lpstr>
      <vt:lpstr>Office Theme</vt:lpstr>
      <vt:lpstr>Collections</vt:lpstr>
      <vt:lpstr>Tuples</vt:lpstr>
      <vt:lpstr>Tuples</vt:lpstr>
      <vt:lpstr>Collections Types</vt:lpstr>
      <vt:lpstr>Collections Packages</vt:lpstr>
      <vt:lpstr>Working with Collections</vt:lpstr>
      <vt:lpstr>Seq</vt:lpstr>
      <vt:lpstr>Seq</vt:lpstr>
      <vt:lpstr>Seq</vt:lpstr>
      <vt:lpstr>Set</vt:lpstr>
      <vt:lpstr>Map</vt:lpstr>
      <vt:lpstr>Map</vt:lpstr>
      <vt:lpstr>Map</vt:lpstr>
      <vt:lpstr>Dealing With Optional Values</vt:lpstr>
      <vt:lpstr>Dealing With Optional Values</vt:lpstr>
      <vt:lpstr>Dealing With Optional Values</vt:lpstr>
      <vt:lpstr>Dealing With Optional Values</vt:lpstr>
      <vt:lpstr>Functional Programming and Collections</vt:lpstr>
      <vt:lpstr>Using Higher Order Functions</vt:lpstr>
      <vt:lpstr>Using map</vt:lpstr>
      <vt:lpstr>Combining Elements from a Collection</vt:lpstr>
      <vt:lpstr>Selecting Elements from a Collection</vt:lpstr>
      <vt:lpstr>Partitioning a Collection</vt:lpstr>
      <vt:lpstr>Joining Collections</vt:lpstr>
      <vt:lpstr>Nested Collections</vt:lpstr>
      <vt:lpstr>Combining map and flatten</vt:lpstr>
      <vt:lpstr>Option[T] and the Higher Order Functions</vt:lpstr>
      <vt:lpstr>The for Comprehension</vt:lpstr>
      <vt:lpstr>The for Comprehension</vt:lpstr>
      <vt:lpstr>The for Comprehension</vt:lpstr>
      <vt:lpstr>The for Loop</vt:lpstr>
      <vt:lpstr>Option[T] with for Comprehensions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Ball</dc:creator>
  <cp:lastModifiedBy>George Ball</cp:lastModifiedBy>
  <cp:revision>149</cp:revision>
  <dcterms:created xsi:type="dcterms:W3CDTF">2016-08-08T06:24:31Z</dcterms:created>
  <dcterms:modified xsi:type="dcterms:W3CDTF">2017-01-12T11:44:40Z</dcterms:modified>
</cp:coreProperties>
</file>