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6" r:id="rId20"/>
    <p:sldId id="267" r:id="rId21"/>
    <p:sldId id="268" r:id="rId22"/>
    <p:sldId id="269" r:id="rId23"/>
    <p:sldId id="270" r:id="rId24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1"/>
    <p:restoredTop sz="94674"/>
  </p:normalViewPr>
  <p:slideViewPr>
    <p:cSldViewPr snapToGrid="0" snapToObjects="1">
      <p:cViewPr>
        <p:scale>
          <a:sx n="130" d="100"/>
          <a:sy n="130" d="100"/>
        </p:scale>
        <p:origin x="95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 smtClean="0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28650" y="5399798"/>
            <a:ext cx="2057400" cy="193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n-lt"/>
                <a:ea typeface="Symbol" charset="2"/>
                <a:cs typeface="Symbol" charset="2"/>
              </a:rPr>
              <a:t>© J&amp;G Services Ltd, </a:t>
            </a:r>
            <a:r>
              <a:rPr lang="en-US" dirty="0" smtClean="0">
                <a:latin typeface="+mn-lt"/>
                <a:ea typeface="Symbol" charset="2"/>
                <a:cs typeface="Symbol" charset="2"/>
              </a:rPr>
              <a:t>2017</a:t>
            </a:r>
            <a:endParaRPr lang="en-US" dirty="0">
              <a:latin typeface="+mn-lt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About Functional Programming in Scala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9"/>
            <a:ext cx="7886700" cy="1081344"/>
          </a:xfrm>
        </p:spPr>
        <p:txBody>
          <a:bodyPr/>
          <a:lstStyle/>
          <a:p>
            <a:r>
              <a:rPr lang="en-US" dirty="0" smtClean="0"/>
              <a:t>Curried function/method definition and pass by name parameters allow definition of powerful structures within a program</a:t>
            </a:r>
          </a:p>
          <a:p>
            <a:pPr lvl="2"/>
            <a:r>
              <a:rPr lang="en-US" dirty="0" smtClean="0"/>
              <a:t>Resource management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115" y="2342504"/>
            <a:ext cx="4495801" cy="24341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sync ( l: Lock ) (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f: =&gt; Unit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l.acquire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try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rgbClr val="0B52FC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} finally {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l.release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5480" y="3799401"/>
            <a:ext cx="4495801" cy="1187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myLock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new Lock()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sync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myLock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("I am holding the lock")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6568" y="1792558"/>
            <a:ext cx="2004588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be passed by name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991897" y="2035277"/>
            <a:ext cx="1484671" cy="422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57668" y="2931492"/>
            <a:ext cx="1278555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in f is</a:t>
            </a:r>
            <a:br>
              <a:rPr lang="en-US" dirty="0" smtClean="0"/>
            </a:br>
            <a:r>
              <a:rPr lang="en-US" dirty="0" smtClean="0"/>
              <a:t>evaluated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77961" y="3223000"/>
            <a:ext cx="1479708" cy="193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2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 – Lazy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757216"/>
          </a:xfrm>
        </p:spPr>
        <p:txBody>
          <a:bodyPr/>
          <a:lstStyle/>
          <a:p>
            <a:r>
              <a:rPr lang="en-US" dirty="0" smtClean="0"/>
              <a:t>Streams present a similar abstraction to Lists</a:t>
            </a:r>
          </a:p>
          <a:p>
            <a:pPr lvl="2"/>
            <a:endParaRPr lang="en-US" dirty="0"/>
          </a:p>
          <a:p>
            <a:r>
              <a:rPr lang="en-US" dirty="0" smtClean="0"/>
              <a:t>Streams are </a:t>
            </a:r>
            <a:r>
              <a:rPr lang="en-US" i="1" dirty="0" smtClean="0"/>
              <a:t>lazy</a:t>
            </a:r>
            <a:endParaRPr lang="en-US" dirty="0" smtClean="0"/>
          </a:p>
          <a:p>
            <a:pPr lvl="2"/>
            <a:r>
              <a:rPr lang="en-US" dirty="0" smtClean="0"/>
              <a:t>Elements are evaluated/calculated only when requires</a:t>
            </a:r>
          </a:p>
          <a:p>
            <a:pPr lvl="2"/>
            <a:r>
              <a:rPr lang="en-US" dirty="0" smtClean="0"/>
              <a:t>List requires all elements to be present</a:t>
            </a:r>
          </a:p>
          <a:p>
            <a:pPr lvl="2"/>
            <a:endParaRPr lang="en-US" dirty="0"/>
          </a:p>
          <a:p>
            <a:r>
              <a:rPr lang="en-US" dirty="0" smtClean="0"/>
              <a:t>Useful for working with sequences whose elements </a:t>
            </a:r>
            <a:br>
              <a:rPr lang="en-US" dirty="0" smtClean="0"/>
            </a:br>
            <a:r>
              <a:rPr lang="en-US" dirty="0" smtClean="0"/>
              <a:t>are not (yet) available</a:t>
            </a:r>
          </a:p>
          <a:p>
            <a:endParaRPr lang="en-US" dirty="0"/>
          </a:p>
          <a:p>
            <a:r>
              <a:rPr lang="en-US" dirty="0" smtClean="0"/>
              <a:t>Also infinite sequences</a:t>
            </a:r>
          </a:p>
          <a:p>
            <a:pPr lvl="2"/>
            <a:r>
              <a:rPr lang="en-US" dirty="0" smtClean="0"/>
              <a:t>E.g. prime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5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5428021" cy="4178968"/>
          </a:xfrm>
        </p:spPr>
        <p:txBody>
          <a:bodyPr/>
          <a:lstStyle/>
          <a:p>
            <a:r>
              <a:rPr lang="en-US" dirty="0" smtClean="0"/>
              <a:t>Streams are defined in a similar way to Lists</a:t>
            </a:r>
          </a:p>
          <a:p>
            <a:pPr lvl="2"/>
            <a:endParaRPr lang="en-US" dirty="0"/>
          </a:p>
          <a:p>
            <a:r>
              <a:rPr lang="en-US" dirty="0" smtClean="0"/>
              <a:t>A Stream is</a:t>
            </a:r>
          </a:p>
          <a:p>
            <a:pPr lvl="2"/>
            <a:r>
              <a:rPr lang="en-US" dirty="0" smtClean="0"/>
              <a:t>Empty</a:t>
            </a:r>
          </a:p>
          <a:p>
            <a:pPr lvl="2"/>
            <a:r>
              <a:rPr lang="en-US" dirty="0" smtClean="0"/>
              <a:t>An element followed</a:t>
            </a:r>
            <a:br>
              <a:rPr lang="en-US" dirty="0" smtClean="0"/>
            </a:br>
            <a:r>
              <a:rPr lang="en-US" dirty="0" smtClean="0"/>
              <a:t>by another Stream</a:t>
            </a:r>
          </a:p>
          <a:p>
            <a:pPr lvl="2"/>
            <a:endParaRPr lang="en-US" dirty="0"/>
          </a:p>
          <a:p>
            <a:r>
              <a:rPr lang="en-US" dirty="0" smtClean="0"/>
              <a:t>But</a:t>
            </a:r>
            <a:r>
              <a:rPr lang="is-IS" dirty="0" smtClean="0"/>
              <a:t>…</a:t>
            </a:r>
          </a:p>
          <a:p>
            <a:pPr lvl="2"/>
            <a:endParaRPr lang="is-IS" dirty="0"/>
          </a:p>
          <a:p>
            <a:r>
              <a:rPr lang="is-IS" dirty="0" smtClean="0"/>
              <a:t>T</a:t>
            </a:r>
            <a:r>
              <a:rPr lang="en-US" dirty="0" smtClean="0"/>
              <a:t>h</a:t>
            </a:r>
            <a:r>
              <a:rPr lang="is-IS" dirty="0" smtClean="0"/>
              <a:t>e tail is calculated</a:t>
            </a:r>
            <a:br>
              <a:rPr lang="is-IS" dirty="0" smtClean="0"/>
            </a:br>
            <a:r>
              <a:rPr lang="is-IS" dirty="0" smtClean="0"/>
              <a:t>only when required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672041" y="1540070"/>
            <a:ext cx="4769260" cy="3542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object Stream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cons[T](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hd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T,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=&gt; Stream[T]) =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new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Stream[T]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isEmpty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false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head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hd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lazy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tail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tl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}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empty = new Stream[Nothing] {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isEmpty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true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head = throw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NoSuchElementException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empty.head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tail = throw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NoSuchElementException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empty.tail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} 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5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5428021" cy="4178968"/>
          </a:xfrm>
        </p:spPr>
        <p:txBody>
          <a:bodyPr/>
          <a:lstStyle/>
          <a:p>
            <a:r>
              <a:rPr lang="en-US" dirty="0" smtClean="0"/>
              <a:t>Defining a Stream of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operator #:: as alternative notation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? in </a:t>
            </a:r>
            <a:r>
              <a:rPr lang="en-US" dirty="0" err="1" smtClean="0"/>
              <a:t>toString</a:t>
            </a:r>
            <a:r>
              <a:rPr lang="en-US" dirty="0" smtClean="0"/>
              <a:t> output indicates tail is calculated</a:t>
            </a:r>
            <a:br>
              <a:rPr lang="en-US" dirty="0" smtClean="0"/>
            </a:br>
            <a:r>
              <a:rPr lang="en-US" dirty="0" smtClean="0"/>
              <a:t>on demand</a:t>
            </a:r>
          </a:p>
          <a:p>
            <a:pPr lvl="2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614712"/>
            <a:ext cx="7250703" cy="6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str1: 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Stream.cons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(0,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Stream.cons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(1,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Stream.empty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str1: 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Stream(0, ?)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218900"/>
            <a:ext cx="5949064" cy="679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str2 = 0 #:: 1 #:: empty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str2: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scala.collection.immutable.Stream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Stream(0, ?)</a:t>
            </a:r>
          </a:p>
        </p:txBody>
      </p:sp>
      <p:sp>
        <p:nvSpPr>
          <p:cNvPr id="6" name="Oval 5"/>
          <p:cNvSpPr/>
          <p:nvPr/>
        </p:nvSpPr>
        <p:spPr>
          <a:xfrm>
            <a:off x="4932735" y="3411831"/>
            <a:ext cx="1356851" cy="560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0425" y="1843621"/>
            <a:ext cx="1356851" cy="5604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3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17260" cy="3747384"/>
          </a:xfrm>
        </p:spPr>
        <p:txBody>
          <a:bodyPr>
            <a:normAutofit/>
          </a:bodyPr>
          <a:lstStyle/>
          <a:p>
            <a:r>
              <a:rPr lang="en-US" dirty="0" err="1" smtClean="0"/>
              <a:t>Seq</a:t>
            </a:r>
            <a:r>
              <a:rPr lang="en-US" dirty="0" smtClean="0"/>
              <a:t>[A] can be converted to a Stream [A]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Elements will be pulled through stream as required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614712"/>
            <a:ext cx="5856090" cy="2043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val l1 = List(1,2,3,4,5,6,7,8)</a:t>
            </a:r>
          </a:p>
          <a:p>
            <a:pPr>
              <a:lnSpc>
                <a:spcPts val="1840"/>
              </a:lnSpc>
            </a:pP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l1: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(1, 2, 3, 4, 5, 6, 7, 8)</a:t>
            </a:r>
          </a:p>
          <a:p>
            <a:pPr>
              <a:lnSpc>
                <a:spcPts val="1840"/>
              </a:lnSpc>
            </a:pP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&gt; l1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toStream</a:t>
            </a: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pt-BR" sz="1200" dirty="0" smtClean="0">
                <a:latin typeface="Monaco" charset="0"/>
                <a:ea typeface="Monaco" charset="0"/>
                <a:cs typeface="Monaco" charset="0"/>
              </a:rPr>
              <a:t>res171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scala.collection.immutable.Stream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Stream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(1, </a:t>
            </a:r>
            <a:r>
              <a:rPr lang="pt-BR" sz="1200" dirty="0" smtClean="0">
                <a:latin typeface="Monaco" charset="0"/>
                <a:ea typeface="Monaco" charset="0"/>
                <a:cs typeface="Monaco" charset="0"/>
              </a:rPr>
              <a:t>?)</a:t>
            </a:r>
          </a:p>
          <a:p>
            <a:pPr>
              <a:lnSpc>
                <a:spcPts val="1840"/>
              </a:lnSpc>
            </a:pP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1 to 10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toStream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res170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scala.collection.immutable.Stream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Stream(1,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?)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17260" cy="817371"/>
          </a:xfrm>
        </p:spPr>
        <p:txBody>
          <a:bodyPr>
            <a:normAutofit/>
          </a:bodyPr>
          <a:lstStyle/>
          <a:p>
            <a:r>
              <a:rPr lang="en-US" dirty="0" smtClean="0"/>
              <a:t>Stream can be defined explicitly</a:t>
            </a:r>
          </a:p>
          <a:p>
            <a:pPr lvl="1"/>
            <a:r>
              <a:rPr lang="en-US" dirty="0" smtClean="0"/>
              <a:t>Function to calculate "next" element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995949"/>
            <a:ext cx="6135013" cy="2757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rangeToStream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from: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to: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): 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 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if ( from &gt;= to )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Stream.empty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 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else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Stream.cons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(from,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rangeToStream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(from+1, to) 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rangeToStream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from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)Stream[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rangeToStream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(1,4)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res164: Stream[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 = Stream(1, ?)</a:t>
            </a: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rangeToStream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(1,4)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take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(2)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toList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res165</a:t>
            </a: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: List[Int] = List(1, 2)</a:t>
            </a:r>
          </a:p>
        </p:txBody>
      </p:sp>
    </p:spTree>
    <p:extLst>
      <p:ext uri="{BB962C8B-B14F-4D97-AF65-F5344CB8AC3E}">
        <p14:creationId xmlns:p14="http://schemas.microsoft.com/office/powerpoint/2010/main" val="169816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2882145"/>
          </a:xfrm>
        </p:spPr>
        <p:txBody>
          <a:bodyPr/>
          <a:lstStyle/>
          <a:p>
            <a:r>
              <a:rPr lang="en-US" dirty="0" smtClean="0"/>
              <a:t>Streams do not require a finite 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8650" y="1496725"/>
            <a:ext cx="5436745" cy="91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streamOfSquares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(from: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):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	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	(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from*from) #::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streamOfSquares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(from + 1)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streamOfSquares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(from: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140242"/>
            <a:ext cx="6506909" cy="910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streamOfSquares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from: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): 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en-US" sz="1200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Stream.cons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 (from*from),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streamOfSquares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(from+1))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streamOfSquares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(from: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565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6657053" cy="2882145"/>
          </a:xfrm>
        </p:spPr>
        <p:txBody>
          <a:bodyPr/>
          <a:lstStyle/>
          <a:p>
            <a:r>
              <a:rPr lang="en-US" dirty="0" smtClean="0"/>
              <a:t>Operations on infinite stream return a stream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Use other methods to "materialize" the stream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8650" y="1496725"/>
            <a:ext cx="5856090" cy="658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streamOfSquares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(1)  map ( _ + 1 )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res177: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scala.collection.immutable.Stream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Stream(2, ?)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992851"/>
            <a:ext cx="5856090" cy="2043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streamOfSquares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(1)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Stream(1, ?)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take(3)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toList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pt-BR" sz="1200" dirty="0" smtClean="0">
                <a:latin typeface="Monaco" charset="0"/>
                <a:ea typeface="Monaco" charset="0"/>
                <a:cs typeface="Monaco" charset="0"/>
              </a:rPr>
              <a:t>res5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(1, 4, 9)</a:t>
            </a:r>
          </a:p>
          <a:p>
            <a:pPr>
              <a:lnSpc>
                <a:spcPts val="1840"/>
              </a:lnSpc>
            </a:pP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ss</a:t>
            </a: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res6: Stream[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Stream(1, 4, 9,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?)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50193" y="4378870"/>
            <a:ext cx="1948803" cy="52450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Notice Stream elements</a:t>
            </a:r>
            <a:br>
              <a:rPr lang="en-US" dirty="0" smtClean="0"/>
            </a:br>
            <a:r>
              <a:rPr lang="en-US" dirty="0" smtClean="0"/>
              <a:t>are now </a:t>
            </a:r>
            <a:r>
              <a:rPr lang="en-US" dirty="0" err="1" smtClean="0"/>
              <a:t>memoized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45858" y="4621161"/>
            <a:ext cx="1415845" cy="1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1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Stream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Stream.empty</a:t>
            </a:r>
            <a:endParaRPr lang="en-US" dirty="0" smtClean="0"/>
          </a:p>
          <a:p>
            <a:pPr lvl="2"/>
            <a:r>
              <a:rPr lang="en-US" dirty="0" smtClean="0"/>
              <a:t>Return an empty stream</a:t>
            </a:r>
          </a:p>
          <a:p>
            <a:pPr lvl="2"/>
            <a:endParaRPr lang="en-US" dirty="0"/>
          </a:p>
          <a:p>
            <a:r>
              <a:rPr lang="en-US" dirty="0" err="1" smtClean="0"/>
              <a:t>Stream.from</a:t>
            </a:r>
            <a:r>
              <a:rPr lang="en-US" dirty="0" smtClean="0"/>
              <a:t>(n)</a:t>
            </a:r>
          </a:p>
          <a:p>
            <a:pPr lvl="2"/>
            <a:r>
              <a:rPr lang="en-US" dirty="0" smtClean="0"/>
              <a:t>Return a stream that supplies </a:t>
            </a:r>
            <a:r>
              <a:rPr lang="en-US" dirty="0" err="1" smtClean="0"/>
              <a:t>Int</a:t>
            </a:r>
            <a:r>
              <a:rPr lang="en-US" dirty="0" smtClean="0"/>
              <a:t> values starting at n and </a:t>
            </a:r>
            <a:br>
              <a:rPr lang="en-US" dirty="0" smtClean="0"/>
            </a:br>
            <a:r>
              <a:rPr lang="en-US" dirty="0" smtClean="0"/>
              <a:t>incrementing by 1 each time</a:t>
            </a:r>
          </a:p>
          <a:p>
            <a:pPr lvl="2"/>
            <a:endParaRPr lang="en-US" dirty="0"/>
          </a:p>
          <a:p>
            <a:r>
              <a:rPr lang="en-US" dirty="0" err="1" smtClean="0"/>
              <a:t>Stream.continually</a:t>
            </a:r>
            <a:endParaRPr lang="en-US" dirty="0" smtClean="0"/>
          </a:p>
          <a:p>
            <a:pPr lvl="2"/>
            <a:r>
              <a:rPr lang="en-US" dirty="0" smtClean="0"/>
              <a:t>Return a stream that uses the supplied expression to calculate the next element</a:t>
            </a:r>
          </a:p>
          <a:p>
            <a:pPr lvl="2"/>
            <a:endParaRPr lang="en-US" dirty="0"/>
          </a:p>
          <a:p>
            <a:r>
              <a:rPr lang="en-US" dirty="0" err="1" smtClean="0"/>
              <a:t>Stream.range</a:t>
            </a:r>
            <a:endParaRPr lang="en-US" dirty="0" smtClean="0"/>
          </a:p>
          <a:p>
            <a:pPr lvl="2"/>
            <a:r>
              <a:rPr lang="en-US" dirty="0" smtClean="0"/>
              <a:t>Return a stream that supplies the values defined in the range 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ike the </a:t>
            </a:r>
            <a:r>
              <a:rPr lang="en-US" dirty="0" err="1" smtClean="0"/>
              <a:t>rangeToStream</a:t>
            </a:r>
            <a:r>
              <a:rPr lang="en-US" dirty="0" smtClean="0"/>
              <a:t> method shown earlier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7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defined, not partially evaluated (curried)</a:t>
            </a:r>
          </a:p>
          <a:p>
            <a:pPr lvl="2"/>
            <a:endParaRPr lang="en-US" dirty="0"/>
          </a:p>
          <a:p>
            <a:r>
              <a:rPr lang="en-US" dirty="0" smtClean="0"/>
              <a:t>Function not defined over its entire domain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sqrt</a:t>
            </a:r>
            <a:r>
              <a:rPr lang="en-US" dirty="0" smtClean="0"/>
              <a:t> over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Scala provides type level support for partial functions</a:t>
            </a:r>
          </a:p>
          <a:p>
            <a:pPr lvl="2"/>
            <a:endParaRPr lang="en-US" dirty="0" smtClean="0"/>
          </a:p>
          <a:p>
            <a:r>
              <a:rPr lang="en-US" dirty="0" err="1" smtClean="0"/>
              <a:t>PartialFunction</a:t>
            </a:r>
            <a:r>
              <a:rPr lang="en-US" dirty="0" smtClean="0"/>
              <a:t> type is subtype of Function1</a:t>
            </a:r>
          </a:p>
          <a:p>
            <a:pPr lvl="2"/>
            <a:r>
              <a:rPr lang="en-US" dirty="0" smtClean="0"/>
              <a:t>Defines two additional methods</a:t>
            </a:r>
          </a:p>
          <a:p>
            <a:pPr lvl="2">
              <a:spcBef>
                <a:spcPts val="975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(a: A): Boolean</a:t>
            </a:r>
          </a:p>
          <a:p>
            <a:pPr lvl="2">
              <a:spcBef>
                <a:spcPts val="975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orElse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(that: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PartialFunction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[A,B]): </a:t>
            </a:r>
            <a:br>
              <a:rPr lang="en-US" sz="1200" dirty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                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PartialFunction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[A,B]</a:t>
            </a:r>
          </a:p>
          <a:p>
            <a:pPr lvl="2"/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07427" cy="4121010"/>
          </a:xfrm>
        </p:spPr>
        <p:txBody>
          <a:bodyPr>
            <a:normAutofit/>
          </a:bodyPr>
          <a:lstStyle/>
          <a:p>
            <a:r>
              <a:rPr lang="en-GB" dirty="0" smtClean="0">
                <a:ea typeface="ＭＳ Ｐゴシック" charset="0"/>
              </a:rPr>
              <a:t>Functional programming paradigm prefers recursion to iteration</a:t>
            </a:r>
          </a:p>
          <a:p>
            <a:pPr lvl="2"/>
            <a:r>
              <a:rPr lang="en-GB" dirty="0" smtClean="0">
                <a:ea typeface="ＭＳ Ｐゴシック" charset="0"/>
              </a:rPr>
              <a:t>Less dependency on 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mutable state</a:t>
            </a:r>
          </a:p>
          <a:p>
            <a:pPr lvl="2"/>
            <a:r>
              <a:rPr lang="en-GB" dirty="0" smtClean="0">
                <a:ea typeface="ＭＳ Ｐゴシック" charset="0"/>
              </a:rPr>
              <a:t>Supports declarative 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style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 smtClean="0">
                <a:ea typeface="ＭＳ Ｐゴシック" charset="0"/>
              </a:rPr>
              <a:t>Many algorithms can 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be expressed in a</a:t>
            </a:r>
            <a:br>
              <a:rPr lang="en-GB" dirty="0" smtClean="0">
                <a:ea typeface="ＭＳ Ｐゴシック" charset="0"/>
              </a:rPr>
            </a:br>
            <a:r>
              <a:rPr lang="en-GB" dirty="0" smtClean="0">
                <a:ea typeface="ＭＳ Ｐゴシック" charset="0"/>
              </a:rPr>
              <a:t>recursive way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pPr lvl="2"/>
            <a:endParaRPr lang="en-GB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9728" y="1595904"/>
            <a:ext cx="4926349" cy="3488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factorial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BigInt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match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0 =&gt; 1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_ =&gt; i *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factorial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(i - 1)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factorial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(i: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BigInt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factorial(0)</a:t>
            </a: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res163: BigInt =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1</a:t>
            </a:r>
          </a:p>
          <a:p>
            <a:pPr>
              <a:lnSpc>
                <a:spcPts val="1740"/>
              </a:lnSpc>
            </a:pPr>
            <a:endParaRPr lang="is-I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factorial(10)</a:t>
            </a: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res168: BigInt = 3628800</a:t>
            </a: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factorial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(10000)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java.lang.StackOverflowError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Partial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7321"/>
            <a:ext cx="7886700" cy="929131"/>
          </a:xfrm>
        </p:spPr>
        <p:txBody>
          <a:bodyPr>
            <a:normAutofit/>
          </a:bodyPr>
          <a:lstStyle/>
          <a:p>
            <a:r>
              <a:rPr lang="en-US" smtClean="0"/>
              <a:t>Case </a:t>
            </a:r>
            <a:br>
              <a:rPr lang="en-US" smtClean="0"/>
            </a:br>
            <a:r>
              <a:rPr lang="en-US" smtClean="0"/>
              <a:t>alternatives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59574" y="1136937"/>
            <a:ext cx="6255776" cy="39002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pf: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PartialFunction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String] = {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case 1 =&gt; "one"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rgbClr val="BDBDBD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case 2 =&gt; "two"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rgbClr val="BDBDBD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case 3 =&gt; "three"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rgbClr val="BDBDBD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pf: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PartialFunction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Int,String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&lt;function1&gt;</a:t>
            </a:r>
          </a:p>
          <a:p>
            <a:pPr>
              <a:lnSpc>
                <a:spcPts val="15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5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pf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2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res55: Boolean = true</a:t>
            </a: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pf(2)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res56: String = two</a:t>
            </a: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pf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4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res57: Boolean = false</a:t>
            </a: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pf(4)</a:t>
            </a:r>
          </a:p>
          <a:p>
            <a:pPr>
              <a:lnSpc>
                <a:spcPts val="15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scala.MatchError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4 (of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java.lang.Integer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scala.PartialFunction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$$anon$1.apply(PartialFunction.scala:248)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… </a:t>
            </a:r>
          </a:p>
        </p:txBody>
      </p:sp>
    </p:spTree>
    <p:extLst>
      <p:ext uri="{BB962C8B-B14F-4D97-AF65-F5344CB8AC3E}">
        <p14:creationId xmlns:p14="http://schemas.microsoft.com/office/powerpoint/2010/main" val="16142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Partial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73242"/>
          </a:xfrm>
        </p:spPr>
        <p:txBody>
          <a:bodyPr/>
          <a:lstStyle/>
          <a:p>
            <a:r>
              <a:rPr lang="en-US" dirty="0" smtClean="0"/>
              <a:t>Implement the required 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524000"/>
            <a:ext cx="6580239" cy="368844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3600" bIns="936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object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SquareRoot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extends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PartialFunction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, Double] {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b="0" dirty="0">
                <a:solidFill>
                  <a:srgbClr val="BDBDBD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apply (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= if (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&gt;= 0 )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Math.sqrt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) else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b="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              throw 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IllegalArgumentException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"…"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b="0" dirty="0">
                <a:solidFill>
                  <a:srgbClr val="BDBDBD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) = (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&gt;= 0 )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b="0" dirty="0">
                <a:solidFill>
                  <a:srgbClr val="BDBDBD"/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defined module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SquareRoot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b="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SquareRoot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(4)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res62: Boolean =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true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SquareRoot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(4)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res63: Double =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2.0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SquareRoot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(-1)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res64: Boolean = </a:t>
            </a:r>
            <a:r>
              <a:rPr lang="en-US" sz="1200" b="0" dirty="0" smtClean="0">
                <a:latin typeface="Monaco" charset="0"/>
                <a:ea typeface="Monaco" charset="0"/>
                <a:cs typeface="Monaco" charset="0"/>
              </a:rPr>
              <a:t>false</a:t>
            </a:r>
            <a:endParaRPr lang="en-US" sz="1200" b="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SquareRoot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(-1)</a:t>
            </a:r>
          </a:p>
          <a:p>
            <a:pPr>
              <a:lnSpc>
                <a:spcPts val="1640"/>
              </a:lnSpc>
            </a:pP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java.lang.IllegalArgumentException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: Negative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sqrt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 not cool</a:t>
            </a:r>
          </a:p>
          <a:p>
            <a:pPr>
              <a:lnSpc>
                <a:spcPts val="1640"/>
              </a:lnSpc>
            </a:pP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	at 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SquareRoot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$.</a:t>
            </a:r>
            <a:r>
              <a:rPr lang="en-US" sz="1200" b="0" dirty="0" err="1">
                <a:latin typeface="Monaco" charset="0"/>
                <a:ea typeface="Monaco" charset="0"/>
                <a:cs typeface="Monaco" charset="0"/>
              </a:rPr>
              <a:t>apply$mcDI$sp</a:t>
            </a:r>
            <a:r>
              <a:rPr lang="en-US" sz="1200" b="0" dirty="0">
                <a:latin typeface="Monaco" charset="0"/>
                <a:ea typeface="Monaco" charset="0"/>
                <a:cs typeface="Monaco" charset="0"/>
              </a:rPr>
              <a:t>(&lt;console&gt;:17)</a:t>
            </a:r>
          </a:p>
        </p:txBody>
      </p:sp>
    </p:spTree>
    <p:extLst>
      <p:ext uri="{BB962C8B-B14F-4D97-AF65-F5344CB8AC3E}">
        <p14:creationId xmlns:p14="http://schemas.microsoft.com/office/powerpoint/2010/main" val="187590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as a Partial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type is a mapping from keys to values</a:t>
            </a:r>
          </a:p>
          <a:p>
            <a:pPr lvl="2"/>
            <a:r>
              <a:rPr lang="en-US" dirty="0" smtClean="0"/>
              <a:t>Not every value from the key type may have a mapping</a:t>
            </a:r>
          </a:p>
          <a:p>
            <a:pPr lvl="2"/>
            <a:r>
              <a:rPr lang="en-US" dirty="0" smtClean="0"/>
              <a:t>Hence Map is a partial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6581" y="1962846"/>
            <a:ext cx="7600949" cy="3284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5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val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squares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Map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( 1-&gt;1, 2-&gt;4, 3-&gt;9)</a:t>
            </a:r>
          </a:p>
          <a:p>
            <a:pPr>
              <a:lnSpc>
                <a:spcPts val="1540"/>
              </a:lnSpc>
            </a:pP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squares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scala.collection.immutable.Map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Int,Int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]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Map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(1 -&gt; 1, 2 -&gt; 4, 3 -&gt; 9)</a:t>
            </a:r>
          </a:p>
          <a:p>
            <a:pPr>
              <a:lnSpc>
                <a:spcPts val="15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5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squares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pPr>
              <a:lnSpc>
                <a:spcPts val="15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res190: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Boolean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true</a:t>
            </a: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5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5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squares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(4)</a:t>
            </a:r>
          </a:p>
          <a:p>
            <a:pPr>
              <a:lnSpc>
                <a:spcPts val="15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res191: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Boolean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= false</a:t>
            </a:r>
          </a:p>
          <a:p>
            <a:pPr>
              <a:lnSpc>
                <a:spcPts val="15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5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squares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res192: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4</a:t>
            </a:r>
          </a:p>
          <a:p>
            <a:pPr>
              <a:lnSpc>
                <a:spcPts val="15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5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squares(4)</a:t>
            </a:r>
          </a:p>
          <a:p>
            <a:pPr>
              <a:lnSpc>
                <a:spcPts val="15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java.util.NoSuchElementException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key not found: 4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at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scala.collection.MapLike$class.default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(MapLike.scala:228)</a:t>
            </a:r>
          </a:p>
          <a:p>
            <a:pPr>
              <a:lnSpc>
                <a:spcPts val="15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76253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Partial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7886700" cy="1643281"/>
          </a:xfrm>
        </p:spPr>
        <p:txBody>
          <a:bodyPr/>
          <a:lstStyle/>
          <a:p>
            <a:r>
              <a:rPr lang="en-US" dirty="0" smtClean="0"/>
              <a:t>Composition of partial functions means providing mappings for previously undefined values</a:t>
            </a:r>
          </a:p>
          <a:p>
            <a:pPr lvl="2"/>
            <a:r>
              <a:rPr lang="en-US" dirty="0" err="1" smtClean="0"/>
              <a:t>orElse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Does not overwrite existing values if key already present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5238" y="2485326"/>
            <a:ext cx="5722375" cy="196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moreSquares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squares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orElse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Map( 4-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16, 5-&gt;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25 )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moreSquares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PartialFunction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Int,Int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&lt;function1&gt;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moreSquares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isDefinedAt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(4)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res195: Boolean = true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moreSquares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(4)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res196: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16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3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 and Tail Call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recursive call needs a new stack frame</a:t>
            </a:r>
          </a:p>
          <a:p>
            <a:pPr lvl="2"/>
            <a:r>
              <a:rPr lang="en-US" dirty="0" smtClean="0"/>
              <a:t>Deep recursion can cause stack overflow error</a:t>
            </a:r>
          </a:p>
          <a:p>
            <a:r>
              <a:rPr lang="en-US" dirty="0" smtClean="0"/>
              <a:t>Tail recursion occurs when</a:t>
            </a:r>
          </a:p>
          <a:p>
            <a:pPr lvl="2"/>
            <a:r>
              <a:rPr lang="en-US" dirty="0" smtClean="0"/>
              <a:t>Recursive call is last action of a function</a:t>
            </a:r>
          </a:p>
          <a:p>
            <a:pPr lvl="2"/>
            <a:r>
              <a:rPr lang="en-US" dirty="0" smtClean="0"/>
              <a:t>Result of the function call is returned directly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Tail call elimination is an </a:t>
            </a:r>
            <a:r>
              <a:rPr lang="en-US" dirty="0" err="1" smtClean="0"/>
              <a:t>optimisation</a:t>
            </a:r>
            <a:r>
              <a:rPr lang="en-US" dirty="0" smtClean="0"/>
              <a:t> that can be used here</a:t>
            </a:r>
          </a:p>
          <a:p>
            <a:pPr lvl="2"/>
            <a:r>
              <a:rPr lang="en-US" dirty="0" smtClean="0"/>
              <a:t>Reuse current stack frame for recursive call</a:t>
            </a:r>
          </a:p>
          <a:p>
            <a:pPr lvl="2"/>
            <a:r>
              <a:rPr lang="en-US" dirty="0" smtClean="0"/>
              <a:t>Recursion effectively becomes iteration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863" y="2706950"/>
            <a:ext cx="7343677" cy="1308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gcd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b: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if ( b == 0 ) a else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gcd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 b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, a % 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b )</a:t>
            </a:r>
            <a:endParaRPr lang="en-US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gcd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(a: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b: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gcd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(14,35)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res170: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7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8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 and Tail Call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all algorithms are tail recursive by default</a:t>
            </a:r>
          </a:p>
          <a:p>
            <a:pPr lvl="2"/>
            <a:r>
              <a:rPr lang="en-US" dirty="0" smtClean="0"/>
              <a:t>Scala compiler will generate tail call elimination code when possible</a:t>
            </a:r>
          </a:p>
          <a:p>
            <a:pPr lvl="2"/>
            <a:r>
              <a:rPr lang="en-US" dirty="0" smtClean="0"/>
              <a:t>Otherwise normal recursion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tailrec</a:t>
            </a:r>
            <a:r>
              <a:rPr lang="en-US" dirty="0" smtClean="0"/>
              <a:t> annotation causes compilation failure if no tail recursion in annotated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863" y="2706950"/>
            <a:ext cx="7343677" cy="21801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@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tailrec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factorial(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BigInt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match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0 =&gt; 1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_ =&gt; </a:t>
            </a:r>
            <a:r>
              <a:rPr lang="de-DE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 * </a:t>
            </a:r>
            <a:r>
              <a:rPr lang="de-DE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factorial</a:t>
            </a:r>
            <a:r>
              <a:rPr lang="de-DE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(i-1)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tx2">
                    <a:lumMod val="20000"/>
                    <a:lumOff val="8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&lt;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console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&gt;:16: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error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could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not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optimize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@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tailrec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annotated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method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factorial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de-DE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                 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it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contains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a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recursive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call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not in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tail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position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      case _ =&gt; i * factorial(i-1)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204786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Tail Recursion and Tail Call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tail-recursive function can often be transformed into tail-recursive</a:t>
            </a:r>
          </a:p>
          <a:p>
            <a:pPr lvl="2"/>
            <a:r>
              <a:rPr lang="en-US" dirty="0" smtClean="0"/>
              <a:t>Introduce argument to pass accumulated value to next call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089418"/>
            <a:ext cx="7901522" cy="30522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factorial( n: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BigInt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@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tailrec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fact( n: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accum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BigInt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BigInt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n match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0 =&gt;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accum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_ =&gt;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fact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( n-1,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*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accum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}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|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fact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(n,1)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factorial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BigInt</a:t>
            </a: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factorial(10000)</a:t>
            </a:r>
          </a:p>
          <a:p>
            <a:pPr>
              <a:lnSpc>
                <a:spcPts val="17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res176: BigInt =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284625968091705451890641321211986889014805140170279923079417999427</a:t>
            </a:r>
            <a:br>
              <a:rPr lang="is-I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4411340003764443772990786757784775815884062142317528830042339940153518739052421</a:t>
            </a:r>
            <a:br>
              <a:rPr lang="is-I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...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7109" y="2769948"/>
            <a:ext cx="1614673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nested method</a:t>
            </a:r>
            <a:br>
              <a:rPr lang="en-US" dirty="0" smtClean="0"/>
            </a:br>
            <a:r>
              <a:rPr lang="en-US" dirty="0" smtClean="0"/>
              <a:t>to avoid changing</a:t>
            </a:r>
            <a:br>
              <a:rPr lang="en-US" dirty="0" smtClean="0"/>
            </a:br>
            <a:r>
              <a:rPr lang="en-US" smtClean="0"/>
              <a:t>external interface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5427406" y="2772697"/>
            <a:ext cx="1130710" cy="367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02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346038"/>
          </a:xfrm>
        </p:spPr>
        <p:txBody>
          <a:bodyPr/>
          <a:lstStyle/>
          <a:p>
            <a:r>
              <a:rPr lang="en-US" dirty="0" smtClean="0"/>
              <a:t>Currying is a technique to transform a function taking 2 or more arguments into a composition of functions taking 1 argument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2243" y="1949643"/>
            <a:ext cx="4287253" cy="259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add = ( 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b: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=&gt; a + b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add: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&lt;function2&gt;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add.curried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res182: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&lt;function1&gt;</a:t>
            </a:r>
          </a:p>
          <a:p>
            <a:pPr>
              <a:lnSpc>
                <a:spcPts val="1740"/>
              </a:lnSpc>
            </a:pP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add.curried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res183: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add.curried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(2)(3)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res184: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5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090220" y="2820654"/>
            <a:ext cx="2025445" cy="403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561" y="2651921"/>
            <a:ext cx="2483693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that takes one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parameter and returns </a:t>
            </a:r>
            <a:br>
              <a:rPr lang="en-US" dirty="0" smtClean="0"/>
            </a:br>
            <a:r>
              <a:rPr lang="en-US" dirty="0" smtClean="0"/>
              <a:t>another function from </a:t>
            </a:r>
            <a:r>
              <a:rPr lang="en-US" dirty="0" err="1" smtClean="0"/>
              <a:t>Int</a:t>
            </a:r>
            <a:r>
              <a:rPr lang="en-US" dirty="0" smtClean="0"/>
              <a:t> to </a:t>
            </a:r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31690" y="3022215"/>
            <a:ext cx="629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4560" y="3385382"/>
            <a:ext cx="2130711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that adds 2 to its 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argument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31689" y="3647633"/>
            <a:ext cx="629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78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Function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Currying a function allows partial application</a:t>
            </a:r>
          </a:p>
          <a:p>
            <a:pPr lvl="2"/>
            <a:r>
              <a:rPr lang="en-US" dirty="0" smtClean="0"/>
              <a:t>Generate a function that effectively fixes the first argument(s)</a:t>
            </a:r>
          </a:p>
          <a:p>
            <a:pPr lvl="2"/>
            <a:r>
              <a:rPr lang="en-US" dirty="0" smtClean="0"/>
              <a:t>Use this generated function further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664" y="2106960"/>
            <a:ext cx="4331109" cy="1308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add2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add.curried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(2)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add2: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&lt;function1&gt;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add2(3)</a:t>
            </a:r>
          </a:p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res185: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= 5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47218" y="3020930"/>
            <a:ext cx="5260258" cy="1962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foo = (a: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b: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c: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a + b + c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foo: 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&lt;function3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&gt;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add23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foo.curried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(2)(3)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add23: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add23(4)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res186: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9</a:t>
            </a:r>
          </a:p>
        </p:txBody>
      </p:sp>
    </p:spTree>
    <p:extLst>
      <p:ext uri="{BB962C8B-B14F-4D97-AF65-F5344CB8AC3E}">
        <p14:creationId xmlns:p14="http://schemas.microsoft.com/office/powerpoint/2010/main" val="35149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Parameter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291746"/>
          </a:xfrm>
        </p:spPr>
        <p:txBody>
          <a:bodyPr/>
          <a:lstStyle/>
          <a:p>
            <a:r>
              <a:rPr lang="en-US" dirty="0" smtClean="0"/>
              <a:t>AKA Pass By Name</a:t>
            </a:r>
          </a:p>
          <a:p>
            <a:r>
              <a:rPr lang="en-US" dirty="0" smtClean="0"/>
              <a:t>Suppresses evaluation of actual parameter expression until parameter is used in the function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115" y="2342504"/>
            <a:ext cx="5260258" cy="238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showTheTime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=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s"The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time is $t")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Thread.sleep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(1000)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s"The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time is $t")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showTheTime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The time is Sat Aug 13 20:52:49 CST 2016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The time is Sat Aug 13 20:52:49 CST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2016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8116" y="3215148"/>
            <a:ext cx="149246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Evaluated on call</a:t>
            </a:r>
            <a:br>
              <a:rPr lang="en-US" dirty="0" smtClean="0"/>
            </a:br>
            <a:r>
              <a:rPr lang="en-US" dirty="0" smtClean="0"/>
              <a:t>Value used inside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function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13006" y="3578942"/>
            <a:ext cx="1956620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9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 Parameter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291746"/>
          </a:xfrm>
        </p:spPr>
        <p:txBody>
          <a:bodyPr/>
          <a:lstStyle/>
          <a:p>
            <a:r>
              <a:rPr lang="en-US" dirty="0" smtClean="0"/>
              <a:t>Parameter passing is normally by value</a:t>
            </a:r>
          </a:p>
          <a:p>
            <a:pPr lvl="2"/>
            <a:endParaRPr lang="en-US" dirty="0"/>
          </a:p>
          <a:p>
            <a:r>
              <a:rPr lang="en-US" dirty="0" smtClean="0"/>
              <a:t>Actual parameter expression is evaluated as part of call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3115" y="2342504"/>
            <a:ext cx="5260258" cy="238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showTheTime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t: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=&gt;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s"The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time is $t")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Thread.sleep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(1000)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s"The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time is $t")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 </a:t>
            </a: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showTheTime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java.util.Date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The time is Sat Aug 13 21:23:56 CST 2016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The time is Sat Aug 13 21:23:57 CST 2016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8116" y="3215148"/>
            <a:ext cx="1877630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Evaluated each time</a:t>
            </a:r>
            <a:br>
              <a:rPr lang="en-US" dirty="0" smtClean="0"/>
            </a:br>
            <a:r>
              <a:rPr lang="en-US" dirty="0" smtClean="0"/>
              <a:t>parameter is used</a:t>
            </a:r>
            <a:br>
              <a:rPr lang="en-US" dirty="0" smtClean="0"/>
            </a:br>
            <a:r>
              <a:rPr lang="en-US" dirty="0" smtClean="0"/>
              <a:t>during the function call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513006" y="3578942"/>
            <a:ext cx="1956620" cy="393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7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5629</TotalTime>
  <Words>1704</Words>
  <Application>Microsoft Macintosh PowerPoint</Application>
  <PresentationFormat>On-screen Show (16:10)</PresentationFormat>
  <Paragraphs>357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Calibri Light</vt:lpstr>
      <vt:lpstr>Monaco</vt:lpstr>
      <vt:lpstr>ＭＳ Ｐゴシック</vt:lpstr>
      <vt:lpstr>Symbol</vt:lpstr>
      <vt:lpstr>Arial</vt:lpstr>
      <vt:lpstr>Office Theme</vt:lpstr>
      <vt:lpstr>More About Functional Programming in Scala</vt:lpstr>
      <vt:lpstr>Recursion</vt:lpstr>
      <vt:lpstr>Tail Recursion and Tail Call Elimination</vt:lpstr>
      <vt:lpstr>Tail Recursion and Tail Call Elimination</vt:lpstr>
      <vt:lpstr>Tail Recursion and Tail Call Elimination</vt:lpstr>
      <vt:lpstr>Currying</vt:lpstr>
      <vt:lpstr>Partial Function Application</vt:lpstr>
      <vt:lpstr>Lazy Parameter Evaluation</vt:lpstr>
      <vt:lpstr>Lazy Parameter Evaluation</vt:lpstr>
      <vt:lpstr>Managing Resources</vt:lpstr>
      <vt:lpstr>Streams – Lazy Collections</vt:lpstr>
      <vt:lpstr>Defining Streams</vt:lpstr>
      <vt:lpstr>Defining Streams</vt:lpstr>
      <vt:lpstr>Defining Streams</vt:lpstr>
      <vt:lpstr>Defining Streams</vt:lpstr>
      <vt:lpstr>Infinite Streams</vt:lpstr>
      <vt:lpstr>Infinite Streams</vt:lpstr>
      <vt:lpstr>Useful Stream Methods</vt:lpstr>
      <vt:lpstr>Partial Functions</vt:lpstr>
      <vt:lpstr>Defining a Partial Function</vt:lpstr>
      <vt:lpstr>Defining a Partial Function</vt:lpstr>
      <vt:lpstr>Map as a Partial Function</vt:lpstr>
      <vt:lpstr>Composing Partial Functions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George Ball</cp:lastModifiedBy>
  <cp:revision>164</cp:revision>
  <dcterms:created xsi:type="dcterms:W3CDTF">2016-08-08T06:24:31Z</dcterms:created>
  <dcterms:modified xsi:type="dcterms:W3CDTF">2017-01-12T11:45:59Z</dcterms:modified>
</cp:coreProperties>
</file>