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/>
    <p:restoredTop sz="94674"/>
  </p:normalViewPr>
  <p:slideViewPr>
    <p:cSldViewPr snapToGrid="0" snapToObjects="1">
      <p:cViewPr>
        <p:scale>
          <a:sx n="130" d="100"/>
          <a:sy n="130" d="100"/>
        </p:scale>
        <p:origin x="75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233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105103"/>
            <a:ext cx="2286000" cy="353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533400"/>
            <a:ext cx="5465762" cy="3417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133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800" y="8783365"/>
            <a:ext cx="2286000" cy="1996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65628"/>
            <a:ext cx="2287587" cy="2174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3E5819FF-951A-8047-BBA2-AC7617C5FF3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4151587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800" y="8650015"/>
            <a:ext cx="5486400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1" y="358939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149"/>
            <a:ext cx="7886700" cy="6429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388101"/>
            <a:ext cx="2057400" cy="213129"/>
          </a:xfrm>
        </p:spPr>
        <p:txBody>
          <a:bodyPr/>
          <a:lstStyle/>
          <a:p>
            <a:r>
              <a:rPr lang="en-US" smtClean="0"/>
              <a:t>Page </a:t>
            </a:r>
            <a:fld id="{8445DDFD-9C0A-0F48-AB66-03AB162934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898216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28650" y="5379938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28650" y="5399798"/>
            <a:ext cx="2057400" cy="193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13232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+mn-lt"/>
                <a:ea typeface="Symbol" charset="2"/>
                <a:cs typeface="Symbol" charset="2"/>
              </a:rPr>
              <a:t>© J&amp;G Services Ltd, </a:t>
            </a:r>
            <a:r>
              <a:rPr lang="en-US" dirty="0" smtClean="0">
                <a:latin typeface="+mn-lt"/>
                <a:ea typeface="Symbol" charset="2"/>
                <a:cs typeface="Symbol" charset="2"/>
              </a:rPr>
              <a:t>2017</a:t>
            </a:r>
            <a:endParaRPr lang="en-US" dirty="0">
              <a:latin typeface="+mn-lt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26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Dealing with Exceptions in 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59" y="4876800"/>
            <a:ext cx="3479086" cy="4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07427" cy="4121010"/>
          </a:xfrm>
        </p:spPr>
        <p:txBody>
          <a:bodyPr>
            <a:normAutofit/>
          </a:bodyPr>
          <a:lstStyle/>
          <a:p>
            <a:r>
              <a:rPr lang="en-GB" dirty="0" smtClean="0">
                <a:ea typeface="ＭＳ Ｐゴシック" charset="0"/>
              </a:rPr>
              <a:t>Scala designed to run on the JVM</a:t>
            </a:r>
          </a:p>
          <a:p>
            <a:pPr lvl="2"/>
            <a:r>
              <a:rPr lang="en-GB" dirty="0" smtClean="0">
                <a:ea typeface="ＭＳ Ｐゴシック" charset="0"/>
              </a:rPr>
              <a:t>Exceptions are a basic feature of the JVM</a:t>
            </a:r>
          </a:p>
          <a:p>
            <a:pPr lvl="2"/>
            <a:r>
              <a:rPr lang="en-GB" dirty="0" smtClean="0">
                <a:ea typeface="ＭＳ Ｐゴシック" charset="0"/>
              </a:rPr>
              <a:t>Many Java methods will throw exceptions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 smtClean="0">
                <a:ea typeface="ＭＳ Ｐゴシック" charset="0"/>
              </a:rPr>
              <a:t>Scala does not support checked exceptions</a:t>
            </a:r>
          </a:p>
          <a:p>
            <a:pPr lvl="2"/>
            <a:r>
              <a:rPr lang="en-GB" dirty="0" smtClean="0">
                <a:ea typeface="ＭＳ Ｐゴシック" charset="0"/>
              </a:rPr>
              <a:t>Handling is not enforced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 smtClean="0">
                <a:ea typeface="ＭＳ Ｐゴシック" charset="0"/>
              </a:rPr>
              <a:t>try { </a:t>
            </a:r>
            <a:r>
              <a:rPr lang="is-IS" dirty="0" smtClean="0">
                <a:ea typeface="ＭＳ Ｐゴシック" charset="0"/>
              </a:rPr>
              <a:t>… } catch { ... }</a:t>
            </a:r>
            <a:br>
              <a:rPr lang="is-IS" dirty="0" smtClean="0">
                <a:ea typeface="ＭＳ Ｐゴシック" charset="0"/>
              </a:rPr>
            </a:br>
            <a:r>
              <a:rPr lang="is-IS" dirty="0" smtClean="0">
                <a:ea typeface="ＭＳ Ｐゴシック" charset="0"/>
              </a:rPr>
              <a:t> syntax supported</a:t>
            </a:r>
          </a:p>
          <a:p>
            <a:pPr lvl="2"/>
            <a:r>
              <a:rPr lang="en-US" dirty="0" smtClean="0">
                <a:ea typeface="ＭＳ Ｐゴシック" charset="0"/>
              </a:rPr>
              <a:t>B</a:t>
            </a:r>
            <a:r>
              <a:rPr lang="is-IS" dirty="0" smtClean="0">
                <a:ea typeface="ＭＳ Ｐゴシック" charset="0"/>
              </a:rPr>
              <a:t>ut with some </a:t>
            </a:r>
            <a:br>
              <a:rPr lang="is-IS" dirty="0" smtClean="0">
                <a:ea typeface="ＭＳ Ｐゴシック" charset="0"/>
              </a:rPr>
            </a:br>
            <a:r>
              <a:rPr lang="is-IS" dirty="0" smtClean="0">
                <a:ea typeface="ＭＳ Ｐゴシック" charset="0"/>
              </a:rPr>
              <a:t>differences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1954" y="2743200"/>
            <a:ext cx="4368504" cy="21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scala&gt; val s = "123"</a:t>
            </a: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s: String = 123</a:t>
            </a:r>
          </a:p>
          <a:p>
            <a:pPr>
              <a:lnSpc>
                <a:spcPts val="1740"/>
              </a:lnSpc>
            </a:pPr>
            <a:endParaRPr lang="is-I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try {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s.toInt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|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catch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|  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case e: Exception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("oops")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740"/>
              </a:lnSpc>
            </a:pPr>
            <a:r>
              <a:rPr lang="cs-CZ" sz="1200" dirty="0">
                <a:latin typeface="Monaco" charset="0"/>
                <a:ea typeface="Monaco" charset="0"/>
                <a:cs typeface="Monaco" charset="0"/>
              </a:rPr>
              <a:t>res0: </a:t>
            </a:r>
            <a:r>
              <a:rPr lang="cs-CZ" sz="1200" dirty="0" err="1">
                <a:latin typeface="Monaco" charset="0"/>
                <a:ea typeface="Monaco" charset="0"/>
                <a:cs typeface="Monaco" charset="0"/>
              </a:rPr>
              <a:t>AnyVal</a:t>
            </a:r>
            <a:r>
              <a:rPr lang="cs-CZ" sz="1200" dirty="0">
                <a:latin typeface="Monaco" charset="0"/>
                <a:ea typeface="Monaco" charset="0"/>
                <a:cs typeface="Monaco" charset="0"/>
              </a:rPr>
              <a:t> = 123</a:t>
            </a:r>
          </a:p>
        </p:txBody>
      </p:sp>
      <p:sp>
        <p:nvSpPr>
          <p:cNvPr id="4" name="Oval 3"/>
          <p:cNvSpPr/>
          <p:nvPr/>
        </p:nvSpPr>
        <p:spPr>
          <a:xfrm>
            <a:off x="4532363" y="4493342"/>
            <a:ext cx="649237" cy="4124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7"/>
            <a:ext cx="4956073" cy="4137001"/>
          </a:xfrm>
        </p:spPr>
        <p:txBody>
          <a:bodyPr/>
          <a:lstStyle/>
          <a:p>
            <a:r>
              <a:rPr lang="en-US" dirty="0" smtClean="0"/>
              <a:t>try { </a:t>
            </a:r>
            <a:r>
              <a:rPr lang="is-IS" dirty="0" smtClean="0"/>
              <a:t>… } catch { ... } is an expression</a:t>
            </a:r>
          </a:p>
          <a:p>
            <a:pPr lvl="2"/>
            <a:r>
              <a:rPr lang="en-US" dirty="0" smtClean="0"/>
              <a:t>Y</a:t>
            </a:r>
            <a:r>
              <a:rPr lang="is-IS" dirty="0" smtClean="0"/>
              <a:t>ields a value, but what is the type of this value?</a:t>
            </a:r>
          </a:p>
          <a:p>
            <a:pPr lvl="2"/>
            <a:endParaRPr lang="is-IS" dirty="0"/>
          </a:p>
          <a:p>
            <a:pPr lvl="2"/>
            <a:endParaRPr lang="is-IS" dirty="0" smtClean="0"/>
          </a:p>
          <a:p>
            <a:pPr lvl="2"/>
            <a:endParaRPr lang="is-IS" dirty="0"/>
          </a:p>
          <a:p>
            <a:pPr lvl="2"/>
            <a:endParaRPr lang="is-IS" dirty="0" smtClean="0"/>
          </a:p>
          <a:p>
            <a:pPr lvl="2"/>
            <a:endParaRPr lang="is-IS" dirty="0"/>
          </a:p>
          <a:p>
            <a:pPr lvl="2"/>
            <a:endParaRPr lang="is-IS" dirty="0" smtClean="0"/>
          </a:p>
          <a:p>
            <a:pPr lvl="2"/>
            <a:endParaRPr lang="is-IS" dirty="0"/>
          </a:p>
          <a:p>
            <a:r>
              <a:rPr lang="is-IS" dirty="0" smtClean="0"/>
              <a:t>Could return special </a:t>
            </a:r>
            <a:br>
              <a:rPr lang="is-IS" dirty="0" smtClean="0"/>
            </a:br>
            <a:r>
              <a:rPr lang="is-IS" dirty="0" smtClean="0"/>
              <a:t>value (e.g. -1)</a:t>
            </a:r>
          </a:p>
          <a:p>
            <a:pPr lvl="2"/>
            <a:r>
              <a:rPr lang="en-US" dirty="0" smtClean="0"/>
              <a:t>D</a:t>
            </a:r>
            <a:r>
              <a:rPr lang="is-IS" dirty="0" smtClean="0"/>
              <a:t>efeats the point</a:t>
            </a:r>
            <a:br>
              <a:rPr lang="is-IS" dirty="0" smtClean="0"/>
            </a:br>
            <a:r>
              <a:rPr lang="is-IS" dirty="0" smtClean="0"/>
              <a:t>of exceptions!!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769807"/>
            <a:ext cx="4368504" cy="1526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try {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s.toInt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} catch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case e: Exception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("oops")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740"/>
              </a:lnSpc>
            </a:pPr>
            <a:r>
              <a:rPr lang="cs-CZ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i: </a:t>
            </a:r>
            <a:r>
              <a:rPr lang="cs-CZ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AnyVal</a:t>
            </a:r>
            <a:r>
              <a:rPr lang="cs-CZ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= 123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4753" y="2807135"/>
            <a:ext cx="4368504" cy="238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s: String =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Foobar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try {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s.toInt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} catch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case e: Exception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("oops")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oops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cs-CZ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i: </a:t>
            </a:r>
            <a:r>
              <a:rPr lang="cs-CZ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AnyVal</a:t>
            </a:r>
            <a:r>
              <a:rPr lang="cs-CZ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= ()</a:t>
            </a:r>
          </a:p>
        </p:txBody>
      </p:sp>
    </p:spTree>
    <p:extLst>
      <p:ext uri="{BB962C8B-B14F-4D97-AF65-F5344CB8AC3E}">
        <p14:creationId xmlns:p14="http://schemas.microsoft.com/office/powerpoint/2010/main" val="134646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Option[T]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result in Option[T]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Further processing of result can take 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489612"/>
            <a:ext cx="3345788" cy="21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"123"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s: String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123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try {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|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Some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s.toInt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| } catch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|   case e: Exception =&gt; None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| }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i: Option[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Some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(123)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446" y="4296721"/>
            <a:ext cx="2880917" cy="636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map ( _ + 4 )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res1: Option[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Some(127)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1437" y="1489612"/>
            <a:ext cx="3345788" cy="21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 = 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s: String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try {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|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Some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s.toInt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| } catch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|   case e: Exception =&gt; None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| }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i: Option[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None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1436" y="4296721"/>
            <a:ext cx="2670073" cy="65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map ( _ + 4 )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res2: Option[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None</a:t>
            </a:r>
          </a:p>
        </p:txBody>
      </p:sp>
    </p:spTree>
    <p:extLst>
      <p:ext uri="{BB962C8B-B14F-4D97-AF65-F5344CB8AC3E}">
        <p14:creationId xmlns:p14="http://schemas.microsoft.com/office/powerpoint/2010/main" val="39019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Option[T]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945190"/>
          </a:xfrm>
        </p:spPr>
        <p:txBody>
          <a:bodyPr/>
          <a:lstStyle/>
          <a:p>
            <a:r>
              <a:rPr lang="en-US" dirty="0" smtClean="0"/>
              <a:t>Use of Option[T] may lead to loss of information</a:t>
            </a:r>
          </a:p>
          <a:p>
            <a:pPr lvl="2"/>
            <a:r>
              <a:rPr lang="en-US" dirty="0" smtClean="0"/>
              <a:t>Details of exceptions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6301" y="1877986"/>
            <a:ext cx="6790569" cy="2693146"/>
            <a:chOff x="766301" y="1877986"/>
            <a:chExt cx="6790569" cy="2693146"/>
          </a:xfrm>
        </p:grpSpPr>
        <p:sp>
          <p:nvSpPr>
            <p:cNvPr id="8" name="TextBox 7"/>
            <p:cNvSpPr txBox="1"/>
            <p:nvPr/>
          </p:nvSpPr>
          <p:spPr>
            <a:xfrm>
              <a:off x="766301" y="1877986"/>
              <a:ext cx="5112297" cy="2693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108000" bIns="10800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it-IT" sz="1200" dirty="0">
                  <a:latin typeface="Monaco" charset="0"/>
                  <a:ea typeface="Monaco" charset="0"/>
                  <a:cs typeface="Monaco" charset="0"/>
                </a:rPr>
                <a:t>scala&gt; val data = List ( </a:t>
              </a:r>
              <a:r>
                <a:rPr lang="it-IT" sz="1200" dirty="0">
                  <a:solidFill>
                    <a:srgbClr val="FF0000"/>
                  </a:solidFill>
                  <a:latin typeface="Monaco" charset="0"/>
                  <a:ea typeface="Monaco" charset="0"/>
                  <a:cs typeface="Monaco" charset="0"/>
                </a:rPr>
                <a:t>"0"</a:t>
              </a:r>
              <a:r>
                <a:rPr lang="it-IT" sz="1200" dirty="0">
                  <a:latin typeface="Monaco" charset="0"/>
                  <a:ea typeface="Monaco" charset="0"/>
                  <a:cs typeface="Monaco" charset="0"/>
                </a:rPr>
                <a:t>, "1", </a:t>
              </a:r>
              <a:r>
                <a:rPr lang="it-IT" sz="1200" dirty="0">
                  <a:solidFill>
                    <a:srgbClr val="FF0000"/>
                  </a:solidFill>
                  <a:latin typeface="Monaco" charset="0"/>
                  <a:ea typeface="Monaco" charset="0"/>
                  <a:cs typeface="Monaco" charset="0"/>
                </a:rPr>
                <a:t>"</a:t>
              </a:r>
              <a:r>
                <a:rPr lang="it-IT" sz="1200" dirty="0" err="1">
                  <a:solidFill>
                    <a:srgbClr val="FF0000"/>
                  </a:solidFill>
                  <a:latin typeface="Monaco" charset="0"/>
                  <a:ea typeface="Monaco" charset="0"/>
                  <a:cs typeface="Monaco" charset="0"/>
                </a:rPr>
                <a:t>blah</a:t>
              </a:r>
              <a:r>
                <a:rPr lang="it-IT" sz="1200" dirty="0">
                  <a:solidFill>
                    <a:srgbClr val="FF0000"/>
                  </a:solidFill>
                  <a:latin typeface="Monaco" charset="0"/>
                  <a:ea typeface="Monaco" charset="0"/>
                  <a:cs typeface="Monaco" charset="0"/>
                </a:rPr>
                <a:t>"</a:t>
              </a:r>
              <a:r>
                <a:rPr lang="it-IT" sz="1200" dirty="0">
                  <a:latin typeface="Monaco" charset="0"/>
                  <a:ea typeface="Monaco" charset="0"/>
                  <a:cs typeface="Monaco" charset="0"/>
                </a:rPr>
                <a:t>, "2" )</a:t>
              </a:r>
            </a:p>
            <a:p>
              <a:pPr>
                <a:lnSpc>
                  <a:spcPts val="1740"/>
                </a:lnSpc>
              </a:pPr>
              <a:r>
                <a:rPr lang="it-IT" sz="1200" dirty="0">
                  <a:latin typeface="Monaco" charset="0"/>
                  <a:ea typeface="Monaco" charset="0"/>
                  <a:cs typeface="Monaco" charset="0"/>
                </a:rPr>
                <a:t>data: List[</a:t>
              </a:r>
              <a:r>
                <a:rPr lang="it-IT" sz="1200" dirty="0" err="1">
                  <a:latin typeface="Monaco" charset="0"/>
                  <a:ea typeface="Monaco" charset="0"/>
                  <a:cs typeface="Monaco" charset="0"/>
                </a:rPr>
                <a:t>String</a:t>
              </a:r>
              <a:r>
                <a:rPr lang="it-IT" sz="1200" dirty="0">
                  <a:latin typeface="Monaco" charset="0"/>
                  <a:ea typeface="Monaco" charset="0"/>
                  <a:cs typeface="Monaco" charset="0"/>
                </a:rPr>
                <a:t>] = List(0, 1, </a:t>
              </a:r>
              <a:r>
                <a:rPr lang="it-IT" sz="1200" dirty="0" err="1">
                  <a:latin typeface="Monaco" charset="0"/>
                  <a:ea typeface="Monaco" charset="0"/>
                  <a:cs typeface="Monaco" charset="0"/>
                </a:rPr>
                <a:t>blah</a:t>
              </a:r>
              <a:r>
                <a:rPr lang="it-IT" sz="1200" dirty="0">
                  <a:latin typeface="Monaco" charset="0"/>
                  <a:ea typeface="Monaco" charset="0"/>
                  <a:cs typeface="Monaco" charset="0"/>
                </a:rPr>
                <a:t>, 2</a:t>
              </a:r>
              <a:r>
                <a:rPr lang="it-IT" sz="1200" dirty="0" smtClean="0">
                  <a:latin typeface="Monaco" charset="0"/>
                  <a:ea typeface="Monaco" charset="0"/>
                  <a:cs typeface="Monaco" charset="0"/>
                </a:rPr>
                <a:t>)</a:t>
              </a:r>
            </a:p>
            <a:p>
              <a:pPr>
                <a:lnSpc>
                  <a:spcPts val="1740"/>
                </a:lnSpc>
              </a:pPr>
              <a:endParaRPr lang="it-IT" sz="1200" dirty="0">
                <a:latin typeface="Monaco" charset="0"/>
                <a:ea typeface="Monaco" charset="0"/>
                <a:cs typeface="Monaco" charset="0"/>
              </a:endParaRPr>
            </a:p>
            <a:p>
              <a:pPr>
                <a:lnSpc>
                  <a:spcPts val="1740"/>
                </a:lnSpc>
              </a:pPr>
              <a:r>
                <a:rPr lang="en-US" sz="1200" dirty="0" err="1">
                  <a:latin typeface="Monaco" charset="0"/>
                  <a:ea typeface="Monaco" charset="0"/>
                  <a:cs typeface="Monaco" charset="0"/>
                </a:rPr>
                <a:t>scala</a:t>
              </a: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&gt; for (</a:t>
              </a:r>
            </a:p>
            <a:p>
              <a:pPr>
                <a:lnSpc>
                  <a:spcPts val="1740"/>
                </a:lnSpc>
              </a:pP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     |   a &lt;- 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data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;</a:t>
              </a:r>
            </a:p>
            <a:p>
              <a:pPr>
                <a:lnSpc>
                  <a:spcPts val="1740"/>
                </a:lnSpc>
              </a:pP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     |   b &lt;- 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try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 { 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Some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(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a.toInt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) }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    |        catch { case ex: Exception =&gt; None };</a:t>
              </a:r>
            </a:p>
            <a:p>
              <a:pPr>
                <a:lnSpc>
                  <a:spcPts val="1740"/>
                </a:lnSpc>
              </a:pP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     |   c &lt;- 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try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 { 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Some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( 12 / b ) }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Monaco" charset="0"/>
                  <a:ea typeface="Monaco" charset="0"/>
                  <a:cs typeface="Monaco" charset="0"/>
                </a:rPr>
                <a:t>     |        catch { case ex2: Exception =&gt; None } )</a:t>
              </a:r>
            </a:p>
            <a:p>
              <a:pPr>
                <a:lnSpc>
                  <a:spcPts val="1740"/>
                </a:lnSpc>
              </a:pP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     | </a:t>
              </a:r>
              <a:r>
                <a:rPr lang="de-DE" sz="1200" dirty="0" err="1">
                  <a:latin typeface="Monaco" charset="0"/>
                  <a:ea typeface="Monaco" charset="0"/>
                  <a:cs typeface="Monaco" charset="0"/>
                </a:rPr>
                <a:t>yield</a:t>
              </a:r>
              <a:r>
                <a:rPr lang="de-DE" sz="1200" dirty="0">
                  <a:latin typeface="Monaco" charset="0"/>
                  <a:ea typeface="Monaco" charset="0"/>
                  <a:cs typeface="Monaco" charset="0"/>
                </a:rPr>
                <a:t> ( a, c )</a:t>
              </a:r>
            </a:p>
            <a:p>
              <a:pPr>
                <a:lnSpc>
                  <a:spcPts val="1740"/>
                </a:lnSpc>
                <a:spcBef>
                  <a:spcPts val="600"/>
                </a:spcBef>
              </a:pPr>
              <a:r>
                <a:rPr lang="is-IS" sz="1200" dirty="0">
                  <a:latin typeface="Monaco" charset="0"/>
                  <a:ea typeface="Monaco" charset="0"/>
                  <a:cs typeface="Monaco" charset="0"/>
                </a:rPr>
                <a:t>res3: List[(String, Int)] = List</a:t>
              </a:r>
              <a:r>
                <a:rPr lang="is-IS" sz="1200" dirty="0" smtClean="0">
                  <a:latin typeface="Monaco" charset="0"/>
                  <a:ea typeface="Monaco" charset="0"/>
                  <a:cs typeface="Monaco" charset="0"/>
                </a:rPr>
                <a:t>( (</a:t>
              </a:r>
              <a:r>
                <a:rPr lang="is-IS" sz="1200" dirty="0">
                  <a:latin typeface="Monaco" charset="0"/>
                  <a:ea typeface="Monaco" charset="0"/>
                  <a:cs typeface="Monaco" charset="0"/>
                </a:rPr>
                <a:t>1,12), (2,6</a:t>
              </a:r>
              <a:r>
                <a:rPr lang="is-IS" sz="1200" dirty="0" smtClean="0">
                  <a:latin typeface="Monaco" charset="0"/>
                  <a:ea typeface="Monaco" charset="0"/>
                  <a:cs typeface="Monaco" charset="0"/>
                </a:rPr>
                <a:t>) )</a:t>
              </a:r>
              <a:endParaRPr lang="it-IT" sz="1200" dirty="0"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04577" y="2947025"/>
              <a:ext cx="1352293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"blah" fails here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847303" y="3105307"/>
              <a:ext cx="12476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04577" y="3425732"/>
              <a:ext cx="1126270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"0" fails here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4847303" y="3579941"/>
              <a:ext cx="12476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8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Try[T]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908752"/>
          </a:xfrm>
        </p:spPr>
        <p:txBody>
          <a:bodyPr/>
          <a:lstStyle/>
          <a:p>
            <a:r>
              <a:rPr lang="en-US" dirty="0" smtClean="0"/>
              <a:t>Sealed ADT like Option[T]</a:t>
            </a:r>
          </a:p>
          <a:p>
            <a:pPr lvl="2"/>
            <a:r>
              <a:rPr lang="en-US" dirty="0" smtClean="0"/>
              <a:t>Captures details of non-fatal exceptions</a:t>
            </a:r>
          </a:p>
          <a:p>
            <a:pPr lvl="2"/>
            <a:r>
              <a:rPr lang="en-US" dirty="0" smtClean="0"/>
              <a:t>Serious faults (e.g. Errors) will still be thrown</a:t>
            </a:r>
          </a:p>
          <a:p>
            <a:pPr lvl="2"/>
            <a:r>
              <a:rPr lang="en-US" dirty="0" err="1" smtClean="0"/>
              <a:t>scala.util.control.NonFatal</a:t>
            </a:r>
            <a:r>
              <a:rPr lang="en-US" dirty="0" smtClean="0"/>
              <a:t> used to determine if Fatal or Nonfatal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13560"/>
            <a:ext cx="7808548" cy="21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import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scala.util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.{Try, Success, Failure}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scala.util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.{Try, Success, Failure}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Try("123".toInt)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res4: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scala.util.Try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Success(123)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Try("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".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res5: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scala.util.Try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Failure(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java.lang.NumberFormatException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                                       For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input string: 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769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Try[T]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order functions can be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729973"/>
            <a:ext cx="7715574" cy="21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result = Try { "123".toInt } map { n =&gt; n * 2 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result: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scala.util.Try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Success(246)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result = Try { "blah".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} map { n =&gt; n * 2 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result: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scala.util.Try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Failure(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java.lang.NumberFormatException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                                      For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input string: "blah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result = Try { "0".toInt }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flatMap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Try { 12 /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} }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result: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scala.util.Try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Failure(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java.lang.ArithmeticException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/ by zero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3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Try[T]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702274"/>
          </a:xfrm>
        </p:spPr>
        <p:txBody>
          <a:bodyPr/>
          <a:lstStyle/>
          <a:p>
            <a:r>
              <a:rPr lang="en-US" dirty="0" smtClean="0"/>
              <a:t>Use get method to retrieve value</a:t>
            </a:r>
          </a:p>
          <a:p>
            <a:pPr lvl="2"/>
            <a:r>
              <a:rPr lang="en-US" dirty="0" smtClean="0"/>
              <a:t>Throws exception if one exists</a:t>
            </a:r>
            <a:endParaRPr lang="en-US" dirty="0"/>
          </a:p>
          <a:p>
            <a:r>
              <a:rPr lang="en-US" dirty="0" smtClean="0"/>
              <a:t>Allows "effect" to be exposed at appropriate stage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55579"/>
            <a:ext cx="7808548" cy="2834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result = Try { "123".toInt } map { n =&gt; n * 2 } get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result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246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result = Try { "blah".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} map { n =&gt; n * 2 } get</a:t>
            </a:r>
          </a:p>
          <a:p>
            <a:pPr>
              <a:lnSpc>
                <a:spcPts val="17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java.lang.NumberFormatException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For input string: "blah"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at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java.lang.NumberFormatException.forInputString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(NumberFormatException.java:65)</a:t>
            </a:r>
          </a:p>
          <a:p>
            <a:pPr>
              <a:lnSpc>
                <a:spcPts val="1740"/>
              </a:lnSpc>
            </a:pP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  …</a:t>
            </a:r>
          </a:p>
          <a:p>
            <a:pPr>
              <a:lnSpc>
                <a:spcPts val="1740"/>
              </a:lnSpc>
            </a:pPr>
            <a:endParaRPr lang="is-I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result = Try { "0".toInt }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flatMap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Try { 12 /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} } get</a:t>
            </a:r>
          </a:p>
          <a:p>
            <a:pPr>
              <a:lnSpc>
                <a:spcPts val="17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java.lang.ArithmeticException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/ by zero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at $anonfun$2$$anonfun$apply$1.apply$mcI$sp(&lt;console&gt;:14)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1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Calls Using Try[T]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141836"/>
          </a:xfrm>
        </p:spPr>
        <p:txBody>
          <a:bodyPr/>
          <a:lstStyle/>
          <a:p>
            <a:r>
              <a:rPr lang="en-US" dirty="0" smtClean="0"/>
              <a:t>Common Scala idiom</a:t>
            </a:r>
          </a:p>
          <a:p>
            <a:pPr lvl="2"/>
            <a:r>
              <a:rPr lang="en-US" dirty="0" smtClean="0"/>
              <a:t>Follow the "happy path"</a:t>
            </a:r>
          </a:p>
          <a:p>
            <a:pPr lvl="2"/>
            <a:r>
              <a:rPr lang="en-US" dirty="0" smtClean="0"/>
              <a:t>Keep track of failure details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454651"/>
            <a:ext cx="7020848" cy="259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dividend = 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dividend: String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divisor = "3"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divisor: String = 3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for ( x &lt;- Try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dividend.toInt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};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&lt;- Try {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divisor.toInt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 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yield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 x /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res8: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scala.util.Try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Failure(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java.lang.NumberFormatException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                               For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input string: 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3174" y="1174316"/>
            <a:ext cx="4238318" cy="239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dividend = "15"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dividend: String = 15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divisor = "3"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divisor: String = 3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for ( x &lt;- Try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dividend.toInt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};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&lt;- Try {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divisor.toInt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 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|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yield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 x /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res7: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scala.util.Try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Success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(5)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1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5526</TotalTime>
  <Words>899</Words>
  <Application>Microsoft Macintosh PowerPoint</Application>
  <PresentationFormat>On-screen Show (16:10)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Monaco</vt:lpstr>
      <vt:lpstr>ＭＳ Ｐゴシック</vt:lpstr>
      <vt:lpstr>Symbol</vt:lpstr>
      <vt:lpstr>Arial</vt:lpstr>
      <vt:lpstr>Office Theme</vt:lpstr>
      <vt:lpstr>Dealing with Exceptions in Scala</vt:lpstr>
      <vt:lpstr>Scala and Exceptions</vt:lpstr>
      <vt:lpstr>Scala and Exceptions</vt:lpstr>
      <vt:lpstr>Using Option[T]</vt:lpstr>
      <vt:lpstr>Using Option[T]</vt:lpstr>
      <vt:lpstr>The Try[T] Type</vt:lpstr>
      <vt:lpstr>Working with Try[T]</vt:lpstr>
      <vt:lpstr>Working with Try[T]</vt:lpstr>
      <vt:lpstr>Chaining Calls Using Try[T]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Ball</dc:creator>
  <cp:lastModifiedBy>George Ball</cp:lastModifiedBy>
  <cp:revision>161</cp:revision>
  <dcterms:created xsi:type="dcterms:W3CDTF">2016-08-08T06:24:31Z</dcterms:created>
  <dcterms:modified xsi:type="dcterms:W3CDTF">2017-01-12T11:47:54Z</dcterms:modified>
</cp:coreProperties>
</file>