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64" r:id="rId4"/>
    <p:sldId id="265" r:id="rId5"/>
    <p:sldId id="266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80" r:id="rId16"/>
    <p:sldId id="279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/>
    <p:restoredTop sz="94674"/>
  </p:normalViewPr>
  <p:slideViewPr>
    <p:cSldViewPr snapToGrid="0" snapToObjects="1">
      <p:cViewPr>
        <p:scale>
          <a:sx n="130" d="100"/>
          <a:sy n="130" d="100"/>
        </p:scale>
        <p:origin x="68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1" d="100"/>
          <a:sy n="121" d="100"/>
        </p:scale>
        <p:origin x="2336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85800" y="105103"/>
            <a:ext cx="2286000" cy="3536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r>
              <a:rPr lang="en-US" dirty="0" smtClean="0"/>
              <a:t>Introduction and Background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533400"/>
            <a:ext cx="5465762" cy="34178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41338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85800" y="8783365"/>
            <a:ext cx="2286000" cy="19969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765628"/>
            <a:ext cx="2287587" cy="2174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3E5819FF-951A-8047-BBA2-AC7617C5FF3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85801" y="4151587"/>
            <a:ext cx="5468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85800" y="8650015"/>
            <a:ext cx="5486400" cy="21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85801" y="358939"/>
            <a:ext cx="54688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99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61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0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3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7149"/>
            <a:ext cx="7886700" cy="64297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41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5388101"/>
            <a:ext cx="2057400" cy="213129"/>
          </a:xfrm>
        </p:spPr>
        <p:txBody>
          <a:bodyPr/>
          <a:lstStyle/>
          <a:p>
            <a:r>
              <a:rPr lang="en-US" smtClean="0"/>
              <a:t>Page </a:t>
            </a:r>
            <a:fld id="{8445DDFD-9C0A-0F48-AB66-03AB1629347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28650" y="898216"/>
            <a:ext cx="78867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628650" y="5379938"/>
            <a:ext cx="78867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628650" y="5399798"/>
            <a:ext cx="2057400" cy="1937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713232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5661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713232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latin typeface="+mn-lt"/>
                <a:ea typeface="Symbol" charset="2"/>
                <a:cs typeface="Symbol" charset="2"/>
              </a:rPr>
              <a:t>© J&amp;G Services Ltd, </a:t>
            </a:r>
            <a:r>
              <a:rPr lang="en-US" dirty="0" smtClean="0">
                <a:latin typeface="+mn-lt"/>
                <a:ea typeface="Symbol" charset="2"/>
                <a:cs typeface="Symbol" charset="2"/>
              </a:rPr>
              <a:t>2017</a:t>
            </a:r>
            <a:endParaRPr lang="en-US" dirty="0">
              <a:latin typeface="+mn-lt"/>
              <a:ea typeface="Symbol" charset="2"/>
              <a:cs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6269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0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2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53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1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14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95BAF-61AC-454B-92C4-3DD2A438C3E1}" type="datetimeFigureOut">
              <a:rPr lang="en-US" smtClean="0"/>
              <a:t>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5DDFD-9C0A-0F48-AB66-03AB16293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3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Scala </a:t>
            </a:r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859" y="4876800"/>
            <a:ext cx="3479086" cy="48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6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 and Mutability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Covariance implies read-only (immutable) type</a:t>
            </a:r>
          </a:p>
          <a:p>
            <a:pPr lvl="2"/>
            <a:r>
              <a:rPr lang="en-US" dirty="0" smtClean="0"/>
              <a:t>Insertion of elements can break type safety</a:t>
            </a:r>
          </a:p>
          <a:p>
            <a:pPr lvl="2"/>
            <a:r>
              <a:rPr lang="en-US" dirty="0" smtClean="0"/>
              <a:t>Collection types that offer covariance implement insert </a:t>
            </a:r>
            <a:br>
              <a:rPr lang="en-US" dirty="0" smtClean="0"/>
            </a:br>
            <a:r>
              <a:rPr lang="en-US" dirty="0" smtClean="0"/>
              <a:t>through defensive copying</a:t>
            </a:r>
          </a:p>
          <a:p>
            <a:pPr lvl="2"/>
            <a:r>
              <a:rPr lang="en-US" dirty="0" smtClean="0"/>
              <a:t>E.g. List[T]</a:t>
            </a:r>
          </a:p>
          <a:p>
            <a:pPr lvl="2"/>
            <a:endParaRPr lang="en-US" dirty="0"/>
          </a:p>
          <a:p>
            <a:r>
              <a:rPr lang="en-US" dirty="0" err="1" smtClean="0"/>
              <a:t>Contravariance</a:t>
            </a:r>
            <a:r>
              <a:rPr lang="en-US" dirty="0" smtClean="0"/>
              <a:t> implies write-only types</a:t>
            </a:r>
          </a:p>
          <a:p>
            <a:pPr lvl="2"/>
            <a:r>
              <a:rPr lang="en-US" dirty="0" smtClean="0"/>
              <a:t>Reading of elements can break type safety</a:t>
            </a:r>
          </a:p>
          <a:p>
            <a:pPr lvl="2"/>
            <a:r>
              <a:rPr lang="en-US" dirty="0" smtClean="0"/>
              <a:t>E.g. Function types are contravariant in argument types, </a:t>
            </a:r>
            <a:br>
              <a:rPr lang="en-US" dirty="0" smtClean="0"/>
            </a:br>
            <a:r>
              <a:rPr lang="en-US" dirty="0" smtClean="0"/>
              <a:t>covariant in result type</a:t>
            </a:r>
          </a:p>
          <a:p>
            <a:pPr lvl="2"/>
            <a:endParaRPr lang="en-US" dirty="0"/>
          </a:p>
          <a:p>
            <a:r>
              <a:rPr lang="en-US" dirty="0" smtClean="0"/>
              <a:t>Invariance implies read and write</a:t>
            </a:r>
          </a:p>
        </p:txBody>
      </p:sp>
    </p:spTree>
    <p:extLst>
      <p:ext uri="{BB962C8B-B14F-4D97-AF65-F5344CB8AC3E}">
        <p14:creationId xmlns:p14="http://schemas.microsoft.com/office/powerpoint/2010/main" val="74063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Bounds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type parameters to be restricted according to inheritance hierarchy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2047994"/>
            <a:ext cx="5949131" cy="238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class Bag [ 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A &lt;: Fruit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]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defined class Bag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b1 = new Bag [Banana]</a:t>
            </a:r>
          </a:p>
          <a:p>
            <a:pPr>
              <a:lnSpc>
                <a:spcPts val="1740"/>
              </a:lnSpc>
            </a:pPr>
            <a:r>
              <a:rPr lang="pt-BR" sz="1200" dirty="0">
                <a:latin typeface="Monaco" charset="0"/>
                <a:ea typeface="Monaco" charset="0"/>
                <a:cs typeface="Monaco" charset="0"/>
              </a:rPr>
              <a:t>b1: Bag[Banana] = Bag@38f981b6</a:t>
            </a:r>
          </a:p>
          <a:p>
            <a:pPr>
              <a:lnSpc>
                <a:spcPts val="1740"/>
              </a:lnSpc>
            </a:pPr>
            <a:endParaRPr lang="pt-BR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pt-BR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pt-BR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pt-BR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pt-BR" sz="1200" dirty="0">
                <a:latin typeface="Monaco" charset="0"/>
                <a:ea typeface="Monaco" charset="0"/>
                <a:cs typeface="Monaco" charset="0"/>
              </a:rPr>
              <a:t> b2 = new Bag [</a:t>
            </a:r>
            <a:r>
              <a:rPr lang="pt-BR" sz="1200" dirty="0" err="1">
                <a:latin typeface="Monaco" charset="0"/>
                <a:ea typeface="Monaco" charset="0"/>
                <a:cs typeface="Monaco" charset="0"/>
              </a:rPr>
              <a:t>String</a:t>
            </a:r>
            <a:r>
              <a:rPr lang="pt-BR" sz="1200" dirty="0">
                <a:latin typeface="Monaco" charset="0"/>
                <a:ea typeface="Monaco" charset="0"/>
                <a:cs typeface="Monaco" charset="0"/>
              </a:rPr>
              <a:t>]</a:t>
            </a:r>
          </a:p>
          <a:p>
            <a:pPr>
              <a:lnSpc>
                <a:spcPts val="1740"/>
              </a:lnSpc>
            </a:pPr>
            <a:r>
              <a:rPr lang="pt-BR" sz="1200" dirty="0">
                <a:latin typeface="Monaco" charset="0"/>
                <a:ea typeface="Monaco" charset="0"/>
                <a:cs typeface="Monaco" charset="0"/>
              </a:rPr>
              <a:t>&lt;console&gt;:13: </a:t>
            </a:r>
            <a:r>
              <a:rPr lang="pt-BR" sz="1200" dirty="0" err="1">
                <a:latin typeface="Monaco" charset="0"/>
                <a:ea typeface="Monaco" charset="0"/>
                <a:cs typeface="Monaco" charset="0"/>
              </a:rPr>
              <a:t>error</a:t>
            </a:r>
            <a:r>
              <a:rPr lang="pt-BR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pt-BR" sz="1200" dirty="0" err="1">
                <a:latin typeface="Monaco" charset="0"/>
                <a:ea typeface="Monaco" charset="0"/>
                <a:cs typeface="Monaco" charset="0"/>
              </a:rPr>
              <a:t>type</a:t>
            </a:r>
            <a:r>
              <a:rPr lang="pt-BR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pt-BR" sz="1200" dirty="0" err="1">
                <a:latin typeface="Monaco" charset="0"/>
                <a:ea typeface="Monaco" charset="0"/>
                <a:cs typeface="Monaco" charset="0"/>
              </a:rPr>
              <a:t>arguments</a:t>
            </a:r>
            <a:r>
              <a:rPr lang="pt-BR" sz="1200" dirty="0">
                <a:latin typeface="Monaco" charset="0"/>
                <a:ea typeface="Monaco" charset="0"/>
                <a:cs typeface="Monaco" charset="0"/>
              </a:rPr>
              <a:t> [</a:t>
            </a:r>
            <a:r>
              <a:rPr lang="pt-BR" sz="1200" dirty="0" err="1">
                <a:latin typeface="Monaco" charset="0"/>
                <a:ea typeface="Monaco" charset="0"/>
                <a:cs typeface="Monaco" charset="0"/>
              </a:rPr>
              <a:t>String</a:t>
            </a:r>
            <a:r>
              <a:rPr lang="pt-BR" sz="1200" dirty="0">
                <a:latin typeface="Monaco" charset="0"/>
                <a:ea typeface="Monaco" charset="0"/>
                <a:cs typeface="Monaco" charset="0"/>
              </a:rPr>
              <a:t>] do </a:t>
            </a:r>
            <a:r>
              <a:rPr lang="pt-BR" sz="1200" dirty="0" err="1">
                <a:latin typeface="Monaco" charset="0"/>
                <a:ea typeface="Monaco" charset="0"/>
                <a:cs typeface="Monaco" charset="0"/>
              </a:rPr>
              <a:t>not</a:t>
            </a:r>
            <a:r>
              <a:rPr lang="pt-BR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pt-BR" sz="1200" dirty="0" err="1">
                <a:latin typeface="Monaco" charset="0"/>
                <a:ea typeface="Monaco" charset="0"/>
                <a:cs typeface="Monaco" charset="0"/>
              </a:rPr>
              <a:t>conform</a:t>
            </a:r>
            <a:r>
              <a:rPr lang="pt-BR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pt-BR" sz="1200" dirty="0" err="1">
                <a:latin typeface="Monaco" charset="0"/>
                <a:ea typeface="Monaco" charset="0"/>
                <a:cs typeface="Monaco" charset="0"/>
              </a:rPr>
              <a:t>to</a:t>
            </a:r>
            <a:r>
              <a:rPr lang="pt-BR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pt-BR" sz="1200" dirty="0" err="1">
                <a:latin typeface="Monaco" charset="0"/>
                <a:ea typeface="Monaco" charset="0"/>
                <a:cs typeface="Monaco" charset="0"/>
              </a:rPr>
              <a:t>class</a:t>
            </a:r>
            <a:r>
              <a:rPr lang="pt-BR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pt-BR" sz="1200" dirty="0" err="1">
                <a:latin typeface="Monaco" charset="0"/>
                <a:ea typeface="Monaco" charset="0"/>
                <a:cs typeface="Monaco" charset="0"/>
              </a:rPr>
              <a:t>Bag's</a:t>
            </a:r>
            <a:r>
              <a:rPr lang="pt-BR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pt-BR" sz="1200" dirty="0" err="1">
                <a:latin typeface="Monaco" charset="0"/>
                <a:ea typeface="Monaco" charset="0"/>
                <a:cs typeface="Monaco" charset="0"/>
              </a:rPr>
              <a:t>type</a:t>
            </a:r>
            <a:r>
              <a:rPr lang="pt-BR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pt-BR" sz="1200" dirty="0" err="1">
                <a:latin typeface="Monaco" charset="0"/>
                <a:ea typeface="Monaco" charset="0"/>
                <a:cs typeface="Monaco" charset="0"/>
              </a:rPr>
              <a:t>parameter</a:t>
            </a:r>
            <a:r>
              <a:rPr lang="pt-BR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pt-BR" sz="1200" dirty="0" err="1">
                <a:latin typeface="Monaco" charset="0"/>
                <a:ea typeface="Monaco" charset="0"/>
                <a:cs typeface="Monaco" charset="0"/>
              </a:rPr>
              <a:t>bounds</a:t>
            </a:r>
            <a:r>
              <a:rPr lang="pt-BR" sz="1200" dirty="0">
                <a:latin typeface="Monaco" charset="0"/>
                <a:ea typeface="Monaco" charset="0"/>
                <a:cs typeface="Monaco" charset="0"/>
              </a:rPr>
              <a:t> [A &lt;: </a:t>
            </a:r>
            <a:r>
              <a:rPr lang="pt-BR" sz="1200" dirty="0" err="1">
                <a:latin typeface="Monaco" charset="0"/>
                <a:ea typeface="Monaco" charset="0"/>
                <a:cs typeface="Monaco" charset="0"/>
              </a:rPr>
              <a:t>Fruit</a:t>
            </a:r>
            <a:r>
              <a:rPr lang="pt-BR" sz="1200" dirty="0">
                <a:latin typeface="Monaco" charset="0"/>
                <a:ea typeface="Monaco" charset="0"/>
                <a:cs typeface="Monaco" charset="0"/>
              </a:rPr>
              <a:t>]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 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b2 = new Bag [String]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18637" y="1647753"/>
            <a:ext cx="2989621" cy="1016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class Fruit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Apple extends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Fruit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Banana extends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Fruit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6351947" y="2851486"/>
            <a:ext cx="2389238" cy="1095648"/>
          </a:xfrm>
          <a:prstGeom prst="wedgeEllipseCallout">
            <a:avLst>
              <a:gd name="adj1" fmla="val -166562"/>
              <a:gd name="adj2" fmla="val -86981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 must be a subtype </a:t>
            </a:r>
            <a:r>
              <a:rPr lang="en-US" smtClean="0">
                <a:solidFill>
                  <a:schemeClr val="tx1"/>
                </a:solidFill>
              </a:rPr>
              <a:t>of Fruit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95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Bounds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905861"/>
          </a:xfrm>
        </p:spPr>
        <p:txBody>
          <a:bodyPr/>
          <a:lstStyle/>
          <a:p>
            <a:r>
              <a:rPr lang="en-US" dirty="0" smtClean="0"/>
              <a:t>Allow type parameters to be restricted according to inheritance hierarchy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2047994"/>
            <a:ext cx="5949131" cy="2598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class Bag [ 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A &gt;: Fruit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]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defined class Bag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b1 = new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Bag [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Banana]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&lt;console&gt;:14: error: type arguments [Banana] do not conform to class Bag's type parameter bounds [A &gt;: Fruit]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 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b1 = new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Bag [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Banana]</a:t>
            </a:r>
          </a:p>
          <a:p>
            <a:pPr>
              <a:lnSpc>
                <a:spcPts val="17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      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^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b1 =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new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Bag [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AnyRef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]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b1: Bag[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AnyRef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] = Bag@d13960e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18637" y="1647753"/>
            <a:ext cx="2989621" cy="1016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class Fruit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Apple extends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Fruit</a:t>
            </a:r>
          </a:p>
          <a:p>
            <a:pPr>
              <a:lnSpc>
                <a:spcPct val="15000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Banana extends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Fruit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6351947" y="2851486"/>
            <a:ext cx="2389238" cy="1095648"/>
          </a:xfrm>
          <a:prstGeom prst="wedgeEllipseCallout">
            <a:avLst>
              <a:gd name="adj1" fmla="val -166562"/>
              <a:gd name="adj2" fmla="val -86981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 must be a </a:t>
            </a:r>
            <a:r>
              <a:rPr lang="en-US" dirty="0" err="1" smtClean="0">
                <a:solidFill>
                  <a:schemeClr val="tx1"/>
                </a:solidFill>
              </a:rPr>
              <a:t>supertype</a:t>
            </a:r>
            <a:r>
              <a:rPr lang="en-US" dirty="0" smtClean="0">
                <a:solidFill>
                  <a:schemeClr val="tx1"/>
                </a:solidFill>
              </a:rPr>
              <a:t> of Fruit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16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Parameters and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9"/>
            <a:ext cx="7886700" cy="1476132"/>
          </a:xfrm>
        </p:spPr>
        <p:txBody>
          <a:bodyPr/>
          <a:lstStyle/>
          <a:p>
            <a:r>
              <a:rPr lang="en-US" dirty="0" smtClean="0"/>
              <a:t>Methods can be </a:t>
            </a:r>
            <a:r>
              <a:rPr lang="en-US" dirty="0" err="1" smtClean="0"/>
              <a:t>parameterised</a:t>
            </a:r>
            <a:r>
              <a:rPr lang="en-US" dirty="0" smtClean="0"/>
              <a:t> by type</a:t>
            </a:r>
            <a:endParaRPr lang="en-US" dirty="0"/>
          </a:p>
          <a:p>
            <a:r>
              <a:rPr lang="en-US" dirty="0" smtClean="0"/>
              <a:t>Example: put method for covariant collection</a:t>
            </a:r>
          </a:p>
          <a:p>
            <a:pPr lvl="2"/>
            <a:r>
              <a:rPr lang="en-US" dirty="0" smtClean="0"/>
              <a:t>Return copy with new element added</a:t>
            </a:r>
          </a:p>
          <a:p>
            <a:pPr lvl="2"/>
            <a:r>
              <a:rPr lang="en-US" dirty="0" smtClean="0"/>
              <a:t>Need to infer type of new collection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561046"/>
            <a:ext cx="6676718" cy="22523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  <a:spcBef>
                <a:spcPts val="0"/>
              </a:spcBef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class Bag[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+A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] (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stuff: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Seq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[A] ) {</a:t>
            </a:r>
          </a:p>
          <a:p>
            <a:pPr>
              <a:lnSpc>
                <a:spcPts val="1740"/>
              </a:lnSpc>
              <a:spcBef>
                <a:spcPts val="0"/>
              </a:spcBef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get:A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stuff.head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  <a:spcBef>
                <a:spcPts val="0"/>
              </a:spcBef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put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B &gt;: A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]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(n: B) = new Bag[B]( stuff :+ n )</a:t>
            </a:r>
          </a:p>
          <a:p>
            <a:pPr>
              <a:lnSpc>
                <a:spcPts val="1740"/>
              </a:lnSpc>
              <a:spcBef>
                <a:spcPts val="0"/>
              </a:spcBef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}</a:t>
            </a:r>
          </a:p>
          <a:p>
            <a:pPr>
              <a:lnSpc>
                <a:spcPts val="1740"/>
              </a:lnSpc>
              <a:spcBef>
                <a:spcPts val="600"/>
              </a:spcBef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  <a:spcBef>
                <a:spcPts val="600"/>
              </a:spcBef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a = new Bag[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Apple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](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Seq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( </a:t>
            </a:r>
            <a:r>
              <a:rPr lang="en-US" sz="1200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new 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Apple</a:t>
            </a:r>
            <a:r>
              <a:rPr lang="en-US" sz="1200" dirty="0">
                <a:solidFill>
                  <a:srgbClr val="0B52FC"/>
                </a:solidFill>
                <a:latin typeface="Monaco" charset="0"/>
                <a:ea typeface="Monaco" charset="0"/>
                <a:cs typeface="Monaco" charset="0"/>
              </a:rPr>
              <a:t>, 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new </a:t>
            </a:r>
            <a:r>
              <a:rPr lang="en-US" sz="1200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Apple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)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>
              <a:lnSpc>
                <a:spcPts val="1740"/>
              </a:lnSpc>
              <a:spcBef>
                <a:spcPts val="600"/>
              </a:spcBef>
            </a:pPr>
            <a:r>
              <a:rPr lang="en-US" sz="1200" dirty="0" err="1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 a2 = 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a.put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new Apple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)     // </a:t>
            </a:r>
            <a:r>
              <a:rPr lang="en-US" sz="1200" dirty="0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OK, a2 is a Bag[Apple]</a:t>
            </a:r>
            <a:endParaRPr lang="en-US" sz="1200" dirty="0">
              <a:solidFill>
                <a:srgbClr val="000000"/>
              </a:solidFill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  <a:spcBef>
                <a:spcPts val="600"/>
              </a:spcBef>
            </a:pPr>
            <a:r>
              <a:rPr lang="en-US" sz="1200" dirty="0" err="1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 a3 = </a:t>
            </a:r>
            <a:r>
              <a:rPr lang="en-US" sz="1200" dirty="0" err="1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a.put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new Banana</a:t>
            </a:r>
            <a:r>
              <a:rPr lang="en-US" sz="1200" dirty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)    // </a:t>
            </a:r>
            <a:r>
              <a:rPr lang="en-US" sz="1200" dirty="0" smtClean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</a:rPr>
              <a:t>OK, but now a3 is a </a:t>
            </a:r>
            <a:r>
              <a:rPr lang="en-US" sz="1200" dirty="0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Bag[Fruit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31721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7"/>
            <a:ext cx="5221544" cy="3649061"/>
          </a:xfrm>
        </p:spPr>
        <p:txBody>
          <a:bodyPr/>
          <a:lstStyle/>
          <a:p>
            <a:r>
              <a:rPr lang="en-US" dirty="0" smtClean="0"/>
              <a:t>Provide a name for a type</a:t>
            </a:r>
          </a:p>
          <a:p>
            <a:pPr lvl="2"/>
            <a:r>
              <a:rPr lang="en-US" dirty="0" smtClean="0"/>
              <a:t>Alternative name for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class or trait</a:t>
            </a:r>
          </a:p>
          <a:p>
            <a:pPr lvl="2"/>
            <a:r>
              <a:rPr lang="en-US" dirty="0" smtClean="0"/>
              <a:t>Name for structural </a:t>
            </a:r>
            <a:br>
              <a:rPr lang="en-US" dirty="0" smtClean="0"/>
            </a:br>
            <a:r>
              <a:rPr lang="en-US" dirty="0" smtClean="0"/>
              <a:t>or compound type</a:t>
            </a:r>
          </a:p>
          <a:p>
            <a:pPr lvl="2"/>
            <a:r>
              <a:rPr lang="is-IS" dirty="0" smtClean="0"/>
              <a:t>…</a:t>
            </a:r>
          </a:p>
          <a:p>
            <a:pPr lvl="2"/>
            <a:endParaRPr lang="is-IS" dirty="0"/>
          </a:p>
          <a:p>
            <a:r>
              <a:rPr lang="is-IS" dirty="0" smtClean="0"/>
              <a:t>Improves code </a:t>
            </a:r>
            <a:br>
              <a:rPr lang="is-IS" dirty="0" smtClean="0"/>
            </a:br>
            <a:r>
              <a:rPr lang="is-IS" dirty="0" smtClean="0"/>
              <a:t>readability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82911" y="1687790"/>
            <a:ext cx="5230762" cy="3252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type ID = String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defined type alias ID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&gt; type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Openable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= {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open }</a:t>
            </a:r>
          </a:p>
          <a:p>
            <a:pPr>
              <a:lnSpc>
                <a:spcPts val="1740"/>
              </a:lnSpc>
            </a:pP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defined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type alias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Openable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&gt; type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CanOpenAndClose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CanOpen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with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CanClose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defined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type alias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CanOpenAndClose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  <a:spcBef>
                <a:spcPts val="0"/>
              </a:spcBef>
            </a:pPr>
            <a:endParaRPr lang="en-US" sz="1200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useIt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( it: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CanOpenAndClose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) {</a:t>
            </a:r>
          </a:p>
          <a:p>
            <a:pPr>
              <a:lnSpc>
                <a:spcPts val="17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| 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it.open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|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it.close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</a:t>
            </a:r>
            <a:r>
              <a:rPr lang="de-DE" sz="1200" dirty="0">
                <a:solidFill>
                  <a:schemeClr val="bg2">
                    <a:lumMod val="75000"/>
                  </a:schemeClr>
                </a:solidFill>
                <a:latin typeface="Monaco" charset="0"/>
                <a:ea typeface="Monaco" charset="0"/>
                <a:cs typeface="Monaco" charset="0"/>
              </a:rPr>
              <a:t> | 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}</a:t>
            </a:r>
          </a:p>
          <a:p>
            <a:pPr>
              <a:lnSpc>
                <a:spcPts val="1740"/>
              </a:lnSpc>
            </a:pPr>
            <a:r>
              <a:rPr lang="de-DE" sz="1200" dirty="0" err="1" smtClean="0">
                <a:latin typeface="Monaco" charset="0"/>
                <a:ea typeface="Monaco" charset="0"/>
                <a:cs typeface="Monaco" charset="0"/>
              </a:rPr>
              <a:t>useIt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: (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it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de-DE" sz="1200" dirty="0" err="1" smtClean="0">
                <a:latin typeface="Monaco" charset="0"/>
                <a:ea typeface="Monaco" charset="0"/>
                <a:cs typeface="Monaco" charset="0"/>
              </a:rPr>
              <a:t>CanOpenAndClose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)Unit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61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7"/>
            <a:ext cx="7886700" cy="1771101"/>
          </a:xfrm>
        </p:spPr>
        <p:txBody>
          <a:bodyPr/>
          <a:lstStyle/>
          <a:p>
            <a:r>
              <a:rPr lang="en-US" dirty="0" smtClean="0"/>
              <a:t>Types can be members of other types</a:t>
            </a:r>
          </a:p>
          <a:p>
            <a:pPr lvl="2"/>
            <a:r>
              <a:rPr lang="en-US" dirty="0" smtClean="0"/>
              <a:t>Classes, traits, objects</a:t>
            </a:r>
          </a:p>
          <a:p>
            <a:pPr lvl="2"/>
            <a:endParaRPr lang="en-US" dirty="0"/>
          </a:p>
          <a:p>
            <a:r>
              <a:rPr lang="en-US" dirty="0" smtClean="0"/>
              <a:t>Type members can be abstract</a:t>
            </a:r>
          </a:p>
          <a:p>
            <a:pPr lvl="2"/>
            <a:r>
              <a:rPr lang="en-US" dirty="0" smtClean="0"/>
              <a:t>Can provide alternative to type parameters in certain cases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2219" y="2754893"/>
            <a:ext cx="1838632" cy="872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GB" sz="1200" dirty="0" smtClean="0">
                <a:latin typeface="Monaco" charset="0"/>
                <a:ea typeface="Monaco" charset="0"/>
                <a:cs typeface="Monaco" charset="0"/>
              </a:rPr>
              <a:t>class Box[A] {</a:t>
            </a:r>
          </a:p>
          <a:p>
            <a:pPr>
              <a:lnSpc>
                <a:spcPts val="1740"/>
              </a:lnSpc>
            </a:pPr>
            <a:r>
              <a:rPr lang="en-GB" sz="12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is-IS" sz="1200" dirty="0" smtClean="0">
                <a:latin typeface="Monaco" charset="0"/>
                <a:ea typeface="Monaco" charset="0"/>
                <a:cs typeface="Monaco" charset="0"/>
              </a:rPr>
              <a:t>…</a:t>
            </a:r>
            <a:endParaRPr lang="en-GB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GB" sz="1200" dirty="0" smtClean="0">
                <a:latin typeface="Monaco" charset="0"/>
                <a:ea typeface="Monaco" charset="0"/>
                <a:cs typeface="Monaco" charset="0"/>
              </a:rPr>
              <a:t>}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75104" y="3248878"/>
            <a:ext cx="1838632" cy="1090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GB" sz="1200" dirty="0">
                <a:latin typeface="Monaco" charset="0"/>
                <a:ea typeface="Monaco" charset="0"/>
                <a:cs typeface="Monaco" charset="0"/>
              </a:rPr>
              <a:t>c</a:t>
            </a:r>
            <a:r>
              <a:rPr lang="en-GB" sz="1200" dirty="0" smtClean="0">
                <a:latin typeface="Monaco" charset="0"/>
                <a:ea typeface="Monaco" charset="0"/>
                <a:cs typeface="Monaco" charset="0"/>
              </a:rPr>
              <a:t>lass Box {</a:t>
            </a:r>
          </a:p>
          <a:p>
            <a:pPr>
              <a:lnSpc>
                <a:spcPts val="1740"/>
              </a:lnSpc>
            </a:pPr>
            <a:r>
              <a:rPr lang="en-GB" sz="1200" dirty="0" smtClean="0">
                <a:latin typeface="Monaco" charset="0"/>
                <a:ea typeface="Monaco" charset="0"/>
                <a:cs typeface="Monaco" charset="0"/>
              </a:rPr>
              <a:t>  type A</a:t>
            </a:r>
          </a:p>
          <a:p>
            <a:pPr>
              <a:lnSpc>
                <a:spcPts val="1740"/>
              </a:lnSpc>
            </a:pPr>
            <a:r>
              <a:rPr lang="en-GB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s-IS" sz="1200" dirty="0" smtClean="0">
                <a:latin typeface="Monaco" charset="0"/>
                <a:ea typeface="Monaco" charset="0"/>
                <a:cs typeface="Monaco" charset="0"/>
              </a:rPr>
              <a:t>…</a:t>
            </a:r>
            <a:endParaRPr lang="en-GB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GB" sz="1200" dirty="0" smtClean="0">
                <a:latin typeface="Monaco" charset="0"/>
                <a:ea typeface="Monaco" charset="0"/>
                <a:cs typeface="Monaco" charset="0"/>
              </a:rPr>
              <a:t>}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2683" y="3793949"/>
            <a:ext cx="2030361" cy="1090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GB" sz="1200" smtClean="0">
                <a:latin typeface="Monaco" charset="0"/>
                <a:ea typeface="Monaco" charset="0"/>
                <a:cs typeface="Monaco" charset="0"/>
              </a:rPr>
              <a:t>class Box </a:t>
            </a:r>
            <a:r>
              <a:rPr lang="en-GB" sz="1200" dirty="0" smtClean="0">
                <a:latin typeface="Monaco" charset="0"/>
                <a:ea typeface="Monaco" charset="0"/>
                <a:cs typeface="Monaco" charset="0"/>
              </a:rPr>
              <a:t>{</a:t>
            </a:r>
          </a:p>
          <a:p>
            <a:pPr>
              <a:lnSpc>
                <a:spcPts val="1740"/>
              </a:lnSpc>
            </a:pPr>
            <a:r>
              <a:rPr lang="en-GB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GB" sz="1200" dirty="0" smtClean="0">
                <a:latin typeface="Monaco" charset="0"/>
                <a:ea typeface="Monaco" charset="0"/>
                <a:cs typeface="Monaco" charset="0"/>
              </a:rPr>
              <a:t> type A &lt;: Fruit</a:t>
            </a:r>
          </a:p>
          <a:p>
            <a:pPr>
              <a:lnSpc>
                <a:spcPts val="1740"/>
              </a:lnSpc>
            </a:pPr>
            <a:r>
              <a:rPr lang="en-GB" sz="12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is-IS" sz="1200" dirty="0" smtClean="0">
                <a:latin typeface="Monaco" charset="0"/>
                <a:ea typeface="Monaco" charset="0"/>
                <a:cs typeface="Monaco" charset="0"/>
              </a:rPr>
              <a:t>…</a:t>
            </a:r>
            <a:endParaRPr lang="en-GB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GB" sz="1200" dirty="0" smtClean="0">
                <a:latin typeface="Monaco" charset="0"/>
                <a:ea typeface="Monaco" charset="0"/>
                <a:cs typeface="Monaco" charset="0"/>
              </a:rPr>
              <a:t>}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10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3098455"/>
          </a:xfrm>
        </p:spPr>
        <p:txBody>
          <a:bodyPr/>
          <a:lstStyle/>
          <a:p>
            <a:r>
              <a:rPr lang="en-US" dirty="0" smtClean="0"/>
              <a:t>Concrete types may be defined inside other types</a:t>
            </a:r>
          </a:p>
          <a:p>
            <a:pPr lvl="2"/>
            <a:r>
              <a:rPr lang="en-US" dirty="0" smtClean="0"/>
              <a:t>Class, trait or object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endParaRPr lang="en-US" dirty="0"/>
          </a:p>
          <a:p>
            <a:r>
              <a:rPr lang="en-US" dirty="0" smtClean="0"/>
              <a:t>Types nested in object similar to Java static inner types</a:t>
            </a:r>
          </a:p>
          <a:p>
            <a:pPr lvl="2"/>
            <a:r>
              <a:rPr lang="en-US" dirty="0" smtClean="0"/>
              <a:t>Use import to simplify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6914" y="1693010"/>
            <a:ext cx="5663381" cy="1582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object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OuterObj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{</a:t>
            </a:r>
          </a:p>
          <a:p>
            <a:pPr>
              <a:lnSpc>
                <a:spcPts val="18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de-DE" sz="1200" dirty="0" err="1" smtClean="0">
                <a:latin typeface="Monaco" charset="0"/>
                <a:ea typeface="Monaco" charset="0"/>
                <a:cs typeface="Monaco" charset="0"/>
              </a:rPr>
              <a:t>class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Inner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}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x: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OuterObj.Inner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new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OuterObj.Inner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x: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OuterObj.Inner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= OuterObj$Inner@3387ab0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6914" y="3999721"/>
            <a:ext cx="5663381" cy="12905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import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OuterObj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._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import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OuterObj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._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x = new Inner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x: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OuterObj.Inner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OuterObj$Inner@342394b3</a:t>
            </a:r>
          </a:p>
        </p:txBody>
      </p:sp>
    </p:spTree>
    <p:extLst>
      <p:ext uri="{BB962C8B-B14F-4D97-AF65-F5344CB8AC3E}">
        <p14:creationId xmlns:p14="http://schemas.microsoft.com/office/powerpoint/2010/main" val="169167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Dependent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728881"/>
          </a:xfrm>
        </p:spPr>
        <p:txBody>
          <a:bodyPr/>
          <a:lstStyle/>
          <a:p>
            <a:r>
              <a:rPr lang="en-US" dirty="0" smtClean="0"/>
              <a:t>Types defined within class are defined relative to </a:t>
            </a:r>
            <a:r>
              <a:rPr lang="en-US" i="1" dirty="0" smtClean="0"/>
              <a:t>instance</a:t>
            </a:r>
            <a:endParaRPr lang="en-US" dirty="0" smtClean="0"/>
          </a:p>
          <a:p>
            <a:pPr lvl="2"/>
            <a:r>
              <a:rPr lang="en-US" dirty="0" smtClean="0"/>
              <a:t>Take care over type equivalence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083" y="1909320"/>
            <a:ext cx="5663381" cy="2967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o1 = new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OuterClass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o1: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OuterClass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OuterClass@38093ffe</a:t>
            </a:r>
          </a:p>
          <a:p>
            <a:pPr>
              <a:lnSpc>
                <a:spcPts val="18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o2 = new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OuterClass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o2: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OuterClass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OuterClass@3ba1f56e</a:t>
            </a:r>
          </a:p>
          <a:p>
            <a:pPr>
              <a:lnSpc>
                <a:spcPts val="18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oi1 = new o1.InnerClass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oi1: o1.InnerClass = OuterClass$InnerClass@1fd35a92</a:t>
            </a:r>
          </a:p>
          <a:p>
            <a:pPr>
              <a:lnSpc>
                <a:spcPts val="18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oi2 = new o2.InnerClass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oi2: o2.InnerClass = OuterClass$InnerClass@27b7204</a:t>
            </a:r>
          </a:p>
          <a:p>
            <a:pPr>
              <a:lnSpc>
                <a:spcPts val="18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37006" y="1657515"/>
            <a:ext cx="2556388" cy="889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OuterClass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{</a:t>
            </a:r>
          </a:p>
          <a:p>
            <a:pPr>
              <a:lnSpc>
                <a:spcPts val="18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class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InnerClass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</a:p>
          <a:p>
            <a:pPr>
              <a:lnSpc>
                <a:spcPts val="18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}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5771535" y="3480619"/>
            <a:ext cx="265471" cy="1071717"/>
          </a:xfrm>
          <a:prstGeom prst="rightBrace">
            <a:avLst>
              <a:gd name="adj1" fmla="val 6388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25497" y="3646183"/>
            <a:ext cx="1548822" cy="7405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These </a:t>
            </a:r>
            <a:r>
              <a:rPr lang="en-US" smtClean="0"/>
              <a:t>two objects </a:t>
            </a:r>
            <a:br>
              <a:rPr lang="en-US" smtClean="0"/>
            </a:br>
            <a:r>
              <a:rPr lang="en-US" smtClean="0"/>
              <a:t>do not have the </a:t>
            </a:r>
            <a:br>
              <a:rPr lang="en-US" smtClean="0"/>
            </a:br>
            <a:r>
              <a:rPr lang="en-US" smtClean="0"/>
              <a:t>same type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4289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Dependent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 uses type path to ensure type correctness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8089" y="1731921"/>
            <a:ext cx="5663381" cy="2967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foo ( a: o1.InnerClass ) = a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foo: (a: o1.InnerClass)o1.InnerClass</a:t>
            </a:r>
          </a:p>
          <a:p>
            <a:pPr>
              <a:lnSpc>
                <a:spcPts val="18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foo(oi1)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res32: o1.InnerClass = OuterClass$InnerClass@1fd35a92</a:t>
            </a:r>
          </a:p>
          <a:p>
            <a:pPr>
              <a:lnSpc>
                <a:spcPts val="18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foo(oi2)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&lt;console&gt;:21: error: type mismatch;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found   : o2.InnerClass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required: o1.InnerClass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   foo(oi2)</a:t>
            </a:r>
          </a:p>
          <a:p>
            <a:pPr>
              <a:lnSpc>
                <a:spcPts val="18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      ^</a:t>
            </a:r>
          </a:p>
        </p:txBody>
      </p:sp>
    </p:spTree>
    <p:extLst>
      <p:ext uri="{BB962C8B-B14F-4D97-AF65-F5344CB8AC3E}">
        <p14:creationId xmlns:p14="http://schemas.microsoft.com/office/powerpoint/2010/main" val="81797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Dependent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542068"/>
          </a:xfrm>
        </p:spPr>
        <p:txBody>
          <a:bodyPr/>
          <a:lstStyle/>
          <a:p>
            <a:r>
              <a:rPr lang="en-US" dirty="0" smtClean="0"/>
              <a:t>Use type projection to </a:t>
            </a:r>
            <a:r>
              <a:rPr lang="en-US" smtClean="0"/>
              <a:t>relax restriction if required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98089" y="1731921"/>
            <a:ext cx="6125498" cy="2064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bar ( a: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OuterClass#InnerClass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) = a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bar: (a: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OuterClass#InnerClass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OuterClass#InnerClass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bar(oi1)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res34: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OuterClass#InnerClass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OuterClass$InnerClass@1fd35a92</a:t>
            </a:r>
          </a:p>
          <a:p>
            <a:pPr>
              <a:lnSpc>
                <a:spcPts val="18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bar(oi2)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res35: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OuterClass#InnerClass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OuterClass$InnerClass@27b7204</a:t>
            </a:r>
          </a:p>
        </p:txBody>
      </p:sp>
    </p:spTree>
    <p:extLst>
      <p:ext uri="{BB962C8B-B14F-4D97-AF65-F5344CB8AC3E}">
        <p14:creationId xmlns:p14="http://schemas.microsoft.com/office/powerpoint/2010/main" val="186629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Scala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07427" cy="4121010"/>
          </a:xfrm>
        </p:spPr>
        <p:txBody>
          <a:bodyPr>
            <a:normAutofit/>
          </a:bodyPr>
          <a:lstStyle/>
          <a:p>
            <a:r>
              <a:rPr lang="en-GB" dirty="0" smtClean="0">
                <a:ea typeface="ＭＳ Ｐゴシック" charset="0"/>
              </a:rPr>
              <a:t>Static, strong typing</a:t>
            </a:r>
          </a:p>
          <a:p>
            <a:pPr lvl="2"/>
            <a:r>
              <a:rPr lang="en-GB" dirty="0" smtClean="0">
                <a:ea typeface="ＭＳ Ｐゴシック" charset="0"/>
              </a:rPr>
              <a:t>Type safety checked at compile time</a:t>
            </a:r>
          </a:p>
          <a:p>
            <a:pPr lvl="2"/>
            <a:r>
              <a:rPr lang="en-GB" dirty="0" smtClean="0">
                <a:ea typeface="ＭＳ Ｐゴシック" charset="0"/>
              </a:rPr>
              <a:t>Every value has a type</a:t>
            </a:r>
          </a:p>
          <a:p>
            <a:pPr lvl="2"/>
            <a:r>
              <a:rPr lang="en-GB" dirty="0" smtClean="0">
                <a:ea typeface="ＭＳ Ｐゴシック" charset="0"/>
              </a:rPr>
              <a:t>Compiler can infer types in many cases</a:t>
            </a:r>
          </a:p>
          <a:p>
            <a:pPr lvl="2"/>
            <a:endParaRPr lang="en-GB" dirty="0">
              <a:ea typeface="ＭＳ Ｐゴシック" charset="0"/>
            </a:endParaRPr>
          </a:p>
          <a:p>
            <a:r>
              <a:rPr lang="en-GB" dirty="0" smtClean="0">
                <a:ea typeface="ＭＳ Ｐゴシック" charset="0"/>
              </a:rPr>
              <a:t>Type model is based on Object Oriented principles</a:t>
            </a:r>
          </a:p>
          <a:p>
            <a:pPr lvl="2"/>
            <a:r>
              <a:rPr lang="en-GB" dirty="0" smtClean="0">
                <a:ea typeface="ＭＳ Ｐゴシック" charset="0"/>
              </a:rPr>
              <a:t>Concrete types are classes</a:t>
            </a:r>
          </a:p>
          <a:p>
            <a:pPr lvl="2"/>
            <a:endParaRPr lang="en-GB" dirty="0">
              <a:ea typeface="ＭＳ Ｐゴシック" charset="0"/>
            </a:endParaRPr>
          </a:p>
          <a:p>
            <a:r>
              <a:rPr lang="en-GB" dirty="0" smtClean="0">
                <a:ea typeface="ＭＳ Ｐゴシック" charset="0"/>
              </a:rPr>
              <a:t>Types allow us to describe sets of values</a:t>
            </a:r>
          </a:p>
          <a:p>
            <a:pPr lvl="2"/>
            <a:r>
              <a:rPr lang="en-GB" dirty="0" smtClean="0">
                <a:ea typeface="ＭＳ Ｐゴシック" charset="0"/>
              </a:rPr>
              <a:t>At different levels of abstraction</a:t>
            </a:r>
            <a:endParaRPr lang="en-US" dirty="0">
              <a:ea typeface="ＭＳ Ｐゴシック" charset="0"/>
            </a:endParaRPr>
          </a:p>
          <a:p>
            <a:pPr lvl="2"/>
            <a:r>
              <a:rPr lang="en-US" dirty="0" smtClean="0">
                <a:ea typeface="ＭＳ Ｐゴシック" charset="0"/>
              </a:rPr>
              <a:t>Expressed in different ways</a:t>
            </a:r>
          </a:p>
        </p:txBody>
      </p:sp>
    </p:spTree>
    <p:extLst>
      <p:ext uri="{BB962C8B-B14F-4D97-AF65-F5344CB8AC3E}">
        <p14:creationId xmlns:p14="http://schemas.microsoft.com/office/powerpoint/2010/main" val="142763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Dependent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1161500"/>
          </a:xfrm>
        </p:spPr>
        <p:txBody>
          <a:bodyPr/>
          <a:lstStyle/>
          <a:p>
            <a:r>
              <a:rPr lang="en-US" dirty="0" smtClean="0"/>
              <a:t>Example</a:t>
            </a:r>
          </a:p>
          <a:p>
            <a:r>
              <a:rPr lang="en-US" dirty="0" smtClean="0"/>
              <a:t>Represent a board for playing games</a:t>
            </a:r>
          </a:p>
          <a:p>
            <a:pPr lvl="2"/>
            <a:r>
              <a:rPr lang="en-US" dirty="0" smtClean="0"/>
              <a:t>Board coordinates are dependent on dimensions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55405" y="2452889"/>
            <a:ext cx="5663381" cy="2043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case class Board(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, height: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) {</a:t>
            </a:r>
          </a:p>
          <a:p>
            <a:pPr>
              <a:lnSpc>
                <a:spcPts val="18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case class Coordinate ( x: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, y: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) {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require ( 0 &lt;= x &amp;&amp; x &lt;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len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&amp;&amp; 0 &lt;= y &amp;&amp; y &lt; height )</a:t>
            </a:r>
          </a:p>
          <a:p>
            <a:pPr>
              <a:lnSpc>
                <a:spcPts val="18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}</a:t>
            </a:r>
          </a:p>
          <a:p>
            <a:pPr>
              <a:lnSpc>
                <a:spcPts val="1840"/>
              </a:lnSpc>
            </a:pP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occupied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scala.collection.mutable.Set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Coordinate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]()</a:t>
            </a:r>
          </a:p>
          <a:p>
            <a:pPr>
              <a:lnSpc>
                <a:spcPts val="18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267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 Dependent Types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1" y="1164863"/>
            <a:ext cx="4720098" cy="2736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b1 = Board(20, 20)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b1: Board = Board(20,20)</a:t>
            </a:r>
          </a:p>
          <a:p>
            <a:pPr>
              <a:lnSpc>
                <a:spcPts val="18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b2 = Board(30, 30)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b2: Board = Board(30,30)</a:t>
            </a:r>
          </a:p>
          <a:p>
            <a:pPr>
              <a:lnSpc>
                <a:spcPts val="18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c1 =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b1.Coordinate(15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, 15)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c1: b1.Coordinate =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Coordinate(15,15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>
              <a:lnSpc>
                <a:spcPts val="18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c2 =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b2.Coordinate(25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, 25)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c2: b2.Coordinate =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Coordinate(25,25)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7891" y="1681056"/>
            <a:ext cx="3670813" cy="3428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b1.occupied += c1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res36: b1.occupied.type =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12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            Set(Coordinate(15,15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))</a:t>
            </a:r>
          </a:p>
          <a:p>
            <a:pPr>
              <a:lnSpc>
                <a:spcPts val="18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b2.occupied += c2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res37: b2.occupied.type =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/>
            </a:r>
            <a:br>
              <a:rPr lang="en-US" sz="1200" dirty="0" smtClean="0">
                <a:latin typeface="Monaco" charset="0"/>
                <a:ea typeface="Monaco" charset="0"/>
                <a:cs typeface="Monaco" charset="0"/>
              </a:rPr>
            </a:b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             Set(Coordinate(25,25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))</a:t>
            </a:r>
          </a:p>
          <a:p>
            <a:pPr>
              <a:lnSpc>
                <a:spcPts val="18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b1.occupied += c2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&lt;console&gt;:22: error: type mismatch;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found   : b2.Coordinate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required: b1.Coordinate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   b1.occupied += c2</a:t>
            </a:r>
          </a:p>
          <a:p>
            <a:pPr>
              <a:lnSpc>
                <a:spcPts val="18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                 ^</a:t>
            </a:r>
          </a:p>
        </p:txBody>
      </p:sp>
    </p:spTree>
    <p:extLst>
      <p:ext uri="{BB962C8B-B14F-4D97-AF65-F5344CB8AC3E}">
        <p14:creationId xmlns:p14="http://schemas.microsoft.com/office/powerpoint/2010/main" val="1963793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Existential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we wish to write a function as follows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Scala demands a type parameter</a:t>
            </a:r>
          </a:p>
          <a:p>
            <a:pPr lvl="2"/>
            <a:r>
              <a:rPr lang="en-US" dirty="0" smtClean="0"/>
              <a:t>No raw types as in Java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7923" y="1632155"/>
            <a:ext cx="5201264" cy="402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showSize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( s: Set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[   ]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 =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println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s.size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7481" y="2306980"/>
            <a:ext cx="1857816" cy="740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type should be</a:t>
            </a:r>
            <a:br>
              <a:rPr lang="en-US" dirty="0" smtClean="0"/>
            </a:br>
            <a:r>
              <a:rPr lang="en-US" dirty="0" smtClean="0"/>
              <a:t>specified for maximum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generality?</a:t>
            </a:r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2964426" y="1936956"/>
            <a:ext cx="122903" cy="370024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184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Existential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2026739"/>
          </a:xfrm>
        </p:spPr>
        <p:txBody>
          <a:bodyPr/>
          <a:lstStyle/>
          <a:p>
            <a:r>
              <a:rPr lang="en-US" dirty="0" smtClean="0"/>
              <a:t>Use type Any, as we don't care about the element type</a:t>
            </a:r>
          </a:p>
          <a:p>
            <a:endParaRPr lang="en-US" dirty="0"/>
          </a:p>
          <a:p>
            <a:pPr lvl="2"/>
            <a:endParaRPr lang="en-US" dirty="0"/>
          </a:p>
          <a:p>
            <a:r>
              <a:rPr lang="en-US" dirty="0" smtClean="0"/>
              <a:t>Compiles, but not generally useful</a:t>
            </a:r>
          </a:p>
          <a:p>
            <a:pPr lvl="2"/>
            <a:r>
              <a:rPr lang="en-US" dirty="0" smtClean="0"/>
              <a:t>Set type is invariant in its parameter</a:t>
            </a:r>
          </a:p>
          <a:p>
            <a:pPr lvl="2"/>
            <a:r>
              <a:rPr lang="en-US" dirty="0" smtClean="0"/>
              <a:t>Can only use with Set[Any]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7922" y="1515320"/>
            <a:ext cx="5201265" cy="402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showSize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( s: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Set[Any]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 =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println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s.size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7922" y="3146323"/>
            <a:ext cx="5742039" cy="1833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840"/>
              </a:lnSpc>
            </a:pP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scala&gt; val si = Set(1,2,3)</a:t>
            </a:r>
          </a:p>
          <a:p>
            <a:pPr>
              <a:lnSpc>
                <a:spcPts val="1840"/>
              </a:lnSpc>
            </a:pP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si: </a:t>
            </a:r>
            <a:r>
              <a:rPr lang="it-IT" sz="1200" dirty="0" err="1">
                <a:latin typeface="Monaco" charset="0"/>
                <a:ea typeface="Monaco" charset="0"/>
                <a:cs typeface="Monaco" charset="0"/>
              </a:rPr>
              <a:t>scala.collection.immutable.Set</a:t>
            </a: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it-IT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] = Set(1, 2, 3)</a:t>
            </a:r>
          </a:p>
          <a:p>
            <a:pPr>
              <a:lnSpc>
                <a:spcPts val="1840"/>
              </a:lnSpc>
            </a:pPr>
            <a:endParaRPr lang="it-IT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scala&gt;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showSize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si</a:t>
            </a:r>
            <a:r>
              <a:rPr lang="it-IT" sz="1200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it-IT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&lt;console&gt;:14: </a:t>
            </a:r>
            <a:r>
              <a:rPr lang="it-IT" sz="1200" dirty="0" err="1">
                <a:latin typeface="Monaco" charset="0"/>
                <a:ea typeface="Monaco" charset="0"/>
                <a:cs typeface="Monaco" charset="0"/>
              </a:rPr>
              <a:t>error</a:t>
            </a: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it-IT" sz="1200" dirty="0" err="1">
                <a:latin typeface="Monaco" charset="0"/>
                <a:ea typeface="Monaco" charset="0"/>
                <a:cs typeface="Monaco" charset="0"/>
              </a:rPr>
              <a:t>type</a:t>
            </a: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t-IT" sz="1200" dirty="0" err="1">
                <a:latin typeface="Monaco" charset="0"/>
                <a:ea typeface="Monaco" charset="0"/>
                <a:cs typeface="Monaco" charset="0"/>
              </a:rPr>
              <a:t>mismatch</a:t>
            </a: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;</a:t>
            </a:r>
          </a:p>
          <a:p>
            <a:pPr>
              <a:lnSpc>
                <a:spcPts val="1840"/>
              </a:lnSpc>
            </a:pP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t-IT" sz="1200" dirty="0" err="1">
                <a:latin typeface="Monaco" charset="0"/>
                <a:ea typeface="Monaco" charset="0"/>
                <a:cs typeface="Monaco" charset="0"/>
              </a:rPr>
              <a:t>found</a:t>
            </a: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   : </a:t>
            </a:r>
            <a:r>
              <a:rPr lang="it-IT" sz="1200" dirty="0" err="1">
                <a:latin typeface="Monaco" charset="0"/>
                <a:ea typeface="Monaco" charset="0"/>
                <a:cs typeface="Monaco" charset="0"/>
              </a:rPr>
              <a:t>scala.collection.immutable.Set</a:t>
            </a: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it-IT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]</a:t>
            </a:r>
          </a:p>
          <a:p>
            <a:pPr>
              <a:lnSpc>
                <a:spcPts val="1840"/>
              </a:lnSpc>
            </a:pP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t-IT" sz="1200" dirty="0" err="1">
                <a:latin typeface="Monaco" charset="0"/>
                <a:ea typeface="Monaco" charset="0"/>
                <a:cs typeface="Monaco" charset="0"/>
              </a:rPr>
              <a:t>required</a:t>
            </a: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: Set[</a:t>
            </a:r>
            <a:r>
              <a:rPr lang="it-IT" sz="1200" dirty="0" err="1">
                <a:latin typeface="Monaco" charset="0"/>
                <a:ea typeface="Monaco" charset="0"/>
                <a:cs typeface="Monaco" charset="0"/>
              </a:rPr>
              <a:t>Any</a:t>
            </a:r>
            <a:r>
              <a:rPr lang="it-IT" sz="1200" dirty="0" smtClean="0">
                <a:latin typeface="Monaco" charset="0"/>
                <a:ea typeface="Monaco" charset="0"/>
                <a:cs typeface="Monaco" charset="0"/>
              </a:rPr>
              <a:t>]</a:t>
            </a:r>
            <a:endParaRPr lang="it-IT" sz="12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950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Existential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4012855"/>
          </a:xfrm>
        </p:spPr>
        <p:txBody>
          <a:bodyPr/>
          <a:lstStyle/>
          <a:p>
            <a:r>
              <a:rPr lang="en-US" dirty="0" smtClean="0"/>
              <a:t>Introduce type parameter for element type</a:t>
            </a:r>
          </a:p>
          <a:p>
            <a:endParaRPr lang="en-US" dirty="0"/>
          </a:p>
          <a:p>
            <a:pPr lvl="2"/>
            <a:endParaRPr lang="en-US" dirty="0"/>
          </a:p>
          <a:p>
            <a:r>
              <a:rPr lang="en-US" dirty="0" smtClean="0"/>
              <a:t>Works, but clumsy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Method now carries type parameter for type of Set elements</a:t>
            </a:r>
          </a:p>
          <a:p>
            <a:pPr lvl="2"/>
            <a:r>
              <a:rPr lang="en-US" dirty="0" smtClean="0"/>
              <a:t>Only interested in Set type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7922" y="1515320"/>
            <a:ext cx="5201265" cy="402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showSize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[T] ( s: Set[T] ) =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println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s.size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7922" y="2642379"/>
            <a:ext cx="5742039" cy="1351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840"/>
              </a:lnSpc>
            </a:pP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scala&gt; val si = Set(1,2,3)</a:t>
            </a:r>
          </a:p>
          <a:p>
            <a:pPr>
              <a:lnSpc>
                <a:spcPts val="1840"/>
              </a:lnSpc>
            </a:pP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si: </a:t>
            </a:r>
            <a:r>
              <a:rPr lang="it-IT" sz="1200" dirty="0" err="1">
                <a:latin typeface="Monaco" charset="0"/>
                <a:ea typeface="Monaco" charset="0"/>
                <a:cs typeface="Monaco" charset="0"/>
              </a:rPr>
              <a:t>scala.collection.immutable.Set</a:t>
            </a: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it-IT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] = Set(1, 2, 3)</a:t>
            </a:r>
          </a:p>
          <a:p>
            <a:pPr>
              <a:lnSpc>
                <a:spcPts val="1840"/>
              </a:lnSpc>
            </a:pPr>
            <a:endParaRPr lang="it-IT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showSize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si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07850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Existential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0591"/>
            <a:ext cx="7886700" cy="4012855"/>
          </a:xfrm>
        </p:spPr>
        <p:txBody>
          <a:bodyPr/>
          <a:lstStyle/>
          <a:p>
            <a:r>
              <a:rPr lang="en-US" dirty="0" smtClean="0"/>
              <a:t>Use "Existential Type"</a:t>
            </a:r>
          </a:p>
          <a:p>
            <a:endParaRPr lang="en-US" dirty="0"/>
          </a:p>
          <a:p>
            <a:pPr lvl="2"/>
            <a:endParaRPr lang="en-US" dirty="0"/>
          </a:p>
          <a:p>
            <a:r>
              <a:rPr lang="en-US" dirty="0" smtClean="0"/>
              <a:t>Or, shorthand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Typesafe</a:t>
            </a:r>
            <a:r>
              <a:rPr lang="en-US" dirty="0" smtClean="0"/>
              <a:t> mechanism to abstract away from element type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7922" y="1515320"/>
            <a:ext cx="7069394" cy="402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showSize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( s: Set[T]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forSome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{ type T } ) =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println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s.size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7922" y="3731782"/>
            <a:ext cx="5742039" cy="13514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840"/>
              </a:lnSpc>
            </a:pP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scala&gt; val si = Set(1,2,3)</a:t>
            </a:r>
          </a:p>
          <a:p>
            <a:pPr>
              <a:lnSpc>
                <a:spcPts val="1840"/>
              </a:lnSpc>
            </a:pP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si: </a:t>
            </a:r>
            <a:r>
              <a:rPr lang="it-IT" sz="1200" dirty="0" err="1">
                <a:latin typeface="Monaco" charset="0"/>
                <a:ea typeface="Monaco" charset="0"/>
                <a:cs typeface="Monaco" charset="0"/>
              </a:rPr>
              <a:t>scala.collection.immutable.Set</a:t>
            </a: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[</a:t>
            </a:r>
            <a:r>
              <a:rPr lang="it-IT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] = Set(1, 2, 3)</a:t>
            </a:r>
          </a:p>
          <a:p>
            <a:pPr>
              <a:lnSpc>
                <a:spcPts val="1840"/>
              </a:lnSpc>
            </a:pPr>
            <a:endParaRPr lang="it-IT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showSize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si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7922" y="2613981"/>
            <a:ext cx="7069394" cy="402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showSize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( s: Set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[_] )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=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println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s.size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7354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Existential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0591"/>
            <a:ext cx="7886700" cy="4012855"/>
          </a:xfrm>
        </p:spPr>
        <p:txBody>
          <a:bodyPr/>
          <a:lstStyle/>
          <a:p>
            <a:r>
              <a:rPr lang="en-US" dirty="0" smtClean="0"/>
              <a:t>Existential type can have upper and/or lower bounds</a:t>
            </a:r>
          </a:p>
          <a:p>
            <a:endParaRPr lang="en-US" dirty="0" smtClean="0"/>
          </a:p>
          <a:p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7922" y="1515320"/>
            <a:ext cx="7069394" cy="664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showSize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( s: Set[T]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forSome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{ type T &lt;: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Fruit}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 =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println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s.size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showSize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( s: Set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[_ &lt;: Fruit]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 =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println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s.size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7922" y="2430169"/>
            <a:ext cx="7629833" cy="27572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Set(new Apple, new Apple)</a:t>
            </a:r>
          </a:p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scala.collection.immutable.Set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[Apple] = Set(Apple@ce15aa, Apple@3dabf112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  <a:spcBef>
                <a:spcPts val="600"/>
              </a:spcBef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showSize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>
              <a:lnSpc>
                <a:spcPts val="1840"/>
              </a:lnSpc>
            </a:pPr>
            <a:r>
              <a:rPr lang="is-IS" sz="1200" dirty="0">
                <a:latin typeface="Monaco" charset="0"/>
                <a:ea typeface="Monaco" charset="0"/>
                <a:cs typeface="Monaco" charset="0"/>
              </a:rPr>
              <a:t>2</a:t>
            </a:r>
          </a:p>
          <a:p>
            <a:pPr>
              <a:lnSpc>
                <a:spcPts val="1840"/>
              </a:lnSpc>
              <a:spcBef>
                <a:spcPts val="600"/>
              </a:spcBef>
            </a:pP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ss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Set("one", "two", "three")</a:t>
            </a:r>
          </a:p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ss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scala.collection.immutable.Set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[String] = Set(one, two, three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  <a:spcBef>
                <a:spcPts val="600"/>
              </a:spcBef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showSize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ss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&lt;console&gt;:15: error: type mismatch;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found   : </a:t>
            </a:r>
            <a:r>
              <a:rPr lang="en-US" sz="12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scala.collection.immutable.Set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[String]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 required: Set[_ &lt;: Fruit]</a:t>
            </a:r>
          </a:p>
        </p:txBody>
      </p:sp>
    </p:spTree>
    <p:extLst>
      <p:ext uri="{BB962C8B-B14F-4D97-AF65-F5344CB8AC3E}">
        <p14:creationId xmlns:p14="http://schemas.microsoft.com/office/powerpoint/2010/main" val="923968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1063177"/>
          </a:xfrm>
        </p:spPr>
        <p:txBody>
          <a:bodyPr/>
          <a:lstStyle/>
          <a:p>
            <a:r>
              <a:rPr lang="en-US" dirty="0" smtClean="0"/>
              <a:t>Classes extending </a:t>
            </a:r>
            <a:r>
              <a:rPr lang="en-US" dirty="0" err="1" smtClean="0"/>
              <a:t>AnyVal</a:t>
            </a:r>
            <a:endParaRPr lang="en-US" dirty="0" smtClean="0"/>
          </a:p>
          <a:p>
            <a:pPr lvl="2"/>
            <a:r>
              <a:rPr lang="en-US" dirty="0" smtClean="0"/>
              <a:t>Intended to wrap JVM primitive types</a:t>
            </a:r>
          </a:p>
          <a:p>
            <a:pPr lvl="2"/>
            <a:r>
              <a:rPr lang="en-US" dirty="0" smtClean="0"/>
              <a:t>Compiler generates code that operates on unwrapped (primitive) values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0998" y="1990772"/>
            <a:ext cx="4670937" cy="16400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6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class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MyStuff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{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     |   </a:t>
            </a:r>
            <a:r>
              <a:rPr lang="en-US" sz="12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doSomething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 ( </a:t>
            </a:r>
            <a:r>
              <a:rPr lang="en-US" sz="12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en-US" sz="12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 ) = </a:t>
            </a:r>
            <a:r>
              <a:rPr lang="en-US" sz="12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.+(4)</a:t>
            </a:r>
          </a:p>
          <a:p>
            <a:pPr>
              <a:lnSpc>
                <a:spcPts val="16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de-DE" sz="1200" dirty="0">
                <a:solidFill>
                  <a:schemeClr val="bg2">
                    <a:lumMod val="90000"/>
                  </a:schemeClr>
                </a:solidFill>
                <a:latin typeface="Monaco" charset="0"/>
                <a:ea typeface="Monaco" charset="0"/>
                <a:cs typeface="Monaco" charset="0"/>
              </a:rPr>
              <a:t>|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}</a:t>
            </a:r>
          </a:p>
          <a:p>
            <a:pPr>
              <a:lnSpc>
                <a:spcPts val="1640"/>
              </a:lnSpc>
            </a:pP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defined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class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 smtClean="0">
                <a:latin typeface="Monaco" charset="0"/>
                <a:ea typeface="Monaco" charset="0"/>
                <a:cs typeface="Monaco" charset="0"/>
              </a:rPr>
              <a:t>MyStuff</a:t>
            </a:r>
            <a:endParaRPr lang="de-DE" sz="1200" dirty="0" smtClean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640"/>
              </a:lnSpc>
            </a:pP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6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new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MyStuff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().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doSomething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(3)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res6: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7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04121" y="2614144"/>
            <a:ext cx="3132189" cy="2475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6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: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javap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-c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MyStuff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Compiled from "&lt;console&gt;"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public class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MyStuff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{</a:t>
            </a:r>
          </a:p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public </a:t>
            </a:r>
            <a:r>
              <a:rPr lang="en-US" sz="12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doSomething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</a:t>
            </a:r>
            <a:r>
              <a:rPr lang="en-US" sz="12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int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);</a:t>
            </a:r>
          </a:p>
          <a:p>
            <a:pPr>
              <a:lnSpc>
                <a:spcPts val="1640"/>
              </a:lnSpc>
            </a:pPr>
            <a:r>
              <a:rPr lang="ro-RO" sz="1200" dirty="0">
                <a:latin typeface="Monaco" charset="0"/>
                <a:ea typeface="Monaco" charset="0"/>
                <a:cs typeface="Monaco" charset="0"/>
              </a:rPr>
              <a:t>    Code:</a:t>
            </a:r>
          </a:p>
          <a:p>
            <a:pPr>
              <a:lnSpc>
                <a:spcPts val="1640"/>
              </a:lnSpc>
            </a:pPr>
            <a:r>
              <a:rPr lang="de-DE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       0: iload_1</a:t>
            </a:r>
          </a:p>
          <a:p>
            <a:pPr>
              <a:lnSpc>
                <a:spcPts val="1640"/>
              </a:lnSpc>
            </a:pPr>
            <a:r>
              <a:rPr lang="de-DE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       1: iconst_4</a:t>
            </a:r>
          </a:p>
          <a:p>
            <a:pPr>
              <a:lnSpc>
                <a:spcPts val="1640"/>
              </a:lnSpc>
            </a:pPr>
            <a:r>
              <a:rPr lang="ro-RO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       2: </a:t>
            </a:r>
            <a:r>
              <a:rPr lang="ro-RO" sz="12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iadd</a:t>
            </a:r>
            <a:endParaRPr lang="ro-RO" sz="1200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640"/>
              </a:lnSpc>
            </a:pPr>
            <a:r>
              <a:rPr lang="de-DE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       3: </a:t>
            </a:r>
            <a:r>
              <a:rPr lang="de-DE" sz="1200" dirty="0" err="1" smtClean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ireturn</a:t>
            </a:r>
            <a:endParaRPr lang="de-DE" sz="1200" dirty="0">
              <a:solidFill>
                <a:srgbClr val="FF0000"/>
              </a:solidFill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640"/>
              </a:lnSpc>
            </a:pPr>
            <a:r>
              <a:rPr lang="en-GB" sz="1200" dirty="0" smtClean="0"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is-IS" sz="1200" dirty="0" smtClean="0">
                <a:latin typeface="Monaco" charset="0"/>
                <a:ea typeface="Monaco" charset="0"/>
                <a:cs typeface="Monaco" charset="0"/>
              </a:rPr>
              <a:t>…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6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178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Scala allows custom value classes to be defined</a:t>
            </a:r>
          </a:p>
          <a:p>
            <a:pPr lvl="2"/>
            <a:r>
              <a:rPr lang="en-US" dirty="0" smtClean="0"/>
              <a:t>Builds in extra level of type safety</a:t>
            </a:r>
          </a:p>
          <a:p>
            <a:pPr lvl="2"/>
            <a:endParaRPr lang="en-US" dirty="0"/>
          </a:p>
          <a:p>
            <a:r>
              <a:rPr lang="en-US" dirty="0" smtClean="0"/>
              <a:t>Restrictions on new Value Classes:</a:t>
            </a:r>
            <a:endParaRPr lang="en-US" dirty="0"/>
          </a:p>
          <a:p>
            <a:pPr lvl="2"/>
            <a:r>
              <a:rPr lang="en-US" dirty="0" smtClean="0"/>
              <a:t>Class must have exactly one parameter</a:t>
            </a:r>
          </a:p>
          <a:p>
            <a:pPr lvl="2"/>
            <a:r>
              <a:rPr lang="en-US" dirty="0" smtClean="0"/>
              <a:t>Parameter must have public accessibility</a:t>
            </a:r>
          </a:p>
          <a:p>
            <a:pPr lvl="2"/>
            <a:r>
              <a:rPr lang="en-US" dirty="0" smtClean="0"/>
              <a:t>Parameter must be </a:t>
            </a:r>
            <a:r>
              <a:rPr lang="en-US" dirty="0" err="1" smtClean="0"/>
              <a:t>val</a:t>
            </a:r>
            <a:endParaRPr lang="en-US" dirty="0" smtClean="0"/>
          </a:p>
          <a:p>
            <a:pPr lvl="2"/>
            <a:r>
              <a:rPr lang="en-US" dirty="0" smtClean="0"/>
              <a:t>No other </a:t>
            </a:r>
            <a:r>
              <a:rPr lang="en-US" dirty="0" err="1" smtClean="0"/>
              <a:t>vals</a:t>
            </a:r>
            <a:r>
              <a:rPr lang="en-US" dirty="0" smtClean="0"/>
              <a:t> allowed</a:t>
            </a:r>
          </a:p>
          <a:p>
            <a:pPr lvl="2"/>
            <a:r>
              <a:rPr lang="en-US" dirty="0" smtClean="0"/>
              <a:t>No secondary constructors or </a:t>
            </a:r>
            <a:r>
              <a:rPr lang="en-US" dirty="0" err="1" smtClean="0"/>
              <a:t>initialisation</a:t>
            </a:r>
            <a:r>
              <a:rPr lang="en-US" dirty="0" smtClean="0"/>
              <a:t> statements</a:t>
            </a:r>
          </a:p>
          <a:p>
            <a:pPr lvl="2"/>
            <a:r>
              <a:rPr lang="en-US" dirty="0" smtClean="0"/>
              <a:t>Must not be nested class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03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414248"/>
          </a:xfrm>
        </p:spPr>
        <p:txBody>
          <a:bodyPr/>
          <a:lstStyle/>
          <a:p>
            <a:r>
              <a:rPr lang="en-US" smtClean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1548321"/>
            <a:ext cx="5772150" cy="34289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case class Mile ( m: Double ) extends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AnyVal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{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en-US" sz="1200" dirty="0">
                <a:solidFill>
                  <a:schemeClr val="bg2">
                    <a:lumMod val="90000"/>
                  </a:schemeClr>
                </a:solidFill>
                <a:latin typeface="Monaco" charset="0"/>
                <a:ea typeface="Monaco" charset="0"/>
                <a:cs typeface="Monaco" charset="0"/>
              </a:rPr>
              <a:t>|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+ ( other: Mile ) = Mile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(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this.m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+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other.m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)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en-US" sz="1200" dirty="0">
                <a:solidFill>
                  <a:schemeClr val="bg2">
                    <a:lumMod val="90000"/>
                  </a:schemeClr>
                </a:solidFill>
                <a:latin typeface="Monaco" charset="0"/>
                <a:ea typeface="Monaco" charset="0"/>
                <a:cs typeface="Monaco" charset="0"/>
              </a:rPr>
              <a:t>|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- ( other: Mile ) = Mile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(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this.m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-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other.m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)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</a:t>
            </a:r>
            <a:r>
              <a:rPr lang="de-DE" sz="1200" dirty="0">
                <a:solidFill>
                  <a:schemeClr val="bg2">
                    <a:lumMod val="90000"/>
                  </a:schemeClr>
                </a:solidFill>
                <a:latin typeface="Monaco" charset="0"/>
                <a:ea typeface="Monaco" charset="0"/>
                <a:cs typeface="Monaco" charset="0"/>
              </a:rPr>
              <a:t>|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}</a:t>
            </a:r>
          </a:p>
          <a:p>
            <a:pPr>
              <a:lnSpc>
                <a:spcPts val="1840"/>
              </a:lnSpc>
            </a:pP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defined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class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Mile</a:t>
            </a:r>
          </a:p>
          <a:p>
            <a:pPr>
              <a:lnSpc>
                <a:spcPts val="1840"/>
              </a:lnSpc>
            </a:pP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scala&gt; val m1 = </a:t>
            </a:r>
            <a:r>
              <a:rPr lang="it-IT" sz="1200" dirty="0" err="1">
                <a:latin typeface="Monaco" charset="0"/>
                <a:ea typeface="Monaco" charset="0"/>
                <a:cs typeface="Monaco" charset="0"/>
              </a:rPr>
              <a:t>Mile</a:t>
            </a: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 (2.2)</a:t>
            </a:r>
          </a:p>
          <a:p>
            <a:pPr>
              <a:lnSpc>
                <a:spcPts val="1840"/>
              </a:lnSpc>
            </a:pPr>
            <a:r>
              <a:rPr lang="is-IS" sz="1200" dirty="0">
                <a:latin typeface="Monaco" charset="0"/>
                <a:ea typeface="Monaco" charset="0"/>
                <a:cs typeface="Monaco" charset="0"/>
              </a:rPr>
              <a:t>m1: Mile = Mile(2.2)</a:t>
            </a:r>
          </a:p>
          <a:p>
            <a:pPr>
              <a:lnSpc>
                <a:spcPts val="1840"/>
              </a:lnSpc>
            </a:pPr>
            <a:endParaRPr lang="is-I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scala&gt; val m2 = </a:t>
            </a:r>
            <a:r>
              <a:rPr lang="it-IT" sz="1200" dirty="0" err="1">
                <a:latin typeface="Monaco" charset="0"/>
                <a:ea typeface="Monaco" charset="0"/>
                <a:cs typeface="Monaco" charset="0"/>
              </a:rPr>
              <a:t>Mile</a:t>
            </a: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(4.2)</a:t>
            </a:r>
          </a:p>
          <a:p>
            <a:pPr>
              <a:lnSpc>
                <a:spcPts val="1840"/>
              </a:lnSpc>
            </a:pP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m2: </a:t>
            </a:r>
            <a:r>
              <a:rPr lang="it-IT" sz="1200" dirty="0" err="1">
                <a:latin typeface="Monaco" charset="0"/>
                <a:ea typeface="Monaco" charset="0"/>
                <a:cs typeface="Monaco" charset="0"/>
              </a:rPr>
              <a:t>Mile</a:t>
            </a: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it-IT" sz="1200" dirty="0" err="1">
                <a:latin typeface="Monaco" charset="0"/>
                <a:ea typeface="Monaco" charset="0"/>
                <a:cs typeface="Monaco" charset="0"/>
              </a:rPr>
              <a:t>Mile</a:t>
            </a: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(4.2)</a:t>
            </a:r>
          </a:p>
          <a:p>
            <a:pPr>
              <a:lnSpc>
                <a:spcPts val="1840"/>
              </a:lnSpc>
            </a:pPr>
            <a:endParaRPr lang="de-DE" sz="1200" dirty="0" smtClean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8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m1 + m2</a:t>
            </a:r>
          </a:p>
          <a:p>
            <a:pPr>
              <a:lnSpc>
                <a:spcPts val="1840"/>
              </a:lnSpc>
            </a:pP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res8: </a:t>
            </a:r>
            <a:r>
              <a:rPr lang="it-IT" sz="1200" dirty="0" err="1">
                <a:latin typeface="Monaco" charset="0"/>
                <a:ea typeface="Monaco" charset="0"/>
                <a:cs typeface="Monaco" charset="0"/>
              </a:rPr>
              <a:t>Mile</a:t>
            </a: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it-IT" sz="1200" dirty="0" err="1">
                <a:latin typeface="Monaco" charset="0"/>
                <a:ea typeface="Monaco" charset="0"/>
                <a:cs typeface="Monaco" charset="0"/>
              </a:rPr>
              <a:t>Mile</a:t>
            </a: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(6.4</a:t>
            </a:r>
            <a:r>
              <a:rPr lang="it-IT" sz="1200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it-IT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78826" y="3036612"/>
            <a:ext cx="3771285" cy="21626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scala&gt; m1 + 3.4</a:t>
            </a:r>
          </a:p>
          <a:p>
            <a:pPr>
              <a:lnSpc>
                <a:spcPts val="1740"/>
              </a:lnSpc>
            </a:pP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&lt;console&gt;:15: </a:t>
            </a:r>
            <a:r>
              <a:rPr lang="it-IT" sz="1200" dirty="0" err="1">
                <a:latin typeface="Monaco" charset="0"/>
                <a:ea typeface="Monaco" charset="0"/>
                <a:cs typeface="Monaco" charset="0"/>
              </a:rPr>
              <a:t>error</a:t>
            </a: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: </a:t>
            </a:r>
            <a:r>
              <a:rPr lang="it-IT" sz="1200" dirty="0" err="1">
                <a:latin typeface="Monaco" charset="0"/>
                <a:ea typeface="Monaco" charset="0"/>
                <a:cs typeface="Monaco" charset="0"/>
              </a:rPr>
              <a:t>type</a:t>
            </a: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it-IT" sz="1200" dirty="0" err="1">
                <a:latin typeface="Monaco" charset="0"/>
                <a:ea typeface="Monaco" charset="0"/>
                <a:cs typeface="Monaco" charset="0"/>
              </a:rPr>
              <a:t>mismatch</a:t>
            </a: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;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found   : Double(3.4)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required: Mile</a:t>
            </a:r>
          </a:p>
          <a:p>
            <a:pPr>
              <a:lnSpc>
                <a:spcPts val="1740"/>
              </a:lnSpc>
            </a:pPr>
            <a:r>
              <a:rPr lang="ro-RO" sz="1200" dirty="0">
                <a:latin typeface="Monaco" charset="0"/>
                <a:ea typeface="Monaco" charset="0"/>
                <a:cs typeface="Monaco" charset="0"/>
              </a:rPr>
              <a:t>       m1 + 3.4</a:t>
            </a:r>
          </a:p>
          <a:p>
            <a:pPr>
              <a:lnSpc>
                <a:spcPts val="1740"/>
              </a:lnSpc>
            </a:pP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           ^</a:t>
            </a:r>
          </a:p>
          <a:p>
            <a:pPr>
              <a:lnSpc>
                <a:spcPts val="1740"/>
              </a:lnSpc>
            </a:pP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scala&gt; m1 + </a:t>
            </a:r>
            <a:r>
              <a:rPr lang="it-IT" sz="1200" dirty="0" err="1">
                <a:latin typeface="Monaco" charset="0"/>
                <a:ea typeface="Monaco" charset="0"/>
                <a:cs typeface="Monaco" charset="0"/>
              </a:rPr>
              <a:t>Mile</a:t>
            </a: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(3.4)</a:t>
            </a:r>
          </a:p>
          <a:p>
            <a:pPr>
              <a:lnSpc>
                <a:spcPts val="1740"/>
              </a:lnSpc>
            </a:pP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res10: </a:t>
            </a:r>
            <a:r>
              <a:rPr lang="it-IT" sz="1200" dirty="0" err="1">
                <a:latin typeface="Monaco" charset="0"/>
                <a:ea typeface="Monaco" charset="0"/>
                <a:cs typeface="Monaco" charset="0"/>
              </a:rPr>
              <a:t>Mile</a:t>
            </a: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it-IT" sz="1200" dirty="0" err="1">
                <a:latin typeface="Monaco" charset="0"/>
                <a:ea typeface="Monaco" charset="0"/>
                <a:cs typeface="Monaco" charset="0"/>
              </a:rPr>
              <a:t>Mile</a:t>
            </a:r>
            <a:r>
              <a:rPr lang="it-IT" sz="1200" dirty="0">
                <a:latin typeface="Monaco" charset="0"/>
                <a:ea typeface="Monaco" charset="0"/>
                <a:cs typeface="Monaco" charset="0"/>
              </a:rPr>
              <a:t>(5.6</a:t>
            </a:r>
            <a:r>
              <a:rPr lang="it-IT" sz="1200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it-IT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6017956" y="1809135"/>
            <a:ext cx="2497394" cy="1297858"/>
          </a:xfrm>
          <a:prstGeom prst="wedgeEllipseCallout">
            <a:avLst>
              <a:gd name="adj1" fmla="val -68864"/>
              <a:gd name="adj2" fmla="val 52651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 Mile can only be added to another Mile, not an arbitrary Double value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33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719048"/>
          </a:xfrm>
        </p:spPr>
        <p:txBody>
          <a:bodyPr/>
          <a:lstStyle/>
          <a:p>
            <a:r>
              <a:rPr lang="en-US" dirty="0" smtClean="0"/>
              <a:t>Represent intersections of types</a:t>
            </a:r>
          </a:p>
          <a:p>
            <a:pPr lvl="2"/>
            <a:r>
              <a:rPr lang="en-US" dirty="0" smtClean="0"/>
              <a:t>Composed by mixing traits together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30573" y="1087130"/>
            <a:ext cx="2827080" cy="4232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trait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CanOpen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{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open }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151798" y="1450581"/>
            <a:ext cx="2827080" cy="4232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6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trait </a:t>
            </a: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CanClose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{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close }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674" y="3694045"/>
            <a:ext cx="5017216" cy="10388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640"/>
              </a:lnSpc>
            </a:pPr>
            <a:r>
              <a:rPr lang="en-US" sz="1200" dirty="0" err="1" smtClean="0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useIt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( 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it: </a:t>
            </a:r>
            <a:r>
              <a:rPr lang="en-US" sz="12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CanOpen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 with </a:t>
            </a:r>
            <a:r>
              <a:rPr lang="en-US" sz="12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CanClose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 = {</a:t>
            </a:r>
          </a:p>
          <a:p>
            <a:pPr>
              <a:lnSpc>
                <a:spcPts val="16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de-DE" sz="1200" dirty="0" err="1" smtClean="0">
                <a:latin typeface="Monaco" charset="0"/>
                <a:ea typeface="Monaco" charset="0"/>
                <a:cs typeface="Monaco" charset="0"/>
              </a:rPr>
              <a:t>it.open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6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de-DE" sz="1200" dirty="0" err="1" smtClean="0">
                <a:latin typeface="Monaco" charset="0"/>
                <a:ea typeface="Monaco" charset="0"/>
                <a:cs typeface="Monaco" charset="0"/>
              </a:rPr>
              <a:t>it.close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6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}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50" y="2039336"/>
            <a:ext cx="4016783" cy="10725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A extends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CanOpen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with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CanClose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{</a:t>
            </a:r>
          </a:p>
          <a:p>
            <a:pPr>
              <a:lnSpc>
                <a:spcPts val="17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de-DE" sz="1200" dirty="0" err="1" smtClean="0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open =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println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("A open")</a:t>
            </a:r>
          </a:p>
          <a:p>
            <a:pPr>
              <a:lnSpc>
                <a:spcPts val="17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de-DE" sz="1200" dirty="0" err="1" smtClean="0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close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println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("A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close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")</a:t>
            </a:r>
          </a:p>
          <a:p>
            <a:pPr>
              <a:lnSpc>
                <a:spcPts val="17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}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35721" y="2289948"/>
            <a:ext cx="4016783" cy="10901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smtClean="0">
                <a:latin typeface="Monaco" charset="0"/>
                <a:ea typeface="Monaco" charset="0"/>
                <a:cs typeface="Monaco" charset="0"/>
              </a:rPr>
              <a:t>class B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extends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CanOpen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with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CanClose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{</a:t>
            </a:r>
          </a:p>
          <a:p>
            <a:pPr>
              <a:lnSpc>
                <a:spcPts val="17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de-DE" sz="1200" dirty="0" err="1" smtClean="0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open =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println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("B open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")</a:t>
            </a:r>
          </a:p>
          <a:p>
            <a:pPr>
              <a:lnSpc>
                <a:spcPts val="17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de-DE" sz="1200" dirty="0" err="1" smtClean="0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close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 =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println</a:t>
            </a: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("B </a:t>
            </a:r>
            <a:r>
              <a:rPr lang="de-DE" sz="1200" dirty="0" err="1">
                <a:latin typeface="Monaco" charset="0"/>
                <a:ea typeface="Monaco" charset="0"/>
                <a:cs typeface="Monaco" charset="0"/>
              </a:rPr>
              <a:t>close</a:t>
            </a:r>
            <a:r>
              <a:rPr lang="de-DE" sz="1200" dirty="0">
                <a:latin typeface="Monaco" charset="0"/>
                <a:ea typeface="Monaco" charset="0"/>
                <a:cs typeface="Monaco" charset="0"/>
              </a:rPr>
              <a:t>")</a:t>
            </a:r>
          </a:p>
          <a:p>
            <a:pPr>
              <a:lnSpc>
                <a:spcPts val="17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}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16641" y="3565044"/>
            <a:ext cx="2497393" cy="1510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useIt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( 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new 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)</a:t>
            </a: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A open</a:t>
            </a: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A close</a:t>
            </a:r>
          </a:p>
          <a:p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useIt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( 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new B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</a:t>
            </a: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B open</a:t>
            </a:r>
          </a:p>
          <a:p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B close</a:t>
            </a:r>
          </a:p>
        </p:txBody>
      </p:sp>
    </p:spTree>
    <p:extLst>
      <p:ext uri="{BB962C8B-B14F-4D97-AF65-F5344CB8AC3E}">
        <p14:creationId xmlns:p14="http://schemas.microsoft.com/office/powerpoint/2010/main" val="159079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758377"/>
          </a:xfrm>
        </p:spPr>
        <p:txBody>
          <a:bodyPr/>
          <a:lstStyle/>
          <a:p>
            <a:r>
              <a:rPr lang="en-US" dirty="0" smtClean="0"/>
              <a:t>Specify types by required properties</a:t>
            </a:r>
          </a:p>
          <a:p>
            <a:pPr lvl="2"/>
            <a:r>
              <a:rPr lang="en-US" dirty="0" smtClean="0"/>
              <a:t>Static "duck typing"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7198" y="1809943"/>
            <a:ext cx="5772151" cy="10388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6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useIt2 ( 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it: { </a:t>
            </a:r>
            <a:r>
              <a:rPr lang="en-US" sz="12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 open: Unit; </a:t>
            </a:r>
            <a:r>
              <a:rPr lang="en-US" sz="1200" dirty="0" err="1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solidFill>
                  <a:srgbClr val="FF0000"/>
                </a:solidFill>
                <a:latin typeface="Monaco" charset="0"/>
                <a:ea typeface="Monaco" charset="0"/>
                <a:cs typeface="Monaco" charset="0"/>
              </a:rPr>
              <a:t> close: Unit } 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) = {</a:t>
            </a:r>
          </a:p>
          <a:p>
            <a:pPr>
              <a:lnSpc>
                <a:spcPts val="16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de-DE" sz="1200" dirty="0" err="1" smtClean="0">
                <a:latin typeface="Monaco" charset="0"/>
                <a:ea typeface="Monaco" charset="0"/>
                <a:cs typeface="Monaco" charset="0"/>
              </a:rPr>
              <a:t>it.open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6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  </a:t>
            </a:r>
            <a:r>
              <a:rPr lang="de-DE" sz="1200" dirty="0" err="1" smtClean="0">
                <a:latin typeface="Monaco" charset="0"/>
                <a:ea typeface="Monaco" charset="0"/>
                <a:cs typeface="Monaco" charset="0"/>
              </a:rPr>
              <a:t>it.close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640"/>
              </a:lnSpc>
            </a:pPr>
            <a:r>
              <a:rPr lang="de-DE" sz="1200" dirty="0" smtClean="0">
                <a:latin typeface="Monaco" charset="0"/>
                <a:ea typeface="Monaco" charset="0"/>
                <a:cs typeface="Monaco" charset="0"/>
              </a:rPr>
              <a:t>}</a:t>
            </a:r>
            <a:endParaRPr lang="de-DE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9747" y="2281266"/>
            <a:ext cx="5772151" cy="28342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square" tIns="108000" bIns="108000" rtlCol="0">
            <a:spAutoFit/>
          </a:bodyPr>
          <a:lstStyle/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useIt2 ( new A 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A open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A close</a:t>
            </a: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object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OpenOnly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{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open =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println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("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OpenOnly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") }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defined object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OpenOnly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scala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&gt; useIt2 (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OpenOnly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&lt;console&gt;:14: error: type mismatch;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found   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OpenOnly.type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required: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AnyRef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{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open: Unit;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def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close: Unit}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      useIt2 ( </a:t>
            </a:r>
            <a:r>
              <a:rPr lang="en-US" sz="1200" dirty="0" err="1">
                <a:latin typeface="Monaco" charset="0"/>
                <a:ea typeface="Monaco" charset="0"/>
                <a:cs typeface="Monaco" charset="0"/>
              </a:rPr>
              <a:t>OpenOnly</a:t>
            </a:r>
            <a:r>
              <a:rPr lang="en-US" sz="1200" dirty="0">
                <a:latin typeface="Monaco" charset="0"/>
                <a:ea typeface="Monaco" charset="0"/>
                <a:cs typeface="Monaco" charset="0"/>
              </a:rPr>
              <a:t> </a:t>
            </a:r>
            <a:r>
              <a:rPr lang="en-US" sz="1200" dirty="0" smtClean="0">
                <a:latin typeface="Monaco" charset="0"/>
                <a:ea typeface="Monaco" charset="0"/>
                <a:cs typeface="Monaco" charset="0"/>
              </a:rPr>
              <a:t>)</a:t>
            </a:r>
            <a:endParaRPr lang="en-US" sz="12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6213989" y="3434309"/>
            <a:ext cx="2389238" cy="1095648"/>
          </a:xfrm>
          <a:prstGeom prst="wedgeEllipseCallout">
            <a:avLst>
              <a:gd name="adj1" fmla="val -73146"/>
              <a:gd name="adj2" fmla="val 32372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OpenOnly</a:t>
            </a:r>
            <a:r>
              <a:rPr lang="en-US" dirty="0" smtClean="0">
                <a:solidFill>
                  <a:schemeClr val="tx1"/>
                </a:solidFill>
              </a:rPr>
              <a:t> does not define close method as required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95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can be defined using one or more parameters</a:t>
            </a:r>
          </a:p>
          <a:p>
            <a:pPr lvl="2"/>
            <a:r>
              <a:rPr lang="en-US" dirty="0" smtClean="0"/>
              <a:t>Classes and traits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r>
              <a:rPr lang="en-US" dirty="0" smtClean="0"/>
              <a:t>Concrete types require parameters to be substituted</a:t>
            </a:r>
          </a:p>
          <a:p>
            <a:pPr lvl="2"/>
            <a:r>
              <a:rPr lang="en-US" dirty="0" smtClean="0"/>
              <a:t>May be inferred by the compiler or explicitly provided</a:t>
            </a:r>
          </a:p>
          <a:p>
            <a:pPr lvl="2"/>
            <a:endParaRPr lang="en-US" dirty="0"/>
          </a:p>
          <a:p>
            <a:r>
              <a:rPr lang="en-US" dirty="0" smtClean="0"/>
              <a:t>Examples</a:t>
            </a:r>
          </a:p>
          <a:p>
            <a:pPr lvl="2"/>
            <a:r>
              <a:rPr lang="en-US" dirty="0" smtClean="0"/>
              <a:t>List[T], Option[T], Map[K,V], Future[T], Try[T]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3329" y="1986117"/>
            <a:ext cx="1473480" cy="308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>
                <a:latin typeface="Monaco" charset="0"/>
                <a:ea typeface="Monaco" charset="0"/>
                <a:cs typeface="Monaco" charset="0"/>
              </a:rPr>
              <a:t>class 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Box[T]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9831" y="1677700"/>
            <a:ext cx="2117887" cy="3084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mtClean="0">
                <a:latin typeface="Monaco" charset="0"/>
                <a:ea typeface="Monaco" charset="0"/>
                <a:cs typeface="Monaco" charset="0"/>
              </a:rPr>
              <a:t>trait </a:t>
            </a:r>
            <a:r>
              <a:rPr lang="en-US" dirty="0" err="1" smtClean="0">
                <a:latin typeface="Monaco" charset="0"/>
                <a:ea typeface="Monaco" charset="0"/>
                <a:cs typeface="Monaco" charset="0"/>
              </a:rPr>
              <a:t>WorksWith</a:t>
            </a:r>
            <a:r>
              <a:rPr lang="en-US" dirty="0" smtClean="0">
                <a:latin typeface="Monaco" charset="0"/>
                <a:ea typeface="Monaco" charset="0"/>
                <a:cs typeface="Monaco" charset="0"/>
              </a:rPr>
              <a:t>[T]</a:t>
            </a:r>
            <a:endParaRPr lang="en-US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7759" y="2605548"/>
            <a:ext cx="1026050" cy="524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Type </a:t>
            </a:r>
            <a:br>
              <a:rPr lang="en-US" smtClean="0"/>
            </a:br>
            <a:r>
              <a:rPr lang="en-US" smtClean="0"/>
              <a:t>constructor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35176" y="2605547"/>
            <a:ext cx="955839" cy="5245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Type </a:t>
            </a:r>
            <a:br>
              <a:rPr lang="en-US" smtClean="0"/>
            </a:br>
            <a:r>
              <a:rPr lang="en-US" smtClean="0"/>
              <a:t>parameter</a:t>
            </a:r>
            <a:endParaRPr lang="en-US"/>
          </a:p>
        </p:txBody>
      </p:sp>
      <p:cxnSp>
        <p:nvCxnSpPr>
          <p:cNvPr id="9" name="Straight Connector 8"/>
          <p:cNvCxnSpPr>
            <a:endCxn id="4" idx="2"/>
          </p:cNvCxnSpPr>
          <p:nvPr/>
        </p:nvCxnSpPr>
        <p:spPr>
          <a:xfrm flipV="1">
            <a:off x="1484671" y="2294535"/>
            <a:ext cx="815398" cy="3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748391" y="2294535"/>
            <a:ext cx="21439" cy="311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61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0758"/>
            <a:ext cx="7886700" cy="4337320"/>
          </a:xfrm>
        </p:spPr>
        <p:txBody>
          <a:bodyPr>
            <a:normAutofit/>
          </a:bodyPr>
          <a:lstStyle/>
          <a:p>
            <a:r>
              <a:rPr lang="en-US" dirty="0" smtClean="0"/>
              <a:t>Describes the effect on </a:t>
            </a:r>
            <a:r>
              <a:rPr lang="en-US" dirty="0" err="1" smtClean="0"/>
              <a:t>parameterised</a:t>
            </a:r>
            <a:r>
              <a:rPr lang="en-US" dirty="0" smtClean="0"/>
              <a:t> types of inheritance</a:t>
            </a:r>
          </a:p>
          <a:p>
            <a:pPr lvl="2"/>
            <a:endParaRPr lang="en-US" dirty="0"/>
          </a:p>
          <a:p>
            <a:r>
              <a:rPr lang="en-US" dirty="0" smtClean="0"/>
              <a:t>Assume T</a:t>
            </a:r>
            <a:r>
              <a:rPr lang="en-US" baseline="-25000" dirty="0" smtClean="0"/>
              <a:t>1</a:t>
            </a:r>
            <a:r>
              <a:rPr lang="en-US" dirty="0" smtClean="0"/>
              <a:t> is a subtype of T</a:t>
            </a:r>
            <a:r>
              <a:rPr lang="en-US" baseline="-25000" dirty="0" smtClean="0"/>
              <a:t>0</a:t>
            </a:r>
          </a:p>
          <a:p>
            <a:pPr lvl="2"/>
            <a:r>
              <a:rPr lang="en-US" dirty="0" smtClean="0"/>
              <a:t>What can we assume about </a:t>
            </a:r>
            <a:br>
              <a:rPr lang="en-US" dirty="0" smtClean="0"/>
            </a:br>
            <a:r>
              <a:rPr lang="en-US" dirty="0" smtClean="0"/>
              <a:t>(e.g.) List[T</a:t>
            </a:r>
            <a:r>
              <a:rPr lang="en-US" baseline="-25000" dirty="0" smtClean="0"/>
              <a:t>1</a:t>
            </a:r>
            <a:r>
              <a:rPr lang="en-US" dirty="0" smtClean="0"/>
              <a:t>] and List[T</a:t>
            </a:r>
            <a:r>
              <a:rPr lang="en-US" baseline="-25000" dirty="0" smtClean="0"/>
              <a:t>0</a:t>
            </a:r>
            <a:r>
              <a:rPr lang="en-US" dirty="0" smtClean="0"/>
              <a:t>]?</a:t>
            </a:r>
          </a:p>
          <a:p>
            <a:pPr lvl="2"/>
            <a:endParaRPr lang="en-US" dirty="0"/>
          </a:p>
          <a:p>
            <a:r>
              <a:rPr lang="en-US" dirty="0" smtClean="0"/>
              <a:t>Invariant</a:t>
            </a:r>
          </a:p>
          <a:p>
            <a:pPr lvl="2"/>
            <a:r>
              <a:rPr lang="en-US" dirty="0" smtClean="0"/>
              <a:t>No relationship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Covariant</a:t>
            </a:r>
          </a:p>
          <a:p>
            <a:pPr lvl="2"/>
            <a:r>
              <a:rPr lang="en-US" dirty="0" smtClean="0"/>
              <a:t>List[T1] is a subtype of List[T0]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Contravariant</a:t>
            </a:r>
          </a:p>
          <a:p>
            <a:pPr lvl="2"/>
            <a:r>
              <a:rPr lang="en-US" dirty="0" smtClean="0"/>
              <a:t>List[T1] is a </a:t>
            </a:r>
            <a:r>
              <a:rPr lang="en-US" dirty="0" err="1" smtClean="0"/>
              <a:t>supertype</a:t>
            </a:r>
            <a:r>
              <a:rPr lang="en-US" dirty="0" smtClean="0"/>
              <a:t> of List[T0]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45312" y="1632155"/>
            <a:ext cx="66797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T</a:t>
            </a:r>
            <a:r>
              <a:rPr lang="en-US" sz="1600" baseline="-25000" dirty="0" smtClean="0">
                <a:latin typeface="Monaco" charset="0"/>
                <a:ea typeface="Monaco" charset="0"/>
                <a:cs typeface="Monaco" charset="0"/>
              </a:rPr>
              <a:t>1</a:t>
            </a:r>
            <a:endParaRPr lang="en-US" sz="1600" baseline="-250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45312" y="2659626"/>
            <a:ext cx="66797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T</a:t>
            </a:r>
            <a:r>
              <a:rPr lang="en-US" sz="1600" baseline="-25000" dirty="0">
                <a:latin typeface="Monaco" charset="0"/>
                <a:ea typeface="Monaco" charset="0"/>
                <a:cs typeface="Monaco" charset="0"/>
              </a:rPr>
              <a:t>0</a:t>
            </a:r>
          </a:p>
        </p:txBody>
      </p:sp>
      <p:sp>
        <p:nvSpPr>
          <p:cNvPr id="6" name="Triangle 5"/>
          <p:cNvSpPr/>
          <p:nvPr/>
        </p:nvSpPr>
        <p:spPr>
          <a:xfrm>
            <a:off x="7531510" y="1970709"/>
            <a:ext cx="285136" cy="240631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3"/>
            <a:endCxn id="5" idx="0"/>
          </p:cNvCxnSpPr>
          <p:nvPr/>
        </p:nvCxnSpPr>
        <p:spPr>
          <a:xfrm>
            <a:off x="7674078" y="2211340"/>
            <a:ext cx="5223" cy="4482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54511" y="2954604"/>
            <a:ext cx="113501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List[A]</a:t>
            </a:r>
            <a:endParaRPr lang="en-US" sz="1600" baseline="-250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4511" y="3824759"/>
            <a:ext cx="135132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smtClean="0">
                <a:latin typeface="Monaco" charset="0"/>
                <a:ea typeface="Monaco" charset="0"/>
                <a:cs typeface="Monaco" charset="0"/>
              </a:rPr>
              <a:t>List[+A]</a:t>
            </a:r>
            <a:endParaRPr lang="en-US" sz="1600" baseline="-25000" dirty="0">
              <a:latin typeface="Monaco" charset="0"/>
              <a:ea typeface="Monaco" charset="0"/>
              <a:cs typeface="Monaco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54510" y="4680159"/>
            <a:ext cx="1351323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Monaco" charset="0"/>
                <a:ea typeface="Monaco" charset="0"/>
                <a:cs typeface="Monaco" charset="0"/>
              </a:rPr>
              <a:t>List[-A]</a:t>
            </a:r>
            <a:endParaRPr lang="en-US" sz="1600" baseline="-25000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11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8459</TotalTime>
  <Words>1911</Words>
  <Application>Microsoft Macintosh PowerPoint</Application>
  <PresentationFormat>On-screen Show (16:10)</PresentationFormat>
  <Paragraphs>431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Calibri</vt:lpstr>
      <vt:lpstr>Calibri Light</vt:lpstr>
      <vt:lpstr>Monaco</vt:lpstr>
      <vt:lpstr>ＭＳ Ｐゴシック</vt:lpstr>
      <vt:lpstr>Symbol</vt:lpstr>
      <vt:lpstr>Arial</vt:lpstr>
      <vt:lpstr>Office Theme</vt:lpstr>
      <vt:lpstr>Scala Types</vt:lpstr>
      <vt:lpstr>The Scala Type System</vt:lpstr>
      <vt:lpstr>Value Classes</vt:lpstr>
      <vt:lpstr>Value Classes</vt:lpstr>
      <vt:lpstr>Value Classes</vt:lpstr>
      <vt:lpstr>Compound Types</vt:lpstr>
      <vt:lpstr>Structural Typing</vt:lpstr>
      <vt:lpstr>Type Parameters</vt:lpstr>
      <vt:lpstr>Variance</vt:lpstr>
      <vt:lpstr>Variance and Mutability</vt:lpstr>
      <vt:lpstr>Type Bounds</vt:lpstr>
      <vt:lpstr>Type Bounds</vt:lpstr>
      <vt:lpstr>Type Parameters and Methods</vt:lpstr>
      <vt:lpstr>Type Aliases</vt:lpstr>
      <vt:lpstr>Type Members</vt:lpstr>
      <vt:lpstr>Nested Types</vt:lpstr>
      <vt:lpstr>Path Dependent Types</vt:lpstr>
      <vt:lpstr>Path Dependent Types</vt:lpstr>
      <vt:lpstr>Path Dependent Types</vt:lpstr>
      <vt:lpstr>Path Dependent Types</vt:lpstr>
      <vt:lpstr>Path Dependent Types</vt:lpstr>
      <vt:lpstr>Existential Types</vt:lpstr>
      <vt:lpstr>Existential Types</vt:lpstr>
      <vt:lpstr>Existential Types</vt:lpstr>
      <vt:lpstr>Existential Types</vt:lpstr>
      <vt:lpstr>Existential Types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George Ball</dc:creator>
  <cp:lastModifiedBy>George Ball</cp:lastModifiedBy>
  <cp:revision>214</cp:revision>
  <dcterms:created xsi:type="dcterms:W3CDTF">2016-08-08T06:24:31Z</dcterms:created>
  <dcterms:modified xsi:type="dcterms:W3CDTF">2017-01-12T11:54:49Z</dcterms:modified>
</cp:coreProperties>
</file>