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79" r:id="rId23"/>
    <p:sldId id="275" r:id="rId24"/>
    <p:sldId id="277" r:id="rId2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76"/>
    <p:restoredTop sz="94674"/>
  </p:normalViewPr>
  <p:slideViewPr>
    <p:cSldViewPr snapToGrid="0" snapToObjects="1">
      <p:cViewPr>
        <p:scale>
          <a:sx n="130" d="100"/>
          <a:sy n="130" d="100"/>
        </p:scale>
        <p:origin x="106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Implicits</a:t>
            </a:r>
            <a:r>
              <a:rPr lang="en-US" dirty="0" smtClean="0"/>
              <a:t> and </a:t>
            </a:r>
            <a:r>
              <a:rPr lang="en-US" dirty="0" err="1" smtClean="0"/>
              <a:t>Typeclasses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Functionality to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502739"/>
          </a:xfrm>
        </p:spPr>
        <p:txBody>
          <a:bodyPr/>
          <a:lstStyle/>
          <a:p>
            <a:r>
              <a:rPr lang="en-US" dirty="0" smtClean="0"/>
              <a:t>Package in object </a:t>
            </a:r>
            <a:r>
              <a:rPr lang="en-US" smtClean="0"/>
              <a:t>for easier use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2028" y="1626011"/>
            <a:ext cx="7404304" cy="2249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Utils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{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extends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AnyVal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square: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intToIntSquare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2622" y="3587546"/>
            <a:ext cx="5309727" cy="130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Utils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._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Utils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._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4 square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res51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16</a:t>
            </a:r>
          </a:p>
        </p:txBody>
      </p:sp>
    </p:spTree>
    <p:extLst>
      <p:ext uri="{BB962C8B-B14F-4D97-AF65-F5344CB8AC3E}">
        <p14:creationId xmlns:p14="http://schemas.microsoft.com/office/powerpoint/2010/main" val="14229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Functionality to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28881"/>
          </a:xfrm>
        </p:spPr>
        <p:txBody>
          <a:bodyPr/>
          <a:lstStyle/>
          <a:p>
            <a:r>
              <a:rPr lang="en-US" dirty="0" smtClean="0"/>
              <a:t>Implicit class combines two stages</a:t>
            </a:r>
          </a:p>
          <a:p>
            <a:pPr lvl="2"/>
            <a:r>
              <a:rPr lang="en-US" dirty="0" smtClean="0"/>
              <a:t>Available since Scala 2.10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520" y="2020270"/>
            <a:ext cx="4714874" cy="2834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implicit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IntOps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squared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i * i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cubed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i * i * i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3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squared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res52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9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4 cubed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res53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64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141836"/>
          </a:xfrm>
        </p:spPr>
        <p:txBody>
          <a:bodyPr/>
          <a:lstStyle/>
          <a:p>
            <a:r>
              <a:rPr lang="en-US" dirty="0" smtClean="0"/>
              <a:t>Method/function parameters can be defined as implicit</a:t>
            </a:r>
          </a:p>
          <a:p>
            <a:pPr lvl="2"/>
            <a:r>
              <a:rPr lang="en-US" dirty="0" smtClean="0"/>
              <a:t>Allows flexible approach to default values</a:t>
            </a:r>
          </a:p>
          <a:p>
            <a:pPr lvl="2"/>
            <a:r>
              <a:rPr lang="en-US" dirty="0" smtClean="0"/>
              <a:t>Only allowed in last parameter list (see curried functions)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995949"/>
            <a:ext cx="6956628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power ( 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 (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implicit b: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math.pow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a,b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power: 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)(implicit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)Double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power(2)(3)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res54: Double = 8.0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power(3)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&lt;console&gt;:33: error: could not find implicit value for parameter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power(3)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286" y="3917354"/>
            <a:ext cx="3908937" cy="1229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exponent: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exponent: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2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power(3)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res56: Double = 9.0</a:t>
            </a:r>
          </a:p>
        </p:txBody>
      </p:sp>
    </p:spTree>
    <p:extLst>
      <p:ext uri="{BB962C8B-B14F-4D97-AF65-F5344CB8AC3E}">
        <p14:creationId xmlns:p14="http://schemas.microsoft.com/office/powerpoint/2010/main" val="40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of implicit arguments is done as for implicit conversions</a:t>
            </a:r>
          </a:p>
          <a:p>
            <a:pPr lvl="2"/>
            <a:r>
              <a:rPr lang="en-US" dirty="0" smtClean="0"/>
              <a:t>Based on type</a:t>
            </a:r>
          </a:p>
          <a:p>
            <a:pPr lvl="2"/>
            <a:r>
              <a:rPr lang="en-US" dirty="0" smtClean="0"/>
              <a:t>Can be </a:t>
            </a:r>
            <a:r>
              <a:rPr lang="en-US" dirty="0" err="1" smtClean="0"/>
              <a:t>val</a:t>
            </a:r>
            <a:r>
              <a:rPr lang="en-US" dirty="0" smtClean="0"/>
              <a:t> or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2"/>
            <a:r>
              <a:rPr lang="en-US" dirty="0" smtClean="0"/>
              <a:t>Same scoping rules</a:t>
            </a:r>
          </a:p>
          <a:p>
            <a:pPr lvl="2"/>
            <a:endParaRPr lang="en-US" dirty="0"/>
          </a:p>
          <a:p>
            <a:r>
              <a:rPr lang="en-US" dirty="0" smtClean="0"/>
              <a:t>Can be mixed with default parameter values</a:t>
            </a:r>
          </a:p>
          <a:p>
            <a:pPr lvl="2"/>
            <a:r>
              <a:rPr lang="en-US" dirty="0" smtClean="0"/>
              <a:t>Not advised, can be misleading</a:t>
            </a:r>
          </a:p>
          <a:p>
            <a:pPr lvl="2"/>
            <a:endParaRPr lang="en-US" dirty="0"/>
          </a:p>
          <a:p>
            <a:r>
              <a:rPr lang="en-US" dirty="0" smtClean="0"/>
              <a:t>Provides a mechanism for caller-defined default values</a:t>
            </a:r>
          </a:p>
          <a:p>
            <a:pPr lvl="2"/>
            <a:r>
              <a:rPr lang="en-US" dirty="0" smtClean="0"/>
              <a:t>Rather than implementer-defined default</a:t>
            </a:r>
          </a:p>
        </p:txBody>
      </p:sp>
    </p:spTree>
    <p:extLst>
      <p:ext uri="{BB962C8B-B14F-4D97-AF65-F5344CB8AC3E}">
        <p14:creationId xmlns:p14="http://schemas.microsoft.com/office/powerpoint/2010/main" val="7488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522403"/>
          </a:xfrm>
        </p:spPr>
        <p:txBody>
          <a:bodyPr/>
          <a:lstStyle/>
          <a:p>
            <a:r>
              <a:rPr lang="en-US" dirty="0" smtClean="0"/>
              <a:t>Executing task in </a:t>
            </a:r>
            <a:r>
              <a:rPr lang="en-US" smtClean="0"/>
              <a:t>concurrent context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573161"/>
            <a:ext cx="5329698" cy="1072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java.util.concurrent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._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doTask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r: Runnable ) ( implicit e: Executor ) = 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e.execute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r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868" y="2866102"/>
            <a:ext cx="7173247" cy="2274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ex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Executors.newFixedThreadPool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(5)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ex: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java.util.concurrent.ExecutorService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java.util.concurrent.ThreadPoolExecutor@1ca2d595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….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task = new Runnable {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run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("Hello") }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task: Runnable = $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anon$1@3ee39a1c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doTask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(task)</a:t>
            </a: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Hello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9922" y="4247536"/>
            <a:ext cx="2180533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task </a:t>
            </a:r>
            <a:r>
              <a:rPr lang="en-US" smtClean="0"/>
              <a:t>in whatever</a:t>
            </a:r>
            <a:br>
              <a:rPr lang="en-US" smtClean="0"/>
            </a:br>
            <a:r>
              <a:rPr lang="en-US" smtClean="0"/>
              <a:t>threading context has been</a:t>
            </a:r>
            <a:br>
              <a:rPr lang="en-US" smtClean="0"/>
            </a:br>
            <a:r>
              <a:rPr lang="en-US" smtClean="0"/>
              <a:t>set in implicit scope 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293499" y="4591665"/>
            <a:ext cx="1858604" cy="12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Type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"Ad hoc" polymorphism</a:t>
            </a:r>
          </a:p>
          <a:p>
            <a:pPr lvl="2"/>
            <a:r>
              <a:rPr lang="en-US" dirty="0" smtClean="0"/>
              <a:t>Allows new functionality to be added to existing types</a:t>
            </a:r>
          </a:p>
          <a:p>
            <a:pPr lvl="2"/>
            <a:r>
              <a:rPr lang="en-US" dirty="0" smtClean="0"/>
              <a:t>More powerful than implicit views/classes</a:t>
            </a:r>
          </a:p>
          <a:p>
            <a:pPr lvl="2"/>
            <a:endParaRPr lang="en-US" dirty="0"/>
          </a:p>
          <a:p>
            <a:r>
              <a:rPr lang="en-US" dirty="0" smtClean="0"/>
              <a:t>Based on ideas from Haskell</a:t>
            </a:r>
          </a:p>
          <a:p>
            <a:endParaRPr lang="en-US" dirty="0"/>
          </a:p>
          <a:p>
            <a:r>
              <a:rPr lang="en-US" dirty="0" smtClean="0"/>
              <a:t>Implementation possible in Scala</a:t>
            </a:r>
          </a:p>
          <a:p>
            <a:pPr lvl="2"/>
            <a:r>
              <a:rPr lang="en-US" dirty="0" smtClean="0"/>
              <a:t>Uses </a:t>
            </a:r>
            <a:r>
              <a:rPr lang="en-US" dirty="0" err="1" smtClean="0"/>
              <a:t>parameterised</a:t>
            </a:r>
            <a:r>
              <a:rPr lang="en-US" dirty="0" smtClean="0"/>
              <a:t> traits</a:t>
            </a:r>
          </a:p>
          <a:p>
            <a:pPr lvl="2"/>
            <a:r>
              <a:rPr lang="en-US" dirty="0" smtClean="0"/>
              <a:t>Implicit</a:t>
            </a:r>
          </a:p>
          <a:p>
            <a:pPr lvl="2"/>
            <a:endParaRPr lang="en-US" dirty="0"/>
          </a:p>
          <a:p>
            <a:r>
              <a:rPr lang="en-US" dirty="0" smtClean="0"/>
              <a:t>Very common and powerful pattern</a:t>
            </a:r>
          </a:p>
          <a:p>
            <a:pPr lvl="2"/>
            <a:r>
              <a:rPr lang="en-US" dirty="0" smtClean="0"/>
              <a:t>Support integrated into type bounding mechanism</a:t>
            </a:r>
          </a:p>
        </p:txBody>
      </p:sp>
    </p:spTree>
    <p:extLst>
      <p:ext uri="{BB962C8B-B14F-4D97-AF65-F5344CB8AC3E}">
        <p14:creationId xmlns:p14="http://schemas.microsoft.com/office/powerpoint/2010/main" val="14744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83074"/>
          </a:xfrm>
        </p:spPr>
        <p:txBody>
          <a:bodyPr/>
          <a:lstStyle/>
          <a:p>
            <a:r>
              <a:rPr lang="en-US" dirty="0" smtClean="0"/>
              <a:t>Consider </a:t>
            </a:r>
            <a:r>
              <a:rPr lang="en-US" smtClean="0"/>
              <a:t>the following classes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463969"/>
            <a:ext cx="7173247" cy="1744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case class 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age: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name = s"${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}"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s"${name}: ${age}"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Person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("George", "Ball", 21)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Person = George Ball: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21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376" y="3102078"/>
            <a:ext cx="7173247" cy="2113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case 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Trade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id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side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amount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Double )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s"${if ( side == "b" ) "Buy" else "Sell"} ${amount} of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\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       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at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}"</a:t>
            </a:r>
          </a:p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t1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Trade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("T1", "b", "AAPL", 1000,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115.0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t1: Trade = Buy 1000 of AAPL at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115.0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502739"/>
          </a:xfrm>
        </p:spPr>
        <p:txBody>
          <a:bodyPr/>
          <a:lstStyle/>
          <a:p>
            <a:r>
              <a:rPr lang="en-US" dirty="0" smtClean="0"/>
              <a:t>Requirement is to </a:t>
            </a:r>
            <a:r>
              <a:rPr lang="en-US" dirty="0" err="1" smtClean="0"/>
              <a:t>serialise</a:t>
            </a:r>
            <a:r>
              <a:rPr lang="en-US" dirty="0" smtClean="0"/>
              <a:t> to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53497"/>
            <a:ext cx="6096615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Person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age: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name = s"${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${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s"${name}: ${age}"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 &lt;person&gt;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 &lt;name&gt;{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this.name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}&lt;/name&gt;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 &lt;age&gt;{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this.age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}&lt;/age&gt;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&lt;/person&gt;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625" y="2885768"/>
            <a:ext cx="4827639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Person("George", "Ball", 21)</a:t>
            </a: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Person = George Ball: 21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res58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&lt;person&gt;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&lt;name&gt;George Ball&lt;/name&gt;</a:t>
            </a:r>
          </a:p>
          <a:p>
            <a:pPr>
              <a:lnSpc>
                <a:spcPts val="17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  &lt;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&gt;21&lt;/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1570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502739"/>
          </a:xfrm>
        </p:spPr>
        <p:txBody>
          <a:bodyPr/>
          <a:lstStyle/>
          <a:p>
            <a:r>
              <a:rPr lang="en-US" dirty="0" smtClean="0"/>
              <a:t>Requirement is to </a:t>
            </a:r>
            <a:r>
              <a:rPr lang="en-US" dirty="0" err="1" smtClean="0"/>
              <a:t>serialise</a:t>
            </a:r>
            <a:r>
              <a:rPr lang="en-US" dirty="0" smtClean="0"/>
              <a:t> to XML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53497"/>
            <a:ext cx="6096615" cy="2460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Trade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id: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side: String,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String,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amount: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Double ) {</a:t>
            </a:r>
          </a:p>
          <a:p>
            <a:pPr>
              <a:lnSpc>
                <a:spcPts val="1640"/>
              </a:lnSpc>
            </a:pP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  …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= &lt;trade&gt;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&lt;id&gt;{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this.id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}&lt;/id&gt;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&lt;side&gt;{if (side == "b") "Buy" else "Sell"}&lt;/side&gt;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&gt;{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this.sym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}&lt;/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&lt;amount&gt;{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this.amount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}&lt;/amount&gt;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&gt;{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this.unitPrice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}&lt;/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&lt;/trade&gt;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615" y="3375879"/>
            <a:ext cx="5466735" cy="1859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de-DE" sz="1200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t1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res61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trade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&lt;id&gt;T1&lt;/id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&gt;105.0&lt;/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&lt;/trade&gt;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Type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275436"/>
          </a:xfrm>
        </p:spPr>
        <p:txBody>
          <a:bodyPr/>
          <a:lstStyle/>
          <a:p>
            <a:r>
              <a:rPr lang="en-US" dirty="0" smtClean="0"/>
              <a:t>Encapsulate required </a:t>
            </a:r>
            <a:r>
              <a:rPr lang="en-US" dirty="0" err="1" smtClean="0"/>
              <a:t>behaviour</a:t>
            </a:r>
            <a:r>
              <a:rPr lang="en-US" dirty="0" smtClean="0"/>
              <a:t> as a type</a:t>
            </a:r>
          </a:p>
          <a:p>
            <a:pPr lvl="2"/>
            <a:r>
              <a:rPr lang="en-US" dirty="0" smtClean="0"/>
              <a:t>Normally a </a:t>
            </a:r>
            <a:r>
              <a:rPr lang="en-US" dirty="0" err="1" smtClean="0"/>
              <a:t>parameterised</a:t>
            </a:r>
            <a:r>
              <a:rPr lang="en-US" dirty="0" smtClean="0"/>
              <a:t> trait</a:t>
            </a:r>
          </a:p>
          <a:p>
            <a:pPr lvl="2"/>
            <a:r>
              <a:rPr lang="en-US" dirty="0" smtClean="0"/>
              <a:t>This is the Type Class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instance of the trait to define concrete </a:t>
            </a:r>
            <a:r>
              <a:rPr lang="en-US" dirty="0" err="1" smtClean="0"/>
              <a:t>behaviour</a:t>
            </a:r>
            <a:r>
              <a:rPr lang="en-US" dirty="0" smtClean="0"/>
              <a:t> for target type(s)</a:t>
            </a:r>
          </a:p>
          <a:p>
            <a:pPr lvl="2"/>
            <a:r>
              <a:rPr lang="en-US" dirty="0" smtClean="0"/>
              <a:t>In implicit scope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1924973"/>
            <a:ext cx="5467350" cy="8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trait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[A]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(a: A):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863390"/>
            <a:ext cx="5899969" cy="1072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personXML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[Person]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(p: Person) = &lt;person&gt;&lt;name&gt;{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p.name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}&lt;/name&gt;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            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&gt;{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p.age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}&lt;/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&gt;&lt;/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person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07427" cy="4121010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</a:rPr>
              <a:t>Implicit definitions are used (inserted) by the compiler when necessary</a:t>
            </a:r>
          </a:p>
          <a:p>
            <a:pPr lvl="2"/>
            <a:r>
              <a:rPr lang="en-GB" dirty="0" smtClean="0">
                <a:ea typeface="ＭＳ Ｐゴシック" charset="0"/>
              </a:rPr>
              <a:t>Method definitions</a:t>
            </a:r>
          </a:p>
          <a:p>
            <a:pPr lvl="2"/>
            <a:r>
              <a:rPr lang="en-GB" dirty="0" smtClean="0">
                <a:ea typeface="ＭＳ Ｐゴシック" charset="0"/>
              </a:rPr>
              <a:t>Method parameters</a:t>
            </a:r>
          </a:p>
          <a:p>
            <a:pPr lvl="2"/>
            <a:r>
              <a:rPr lang="en-GB" dirty="0" smtClean="0">
                <a:ea typeface="ＭＳ Ｐゴシック" charset="0"/>
              </a:rPr>
              <a:t>Classes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Multiple use cases</a:t>
            </a:r>
          </a:p>
          <a:p>
            <a:pPr lvl="2"/>
            <a:r>
              <a:rPr lang="en-GB" dirty="0" smtClean="0">
                <a:ea typeface="ＭＳ Ｐゴシック" charset="0"/>
              </a:rPr>
              <a:t>Transparent conversion between types</a:t>
            </a:r>
          </a:p>
          <a:p>
            <a:pPr lvl="2"/>
            <a:r>
              <a:rPr lang="en-GB" dirty="0" smtClean="0">
                <a:ea typeface="ＭＳ Ｐゴシック" charset="0"/>
              </a:rPr>
              <a:t>Flexible defaults for method parameters</a:t>
            </a:r>
          </a:p>
          <a:p>
            <a:pPr lvl="2"/>
            <a:r>
              <a:rPr lang="en-GB" dirty="0" smtClean="0">
                <a:ea typeface="ＭＳ Ｐゴシック" charset="0"/>
              </a:rPr>
              <a:t>Helping to define bounds for type parameters</a:t>
            </a:r>
          </a:p>
          <a:p>
            <a:pPr lvl="2"/>
            <a:r>
              <a:rPr lang="en-GB" dirty="0" smtClean="0">
                <a:ea typeface="ＭＳ Ｐゴシック" charset="0"/>
              </a:rPr>
              <a:t>Basis for type classes</a:t>
            </a:r>
            <a:endParaRPr lang="is-IS" dirty="0" smtClean="0">
              <a:ea typeface="ＭＳ Ｐゴシック" charset="0"/>
            </a:endParaRPr>
          </a:p>
          <a:p>
            <a:pPr lvl="2"/>
            <a:endParaRPr lang="en-GB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Type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275436"/>
          </a:xfrm>
        </p:spPr>
        <p:txBody>
          <a:bodyPr/>
          <a:lstStyle/>
          <a:p>
            <a:r>
              <a:rPr lang="en-US" dirty="0" smtClean="0"/>
              <a:t>Encapsulate required </a:t>
            </a:r>
            <a:r>
              <a:rPr lang="en-US" dirty="0" err="1" smtClean="0"/>
              <a:t>behaviour</a:t>
            </a:r>
            <a:r>
              <a:rPr lang="en-US" dirty="0" smtClean="0"/>
              <a:t> as a type</a:t>
            </a:r>
          </a:p>
          <a:p>
            <a:pPr lvl="2"/>
            <a:r>
              <a:rPr lang="en-US" dirty="0" smtClean="0"/>
              <a:t>Normally a </a:t>
            </a:r>
            <a:r>
              <a:rPr lang="en-US" dirty="0" err="1" smtClean="0"/>
              <a:t>parameterised</a:t>
            </a:r>
            <a:r>
              <a:rPr lang="en-US" dirty="0" smtClean="0"/>
              <a:t> trait</a:t>
            </a:r>
          </a:p>
          <a:p>
            <a:pPr lvl="2"/>
            <a:r>
              <a:rPr lang="en-US" dirty="0" smtClean="0"/>
              <a:t>This is the Type Class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instance of the trait to define concrete </a:t>
            </a:r>
            <a:r>
              <a:rPr lang="en-US" dirty="0" err="1" smtClean="0"/>
              <a:t>behaviour</a:t>
            </a:r>
            <a:r>
              <a:rPr lang="en-US" dirty="0" smtClean="0"/>
              <a:t> for target type(s)</a:t>
            </a:r>
          </a:p>
          <a:p>
            <a:pPr lvl="2"/>
            <a:r>
              <a:rPr lang="en-US" dirty="0" smtClean="0"/>
              <a:t>In implicit scope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8650" y="1924973"/>
            <a:ext cx="5467350" cy="8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trait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[A] {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(a: A):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811439"/>
            <a:ext cx="7433802" cy="1449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tradeXML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[Trade] { 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(t: Trade) = 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trade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&gt;{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t.id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}&lt;/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      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side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&gt;{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t.side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== "b")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Buy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else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"Sell"}&lt;/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side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     ...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   &lt;/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trade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a Type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27254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Invoke the type class functionality using the implicitly function</a:t>
            </a:r>
          </a:p>
          <a:p>
            <a:pPr lvl="2"/>
            <a:r>
              <a:rPr lang="en-US" dirty="0" smtClean="0"/>
              <a:t>Does not compile if no type class instance for target type in implicit scope</a:t>
            </a:r>
          </a:p>
          <a:p>
            <a:pPr lvl="2"/>
            <a:r>
              <a:rPr lang="en-US" dirty="0" smtClean="0"/>
              <a:t>Could also be called explicitly if required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6609" y="2122473"/>
            <a:ext cx="7610782" cy="28303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implicitly[XMLSerializer[Person]].toXML(p1)</a:t>
            </a: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res2: scala.xml.Elem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= &lt;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person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name&gt;John Doe&lt;/name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&gt; &lt;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age&gt;21&lt;/age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&gt; &lt;/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person&gt;</a:t>
            </a: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personXML.toXML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(p1)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res10: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</a:t>
            </a: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scala&gt; implicitly[XMLSerializer[Trade]].toXML(t1)</a:t>
            </a: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res0: scala.xml.Elem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= &lt;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trade&gt; &lt;id&gt;T1&lt;/id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&gt; ... &lt;/trade&gt;</a:t>
            </a:r>
            <a:endParaRPr lang="is-I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implicitly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]].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(100)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console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&gt;:20: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could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not find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implicit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value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de-DE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parameter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Bounds for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390532"/>
          </a:xfrm>
        </p:spPr>
        <p:txBody>
          <a:bodyPr>
            <a:normAutofit/>
          </a:bodyPr>
          <a:lstStyle/>
          <a:p>
            <a:r>
              <a:rPr lang="en-US" dirty="0" smtClean="0"/>
              <a:t>Improvement over View Bounds</a:t>
            </a:r>
          </a:p>
          <a:p>
            <a:pPr lvl="2"/>
            <a:r>
              <a:rPr lang="en-US" dirty="0" smtClean="0"/>
              <a:t>Requires presence of a type class instance for the specified type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Argument to </a:t>
            </a:r>
            <a:r>
              <a:rPr lang="en-US" dirty="0" err="1" smtClean="0"/>
              <a:t>serializeToXML</a:t>
            </a:r>
            <a:r>
              <a:rPr lang="en-US" dirty="0" smtClean="0"/>
              <a:t> must be of a type that has a type class instance defined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94958"/>
            <a:ext cx="7886700" cy="905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serializeToXML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(a: A)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                           implicitly[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[A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]].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(a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serializeToXML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[A](a: A)(implicit evidence$1: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[A])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388291"/>
            <a:ext cx="3500898" cy="1845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serializeToXML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(t1)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res67: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&lt;trade&gt; &lt;id&gt;T1&lt;/id&gt;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&lt;side&gt;Buy&lt;/side&gt;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&gt;AAPL&lt;/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&lt;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amount&gt;1000&lt;/amount&gt;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&gt;105.0&lt;/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&lt;/trade&gt;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5360" y="3130106"/>
            <a:ext cx="4469990" cy="2050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serializeToXML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res68: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&gt;4&lt;/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serializeToXML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&lt;console&gt;:49: error: could not find implicit value for evidence parameter of type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serializeToXML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589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Approach using Implicit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implicit </a:t>
            </a:r>
            <a:r>
              <a:rPr lang="en-US" dirty="0" smtClean="0"/>
              <a:t>class to encapsulate transformation functionality</a:t>
            </a:r>
          </a:p>
          <a:p>
            <a:pPr lvl="2"/>
            <a:r>
              <a:rPr lang="en-US" dirty="0" smtClean="0"/>
              <a:t>Type class is implicit parameter to transform function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Now functionality available on selected types</a:t>
            </a:r>
          </a:p>
          <a:p>
            <a:pPr lvl="2"/>
            <a:r>
              <a:rPr lang="en-US" dirty="0" smtClean="0"/>
              <a:t>As if it were part of the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763389"/>
            <a:ext cx="6775040" cy="1141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implicit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[A](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a: A)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asXML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(implicit instance: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[A]):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                     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instance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a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617459"/>
            <a:ext cx="3309170" cy="109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gb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asXML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res62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&lt;person&gt;&lt;name&gt;George Ball&lt;/name&gt;</a:t>
            </a:r>
          </a:p>
          <a:p>
            <a:pPr>
              <a:lnSpc>
                <a:spcPts val="1740"/>
              </a:lnSpc>
            </a:pPr>
            <a:r>
              <a:rPr lang="ro-RO" sz="1200" dirty="0" smtClean="0">
                <a:latin typeface="Monaco" charset="0"/>
                <a:ea typeface="Monaco" charset="0"/>
                <a:cs typeface="Monaco" charset="0"/>
              </a:rPr>
              <a:t>        &lt;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&gt;21&lt;/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age</a:t>
            </a: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&gt;&lt;/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person</a:t>
            </a: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0774" y="3505466"/>
            <a:ext cx="4164576" cy="164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t1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asXML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res63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&lt;trade&gt; &lt;id&gt;T1&lt;/id&gt;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&lt;side&gt;Buy&lt;/side&gt;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&gt;AAPL&lt;/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sym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&lt;amount&gt;1000&lt;/amount&gt;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&gt;105.0&lt;/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unitPrice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&lt;/trade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 using Implicit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974687"/>
          </a:xfrm>
        </p:spPr>
        <p:txBody>
          <a:bodyPr/>
          <a:lstStyle/>
          <a:p>
            <a:r>
              <a:rPr lang="en-US" dirty="0" smtClean="0"/>
              <a:t>Other types can have the functionality "added"</a:t>
            </a:r>
          </a:p>
          <a:p>
            <a:pPr lvl="2"/>
            <a:r>
              <a:rPr lang="en-US" dirty="0" smtClean="0"/>
              <a:t>Define type class instance for the type in implicit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745113"/>
            <a:ext cx="6775040" cy="164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stringXML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[String]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(s: String):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&gt;{s}&lt;/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XMLSerializer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toXML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0761" y="3239995"/>
            <a:ext cx="5707626" cy="1290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4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asXML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res64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&gt;4&lt;/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"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asXML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res66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scala.xml.Elem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Foobar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&lt;/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758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Views – Transparent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73242"/>
          </a:xfrm>
        </p:spPr>
        <p:txBody>
          <a:bodyPr/>
          <a:lstStyle/>
          <a:p>
            <a:r>
              <a:rPr lang="en-US" dirty="0" smtClean="0"/>
              <a:t>Example: String to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16" y="1434863"/>
            <a:ext cx="6912692" cy="3783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math.max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(3,5)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res39: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5</a:t>
            </a: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math.max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(3,"5")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&lt;console&gt;:16: error: overloaded method value max with alternatives: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Double,y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Double)Double &lt;and&gt;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Float,y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Float)Float &lt;and&gt;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Long,y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Long)Long &lt;and&gt;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(x: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Int,y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cannot be applied to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String)</a:t>
            </a:r>
          </a:p>
          <a:p>
            <a:pPr>
              <a:lnSpc>
                <a:spcPts val="16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ro-RO" sz="1200" dirty="0" err="1">
                <a:latin typeface="Monaco" charset="0"/>
                <a:ea typeface="Monaco" charset="0"/>
                <a:cs typeface="Monaco" charset="0"/>
              </a:rPr>
              <a:t>math.max</a:t>
            </a: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(3,"5")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(s: String):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(s: String)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math.max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(3,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("5") 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439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Views – Transparent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4248830"/>
          </a:xfrm>
        </p:spPr>
        <p:txBody>
          <a:bodyPr/>
          <a:lstStyle/>
          <a:p>
            <a:r>
              <a:rPr lang="en-US" dirty="0" smtClean="0"/>
              <a:t>Make conversion method "implicit"</a:t>
            </a:r>
          </a:p>
          <a:p>
            <a:pPr lvl="2"/>
            <a:r>
              <a:rPr lang="en-US" dirty="0" smtClean="0"/>
              <a:t>Happens automatically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Compiler identifies function to use by signature</a:t>
            </a:r>
          </a:p>
          <a:p>
            <a:pPr lvl="2"/>
            <a:r>
              <a:rPr lang="en-US" dirty="0" smtClean="0"/>
              <a:t>String =&gt;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Definition must be in scope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If more than one function with this signature, compilation fails</a:t>
            </a:r>
          </a:p>
          <a:p>
            <a:pPr lvl="2"/>
            <a:r>
              <a:rPr lang="en-US" dirty="0" smtClean="0"/>
              <a:t>Ambiguity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082" y="1822601"/>
            <a:ext cx="6912692" cy="12296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(s: String)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(s: String)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math.max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(3,"5")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res44: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0038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Implicit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5506679" cy="4178968"/>
          </a:xfrm>
        </p:spPr>
        <p:txBody>
          <a:bodyPr/>
          <a:lstStyle/>
          <a:p>
            <a:r>
              <a:rPr lang="en-US" dirty="0" smtClean="0"/>
              <a:t>Implicit definitions must be visible to compiler</a:t>
            </a:r>
          </a:p>
          <a:p>
            <a:pPr lvl="2"/>
            <a:endParaRPr lang="en-US" dirty="0"/>
          </a:p>
          <a:p>
            <a:r>
              <a:rPr lang="en-US" dirty="0" smtClean="0"/>
              <a:t>Current Scope</a:t>
            </a:r>
          </a:p>
          <a:p>
            <a:pPr lvl="1"/>
            <a:r>
              <a:rPr lang="en-US" dirty="0" smtClean="0"/>
              <a:t>Local definitions</a:t>
            </a:r>
          </a:p>
          <a:p>
            <a:pPr lvl="1"/>
            <a:r>
              <a:rPr lang="en-US" dirty="0" smtClean="0"/>
              <a:t>Members of enclosing scope (class, package)</a:t>
            </a:r>
          </a:p>
          <a:p>
            <a:pPr lvl="1"/>
            <a:r>
              <a:rPr lang="en-US" dirty="0" smtClean="0"/>
              <a:t>Imported identifiers</a:t>
            </a:r>
          </a:p>
          <a:p>
            <a:pPr lvl="1"/>
            <a:endParaRPr lang="en-US" dirty="0"/>
          </a:p>
          <a:p>
            <a:r>
              <a:rPr lang="en-US" dirty="0" smtClean="0"/>
              <a:t>Implicit Scope</a:t>
            </a:r>
          </a:p>
          <a:p>
            <a:pPr lvl="1"/>
            <a:r>
              <a:rPr lang="en-US" dirty="0" smtClean="0"/>
              <a:t>Companion objects of associated types</a:t>
            </a:r>
          </a:p>
          <a:p>
            <a:pPr lvl="1"/>
            <a:r>
              <a:rPr lang="en-US" dirty="0" smtClean="0"/>
              <a:t>Source and target type</a:t>
            </a:r>
          </a:p>
          <a:p>
            <a:pPr lvl="1"/>
            <a:r>
              <a:rPr lang="en-US" dirty="0" smtClean="0"/>
              <a:t>Relevant type parameters</a:t>
            </a:r>
          </a:p>
          <a:p>
            <a:pPr lvl="1"/>
            <a:r>
              <a:rPr lang="en-US" dirty="0" smtClean="0"/>
              <a:t>All parts of a compound type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23819" y="2123767"/>
            <a:ext cx="1351326" cy="2753033"/>
            <a:chOff x="6135329" y="2113935"/>
            <a:chExt cx="1351326" cy="2753033"/>
          </a:xfrm>
        </p:grpSpPr>
        <p:sp>
          <p:nvSpPr>
            <p:cNvPr id="4" name="Up Arrow 3"/>
            <p:cNvSpPr/>
            <p:nvPr/>
          </p:nvSpPr>
          <p:spPr>
            <a:xfrm>
              <a:off x="6135329" y="2113935"/>
              <a:ext cx="314632" cy="2753033"/>
            </a:xfrm>
            <a:prstGeom prst="upArrow">
              <a:avLst>
                <a:gd name="adj1" fmla="val 50000"/>
                <a:gd name="adj2" fmla="val 1343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9961" y="2831824"/>
              <a:ext cx="1036694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Precedence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01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Implicit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4406146"/>
          </a:xfrm>
        </p:spPr>
        <p:txBody>
          <a:bodyPr>
            <a:normAutofit/>
          </a:bodyPr>
          <a:lstStyle/>
          <a:p>
            <a:r>
              <a:rPr lang="en-US" dirty="0" smtClean="0"/>
              <a:t>Complex Number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Implicit </a:t>
            </a:r>
            <a:r>
              <a:rPr lang="en-US" dirty="0" err="1" smtClean="0"/>
              <a:t>def</a:t>
            </a:r>
            <a:r>
              <a:rPr lang="en-US" dirty="0" smtClean="0"/>
              <a:t> in companion object</a:t>
            </a:r>
          </a:p>
          <a:p>
            <a:pPr lvl="2"/>
            <a:r>
              <a:rPr lang="en-US" dirty="0" smtClean="0"/>
              <a:t>No import necessary to use it</a:t>
            </a:r>
          </a:p>
          <a:p>
            <a:pPr lvl="2"/>
            <a:r>
              <a:rPr lang="en-US" dirty="0" smtClean="0"/>
              <a:t>Can be overridden locally if necessary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481080"/>
            <a:ext cx="6912692" cy="2816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Complex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0,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0 )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( that: Complex ) =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new Complex(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 ( that: Complex ) =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new Complex(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that.im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override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() = 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"%d + %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di".format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this.im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Complex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intToComplex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new Complex(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6451" y="3495419"/>
            <a:ext cx="2610466" cy="130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c1: Complex = 3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c1: Complex = 3 + 0i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c1 + 2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res45: Complex = 5 + 0i</a:t>
            </a:r>
          </a:p>
        </p:txBody>
      </p:sp>
    </p:spTree>
    <p:extLst>
      <p:ext uri="{BB962C8B-B14F-4D97-AF65-F5344CB8AC3E}">
        <p14:creationId xmlns:p14="http://schemas.microsoft.com/office/powerpoint/2010/main" val="17067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525294"/>
          </a:xfrm>
        </p:spPr>
        <p:txBody>
          <a:bodyPr/>
          <a:lstStyle/>
          <a:p>
            <a:r>
              <a:rPr lang="en-US" dirty="0" smtClean="0"/>
              <a:t>Further means of qualifying type parameters</a:t>
            </a:r>
          </a:p>
          <a:p>
            <a:pPr lvl="2"/>
            <a:r>
              <a:rPr lang="en-US" dirty="0" smtClean="0"/>
              <a:t>"type can be viewed as"</a:t>
            </a:r>
          </a:p>
          <a:p>
            <a:pPr lvl="2"/>
            <a:r>
              <a:rPr lang="en-US" dirty="0" smtClean="0"/>
              <a:t>Relies on implicit view </a:t>
            </a:r>
            <a:br>
              <a:rPr lang="en-US" dirty="0" smtClean="0"/>
            </a:br>
            <a:r>
              <a:rPr lang="en-US" dirty="0" smtClean="0"/>
              <a:t>being in scope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551" y="2387384"/>
            <a:ext cx="7404304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b1 = new Box[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](3)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b1: Box[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Box@2c039ac6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b1.multBy3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9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b2 = new Box[String]("3")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&lt;console&gt;:12: error: No implicit view available from String =&gt; Int.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b2 = new Box[String]("3")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^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0299" y="1951317"/>
            <a:ext cx="3668046" cy="8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Box[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 &lt;%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x: A)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multBy3 = x * 3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78013" y="1104449"/>
            <a:ext cx="2537337" cy="683728"/>
            <a:chOff x="5978013" y="1104449"/>
            <a:chExt cx="2537337" cy="683728"/>
          </a:xfrm>
        </p:grpSpPr>
        <p:sp>
          <p:nvSpPr>
            <p:cNvPr id="7" name="Oval Callout 6"/>
            <p:cNvSpPr/>
            <p:nvPr/>
          </p:nvSpPr>
          <p:spPr>
            <a:xfrm>
              <a:off x="5978013" y="1104449"/>
              <a:ext cx="2537337" cy="683728"/>
            </a:xfrm>
            <a:prstGeom prst="wedgeEllipseCallout">
              <a:avLst>
                <a:gd name="adj1" fmla="val -48340"/>
                <a:gd name="adj2" fmla="val 8685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3292" y="1184061"/>
              <a:ext cx="2060624" cy="524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Implicit conversion </a:t>
              </a:r>
              <a:br>
                <a:rPr lang="en-US" dirty="0" smtClean="0"/>
              </a:br>
              <a:r>
                <a:rPr lang="en-US" dirty="0" smtClean="0"/>
                <a:t>from </a:t>
              </a:r>
              <a:r>
                <a:rPr lang="en-US" dirty="0"/>
                <a:t> </a:t>
              </a:r>
              <a:r>
                <a:rPr lang="en-US" dirty="0" smtClean="0"/>
                <a:t>type A to </a:t>
              </a:r>
              <a:r>
                <a:rPr lang="en-US" dirty="0" err="1" smtClean="0"/>
                <a:t>Int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65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122171"/>
          </a:xfrm>
        </p:spPr>
        <p:txBody>
          <a:bodyPr/>
          <a:lstStyle/>
          <a:p>
            <a:r>
              <a:rPr lang="en-US" dirty="0" smtClean="0"/>
              <a:t>Add implicit view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041" y="1662598"/>
            <a:ext cx="7404304" cy="1944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implicit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s: String 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s.toInt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strToInt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(s: String)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b2 = new Box[String]("3")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b2: Box[String] = Box@20b2475a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b2.multBy3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304" y="3025400"/>
            <a:ext cx="3668046" cy="8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Box[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 &lt;%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x: A)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multBy3 = x * 3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Functionality to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1220495"/>
          </a:xfrm>
        </p:spPr>
        <p:txBody>
          <a:bodyPr/>
          <a:lstStyle/>
          <a:p>
            <a:r>
              <a:rPr lang="en-US" dirty="0" smtClean="0"/>
              <a:t>Without subtyping</a:t>
            </a:r>
          </a:p>
          <a:p>
            <a:pPr lvl="2"/>
            <a:r>
              <a:rPr lang="en-US" dirty="0" smtClean="0"/>
              <a:t>"Pimp my library"</a:t>
            </a:r>
          </a:p>
          <a:p>
            <a:pPr lvl="2"/>
            <a:r>
              <a:rPr lang="en-US" dirty="0" smtClean="0"/>
              <a:t>Define wrapper type to contain additional functions</a:t>
            </a:r>
          </a:p>
          <a:p>
            <a:pPr lvl="2"/>
            <a:r>
              <a:rPr lang="en-US" dirty="0" smtClean="0"/>
              <a:t>Define implicit conversion from source class to the wrapper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196" y="2373263"/>
            <a:ext cx="7404304" cy="2398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extends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AnyVal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square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i * i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implicit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intToIntSq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i: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)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(i)</a:t>
            </a:r>
          </a:p>
          <a:p>
            <a:pPr>
              <a:lnSpc>
                <a:spcPts val="1840"/>
              </a:lnSpc>
            </a:pP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intToIntSq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(i: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IntSquare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4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square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res2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16</a:t>
            </a:r>
          </a:p>
        </p:txBody>
      </p:sp>
    </p:spTree>
    <p:extLst>
      <p:ext uri="{BB962C8B-B14F-4D97-AF65-F5344CB8AC3E}">
        <p14:creationId xmlns:p14="http://schemas.microsoft.com/office/powerpoint/2010/main" val="5315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7314</TotalTime>
  <Words>2198</Words>
  <Application>Microsoft Macintosh PowerPoint</Application>
  <PresentationFormat>On-screen Show (16:10)</PresentationFormat>
  <Paragraphs>414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Monaco</vt:lpstr>
      <vt:lpstr>ＭＳ Ｐゴシック</vt:lpstr>
      <vt:lpstr>Symbol</vt:lpstr>
      <vt:lpstr>Arial</vt:lpstr>
      <vt:lpstr>Office Theme</vt:lpstr>
      <vt:lpstr>Implicits and Typeclasses</vt:lpstr>
      <vt:lpstr>Implicit</vt:lpstr>
      <vt:lpstr>Implicit Views – Transparent Type Conversion</vt:lpstr>
      <vt:lpstr>Implicit Views – Transparent Type Conversion</vt:lpstr>
      <vt:lpstr>Resolving Implicit Definitions</vt:lpstr>
      <vt:lpstr>Using Implicit Views</vt:lpstr>
      <vt:lpstr>View Bounds</vt:lpstr>
      <vt:lpstr>View Bounds</vt:lpstr>
      <vt:lpstr>Adding Functionality to Types</vt:lpstr>
      <vt:lpstr>Adding Functionality to Types</vt:lpstr>
      <vt:lpstr>Adding Functionality to Types</vt:lpstr>
      <vt:lpstr>Implicit Parameters</vt:lpstr>
      <vt:lpstr>Implicit Parameters</vt:lpstr>
      <vt:lpstr>Implicit Parameters</vt:lpstr>
      <vt:lpstr>About Type Classes</vt:lpstr>
      <vt:lpstr>Why Type Classes?</vt:lpstr>
      <vt:lpstr>Why Type Classes?</vt:lpstr>
      <vt:lpstr>Why Type Classes?</vt:lpstr>
      <vt:lpstr>Using a Type Class</vt:lpstr>
      <vt:lpstr>Using a Type Class</vt:lpstr>
      <vt:lpstr>Using a Type Class</vt:lpstr>
      <vt:lpstr>Context Bounds for Types</vt:lpstr>
      <vt:lpstr>Alternative Approach using Implicit Class</vt:lpstr>
      <vt:lpstr>Alternative Approach using Implicit Class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189</cp:revision>
  <dcterms:created xsi:type="dcterms:W3CDTF">2016-08-08T06:24:31Z</dcterms:created>
  <dcterms:modified xsi:type="dcterms:W3CDTF">2017-01-12T13:02:35Z</dcterms:modified>
</cp:coreProperties>
</file>