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72" r:id="rId40"/>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2"/>
    <p:restoredTop sz="94674"/>
  </p:normalViewPr>
  <p:slideViewPr>
    <p:cSldViewPr snapToGrid="0" snapToObjects="1">
      <p:cViewPr varScale="1">
        <p:scale>
          <a:sx n="159" d="100"/>
          <a:sy n="159" d="100"/>
        </p:scale>
        <p:origin x="184" y="560"/>
      </p:cViewPr>
      <p:guideLst/>
    </p:cSldViewPr>
  </p:slideViewPr>
  <p:notesTextViewPr>
    <p:cViewPr>
      <p:scale>
        <a:sx n="1" d="1"/>
        <a:sy n="1" d="1"/>
      </p:scale>
      <p:origin x="0" y="0"/>
    </p:cViewPr>
  </p:notesTextViewPr>
  <p:notesViewPr>
    <p:cSldViewPr snapToGrid="0" snapToObjects="1">
      <p:cViewPr varScale="1">
        <p:scale>
          <a:sx n="121" d="100"/>
          <a:sy n="121" d="100"/>
        </p:scale>
        <p:origin x="2336" y="176"/>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85800" y="105103"/>
            <a:ext cx="2286000" cy="353685"/>
          </a:xfrm>
          <a:prstGeom prst="rect">
            <a:avLst/>
          </a:prstGeom>
        </p:spPr>
        <p:txBody>
          <a:bodyPr vert="horz" lIns="91440" tIns="45720" rIns="91440" bIns="45720" rtlCol="0"/>
          <a:lstStyle>
            <a:lvl1pPr algn="l">
              <a:defRPr sz="1000"/>
            </a:lvl1pPr>
          </a:lstStyle>
          <a:p>
            <a:r>
              <a:rPr lang="en-US" dirty="0" smtClean="0"/>
              <a:t>Introduction and Background</a:t>
            </a:r>
            <a:endParaRPr lang="en-US" dirty="0"/>
          </a:p>
        </p:txBody>
      </p:sp>
      <p:sp>
        <p:nvSpPr>
          <p:cNvPr id="4" name="Slide Image Placeholder 3"/>
          <p:cNvSpPr>
            <a:spLocks noGrp="1" noRot="1" noChangeAspect="1"/>
          </p:cNvSpPr>
          <p:nvPr>
            <p:ph type="sldImg" idx="2"/>
          </p:nvPr>
        </p:nvSpPr>
        <p:spPr>
          <a:xfrm>
            <a:off x="687388" y="533400"/>
            <a:ext cx="5465762" cy="34178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413385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685800" y="8783365"/>
            <a:ext cx="2286000" cy="19969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765628"/>
            <a:ext cx="2287587" cy="217432"/>
          </a:xfrm>
          <a:prstGeom prst="rect">
            <a:avLst/>
          </a:prstGeom>
        </p:spPr>
        <p:txBody>
          <a:bodyPr vert="horz" lIns="91440" tIns="45720" rIns="91440" bIns="45720" rtlCol="0" anchor="b"/>
          <a:lstStyle>
            <a:lvl1pPr algn="r">
              <a:defRPr sz="900"/>
            </a:lvl1pPr>
          </a:lstStyle>
          <a:p>
            <a:fld id="{3E5819FF-951A-8047-BBA2-AC7617C5FF31}" type="slidenum">
              <a:rPr lang="en-US" smtClean="0"/>
              <a:pPr/>
              <a:t>‹#›</a:t>
            </a:fld>
            <a:endParaRPr lang="en-US"/>
          </a:p>
        </p:txBody>
      </p:sp>
      <p:cxnSp>
        <p:nvCxnSpPr>
          <p:cNvPr id="9" name="Straight Connector 8"/>
          <p:cNvCxnSpPr/>
          <p:nvPr/>
        </p:nvCxnSpPr>
        <p:spPr>
          <a:xfrm>
            <a:off x="685801" y="4151587"/>
            <a:ext cx="546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85800" y="8650015"/>
            <a:ext cx="5486400" cy="21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1" y="358939"/>
            <a:ext cx="5468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9959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traditional model for multi-threading</a:t>
            </a:r>
            <a:r>
              <a:rPr lang="en-US" baseline="0" dirty="0" smtClean="0"/>
              <a:t> is to view a thread as a form of lightweight process. Each thread has its own call stack (representing its own private flow of control), optionally some additional thread-specific memory and some administrative information. Resources such as address space, I/O descriptors, signal handlers and timers are generally shared amongst all the threads that belong to a given process.</a:t>
            </a:r>
          </a:p>
          <a:p>
            <a:r>
              <a:rPr lang="en-US" baseline="0" dirty="0" smtClean="0"/>
              <a:t>Whilst a thread has its own private copies of all local (stack) data it will share access to more widely scoped data with all other threads in the process. If this data is mutable, then we have a requirement for protection from concurrent updates from multiple threads to avoid data race conditions. This protection is normally provided using locks (in Java we normally see these through synchronized methods and blocks).</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79555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this example, the "worker" actor will generate and return a random </a:t>
            </a:r>
            <a:r>
              <a:rPr lang="en-US" dirty="0" err="1" smtClean="0"/>
              <a:t>Int</a:t>
            </a:r>
            <a:r>
              <a:rPr lang="en-US" dirty="0" smtClean="0"/>
              <a:t> value between 0 and</a:t>
            </a:r>
            <a:r>
              <a:rPr lang="en-US" baseline="0" dirty="0" smtClean="0"/>
              <a:t> 100.</a:t>
            </a:r>
          </a:p>
          <a:p>
            <a:r>
              <a:rPr lang="en-US" baseline="0" dirty="0" smtClean="0"/>
              <a:t>Notice that the implementation of the Actor is the same for the request/</a:t>
            </a:r>
            <a:r>
              <a:rPr lang="en-US" baseline="0" dirty="0" err="1" smtClean="0"/>
              <a:t>reponse</a:t>
            </a:r>
            <a:r>
              <a:rPr lang="en-US" baseline="0" dirty="0" smtClean="0"/>
              <a:t> approach as it would be for the traditional approach – it simply receives a request message for a random </a:t>
            </a:r>
            <a:r>
              <a:rPr lang="en-US" baseline="0" dirty="0" err="1" smtClean="0"/>
              <a:t>Int</a:t>
            </a:r>
            <a:r>
              <a:rPr lang="en-US" baseline="0" dirty="0" smtClean="0"/>
              <a:t> and sends </a:t>
            </a:r>
            <a:r>
              <a:rPr lang="en-US" baseline="0" smtClean="0"/>
              <a:t>the value as </a:t>
            </a:r>
            <a:r>
              <a:rPr lang="en-US" baseline="0" dirty="0" smtClean="0"/>
              <a:t>a message back to the </a:t>
            </a:r>
            <a:r>
              <a:rPr lang="en-US" baseline="0" smtClean="0"/>
              <a:t>sender .</a:t>
            </a:r>
            <a:endParaRPr lang="en-US" dirty="0"/>
          </a:p>
        </p:txBody>
      </p:sp>
    </p:spTree>
    <p:extLst>
      <p:ext uri="{BB962C8B-B14F-4D97-AF65-F5344CB8AC3E}">
        <p14:creationId xmlns:p14="http://schemas.microsoft.com/office/powerpoint/2010/main" val="1540686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definition</a:t>
            </a:r>
            <a:r>
              <a:rPr lang="en-US" baseline="0" dirty="0" smtClean="0"/>
              <a:t>s of the ask (?) method and supporting types are contained in the </a:t>
            </a:r>
            <a:r>
              <a:rPr lang="en-US" baseline="0" dirty="0" err="1" smtClean="0"/>
              <a:t>akka.pattern.ask</a:t>
            </a:r>
            <a:r>
              <a:rPr lang="en-US" baseline="0" dirty="0" smtClean="0"/>
              <a:t> package, which must be imported explicitly to obtain them. We also need to define an implicit value to represent the request timeout.</a:t>
            </a:r>
          </a:p>
          <a:p>
            <a:r>
              <a:rPr lang="en-US" baseline="0" dirty="0" smtClean="0"/>
              <a:t>The ask method returns a Future which we must post process to map to the correct Future type (in this case Future[</a:t>
            </a:r>
            <a:r>
              <a:rPr lang="en-US" baseline="0" dirty="0" err="1" smtClean="0"/>
              <a:t>Int</a:t>
            </a:r>
            <a:r>
              <a:rPr lang="en-US" baseline="0" dirty="0" smtClean="0"/>
              <a:t>]). Thereafter we handle it as a normal Future.</a:t>
            </a:r>
            <a:endParaRPr lang="en-US" dirty="0"/>
          </a:p>
        </p:txBody>
      </p:sp>
    </p:spTree>
    <p:extLst>
      <p:ext uri="{BB962C8B-B14F-4D97-AF65-F5344CB8AC3E}">
        <p14:creationId xmlns:p14="http://schemas.microsoft.com/office/powerpoint/2010/main" val="172530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We can demonstrate the asynchronous nature of actors</a:t>
            </a:r>
            <a:r>
              <a:rPr lang="en-US" baseline="0" dirty="0" smtClean="0"/>
              <a:t> with this example. Notice however that the responses are still associated with the requests.</a:t>
            </a:r>
          </a:p>
          <a:p>
            <a:r>
              <a:rPr lang="en-US" baseline="0" dirty="0" smtClean="0"/>
              <a:t>The requests are sent off in order 1 to 5, but replies received in a different order.</a:t>
            </a:r>
          </a:p>
          <a:p>
            <a:r>
              <a:rPr lang="en-US" baseline="0" dirty="0" smtClean="0"/>
              <a:t>Notice also the actor name in the log message, which was set explicitly when the actor was created.</a:t>
            </a:r>
            <a:endParaRPr lang="en-US" dirty="0"/>
          </a:p>
        </p:txBody>
      </p:sp>
    </p:spTree>
    <p:extLst>
      <p:ext uri="{BB962C8B-B14F-4D97-AF65-F5344CB8AC3E}">
        <p14:creationId xmlns:p14="http://schemas.microsoft.com/office/powerpoint/2010/main" val="736926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Finally, we see the effect of blocking on each request</a:t>
            </a:r>
            <a:r>
              <a:rPr lang="en-US" baseline="0" dirty="0" smtClean="0"/>
              <a:t> until the response arrives. Now the results are printed in order.</a:t>
            </a:r>
            <a:endParaRPr lang="en-US" dirty="0"/>
          </a:p>
        </p:txBody>
      </p:sp>
    </p:spTree>
    <p:extLst>
      <p:ext uri="{BB962C8B-B14F-4D97-AF65-F5344CB8AC3E}">
        <p14:creationId xmlns:p14="http://schemas.microsoft.com/office/powerpoint/2010/main" val="953834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a:t>
            </a:r>
            <a:r>
              <a:rPr lang="en-US" dirty="0" err="1" smtClean="0"/>
              <a:t>Akka</a:t>
            </a:r>
            <a:r>
              <a:rPr lang="en-US" dirty="0" smtClean="0"/>
              <a:t>, an actor is visible to the outside world only by</a:t>
            </a:r>
            <a:r>
              <a:rPr lang="en-US" baseline="0" dirty="0" smtClean="0"/>
              <a:t> means of an </a:t>
            </a:r>
            <a:r>
              <a:rPr lang="en-US" baseline="0" dirty="0" err="1" smtClean="0"/>
              <a:t>ActorRef</a:t>
            </a:r>
            <a:r>
              <a:rPr lang="en-US" baseline="0" dirty="0" smtClean="0"/>
              <a:t>. This is an abstract handle to an actor, which hides the specific implementation details of the actor, in particular its location. The actor may be local to the sending application or it may be remote – this does not affect the actor's interface thanks to the abstraction provided by the </a:t>
            </a:r>
            <a:r>
              <a:rPr lang="en-US" baseline="0" dirty="0" err="1" smtClean="0"/>
              <a:t>ActorRef</a:t>
            </a:r>
            <a:r>
              <a:rPr lang="en-US" baseline="0" dirty="0" smtClean="0"/>
              <a:t>.</a:t>
            </a:r>
            <a:endParaRPr lang="en-US" dirty="0"/>
          </a:p>
        </p:txBody>
      </p:sp>
    </p:spTree>
    <p:extLst>
      <p:ext uri="{BB962C8B-B14F-4D97-AF65-F5344CB8AC3E}">
        <p14:creationId xmlns:p14="http://schemas.microsoft.com/office/powerpoint/2010/main" val="672314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Behind the </a:t>
            </a:r>
            <a:r>
              <a:rPr lang="en-US" dirty="0" err="1" smtClean="0"/>
              <a:t>ActorRef</a:t>
            </a:r>
            <a:r>
              <a:rPr lang="en-US" baseline="0" dirty="0" smtClean="0"/>
              <a:t> are the components that make up the "Actor". Each actor has a Mailbox, onto which incoming messages are placed , by the </a:t>
            </a:r>
            <a:r>
              <a:rPr lang="en-US" baseline="0" dirty="0" err="1" smtClean="0"/>
              <a:t>ActorRef</a:t>
            </a:r>
            <a:r>
              <a:rPr lang="en-US" baseline="0" dirty="0" smtClean="0"/>
              <a:t>, in FIFO order. </a:t>
            </a:r>
            <a:endParaRPr lang="en-US" dirty="0"/>
          </a:p>
        </p:txBody>
      </p:sp>
    </p:spTree>
    <p:extLst>
      <p:ext uri="{BB962C8B-B14F-4D97-AF65-F5344CB8AC3E}">
        <p14:creationId xmlns:p14="http://schemas.microsoft.com/office/powerpoint/2010/main" val="11952625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The Dispatcher will then associate the Mailbox with a thread from a thread pool, and one or more messages are then </a:t>
            </a:r>
            <a:r>
              <a:rPr lang="en-US" baseline="0" dirty="0" err="1" smtClean="0"/>
              <a:t>dequeued</a:t>
            </a:r>
            <a:r>
              <a:rPr lang="en-US" baseline="0" dirty="0" smtClean="0"/>
              <a:t> and passed to the receive method of the concrete actor class.</a:t>
            </a:r>
          </a:p>
          <a:p>
            <a:r>
              <a:rPr lang="en-US" baseline="0" dirty="0" smtClean="0"/>
              <a:t>Note that the addition of a message to the Mailbox, and the </a:t>
            </a:r>
            <a:r>
              <a:rPr lang="en-US" baseline="0" dirty="0" err="1" smtClean="0"/>
              <a:t>dequeuing</a:t>
            </a:r>
            <a:r>
              <a:rPr lang="en-US" baseline="0" dirty="0" smtClean="0"/>
              <a:t> and handling of the message by the actor, are separate activities, most likely to be performed on separate threads.</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336287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do not live in isolation,</a:t>
            </a:r>
            <a:r>
              <a:rPr lang="en-US" baseline="0" dirty="0" smtClean="0"/>
              <a:t> but in collaborative groups. A collection of actors intended to work together is known as an Actor System. </a:t>
            </a:r>
            <a:br>
              <a:rPr lang="en-US" baseline="0" dirty="0" smtClean="0"/>
            </a:br>
            <a:r>
              <a:rPr lang="en-US" baseline="0" dirty="0" smtClean="0"/>
              <a:t>The Actor System provides a context in which several resources are shared amongst actors, and forms the basis for the naming mechanism for actors, and a central point for accessing configuration data.</a:t>
            </a:r>
          </a:p>
          <a:p>
            <a:r>
              <a:rPr lang="en-US" baseline="0" dirty="0" smtClean="0"/>
              <a:t>An Actor System is not necessarily the same as an application, there may be many actor systems in the same JVM instance, or even loaded by the same </a:t>
            </a:r>
            <a:r>
              <a:rPr lang="en-US" baseline="0" dirty="0" err="1" smtClean="0"/>
              <a:t>classloader</a:t>
            </a:r>
            <a:r>
              <a:rPr lang="en-US" baseline="0" dirty="0" smtClean="0"/>
              <a:t>. This is possible as there is no shared state beyond the boundary of the Actor System.</a:t>
            </a:r>
            <a:endParaRPr lang="en-US" dirty="0"/>
          </a:p>
        </p:txBody>
      </p:sp>
    </p:spTree>
    <p:extLst>
      <p:ext uri="{BB962C8B-B14F-4D97-AF65-F5344CB8AC3E}">
        <p14:creationId xmlns:p14="http://schemas.microsoft.com/office/powerpoint/2010/main" val="64655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do not live in isolation,</a:t>
            </a:r>
            <a:r>
              <a:rPr lang="en-US" baseline="0" dirty="0" smtClean="0"/>
              <a:t> but in collaborative groups. A collection of actors intended to work together is known as an Actor System. </a:t>
            </a:r>
            <a:br>
              <a:rPr lang="en-US" baseline="0" dirty="0" smtClean="0"/>
            </a:br>
            <a:r>
              <a:rPr lang="en-US" baseline="0" dirty="0" smtClean="0"/>
              <a:t>The Actor System provides a context in which several resources are shared amongst actors, and forms the basis for the naming mechanism for actors. </a:t>
            </a:r>
            <a:br>
              <a:rPr lang="en-US" baseline="0" dirty="0" smtClean="0"/>
            </a:br>
            <a:r>
              <a:rPr lang="en-US" baseline="0" dirty="0" smtClean="0"/>
              <a:t>An Actor System is not necessarily the same as an application, there may be many actor systems in the same JVM instance, or even loaded by the same </a:t>
            </a:r>
            <a:r>
              <a:rPr lang="en-US" baseline="0" dirty="0" err="1" smtClean="0"/>
              <a:t>classloader</a:t>
            </a:r>
            <a:r>
              <a:rPr lang="en-US" baseline="0" dirty="0" smtClean="0"/>
              <a:t>. This is possible as there is no shared state beyond the boundary of the Actor System.</a:t>
            </a:r>
            <a:endParaRPr lang="en-US" dirty="0"/>
          </a:p>
        </p:txBody>
      </p:sp>
    </p:spTree>
    <p:extLst>
      <p:ext uri="{BB962C8B-B14F-4D97-AF65-F5344CB8AC3E}">
        <p14:creationId xmlns:p14="http://schemas.microsoft.com/office/powerpoint/2010/main" val="1854833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do not live in isolation,</a:t>
            </a:r>
            <a:r>
              <a:rPr lang="en-US" baseline="0" dirty="0" smtClean="0"/>
              <a:t> but in collaborative groups. A collection of actors intended to work together is known as an Actor System. </a:t>
            </a:r>
            <a:br>
              <a:rPr lang="en-US" baseline="0" dirty="0" smtClean="0"/>
            </a:br>
            <a:r>
              <a:rPr lang="en-US" baseline="0" dirty="0" smtClean="0"/>
              <a:t>The Actor System provides a context in which several resources are shared amongst actors, and forms the basis for the naming mechanism for actors. </a:t>
            </a:r>
            <a:br>
              <a:rPr lang="en-US" baseline="0" dirty="0" smtClean="0"/>
            </a:br>
            <a:r>
              <a:rPr lang="en-US" baseline="0" dirty="0" smtClean="0"/>
              <a:t>An Actor System is not necessarily the same as an application, there may be many actor systems in the same JVM instance, or even loaded by the same </a:t>
            </a:r>
            <a:r>
              <a:rPr lang="en-US" baseline="0" dirty="0" err="1" smtClean="0"/>
              <a:t>classloader</a:t>
            </a:r>
            <a:r>
              <a:rPr lang="en-US" baseline="0" dirty="0" smtClean="0"/>
              <a:t>. This is possible as there is no shared state beyond the boundary of the Actor System.</a:t>
            </a:r>
            <a:endParaRPr lang="en-US" dirty="0"/>
          </a:p>
        </p:txBody>
      </p:sp>
    </p:spTree>
    <p:extLst>
      <p:ext uri="{BB962C8B-B14F-4D97-AF65-F5344CB8AC3E}">
        <p14:creationId xmlns:p14="http://schemas.microsoft.com/office/powerpoint/2010/main" val="1797447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the early days, threading was seen as an</a:t>
            </a:r>
            <a:r>
              <a:rPr lang="en-US" baseline="0" dirty="0" smtClean="0"/>
              <a:t> improvement over multi-process based concurrency, since threads were significantly lighter weight entities when compared to processes. It was considerably easier to create a new thread than to create a new process. However with time, threads have become less convenient to use and indeed are now considered to be heavyweight entities. In a Java application, every thread is created with a stack that ranges in default size from 512K to 2Mb of virtual memory (depending on architecture). This places a limit on the number of threads that can exist in the same application (process) and places threaded applications at risk of Denial of Service attacks.</a:t>
            </a:r>
          </a:p>
          <a:p>
            <a:r>
              <a:rPr lang="en-US" baseline="0" dirty="0" smtClean="0"/>
              <a:t>Thread pools can mitigate this problem by providing better management of threads and reductions in the need to create new threads for many tasks. However this implies a significant overhead in management. Generally Threads require a lot of boiler plate code to be written simply to provide this management.</a:t>
            </a:r>
          </a:p>
          <a:p>
            <a:r>
              <a:rPr lang="en-US" baseline="0" dirty="0" smtClean="0"/>
              <a:t>However perhaps the most important issue in threaded applications is that they tend to be constructed around the idea of shared mutable state. The basic model defines that all threads in an application where the same virtual address space. If this contains a large amount of state that is likely to be changed by different threads, then the application becomes extremely complex. The normal protection is achieved by use of locks, with threads being blocked when they attempt to change some piece of state that is currently being updated by another thread. The simple act of blocking and restarting a thread is a non-trivial operation that incurs a performance penalty. Understanding and reasoning about code that is built in this style is difficult, and we are often placed at the mercy of problems that occur simply because of the relative timings of different threads – a situation that is very hard to debug.</a:t>
            </a:r>
            <a:endParaRPr lang="en-US" dirty="0"/>
          </a:p>
        </p:txBody>
      </p:sp>
    </p:spTree>
    <p:extLst>
      <p:ext uri="{BB962C8B-B14F-4D97-AF65-F5344CB8AC3E}">
        <p14:creationId xmlns:p14="http://schemas.microsoft.com/office/powerpoint/2010/main" val="58101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Actor type</a:t>
            </a:r>
            <a:r>
              <a:rPr lang="en-US" baseline="0" dirty="0" smtClean="0"/>
              <a:t> is actually a trait. We define an actor by mixing this trait with our required functionality. </a:t>
            </a:r>
          </a:p>
          <a:p>
            <a:r>
              <a:rPr lang="en-US" baseline="0" dirty="0" smtClean="0"/>
              <a:t>Remember that access to an actor's functionality is provided through an </a:t>
            </a:r>
            <a:r>
              <a:rPr lang="en-US" baseline="0" dirty="0" err="1" smtClean="0"/>
              <a:t>ActorRef</a:t>
            </a:r>
            <a:r>
              <a:rPr lang="en-US" baseline="0" dirty="0" smtClean="0"/>
              <a:t> object. The necessary infrastructure is created using factory methods, rather than direct construction/</a:t>
            </a:r>
            <a:r>
              <a:rPr lang="en-US" baseline="0" dirty="0" err="1" smtClean="0"/>
              <a:t>initialisation</a:t>
            </a:r>
            <a:r>
              <a:rPr lang="en-US" baseline="0" dirty="0" smtClean="0"/>
              <a:t>. There are two possibilities – to create a "top level actor", in other words one that is logically at the top level of the hierarchy, use the </a:t>
            </a:r>
            <a:r>
              <a:rPr lang="en-US" baseline="0" dirty="0" err="1" smtClean="0"/>
              <a:t>actorOf</a:t>
            </a:r>
            <a:r>
              <a:rPr lang="en-US" baseline="0" dirty="0" smtClean="0"/>
              <a:t>() method on the </a:t>
            </a:r>
            <a:r>
              <a:rPr lang="en-US" baseline="0" dirty="0" err="1" smtClean="0"/>
              <a:t>ActorSystem</a:t>
            </a:r>
            <a:r>
              <a:rPr lang="en-US" baseline="0" dirty="0" smtClean="0"/>
              <a:t> object. This actually constructs an actor that is a child of the user actor as seen in the earlier diagrams. To create an actor that is a child of an existing actor, use the </a:t>
            </a:r>
            <a:r>
              <a:rPr lang="en-US" baseline="0" dirty="0" err="1" smtClean="0"/>
              <a:t>actorOf</a:t>
            </a:r>
            <a:r>
              <a:rPr lang="en-US" baseline="0" dirty="0" smtClean="0"/>
              <a:t>() method defined on the actor's context object. This is available inside the Actor class definition. The new actor is created as a child of the creating actor, otherwise it will be equivalent to the actor created using </a:t>
            </a:r>
            <a:r>
              <a:rPr lang="en-US" baseline="0" dirty="0" err="1" smtClean="0"/>
              <a:t>ActorSystem.actorOf</a:t>
            </a:r>
            <a:r>
              <a:rPr lang="en-US" baseline="0" dirty="0" smtClean="0"/>
              <a:t>().</a:t>
            </a:r>
          </a:p>
          <a:p>
            <a:r>
              <a:rPr lang="en-US" baseline="0" dirty="0" smtClean="0"/>
              <a:t>In either case, the new actor can be given a name in the factory method, using the second argument (or by using the named argument "name"). If no name is given, then the factory method defines names in sequence - $a, $b, $c, …</a:t>
            </a:r>
            <a:endParaRPr lang="en-US" dirty="0"/>
          </a:p>
        </p:txBody>
      </p:sp>
    </p:spTree>
    <p:extLst>
      <p:ext uri="{BB962C8B-B14F-4D97-AF65-F5344CB8AC3E}">
        <p14:creationId xmlns:p14="http://schemas.microsoft.com/office/powerpoint/2010/main" val="1559648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Props type is used by the factory method to create an instance</a:t>
            </a:r>
            <a:r>
              <a:rPr lang="en-US" baseline="0" dirty="0" smtClean="0"/>
              <a:t> of an Actor class. It contains a variety of pieces of information, allowing </a:t>
            </a:r>
            <a:r>
              <a:rPr lang="en-US" baseline="0" dirty="0" err="1" smtClean="0"/>
              <a:t>customisation</a:t>
            </a:r>
            <a:r>
              <a:rPr lang="en-US" baseline="0" dirty="0" smtClean="0"/>
              <a:t> of default features such as Dispatcher, Routing and Deployment (local or remote). Usage is very straightforward in the simple case of a local actor where there are no constructor arguments.</a:t>
            </a:r>
          </a:p>
          <a:p>
            <a:endParaRPr lang="en-US" baseline="0" dirty="0" smtClean="0"/>
          </a:p>
          <a:p>
            <a:r>
              <a:rPr lang="en-US" baseline="0" dirty="0" smtClean="0"/>
              <a:t>One of the important features of Props is to allow construction of an actor class where the class requires constructor parameters. The default mode of use, Props[</a:t>
            </a:r>
            <a:r>
              <a:rPr lang="en-US" baseline="0" dirty="0" err="1" smtClean="0"/>
              <a:t>ActorType</a:t>
            </a:r>
            <a:r>
              <a:rPr lang="en-US" baseline="0" dirty="0" smtClean="0"/>
              <a:t>], shown already, assumes that there is a no-</a:t>
            </a:r>
            <a:r>
              <a:rPr lang="en-US" baseline="0" dirty="0" err="1" smtClean="0"/>
              <a:t>arg</a:t>
            </a:r>
            <a:r>
              <a:rPr lang="en-US" baseline="0" dirty="0" smtClean="0"/>
              <a:t> constructor on the actor type. This is often not the case, so there are ways of arranging that arguments are passed to the actor on construction. Given the </a:t>
            </a:r>
            <a:r>
              <a:rPr lang="en-US" baseline="0" dirty="0" err="1" smtClean="0"/>
              <a:t>TickActor</a:t>
            </a:r>
            <a:r>
              <a:rPr lang="en-US" baseline="0" dirty="0" smtClean="0"/>
              <a:t> class definition shown, we will not be able to use Props[</a:t>
            </a:r>
            <a:r>
              <a:rPr lang="en-US" baseline="0" dirty="0" err="1" smtClean="0"/>
              <a:t>TickActor</a:t>
            </a:r>
            <a:r>
              <a:rPr lang="en-US" baseline="0" dirty="0" smtClean="0"/>
              <a:t>] on its own, since the actor class requires a String parameter to the constructor (representing the message to be printed).</a:t>
            </a:r>
          </a:p>
          <a:p>
            <a:r>
              <a:rPr lang="en-US" baseline="0" dirty="0" smtClean="0"/>
              <a:t>The alternatives are shown, we can supply a by-name argument that is an invocation of the actor class' constructor to the apply() method of the Props type. Or we can call the </a:t>
            </a:r>
            <a:r>
              <a:rPr lang="en-US" baseline="0" dirty="0" err="1" smtClean="0"/>
              <a:t>withCreator</a:t>
            </a:r>
            <a:r>
              <a:rPr lang="en-US" baseline="0" dirty="0" smtClean="0"/>
              <a:t>() method on the Props object, specifying (again by name) the invocation of the constructor that we want the factory method to make.</a:t>
            </a:r>
            <a:endParaRPr lang="en-US" dirty="0"/>
          </a:p>
        </p:txBody>
      </p:sp>
    </p:spTree>
    <p:extLst>
      <p:ext uri="{BB962C8B-B14F-4D97-AF65-F5344CB8AC3E}">
        <p14:creationId xmlns:p14="http://schemas.microsoft.com/office/powerpoint/2010/main" val="1618724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To call the actor class constructor with one or more arguments, it is necessary to create the Props object in a different way. One alternative is shown here; the apply() method of Props is called with the class object for the actor class, followed by the arguments needed for the constructor. The name follows as the (optional) second argument to the factory method.</a:t>
            </a:r>
            <a:endParaRPr lang="en-US" dirty="0"/>
          </a:p>
        </p:txBody>
      </p:sp>
    </p:spTree>
    <p:extLst>
      <p:ext uri="{BB962C8B-B14F-4D97-AF65-F5344CB8AC3E}">
        <p14:creationId xmlns:p14="http://schemas.microsoft.com/office/powerpoint/2010/main" val="1601873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A further alternative, and in fact the one recommended as best practice by the </a:t>
            </a:r>
            <a:r>
              <a:rPr lang="en-US" baseline="0" dirty="0" err="1" smtClean="0"/>
              <a:t>Akka</a:t>
            </a:r>
            <a:r>
              <a:rPr lang="en-US" baseline="0" dirty="0" smtClean="0"/>
              <a:t> team, is to define a method in the companion object for the actor class, which accepts whatever constructor arguments are required for the actor and uses them to create an instance of the Props type using is apply() method.</a:t>
            </a:r>
            <a:endParaRPr lang="en-US" dirty="0"/>
          </a:p>
        </p:txBody>
      </p:sp>
    </p:spTree>
    <p:extLst>
      <p:ext uri="{BB962C8B-B14F-4D97-AF65-F5344CB8AC3E}">
        <p14:creationId xmlns:p14="http://schemas.microsoft.com/office/powerpoint/2010/main" val="243477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It is also possible to set up an </a:t>
            </a:r>
            <a:r>
              <a:rPr lang="en-US" dirty="0" err="1" smtClean="0"/>
              <a:t>ActorRef</a:t>
            </a:r>
            <a:r>
              <a:rPr lang="en-US" baseline="0" dirty="0" smtClean="0"/>
              <a:t> relating to an already created actor. This is done using the </a:t>
            </a:r>
            <a:r>
              <a:rPr lang="en-US" baseline="0" dirty="0" err="1" smtClean="0"/>
              <a:t>actorSelection</a:t>
            </a:r>
            <a:r>
              <a:rPr lang="en-US" baseline="0" dirty="0" smtClean="0"/>
              <a:t> method rather than </a:t>
            </a:r>
            <a:r>
              <a:rPr lang="en-US" baseline="0" dirty="0" err="1" smtClean="0"/>
              <a:t>actorOf</a:t>
            </a:r>
            <a:r>
              <a:rPr lang="en-US" baseline="0" dirty="0" smtClean="0"/>
              <a:t>.</a:t>
            </a:r>
          </a:p>
          <a:p>
            <a:r>
              <a:rPr lang="en-US" baseline="0" dirty="0" smtClean="0"/>
              <a:t>The new </a:t>
            </a:r>
            <a:r>
              <a:rPr lang="en-US" baseline="0" dirty="0" err="1" smtClean="0"/>
              <a:t>ActorRef</a:t>
            </a:r>
            <a:r>
              <a:rPr lang="en-US" baseline="0" dirty="0" smtClean="0"/>
              <a:t> provides access to the existing actor, so when messages are sent to the two </a:t>
            </a:r>
            <a:r>
              <a:rPr lang="en-US" baseline="0" dirty="0" err="1" smtClean="0"/>
              <a:t>ActorRefs</a:t>
            </a:r>
            <a:r>
              <a:rPr lang="en-US" baseline="0" dirty="0" smtClean="0"/>
              <a:t> they are sent to the same actual actor.</a:t>
            </a:r>
            <a:endParaRPr lang="en-US" dirty="0"/>
          </a:p>
        </p:txBody>
      </p:sp>
    </p:spTree>
    <p:extLst>
      <p:ext uri="{BB962C8B-B14F-4D97-AF65-F5344CB8AC3E}">
        <p14:creationId xmlns:p14="http://schemas.microsoft.com/office/powerpoint/2010/main" val="1346952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makes use of the</a:t>
            </a:r>
            <a:r>
              <a:rPr lang="en-US" baseline="0" dirty="0" smtClean="0"/>
              <a:t> powerful </a:t>
            </a:r>
            <a:r>
              <a:rPr lang="en-US" baseline="0" dirty="0" err="1" smtClean="0"/>
              <a:t>Typesafe</a:t>
            </a:r>
            <a:r>
              <a:rPr lang="en-US" baseline="0" dirty="0" smtClean="0"/>
              <a:t> configuration library to allow properties of an application to be managed in an external configuration file. In fact, the library supports multiple sources of configuration, described on the slide and read in the order shown.</a:t>
            </a:r>
          </a:p>
          <a:p>
            <a:r>
              <a:rPr lang="en-US" baseline="0" dirty="0" smtClean="0"/>
              <a:t>The files should be available on the CLASSPATH. </a:t>
            </a:r>
          </a:p>
          <a:p>
            <a:r>
              <a:rPr lang="en-US" baseline="0" dirty="0" smtClean="0"/>
              <a:t>The format of the configuration is HOCON – Human Optimized </a:t>
            </a:r>
            <a:r>
              <a:rPr lang="en-US" baseline="0" dirty="0" err="1" smtClean="0"/>
              <a:t>Config</a:t>
            </a:r>
            <a:r>
              <a:rPr lang="en-US" baseline="0" dirty="0" smtClean="0"/>
              <a:t> Object Notation. An example is shown – it is straightforward. </a:t>
            </a:r>
          </a:p>
          <a:p>
            <a:endParaRPr lang="en-US" dirty="0"/>
          </a:p>
        </p:txBody>
      </p:sp>
    </p:spTree>
    <p:extLst>
      <p:ext uri="{BB962C8B-B14F-4D97-AF65-F5344CB8AC3E}">
        <p14:creationId xmlns:p14="http://schemas.microsoft.com/office/powerpoint/2010/main" val="1709924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configuration is read when the </a:t>
            </a:r>
            <a:r>
              <a:rPr lang="en-US" dirty="0" err="1" smtClean="0"/>
              <a:t>ActorSystem</a:t>
            </a:r>
            <a:r>
              <a:rPr lang="en-US" baseline="0" dirty="0" smtClean="0"/>
              <a:t> is created. The parsed details are made available through the </a:t>
            </a:r>
            <a:r>
              <a:rPr lang="en-US" baseline="0" dirty="0" err="1" smtClean="0"/>
              <a:t>settings.config</a:t>
            </a:r>
            <a:r>
              <a:rPr lang="en-US" baseline="0" dirty="0" smtClean="0"/>
              <a:t> member of the </a:t>
            </a:r>
            <a:r>
              <a:rPr lang="en-US" baseline="0" dirty="0" err="1" smtClean="0"/>
              <a:t>ActorSystem</a:t>
            </a:r>
            <a:r>
              <a:rPr lang="en-US" baseline="0" dirty="0" smtClean="0"/>
              <a:t> object. In the example, we have assigned this object to a </a:t>
            </a:r>
            <a:r>
              <a:rPr lang="en-US" baseline="0" dirty="0" err="1" smtClean="0"/>
              <a:t>val</a:t>
            </a:r>
            <a:r>
              <a:rPr lang="en-US" baseline="0" dirty="0" smtClean="0"/>
              <a:t> for convenience.</a:t>
            </a:r>
          </a:p>
          <a:p>
            <a:r>
              <a:rPr lang="en-US" baseline="0" dirty="0" smtClean="0"/>
              <a:t>There are a number of lookup methods, depending on the type of the configuration data that is required. The types are basic – String, Number, Object and basic List.</a:t>
            </a:r>
          </a:p>
          <a:p>
            <a:r>
              <a:rPr lang="en-US" baseline="0" dirty="0" smtClean="0"/>
              <a:t>The </a:t>
            </a:r>
            <a:r>
              <a:rPr lang="en-US" baseline="0" dirty="0" err="1" smtClean="0"/>
              <a:t>config</a:t>
            </a:r>
            <a:r>
              <a:rPr lang="en-US" baseline="0" dirty="0" smtClean="0"/>
              <a:t> API was written in Java, so there may be a need for additional type conversions when using it from </a:t>
            </a:r>
            <a:r>
              <a:rPr lang="en-US" baseline="0" dirty="0" err="1" smtClean="0"/>
              <a:t>Scala</a:t>
            </a:r>
            <a:r>
              <a:rPr lang="en-US" baseline="0" dirty="0" smtClean="0"/>
              <a:t>, particularly when working with the collection types. By importing the object</a:t>
            </a:r>
          </a:p>
          <a:p>
            <a:r>
              <a:rPr lang="en-US" baseline="0" dirty="0" err="1" smtClean="0"/>
              <a:t>scala.collectionsJavaConversions</a:t>
            </a:r>
            <a:r>
              <a:rPr lang="en-US" baseline="0" dirty="0" smtClean="0"/>
              <a:t>._</a:t>
            </a:r>
          </a:p>
          <a:p>
            <a:r>
              <a:rPr lang="en-US" baseline="0" dirty="0" smtClean="0"/>
              <a:t>a number of implicit functions are made available that provide transparent conversions between the collection types.</a:t>
            </a:r>
          </a:p>
          <a:p>
            <a:r>
              <a:rPr lang="en-US" baseline="0" dirty="0" smtClean="0"/>
              <a:t>In the example, we are allowing the configuration to specify the length of time that the program is to run for, and also the message that the Tick actor will print.</a:t>
            </a:r>
            <a:endParaRPr lang="en-US" dirty="0"/>
          </a:p>
        </p:txBody>
      </p:sp>
    </p:spTree>
    <p:extLst>
      <p:ext uri="{BB962C8B-B14F-4D97-AF65-F5344CB8AC3E}">
        <p14:creationId xmlns:p14="http://schemas.microsoft.com/office/powerpoint/2010/main" val="1372272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communicate by send Messages. We</a:t>
            </a:r>
            <a:r>
              <a:rPr lang="en-US" baseline="0" dirty="0" smtClean="0"/>
              <a:t> use any type as a message – value or reference types are acceptable – actors can in theory process any type of message. The type indicates the detail of the message.</a:t>
            </a:r>
          </a:p>
          <a:p>
            <a:r>
              <a:rPr lang="en-US" baseline="0" dirty="0" smtClean="0"/>
              <a:t>If required, we can attach payload to a message, as members of the objects that form the actual messages. It is important however that messages remain immutable.</a:t>
            </a:r>
          </a:p>
          <a:p>
            <a:r>
              <a:rPr lang="en-US" baseline="0" dirty="0" smtClean="0"/>
              <a:t>A common idiom is to use Algebraic Data Types to define messages – the message types are all subtypes of a sealed base type – recall this restricts the ability to define new message types for the application outside the compilation unit.</a:t>
            </a:r>
            <a:endParaRPr lang="en-US" dirty="0"/>
          </a:p>
        </p:txBody>
      </p:sp>
    </p:spTree>
    <p:extLst>
      <p:ext uri="{BB962C8B-B14F-4D97-AF65-F5344CB8AC3E}">
        <p14:creationId xmlns:p14="http://schemas.microsoft.com/office/powerpoint/2010/main" val="1693039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send</a:t>
            </a:r>
            <a:r>
              <a:rPr lang="en-US" baseline="0" dirty="0" smtClean="0"/>
              <a:t> messages using one of two methods, both defined on </a:t>
            </a:r>
            <a:r>
              <a:rPr lang="en-US" baseline="0" dirty="0" err="1" smtClean="0"/>
              <a:t>ActorRef</a:t>
            </a:r>
            <a:endParaRPr lang="en-US" baseline="0" dirty="0" smtClean="0"/>
          </a:p>
          <a:p>
            <a:r>
              <a:rPr lang="en-US" baseline="0" dirty="0" smtClean="0"/>
              <a:t>The first, and most recommended, is tell (or its </a:t>
            </a:r>
            <a:r>
              <a:rPr lang="en-US" baseline="0" dirty="0" err="1" smtClean="0"/>
              <a:t>Scala</a:t>
            </a:r>
            <a:r>
              <a:rPr lang="en-US" baseline="0" dirty="0" smtClean="0"/>
              <a:t> operator style equivalent !) which provides "fire and forget" semantics. The message is sent to the </a:t>
            </a:r>
            <a:r>
              <a:rPr lang="en-US" baseline="0" dirty="0" err="1" smtClean="0"/>
              <a:t>ActorRef</a:t>
            </a:r>
            <a:r>
              <a:rPr lang="en-US" baseline="0" dirty="0" smtClean="0"/>
              <a:t>, but no guarantee or report of delivery is provided. This is clearly the most simple to implement and has the highest performance.</a:t>
            </a:r>
          </a:p>
          <a:p>
            <a:r>
              <a:rPr lang="en-US" baseline="0" dirty="0" smtClean="0"/>
              <a:t>The second method is ask (or ?) which can be used when the sender is expecting a specific reply to the message that is being sent. In this case, the method returns a Future[Any], which is used to mark where the result will be delivered. When compared with the fire and forget approach, there is considerable additional work that is necessary to implement this </a:t>
            </a:r>
            <a:r>
              <a:rPr lang="en-US" baseline="0" dirty="0" err="1" smtClean="0"/>
              <a:t>behaviour</a:t>
            </a:r>
            <a:r>
              <a:rPr lang="en-US" baseline="0" dirty="0" smtClean="0"/>
              <a:t>, and it may involve blocking, so it is not generally the preferred way of communicating. Nevertheless there are occasions where this does provide the most </a:t>
            </a:r>
            <a:r>
              <a:rPr lang="en-US" baseline="0" smtClean="0"/>
              <a:t>appropriate solution.</a:t>
            </a:r>
            <a:endParaRPr lang="en-US" dirty="0"/>
          </a:p>
        </p:txBody>
      </p:sp>
    </p:spTree>
    <p:extLst>
      <p:ext uri="{BB962C8B-B14F-4D97-AF65-F5344CB8AC3E}">
        <p14:creationId xmlns:p14="http://schemas.microsoft.com/office/powerpoint/2010/main" val="1454977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An actor will do nothing (and consume very</a:t>
            </a:r>
            <a:r>
              <a:rPr lang="en-US" baseline="0" dirty="0" smtClean="0"/>
              <a:t> little in the way of resources) until it has a message sent to it.</a:t>
            </a:r>
          </a:p>
          <a:p>
            <a:r>
              <a:rPr lang="en-US" baseline="0" dirty="0" smtClean="0"/>
              <a:t>The core of the actor's functionality is the receive method, which determines how the actor responds to a message. This method takes the form of a partial function from Any to Unit. Any is used so that the method can potentially handle any message. There is no return value from receive. If something is to be returned to the message sender, then the handling code must send a message back to the sender with the result.</a:t>
            </a:r>
          </a:p>
          <a:p>
            <a:r>
              <a:rPr lang="en-US" baseline="0" dirty="0" smtClean="0"/>
              <a:t>Messages from a given sender are guaranteed to be delivered in the order in which they were sent (however messages from multiple senders may of course be interleaved in the mailbox). The processing of a message is guaranteed to be thread safe, as long as no shared mutable state is accessed during that time. An actor may have mutable state internally, but should make this visible if this guarantee is to be kept.</a:t>
            </a:r>
            <a:endParaRPr lang="en-US" dirty="0"/>
          </a:p>
        </p:txBody>
      </p:sp>
    </p:spTree>
    <p:extLst>
      <p:ext uri="{BB962C8B-B14F-4D97-AF65-F5344CB8AC3E}">
        <p14:creationId xmlns:p14="http://schemas.microsoft.com/office/powerpoint/2010/main" val="1703491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An alternative approach to concurrency that is gaining much</a:t>
            </a:r>
            <a:r>
              <a:rPr lang="en-US" baseline="0" dirty="0" smtClean="0"/>
              <a:t> following is based around the notion of Actors.</a:t>
            </a:r>
          </a:p>
          <a:p>
            <a:r>
              <a:rPr lang="en-US" baseline="0" dirty="0" smtClean="0"/>
              <a:t>An Actor is a self contained processing unit that is composed of (optionally) state, </a:t>
            </a:r>
            <a:r>
              <a:rPr lang="en-US" baseline="0" dirty="0" err="1" smtClean="0"/>
              <a:t>behaviour</a:t>
            </a:r>
            <a:r>
              <a:rPr lang="en-US" baseline="0" dirty="0" smtClean="0"/>
              <a:t> and a mailbox that allows it to receive messages. The conventional idea behind Actor based applications is that Actors communicate with each other by sending </a:t>
            </a:r>
            <a:r>
              <a:rPr lang="en-US" baseline="0" dirty="0" err="1" smtClean="0"/>
              <a:t>aysnchronous</a:t>
            </a:r>
            <a:r>
              <a:rPr lang="en-US" baseline="0" dirty="0" smtClean="0"/>
              <a:t> messages, and reacting to them.</a:t>
            </a:r>
          </a:p>
          <a:p>
            <a:r>
              <a:rPr lang="en-US" baseline="0" dirty="0" smtClean="0"/>
              <a:t>We can imagine an Actor being associated with a thread, but there is no requirement for a one-to-one relationship and in many cases Actors can be multiplexed onto threads, combining the ideas of threading with Event driven programming to achieve maximum </a:t>
            </a:r>
            <a:r>
              <a:rPr lang="en-US" baseline="0" dirty="0" err="1" smtClean="0"/>
              <a:t>utilisation</a:t>
            </a:r>
            <a:r>
              <a:rPr lang="en-US" baseline="0" dirty="0" smtClean="0"/>
              <a:t> of threads within a process. Actors are much smaller in terms of memory footprint than threads. It has been measured that we can have </a:t>
            </a:r>
            <a:r>
              <a:rPr lang="en-US" baseline="0" dirty="0" err="1" smtClean="0"/>
              <a:t>approx</a:t>
            </a:r>
            <a:r>
              <a:rPr lang="en-US" baseline="0" dirty="0" smtClean="0"/>
              <a:t> 2.5 million actors per 1Gb of heap memory.</a:t>
            </a:r>
          </a:p>
          <a:p>
            <a:endParaRPr lang="en-US" baseline="0" dirty="0" smtClean="0"/>
          </a:p>
          <a:p>
            <a:r>
              <a:rPr lang="en-US" baseline="0" dirty="0" smtClean="0"/>
              <a:t>@exhibit;</a:t>
            </a:r>
            <a:endParaRPr lang="en-US" dirty="0"/>
          </a:p>
        </p:txBody>
      </p:sp>
    </p:spTree>
    <p:extLst>
      <p:ext uri="{BB962C8B-B14F-4D97-AF65-F5344CB8AC3E}">
        <p14:creationId xmlns:p14="http://schemas.microsoft.com/office/powerpoint/2010/main" val="16009888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In this simple example, the actor maintains a counter that is incremented each time a "Tick" message is received, and printed</a:t>
            </a:r>
            <a:r>
              <a:rPr lang="en-US" baseline="0" dirty="0" smtClean="0"/>
              <a:t> out. The counter is defined as a </a:t>
            </a:r>
            <a:r>
              <a:rPr lang="en-US" baseline="0" dirty="0" err="1" smtClean="0"/>
              <a:t>var</a:t>
            </a:r>
            <a:r>
              <a:rPr lang="en-US" baseline="0" dirty="0" smtClean="0"/>
              <a:t> so that it can be changed, but is not exposed to any other parts of the application so this is not an issue.</a:t>
            </a:r>
          </a:p>
          <a:p>
            <a:r>
              <a:rPr lang="en-US" baseline="0" dirty="0" smtClean="0"/>
              <a:t>A second case in the </a:t>
            </a:r>
            <a:r>
              <a:rPr lang="en-US" baseline="0" dirty="0" err="1" smtClean="0"/>
              <a:t>PartialFunction</a:t>
            </a:r>
            <a:r>
              <a:rPr lang="en-US" baseline="0" dirty="0" smtClean="0"/>
              <a:t> caters other messages, which are printed out with a diagnostic message. If we did not need to see the actual message in this case, then using the default pattern of "_" would </a:t>
            </a:r>
            <a:r>
              <a:rPr lang="en-US" baseline="0" smtClean="0"/>
              <a:t>be appropriate</a:t>
            </a:r>
            <a:r>
              <a:rPr lang="en-US" baseline="0" dirty="0" smtClean="0"/>
              <a:t>.</a:t>
            </a:r>
            <a:endParaRPr lang="en-US" dirty="0"/>
          </a:p>
        </p:txBody>
      </p:sp>
    </p:spTree>
    <p:extLst>
      <p:ext uri="{BB962C8B-B14F-4D97-AF65-F5344CB8AC3E}">
        <p14:creationId xmlns:p14="http://schemas.microsoft.com/office/powerpoint/2010/main" val="93504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Normally an actor will wait</a:t>
            </a:r>
            <a:r>
              <a:rPr lang="en-US" baseline="0" dirty="0" smtClean="0"/>
              <a:t> forever for a message to be sent, however it is possible to set a timeout which, if triggered, causes a </a:t>
            </a:r>
            <a:r>
              <a:rPr lang="en-US" baseline="0" dirty="0" err="1" smtClean="0"/>
              <a:t>ReceiveTimeout</a:t>
            </a:r>
            <a:r>
              <a:rPr lang="en-US" baseline="0" dirty="0" smtClean="0"/>
              <a:t> message to be sent to the actor.</a:t>
            </a:r>
          </a:p>
          <a:p>
            <a:r>
              <a:rPr lang="en-US" baseline="0" dirty="0" smtClean="0"/>
              <a:t>The timeout can be set anywhere (here it is set during </a:t>
            </a:r>
            <a:r>
              <a:rPr lang="en-US" baseline="0" dirty="0" err="1" smtClean="0"/>
              <a:t>initialisation</a:t>
            </a:r>
            <a:r>
              <a:rPr lang="en-US" baseline="0" dirty="0" smtClean="0"/>
              <a:t>, using the facilities provided by </a:t>
            </a:r>
            <a:r>
              <a:rPr lang="en-US" baseline="0" dirty="0" err="1" smtClean="0"/>
              <a:t>scala.concurrent.duration</a:t>
            </a:r>
            <a:r>
              <a:rPr lang="en-US" baseline="0" dirty="0" smtClean="0"/>
              <a:t>). Once set, it will remain in force until changed. </a:t>
            </a:r>
          </a:p>
          <a:p>
            <a:r>
              <a:rPr lang="en-US" baseline="0" dirty="0" smtClean="0"/>
              <a:t>To disable the timeout, set it to the special value </a:t>
            </a:r>
            <a:r>
              <a:rPr lang="en-US" baseline="0" dirty="0" err="1" smtClean="0"/>
              <a:t>Duration.undefined</a:t>
            </a:r>
            <a:r>
              <a:rPr lang="en-US" baseline="0" dirty="0" smtClean="0"/>
              <a:t>.</a:t>
            </a:r>
            <a:endParaRPr lang="en-US" dirty="0"/>
          </a:p>
        </p:txBody>
      </p:sp>
    </p:spTree>
    <p:extLst>
      <p:ext uri="{BB962C8B-B14F-4D97-AF65-F5344CB8AC3E}">
        <p14:creationId xmlns:p14="http://schemas.microsoft.com/office/powerpoint/2010/main" val="395282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Every message carries an implicit property "sender", which is made available through the method sender during the processing of the message.</a:t>
            </a:r>
            <a:endParaRPr lang="en-US" baseline="0" dirty="0" smtClean="0"/>
          </a:p>
          <a:p>
            <a:r>
              <a:rPr lang="en-US" baseline="0" dirty="0" smtClean="0"/>
              <a:t>Alternatively a message type may includes an </a:t>
            </a:r>
            <a:r>
              <a:rPr lang="en-US" baseline="0" dirty="0" err="1" smtClean="0"/>
              <a:t>ActorRef</a:t>
            </a:r>
            <a:r>
              <a:rPr lang="en-US" baseline="0" dirty="0" smtClean="0"/>
              <a:t> as a parameter, allowing the sender to specify an alternative recipient for the reply.</a:t>
            </a:r>
          </a:p>
          <a:p>
            <a:r>
              <a:rPr lang="en-US" baseline="0" dirty="0" smtClean="0"/>
              <a:t>A message may be forwarded to another actor using the forward method – this will include the actor context from the current actor, making it look as if the original sender has sent the message (which will be different to the case where we re-send the message using the tell(!) method.</a:t>
            </a:r>
            <a:endParaRPr lang="en-US" dirty="0"/>
          </a:p>
        </p:txBody>
      </p:sp>
    </p:spTree>
    <p:extLst>
      <p:ext uri="{BB962C8B-B14F-4D97-AF65-F5344CB8AC3E}">
        <p14:creationId xmlns:p14="http://schemas.microsoft.com/office/powerpoint/2010/main" val="765517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 further option is to forward the message to another actor. The difference</a:t>
            </a:r>
            <a:r>
              <a:rPr lang="en-US" baseline="0" dirty="0" smtClean="0"/>
              <a:t> between forwarding and simply send the message on, is that in the case of forwarding the receiver will see the sender as the original sender of the message, whereas if we send the message on, the receiver will be this actor.</a:t>
            </a:r>
            <a:endParaRPr lang="en-US" dirty="0"/>
          </a:p>
        </p:txBody>
      </p:sp>
    </p:spTree>
    <p:extLst>
      <p:ext uri="{BB962C8B-B14F-4D97-AF65-F5344CB8AC3E}">
        <p14:creationId xmlns:p14="http://schemas.microsoft.com/office/powerpoint/2010/main" val="1769205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To stop an actor,</a:t>
            </a:r>
            <a:r>
              <a:rPr lang="en-US" baseline="0" dirty="0" smtClean="0"/>
              <a:t> the stop method can be called on the </a:t>
            </a:r>
            <a:r>
              <a:rPr lang="en-US" baseline="0" dirty="0" err="1" smtClean="0"/>
              <a:t>ActorSystem</a:t>
            </a:r>
            <a:r>
              <a:rPr lang="en-US" baseline="0" dirty="0" smtClean="0"/>
              <a:t> (normal for stopping top level actors) or an </a:t>
            </a:r>
            <a:r>
              <a:rPr lang="en-US" baseline="0" dirty="0" err="1" smtClean="0"/>
              <a:t>ActorContext</a:t>
            </a:r>
            <a:r>
              <a:rPr lang="en-US" baseline="0" dirty="0" smtClean="0"/>
              <a:t> (for stopping child actors).</a:t>
            </a:r>
          </a:p>
          <a:p>
            <a:r>
              <a:rPr lang="en-US" baseline="0" dirty="0" smtClean="0"/>
              <a:t>If a message is currently being processed, that processing will complete. Any further messages will be sent to the </a:t>
            </a:r>
            <a:r>
              <a:rPr lang="en-US" baseline="0" dirty="0" err="1" smtClean="0"/>
              <a:t>DeadLetters</a:t>
            </a:r>
            <a:r>
              <a:rPr lang="en-US" baseline="0" dirty="0" smtClean="0"/>
              <a:t> queue of the </a:t>
            </a:r>
            <a:r>
              <a:rPr lang="en-US" baseline="0" dirty="0" err="1" smtClean="0"/>
              <a:t>ActorSystem</a:t>
            </a:r>
            <a:r>
              <a:rPr lang="en-US" baseline="0" dirty="0" smtClean="0"/>
              <a:t>. The actor's supervisor (normally the actor that created it) is notified of the termination.</a:t>
            </a:r>
          </a:p>
          <a:p>
            <a:r>
              <a:rPr lang="en-US" baseline="0" dirty="0" smtClean="0"/>
              <a:t>All these actions happen asynchronously to the stop method itself, which will most likely return before they are complete.</a:t>
            </a:r>
          </a:p>
        </p:txBody>
      </p:sp>
    </p:spTree>
    <p:extLst>
      <p:ext uri="{BB962C8B-B14F-4D97-AF65-F5344CB8AC3E}">
        <p14:creationId xmlns:p14="http://schemas.microsoft.com/office/powerpoint/2010/main" val="2126355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baseline="0" dirty="0" smtClean="0"/>
              <a:t>An alternative to calling the stop method is to send the actor the </a:t>
            </a:r>
            <a:r>
              <a:rPr lang="en-US" baseline="0" dirty="0" err="1" smtClean="0"/>
              <a:t>PoisonPill</a:t>
            </a:r>
            <a:r>
              <a:rPr lang="en-US" baseline="0" dirty="0" smtClean="0"/>
              <a:t> message. This is queued in the mailbox behind other messages, so they will all be processed first, but when the </a:t>
            </a:r>
            <a:r>
              <a:rPr lang="en-US" baseline="0" dirty="0" err="1" smtClean="0"/>
              <a:t>PoisonPill</a:t>
            </a:r>
            <a:r>
              <a:rPr lang="en-US" baseline="0" dirty="0" smtClean="0"/>
              <a:t> message is seen, the actor is stopped as with the stop method.</a:t>
            </a:r>
          </a:p>
          <a:p>
            <a:r>
              <a:rPr lang="en-US" dirty="0" smtClean="0"/>
              <a:t>A more immediate mechanism for causing an actor to stop what it is doing</a:t>
            </a:r>
            <a:r>
              <a:rPr lang="en-US" baseline="0" dirty="0" smtClean="0"/>
              <a:t> is to send a Kill message. This causes an exception, </a:t>
            </a:r>
            <a:r>
              <a:rPr lang="en-US" baseline="0" dirty="0" err="1" smtClean="0"/>
              <a:t>ActorKilledException</a:t>
            </a:r>
            <a:r>
              <a:rPr lang="en-US" baseline="0" dirty="0" smtClean="0"/>
              <a:t>, to be thrown. The precise details of what happens will depend on the supervision strategy in effect for the actor – this is discussed in more detail later.</a:t>
            </a:r>
            <a:endParaRPr lang="en-US" dirty="0"/>
          </a:p>
        </p:txBody>
      </p:sp>
    </p:spTree>
    <p:extLst>
      <p:ext uri="{BB962C8B-B14F-4D97-AF65-F5344CB8AC3E}">
        <p14:creationId xmlns:p14="http://schemas.microsoft.com/office/powerpoint/2010/main" val="13480864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One aspect of actor functionality</a:t>
            </a:r>
            <a:r>
              <a:rPr lang="en-US" baseline="0" dirty="0" smtClean="0"/>
              <a:t> that may appear unusual at first, but is in fact extremely powerful, is the ability for an actor to change its </a:t>
            </a:r>
            <a:r>
              <a:rPr lang="en-US" baseline="0" dirty="0" err="1" smtClean="0"/>
              <a:t>behaviour</a:t>
            </a:r>
            <a:r>
              <a:rPr lang="en-US" baseline="0" dirty="0" smtClean="0"/>
              <a:t> after it has been created.</a:t>
            </a:r>
          </a:p>
          <a:p>
            <a:r>
              <a:rPr lang="en-US" baseline="0" dirty="0" smtClean="0"/>
              <a:t>If we consider that the </a:t>
            </a:r>
            <a:r>
              <a:rPr lang="en-US" baseline="0" dirty="0" err="1" smtClean="0"/>
              <a:t>behaviour</a:t>
            </a:r>
            <a:r>
              <a:rPr lang="en-US" baseline="0" dirty="0" smtClean="0"/>
              <a:t> of the actor is encapsulated in the </a:t>
            </a:r>
            <a:r>
              <a:rPr lang="en-US" baseline="0" dirty="0" err="1" smtClean="0"/>
              <a:t>PartialFunction</a:t>
            </a:r>
            <a:r>
              <a:rPr lang="en-US" baseline="0" dirty="0" smtClean="0"/>
              <a:t> returned by its receive method, then to change all that is necessary is to replace this </a:t>
            </a:r>
            <a:r>
              <a:rPr lang="en-US" baseline="0" dirty="0" err="1" smtClean="0"/>
              <a:t>PartialFunction</a:t>
            </a:r>
            <a:r>
              <a:rPr lang="en-US" baseline="0" dirty="0" smtClean="0"/>
              <a:t> with a new one. This new function may introduce new </a:t>
            </a:r>
            <a:r>
              <a:rPr lang="en-US" baseline="0" dirty="0" err="1" smtClean="0"/>
              <a:t>behaviour</a:t>
            </a:r>
            <a:r>
              <a:rPr lang="en-US" baseline="0" dirty="0" smtClean="0"/>
              <a:t> for messages, or it may change the messages that the actor responds to.</a:t>
            </a:r>
          </a:p>
          <a:p>
            <a:r>
              <a:rPr lang="en-US" baseline="0" dirty="0" smtClean="0"/>
              <a:t>In the example, we change the actor's </a:t>
            </a:r>
            <a:r>
              <a:rPr lang="en-US" baseline="0" dirty="0" err="1" smtClean="0"/>
              <a:t>behaviour</a:t>
            </a:r>
            <a:r>
              <a:rPr lang="en-US" baseline="0" dirty="0" smtClean="0"/>
              <a:t> for a Tick message so that it decrements the counter instead of incrementing it. This change is initiated by sending the actor a Change message.</a:t>
            </a:r>
          </a:p>
          <a:p>
            <a:r>
              <a:rPr lang="en-US" baseline="0" dirty="0" smtClean="0"/>
              <a:t>Sometimes it is desirable to temporarily change </a:t>
            </a:r>
            <a:r>
              <a:rPr lang="en-US" baseline="0" dirty="0" err="1" smtClean="0"/>
              <a:t>behaviour</a:t>
            </a:r>
            <a:r>
              <a:rPr lang="en-US" baseline="0" dirty="0" smtClean="0"/>
              <a:t>, and then revert to the original. To achieve this, we need to supply a second argument to the become method:</a:t>
            </a:r>
          </a:p>
          <a:p>
            <a:r>
              <a:rPr lang="en-US" baseline="0" dirty="0" smtClean="0"/>
              <a:t>become(…, </a:t>
            </a:r>
            <a:r>
              <a:rPr lang="en-US" baseline="0" dirty="0" err="1" smtClean="0"/>
              <a:t>discardOld</a:t>
            </a:r>
            <a:r>
              <a:rPr lang="en-US" baseline="0" dirty="0" smtClean="0"/>
              <a:t> = false)</a:t>
            </a:r>
          </a:p>
          <a:p>
            <a:r>
              <a:rPr lang="en-US" baseline="0" dirty="0" smtClean="0"/>
              <a:t>In this case, the </a:t>
            </a:r>
            <a:r>
              <a:rPr lang="en-US" baseline="0" dirty="0" err="1" smtClean="0"/>
              <a:t>behaviours</a:t>
            </a:r>
            <a:r>
              <a:rPr lang="en-US" baseline="0" dirty="0" smtClean="0"/>
              <a:t> are stacked, and we can "pop" the stack and return to the previous </a:t>
            </a:r>
            <a:r>
              <a:rPr lang="en-US" baseline="0" dirty="0" err="1" smtClean="0"/>
              <a:t>behaviour</a:t>
            </a:r>
            <a:r>
              <a:rPr lang="en-US" baseline="0" dirty="0" smtClean="0"/>
              <a:t> using the </a:t>
            </a:r>
            <a:r>
              <a:rPr lang="en-US" baseline="0" dirty="0" err="1" smtClean="0"/>
              <a:t>unbecome</a:t>
            </a:r>
            <a:r>
              <a:rPr lang="en-US" baseline="0" dirty="0" smtClean="0"/>
              <a:t> method.</a:t>
            </a:r>
            <a:endParaRPr lang="en-US" dirty="0"/>
          </a:p>
        </p:txBody>
      </p:sp>
    </p:spTree>
    <p:extLst>
      <p:ext uri="{BB962C8B-B14F-4D97-AF65-F5344CB8AC3E}">
        <p14:creationId xmlns:p14="http://schemas.microsoft.com/office/powerpoint/2010/main" val="1558367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allows the interposition of methods</a:t>
            </a:r>
            <a:r>
              <a:rPr lang="en-US" baseline="0" dirty="0" smtClean="0"/>
              <a:t> that will be automatically called at various stages of an actor's lifecycle. It is possible to install functionality that is invoked before the actor starts processing messages (using </a:t>
            </a:r>
            <a:r>
              <a:rPr lang="en-US" baseline="0" dirty="0" err="1" smtClean="0"/>
              <a:t>preStart</a:t>
            </a:r>
            <a:r>
              <a:rPr lang="en-US" baseline="0" dirty="0" smtClean="0"/>
              <a:t>) and after it has stopped processing messages as part of its shutdown process (using </a:t>
            </a:r>
            <a:r>
              <a:rPr lang="en-US" baseline="0" dirty="0" err="1" smtClean="0"/>
              <a:t>postStop</a:t>
            </a:r>
            <a:r>
              <a:rPr lang="en-US" baseline="0" dirty="0" smtClean="0"/>
              <a:t>). As we will see later, there is also the capability for an actor to be restarted in case of any problems – it is also possible to include functionality that surrounds the restart operation.</a:t>
            </a:r>
          </a:p>
          <a:p>
            <a:r>
              <a:rPr lang="en-US" dirty="0" err="1" smtClean="0"/>
              <a:t>DeathWatch</a:t>
            </a:r>
            <a:r>
              <a:rPr lang="en-US" dirty="0" smtClean="0"/>
              <a:t> is a feature</a:t>
            </a:r>
            <a:r>
              <a:rPr lang="en-US" baseline="0" dirty="0" smtClean="0"/>
              <a:t> that allows one actor to register for notification when another actor stops (not restarts). If this is done, then a Terminated message is sent to the registered actor informing it that the monitored actor has stopped.</a:t>
            </a:r>
            <a:endParaRPr lang="en-US" dirty="0"/>
          </a:p>
        </p:txBody>
      </p:sp>
    </p:spTree>
    <p:extLst>
      <p:ext uri="{BB962C8B-B14F-4D97-AF65-F5344CB8AC3E}">
        <p14:creationId xmlns:p14="http://schemas.microsoft.com/office/powerpoint/2010/main" val="2292853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err="1" smtClean="0"/>
              <a:t>Akka</a:t>
            </a:r>
            <a:r>
              <a:rPr lang="en-US" dirty="0" smtClean="0"/>
              <a:t> provides</a:t>
            </a:r>
            <a:r>
              <a:rPr lang="en-US" baseline="0" dirty="0" smtClean="0"/>
              <a:t> many additional features that support the construction of highly scalable, </a:t>
            </a:r>
            <a:r>
              <a:rPr lang="en-US" baseline="0" dirty="0" err="1" smtClean="0"/>
              <a:t>performant</a:t>
            </a:r>
            <a:r>
              <a:rPr lang="en-US" baseline="0" dirty="0" smtClean="0"/>
              <a:t> application using Java and </a:t>
            </a:r>
            <a:r>
              <a:rPr lang="en-US" baseline="0" dirty="0" err="1" smtClean="0"/>
              <a:t>Scala</a:t>
            </a:r>
            <a:r>
              <a:rPr lang="en-US" baseline="0" smtClean="0"/>
              <a:t> interchangeably.</a:t>
            </a:r>
            <a:endParaRPr lang="en-US"/>
          </a:p>
        </p:txBody>
      </p:sp>
    </p:spTree>
    <p:extLst>
      <p:ext uri="{BB962C8B-B14F-4D97-AF65-F5344CB8AC3E}">
        <p14:creationId xmlns:p14="http://schemas.microsoft.com/office/powerpoint/2010/main" val="1676798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Some of the main points about</a:t>
            </a:r>
            <a:r>
              <a:rPr lang="en-US" baseline="0" dirty="0" smtClean="0"/>
              <a:t> Actors, especially in the </a:t>
            </a:r>
            <a:r>
              <a:rPr lang="en-US" baseline="0" dirty="0" err="1" smtClean="0"/>
              <a:t>Akka</a:t>
            </a:r>
            <a:r>
              <a:rPr lang="en-US" baseline="0" dirty="0" smtClean="0"/>
              <a:t> implementation, are shown.</a:t>
            </a:r>
          </a:p>
          <a:p>
            <a:r>
              <a:rPr lang="en-US" baseline="0" dirty="0" smtClean="0"/>
              <a:t>Actors should be entirely self contained, and not share any mutable state with other actors. They should communicate with each other by sending immutable messages asynchronously, and execute only in response to receiving messages. This way they do not consume resources if they have nothing to do.</a:t>
            </a:r>
          </a:p>
          <a:p>
            <a:r>
              <a:rPr lang="en-US" baseline="0" dirty="0" err="1" smtClean="0"/>
              <a:t>Akka's</a:t>
            </a:r>
            <a:r>
              <a:rPr lang="en-US" baseline="0" dirty="0" smtClean="0"/>
              <a:t> implementation of Actors allows Actors to exist within a single process or across application (even system) boundaries. Message passing operates in the same way both in-process and across process.</a:t>
            </a:r>
          </a:p>
          <a:p>
            <a:r>
              <a:rPr lang="en-US" baseline="0" dirty="0" smtClean="0"/>
              <a:t>Actor systems are normally built around a rather unconventional model for handling errors and failures, where a failing actor is allowed to die (or even killed) and a recovery mechanism based on restarting is used.</a:t>
            </a:r>
          </a:p>
        </p:txBody>
      </p:sp>
    </p:spTree>
    <p:extLst>
      <p:ext uri="{BB962C8B-B14F-4D97-AF65-F5344CB8AC3E}">
        <p14:creationId xmlns:p14="http://schemas.microsoft.com/office/powerpoint/2010/main" val="19678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As a simple example, we will construct an Actor based application where two Actors send messages</a:t>
            </a:r>
            <a:r>
              <a:rPr lang="en-US" baseline="0" dirty="0" smtClean="0"/>
              <a:t> backwards and forwards to each other.</a:t>
            </a:r>
          </a:p>
          <a:p>
            <a:r>
              <a:rPr lang="en-US" baseline="0" dirty="0" smtClean="0"/>
              <a:t>The first step is to define the messages. Actor messages can be of any type, but it is common to define them using ADTs. Here we see two main message types (</a:t>
            </a:r>
            <a:r>
              <a:rPr lang="en-US" baseline="0" dirty="0" err="1" smtClean="0"/>
              <a:t>TickMessage</a:t>
            </a:r>
            <a:r>
              <a:rPr lang="en-US" baseline="0" dirty="0" smtClean="0"/>
              <a:t> and </a:t>
            </a:r>
            <a:r>
              <a:rPr lang="en-US" baseline="0" dirty="0" err="1" smtClean="0"/>
              <a:t>TockMessage</a:t>
            </a:r>
            <a:r>
              <a:rPr lang="en-US" baseline="0" dirty="0" smtClean="0"/>
              <a:t>) and a special initial message that is used to start things off…</a:t>
            </a:r>
            <a:endParaRPr lang="en-US" dirty="0"/>
          </a:p>
        </p:txBody>
      </p:sp>
    </p:spTree>
    <p:extLst>
      <p:ext uri="{BB962C8B-B14F-4D97-AF65-F5344CB8AC3E}">
        <p14:creationId xmlns:p14="http://schemas.microsoft.com/office/powerpoint/2010/main" val="101151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Here we see the</a:t>
            </a:r>
            <a:r>
              <a:rPr lang="en-US" baseline="0" dirty="0" smtClean="0"/>
              <a:t> two Actors.</a:t>
            </a:r>
          </a:p>
          <a:p>
            <a:r>
              <a:rPr lang="en-US" baseline="0" dirty="0" smtClean="0"/>
              <a:t>Both are similar in structure. The key component is the receive method, which defines how the actor behaves in response to messages. We use </a:t>
            </a:r>
            <a:r>
              <a:rPr lang="en-US" baseline="0" dirty="0" err="1" smtClean="0"/>
              <a:t>Scala's</a:t>
            </a:r>
            <a:r>
              <a:rPr lang="en-US" baseline="0" dirty="0" smtClean="0"/>
              <a:t> pattern matching to differentiate between message types, allowing the actor to react easily to different messages types. Notice that this method is defined as returning Unit – there is no return value. Messages are sent to an actor using the ! method (also known as tell() ) which is defined on a reference to an actor. Inside the receive method the special reference sender allows access to the actor that sent the current message. Messages are sent </a:t>
            </a:r>
            <a:r>
              <a:rPr lang="en-US" baseline="0" dirty="0" err="1" smtClean="0"/>
              <a:t>asychronously</a:t>
            </a:r>
            <a:r>
              <a:rPr lang="en-US" baseline="0" dirty="0" smtClean="0"/>
              <a:t>, with no guarantee of delivery.</a:t>
            </a:r>
            <a:endParaRPr lang="en-US" dirty="0"/>
          </a:p>
        </p:txBody>
      </p:sp>
    </p:spTree>
    <p:extLst>
      <p:ext uri="{BB962C8B-B14F-4D97-AF65-F5344CB8AC3E}">
        <p14:creationId xmlns:p14="http://schemas.microsoft.com/office/powerpoint/2010/main" val="964347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The main driver program first </a:t>
            </a:r>
            <a:r>
              <a:rPr lang="en-US" dirty="0" err="1" smtClean="0"/>
              <a:t>initialises</a:t>
            </a:r>
            <a:r>
              <a:rPr lang="en-US" dirty="0" smtClean="0"/>
              <a:t> the </a:t>
            </a:r>
            <a:r>
              <a:rPr lang="en-US" dirty="0" err="1" smtClean="0"/>
              <a:t>Akka</a:t>
            </a:r>
            <a:r>
              <a:rPr lang="en-US" baseline="0" dirty="0" smtClean="0"/>
              <a:t> runtime (</a:t>
            </a:r>
            <a:r>
              <a:rPr lang="en-US" baseline="0" dirty="0" err="1" smtClean="0"/>
              <a:t>ActorSystem</a:t>
            </a:r>
            <a:r>
              <a:rPr lang="en-US" baseline="0" dirty="0" smtClean="0"/>
              <a:t>). Then the two actors are created. Notice that actors are always created using a factory method (</a:t>
            </a:r>
            <a:r>
              <a:rPr lang="en-US" baseline="0" dirty="0" err="1" smtClean="0"/>
              <a:t>actorOf</a:t>
            </a:r>
            <a:r>
              <a:rPr lang="en-US" baseline="0" dirty="0" smtClean="0"/>
              <a:t>) and never directly. The Props[…] object allows for configuration of the actor using external configuration mechanisms which are out of scope for this section.</a:t>
            </a:r>
          </a:p>
          <a:p>
            <a:r>
              <a:rPr lang="en-US" baseline="0" dirty="0" smtClean="0"/>
              <a:t>Once the actors are created, we send the </a:t>
            </a:r>
            <a:r>
              <a:rPr lang="en-US" baseline="0" dirty="0" err="1" smtClean="0"/>
              <a:t>StartTIcking</a:t>
            </a:r>
            <a:r>
              <a:rPr lang="en-US" baseline="0" dirty="0" smtClean="0"/>
              <a:t> message to the ticker actor, together with a reference to the actor that the ticker must communicate with. This starts the actors operating and they will continue sending messages to each other until the system shuts down, which happens after a delay of 5 seconds.</a:t>
            </a:r>
          </a:p>
          <a:p>
            <a:r>
              <a:rPr lang="en-US" baseline="0" dirty="0" smtClean="0"/>
              <a:t>Notice that the log messages include each actor's name, in the form </a:t>
            </a:r>
            <a:r>
              <a:rPr lang="en-US" baseline="0" dirty="0" err="1" smtClean="0"/>
              <a:t>akka</a:t>
            </a:r>
            <a:r>
              <a:rPr lang="en-US" baseline="0" dirty="0" smtClean="0"/>
              <a:t>://</a:t>
            </a:r>
            <a:r>
              <a:rPr lang="en-US" baseline="0" dirty="0" err="1" smtClean="0"/>
              <a:t>TickTock</a:t>
            </a:r>
            <a:r>
              <a:rPr lang="en-US" baseline="0" dirty="0" smtClean="0"/>
              <a:t>/user/$a</a:t>
            </a:r>
            <a:endParaRPr lang="en-US" dirty="0"/>
          </a:p>
        </p:txBody>
      </p:sp>
    </p:spTree>
    <p:extLst>
      <p:ext uri="{BB962C8B-B14F-4D97-AF65-F5344CB8AC3E}">
        <p14:creationId xmlns:p14="http://schemas.microsoft.com/office/powerpoint/2010/main" val="25047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Actors exist</a:t>
            </a:r>
            <a:r>
              <a:rPr lang="en-US" baseline="0" dirty="0" smtClean="0"/>
              <a:t> in a well defined hierarchical structure, with an associated pathname-style naming convention.</a:t>
            </a:r>
          </a:p>
          <a:p>
            <a:r>
              <a:rPr lang="en-US" baseline="0" dirty="0" smtClean="0"/>
              <a:t>The </a:t>
            </a:r>
            <a:r>
              <a:rPr lang="en-US" baseline="0" dirty="0" err="1" smtClean="0"/>
              <a:t>ActorSystem</a:t>
            </a:r>
            <a:r>
              <a:rPr lang="en-US" baseline="0" dirty="0" smtClean="0"/>
              <a:t> is the root of this structure. Immediate children group together actors created by the "user" (i.e. explicitly by the application) and by the system itself (i.e. implicitly created during execution). The names $a and $b are used as the example application did not explicitly  name the </a:t>
            </a:r>
            <a:r>
              <a:rPr lang="en-US" baseline="0" dirty="0" err="1" smtClean="0"/>
              <a:t>TickActor</a:t>
            </a:r>
            <a:r>
              <a:rPr lang="en-US" baseline="0" dirty="0" smtClean="0"/>
              <a:t> and </a:t>
            </a:r>
            <a:r>
              <a:rPr lang="en-US" baseline="0" dirty="0" err="1" smtClean="0"/>
              <a:t>TockActor</a:t>
            </a:r>
            <a:r>
              <a:rPr lang="en-US" baseline="0" dirty="0" smtClean="0"/>
              <a:t> instances.</a:t>
            </a:r>
          </a:p>
          <a:p>
            <a:r>
              <a:rPr lang="en-US" baseline="0" dirty="0" smtClean="0"/>
              <a:t>As the number of actors increases, and the application spreads across multiple processes or machines, this naming structure becomes very important.</a:t>
            </a:r>
            <a:endParaRPr lang="en-US" dirty="0"/>
          </a:p>
        </p:txBody>
      </p:sp>
    </p:spTree>
    <p:extLst>
      <p:ext uri="{BB962C8B-B14F-4D97-AF65-F5344CB8AC3E}">
        <p14:creationId xmlns:p14="http://schemas.microsoft.com/office/powerpoint/2010/main" val="254102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985838"/>
            <a:ext cx="5445125" cy="3403600"/>
          </a:xfrm>
        </p:spPr>
      </p:sp>
      <p:sp>
        <p:nvSpPr>
          <p:cNvPr id="3" name="Notes Placeholder 2"/>
          <p:cNvSpPr>
            <a:spLocks noGrp="1"/>
          </p:cNvSpPr>
          <p:nvPr>
            <p:ph type="body" idx="1"/>
          </p:nvPr>
        </p:nvSpPr>
        <p:spPr/>
        <p:txBody>
          <a:bodyPr/>
          <a:lstStyle/>
          <a:p>
            <a:r>
              <a:rPr lang="en-US" dirty="0" smtClean="0"/>
              <a:t>Actor communication</a:t>
            </a:r>
            <a:r>
              <a:rPr lang="en-US" baseline="0" dirty="0" smtClean="0"/>
              <a:t> is designed to be as simple as possible, with little overhead.</a:t>
            </a:r>
          </a:p>
          <a:p>
            <a:r>
              <a:rPr lang="en-US" baseline="0" dirty="0" smtClean="0"/>
              <a:t>The simplest style for communication is therefore asynchronous, "fire and forget" style messaging. Once a message is sent, no expectation or guarantee of successful delivery is provided.</a:t>
            </a:r>
          </a:p>
          <a:p>
            <a:r>
              <a:rPr lang="en-US" baseline="0" dirty="0" smtClean="0"/>
              <a:t>This is suitable for a large amount of the protocols that applications will use, however in some cases it is desirable to operate in a more request/response oriented way – when an actor sends a message to another actor it expects a reply with some data in it. </a:t>
            </a:r>
            <a:r>
              <a:rPr lang="en-US" baseline="0" dirty="0" err="1" smtClean="0"/>
              <a:t>Akka</a:t>
            </a:r>
            <a:r>
              <a:rPr lang="en-US" baseline="0" dirty="0" smtClean="0"/>
              <a:t> actors support this through its "ask" pattern. Instead of using tell (!) to send a message, we use ask (?) to send the message, and a Future to act as a placeholder for the reply.</a:t>
            </a:r>
            <a:endParaRPr lang="en-US" dirty="0"/>
          </a:p>
        </p:txBody>
      </p:sp>
    </p:spTree>
    <p:extLst>
      <p:ext uri="{BB962C8B-B14F-4D97-AF65-F5344CB8AC3E}">
        <p14:creationId xmlns:p14="http://schemas.microsoft.com/office/powerpoint/2010/main" val="176987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43426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4260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0251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67149"/>
            <a:ext cx="7886700" cy="64297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28650" y="1050758"/>
            <a:ext cx="7886700" cy="41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457950" y="5388101"/>
            <a:ext cx="2057400" cy="213129"/>
          </a:xfrm>
        </p:spPr>
        <p:txBody>
          <a:bodyPr/>
          <a:lstStyle/>
          <a:p>
            <a:r>
              <a:rPr lang="en-US" smtClean="0"/>
              <a:t>Page </a:t>
            </a:r>
            <a:fld id="{8445DDFD-9C0A-0F48-AB66-03AB16293474}" type="slidenum">
              <a:rPr lang="en-US" smtClean="0"/>
              <a:t>‹#›</a:t>
            </a:fld>
            <a:endParaRPr lang="en-US" dirty="0"/>
          </a:p>
        </p:txBody>
      </p:sp>
      <p:cxnSp>
        <p:nvCxnSpPr>
          <p:cNvPr id="7" name="Straight Connector 6"/>
          <p:cNvCxnSpPr/>
          <p:nvPr userDrawn="1"/>
        </p:nvCxnSpPr>
        <p:spPr>
          <a:xfrm>
            <a:off x="628650" y="898216"/>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628650" y="5379938"/>
            <a:ext cx="78867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628650" y="5399798"/>
            <a:ext cx="2057400" cy="193754"/>
          </a:xfrm>
          <a:prstGeom prst="rect">
            <a:avLst/>
          </a:prstGeom>
        </p:spPr>
        <p:txBody>
          <a:bodyPr vert="horz" lIns="91440" tIns="45720" rIns="91440" bIns="45720" rtlCol="0" anchor="ctr"/>
          <a:lstStyle>
            <a:defPPr>
              <a:defRPr lang="en-US"/>
            </a:defPPr>
            <a:lvl1pPr marL="0" algn="r" defTabSz="713232" rtl="0" eaLnBrk="1" latinLnBrk="0" hangingPunct="1">
              <a:defRPr sz="900" kern="1200">
                <a:solidFill>
                  <a:schemeClr val="tx1">
                    <a:tint val="75000"/>
                  </a:schemeClr>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l"/>
            <a:r>
              <a:rPr lang="en-US" dirty="0" smtClean="0">
                <a:latin typeface="+mn-lt"/>
                <a:ea typeface="Symbol" charset="2"/>
                <a:cs typeface="Symbol" charset="2"/>
              </a:rPr>
              <a:t>© J&amp;G Services Ltd, </a:t>
            </a:r>
            <a:r>
              <a:rPr lang="en-US" dirty="0" smtClean="0">
                <a:latin typeface="+mn-lt"/>
                <a:ea typeface="Symbol" charset="2"/>
                <a:cs typeface="Symbol" charset="2"/>
              </a:rPr>
              <a:t>2017</a:t>
            </a:r>
            <a:endParaRPr lang="en-US" dirty="0">
              <a:latin typeface="+mn-lt"/>
              <a:ea typeface="Symbol" charset="2"/>
              <a:cs typeface="Symbol" charset="2"/>
            </a:endParaRPr>
          </a:p>
        </p:txBody>
      </p:sp>
    </p:spTree>
    <p:extLst>
      <p:ext uri="{BB962C8B-B14F-4D97-AF65-F5344CB8AC3E}">
        <p14:creationId xmlns:p14="http://schemas.microsoft.com/office/powerpoint/2010/main" val="1262693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795BAF-61AC-454B-92C4-3DD2A438C3E1}" type="datetimeFigureOut">
              <a:rPr lang="en-US" smtClean="0"/>
              <a:t>1/12/17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495105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88492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795BAF-61AC-454B-92C4-3DD2A438C3E1}" type="datetimeFigureOut">
              <a:rPr lang="en-US" smtClean="0"/>
              <a:t>1/12/17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288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795BAF-61AC-454B-92C4-3DD2A438C3E1}" type="datetimeFigureOut">
              <a:rPr lang="en-US" smtClean="0"/>
              <a:t>1/12/17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2385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5BAF-61AC-454B-92C4-3DD2A438C3E1}" type="datetimeFigureOut">
              <a:rPr lang="en-US" smtClean="0"/>
              <a:t>1/12/17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50801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9654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795BAF-61AC-454B-92C4-3DD2A438C3E1}" type="datetimeFigureOut">
              <a:rPr lang="en-US" smtClean="0"/>
              <a:t>1/12/17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45DDFD-9C0A-0F48-AB66-03AB16293474}" type="slidenum">
              <a:rPr lang="en-US" smtClean="0"/>
              <a:t>‹#›</a:t>
            </a:fld>
            <a:endParaRPr lang="en-US"/>
          </a:p>
        </p:txBody>
      </p:sp>
    </p:spTree>
    <p:extLst>
      <p:ext uri="{BB962C8B-B14F-4D97-AF65-F5344CB8AC3E}">
        <p14:creationId xmlns:p14="http://schemas.microsoft.com/office/powerpoint/2010/main" val="136060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3795BAF-61AC-454B-92C4-3DD2A438C3E1}" type="datetimeFigureOut">
              <a:rPr lang="en-US" smtClean="0"/>
              <a:t>1/12/17</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8445DDFD-9C0A-0F48-AB66-03AB16293474}" type="slidenum">
              <a:rPr lang="en-US" smtClean="0"/>
              <a:t>‹#›</a:t>
            </a:fld>
            <a:endParaRPr lang="en-US"/>
          </a:p>
        </p:txBody>
      </p:sp>
    </p:spTree>
    <p:extLst>
      <p:ext uri="{BB962C8B-B14F-4D97-AF65-F5344CB8AC3E}">
        <p14:creationId xmlns:p14="http://schemas.microsoft.com/office/powerpoint/2010/main" val="1080535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Actors</a:t>
            </a:r>
            <a:br>
              <a:rPr lang="en-US" dirty="0" smtClean="0"/>
            </a:br>
            <a:r>
              <a:rPr lang="en-US" dirty="0" smtClean="0"/>
              <a:t>with </a:t>
            </a:r>
            <a:r>
              <a:rPr lang="en-US" dirty="0" err="1" smtClean="0"/>
              <a:t>Akka</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859" y="4876800"/>
            <a:ext cx="3479086" cy="489351"/>
          </a:xfrm>
          <a:prstGeom prst="rect">
            <a:avLst/>
          </a:prstGeom>
        </p:spPr>
      </p:pic>
    </p:spTree>
    <p:extLst>
      <p:ext uri="{BB962C8B-B14F-4D97-AF65-F5344CB8AC3E}">
        <p14:creationId xmlns:p14="http://schemas.microsoft.com/office/powerpoint/2010/main" val="569868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Operation</a:t>
            </a:r>
            <a:endParaRPr lang="en-US" dirty="0"/>
          </a:p>
        </p:txBody>
      </p:sp>
      <p:sp>
        <p:nvSpPr>
          <p:cNvPr id="3" name="Content Placeholder 2"/>
          <p:cNvSpPr>
            <a:spLocks noGrp="1"/>
          </p:cNvSpPr>
          <p:nvPr>
            <p:ph idx="1"/>
          </p:nvPr>
        </p:nvSpPr>
        <p:spPr/>
        <p:txBody>
          <a:bodyPr/>
          <a:lstStyle/>
          <a:p>
            <a:r>
              <a:rPr lang="en-US" dirty="0" smtClean="0"/>
              <a:t>Actor communication encouraged to be asynchronous</a:t>
            </a:r>
          </a:p>
          <a:p>
            <a:pPr lvl="2"/>
            <a:r>
              <a:rPr lang="en-US" dirty="0" smtClean="0"/>
              <a:t>"fire and forget"</a:t>
            </a:r>
          </a:p>
          <a:p>
            <a:pPr lvl="2"/>
            <a:r>
              <a:rPr lang="en-US" dirty="0" smtClean="0"/>
              <a:t>no implicit reply</a:t>
            </a:r>
          </a:p>
          <a:p>
            <a:pPr lvl="2"/>
            <a:endParaRPr lang="en-US" dirty="0"/>
          </a:p>
          <a:p>
            <a:r>
              <a:rPr lang="en-US" dirty="0" smtClean="0"/>
              <a:t>Request/response communications possible</a:t>
            </a:r>
          </a:p>
          <a:p>
            <a:pPr lvl="2"/>
            <a:r>
              <a:rPr lang="en-US" dirty="0" smtClean="0"/>
              <a:t>use </a:t>
            </a:r>
            <a:r>
              <a:rPr lang="en-US" dirty="0" smtClean="0">
                <a:latin typeface="Courier"/>
                <a:cs typeface="Courier"/>
              </a:rPr>
              <a:t>ask</a:t>
            </a:r>
            <a:r>
              <a:rPr lang="en-US" dirty="0" smtClean="0"/>
              <a:t> method rather than </a:t>
            </a:r>
            <a:r>
              <a:rPr lang="en-US" dirty="0" smtClean="0">
                <a:latin typeface="Courier"/>
                <a:cs typeface="Courier"/>
              </a:rPr>
              <a:t>tell</a:t>
            </a:r>
            <a:r>
              <a:rPr lang="en-US" dirty="0" smtClean="0"/>
              <a:t> method</a:t>
            </a:r>
          </a:p>
          <a:p>
            <a:pPr lvl="2"/>
            <a:r>
              <a:rPr lang="en-US" dirty="0" smtClean="0">
                <a:latin typeface="Courier"/>
                <a:cs typeface="Courier"/>
              </a:rPr>
              <a:t>?</a:t>
            </a:r>
            <a:r>
              <a:rPr lang="en-US" dirty="0" smtClean="0"/>
              <a:t> rather than </a:t>
            </a:r>
            <a:r>
              <a:rPr lang="en-US" dirty="0" smtClean="0">
                <a:latin typeface="Courier"/>
                <a:cs typeface="Courier"/>
              </a:rPr>
              <a:t>!</a:t>
            </a:r>
          </a:p>
          <a:p>
            <a:pPr lvl="2"/>
            <a:endParaRPr lang="en-US" dirty="0"/>
          </a:p>
          <a:p>
            <a:r>
              <a:rPr lang="en-US" dirty="0" smtClean="0"/>
              <a:t>Leverages Futures for handling replies</a:t>
            </a:r>
            <a:endParaRPr lang="en-US" dirty="0"/>
          </a:p>
        </p:txBody>
      </p:sp>
    </p:spTree>
    <p:extLst>
      <p:ext uri="{BB962C8B-B14F-4D97-AF65-F5344CB8AC3E}">
        <p14:creationId xmlns:p14="http://schemas.microsoft.com/office/powerpoint/2010/main" val="149811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232266"/>
            <a:ext cx="6985000" cy="508000"/>
          </a:xfrm>
        </p:spPr>
        <p:txBody>
          <a:bodyPr>
            <a:normAutofit fontScale="92500"/>
          </a:bodyPr>
          <a:lstStyle/>
          <a:p>
            <a:r>
              <a:rPr lang="en-US" dirty="0" smtClean="0"/>
              <a:t>Actor generates and sends a random </a:t>
            </a:r>
            <a:r>
              <a:rPr lang="en-US" dirty="0" err="1" smtClean="0">
                <a:latin typeface="Courier"/>
                <a:cs typeface="Courier"/>
              </a:rPr>
              <a:t>Int</a:t>
            </a:r>
            <a:r>
              <a:rPr lang="en-US" dirty="0" smtClean="0"/>
              <a:t> value between 0 and 100</a:t>
            </a:r>
            <a:endParaRPr lang="en-US" dirty="0"/>
          </a:p>
        </p:txBody>
      </p:sp>
      <p:grpSp>
        <p:nvGrpSpPr>
          <p:cNvPr id="9" name="Group 8"/>
          <p:cNvGrpSpPr/>
          <p:nvPr/>
        </p:nvGrpSpPr>
        <p:grpSpPr>
          <a:xfrm>
            <a:off x="628650" y="1865251"/>
            <a:ext cx="6750566" cy="2919732"/>
            <a:chOff x="533400" y="2209800"/>
            <a:chExt cx="8100679" cy="3503678"/>
          </a:xfrm>
        </p:grpSpPr>
        <p:sp>
          <p:nvSpPr>
            <p:cNvPr id="4" name="TextBox 3"/>
            <p:cNvSpPr txBox="1"/>
            <p:nvPr/>
          </p:nvSpPr>
          <p:spPr>
            <a:xfrm>
              <a:off x="533400" y="2209800"/>
              <a:ext cx="8100679" cy="3503678"/>
            </a:xfrm>
            <a:prstGeom prst="rect">
              <a:avLst/>
            </a:prstGeom>
            <a:solidFill>
              <a:schemeClr val="bg1"/>
            </a:solidFill>
            <a:ln>
              <a:solidFill>
                <a:srgbClr val="000000"/>
              </a:solidFill>
            </a:ln>
          </p:spPr>
          <p:txBody>
            <a:bodyPr wrap="none" tIns="78000"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endParaRPr lang="en-US" sz="1333" dirty="0">
                <a:latin typeface="Courier"/>
                <a:cs typeface="Courier"/>
              </a:endParaRPr>
            </a:p>
            <a:p>
              <a:r>
                <a:rPr lang="en-US" sz="1333" dirty="0">
                  <a:latin typeface="Courier"/>
                  <a:cs typeface="Courier"/>
                </a:rPr>
                <a:t>case </a:t>
              </a:r>
              <a:r>
                <a:rPr lang="en-US" sz="1333" dirty="0" smtClean="0">
                  <a:latin typeface="Courier"/>
                  <a:cs typeface="Courier"/>
                </a:rPr>
                <a:t>object </a:t>
              </a:r>
              <a:r>
                <a:rPr lang="en-US" sz="1333" dirty="0" err="1" smtClean="0">
                  <a:latin typeface="Courier"/>
                  <a:cs typeface="Courier"/>
                </a:rPr>
                <a:t>GetRandomInt</a:t>
              </a:r>
              <a:endParaRPr lang="en-US" sz="1333" dirty="0">
                <a:latin typeface="Courier"/>
                <a:cs typeface="Courier"/>
              </a:endParaRPr>
            </a:p>
            <a:p>
              <a:endParaRPr lang="en-US" sz="1333" dirty="0">
                <a:latin typeface="Courier"/>
                <a:cs typeface="Courier"/>
              </a:endParaRPr>
            </a:p>
            <a:p>
              <a:r>
                <a:rPr lang="en-US" sz="1333" dirty="0">
                  <a:latin typeface="Courier"/>
                  <a:cs typeface="Courier"/>
                </a:rPr>
                <a:t>class </a:t>
              </a:r>
              <a:r>
                <a:rPr lang="en-US" sz="1333" dirty="0" err="1">
                  <a:latin typeface="Courier"/>
                  <a:cs typeface="Courier"/>
                </a:rPr>
                <a:t>RandomNumActor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the Random Number Generator Actor")</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rGen</a:t>
              </a:r>
              <a:r>
                <a:rPr lang="en-US" sz="1333" dirty="0">
                  <a:latin typeface="Courier"/>
                  <a:cs typeface="Courier"/>
                </a:rPr>
                <a:t> = new </a:t>
              </a:r>
              <a:r>
                <a:rPr lang="en-US" sz="1333" dirty="0" err="1">
                  <a:latin typeface="Courier"/>
                  <a:cs typeface="Courier"/>
                </a:rPr>
                <a:t>scala.util.Random</a:t>
              </a:r>
              <a:endParaRPr lang="en-US" sz="1333" dirty="0">
                <a:latin typeface="Courier"/>
                <a:cs typeface="Courier"/>
              </a:endParaRPr>
            </a:p>
            <a:p>
              <a:r>
                <a:rPr lang="en-US" sz="1333" dirty="0">
                  <a:latin typeface="Courier"/>
                  <a:cs typeface="Courier"/>
                </a:rPr>
                <a:t>  </a:t>
              </a:r>
            </a:p>
            <a:p>
              <a:r>
                <a:rPr lang="en-US" sz="1333" dirty="0">
                  <a:latin typeface="Courier"/>
                  <a:cs typeface="Courier"/>
                </a:rPr>
                <a:t>  override </a:t>
              </a:r>
              <a:r>
                <a:rPr lang="en-US" sz="1333" dirty="0" err="1">
                  <a:latin typeface="Courier"/>
                  <a:cs typeface="Courier"/>
                </a:rPr>
                <a:t>def</a:t>
              </a:r>
              <a:r>
                <a:rPr lang="en-US" sz="1333" dirty="0">
                  <a:latin typeface="Courier"/>
                  <a:cs typeface="Courier"/>
                </a:rPr>
                <a:t> receive = {  </a:t>
              </a:r>
            </a:p>
            <a:p>
              <a:pPr>
                <a:spcBef>
                  <a:spcPts val="500"/>
                </a:spcBef>
              </a:pPr>
              <a:r>
                <a:rPr lang="en-US" sz="1333" dirty="0">
                  <a:latin typeface="Courier"/>
                  <a:cs typeface="Courier"/>
                </a:rPr>
                <a:t>    case </a:t>
              </a:r>
              <a:r>
                <a:rPr lang="en-US" sz="1333" dirty="0" err="1">
                  <a:latin typeface="Courier"/>
                  <a:cs typeface="Courier"/>
                </a:rPr>
                <a:t>GetRandomInt</a:t>
              </a:r>
              <a:r>
                <a:rPr lang="en-US" sz="1333" dirty="0">
                  <a:latin typeface="Courier"/>
                  <a:cs typeface="Courier"/>
                </a:rPr>
                <a:t> =&gt; sender ! </a:t>
              </a:r>
              <a:r>
                <a:rPr lang="en-US" sz="1333" dirty="0" err="1">
                  <a:latin typeface="Courier"/>
                  <a:cs typeface="Courier"/>
                </a:rPr>
                <a:t>Math.abs</a:t>
              </a:r>
              <a:r>
                <a:rPr lang="en-US" sz="1333" dirty="0">
                  <a:latin typeface="Courier"/>
                  <a:cs typeface="Courier"/>
                </a:rPr>
                <a:t>(</a:t>
              </a:r>
              <a:r>
                <a:rPr lang="en-US" sz="1333" dirty="0" err="1">
                  <a:latin typeface="Courier"/>
                  <a:cs typeface="Courier"/>
                </a:rPr>
                <a:t>rGen.nextInt</a:t>
              </a:r>
              <a:r>
                <a:rPr lang="en-US" sz="1333" dirty="0">
                  <a:latin typeface="Courier"/>
                  <a:cs typeface="Courier"/>
                </a:rPr>
                <a:t>) % 100  </a:t>
              </a:r>
            </a:p>
            <a:p>
              <a:pPr>
                <a:spcBef>
                  <a:spcPts val="500"/>
                </a:spcBef>
              </a:pPr>
              <a:r>
                <a:rPr lang="en-US" sz="1333" dirty="0">
                  <a:latin typeface="Courier"/>
                  <a:cs typeface="Courier"/>
                </a:rPr>
                <a:t>  }</a:t>
              </a:r>
            </a:p>
            <a:p>
              <a:r>
                <a:rPr lang="en-US" sz="1333" dirty="0">
                  <a:latin typeface="Courier"/>
                  <a:cs typeface="Courier"/>
                </a:rPr>
                <a:t>}</a:t>
              </a:r>
            </a:p>
          </p:txBody>
        </p:sp>
        <p:sp>
          <p:nvSpPr>
            <p:cNvPr id="5" name="TextBox 4"/>
            <p:cNvSpPr txBox="1"/>
            <p:nvPr/>
          </p:nvSpPr>
          <p:spPr>
            <a:xfrm>
              <a:off x="4800600" y="2514600"/>
              <a:ext cx="954800" cy="356945"/>
            </a:xfrm>
            <a:prstGeom prst="rect">
              <a:avLst/>
            </a:prstGeom>
            <a:solidFill>
              <a:schemeClr val="bg1"/>
            </a:solidFill>
            <a:ln>
              <a:solidFill>
                <a:schemeClr val="tx1"/>
              </a:solidFill>
            </a:ln>
          </p:spPr>
          <p:txBody>
            <a:bodyPr wrap="none" rtlCol="0">
              <a:spAutoFit/>
            </a:bodyPr>
            <a:lstStyle/>
            <a:p>
              <a:r>
                <a:rPr lang="en-US" sz="1333" dirty="0"/>
                <a:t>Message</a:t>
              </a:r>
            </a:p>
          </p:txBody>
        </p:sp>
        <p:cxnSp>
          <p:nvCxnSpPr>
            <p:cNvPr id="7" name="Straight Connector 6"/>
            <p:cNvCxnSpPr/>
            <p:nvPr/>
          </p:nvCxnSpPr>
          <p:spPr bwMode="auto">
            <a:xfrm flipH="1">
              <a:off x="3657600" y="2667000"/>
              <a:ext cx="1143000" cy="2286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145823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143000"/>
            <a:ext cx="6985000" cy="508000"/>
          </a:xfrm>
        </p:spPr>
        <p:txBody>
          <a:bodyPr/>
          <a:lstStyle/>
          <a:p>
            <a:r>
              <a:rPr lang="en-US" dirty="0" smtClean="0"/>
              <a:t>Send request and handle response as </a:t>
            </a:r>
            <a:r>
              <a:rPr lang="en-US" dirty="0" smtClean="0">
                <a:latin typeface="Courier"/>
                <a:cs typeface="Courier"/>
              </a:rPr>
              <a:t>Future[</a:t>
            </a:r>
            <a:r>
              <a:rPr lang="en-US" dirty="0" err="1" smtClean="0">
                <a:latin typeface="Courier"/>
                <a:cs typeface="Courier"/>
              </a:rPr>
              <a:t>Int</a:t>
            </a:r>
            <a:r>
              <a:rPr lang="en-US" dirty="0" smtClean="0">
                <a:latin typeface="Courier"/>
                <a:cs typeface="Courier"/>
              </a:rPr>
              <a:t>]</a:t>
            </a:r>
            <a:endParaRPr lang="en-US" dirty="0">
              <a:latin typeface="Courier"/>
              <a:cs typeface="Courier"/>
            </a:endParaRPr>
          </a:p>
        </p:txBody>
      </p:sp>
      <p:sp>
        <p:nvSpPr>
          <p:cNvPr id="4" name="TextBox 3"/>
          <p:cNvSpPr txBox="1"/>
          <p:nvPr/>
        </p:nvSpPr>
        <p:spPr>
          <a:xfrm>
            <a:off x="853868" y="1492003"/>
            <a:ext cx="7160935" cy="3784498"/>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r>
              <a:rPr lang="en-US" sz="1333" dirty="0">
                <a:latin typeface="Courier"/>
                <a:cs typeface="Courier"/>
              </a:rPr>
              <a:t>import </a:t>
            </a:r>
            <a:r>
              <a:rPr lang="en-US" sz="1333" dirty="0" err="1">
                <a:latin typeface="Courier"/>
                <a:cs typeface="Courier"/>
              </a:rPr>
              <a:t>akka.pattern.ask</a:t>
            </a:r>
            <a:endParaRPr lang="en-US" sz="1333" dirty="0">
              <a:latin typeface="Courier"/>
              <a:cs typeface="Courier"/>
            </a:endParaRPr>
          </a:p>
          <a:p>
            <a:r>
              <a:rPr lang="en-US" sz="1333" dirty="0">
                <a:latin typeface="Courier"/>
                <a:cs typeface="Courier"/>
              </a:rPr>
              <a:t>import </a:t>
            </a:r>
            <a:r>
              <a:rPr lang="en-US" sz="1333" dirty="0" err="1" smtClean="0">
                <a:latin typeface="Courier"/>
                <a:cs typeface="Courier"/>
              </a:rPr>
              <a:t>scala.concurrent.duration</a:t>
            </a:r>
            <a:r>
              <a:rPr lang="en-US" sz="1333" dirty="0" smtClean="0">
                <a:latin typeface="Courier"/>
                <a:cs typeface="Courier"/>
              </a:rPr>
              <a:t>._</a:t>
            </a:r>
            <a:endParaRPr lang="en-US" sz="1333" dirty="0">
              <a:latin typeface="Courier"/>
              <a:cs typeface="Courier"/>
            </a:endParaRPr>
          </a:p>
          <a:p>
            <a:r>
              <a:rPr lang="en-US" sz="1333" dirty="0">
                <a:latin typeface="Courier"/>
                <a:cs typeface="Courier"/>
              </a:rPr>
              <a:t>import </a:t>
            </a:r>
            <a:r>
              <a:rPr lang="en-US" sz="1333" dirty="0" err="1">
                <a:latin typeface="Courier"/>
                <a:cs typeface="Courier"/>
              </a:rPr>
              <a:t>scala.concurrent.ExecutionContext.Implicits.global</a:t>
            </a:r>
            <a:endParaRPr lang="en-US" sz="1333" dirty="0">
              <a:latin typeface="Courier"/>
              <a:cs typeface="Courier"/>
            </a:endParaRPr>
          </a:p>
          <a:p>
            <a:endParaRPr lang="en-US" sz="1333" dirty="0">
              <a:latin typeface="Courier"/>
              <a:cs typeface="Courier"/>
            </a:endParaRPr>
          </a:p>
          <a:p>
            <a:r>
              <a:rPr lang="en-US" sz="1333" dirty="0">
                <a:latin typeface="Courier"/>
                <a:cs typeface="Courier"/>
              </a:rPr>
              <a:t>object </a:t>
            </a:r>
            <a:r>
              <a:rPr lang="en-US" sz="1333" dirty="0" err="1">
                <a:latin typeface="Courier"/>
                <a:cs typeface="Courier"/>
              </a:rPr>
              <a:t>RNActorApp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rnSystem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RandomNumbers</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rand = </a:t>
            </a:r>
            <a:r>
              <a:rPr lang="en-US" sz="1333" dirty="0" err="1">
                <a:latin typeface="Courier"/>
                <a:cs typeface="Courier"/>
              </a:rPr>
              <a:t>rnSystem.actorOf</a:t>
            </a:r>
            <a:r>
              <a:rPr lang="en-US" sz="1333" dirty="0">
                <a:latin typeface="Courier"/>
                <a:cs typeface="Courier"/>
              </a:rPr>
              <a:t>(Props[</a:t>
            </a:r>
            <a:r>
              <a:rPr lang="en-US" sz="1333" dirty="0" err="1">
                <a:latin typeface="Courier"/>
                <a:cs typeface="Courier"/>
              </a:rPr>
              <a:t>RandomNumActor</a:t>
            </a:r>
            <a:r>
              <a:rPr lang="en-US" sz="1333" dirty="0">
                <a:latin typeface="Courier"/>
                <a:cs typeface="Courier"/>
              </a:rPr>
              <a:t>], "</a:t>
            </a:r>
            <a:r>
              <a:rPr lang="en-US" sz="1333" dirty="0" err="1">
                <a:latin typeface="Courier"/>
                <a:cs typeface="Courier"/>
              </a:rPr>
              <a:t>RandomNumGen</a:t>
            </a:r>
            <a:r>
              <a:rPr lang="en-US" sz="1333" dirty="0">
                <a:latin typeface="Courier"/>
                <a:cs typeface="Courier"/>
              </a:rPr>
              <a:t>")</a:t>
            </a:r>
          </a:p>
          <a:p>
            <a:r>
              <a:rPr lang="en-US" sz="1333" dirty="0">
                <a:latin typeface="Courier"/>
                <a:cs typeface="Courier"/>
              </a:rPr>
              <a:t>  </a:t>
            </a:r>
          </a:p>
          <a:p>
            <a:r>
              <a:rPr lang="en-US" sz="1333" dirty="0">
                <a:latin typeface="Courier"/>
                <a:cs typeface="Courier"/>
              </a:rPr>
              <a:t>  implicit </a:t>
            </a:r>
            <a:r>
              <a:rPr lang="en-US" sz="1333" dirty="0" err="1">
                <a:latin typeface="Courier"/>
                <a:cs typeface="Courier"/>
              </a:rPr>
              <a:t>val</a:t>
            </a:r>
            <a:r>
              <a:rPr lang="en-US" sz="1333" dirty="0">
                <a:latin typeface="Courier"/>
                <a:cs typeface="Courier"/>
              </a:rPr>
              <a:t> timeout = Timeout(</a:t>
            </a:r>
            <a:r>
              <a:rPr lang="en-US" sz="1333" u="sng" dirty="0">
                <a:latin typeface="Courier"/>
                <a:cs typeface="Courier"/>
              </a:rPr>
              <a:t>1 seconds)</a:t>
            </a:r>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rNumFuture</a:t>
            </a:r>
            <a:r>
              <a:rPr lang="en-US" sz="1333" dirty="0">
                <a:latin typeface="Courier"/>
                <a:cs typeface="Courier"/>
              </a:rPr>
              <a:t> = (rand </a:t>
            </a:r>
            <a:r>
              <a:rPr lang="en-US" sz="1333" dirty="0">
                <a:solidFill>
                  <a:srgbClr val="0B52FC"/>
                </a:solidFill>
                <a:latin typeface="Courier"/>
                <a:cs typeface="Courier"/>
              </a:rPr>
              <a:t>?</a:t>
            </a:r>
            <a:r>
              <a:rPr lang="en-US" sz="1333" dirty="0">
                <a:latin typeface="Courier"/>
                <a:cs typeface="Courier"/>
              </a:rPr>
              <a:t> </a:t>
            </a:r>
            <a:r>
              <a:rPr lang="en-US" sz="1333" dirty="0" err="1">
                <a:latin typeface="Courier"/>
                <a:cs typeface="Courier"/>
              </a:rPr>
              <a:t>GetRandomInt</a:t>
            </a:r>
            <a:r>
              <a:rPr lang="en-US" sz="1333" dirty="0">
                <a:latin typeface="Courier"/>
                <a:cs typeface="Courier"/>
              </a:rPr>
              <a:t>).</a:t>
            </a:r>
            <a:r>
              <a:rPr lang="en-US" sz="1333" dirty="0" err="1">
                <a:latin typeface="Courier"/>
                <a:cs typeface="Courier"/>
              </a:rPr>
              <a:t>mapTo</a:t>
            </a:r>
            <a:r>
              <a:rPr lang="en-US" sz="1333" dirty="0">
                <a:latin typeface="Courier"/>
                <a:cs typeface="Courier"/>
              </a:rPr>
              <a:t>[</a:t>
            </a:r>
            <a:r>
              <a:rPr lang="en-US" sz="1333" dirty="0" err="1">
                <a:latin typeface="Courier"/>
                <a:cs typeface="Courier"/>
              </a:rPr>
              <a:t>Int</a:t>
            </a:r>
            <a:r>
              <a:rPr lang="en-US" sz="1333" dirty="0">
                <a:latin typeface="Courier"/>
                <a:cs typeface="Courier"/>
              </a:rPr>
              <a:t>]</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rNumFuture</a:t>
            </a:r>
            <a:r>
              <a:rPr lang="en-US" sz="1333" dirty="0">
                <a:latin typeface="Courier"/>
                <a:cs typeface="Courier"/>
              </a:rPr>
              <a:t> </a:t>
            </a:r>
            <a:r>
              <a:rPr lang="en-US" sz="1333" dirty="0" err="1">
                <a:latin typeface="Courier"/>
                <a:cs typeface="Courier"/>
              </a:rPr>
              <a:t>onSuccess</a:t>
            </a:r>
            <a:r>
              <a:rPr lang="en-US" sz="1333" dirty="0">
                <a:latin typeface="Courier"/>
                <a:cs typeface="Courier"/>
              </a:rPr>
              <a:t> {</a:t>
            </a:r>
          </a:p>
          <a:p>
            <a:r>
              <a:rPr lang="en-US" sz="1333" dirty="0">
                <a:latin typeface="Courier"/>
                <a:cs typeface="Courier"/>
              </a:rPr>
              <a:t>      case </a:t>
            </a:r>
            <a:r>
              <a:rPr lang="en-US" sz="1333" dirty="0" err="1">
                <a:latin typeface="Courier"/>
                <a:cs typeface="Courier"/>
              </a:rPr>
              <a:t>i</a:t>
            </a:r>
            <a:r>
              <a:rPr lang="en-US" sz="1333" dirty="0">
                <a:latin typeface="Courier"/>
                <a:cs typeface="Courier"/>
              </a:rPr>
              <a:t> =&gt; </a:t>
            </a:r>
            <a:r>
              <a:rPr lang="en-US" sz="1333" dirty="0" err="1">
                <a:latin typeface="Courier"/>
                <a:cs typeface="Courier"/>
              </a:rPr>
              <a:t>println</a:t>
            </a:r>
            <a:r>
              <a:rPr lang="en-US" sz="1333" dirty="0">
                <a:latin typeface="Courier"/>
                <a:cs typeface="Courier"/>
              </a:rPr>
              <a:t>(s"=&gt; $</a:t>
            </a:r>
            <a:r>
              <a:rPr lang="en-US" sz="1333" dirty="0" err="1">
                <a:latin typeface="Courier"/>
                <a:cs typeface="Courier"/>
              </a:rPr>
              <a:t>i</a:t>
            </a:r>
            <a:r>
              <a:rPr lang="en-US" sz="1333" dirty="0">
                <a:latin typeface="Courier"/>
                <a:cs typeface="Courier"/>
              </a:rPr>
              <a:t>")</a:t>
            </a:r>
          </a:p>
          <a:p>
            <a:r>
              <a:rPr lang="en-US" sz="1333" dirty="0">
                <a:latin typeface="Courier"/>
                <a:cs typeface="Courier"/>
              </a:rPr>
              <a:t>  </a:t>
            </a:r>
            <a:r>
              <a:rPr lang="en-US" sz="1333" dirty="0" smtClean="0">
                <a:latin typeface="Courier"/>
                <a:cs typeface="Courier"/>
              </a:rPr>
              <a:t>}</a:t>
            </a:r>
            <a:endParaRPr lang="en-US" sz="1333" dirty="0">
              <a:latin typeface="Courier"/>
              <a:cs typeface="Courier"/>
            </a:endParaRPr>
          </a:p>
          <a:p>
            <a:r>
              <a:rPr lang="en-US" sz="1333" dirty="0">
                <a:latin typeface="Courier"/>
                <a:cs typeface="Courier"/>
              </a:rPr>
              <a:t>  </a:t>
            </a:r>
            <a:r>
              <a:rPr lang="en-US" sz="1333" dirty="0" err="1">
                <a:latin typeface="Courier"/>
                <a:cs typeface="Courier"/>
              </a:rPr>
              <a:t>rnSystem.shutdown</a:t>
            </a:r>
            <a:endParaRPr lang="en-US" sz="1333" dirty="0">
              <a:latin typeface="Courier"/>
              <a:cs typeface="Courier"/>
            </a:endParaRPr>
          </a:p>
          <a:p>
            <a:r>
              <a:rPr lang="en-US" sz="1333" dirty="0">
                <a:latin typeface="Courier"/>
                <a:cs typeface="Courier"/>
              </a:rPr>
              <a:t>}</a:t>
            </a:r>
          </a:p>
        </p:txBody>
      </p:sp>
    </p:spTree>
    <p:extLst>
      <p:ext uri="{BB962C8B-B14F-4D97-AF65-F5344CB8AC3E}">
        <p14:creationId xmlns:p14="http://schemas.microsoft.com/office/powerpoint/2010/main" val="2111589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091291"/>
            <a:ext cx="6985000" cy="508000"/>
          </a:xfrm>
        </p:spPr>
        <p:txBody>
          <a:bodyPr/>
          <a:lstStyle/>
          <a:p>
            <a:r>
              <a:rPr lang="en-US" dirty="0" smtClean="0"/>
              <a:t>Demonstrating </a:t>
            </a:r>
            <a:r>
              <a:rPr lang="en-US" dirty="0" err="1" smtClean="0"/>
              <a:t>async</a:t>
            </a:r>
            <a:r>
              <a:rPr lang="en-US" dirty="0" smtClean="0"/>
              <a:t> nature of calls</a:t>
            </a:r>
            <a:endParaRPr lang="en-US" dirty="0">
              <a:latin typeface="Courier"/>
              <a:cs typeface="Courier"/>
            </a:endParaRPr>
          </a:p>
        </p:txBody>
      </p:sp>
      <p:sp>
        <p:nvSpPr>
          <p:cNvPr id="4" name="TextBox 3"/>
          <p:cNvSpPr txBox="1"/>
          <p:nvPr/>
        </p:nvSpPr>
        <p:spPr>
          <a:xfrm>
            <a:off x="822366" y="1723599"/>
            <a:ext cx="5876930" cy="1600438"/>
          </a:xfrm>
          <a:prstGeom prst="rect">
            <a:avLst/>
          </a:prstGeom>
          <a:solidFill>
            <a:schemeClr val="bg1"/>
          </a:solidFill>
          <a:ln>
            <a:solidFill>
              <a:srgbClr val="000000"/>
            </a:solidFill>
          </a:ln>
        </p:spPr>
        <p:txBody>
          <a:bodyPr wrap="none" rtlCol="0">
            <a:spAutoFit/>
          </a:bodyPr>
          <a:lstStyle/>
          <a:p>
            <a:r>
              <a:rPr lang="en-US" sz="1400" dirty="0">
                <a:latin typeface="Courier"/>
                <a:cs typeface="Courier"/>
              </a:rPr>
              <a:t>// Setup as before …</a:t>
            </a:r>
          </a:p>
          <a:p>
            <a:r>
              <a:rPr lang="en-US" sz="1400" dirty="0">
                <a:latin typeface="Courier"/>
                <a:cs typeface="Courier"/>
              </a:rPr>
              <a:t>  1 to 5 </a:t>
            </a:r>
            <a:r>
              <a:rPr lang="en-US" sz="1400" dirty="0" err="1">
                <a:latin typeface="Courier"/>
                <a:cs typeface="Courier"/>
              </a:rPr>
              <a:t>foreach</a:t>
            </a:r>
            <a:r>
              <a:rPr lang="en-US" sz="1400" dirty="0">
                <a:latin typeface="Courier"/>
                <a:cs typeface="Courier"/>
              </a:rPr>
              <a:t> { n =&gt;</a:t>
            </a:r>
          </a:p>
          <a:p>
            <a:r>
              <a:rPr lang="en-US" sz="1400" dirty="0">
                <a:latin typeface="Courier"/>
                <a:cs typeface="Courier"/>
              </a:rPr>
              <a:t>         (rand ? </a:t>
            </a:r>
            <a:r>
              <a:rPr lang="en-US" sz="1400" dirty="0" err="1">
                <a:latin typeface="Courier"/>
                <a:cs typeface="Courier"/>
              </a:rPr>
              <a:t>GetRandomInt</a:t>
            </a:r>
            <a:r>
              <a:rPr lang="en-US" sz="1400" dirty="0">
                <a:latin typeface="Courier"/>
                <a:cs typeface="Courier"/>
              </a:rPr>
              <a:t>).</a:t>
            </a:r>
            <a:r>
              <a:rPr lang="en-US" sz="1400" dirty="0" err="1">
                <a:latin typeface="Courier"/>
                <a:cs typeface="Courier"/>
              </a:rPr>
              <a:t>mapTo</a:t>
            </a:r>
            <a:r>
              <a:rPr lang="en-US" sz="1400" dirty="0">
                <a:latin typeface="Courier"/>
                <a:cs typeface="Courier"/>
              </a:rPr>
              <a:t>[</a:t>
            </a:r>
            <a:r>
              <a:rPr lang="en-US" sz="1400" dirty="0" err="1">
                <a:latin typeface="Courier"/>
                <a:cs typeface="Courier"/>
              </a:rPr>
              <a:t>Int</a:t>
            </a:r>
            <a:r>
              <a:rPr lang="en-US" sz="1400" dirty="0">
                <a:latin typeface="Courier"/>
                <a:cs typeface="Courier"/>
              </a:rPr>
              <a:t>].</a:t>
            </a:r>
            <a:r>
              <a:rPr lang="en-US" sz="1400" dirty="0" err="1">
                <a:latin typeface="Courier"/>
                <a:cs typeface="Courier"/>
              </a:rPr>
              <a:t>onSuccess</a:t>
            </a:r>
            <a:r>
              <a:rPr lang="en-US" sz="1400" dirty="0">
                <a:latin typeface="Courier"/>
                <a:cs typeface="Courier"/>
              </a:rPr>
              <a:t> {</a:t>
            </a:r>
          </a:p>
          <a:p>
            <a:r>
              <a:rPr lang="en-US" sz="1400" dirty="0">
                <a:latin typeface="Courier"/>
                <a:cs typeface="Courier"/>
              </a:rPr>
              <a:t>             case </a:t>
            </a:r>
            <a:r>
              <a:rPr lang="en-US" sz="1400" dirty="0" err="1">
                <a:latin typeface="Courier"/>
                <a:cs typeface="Courier"/>
              </a:rPr>
              <a:t>i</a:t>
            </a:r>
            <a:r>
              <a:rPr lang="en-US" sz="1400" dirty="0">
                <a:latin typeface="Courier"/>
                <a:cs typeface="Courier"/>
              </a:rPr>
              <a:t> =&gt; </a:t>
            </a:r>
            <a:r>
              <a:rPr lang="en-US" sz="1400" dirty="0" err="1">
                <a:latin typeface="Courier"/>
                <a:cs typeface="Courier"/>
              </a:rPr>
              <a:t>println</a:t>
            </a:r>
            <a:r>
              <a:rPr lang="en-US" sz="1400" dirty="0">
                <a:latin typeface="Courier"/>
                <a:cs typeface="Courier"/>
              </a:rPr>
              <a:t>(</a:t>
            </a:r>
            <a:r>
              <a:rPr lang="en-US" sz="1400" dirty="0" err="1">
                <a:latin typeface="Courier"/>
                <a:cs typeface="Courier"/>
              </a:rPr>
              <a:t>s"$n</a:t>
            </a:r>
            <a:r>
              <a:rPr lang="en-US" sz="1400" dirty="0">
                <a:latin typeface="Courier"/>
                <a:cs typeface="Courier"/>
              </a:rPr>
              <a:t> =&gt; $</a:t>
            </a:r>
            <a:r>
              <a:rPr lang="en-US" sz="1400" dirty="0" err="1">
                <a:latin typeface="Courier"/>
                <a:cs typeface="Courier"/>
              </a:rPr>
              <a:t>i</a:t>
            </a:r>
            <a:r>
              <a:rPr lang="en-US" sz="1400" dirty="0">
                <a:latin typeface="Courier"/>
                <a:cs typeface="Courier"/>
              </a:rPr>
              <a:t>")</a:t>
            </a:r>
          </a:p>
          <a:p>
            <a:r>
              <a:rPr lang="en-US" sz="1400" dirty="0">
                <a:latin typeface="Courier"/>
                <a:cs typeface="Courier"/>
              </a:rPr>
              <a:t>           }</a:t>
            </a:r>
          </a:p>
          <a:p>
            <a:r>
              <a:rPr lang="en-US" sz="1400" dirty="0">
                <a:latin typeface="Courier"/>
                <a:cs typeface="Courier"/>
              </a:rPr>
              <a:t>  }</a:t>
            </a:r>
          </a:p>
          <a:p>
            <a:r>
              <a:rPr lang="en-US" sz="1400" dirty="0">
                <a:latin typeface="Courier"/>
                <a:cs typeface="Courier"/>
              </a:rPr>
              <a:t>…      </a:t>
            </a:r>
          </a:p>
        </p:txBody>
      </p:sp>
      <p:sp>
        <p:nvSpPr>
          <p:cNvPr id="5" name="TextBox 4"/>
          <p:cNvSpPr txBox="1"/>
          <p:nvPr/>
        </p:nvSpPr>
        <p:spPr>
          <a:xfrm>
            <a:off x="1388754" y="3163126"/>
            <a:ext cx="6541021" cy="1600438"/>
          </a:xfrm>
          <a:prstGeom prst="rect">
            <a:avLst/>
          </a:prstGeom>
          <a:solidFill>
            <a:srgbClr val="FFFFFF"/>
          </a:solidFill>
          <a:ln>
            <a:solidFill>
              <a:srgbClr val="000000"/>
            </a:solidFill>
          </a:ln>
        </p:spPr>
        <p:txBody>
          <a:bodyPr wrap="none" rtlCol="0">
            <a:spAutoFit/>
          </a:bodyPr>
          <a:lstStyle/>
          <a:p>
            <a:r>
              <a:rPr lang="en-US" sz="1400" dirty="0"/>
              <a:t>[INFO] [06/25/2013 19:18:49.923] … [</a:t>
            </a:r>
            <a:r>
              <a:rPr lang="en-US" sz="1400" dirty="0" err="1"/>
              <a:t>akka</a:t>
            </a:r>
            <a:r>
              <a:rPr lang="en-US" sz="1400" dirty="0"/>
              <a:t>://</a:t>
            </a:r>
            <a:r>
              <a:rPr lang="en-US" sz="1400" dirty="0" err="1"/>
              <a:t>RandomNumbers</a:t>
            </a:r>
            <a:r>
              <a:rPr lang="en-US" sz="1400" dirty="0"/>
              <a:t>/user/</a:t>
            </a:r>
            <a:r>
              <a:rPr lang="en-US" sz="1400" dirty="0" err="1"/>
              <a:t>RandomNumGen</a:t>
            </a:r>
            <a:r>
              <a:rPr lang="en-US" sz="1400" dirty="0"/>
              <a:t>] </a:t>
            </a:r>
            <a:br>
              <a:rPr lang="en-US" sz="1400" dirty="0"/>
            </a:br>
            <a:r>
              <a:rPr lang="en-US" sz="1400" dirty="0"/>
              <a:t>                                                                     Creating the Random Number Generator Actor</a:t>
            </a:r>
          </a:p>
          <a:p>
            <a:r>
              <a:rPr lang="en-US" sz="1400" dirty="0"/>
              <a:t>2 =&gt; 0</a:t>
            </a:r>
          </a:p>
          <a:p>
            <a:r>
              <a:rPr lang="en-US" sz="1400" dirty="0"/>
              <a:t>5 =&gt; 78</a:t>
            </a:r>
          </a:p>
          <a:p>
            <a:r>
              <a:rPr lang="en-US" sz="1400" dirty="0"/>
              <a:t>1 =&gt; 38</a:t>
            </a:r>
          </a:p>
          <a:p>
            <a:r>
              <a:rPr lang="en-US" sz="1400" dirty="0"/>
              <a:t>3 =&gt; 26</a:t>
            </a:r>
          </a:p>
          <a:p>
            <a:r>
              <a:rPr lang="en-US" sz="1400" dirty="0"/>
              <a:t>4 =&gt; 58</a:t>
            </a:r>
          </a:p>
        </p:txBody>
      </p:sp>
    </p:spTree>
    <p:extLst>
      <p:ext uri="{BB962C8B-B14F-4D97-AF65-F5344CB8AC3E}">
        <p14:creationId xmlns:p14="http://schemas.microsoft.com/office/powerpoint/2010/main" val="62293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Request/Response Example</a:t>
            </a:r>
            <a:endParaRPr lang="en-US" dirty="0"/>
          </a:p>
        </p:txBody>
      </p:sp>
      <p:sp>
        <p:nvSpPr>
          <p:cNvPr id="3" name="Content Placeholder 2"/>
          <p:cNvSpPr>
            <a:spLocks noGrp="1"/>
          </p:cNvSpPr>
          <p:nvPr>
            <p:ph idx="1"/>
          </p:nvPr>
        </p:nvSpPr>
        <p:spPr>
          <a:xfrm>
            <a:off x="628650" y="1160676"/>
            <a:ext cx="6985000" cy="508000"/>
          </a:xfrm>
        </p:spPr>
        <p:txBody>
          <a:bodyPr/>
          <a:lstStyle/>
          <a:p>
            <a:r>
              <a:rPr lang="en-US" dirty="0" smtClean="0"/>
              <a:t>Blocking on each request until response arrives</a:t>
            </a:r>
            <a:endParaRPr lang="en-US" dirty="0">
              <a:latin typeface="Courier"/>
              <a:cs typeface="Courier"/>
            </a:endParaRPr>
          </a:p>
        </p:txBody>
      </p:sp>
      <p:sp>
        <p:nvSpPr>
          <p:cNvPr id="4" name="TextBox 3"/>
          <p:cNvSpPr txBox="1"/>
          <p:nvPr/>
        </p:nvSpPr>
        <p:spPr>
          <a:xfrm>
            <a:off x="657900" y="1668676"/>
            <a:ext cx="7273145" cy="1600438"/>
          </a:xfrm>
          <a:prstGeom prst="rect">
            <a:avLst/>
          </a:prstGeom>
          <a:solidFill>
            <a:schemeClr val="bg1"/>
          </a:solidFill>
          <a:ln>
            <a:solidFill>
              <a:srgbClr val="000000"/>
            </a:solidFill>
          </a:ln>
        </p:spPr>
        <p:txBody>
          <a:bodyPr wrap="none" rtlCol="0">
            <a:spAutoFit/>
          </a:bodyPr>
          <a:lstStyle/>
          <a:p>
            <a:r>
              <a:rPr lang="en-US" sz="1400" dirty="0">
                <a:latin typeface="Courier"/>
                <a:cs typeface="Courier"/>
              </a:rPr>
              <a:t>// Setup as before …</a:t>
            </a:r>
          </a:p>
          <a:p>
            <a:r>
              <a:rPr lang="en-US" sz="1400" dirty="0">
                <a:latin typeface="Courier"/>
                <a:cs typeface="Courier"/>
              </a:rPr>
              <a:t>  1 to 5 </a:t>
            </a:r>
            <a:r>
              <a:rPr lang="en-US" sz="1400" dirty="0" err="1">
                <a:latin typeface="Courier"/>
                <a:cs typeface="Courier"/>
              </a:rPr>
              <a:t>foreach</a:t>
            </a:r>
            <a:r>
              <a:rPr lang="en-US" sz="1400" dirty="0">
                <a:latin typeface="Courier"/>
                <a:cs typeface="Courier"/>
              </a:rPr>
              <a:t> { n =&gt;</a:t>
            </a:r>
          </a:p>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rn</a:t>
            </a:r>
            <a:r>
              <a:rPr lang="en-US" sz="1400" dirty="0">
                <a:latin typeface="Courier"/>
                <a:cs typeface="Courier"/>
              </a:rPr>
              <a:t>: </a:t>
            </a:r>
            <a:r>
              <a:rPr lang="en-US" sz="1400" dirty="0" err="1">
                <a:latin typeface="Courier"/>
                <a:cs typeface="Courier"/>
              </a:rPr>
              <a:t>Int</a:t>
            </a:r>
            <a:r>
              <a:rPr lang="en-US" sz="1400" dirty="0">
                <a:latin typeface="Courier"/>
                <a:cs typeface="Courier"/>
              </a:rPr>
              <a:t> = </a:t>
            </a:r>
            <a:r>
              <a:rPr lang="en-US" sz="1400" dirty="0" err="1">
                <a:latin typeface="Courier"/>
                <a:cs typeface="Courier"/>
              </a:rPr>
              <a:t>Await.result</a:t>
            </a:r>
            <a:r>
              <a:rPr lang="en-US" sz="1400" dirty="0">
                <a:latin typeface="Courier"/>
                <a:cs typeface="Courier"/>
              </a:rPr>
              <a:t>(</a:t>
            </a:r>
            <a:br>
              <a:rPr lang="en-US" sz="1400" dirty="0">
                <a:latin typeface="Courier"/>
                <a:cs typeface="Courier"/>
              </a:rPr>
            </a:br>
            <a:r>
              <a:rPr lang="en-US" sz="1400" dirty="0">
                <a:latin typeface="Courier"/>
                <a:cs typeface="Courier"/>
              </a:rPr>
              <a:t>                       (rand ? </a:t>
            </a:r>
            <a:r>
              <a:rPr lang="en-US" sz="1400" dirty="0" err="1">
                <a:latin typeface="Courier"/>
                <a:cs typeface="Courier"/>
              </a:rPr>
              <a:t>GetRandomInt</a:t>
            </a:r>
            <a:r>
              <a:rPr lang="en-US" sz="1400" dirty="0">
                <a:latin typeface="Courier"/>
                <a:cs typeface="Courier"/>
              </a:rPr>
              <a:t>).</a:t>
            </a:r>
            <a:r>
              <a:rPr lang="en-US" sz="1400" dirty="0" err="1">
                <a:latin typeface="Courier"/>
                <a:cs typeface="Courier"/>
              </a:rPr>
              <a:t>mapTo</a:t>
            </a:r>
            <a:r>
              <a:rPr lang="en-US" sz="1400" dirty="0">
                <a:latin typeface="Courier"/>
                <a:cs typeface="Courier"/>
              </a:rPr>
              <a:t>[</a:t>
            </a:r>
            <a:r>
              <a:rPr lang="en-US" sz="1400" dirty="0" err="1">
                <a:latin typeface="Courier"/>
                <a:cs typeface="Courier"/>
              </a:rPr>
              <a:t>Int</a:t>
            </a:r>
            <a:r>
              <a:rPr lang="en-US" sz="1400" dirty="0">
                <a:latin typeface="Courier"/>
                <a:cs typeface="Courier"/>
              </a:rPr>
              <a:t>], 1 second)</a:t>
            </a:r>
          </a:p>
          <a:p>
            <a:r>
              <a:rPr lang="ro-RO" sz="1400" dirty="0">
                <a:latin typeface="Courier"/>
                <a:cs typeface="Courier"/>
              </a:rPr>
              <a:t>    println(s"$n =&gt; $rn")</a:t>
            </a:r>
            <a:r>
              <a:rPr lang="en-US" sz="1400" dirty="0">
                <a:latin typeface="Courier"/>
                <a:cs typeface="Courier"/>
              </a:rPr>
              <a:t>  </a:t>
            </a:r>
          </a:p>
          <a:p>
            <a:r>
              <a:rPr lang="en-US" sz="1400" dirty="0">
                <a:latin typeface="Courier"/>
                <a:cs typeface="Courier"/>
              </a:rPr>
              <a:t>  }</a:t>
            </a:r>
          </a:p>
          <a:p>
            <a:r>
              <a:rPr lang="en-US" sz="1400" dirty="0">
                <a:latin typeface="Courier"/>
                <a:cs typeface="Courier"/>
              </a:rPr>
              <a:t>…      </a:t>
            </a:r>
          </a:p>
        </p:txBody>
      </p:sp>
      <p:sp>
        <p:nvSpPr>
          <p:cNvPr id="5" name="TextBox 4"/>
          <p:cNvSpPr txBox="1"/>
          <p:nvPr/>
        </p:nvSpPr>
        <p:spPr>
          <a:xfrm>
            <a:off x="1555008" y="3032497"/>
            <a:ext cx="6541021" cy="1600438"/>
          </a:xfrm>
          <a:prstGeom prst="rect">
            <a:avLst/>
          </a:prstGeom>
          <a:solidFill>
            <a:srgbClr val="FFFFFF"/>
          </a:solidFill>
          <a:ln>
            <a:solidFill>
              <a:srgbClr val="000000"/>
            </a:solidFill>
          </a:ln>
        </p:spPr>
        <p:txBody>
          <a:bodyPr wrap="none" rtlCol="0">
            <a:spAutoFit/>
          </a:bodyPr>
          <a:lstStyle/>
          <a:p>
            <a:r>
              <a:rPr lang="en-US" sz="1400" dirty="0"/>
              <a:t>[INFO] [06/25/2013 19:22:45.109] … [</a:t>
            </a:r>
            <a:r>
              <a:rPr lang="en-US" sz="1400" dirty="0" err="1"/>
              <a:t>akka</a:t>
            </a:r>
            <a:r>
              <a:rPr lang="en-US" sz="1400" dirty="0"/>
              <a:t>://</a:t>
            </a:r>
            <a:r>
              <a:rPr lang="en-US" sz="1400" dirty="0" err="1"/>
              <a:t>RandomNumbers</a:t>
            </a:r>
            <a:r>
              <a:rPr lang="en-US" sz="1400" dirty="0"/>
              <a:t>/user/</a:t>
            </a:r>
            <a:r>
              <a:rPr lang="en-US" sz="1400" dirty="0" err="1"/>
              <a:t>RandomNumGen</a:t>
            </a:r>
            <a:r>
              <a:rPr lang="en-US" sz="1400" dirty="0"/>
              <a:t>] </a:t>
            </a:r>
            <a:br>
              <a:rPr lang="en-US" sz="1400" dirty="0"/>
            </a:br>
            <a:r>
              <a:rPr lang="en-US" sz="1400" dirty="0"/>
              <a:t>                                                                   Creating the Random Number Generator Actor</a:t>
            </a:r>
          </a:p>
          <a:p>
            <a:r>
              <a:rPr lang="en-US" sz="1400" dirty="0"/>
              <a:t>1 =&gt; 11</a:t>
            </a:r>
          </a:p>
          <a:p>
            <a:r>
              <a:rPr lang="en-US" sz="1400" dirty="0"/>
              <a:t>2 =&gt; 5</a:t>
            </a:r>
          </a:p>
          <a:p>
            <a:r>
              <a:rPr lang="en-US" sz="1400" dirty="0"/>
              <a:t>3 =&gt; 51</a:t>
            </a:r>
          </a:p>
          <a:p>
            <a:r>
              <a:rPr lang="en-US" sz="1400" dirty="0"/>
              <a:t>4 =&gt; 86</a:t>
            </a:r>
          </a:p>
          <a:p>
            <a:r>
              <a:rPr lang="en-US" sz="1400" dirty="0"/>
              <a:t>5 =&gt; 22</a:t>
            </a:r>
          </a:p>
        </p:txBody>
      </p:sp>
    </p:spTree>
    <p:extLst>
      <p:ext uri="{BB962C8B-B14F-4D97-AF65-F5344CB8AC3E}">
        <p14:creationId xmlns:p14="http://schemas.microsoft.com/office/powerpoint/2010/main" val="9835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an Actor</a:t>
            </a:r>
            <a:endParaRPr lang="en-US" dirty="0"/>
          </a:p>
        </p:txBody>
      </p:sp>
      <p:sp>
        <p:nvSpPr>
          <p:cNvPr id="3" name="Content Placeholder 2"/>
          <p:cNvSpPr>
            <a:spLocks noGrp="1"/>
          </p:cNvSpPr>
          <p:nvPr>
            <p:ph idx="1"/>
          </p:nvPr>
        </p:nvSpPr>
        <p:spPr>
          <a:xfrm>
            <a:off x="628650" y="1230563"/>
            <a:ext cx="6985000" cy="1079500"/>
          </a:xfrm>
        </p:spPr>
        <p:txBody>
          <a:bodyPr/>
          <a:lstStyle/>
          <a:p>
            <a:r>
              <a:rPr lang="en-US" dirty="0" smtClean="0"/>
              <a:t>Outside world communicates with </a:t>
            </a:r>
            <a:r>
              <a:rPr lang="en-US" dirty="0" err="1" smtClean="0"/>
              <a:t>ActorRef</a:t>
            </a:r>
            <a:endParaRPr lang="en-US" dirty="0" smtClean="0"/>
          </a:p>
          <a:p>
            <a:pPr lvl="2"/>
            <a:r>
              <a:rPr lang="en-US" dirty="0" smtClean="0"/>
              <a:t>hides specific details of actor implementation</a:t>
            </a:r>
          </a:p>
          <a:p>
            <a:pPr lvl="2"/>
            <a:r>
              <a:rPr lang="en-US" dirty="0" smtClean="0"/>
              <a:t>also hides location</a:t>
            </a:r>
            <a:endParaRPr lang="en-US" dirty="0"/>
          </a:p>
        </p:txBody>
      </p:sp>
      <p:sp>
        <p:nvSpPr>
          <p:cNvPr id="5" name="TextBox 4"/>
          <p:cNvSpPr txBox="1"/>
          <p:nvPr/>
        </p:nvSpPr>
        <p:spPr>
          <a:xfrm>
            <a:off x="5993575" y="4506313"/>
            <a:ext cx="1225923" cy="400110"/>
          </a:xfrm>
          <a:prstGeom prst="rect">
            <a:avLst/>
          </a:prstGeom>
          <a:noFill/>
        </p:spPr>
        <p:txBody>
          <a:bodyPr wrap="square" rtlCol="0">
            <a:spAutoFit/>
          </a:bodyPr>
          <a:lstStyle/>
          <a:p>
            <a:r>
              <a:rPr lang="en-US" sz="2000" dirty="0" err="1"/>
              <a:t>ActorRef</a:t>
            </a:r>
            <a:endParaRPr lang="en-US" sz="2000" dirty="0"/>
          </a:p>
        </p:txBody>
      </p:sp>
      <p:sp>
        <p:nvSpPr>
          <p:cNvPr id="6" name="Right Arrow 5"/>
          <p:cNvSpPr/>
          <p:nvPr/>
        </p:nvSpPr>
        <p:spPr bwMode="auto">
          <a:xfrm>
            <a:off x="4215740" y="2925618"/>
            <a:ext cx="1841335" cy="232946"/>
          </a:xfrm>
          <a:prstGeom prst="rightArrow">
            <a:avLst>
              <a:gd name="adj1" fmla="val 50000"/>
              <a:gd name="adj2" fmla="val 123718"/>
            </a:avLst>
          </a:prstGeom>
          <a:solidFill>
            <a:srgbClr val="FFCD64"/>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4120738" y="2481118"/>
            <a:ext cx="1872837" cy="338554"/>
          </a:xfrm>
          <a:prstGeom prst="rect">
            <a:avLst/>
          </a:prstGeom>
          <a:noFill/>
        </p:spPr>
        <p:txBody>
          <a:bodyPr wrap="square" rtlCol="0">
            <a:spAutoFit/>
          </a:bodyPr>
          <a:lstStyle/>
          <a:p>
            <a:r>
              <a:rPr lang="en-US" sz="1600" dirty="0" err="1">
                <a:latin typeface="Courier"/>
                <a:cs typeface="Courier"/>
              </a:rPr>
              <a:t>myactor</a:t>
            </a:r>
            <a:r>
              <a:rPr lang="en-US" sz="1600" dirty="0">
                <a:latin typeface="Courier"/>
                <a:cs typeface="Courier"/>
              </a:rPr>
              <a:t> ! </a:t>
            </a:r>
            <a:r>
              <a:rPr lang="en-US" sz="1600" dirty="0" err="1">
                <a:latin typeface="Courier"/>
                <a:cs typeface="Courier"/>
              </a:rPr>
              <a:t>msg</a:t>
            </a:r>
            <a:endParaRPr lang="en-US" sz="1600" dirty="0">
              <a:latin typeface="Courier"/>
              <a:cs typeface="Courier"/>
            </a:endParaRPr>
          </a:p>
        </p:txBody>
      </p:sp>
      <p:sp>
        <p:nvSpPr>
          <p:cNvPr id="8" name="Folded Corner 7"/>
          <p:cNvSpPr/>
          <p:nvPr/>
        </p:nvSpPr>
        <p:spPr bwMode="auto">
          <a:xfrm>
            <a:off x="4951185" y="3179617"/>
            <a:ext cx="407390" cy="488555"/>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Rounded Rectangle 8"/>
          <p:cNvSpPr/>
          <p:nvPr/>
        </p:nvSpPr>
        <p:spPr bwMode="auto">
          <a:xfrm>
            <a:off x="6247575" y="2004868"/>
            <a:ext cx="508000" cy="2286000"/>
          </a:xfrm>
          <a:prstGeom prst="roundRect">
            <a:avLst/>
          </a:prstGeom>
          <a:solidFill>
            <a:srgbClr val="EBFFE3"/>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TextBox 9"/>
          <p:cNvSpPr txBox="1"/>
          <p:nvPr/>
        </p:nvSpPr>
        <p:spPr>
          <a:xfrm>
            <a:off x="4951185" y="3668173"/>
            <a:ext cx="624279" cy="338554"/>
          </a:xfrm>
          <a:prstGeom prst="rect">
            <a:avLst/>
          </a:prstGeom>
          <a:noFill/>
        </p:spPr>
        <p:txBody>
          <a:bodyPr wrap="square" rtlCol="0">
            <a:spAutoFit/>
          </a:bodyPr>
          <a:lstStyle/>
          <a:p>
            <a:r>
              <a:rPr lang="en-US" sz="1600" dirty="0" err="1">
                <a:latin typeface="Courier"/>
                <a:cs typeface="Courier"/>
              </a:rPr>
              <a:t>msg</a:t>
            </a:r>
            <a:endParaRPr lang="en-US" sz="1600" dirty="0">
              <a:latin typeface="Courier"/>
              <a:cs typeface="Courier"/>
            </a:endParaRPr>
          </a:p>
        </p:txBody>
      </p:sp>
    </p:spTree>
    <p:extLst>
      <p:ext uri="{BB962C8B-B14F-4D97-AF65-F5344CB8AC3E}">
        <p14:creationId xmlns:p14="http://schemas.microsoft.com/office/powerpoint/2010/main" val="54141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4572000" y="2032000"/>
            <a:ext cx="3556000" cy="2730500"/>
          </a:xfrm>
          <a:prstGeom prst="roundRect">
            <a:avLst/>
          </a:prstGeom>
          <a:solidFill>
            <a:srgbClr val="EBFFE3"/>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 name="Title 1"/>
          <p:cNvSpPr>
            <a:spLocks noGrp="1"/>
          </p:cNvSpPr>
          <p:nvPr>
            <p:ph type="title"/>
          </p:nvPr>
        </p:nvSpPr>
        <p:spPr/>
        <p:txBody>
          <a:bodyPr/>
          <a:lstStyle/>
          <a:p>
            <a:r>
              <a:rPr lang="en-US" dirty="0" smtClean="0"/>
              <a:t>Inside an Actor</a:t>
            </a:r>
            <a:endParaRPr lang="en-US" dirty="0"/>
          </a:p>
        </p:txBody>
      </p:sp>
      <p:sp>
        <p:nvSpPr>
          <p:cNvPr id="3" name="Content Placeholder 2"/>
          <p:cNvSpPr>
            <a:spLocks noGrp="1"/>
          </p:cNvSpPr>
          <p:nvPr>
            <p:ph idx="1"/>
          </p:nvPr>
        </p:nvSpPr>
        <p:spPr>
          <a:xfrm>
            <a:off x="628650" y="1186453"/>
            <a:ext cx="6985000" cy="1079500"/>
          </a:xfrm>
        </p:spPr>
        <p:txBody>
          <a:bodyPr/>
          <a:lstStyle/>
          <a:p>
            <a:r>
              <a:rPr lang="en-US" dirty="0" smtClean="0"/>
              <a:t>Messages added to queue (Mailbox)</a:t>
            </a:r>
          </a:p>
          <a:p>
            <a:pPr lvl="2"/>
            <a:r>
              <a:rPr lang="en-US" dirty="0" smtClean="0"/>
              <a:t>FIFO ordering</a:t>
            </a:r>
            <a:endParaRPr lang="en-US" dirty="0"/>
          </a:p>
        </p:txBody>
      </p:sp>
      <p:sp>
        <p:nvSpPr>
          <p:cNvPr id="4" name="Rounded Rectangle 3"/>
          <p:cNvSpPr/>
          <p:nvPr/>
        </p:nvSpPr>
        <p:spPr bwMode="auto">
          <a:xfrm>
            <a:off x="3492500" y="2254250"/>
            <a:ext cx="508000" cy="2286000"/>
          </a:xfrm>
          <a:prstGeom prst="roundRect">
            <a:avLst/>
          </a:prstGeom>
          <a:solidFill>
            <a:srgbClr val="EBFFE3"/>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TextBox 4"/>
          <p:cNvSpPr txBox="1"/>
          <p:nvPr/>
        </p:nvSpPr>
        <p:spPr>
          <a:xfrm>
            <a:off x="3199878" y="4762499"/>
            <a:ext cx="1118122" cy="369332"/>
          </a:xfrm>
          <a:prstGeom prst="rect">
            <a:avLst/>
          </a:prstGeom>
          <a:noFill/>
        </p:spPr>
        <p:txBody>
          <a:bodyPr wrap="square" rtlCol="0">
            <a:spAutoFit/>
          </a:bodyPr>
          <a:lstStyle/>
          <a:p>
            <a:r>
              <a:rPr lang="en-US" sz="1800" dirty="0" err="1"/>
              <a:t>ActorRef</a:t>
            </a:r>
            <a:endParaRPr lang="en-US" sz="1800" dirty="0"/>
          </a:p>
        </p:txBody>
      </p:sp>
      <p:sp>
        <p:nvSpPr>
          <p:cNvPr id="6" name="Right Arrow 5"/>
          <p:cNvSpPr/>
          <p:nvPr/>
        </p:nvSpPr>
        <p:spPr bwMode="auto">
          <a:xfrm>
            <a:off x="1714500" y="3175000"/>
            <a:ext cx="1587500" cy="127000"/>
          </a:xfrm>
          <a:prstGeom prst="rightArrow">
            <a:avLst>
              <a:gd name="adj1" fmla="val 50000"/>
              <a:gd name="adj2" fmla="val 123718"/>
            </a:avLst>
          </a:prstGeom>
          <a:solidFill>
            <a:srgbClr val="FFCD64"/>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1612268" y="2730499"/>
            <a:ext cx="1708150" cy="307777"/>
          </a:xfrm>
          <a:prstGeom prst="rect">
            <a:avLst/>
          </a:prstGeom>
          <a:noFill/>
        </p:spPr>
        <p:txBody>
          <a:bodyPr wrap="square" rtlCol="0">
            <a:spAutoFit/>
          </a:bodyPr>
          <a:lstStyle/>
          <a:p>
            <a:r>
              <a:rPr lang="en-US" sz="1400" dirty="0" err="1">
                <a:latin typeface="Courier"/>
                <a:cs typeface="Courier"/>
              </a:rPr>
              <a:t>myactor</a:t>
            </a:r>
            <a:r>
              <a:rPr lang="en-US" sz="1400" dirty="0">
                <a:latin typeface="Courier"/>
                <a:cs typeface="Courier"/>
              </a:rPr>
              <a:t> ! </a:t>
            </a:r>
            <a:r>
              <a:rPr lang="en-US" sz="1400" dirty="0" err="1">
                <a:latin typeface="Courier"/>
                <a:cs typeface="Courier"/>
              </a:rPr>
              <a:t>msg</a:t>
            </a:r>
            <a:endParaRPr lang="en-US" sz="1400" dirty="0">
              <a:latin typeface="Courier"/>
              <a:cs typeface="Courier"/>
            </a:endParaRPr>
          </a:p>
        </p:txBody>
      </p:sp>
      <p:sp>
        <p:nvSpPr>
          <p:cNvPr id="9" name="Oval 8"/>
          <p:cNvSpPr/>
          <p:nvPr/>
        </p:nvSpPr>
        <p:spPr bwMode="auto">
          <a:xfrm>
            <a:off x="5334000" y="2159000"/>
            <a:ext cx="2095500" cy="698500"/>
          </a:xfrm>
          <a:prstGeom prst="ellipse">
            <a:avLst/>
          </a:prstGeom>
          <a:solidFill>
            <a:schemeClr val="accent1">
              <a:lumMod val="20000"/>
              <a:lumOff val="80000"/>
            </a:schemeClr>
          </a:solidFill>
          <a:ln>
            <a:solidFill>
              <a:srgbClr val="6D6D6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Actor Code</a:t>
            </a:r>
          </a:p>
        </p:txBody>
      </p:sp>
      <p:sp>
        <p:nvSpPr>
          <p:cNvPr id="10" name="Rounded Rectangle 9"/>
          <p:cNvSpPr/>
          <p:nvPr/>
        </p:nvSpPr>
        <p:spPr bwMode="auto">
          <a:xfrm>
            <a:off x="48260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Mailbox</a:t>
            </a:r>
          </a:p>
        </p:txBody>
      </p:sp>
      <p:sp>
        <p:nvSpPr>
          <p:cNvPr id="11" name="Rounded Rectangle 10"/>
          <p:cNvSpPr/>
          <p:nvPr/>
        </p:nvSpPr>
        <p:spPr bwMode="auto">
          <a:xfrm>
            <a:off x="65405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Dispatcher</a:t>
            </a:r>
          </a:p>
        </p:txBody>
      </p:sp>
      <p:cxnSp>
        <p:nvCxnSpPr>
          <p:cNvPr id="13" name="Straight Connector 12"/>
          <p:cNvCxnSpPr>
            <a:stCxn id="9" idx="4"/>
            <a:endCxn id="10" idx="0"/>
          </p:cNvCxnSpPr>
          <p:nvPr/>
        </p:nvCxnSpPr>
        <p:spPr bwMode="auto">
          <a:xfrm flipH="1">
            <a:off x="552450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a:stCxn id="9" idx="4"/>
            <a:endCxn id="11" idx="0"/>
          </p:cNvCxnSpPr>
          <p:nvPr/>
        </p:nvCxnSpPr>
        <p:spPr bwMode="auto">
          <a:xfrm>
            <a:off x="638175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000500" y="3397250"/>
            <a:ext cx="571500" cy="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23" name="Group 22"/>
          <p:cNvGrpSpPr/>
          <p:nvPr/>
        </p:nvGrpSpPr>
        <p:grpSpPr>
          <a:xfrm>
            <a:off x="5080001" y="3492500"/>
            <a:ext cx="436359" cy="508000"/>
            <a:chOff x="5105400" y="4343400"/>
            <a:chExt cx="523631" cy="609600"/>
          </a:xfrm>
        </p:grpSpPr>
        <p:sp>
          <p:nvSpPr>
            <p:cNvPr id="20" name="Folded Corner 19"/>
            <p:cNvSpPr/>
            <p:nvPr/>
          </p:nvSpPr>
          <p:spPr bwMode="auto">
            <a:xfrm>
              <a:off x="5105400" y="43434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5220676" y="44196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Folded Corner 21"/>
            <p:cNvSpPr/>
            <p:nvPr/>
          </p:nvSpPr>
          <p:spPr bwMode="auto">
            <a:xfrm>
              <a:off x="5324231" y="4495800"/>
              <a:ext cx="304800" cy="4572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24" name="TextBox 23"/>
          <p:cNvSpPr txBox="1"/>
          <p:nvPr/>
        </p:nvSpPr>
        <p:spPr>
          <a:xfrm>
            <a:off x="5461000" y="3683000"/>
            <a:ext cx="508000" cy="297454"/>
          </a:xfrm>
          <a:prstGeom prst="rect">
            <a:avLst/>
          </a:prstGeom>
          <a:noFill/>
        </p:spPr>
        <p:txBody>
          <a:bodyPr wrap="square" rtlCol="0">
            <a:spAutoFit/>
          </a:bodyPr>
          <a:lstStyle/>
          <a:p>
            <a:r>
              <a:rPr lang="en-US" sz="1333" dirty="0" err="1">
                <a:latin typeface="Courier"/>
                <a:cs typeface="Courier"/>
              </a:rPr>
              <a:t>msg</a:t>
            </a:r>
            <a:endParaRPr lang="en-US" sz="1333" dirty="0">
              <a:latin typeface="Courier"/>
              <a:cs typeface="Courier"/>
            </a:endParaRPr>
          </a:p>
        </p:txBody>
      </p:sp>
    </p:spTree>
    <p:extLst>
      <p:ext uri="{BB962C8B-B14F-4D97-AF65-F5344CB8AC3E}">
        <p14:creationId xmlns:p14="http://schemas.microsoft.com/office/powerpoint/2010/main" val="167811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bwMode="auto">
          <a:xfrm>
            <a:off x="4572000" y="2032000"/>
            <a:ext cx="3556000" cy="2730500"/>
          </a:xfrm>
          <a:prstGeom prst="roundRect">
            <a:avLst/>
          </a:prstGeom>
          <a:solidFill>
            <a:srgbClr val="EBFFE3"/>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 name="Title 1"/>
          <p:cNvSpPr>
            <a:spLocks noGrp="1"/>
          </p:cNvSpPr>
          <p:nvPr>
            <p:ph type="title"/>
          </p:nvPr>
        </p:nvSpPr>
        <p:spPr/>
        <p:txBody>
          <a:bodyPr/>
          <a:lstStyle/>
          <a:p>
            <a:r>
              <a:rPr lang="en-US" dirty="0" smtClean="0"/>
              <a:t>Inside an Actor</a:t>
            </a:r>
            <a:endParaRPr lang="en-US" dirty="0"/>
          </a:p>
        </p:txBody>
      </p:sp>
      <p:sp>
        <p:nvSpPr>
          <p:cNvPr id="3" name="Content Placeholder 2"/>
          <p:cNvSpPr>
            <a:spLocks noGrp="1"/>
          </p:cNvSpPr>
          <p:nvPr>
            <p:ph idx="1"/>
          </p:nvPr>
        </p:nvSpPr>
        <p:spPr>
          <a:xfrm>
            <a:off x="628650" y="1111251"/>
            <a:ext cx="6985000" cy="1079500"/>
          </a:xfrm>
        </p:spPr>
        <p:txBody>
          <a:bodyPr/>
          <a:lstStyle/>
          <a:p>
            <a:r>
              <a:rPr lang="en-US" dirty="0" smtClean="0"/>
              <a:t>Dispatcher uses thread from thread pool to remove message from Mailbox</a:t>
            </a:r>
          </a:p>
          <a:p>
            <a:pPr lvl="2"/>
            <a:r>
              <a:rPr lang="en-US" dirty="0" smtClean="0"/>
              <a:t>pass to Actor for processing</a:t>
            </a:r>
            <a:endParaRPr lang="en-US" dirty="0"/>
          </a:p>
        </p:txBody>
      </p:sp>
      <p:sp>
        <p:nvSpPr>
          <p:cNvPr id="4" name="Rounded Rectangle 3"/>
          <p:cNvSpPr/>
          <p:nvPr/>
        </p:nvSpPr>
        <p:spPr bwMode="auto">
          <a:xfrm>
            <a:off x="3492500" y="2254250"/>
            <a:ext cx="508000" cy="2286000"/>
          </a:xfrm>
          <a:prstGeom prst="roundRect">
            <a:avLst/>
          </a:prstGeom>
          <a:solidFill>
            <a:srgbClr val="EBFFE3"/>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TextBox 4"/>
          <p:cNvSpPr txBox="1"/>
          <p:nvPr/>
        </p:nvSpPr>
        <p:spPr>
          <a:xfrm>
            <a:off x="3134586" y="4762500"/>
            <a:ext cx="1101496" cy="369332"/>
          </a:xfrm>
          <a:prstGeom prst="rect">
            <a:avLst/>
          </a:prstGeom>
          <a:noFill/>
        </p:spPr>
        <p:txBody>
          <a:bodyPr wrap="square" rtlCol="0">
            <a:spAutoFit/>
          </a:bodyPr>
          <a:lstStyle/>
          <a:p>
            <a:r>
              <a:rPr lang="en-US" sz="1800" dirty="0" err="1"/>
              <a:t>ActorRef</a:t>
            </a:r>
            <a:endParaRPr lang="en-US" sz="1800" dirty="0"/>
          </a:p>
        </p:txBody>
      </p:sp>
      <p:sp>
        <p:nvSpPr>
          <p:cNvPr id="6" name="Right Arrow 5"/>
          <p:cNvSpPr/>
          <p:nvPr/>
        </p:nvSpPr>
        <p:spPr bwMode="auto">
          <a:xfrm>
            <a:off x="1714500" y="3175000"/>
            <a:ext cx="1587500" cy="127000"/>
          </a:xfrm>
          <a:prstGeom prst="rightArrow">
            <a:avLst>
              <a:gd name="adj1" fmla="val 50000"/>
              <a:gd name="adj2" fmla="val 123718"/>
            </a:avLst>
          </a:prstGeom>
          <a:solidFill>
            <a:srgbClr val="FFCD64"/>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1555750" y="2730500"/>
            <a:ext cx="1682750" cy="307777"/>
          </a:xfrm>
          <a:prstGeom prst="rect">
            <a:avLst/>
          </a:prstGeom>
          <a:noFill/>
        </p:spPr>
        <p:txBody>
          <a:bodyPr wrap="square" rtlCol="0">
            <a:spAutoFit/>
          </a:bodyPr>
          <a:lstStyle/>
          <a:p>
            <a:r>
              <a:rPr lang="en-US" sz="1400" dirty="0" err="1">
                <a:latin typeface="Courier"/>
                <a:cs typeface="Courier"/>
              </a:rPr>
              <a:t>myactor</a:t>
            </a:r>
            <a:r>
              <a:rPr lang="en-US" sz="1400" dirty="0">
                <a:latin typeface="Courier"/>
                <a:cs typeface="Courier"/>
              </a:rPr>
              <a:t> ! </a:t>
            </a:r>
            <a:r>
              <a:rPr lang="en-US" sz="1400" dirty="0" err="1">
                <a:latin typeface="Courier"/>
                <a:cs typeface="Courier"/>
              </a:rPr>
              <a:t>msg</a:t>
            </a:r>
            <a:endParaRPr lang="en-US" sz="1400" dirty="0">
              <a:latin typeface="Courier"/>
              <a:cs typeface="Courier"/>
            </a:endParaRPr>
          </a:p>
        </p:txBody>
      </p:sp>
      <p:sp>
        <p:nvSpPr>
          <p:cNvPr id="9" name="Oval 8"/>
          <p:cNvSpPr/>
          <p:nvPr/>
        </p:nvSpPr>
        <p:spPr bwMode="auto">
          <a:xfrm>
            <a:off x="5334000" y="2159000"/>
            <a:ext cx="2095500" cy="698500"/>
          </a:xfrm>
          <a:prstGeom prst="ellipse">
            <a:avLst/>
          </a:prstGeom>
          <a:solidFill>
            <a:schemeClr val="accent1">
              <a:lumMod val="20000"/>
              <a:lumOff val="80000"/>
            </a:schemeClr>
          </a:solidFill>
          <a:ln>
            <a:solidFill>
              <a:srgbClr val="6D6D6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Actor Code</a:t>
            </a:r>
          </a:p>
        </p:txBody>
      </p:sp>
      <p:sp>
        <p:nvSpPr>
          <p:cNvPr id="10" name="Rounded Rectangle 9"/>
          <p:cNvSpPr/>
          <p:nvPr/>
        </p:nvSpPr>
        <p:spPr bwMode="auto">
          <a:xfrm>
            <a:off x="48260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Mailbox</a:t>
            </a:r>
          </a:p>
        </p:txBody>
      </p:sp>
      <p:sp>
        <p:nvSpPr>
          <p:cNvPr id="11" name="Rounded Rectangle 10"/>
          <p:cNvSpPr/>
          <p:nvPr/>
        </p:nvSpPr>
        <p:spPr bwMode="auto">
          <a:xfrm>
            <a:off x="6540500" y="3746500"/>
            <a:ext cx="1397000" cy="698500"/>
          </a:xfrm>
          <a:prstGeom prst="roundRect">
            <a:avLst/>
          </a:prstGeom>
          <a:solidFill>
            <a:srgbClr val="DFE9FF"/>
          </a:solidFill>
          <a:ln w="12700" cap="flat" cmpd="sng" algn="ctr">
            <a:solidFill>
              <a:schemeClr val="bg2">
                <a:lumMod val="75000"/>
              </a:schemeClr>
            </a:solidFill>
            <a:prstDash val="solid"/>
            <a:round/>
            <a:headEnd type="none" w="med" len="med"/>
            <a:tailEnd type="none" w="med" len="med"/>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500" dirty="0">
                <a:latin typeface="Arial" charset="0"/>
                <a:ea typeface="ＭＳ Ｐゴシック" charset="0"/>
              </a:rPr>
              <a:t>Dispatcher</a:t>
            </a:r>
          </a:p>
        </p:txBody>
      </p:sp>
      <p:cxnSp>
        <p:nvCxnSpPr>
          <p:cNvPr id="13" name="Straight Connector 12"/>
          <p:cNvCxnSpPr>
            <a:stCxn id="9" idx="4"/>
            <a:endCxn id="10" idx="0"/>
          </p:cNvCxnSpPr>
          <p:nvPr/>
        </p:nvCxnSpPr>
        <p:spPr bwMode="auto">
          <a:xfrm flipH="1">
            <a:off x="552450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p:cNvCxnSpPr>
            <a:stCxn id="9" idx="4"/>
            <a:endCxn id="11" idx="0"/>
          </p:cNvCxnSpPr>
          <p:nvPr/>
        </p:nvCxnSpPr>
        <p:spPr bwMode="auto">
          <a:xfrm>
            <a:off x="6381750" y="2857500"/>
            <a:ext cx="857250" cy="889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Straight Connector 18"/>
          <p:cNvCxnSpPr/>
          <p:nvPr/>
        </p:nvCxnSpPr>
        <p:spPr bwMode="auto">
          <a:xfrm>
            <a:off x="4000500" y="3397250"/>
            <a:ext cx="571500" cy="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Folded Corner 17"/>
          <p:cNvSpPr/>
          <p:nvPr/>
        </p:nvSpPr>
        <p:spPr bwMode="auto">
          <a:xfrm>
            <a:off x="5080000" y="3492500"/>
            <a:ext cx="254000" cy="3810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Folded Corner 19"/>
          <p:cNvSpPr/>
          <p:nvPr/>
        </p:nvSpPr>
        <p:spPr bwMode="auto">
          <a:xfrm>
            <a:off x="5176063" y="3556000"/>
            <a:ext cx="254000" cy="3810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6096000" y="2794000"/>
            <a:ext cx="254000" cy="381000"/>
          </a:xfrm>
          <a:prstGeom prst="foldedCorner">
            <a:avLst>
              <a:gd name="adj" fmla="val 50000"/>
            </a:avLst>
          </a:prstGeom>
          <a:solidFill>
            <a:srgbClr val="FFF4AD"/>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2" name="Rounded Rectangular Callout 11"/>
          <p:cNvSpPr/>
          <p:nvPr/>
        </p:nvSpPr>
        <p:spPr bwMode="auto">
          <a:xfrm>
            <a:off x="5238750" y="1500438"/>
            <a:ext cx="2603500" cy="508000"/>
          </a:xfrm>
          <a:prstGeom prst="wedgeRoundRectCallout">
            <a:avLst>
              <a:gd name="adj1" fmla="val -1438"/>
              <a:gd name="adj2" fmla="val 92537"/>
              <a:gd name="adj3" fmla="val 16667"/>
            </a:avLst>
          </a:prstGeom>
          <a:solidFill>
            <a:schemeClr val="bg1"/>
          </a:solidFill>
          <a:ln>
            <a:solidFill>
              <a:srgbClr val="6D6D6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dirty="0">
                <a:latin typeface="Courier"/>
                <a:ea typeface="ＭＳ Ｐゴシック" charset="0"/>
                <a:cs typeface="Courier"/>
              </a:rPr>
              <a:t>override </a:t>
            </a:r>
            <a:r>
              <a:rPr lang="en-US" sz="1333" dirty="0" err="1">
                <a:latin typeface="Courier"/>
                <a:ea typeface="ＭＳ Ｐゴシック" charset="0"/>
                <a:cs typeface="Courier"/>
              </a:rPr>
              <a:t>def</a:t>
            </a:r>
            <a:r>
              <a:rPr lang="en-US" sz="1333" dirty="0">
                <a:latin typeface="Courier"/>
                <a:ea typeface="ＭＳ Ｐゴシック" charset="0"/>
                <a:cs typeface="Courier"/>
              </a:rPr>
              <a:t> receive =   </a:t>
            </a:r>
          </a:p>
          <a:p>
            <a:pPr defTabSz="761970" eaLnBrk="0" fontAlgn="base" hangingPunct="0">
              <a:spcBef>
                <a:spcPct val="0"/>
              </a:spcBef>
              <a:spcAft>
                <a:spcPct val="0"/>
              </a:spcAft>
            </a:pPr>
            <a:r>
              <a:rPr lang="en-US" sz="1333" dirty="0">
                <a:latin typeface="Courier"/>
                <a:cs typeface="Courier"/>
              </a:rPr>
              <a:t>  </a:t>
            </a:r>
            <a:r>
              <a:rPr lang="en-US" sz="1333" dirty="0">
                <a:latin typeface="Courier"/>
                <a:ea typeface="ＭＳ Ｐゴシック" charset="0"/>
                <a:cs typeface="Courier"/>
              </a:rPr>
              <a:t>…</a:t>
            </a:r>
          </a:p>
        </p:txBody>
      </p:sp>
      <p:sp>
        <p:nvSpPr>
          <p:cNvPr id="22" name="TextBox 21"/>
          <p:cNvSpPr txBox="1"/>
          <p:nvPr/>
        </p:nvSpPr>
        <p:spPr>
          <a:xfrm>
            <a:off x="6159500" y="3111500"/>
            <a:ext cx="508000" cy="297454"/>
          </a:xfrm>
          <a:prstGeom prst="rect">
            <a:avLst/>
          </a:prstGeom>
          <a:noFill/>
        </p:spPr>
        <p:txBody>
          <a:bodyPr wrap="square" rtlCol="0">
            <a:spAutoFit/>
          </a:bodyPr>
          <a:lstStyle/>
          <a:p>
            <a:r>
              <a:rPr lang="en-US" sz="1333" dirty="0" err="1">
                <a:latin typeface="Courier"/>
                <a:cs typeface="Courier"/>
              </a:rPr>
              <a:t>msg</a:t>
            </a:r>
            <a:endParaRPr lang="en-US" sz="1333" dirty="0">
              <a:latin typeface="Courier"/>
              <a:cs typeface="Courier"/>
            </a:endParaRPr>
          </a:p>
        </p:txBody>
      </p:sp>
    </p:spTree>
    <p:extLst>
      <p:ext uri="{BB962C8B-B14F-4D97-AF65-F5344CB8AC3E}">
        <p14:creationId xmlns:p14="http://schemas.microsoft.com/office/powerpoint/2010/main" val="1215526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Actor System</a:t>
            </a:r>
            <a:endParaRPr lang="en-US" dirty="0"/>
          </a:p>
        </p:txBody>
      </p:sp>
      <p:sp>
        <p:nvSpPr>
          <p:cNvPr id="3" name="Content Placeholder 2"/>
          <p:cNvSpPr>
            <a:spLocks noGrp="1"/>
          </p:cNvSpPr>
          <p:nvPr>
            <p:ph idx="1"/>
          </p:nvPr>
        </p:nvSpPr>
        <p:spPr/>
        <p:txBody>
          <a:bodyPr/>
          <a:lstStyle/>
          <a:p>
            <a:r>
              <a:rPr lang="en-US" dirty="0" smtClean="0"/>
              <a:t>Collection of related actors</a:t>
            </a:r>
          </a:p>
          <a:p>
            <a:pPr lvl="2"/>
            <a:r>
              <a:rPr lang="en-US" dirty="0" smtClean="0"/>
              <a:t>arranged as hierarchy</a:t>
            </a:r>
          </a:p>
          <a:p>
            <a:pPr lvl="2"/>
            <a:endParaRPr lang="en-US" dirty="0"/>
          </a:p>
          <a:p>
            <a:r>
              <a:rPr lang="en-US" dirty="0" smtClean="0"/>
              <a:t>Provides context for shared resources</a:t>
            </a:r>
          </a:p>
          <a:p>
            <a:pPr lvl="2"/>
            <a:r>
              <a:rPr lang="en-US" dirty="0" smtClean="0"/>
              <a:t>base of actor naming</a:t>
            </a:r>
          </a:p>
          <a:p>
            <a:pPr lvl="2"/>
            <a:r>
              <a:rPr lang="en-US" dirty="0" smtClean="0"/>
              <a:t>configuration data</a:t>
            </a:r>
          </a:p>
          <a:p>
            <a:pPr lvl="2"/>
            <a:r>
              <a:rPr lang="en-US" dirty="0" smtClean="0"/>
              <a:t>factory for "top level" actors</a:t>
            </a:r>
          </a:p>
          <a:p>
            <a:pPr lvl="2"/>
            <a:r>
              <a:rPr lang="en-US" dirty="0" smtClean="0"/>
              <a:t>default execution context</a:t>
            </a:r>
          </a:p>
          <a:p>
            <a:pPr lvl="2"/>
            <a:r>
              <a:rPr lang="en-US" dirty="0" smtClean="0"/>
              <a:t>scheduling service</a:t>
            </a:r>
          </a:p>
          <a:p>
            <a:pPr lvl="2"/>
            <a:r>
              <a:rPr lang="en-US" dirty="0" smtClean="0"/>
              <a:t>event stream</a:t>
            </a:r>
          </a:p>
          <a:p>
            <a:pPr lvl="2"/>
            <a:endParaRPr lang="en-US" dirty="0"/>
          </a:p>
          <a:p>
            <a:r>
              <a:rPr lang="en-US" dirty="0" smtClean="0"/>
              <a:t>Multiple Actor Systems</a:t>
            </a:r>
            <a:br>
              <a:rPr lang="en-US" dirty="0" smtClean="0"/>
            </a:br>
            <a:r>
              <a:rPr lang="en-US" dirty="0" smtClean="0"/>
              <a:t>allowed per application (JVM)</a:t>
            </a:r>
          </a:p>
          <a:p>
            <a:pPr lvl="2"/>
            <a:r>
              <a:rPr lang="en-US" dirty="0" smtClean="0"/>
              <a:t>or per </a:t>
            </a:r>
            <a:r>
              <a:rPr lang="en-US" dirty="0" err="1" smtClean="0"/>
              <a:t>classloader</a:t>
            </a:r>
            <a:endParaRPr lang="en-US" dirty="0"/>
          </a:p>
        </p:txBody>
      </p:sp>
      <p:grpSp>
        <p:nvGrpSpPr>
          <p:cNvPr id="4" name="Group 3"/>
          <p:cNvGrpSpPr/>
          <p:nvPr/>
        </p:nvGrpSpPr>
        <p:grpSpPr>
          <a:xfrm>
            <a:off x="4999513" y="1769423"/>
            <a:ext cx="2897578" cy="2315689"/>
            <a:chOff x="914400" y="2819400"/>
            <a:chExt cx="4724400" cy="3886200"/>
          </a:xfrm>
        </p:grpSpPr>
        <p:sp>
          <p:nvSpPr>
            <p:cNvPr id="5" name="Oval 4"/>
            <p:cNvSpPr/>
            <p:nvPr/>
          </p:nvSpPr>
          <p:spPr bwMode="auto">
            <a:xfrm>
              <a:off x="3048000" y="2819400"/>
              <a:ext cx="1371600" cy="128587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6" name="Oval 5"/>
            <p:cNvSpPr/>
            <p:nvPr/>
          </p:nvSpPr>
          <p:spPr bwMode="auto">
            <a:xfrm>
              <a:off x="18288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7" name="Oval 6"/>
            <p:cNvSpPr/>
            <p:nvPr/>
          </p:nvSpPr>
          <p:spPr bwMode="auto">
            <a:xfrm>
              <a:off x="44196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cxnSp>
          <p:nvCxnSpPr>
            <p:cNvPr id="8" name="Straight Connector 7"/>
            <p:cNvCxnSpPr>
              <a:stCxn id="5" idx="3"/>
              <a:endCxn id="6" idx="7"/>
            </p:cNvCxnSpPr>
            <p:nvPr/>
          </p:nvCxnSpPr>
          <p:spPr bwMode="auto">
            <a:xfrm flipH="1">
              <a:off x="2869452" y="3916964"/>
              <a:ext cx="379414" cy="517624"/>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flipH="1">
              <a:off x="1524000" y="5105400"/>
              <a:ext cx="379415"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p:cNvCxnSpPr>
              <a:endCxn id="7" idx="1"/>
            </p:cNvCxnSpPr>
            <p:nvPr/>
          </p:nvCxnSpPr>
          <p:spPr bwMode="auto">
            <a:xfrm>
              <a:off x="4265614" y="3886200"/>
              <a:ext cx="332534" cy="548388"/>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Connector 10"/>
            <p:cNvCxnSpPr/>
            <p:nvPr/>
          </p:nvCxnSpPr>
          <p:spPr bwMode="auto">
            <a:xfrm>
              <a:off x="2970214" y="5105400"/>
              <a:ext cx="382586"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2" name="Oval 11"/>
            <p:cNvSpPr/>
            <p:nvPr/>
          </p:nvSpPr>
          <p:spPr bwMode="auto">
            <a:xfrm>
              <a:off x="914400" y="5562600"/>
              <a:ext cx="11430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3" name="Oval 12"/>
            <p:cNvSpPr/>
            <p:nvPr/>
          </p:nvSpPr>
          <p:spPr bwMode="auto">
            <a:xfrm>
              <a:off x="3048000" y="5562600"/>
              <a:ext cx="11430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grpSp>
    </p:spTree>
    <p:extLst>
      <p:ext uri="{BB962C8B-B14F-4D97-AF65-F5344CB8AC3E}">
        <p14:creationId xmlns:p14="http://schemas.microsoft.com/office/powerpoint/2010/main" val="195672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Actor System</a:t>
            </a:r>
            <a:endParaRPr lang="en-US" dirty="0"/>
          </a:p>
        </p:txBody>
      </p:sp>
      <p:sp>
        <p:nvSpPr>
          <p:cNvPr id="3" name="Content Placeholder 2"/>
          <p:cNvSpPr>
            <a:spLocks noGrp="1"/>
          </p:cNvSpPr>
          <p:nvPr>
            <p:ph idx="1"/>
          </p:nvPr>
        </p:nvSpPr>
        <p:spPr>
          <a:xfrm>
            <a:off x="640676" y="2804905"/>
            <a:ext cx="6540500" cy="2413000"/>
          </a:xfrm>
        </p:spPr>
        <p:txBody>
          <a:bodyPr/>
          <a:lstStyle/>
          <a:p>
            <a:r>
              <a:rPr lang="en-US" dirty="0" smtClean="0"/>
              <a:t>Set up skeleton actor hierarchy</a:t>
            </a:r>
            <a:endParaRPr lang="en-US" dirty="0"/>
          </a:p>
          <a:p>
            <a:pPr lvl="2"/>
            <a:endParaRPr lang="en-US" dirty="0" smtClean="0"/>
          </a:p>
          <a:p>
            <a:r>
              <a:rPr lang="en-US" dirty="0" smtClean="0">
                <a:latin typeface="Courier"/>
                <a:cs typeface="Courier"/>
              </a:rPr>
              <a:t>user</a:t>
            </a:r>
            <a:r>
              <a:rPr lang="en-US" dirty="0" smtClean="0"/>
              <a:t> </a:t>
            </a:r>
            <a:r>
              <a:rPr lang="en-US" dirty="0" err="1" smtClean="0"/>
              <a:t>subtree</a:t>
            </a:r>
            <a:r>
              <a:rPr lang="en-US" dirty="0" smtClean="0"/>
              <a:t> for user managed actors</a:t>
            </a:r>
          </a:p>
          <a:p>
            <a:pPr lvl="2"/>
            <a:endParaRPr lang="en-US" dirty="0"/>
          </a:p>
          <a:p>
            <a:r>
              <a:rPr lang="en-US" dirty="0" smtClean="0">
                <a:latin typeface="Courier"/>
                <a:cs typeface="Courier"/>
              </a:rPr>
              <a:t>system</a:t>
            </a:r>
            <a:r>
              <a:rPr lang="en-US" dirty="0" smtClean="0"/>
              <a:t> </a:t>
            </a:r>
            <a:r>
              <a:rPr lang="en-US" dirty="0" err="1" smtClean="0"/>
              <a:t>subtree</a:t>
            </a:r>
            <a:r>
              <a:rPr lang="en-US" dirty="0" smtClean="0"/>
              <a:t> for system managed actors</a:t>
            </a:r>
          </a:p>
          <a:p>
            <a:pPr lvl="2"/>
            <a:endParaRPr lang="en-US" dirty="0"/>
          </a:p>
          <a:p>
            <a:r>
              <a:rPr lang="en-US" dirty="0" smtClean="0"/>
              <a:t>Read and parse configuration</a:t>
            </a:r>
          </a:p>
        </p:txBody>
      </p:sp>
      <p:sp>
        <p:nvSpPr>
          <p:cNvPr id="14" name="TextBox 13"/>
          <p:cNvSpPr txBox="1"/>
          <p:nvPr/>
        </p:nvSpPr>
        <p:spPr>
          <a:xfrm>
            <a:off x="1270000" y="1079500"/>
            <a:ext cx="184731" cy="272382"/>
          </a:xfrm>
          <a:prstGeom prst="rect">
            <a:avLst/>
          </a:prstGeom>
          <a:noFill/>
        </p:spPr>
        <p:txBody>
          <a:bodyPr wrap="none" rtlCol="0">
            <a:spAutoFit/>
          </a:bodyPr>
          <a:lstStyle/>
          <a:p>
            <a:endParaRPr lang="en-US" sz="1170" dirty="0"/>
          </a:p>
        </p:txBody>
      </p:sp>
      <p:sp>
        <p:nvSpPr>
          <p:cNvPr id="15" name="TextBox 14"/>
          <p:cNvSpPr txBox="1"/>
          <p:nvPr/>
        </p:nvSpPr>
        <p:spPr>
          <a:xfrm>
            <a:off x="640676" y="1278579"/>
            <a:ext cx="4572000" cy="1384995"/>
          </a:xfrm>
          <a:prstGeom prst="rect">
            <a:avLst/>
          </a:prstGeom>
          <a:solidFill>
            <a:srgbClr val="FFFFFF"/>
          </a:solidFill>
          <a:ln>
            <a:solidFill>
              <a:schemeClr val="tx1"/>
            </a:solidFill>
          </a:ln>
        </p:spPr>
        <p:txBody>
          <a:bodyPr wrap="square" rtlCol="0">
            <a:spAutoFit/>
          </a:bodyPr>
          <a:lstStyle/>
          <a:p>
            <a:r>
              <a:rPr lang="en-US" sz="1400" dirty="0">
                <a:latin typeface="Courier"/>
                <a:cs typeface="Courier"/>
              </a:rPr>
              <a:t>object </a:t>
            </a:r>
            <a:r>
              <a:rPr lang="en-US" sz="1400" dirty="0" err="1">
                <a:latin typeface="Courier"/>
                <a:cs typeface="Courier"/>
              </a:rPr>
              <a:t>ActorApp</a:t>
            </a:r>
            <a:r>
              <a:rPr lang="en-US" sz="1400" dirty="0">
                <a:latin typeface="Courier"/>
                <a:cs typeface="Courier"/>
              </a:rPr>
              <a:t> extends App {</a:t>
            </a:r>
          </a:p>
          <a:p>
            <a:r>
              <a:rPr lang="en-US" sz="1400" dirty="0">
                <a:latin typeface="Courier"/>
                <a:cs typeface="Courier"/>
              </a:rPr>
              <a:t>    </a:t>
            </a:r>
          </a:p>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ttSystem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a:t>
            </a:r>
            <a:r>
              <a:rPr lang="en-US" sz="1400" dirty="0" err="1">
                <a:latin typeface="Courier"/>
                <a:cs typeface="Courier"/>
              </a:rPr>
              <a:t>TickTock</a:t>
            </a:r>
            <a:r>
              <a:rPr lang="en-US" sz="1400" dirty="0">
                <a:latin typeface="Courier"/>
                <a:cs typeface="Courier"/>
              </a:rPr>
              <a:t>")</a:t>
            </a:r>
          </a:p>
          <a:p>
            <a:r>
              <a:rPr lang="en-US" sz="1400" dirty="0">
                <a:latin typeface="Courier"/>
                <a:cs typeface="Courier"/>
              </a:rPr>
              <a:t>  </a:t>
            </a:r>
          </a:p>
          <a:p>
            <a:r>
              <a:rPr lang="en-US" sz="1400" dirty="0">
                <a:latin typeface="Courier"/>
                <a:cs typeface="Courier"/>
              </a:rPr>
              <a:t> …</a:t>
            </a:r>
          </a:p>
          <a:p>
            <a:r>
              <a:rPr lang="en-US" sz="1400" dirty="0">
                <a:latin typeface="Courier"/>
                <a:cs typeface="Courier"/>
              </a:rPr>
              <a:t>}</a:t>
            </a:r>
          </a:p>
        </p:txBody>
      </p:sp>
      <p:cxnSp>
        <p:nvCxnSpPr>
          <p:cNvPr id="27" name="Straight Connector 26"/>
          <p:cNvCxnSpPr/>
          <p:nvPr/>
        </p:nvCxnSpPr>
        <p:spPr bwMode="auto">
          <a:xfrm flipH="1">
            <a:off x="6794501" y="22225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a:off x="7239000" y="22225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p:cNvSpPr txBox="1"/>
          <p:nvPr/>
        </p:nvSpPr>
        <p:spPr>
          <a:xfrm>
            <a:off x="6667500" y="1333500"/>
            <a:ext cx="1005403" cy="297454"/>
          </a:xfrm>
          <a:prstGeom prst="rect">
            <a:avLst/>
          </a:prstGeom>
          <a:noFill/>
        </p:spPr>
        <p:txBody>
          <a:bodyPr wrap="none" rtlCol="0">
            <a:spAutoFit/>
          </a:bodyPr>
          <a:lstStyle/>
          <a:p>
            <a:r>
              <a:rPr lang="en-US" sz="1333" dirty="0" err="1">
                <a:latin typeface="Courier"/>
                <a:cs typeface="Courier"/>
              </a:rPr>
              <a:t>TickTock</a:t>
            </a:r>
            <a:endParaRPr lang="en-US" sz="1333" dirty="0">
              <a:latin typeface="Courier"/>
              <a:cs typeface="Courier"/>
            </a:endParaRPr>
          </a:p>
        </p:txBody>
      </p:sp>
      <p:grpSp>
        <p:nvGrpSpPr>
          <p:cNvPr id="30" name="Group 29"/>
          <p:cNvGrpSpPr/>
          <p:nvPr/>
        </p:nvGrpSpPr>
        <p:grpSpPr>
          <a:xfrm>
            <a:off x="6870291" y="1778000"/>
            <a:ext cx="497758" cy="504265"/>
            <a:chOff x="6872749" y="2743200"/>
            <a:chExt cx="597310" cy="605118"/>
          </a:xfrm>
        </p:grpSpPr>
        <p:sp>
          <p:nvSpPr>
            <p:cNvPr id="31" name="Oval 30"/>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2" name="TextBox 31"/>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p>
          </p:txBody>
        </p:sp>
      </p:grpSp>
      <p:grpSp>
        <p:nvGrpSpPr>
          <p:cNvPr id="33" name="Group 32"/>
          <p:cNvGrpSpPr/>
          <p:nvPr/>
        </p:nvGrpSpPr>
        <p:grpSpPr>
          <a:xfrm>
            <a:off x="6286500" y="2349500"/>
            <a:ext cx="654118" cy="598030"/>
            <a:chOff x="6172200" y="3512954"/>
            <a:chExt cx="784942" cy="717636"/>
          </a:xfrm>
        </p:grpSpPr>
        <p:sp>
          <p:nvSpPr>
            <p:cNvPr id="34" name="Oval 33"/>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5" name="TextBox 34"/>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p>
          </p:txBody>
        </p:sp>
      </p:grpSp>
      <p:grpSp>
        <p:nvGrpSpPr>
          <p:cNvPr id="36" name="Group 35"/>
          <p:cNvGrpSpPr/>
          <p:nvPr/>
        </p:nvGrpSpPr>
        <p:grpSpPr>
          <a:xfrm>
            <a:off x="7111999" y="2349500"/>
            <a:ext cx="800219" cy="598030"/>
            <a:chOff x="7391400" y="3512954"/>
            <a:chExt cx="960263" cy="717636"/>
          </a:xfrm>
        </p:grpSpPr>
        <p:sp>
          <p:nvSpPr>
            <p:cNvPr id="37" name="Oval 36"/>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8" name="TextBox 37"/>
            <p:cNvSpPr txBox="1"/>
            <p:nvPr/>
          </p:nvSpPr>
          <p:spPr>
            <a:xfrm>
              <a:off x="7391400" y="3702495"/>
              <a:ext cx="960263" cy="356945"/>
            </a:xfrm>
            <a:prstGeom prst="rect">
              <a:avLst/>
            </a:prstGeom>
            <a:noFill/>
          </p:spPr>
          <p:txBody>
            <a:bodyPr wrap="none" rtlCol="0">
              <a:spAutoFit/>
            </a:bodyPr>
            <a:lstStyle/>
            <a:p>
              <a:r>
                <a:rPr lang="en-US" sz="1333" dirty="0">
                  <a:latin typeface="Courier"/>
                  <a:cs typeface="Courier"/>
                </a:rPr>
                <a:t>system</a:t>
              </a:r>
            </a:p>
          </p:txBody>
        </p:sp>
      </p:grpSp>
    </p:spTree>
    <p:extLst>
      <p:ext uri="{BB962C8B-B14F-4D97-AF65-F5344CB8AC3E}">
        <p14:creationId xmlns:p14="http://schemas.microsoft.com/office/powerpoint/2010/main" val="3512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Threading Model</a:t>
            </a:r>
            <a:endParaRPr lang="en-US" dirty="0"/>
          </a:p>
        </p:txBody>
      </p:sp>
      <p:sp>
        <p:nvSpPr>
          <p:cNvPr id="3" name="Content Placeholder 2"/>
          <p:cNvSpPr>
            <a:spLocks noGrp="1"/>
          </p:cNvSpPr>
          <p:nvPr>
            <p:ph idx="1"/>
          </p:nvPr>
        </p:nvSpPr>
        <p:spPr>
          <a:xfrm>
            <a:off x="628650" y="1191128"/>
            <a:ext cx="6985000" cy="508000"/>
          </a:xfrm>
        </p:spPr>
        <p:txBody>
          <a:bodyPr/>
          <a:lstStyle/>
          <a:p>
            <a:r>
              <a:rPr lang="en-US" dirty="0" smtClean="0"/>
              <a:t>Multiple threads sharing a single address space</a:t>
            </a:r>
            <a:endParaRPr lang="en-US" dirty="0"/>
          </a:p>
        </p:txBody>
      </p:sp>
      <p:sp>
        <p:nvSpPr>
          <p:cNvPr id="5" name="Rounded Rectangle 4"/>
          <p:cNvSpPr/>
          <p:nvPr/>
        </p:nvSpPr>
        <p:spPr bwMode="auto">
          <a:xfrm>
            <a:off x="1238498" y="2080129"/>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   Stack</a:t>
            </a:r>
            <a:endParaRPr lang="en-US" sz="2000" dirty="0">
              <a:latin typeface="Arial" charset="0"/>
              <a:ea typeface="ＭＳ Ｐゴシック" charset="0"/>
            </a:endParaRPr>
          </a:p>
        </p:txBody>
      </p:sp>
      <p:sp>
        <p:nvSpPr>
          <p:cNvPr id="6" name="Rectangle 5"/>
          <p:cNvSpPr/>
          <p:nvPr/>
        </p:nvSpPr>
        <p:spPr bwMode="auto">
          <a:xfrm>
            <a:off x="1428998" y="2461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Rectangle 6"/>
          <p:cNvSpPr/>
          <p:nvPr/>
        </p:nvSpPr>
        <p:spPr bwMode="auto">
          <a:xfrm>
            <a:off x="1428998" y="2651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8" name="Rectangle 7"/>
          <p:cNvSpPr/>
          <p:nvPr/>
        </p:nvSpPr>
        <p:spPr bwMode="auto">
          <a:xfrm>
            <a:off x="1428998" y="2842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Rectangle 8"/>
          <p:cNvSpPr/>
          <p:nvPr/>
        </p:nvSpPr>
        <p:spPr bwMode="auto">
          <a:xfrm>
            <a:off x="1428998" y="3032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Snip Single Corner Rectangle 9"/>
          <p:cNvSpPr/>
          <p:nvPr/>
        </p:nvSpPr>
        <p:spPr bwMode="auto">
          <a:xfrm>
            <a:off x="2190998" y="2778629"/>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TextBox 10"/>
          <p:cNvSpPr txBox="1"/>
          <p:nvPr/>
        </p:nvSpPr>
        <p:spPr>
          <a:xfrm>
            <a:off x="2635498" y="2651629"/>
            <a:ext cx="724237" cy="707694"/>
          </a:xfrm>
          <a:prstGeom prst="rect">
            <a:avLst/>
          </a:prstGeom>
          <a:noFill/>
        </p:spPr>
        <p:txBody>
          <a:bodyPr wrap="none" rtlCol="0">
            <a:spAutoFit/>
          </a:bodyPr>
          <a:lstStyle/>
          <a:p>
            <a:r>
              <a:rPr lang="en-US" sz="1333" dirty="0"/>
              <a:t>Thread-</a:t>
            </a:r>
            <a:br>
              <a:rPr lang="en-US" sz="1333" dirty="0"/>
            </a:br>
            <a:r>
              <a:rPr lang="en-US" sz="1333" dirty="0"/>
              <a:t>local</a:t>
            </a:r>
          </a:p>
          <a:p>
            <a:r>
              <a:rPr lang="en-US" sz="1333" dirty="0"/>
              <a:t>storage</a:t>
            </a:r>
          </a:p>
        </p:txBody>
      </p:sp>
      <p:cxnSp>
        <p:nvCxnSpPr>
          <p:cNvPr id="13" name="Straight Connector 12"/>
          <p:cNvCxnSpPr>
            <a:stCxn id="11" idx="1"/>
          </p:cNvCxnSpPr>
          <p:nvPr/>
        </p:nvCxnSpPr>
        <p:spPr bwMode="auto">
          <a:xfrm flipH="1" flipV="1">
            <a:off x="2444998" y="2969130"/>
            <a:ext cx="190500" cy="3634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4" name="Rounded Rectangle 13"/>
          <p:cNvSpPr/>
          <p:nvPr/>
        </p:nvSpPr>
        <p:spPr bwMode="auto">
          <a:xfrm>
            <a:off x="3905498" y="2080129"/>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dirty="0">
              <a:latin typeface="Arial" charset="0"/>
              <a:ea typeface="ＭＳ Ｐゴシック" charset="0"/>
            </a:endParaRPr>
          </a:p>
        </p:txBody>
      </p:sp>
      <p:sp>
        <p:nvSpPr>
          <p:cNvPr id="15" name="Rectangle 14"/>
          <p:cNvSpPr/>
          <p:nvPr/>
        </p:nvSpPr>
        <p:spPr bwMode="auto">
          <a:xfrm>
            <a:off x="4095998" y="2461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6" name="Rectangle 15"/>
          <p:cNvSpPr/>
          <p:nvPr/>
        </p:nvSpPr>
        <p:spPr bwMode="auto">
          <a:xfrm>
            <a:off x="4095998" y="2651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7" name="Rectangle 16"/>
          <p:cNvSpPr/>
          <p:nvPr/>
        </p:nvSpPr>
        <p:spPr bwMode="auto">
          <a:xfrm>
            <a:off x="4095998" y="2842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8" name="Rectangle 17"/>
          <p:cNvSpPr/>
          <p:nvPr/>
        </p:nvSpPr>
        <p:spPr bwMode="auto">
          <a:xfrm>
            <a:off x="4095998" y="3032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9" name="Snip Single Corner Rectangle 18"/>
          <p:cNvSpPr/>
          <p:nvPr/>
        </p:nvSpPr>
        <p:spPr bwMode="auto">
          <a:xfrm>
            <a:off x="4857998" y="2778629"/>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Rounded Rectangle 19"/>
          <p:cNvSpPr/>
          <p:nvPr/>
        </p:nvSpPr>
        <p:spPr bwMode="auto">
          <a:xfrm>
            <a:off x="5492998" y="2080129"/>
            <a:ext cx="1270000" cy="1333500"/>
          </a:xfrm>
          <a:prstGeom prst="roundRect">
            <a:avLst/>
          </a:prstGeom>
          <a:solidFill>
            <a:schemeClr val="accent1">
              <a:lumMod val="20000"/>
              <a:lumOff val="80000"/>
            </a:schemeClr>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dirty="0">
              <a:latin typeface="Arial" charset="0"/>
              <a:ea typeface="ＭＳ Ｐゴシック" charset="0"/>
            </a:endParaRPr>
          </a:p>
        </p:txBody>
      </p:sp>
      <p:sp>
        <p:nvSpPr>
          <p:cNvPr id="21" name="Rectangle 20"/>
          <p:cNvSpPr/>
          <p:nvPr/>
        </p:nvSpPr>
        <p:spPr bwMode="auto">
          <a:xfrm>
            <a:off x="5683498" y="2461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Rectangle 21"/>
          <p:cNvSpPr/>
          <p:nvPr/>
        </p:nvSpPr>
        <p:spPr bwMode="auto">
          <a:xfrm>
            <a:off x="5683498" y="2651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3" name="Rectangle 22"/>
          <p:cNvSpPr/>
          <p:nvPr/>
        </p:nvSpPr>
        <p:spPr bwMode="auto">
          <a:xfrm>
            <a:off x="5683498" y="28421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4" name="Rectangle 23"/>
          <p:cNvSpPr/>
          <p:nvPr/>
        </p:nvSpPr>
        <p:spPr bwMode="auto">
          <a:xfrm>
            <a:off x="5683498" y="3032629"/>
            <a:ext cx="635000" cy="190500"/>
          </a:xfrm>
          <a:prstGeom prst="rect">
            <a:avLst/>
          </a:prstGeom>
          <a:solidFill>
            <a:srgbClr val="EBDC96"/>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5" name="Snip Single Corner Rectangle 24"/>
          <p:cNvSpPr/>
          <p:nvPr/>
        </p:nvSpPr>
        <p:spPr bwMode="auto">
          <a:xfrm>
            <a:off x="6445498" y="2778629"/>
            <a:ext cx="254000" cy="381000"/>
          </a:xfrm>
          <a:prstGeom prst="snip1Rect">
            <a:avLst>
              <a:gd name="adj" fmla="val 32693"/>
            </a:avLst>
          </a:prstGeom>
          <a:solidFill>
            <a:schemeClr val="accent2"/>
          </a:solidFill>
          <a:ln>
            <a:noFill/>
          </a:ln>
          <a:effectLst/>
          <a:extLst>
            <a:ext uri="{91240B29-F687-4f45-9708-019B960494DF}">
              <a14:hiddenLine xmlns:a14="http://schemas.microsoft.com/office/drawing/2010/main" xmlns=""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6" name="Rectangle 25"/>
          <p:cNvSpPr/>
          <p:nvPr/>
        </p:nvSpPr>
        <p:spPr bwMode="auto">
          <a:xfrm>
            <a:off x="1238498" y="4048629"/>
            <a:ext cx="5524500" cy="762000"/>
          </a:xfrm>
          <a:prstGeom prst="rect">
            <a:avLst/>
          </a:prstGeom>
          <a:solidFill>
            <a:schemeClr val="bg1">
              <a:lumMod val="95000"/>
            </a:schemeClr>
          </a:solidFill>
          <a:ln>
            <a:solidFill>
              <a:srgbClr val="000000"/>
            </a:solidFill>
          </a:ln>
          <a:effectLst/>
          <a:extLst/>
        </p:spPr>
        <p:txBody>
          <a:bodyPr vert="horz" wrap="square" lIns="76200" tIns="38100" rIns="76200" bIns="38100" numCol="1" rtlCol="0" anchor="ctr" anchorCtr="0" compatLnSpc="1">
            <a:prstTxWarp prst="textNoShape">
              <a:avLst/>
            </a:prstTxWarp>
          </a:bodyPr>
          <a:lstStyle/>
          <a:p>
            <a:pPr algn="ctr" defTabSz="761970" eaLnBrk="0" fontAlgn="base" hangingPunct="0">
              <a:spcBef>
                <a:spcPct val="0"/>
              </a:spcBef>
              <a:spcAft>
                <a:spcPct val="0"/>
              </a:spcAft>
            </a:pPr>
            <a:r>
              <a:rPr lang="en-US" sz="2000" dirty="0"/>
              <a:t>Process Address Space</a:t>
            </a:r>
            <a:endParaRPr lang="en-US" sz="4000" dirty="0">
              <a:latin typeface="Arial" charset="0"/>
              <a:ea typeface="ＭＳ Ｐゴシック" charset="0"/>
            </a:endParaRPr>
          </a:p>
        </p:txBody>
      </p:sp>
      <p:cxnSp>
        <p:nvCxnSpPr>
          <p:cNvPr id="28" name="Straight Arrow Connector 27"/>
          <p:cNvCxnSpPr>
            <a:stCxn id="5" idx="2"/>
          </p:cNvCxnSpPr>
          <p:nvPr/>
        </p:nvCxnSpPr>
        <p:spPr bwMode="auto">
          <a:xfrm>
            <a:off x="1873498" y="3413629"/>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9" name="Straight Arrow Connector 28"/>
          <p:cNvCxnSpPr/>
          <p:nvPr/>
        </p:nvCxnSpPr>
        <p:spPr bwMode="auto">
          <a:xfrm>
            <a:off x="4540498" y="3413629"/>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0" name="Straight Arrow Connector 29"/>
          <p:cNvCxnSpPr/>
          <p:nvPr/>
        </p:nvCxnSpPr>
        <p:spPr bwMode="auto">
          <a:xfrm>
            <a:off x="6127998" y="3413629"/>
            <a:ext cx="0" cy="762000"/>
          </a:xfrm>
          <a:prstGeom prst="straightConnector1">
            <a:avLst/>
          </a:prstGeom>
          <a:solidFill>
            <a:schemeClr val="accent2"/>
          </a:solidFill>
          <a:ln w="38100" cap="flat" cmpd="sng" algn="ctr">
            <a:solidFill>
              <a:schemeClr val="accent1">
                <a:lumMod val="50000"/>
              </a:schemeClr>
            </a:solidFill>
            <a:prstDash val="solid"/>
            <a:round/>
            <a:headEnd type="stealth" w="med" len="med"/>
            <a:tailEnd type="stealth"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08905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bwMode="auto">
          <a:xfrm flipH="1">
            <a:off x="6794501" y="2222501"/>
            <a:ext cx="158389" cy="21228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 name="Title 1"/>
          <p:cNvSpPr>
            <a:spLocks noGrp="1"/>
          </p:cNvSpPr>
          <p:nvPr>
            <p:ph type="title"/>
          </p:nvPr>
        </p:nvSpPr>
        <p:spPr/>
        <p:txBody>
          <a:bodyPr/>
          <a:lstStyle/>
          <a:p>
            <a:r>
              <a:rPr lang="en-US" dirty="0" smtClean="0"/>
              <a:t>The Actor System</a:t>
            </a:r>
            <a:endParaRPr lang="en-US" dirty="0"/>
          </a:p>
        </p:txBody>
      </p:sp>
      <p:sp>
        <p:nvSpPr>
          <p:cNvPr id="3" name="Content Placeholder 2"/>
          <p:cNvSpPr>
            <a:spLocks noGrp="1"/>
          </p:cNvSpPr>
          <p:nvPr>
            <p:ph idx="1"/>
          </p:nvPr>
        </p:nvSpPr>
        <p:spPr>
          <a:xfrm>
            <a:off x="648878" y="3836530"/>
            <a:ext cx="4572000" cy="759342"/>
          </a:xfrm>
        </p:spPr>
        <p:txBody>
          <a:bodyPr/>
          <a:lstStyle/>
          <a:p>
            <a:r>
              <a:rPr lang="en-US" dirty="0" smtClean="0"/>
              <a:t>Top level actors created relative</a:t>
            </a:r>
            <a:br>
              <a:rPr lang="en-US" dirty="0" smtClean="0"/>
            </a:br>
            <a:r>
              <a:rPr lang="en-US" dirty="0" smtClean="0"/>
              <a:t>to Actor System</a:t>
            </a:r>
          </a:p>
          <a:p>
            <a:pPr marL="761970" lvl="2" indent="0">
              <a:buNone/>
            </a:pPr>
            <a:endParaRPr lang="en-US" dirty="0"/>
          </a:p>
        </p:txBody>
      </p:sp>
      <p:cxnSp>
        <p:nvCxnSpPr>
          <p:cNvPr id="10" name="Straight Connector 9"/>
          <p:cNvCxnSpPr/>
          <p:nvPr/>
        </p:nvCxnSpPr>
        <p:spPr bwMode="auto">
          <a:xfrm>
            <a:off x="7239000" y="2222500"/>
            <a:ext cx="143838" cy="164153"/>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1270000" y="1079500"/>
            <a:ext cx="184731" cy="272382"/>
          </a:xfrm>
          <a:prstGeom prst="rect">
            <a:avLst/>
          </a:prstGeom>
          <a:noFill/>
        </p:spPr>
        <p:txBody>
          <a:bodyPr wrap="none" rtlCol="0">
            <a:spAutoFit/>
          </a:bodyPr>
          <a:lstStyle/>
          <a:p>
            <a:endParaRPr lang="en-US" sz="1170" dirty="0"/>
          </a:p>
        </p:txBody>
      </p:sp>
      <p:sp>
        <p:nvSpPr>
          <p:cNvPr id="15" name="TextBox 14"/>
          <p:cNvSpPr txBox="1"/>
          <p:nvPr/>
        </p:nvSpPr>
        <p:spPr>
          <a:xfrm>
            <a:off x="648878" y="1156263"/>
            <a:ext cx="4419785" cy="2381252"/>
          </a:xfrm>
          <a:prstGeom prst="rect">
            <a:avLst/>
          </a:prstGeom>
          <a:solidFill>
            <a:srgbClr val="FFFFFF"/>
          </a:solidFill>
          <a:ln>
            <a:solidFill>
              <a:schemeClr val="tx1"/>
            </a:solidFill>
          </a:ln>
        </p:spPr>
        <p:txBody>
          <a:bodyPr wrap="none" lIns="120000" tIns="78000" rtlCol="0">
            <a:spAutoFit/>
          </a:bodyPr>
          <a:lstStyle/>
          <a:p>
            <a:r>
              <a:rPr lang="en-US" sz="1333" dirty="0">
                <a:latin typeface="Courier"/>
                <a:cs typeface="Courier"/>
              </a:rPr>
              <a:t>object </a:t>
            </a:r>
            <a:r>
              <a:rPr lang="en-US" sz="1333" dirty="0" err="1">
                <a:latin typeface="Courier"/>
                <a:cs typeface="Courier"/>
              </a:rPr>
              <a:t>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solidFill>
                  <a:srgbClr val="0B52FC"/>
                </a:solidFill>
                <a:latin typeface="Courier"/>
                <a:cs typeface="Courier"/>
              </a:rPr>
              <a:t>ttSystem.actorOf</a:t>
            </a:r>
            <a:r>
              <a:rPr lang="en-US" sz="1333" dirty="0">
                <a:solidFill>
                  <a:srgbClr val="0B52FC"/>
                </a:solidFill>
                <a:latin typeface="Courier"/>
                <a:cs typeface="Courier"/>
              </a:rPr>
              <a:t>(</a:t>
            </a:r>
            <a:br>
              <a:rPr lang="en-US" sz="1333" dirty="0">
                <a:solidFill>
                  <a:srgbClr val="0B52FC"/>
                </a:solidFill>
                <a:latin typeface="Courier"/>
                <a:cs typeface="Courier"/>
              </a:rPr>
            </a:br>
            <a:r>
              <a:rPr lang="en-US" sz="1333" dirty="0">
                <a:solidFill>
                  <a:srgbClr val="0B52FC"/>
                </a:solidFill>
                <a:latin typeface="Courier"/>
                <a:cs typeface="Courier"/>
              </a:rPr>
              <a:t>                Props[</a:t>
            </a:r>
            <a:r>
              <a:rPr lang="en-US" sz="1333" dirty="0" err="1">
                <a:solidFill>
                  <a:srgbClr val="0B52FC"/>
                </a:solidFill>
                <a:latin typeface="Courier"/>
                <a:cs typeface="Courier"/>
              </a:rPr>
              <a:t>TickActor</a:t>
            </a:r>
            <a:r>
              <a:rPr lang="en-US" sz="1333" dirty="0">
                <a:solidFill>
                  <a:srgbClr val="0B52FC"/>
                </a:solidFill>
                <a:latin typeface="Courier"/>
                <a:cs typeface="Courier"/>
              </a:rPr>
              <a:t>], "Tick"</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tocker</a:t>
            </a:r>
            <a:r>
              <a:rPr lang="en-US" sz="1333" dirty="0">
                <a:latin typeface="Courier"/>
                <a:cs typeface="Courier"/>
              </a:rPr>
              <a:t> = </a:t>
            </a:r>
            <a:r>
              <a:rPr lang="en-US" sz="1333" dirty="0" err="1">
                <a:solidFill>
                  <a:srgbClr val="0B52FC"/>
                </a:solidFill>
                <a:latin typeface="Courier"/>
                <a:cs typeface="Courier"/>
              </a:rPr>
              <a:t>ttSystem.actorOf</a:t>
            </a:r>
            <a:r>
              <a:rPr lang="en-US" sz="1333" dirty="0">
                <a:solidFill>
                  <a:srgbClr val="0B52FC"/>
                </a:solidFill>
                <a:latin typeface="Courier"/>
                <a:cs typeface="Courier"/>
              </a:rPr>
              <a:t>(</a:t>
            </a:r>
            <a:br>
              <a:rPr lang="en-US" sz="1333" dirty="0">
                <a:solidFill>
                  <a:srgbClr val="0B52FC"/>
                </a:solidFill>
                <a:latin typeface="Courier"/>
                <a:cs typeface="Courier"/>
              </a:rPr>
            </a:br>
            <a:r>
              <a:rPr lang="en-US" sz="1333" dirty="0">
                <a:solidFill>
                  <a:srgbClr val="0B52FC"/>
                </a:solidFill>
                <a:latin typeface="Courier"/>
                <a:cs typeface="Courier"/>
              </a:rPr>
              <a:t>                Props[</a:t>
            </a:r>
            <a:r>
              <a:rPr lang="en-US" sz="1333" dirty="0" err="1">
                <a:solidFill>
                  <a:srgbClr val="0B52FC"/>
                </a:solidFill>
                <a:latin typeface="Courier"/>
                <a:cs typeface="Courier"/>
              </a:rPr>
              <a:t>TockActor</a:t>
            </a:r>
            <a:r>
              <a:rPr lang="en-US" sz="1333" dirty="0">
                <a:solidFill>
                  <a:srgbClr val="0B52FC"/>
                </a:solidFill>
                <a:latin typeface="Courier"/>
                <a:cs typeface="Courier"/>
              </a:rPr>
              <a:t>], "Tock")</a:t>
            </a:r>
          </a:p>
          <a:p>
            <a:r>
              <a:rPr lang="en-US" sz="1333" dirty="0">
                <a:latin typeface="Courier"/>
                <a:cs typeface="Courier"/>
              </a:rPr>
              <a:t> …  </a:t>
            </a:r>
          </a:p>
          <a:p>
            <a:r>
              <a:rPr lang="en-US" sz="1333" dirty="0">
                <a:latin typeface="Courier"/>
                <a:cs typeface="Courier"/>
              </a:rPr>
              <a:t>}</a:t>
            </a:r>
          </a:p>
          <a:p>
            <a:endParaRPr lang="en-US" sz="1333" dirty="0">
              <a:latin typeface="Courier"/>
              <a:cs typeface="Courier"/>
            </a:endParaRPr>
          </a:p>
        </p:txBody>
      </p:sp>
      <p:sp>
        <p:nvSpPr>
          <p:cNvPr id="16" name="TextBox 15"/>
          <p:cNvSpPr txBox="1"/>
          <p:nvPr/>
        </p:nvSpPr>
        <p:spPr>
          <a:xfrm>
            <a:off x="6667500" y="1333500"/>
            <a:ext cx="1005403" cy="297454"/>
          </a:xfrm>
          <a:prstGeom prst="rect">
            <a:avLst/>
          </a:prstGeom>
          <a:noFill/>
        </p:spPr>
        <p:txBody>
          <a:bodyPr wrap="none" rtlCol="0">
            <a:spAutoFit/>
          </a:bodyPr>
          <a:lstStyle/>
          <a:p>
            <a:r>
              <a:rPr lang="en-US" sz="1333" dirty="0" err="1">
                <a:latin typeface="Courier"/>
                <a:cs typeface="Courier"/>
              </a:rPr>
              <a:t>TickTock</a:t>
            </a:r>
            <a:endParaRPr lang="en-US" sz="1333" dirty="0">
              <a:latin typeface="Courier"/>
              <a:cs typeface="Courier"/>
            </a:endParaRPr>
          </a:p>
        </p:txBody>
      </p:sp>
      <p:grpSp>
        <p:nvGrpSpPr>
          <p:cNvPr id="24" name="Group 23"/>
          <p:cNvGrpSpPr/>
          <p:nvPr/>
        </p:nvGrpSpPr>
        <p:grpSpPr>
          <a:xfrm>
            <a:off x="6870291" y="1778000"/>
            <a:ext cx="497758" cy="504265"/>
            <a:chOff x="6872749" y="2743200"/>
            <a:chExt cx="597310" cy="605118"/>
          </a:xfrm>
        </p:grpSpPr>
        <p:sp>
          <p:nvSpPr>
            <p:cNvPr id="5" name="Oval 4"/>
            <p:cNvSpPr/>
            <p:nvPr/>
          </p:nvSpPr>
          <p:spPr bwMode="auto">
            <a:xfrm>
              <a:off x="6872749" y="2743200"/>
              <a:ext cx="597310" cy="605118"/>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7" name="TextBox 16"/>
            <p:cNvSpPr txBox="1"/>
            <p:nvPr/>
          </p:nvSpPr>
          <p:spPr>
            <a:xfrm>
              <a:off x="7017506" y="2876482"/>
              <a:ext cx="344710" cy="356945"/>
            </a:xfrm>
            <a:prstGeom prst="rect">
              <a:avLst/>
            </a:prstGeom>
            <a:noFill/>
          </p:spPr>
          <p:txBody>
            <a:bodyPr wrap="none" rtlCol="0">
              <a:spAutoFit/>
            </a:bodyPr>
            <a:lstStyle/>
            <a:p>
              <a:r>
                <a:rPr lang="en-US" sz="1333" dirty="0">
                  <a:latin typeface="Courier"/>
                  <a:cs typeface="Courier"/>
                </a:rPr>
                <a:t>/</a:t>
              </a:r>
            </a:p>
          </p:txBody>
        </p:sp>
      </p:grpSp>
      <p:grpSp>
        <p:nvGrpSpPr>
          <p:cNvPr id="25" name="Group 24"/>
          <p:cNvGrpSpPr/>
          <p:nvPr/>
        </p:nvGrpSpPr>
        <p:grpSpPr>
          <a:xfrm>
            <a:off x="6286500" y="2349500"/>
            <a:ext cx="654118" cy="598030"/>
            <a:chOff x="6172200" y="3512954"/>
            <a:chExt cx="784942" cy="717636"/>
          </a:xfrm>
        </p:grpSpPr>
        <p:sp>
          <p:nvSpPr>
            <p:cNvPr id="23" name="Oval 22"/>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8" name="TextBox 17"/>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user</a:t>
              </a:r>
            </a:p>
          </p:txBody>
        </p:sp>
      </p:grpSp>
      <p:grpSp>
        <p:nvGrpSpPr>
          <p:cNvPr id="26" name="Group 25"/>
          <p:cNvGrpSpPr/>
          <p:nvPr/>
        </p:nvGrpSpPr>
        <p:grpSpPr>
          <a:xfrm>
            <a:off x="7111999" y="2349500"/>
            <a:ext cx="800219" cy="598030"/>
            <a:chOff x="7391400" y="3512954"/>
            <a:chExt cx="960263" cy="717636"/>
          </a:xfrm>
        </p:grpSpPr>
        <p:sp>
          <p:nvSpPr>
            <p:cNvPr id="7" name="Oval 6"/>
            <p:cNvSpPr/>
            <p:nvPr/>
          </p:nvSpPr>
          <p:spPr bwMode="auto">
            <a:xfrm>
              <a:off x="7460654"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19" name="TextBox 18"/>
            <p:cNvSpPr txBox="1"/>
            <p:nvPr/>
          </p:nvSpPr>
          <p:spPr>
            <a:xfrm>
              <a:off x="7391400" y="3702495"/>
              <a:ext cx="960263" cy="356945"/>
            </a:xfrm>
            <a:prstGeom prst="rect">
              <a:avLst/>
            </a:prstGeom>
            <a:noFill/>
          </p:spPr>
          <p:txBody>
            <a:bodyPr wrap="none" rtlCol="0">
              <a:spAutoFit/>
            </a:bodyPr>
            <a:lstStyle/>
            <a:p>
              <a:r>
                <a:rPr lang="en-US" sz="1333" dirty="0">
                  <a:latin typeface="Courier"/>
                  <a:cs typeface="Courier"/>
                </a:rPr>
                <a:t>system</a:t>
              </a:r>
            </a:p>
          </p:txBody>
        </p:sp>
      </p:grpSp>
      <p:grpSp>
        <p:nvGrpSpPr>
          <p:cNvPr id="36" name="Group 35"/>
          <p:cNvGrpSpPr/>
          <p:nvPr/>
        </p:nvGrpSpPr>
        <p:grpSpPr>
          <a:xfrm>
            <a:off x="5778500" y="3238500"/>
            <a:ext cx="654118" cy="598030"/>
            <a:chOff x="6172200" y="3512954"/>
            <a:chExt cx="784942" cy="717636"/>
          </a:xfrm>
        </p:grpSpPr>
        <p:sp>
          <p:nvSpPr>
            <p:cNvPr id="37" name="Oval 36"/>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38" name="TextBox 37"/>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Tick</a:t>
              </a:r>
            </a:p>
          </p:txBody>
        </p:sp>
      </p:grpSp>
      <p:grpSp>
        <p:nvGrpSpPr>
          <p:cNvPr id="39" name="Group 38"/>
          <p:cNvGrpSpPr/>
          <p:nvPr/>
        </p:nvGrpSpPr>
        <p:grpSpPr>
          <a:xfrm>
            <a:off x="6731000" y="3238500"/>
            <a:ext cx="654118" cy="598030"/>
            <a:chOff x="6172200" y="3512954"/>
            <a:chExt cx="784942" cy="717636"/>
          </a:xfrm>
        </p:grpSpPr>
        <p:sp>
          <p:nvSpPr>
            <p:cNvPr id="40" name="Oval 39"/>
            <p:cNvSpPr/>
            <p:nvPr/>
          </p:nvSpPr>
          <p:spPr bwMode="auto">
            <a:xfrm>
              <a:off x="6172200" y="3512954"/>
              <a:ext cx="784942" cy="71763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endParaRPr lang="en-US" sz="1333" dirty="0">
                <a:latin typeface="Arial" charset="0"/>
                <a:ea typeface="ＭＳ Ｐゴシック" charset="0"/>
              </a:endParaRPr>
            </a:p>
          </p:txBody>
        </p:sp>
        <p:sp>
          <p:nvSpPr>
            <p:cNvPr id="41" name="TextBox 40"/>
            <p:cNvSpPr txBox="1"/>
            <p:nvPr/>
          </p:nvSpPr>
          <p:spPr>
            <a:xfrm>
              <a:off x="6226076" y="3702495"/>
              <a:ext cx="714042" cy="356945"/>
            </a:xfrm>
            <a:prstGeom prst="rect">
              <a:avLst/>
            </a:prstGeom>
            <a:noFill/>
          </p:spPr>
          <p:txBody>
            <a:bodyPr wrap="none" rtlCol="0">
              <a:spAutoFit/>
            </a:bodyPr>
            <a:lstStyle/>
            <a:p>
              <a:r>
                <a:rPr lang="en-US" sz="1333" dirty="0">
                  <a:latin typeface="Courier"/>
                  <a:cs typeface="Courier"/>
                </a:rPr>
                <a:t>Tock</a:t>
              </a:r>
            </a:p>
          </p:txBody>
        </p:sp>
      </p:grpSp>
      <p:cxnSp>
        <p:nvCxnSpPr>
          <p:cNvPr id="42" name="Straight Connector 41"/>
          <p:cNvCxnSpPr>
            <a:endCxn id="37" idx="0"/>
          </p:cNvCxnSpPr>
          <p:nvPr/>
        </p:nvCxnSpPr>
        <p:spPr bwMode="auto">
          <a:xfrm flipH="1">
            <a:off x="6105560" y="2921000"/>
            <a:ext cx="339331" cy="317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a:endCxn id="40" idx="0"/>
          </p:cNvCxnSpPr>
          <p:nvPr/>
        </p:nvCxnSpPr>
        <p:spPr bwMode="auto">
          <a:xfrm>
            <a:off x="6762391" y="2921000"/>
            <a:ext cx="295669" cy="3175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31208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150256"/>
            <a:ext cx="6985000" cy="4158013"/>
          </a:xfrm>
        </p:spPr>
        <p:txBody>
          <a:bodyPr/>
          <a:lstStyle/>
          <a:p>
            <a:r>
              <a:rPr lang="en-US" dirty="0" smtClean="0"/>
              <a:t>Actors never created directly</a:t>
            </a:r>
          </a:p>
          <a:p>
            <a:pPr lvl="2"/>
            <a:r>
              <a:rPr lang="en-US" dirty="0" smtClean="0"/>
              <a:t>use factory method</a:t>
            </a:r>
          </a:p>
          <a:p>
            <a:pPr lvl="2"/>
            <a:r>
              <a:rPr lang="en-US" dirty="0" smtClean="0"/>
              <a:t>actor constructed "behind" </a:t>
            </a:r>
            <a:r>
              <a:rPr lang="en-US" dirty="0" err="1" smtClean="0">
                <a:latin typeface="Courier"/>
                <a:cs typeface="Courier"/>
              </a:rPr>
              <a:t>ActorRef</a:t>
            </a:r>
            <a:endParaRPr lang="en-US" dirty="0">
              <a:latin typeface="Courier"/>
              <a:cs typeface="Courier"/>
            </a:endParaRPr>
          </a:p>
          <a:p>
            <a:r>
              <a:rPr lang="en-US" dirty="0" smtClean="0">
                <a:cs typeface="Courier"/>
              </a:rPr>
              <a:t>Can create top level actor</a:t>
            </a:r>
          </a:p>
          <a:p>
            <a:pPr lvl="2"/>
            <a:r>
              <a:rPr lang="en-US" dirty="0" smtClean="0">
                <a:cs typeface="Courier"/>
              </a:rPr>
              <a:t>parent is </a:t>
            </a:r>
            <a:r>
              <a:rPr lang="en-US" dirty="0" smtClean="0">
                <a:latin typeface="Courier"/>
                <a:cs typeface="Courier"/>
              </a:rPr>
              <a:t>user</a:t>
            </a:r>
            <a:r>
              <a:rPr lang="en-US" dirty="0" smtClean="0">
                <a:cs typeface="Courier"/>
              </a:rPr>
              <a:t> actor</a:t>
            </a:r>
          </a:p>
          <a:p>
            <a:endParaRPr lang="en-US" dirty="0">
              <a:cs typeface="Courier"/>
            </a:endParaRPr>
          </a:p>
          <a:p>
            <a:endParaRPr lang="en-US" dirty="0" smtClean="0">
              <a:cs typeface="Courier"/>
            </a:endParaRPr>
          </a:p>
          <a:p>
            <a:pPr lvl="2"/>
            <a:endParaRPr lang="en-US" dirty="0">
              <a:cs typeface="Courier"/>
            </a:endParaRPr>
          </a:p>
          <a:p>
            <a:r>
              <a:rPr lang="en-US" dirty="0" smtClean="0">
                <a:cs typeface="Courier"/>
              </a:rPr>
              <a:t>Or subordinate actor</a:t>
            </a:r>
          </a:p>
          <a:p>
            <a:pPr lvl="2"/>
            <a:r>
              <a:rPr lang="en-US" dirty="0" smtClean="0">
                <a:cs typeface="Courier"/>
              </a:rPr>
              <a:t>parent is creating actor</a:t>
            </a:r>
            <a:endParaRPr lang="en-US" dirty="0">
              <a:cs typeface="Courier"/>
            </a:endParaRPr>
          </a:p>
        </p:txBody>
      </p:sp>
      <p:sp>
        <p:nvSpPr>
          <p:cNvPr id="4" name="TextBox 3"/>
          <p:cNvSpPr txBox="1"/>
          <p:nvPr/>
        </p:nvSpPr>
        <p:spPr>
          <a:xfrm>
            <a:off x="723900" y="2698998"/>
            <a:ext cx="6794500" cy="912814"/>
          </a:xfrm>
          <a:prstGeom prst="rect">
            <a:avLst/>
          </a:prstGeom>
          <a:solidFill>
            <a:srgbClr val="FFFFFF"/>
          </a:solidFill>
          <a:ln>
            <a:solidFill>
              <a:schemeClr val="tx1"/>
            </a:solidFill>
          </a:ln>
        </p:spPr>
        <p:txBody>
          <a:bodyPr wrap="square" rtlCol="0">
            <a:spAutoFit/>
          </a:bodyPr>
          <a:lstStyle/>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solidFill>
                  <a:srgbClr val="0B52FC"/>
                </a:solidFill>
                <a:latin typeface="Courier"/>
                <a:cs typeface="Courier"/>
              </a:rPr>
              <a:t>ttSystem.actorOf</a:t>
            </a:r>
            <a:r>
              <a:rPr lang="en-US" sz="1333" dirty="0">
                <a:solidFill>
                  <a:srgbClr val="0B52FC"/>
                </a:solidFill>
                <a:latin typeface="Courier"/>
                <a:cs typeface="Courier"/>
              </a:rPr>
              <a:t>( Props[</a:t>
            </a:r>
            <a:r>
              <a:rPr lang="en-US" sz="1333" dirty="0" err="1">
                <a:solidFill>
                  <a:srgbClr val="0B52FC"/>
                </a:solidFill>
                <a:latin typeface="Courier"/>
                <a:cs typeface="Courier"/>
              </a:rPr>
              <a:t>TickActor</a:t>
            </a:r>
            <a:r>
              <a:rPr lang="en-US" sz="1333" dirty="0">
                <a:solidFill>
                  <a:srgbClr val="0B52FC"/>
                </a:solidFill>
                <a:latin typeface="Courier"/>
                <a:cs typeface="Courier"/>
              </a:rPr>
              <a:t>], name = "Tick"</a:t>
            </a:r>
            <a:r>
              <a:rPr lang="en-US" sz="1333" dirty="0">
                <a:latin typeface="Courier"/>
                <a:cs typeface="Courier"/>
              </a:rPr>
              <a:t>)</a:t>
            </a:r>
          </a:p>
          <a:p>
            <a:r>
              <a:rPr lang="en-US" sz="1333" dirty="0">
                <a:latin typeface="Courier"/>
                <a:cs typeface="Courier"/>
              </a:rPr>
              <a:t> …  </a:t>
            </a:r>
          </a:p>
        </p:txBody>
      </p:sp>
      <p:sp>
        <p:nvSpPr>
          <p:cNvPr id="5" name="TextBox 4"/>
          <p:cNvSpPr txBox="1"/>
          <p:nvPr/>
        </p:nvSpPr>
        <p:spPr>
          <a:xfrm>
            <a:off x="723900" y="4479410"/>
            <a:ext cx="6794500" cy="707694"/>
          </a:xfrm>
          <a:prstGeom prst="rect">
            <a:avLst/>
          </a:prstGeom>
          <a:solidFill>
            <a:srgbClr val="FFFFFF"/>
          </a:solidFill>
          <a:ln>
            <a:solidFill>
              <a:schemeClr val="tx1"/>
            </a:solidFill>
          </a:ln>
        </p:spPr>
        <p:txBody>
          <a:bodyPr wrap="square" rtlCol="0">
            <a:spAutoFit/>
          </a:bodyPr>
          <a:lstStyle/>
          <a:p>
            <a:r>
              <a:rPr lang="en-US" sz="1333" dirty="0">
                <a:latin typeface="Courier"/>
                <a:cs typeface="Courier"/>
              </a:rPr>
              <a:t> public class </a:t>
            </a:r>
            <a:r>
              <a:rPr lang="en-US" sz="1333" dirty="0" err="1">
                <a:latin typeface="Courier"/>
                <a:cs typeface="Courier"/>
              </a:rPr>
              <a:t>MyActor</a:t>
            </a:r>
            <a:r>
              <a:rPr lang="en-US" sz="1333" dirty="0">
                <a:latin typeface="Courier"/>
                <a:cs typeface="Courier"/>
              </a:rPr>
              <a:t> extends Actor {</a:t>
            </a:r>
          </a:p>
          <a:p>
            <a:r>
              <a:rPr lang="en-US" sz="1333" dirty="0">
                <a:latin typeface="Courier"/>
                <a:cs typeface="Courier"/>
              </a:rPr>
              <a:t>  </a:t>
            </a:r>
            <a:r>
              <a:rPr lang="en-US" sz="1333" dirty="0" err="1">
                <a:latin typeface="Courier"/>
                <a:cs typeface="Courier"/>
              </a:rPr>
              <a:t>val</a:t>
            </a:r>
            <a:r>
              <a:rPr lang="en-US" sz="1333" dirty="0">
                <a:latin typeface="Courier"/>
                <a:cs typeface="Courier"/>
              </a:rPr>
              <a:t> worker = </a:t>
            </a:r>
            <a:r>
              <a:rPr lang="en-US" sz="1333" dirty="0" err="1">
                <a:solidFill>
                  <a:srgbClr val="0B52FC"/>
                </a:solidFill>
                <a:latin typeface="Courier"/>
                <a:cs typeface="Courier"/>
              </a:rPr>
              <a:t>context.actorOf</a:t>
            </a:r>
            <a:r>
              <a:rPr lang="en-US" sz="1333" dirty="0">
                <a:solidFill>
                  <a:srgbClr val="0B52FC"/>
                </a:solidFill>
                <a:latin typeface="Courier"/>
                <a:cs typeface="Courier"/>
              </a:rPr>
              <a:t>( Props[</a:t>
            </a:r>
            <a:r>
              <a:rPr lang="en-US" sz="1333" dirty="0" err="1">
                <a:solidFill>
                  <a:srgbClr val="0B52FC"/>
                </a:solidFill>
                <a:latin typeface="Courier"/>
                <a:cs typeface="Courier"/>
              </a:rPr>
              <a:t>WorkerActor</a:t>
            </a:r>
            <a:r>
              <a:rPr lang="en-US" sz="1333" dirty="0">
                <a:solidFill>
                  <a:srgbClr val="0B52FC"/>
                </a:solidFill>
                <a:latin typeface="Courier"/>
                <a:cs typeface="Courier"/>
              </a:rPr>
              <a:t>], "</a:t>
            </a:r>
            <a:r>
              <a:rPr lang="en-US" sz="1333" dirty="0" err="1">
                <a:solidFill>
                  <a:srgbClr val="0B52FC"/>
                </a:solidFill>
                <a:latin typeface="Courier"/>
                <a:cs typeface="Courier"/>
              </a:rPr>
              <a:t>Labourer</a:t>
            </a:r>
            <a:r>
              <a:rPr lang="en-US" sz="1333" dirty="0">
                <a:solidFill>
                  <a:srgbClr val="0B52FC"/>
                </a:solidFill>
                <a:latin typeface="Courier"/>
                <a:cs typeface="Courier"/>
              </a:rPr>
              <a:t>"</a:t>
            </a:r>
            <a:r>
              <a:rPr lang="en-US" sz="1333" dirty="0">
                <a:latin typeface="Courier"/>
                <a:cs typeface="Courier"/>
              </a:rPr>
              <a:t>)</a:t>
            </a:r>
          </a:p>
          <a:p>
            <a:r>
              <a:rPr lang="en-US" sz="1333" dirty="0">
                <a:latin typeface="Courier"/>
                <a:cs typeface="Courier"/>
              </a:rPr>
              <a:t> …  </a:t>
            </a:r>
          </a:p>
        </p:txBody>
      </p:sp>
    </p:spTree>
    <p:extLst>
      <p:ext uri="{BB962C8B-B14F-4D97-AF65-F5344CB8AC3E}">
        <p14:creationId xmlns:p14="http://schemas.microsoft.com/office/powerpoint/2010/main" val="105447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054933"/>
            <a:ext cx="6985000" cy="1460500"/>
          </a:xfrm>
        </p:spPr>
        <p:txBody>
          <a:bodyPr>
            <a:normAutofit lnSpcReduction="10000"/>
          </a:bodyPr>
          <a:lstStyle/>
          <a:p>
            <a:r>
              <a:rPr lang="en-US" dirty="0" smtClean="0">
                <a:latin typeface="Courier"/>
                <a:cs typeface="Courier"/>
              </a:rPr>
              <a:t>Props</a:t>
            </a:r>
            <a:r>
              <a:rPr lang="en-US" dirty="0" smtClean="0"/>
              <a:t> type specifies information for the actor factory</a:t>
            </a:r>
          </a:p>
          <a:p>
            <a:pPr lvl="2"/>
            <a:r>
              <a:rPr lang="en-US" dirty="0"/>
              <a:t>c</a:t>
            </a:r>
            <a:r>
              <a:rPr lang="en-US" dirty="0" smtClean="0"/>
              <a:t>reation options</a:t>
            </a:r>
          </a:p>
          <a:p>
            <a:pPr lvl="2"/>
            <a:r>
              <a:rPr lang="en-US" dirty="0" err="1" smtClean="0"/>
              <a:t>customisation</a:t>
            </a:r>
            <a:r>
              <a:rPr lang="en-US" dirty="0" smtClean="0"/>
              <a:t> of Dispatcher, Deployment, Routing</a:t>
            </a:r>
          </a:p>
          <a:p>
            <a:pPr lvl="2"/>
            <a:endParaRPr lang="en-US" dirty="0"/>
          </a:p>
          <a:p>
            <a:r>
              <a:rPr lang="en-US" dirty="0" smtClean="0"/>
              <a:t>Simple usage when Actor class has no-</a:t>
            </a:r>
            <a:r>
              <a:rPr lang="en-US" dirty="0" err="1" smtClean="0"/>
              <a:t>arg</a:t>
            </a:r>
            <a:r>
              <a:rPr lang="en-US" dirty="0" smtClean="0"/>
              <a:t> constructor</a:t>
            </a:r>
          </a:p>
        </p:txBody>
      </p:sp>
      <p:sp>
        <p:nvSpPr>
          <p:cNvPr id="4" name="TextBox 3"/>
          <p:cNvSpPr txBox="1"/>
          <p:nvPr/>
        </p:nvSpPr>
        <p:spPr>
          <a:xfrm>
            <a:off x="755650" y="2605860"/>
            <a:ext cx="6858000" cy="1077218"/>
          </a:xfrm>
          <a:prstGeom prst="rect">
            <a:avLst/>
          </a:prstGeom>
          <a:solidFill>
            <a:srgbClr val="FFFFFF"/>
          </a:solidFill>
          <a:ln>
            <a:solidFill>
              <a:schemeClr val="tx1"/>
            </a:solidFill>
          </a:ln>
        </p:spPr>
        <p:txBody>
          <a:bodyPr wrap="square" rtlCol="0">
            <a:spAutoFit/>
          </a:bodyPr>
          <a:lstStyle/>
          <a:p>
            <a:r>
              <a:rPr lang="en-US" sz="1600" dirty="0">
                <a:latin typeface="Courier"/>
                <a:cs typeface="Courier"/>
              </a:rPr>
              <a:t>class </a:t>
            </a:r>
            <a:r>
              <a:rPr lang="en-US" sz="1600" dirty="0" err="1">
                <a:latin typeface="Courier"/>
                <a:cs typeface="Courier"/>
              </a:rPr>
              <a:t>TickActor</a:t>
            </a:r>
            <a:r>
              <a:rPr lang="en-US" sz="1600" dirty="0">
                <a:latin typeface="Courier"/>
                <a:cs typeface="Courier"/>
              </a:rPr>
              <a:t> extends Actor with </a:t>
            </a:r>
            <a:r>
              <a:rPr lang="en-US" sz="1600" dirty="0" err="1">
                <a:latin typeface="Courier"/>
                <a:cs typeface="Courier"/>
              </a:rPr>
              <a:t>ActorLogging</a:t>
            </a:r>
            <a:r>
              <a:rPr lang="en-US" sz="1600" dirty="0">
                <a:latin typeface="Courier"/>
                <a:cs typeface="Courier"/>
              </a:rPr>
              <a:t> { </a:t>
            </a:r>
          </a:p>
          <a:p>
            <a:r>
              <a:rPr lang="en-US" sz="1600" dirty="0">
                <a:latin typeface="Courier"/>
                <a:cs typeface="Courier"/>
              </a:rPr>
              <a:t>  … </a:t>
            </a:r>
          </a:p>
          <a:p>
            <a:r>
              <a:rPr lang="en-US" sz="1600" dirty="0" smtClean="0">
                <a:latin typeface="Courier"/>
                <a:cs typeface="Courier"/>
              </a:rPr>
              <a:t>}</a:t>
            </a:r>
          </a:p>
          <a:p>
            <a:endParaRPr lang="en-US" sz="1600" dirty="0">
              <a:latin typeface="Courier"/>
              <a:cs typeface="Courier"/>
            </a:endParaRPr>
          </a:p>
        </p:txBody>
      </p:sp>
      <p:sp>
        <p:nvSpPr>
          <p:cNvPr id="5" name="TextBox 4"/>
          <p:cNvSpPr txBox="1"/>
          <p:nvPr/>
        </p:nvSpPr>
        <p:spPr>
          <a:xfrm>
            <a:off x="935965" y="3510859"/>
            <a:ext cx="7272070" cy="1077218"/>
          </a:xfrm>
          <a:prstGeom prst="rect">
            <a:avLst/>
          </a:prstGeom>
          <a:solidFill>
            <a:srgbClr val="FFFFFF"/>
          </a:solidFill>
          <a:ln>
            <a:solidFill>
              <a:schemeClr val="tx1"/>
            </a:solidFill>
          </a:ln>
        </p:spPr>
        <p:txBody>
          <a:bodyPr wrap="square" rtlCol="0">
            <a:spAutoFit/>
          </a:bodyPr>
          <a:lstStyle/>
          <a:p>
            <a:endParaRPr lang="en-US" sz="1600" i="1" dirty="0">
              <a:latin typeface="Courier"/>
              <a:cs typeface="Courier"/>
            </a:endParaRPr>
          </a:p>
          <a:p>
            <a:r>
              <a:rPr lang="en-US" sz="1600" i="1" dirty="0">
                <a:latin typeface="Courier"/>
                <a:cs typeface="Courier"/>
              </a:rPr>
              <a:t>// Default use assumes no-</a:t>
            </a:r>
            <a:r>
              <a:rPr lang="en-US" sz="1600" i="1" dirty="0" err="1">
                <a:latin typeface="Courier"/>
                <a:cs typeface="Courier"/>
              </a:rPr>
              <a:t>arg</a:t>
            </a:r>
            <a:r>
              <a:rPr lang="en-US" sz="1600" i="1" dirty="0">
                <a:latin typeface="Courier"/>
                <a:cs typeface="Courier"/>
              </a:rPr>
              <a:t> constructor for actor</a:t>
            </a:r>
          </a:p>
          <a:p>
            <a:r>
              <a:rPr lang="en-US" sz="1600" dirty="0" err="1">
                <a:latin typeface="Courier"/>
                <a:cs typeface="Courier"/>
              </a:rPr>
              <a:t>val</a:t>
            </a:r>
            <a:r>
              <a:rPr lang="en-US" sz="1600" dirty="0">
                <a:latin typeface="Courier"/>
                <a:cs typeface="Courier"/>
              </a:rPr>
              <a:t> ticker = </a:t>
            </a:r>
            <a:r>
              <a:rPr lang="en-US" sz="1600" dirty="0" err="1">
                <a:latin typeface="Courier"/>
                <a:cs typeface="Courier"/>
              </a:rPr>
              <a:t>ttSystem.actorOf</a:t>
            </a:r>
            <a:r>
              <a:rPr lang="en-US" sz="1600" dirty="0">
                <a:latin typeface="Courier"/>
                <a:cs typeface="Courier"/>
              </a:rPr>
              <a:t>(</a:t>
            </a:r>
            <a:r>
              <a:rPr lang="en-US" sz="1600" dirty="0">
                <a:solidFill>
                  <a:schemeClr val="accent1">
                    <a:lumMod val="75000"/>
                  </a:schemeClr>
                </a:solidFill>
                <a:latin typeface="Courier"/>
                <a:cs typeface="Courier"/>
              </a:rPr>
              <a:t>Props[</a:t>
            </a:r>
            <a:r>
              <a:rPr lang="en-US" sz="1600" dirty="0" err="1">
                <a:solidFill>
                  <a:schemeClr val="accent1">
                    <a:lumMod val="75000"/>
                  </a:schemeClr>
                </a:solidFill>
                <a:latin typeface="Courier"/>
                <a:cs typeface="Courier"/>
              </a:rPr>
              <a:t>TickActor</a:t>
            </a:r>
            <a:r>
              <a:rPr lang="en-US" sz="1600" dirty="0">
                <a:solidFill>
                  <a:schemeClr val="accent1">
                    <a:lumMod val="75000"/>
                  </a:schemeClr>
                </a:solidFill>
                <a:latin typeface="Courier"/>
                <a:cs typeface="Courier"/>
              </a:rPr>
              <a:t>]</a:t>
            </a:r>
            <a:r>
              <a:rPr lang="en-US" sz="1600" dirty="0">
                <a:latin typeface="Courier"/>
                <a:cs typeface="Courier"/>
              </a:rPr>
              <a:t>, "Ticker")</a:t>
            </a:r>
          </a:p>
          <a:p>
            <a:endParaRPr lang="en-US" sz="1600" dirty="0">
              <a:latin typeface="Courier"/>
              <a:cs typeface="Courier"/>
            </a:endParaRPr>
          </a:p>
        </p:txBody>
      </p:sp>
    </p:spTree>
    <p:extLst>
      <p:ext uri="{BB962C8B-B14F-4D97-AF65-F5344CB8AC3E}">
        <p14:creationId xmlns:p14="http://schemas.microsoft.com/office/powerpoint/2010/main" val="829599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179347"/>
            <a:ext cx="6985000" cy="1460500"/>
          </a:xfrm>
        </p:spPr>
        <p:txBody>
          <a:bodyPr/>
          <a:lstStyle/>
          <a:p>
            <a:r>
              <a:rPr lang="en-US" dirty="0" smtClean="0">
                <a:latin typeface="Courier"/>
                <a:cs typeface="Courier"/>
              </a:rPr>
              <a:t>Props</a:t>
            </a:r>
            <a:r>
              <a:rPr lang="en-US" dirty="0" smtClean="0"/>
              <a:t> allows constructor arguments to be passed</a:t>
            </a:r>
          </a:p>
          <a:p>
            <a:pPr lvl="2"/>
            <a:r>
              <a:rPr lang="en-US" dirty="0" smtClean="0"/>
              <a:t>different mechanisms</a:t>
            </a:r>
          </a:p>
          <a:p>
            <a:pPr lvl="2"/>
            <a:r>
              <a:rPr lang="en-US" dirty="0" smtClean="0"/>
              <a:t>use </a:t>
            </a:r>
            <a:r>
              <a:rPr lang="en-US" dirty="0" smtClean="0">
                <a:latin typeface="Courier"/>
                <a:cs typeface="Courier"/>
              </a:rPr>
              <a:t>apply()</a:t>
            </a:r>
            <a:r>
              <a:rPr lang="en-US" dirty="0" smtClean="0"/>
              <a:t> method</a:t>
            </a:r>
          </a:p>
        </p:txBody>
      </p:sp>
      <p:sp>
        <p:nvSpPr>
          <p:cNvPr id="4" name="TextBox 3"/>
          <p:cNvSpPr txBox="1"/>
          <p:nvPr/>
        </p:nvSpPr>
        <p:spPr>
          <a:xfrm>
            <a:off x="617682" y="2210094"/>
            <a:ext cx="7889586" cy="1077218"/>
          </a:xfrm>
          <a:prstGeom prst="rect">
            <a:avLst/>
          </a:prstGeom>
          <a:solidFill>
            <a:srgbClr val="FFFFFF"/>
          </a:solidFill>
          <a:ln>
            <a:solidFill>
              <a:schemeClr val="tx1"/>
            </a:solidFill>
          </a:ln>
        </p:spPr>
        <p:txBody>
          <a:bodyPr wrap="square" rtlCol="0">
            <a:spAutoFit/>
          </a:bodyPr>
          <a:lstStyle/>
          <a:p>
            <a:r>
              <a:rPr lang="en-US" sz="1600" dirty="0">
                <a:latin typeface="Courier"/>
                <a:cs typeface="Courier"/>
              </a:rPr>
              <a:t>class </a:t>
            </a:r>
            <a:r>
              <a:rPr lang="en-US" sz="1600" dirty="0" err="1">
                <a:latin typeface="Courier"/>
                <a:cs typeface="Courier"/>
              </a:rPr>
              <a:t>TickActor</a:t>
            </a:r>
            <a:r>
              <a:rPr lang="en-US" sz="1600" dirty="0">
                <a:latin typeface="Courier"/>
                <a:cs typeface="Courier"/>
              </a:rPr>
              <a:t> ( </a:t>
            </a:r>
            <a:r>
              <a:rPr lang="en-US" sz="1600" dirty="0" err="1">
                <a:latin typeface="Courier"/>
                <a:cs typeface="Courier"/>
              </a:rPr>
              <a:t>msg</a:t>
            </a:r>
            <a:r>
              <a:rPr lang="en-US" sz="1600" dirty="0">
                <a:latin typeface="Courier"/>
                <a:cs typeface="Courier"/>
              </a:rPr>
              <a:t>: String ) extends Actor with </a:t>
            </a:r>
            <a:r>
              <a:rPr lang="en-US" sz="1600" dirty="0" err="1">
                <a:latin typeface="Courier"/>
                <a:cs typeface="Courier"/>
              </a:rPr>
              <a:t>ActorLogging</a:t>
            </a:r>
            <a:r>
              <a:rPr lang="en-US" sz="1600" dirty="0">
                <a:latin typeface="Courier"/>
                <a:cs typeface="Courier"/>
              </a:rPr>
              <a:t> { </a:t>
            </a:r>
          </a:p>
          <a:p>
            <a:r>
              <a:rPr lang="en-US" sz="1600" dirty="0">
                <a:latin typeface="Courier"/>
                <a:cs typeface="Courier"/>
              </a:rPr>
              <a:t>  … </a:t>
            </a:r>
          </a:p>
          <a:p>
            <a:r>
              <a:rPr lang="en-US" sz="1600" dirty="0">
                <a:latin typeface="Courier"/>
                <a:cs typeface="Courier"/>
              </a:rPr>
              <a:t>}</a:t>
            </a:r>
          </a:p>
        </p:txBody>
      </p:sp>
      <p:sp>
        <p:nvSpPr>
          <p:cNvPr id="5" name="TextBox 4"/>
          <p:cNvSpPr txBox="1"/>
          <p:nvPr/>
        </p:nvSpPr>
        <p:spPr>
          <a:xfrm>
            <a:off x="1111910" y="3117619"/>
            <a:ext cx="7165191" cy="1569660"/>
          </a:xfrm>
          <a:prstGeom prst="rect">
            <a:avLst/>
          </a:prstGeom>
          <a:solidFill>
            <a:srgbClr val="FFFFFF"/>
          </a:solidFill>
          <a:ln>
            <a:solidFill>
              <a:schemeClr val="tx1"/>
            </a:solidFill>
          </a:ln>
        </p:spPr>
        <p:txBody>
          <a:bodyPr wrap="square" rtlCol="0">
            <a:spAutoFit/>
          </a:bodyPr>
          <a:lstStyle/>
          <a:p>
            <a:endParaRPr lang="en-US" sz="1600" i="1" dirty="0">
              <a:latin typeface="Courier"/>
              <a:cs typeface="Courier"/>
            </a:endParaRPr>
          </a:p>
          <a:p>
            <a:r>
              <a:rPr lang="en-US" sz="1600" i="1" dirty="0">
                <a:latin typeface="Courier"/>
                <a:cs typeface="Courier"/>
              </a:rPr>
              <a:t>// Need to pass argument to constructor</a:t>
            </a:r>
          </a:p>
          <a:p>
            <a:endParaRPr lang="en-US" sz="1600" i="1" dirty="0">
              <a:latin typeface="Courier"/>
              <a:cs typeface="Courier"/>
            </a:endParaRPr>
          </a:p>
          <a:p>
            <a:r>
              <a:rPr lang="en-US" sz="1600" dirty="0" err="1">
                <a:latin typeface="Courier"/>
                <a:cs typeface="Courier"/>
              </a:rPr>
              <a:t>val</a:t>
            </a:r>
            <a:r>
              <a:rPr lang="en-US" sz="1600" dirty="0">
                <a:latin typeface="Courier"/>
                <a:cs typeface="Courier"/>
              </a:rPr>
              <a:t> </a:t>
            </a:r>
            <a:r>
              <a:rPr lang="en-US" sz="1600" dirty="0" err="1">
                <a:latin typeface="Courier"/>
                <a:cs typeface="Courier"/>
              </a:rPr>
              <a:t>tickActor</a:t>
            </a:r>
            <a:r>
              <a:rPr lang="en-US" sz="1600" dirty="0">
                <a:latin typeface="Courier"/>
                <a:cs typeface="Courier"/>
              </a:rPr>
              <a:t> = </a:t>
            </a:r>
            <a:r>
              <a:rPr lang="en-US" sz="1600" dirty="0" err="1">
                <a:latin typeface="Courier"/>
                <a:cs typeface="Courier"/>
              </a:rPr>
              <a:t>context.actorOf</a:t>
            </a:r>
            <a:r>
              <a:rPr lang="en-US" sz="1600" dirty="0">
                <a:latin typeface="Courier"/>
                <a:cs typeface="Courier"/>
              </a:rPr>
              <a:t>(Props(</a:t>
            </a:r>
            <a:r>
              <a:rPr lang="en-US" sz="1600" dirty="0" err="1">
                <a:latin typeface="Courier"/>
                <a:cs typeface="Courier"/>
              </a:rPr>
              <a:t>classOf</a:t>
            </a:r>
            <a:r>
              <a:rPr lang="en-US" sz="1600" dirty="0">
                <a:latin typeface="Courier"/>
                <a:cs typeface="Courier"/>
              </a:rPr>
              <a:t>[</a:t>
            </a:r>
            <a:r>
              <a:rPr lang="en-US" sz="1600" dirty="0" err="1">
                <a:latin typeface="Courier"/>
                <a:cs typeface="Courier"/>
              </a:rPr>
              <a:t>TockActor</a:t>
            </a:r>
            <a:r>
              <a:rPr lang="en-US" sz="1600" dirty="0">
                <a:latin typeface="Courier"/>
                <a:cs typeface="Courier"/>
              </a:rPr>
              <a:t>], </a:t>
            </a:r>
            <a:br>
              <a:rPr lang="en-US" sz="1600" dirty="0">
                <a:latin typeface="Courier"/>
                <a:cs typeface="Courier"/>
              </a:rPr>
            </a:br>
            <a:r>
              <a:rPr lang="en-US" sz="1600" dirty="0">
                <a:latin typeface="Courier"/>
                <a:cs typeface="Courier"/>
              </a:rPr>
              <a:t>                                       "tick"), </a:t>
            </a:r>
            <a:br>
              <a:rPr lang="en-US" sz="1600" dirty="0">
                <a:latin typeface="Courier"/>
                <a:cs typeface="Courier"/>
              </a:rPr>
            </a:br>
            <a:r>
              <a:rPr lang="en-US" sz="1600" dirty="0">
                <a:latin typeface="Courier"/>
                <a:cs typeface="Courier"/>
              </a:rPr>
              <a:t>                                "</a:t>
            </a:r>
            <a:r>
              <a:rPr lang="en-US" sz="1600" dirty="0" smtClean="0">
                <a:latin typeface="Courier"/>
                <a:cs typeface="Courier"/>
              </a:rPr>
              <a:t>ticker</a:t>
            </a:r>
            <a:r>
              <a:rPr lang="en-US" sz="1600" dirty="0">
                <a:latin typeface="Courier"/>
                <a:cs typeface="Courier"/>
              </a:rPr>
              <a:t>")</a:t>
            </a:r>
          </a:p>
        </p:txBody>
      </p:sp>
    </p:spTree>
    <p:extLst>
      <p:ext uri="{BB962C8B-B14F-4D97-AF65-F5344CB8AC3E}">
        <p14:creationId xmlns:p14="http://schemas.microsoft.com/office/powerpoint/2010/main" val="1587293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Actor</a:t>
            </a:r>
            <a:endParaRPr lang="en-US" dirty="0"/>
          </a:p>
        </p:txBody>
      </p:sp>
      <p:sp>
        <p:nvSpPr>
          <p:cNvPr id="3" name="Content Placeholder 2"/>
          <p:cNvSpPr>
            <a:spLocks noGrp="1"/>
          </p:cNvSpPr>
          <p:nvPr>
            <p:ph idx="1"/>
          </p:nvPr>
        </p:nvSpPr>
        <p:spPr>
          <a:xfrm>
            <a:off x="628650" y="1113338"/>
            <a:ext cx="6985000" cy="1460500"/>
          </a:xfrm>
        </p:spPr>
        <p:txBody>
          <a:bodyPr/>
          <a:lstStyle/>
          <a:p>
            <a:r>
              <a:rPr lang="en-US" dirty="0" smtClean="0">
                <a:cs typeface="Courier"/>
              </a:rPr>
              <a:t>Alternative approach based on companion object for actor</a:t>
            </a:r>
            <a:endParaRPr lang="en-US" dirty="0" smtClean="0"/>
          </a:p>
          <a:p>
            <a:pPr lvl="2"/>
            <a:r>
              <a:rPr lang="en-US" dirty="0" smtClean="0"/>
              <a:t>recommended approach as most flexible</a:t>
            </a:r>
          </a:p>
        </p:txBody>
      </p:sp>
      <p:sp>
        <p:nvSpPr>
          <p:cNvPr id="4" name="TextBox 3"/>
          <p:cNvSpPr txBox="1"/>
          <p:nvPr/>
        </p:nvSpPr>
        <p:spPr>
          <a:xfrm>
            <a:off x="755649" y="1952007"/>
            <a:ext cx="7177067" cy="1600438"/>
          </a:xfrm>
          <a:prstGeom prst="rect">
            <a:avLst/>
          </a:prstGeom>
          <a:solidFill>
            <a:srgbClr val="FFFFFF"/>
          </a:solidFill>
          <a:ln>
            <a:solidFill>
              <a:schemeClr val="tx1"/>
            </a:solidFill>
          </a:ln>
        </p:spPr>
        <p:txBody>
          <a:bodyPr wrap="square" rtlCol="0">
            <a:spAutoFit/>
          </a:bodyPr>
          <a:lstStyle/>
          <a:p>
            <a:r>
              <a:rPr lang="en-US" sz="1400" dirty="0">
                <a:latin typeface="Courier"/>
                <a:cs typeface="Courier"/>
              </a:rPr>
              <a:t>class </a:t>
            </a:r>
            <a:r>
              <a:rPr lang="en-US" sz="1400" dirty="0" err="1">
                <a:latin typeface="Courier"/>
                <a:cs typeface="Courier"/>
              </a:rPr>
              <a:t>TickActor</a:t>
            </a:r>
            <a:r>
              <a:rPr lang="en-US" sz="1400" dirty="0">
                <a:latin typeface="Courier"/>
                <a:cs typeface="Courier"/>
              </a:rPr>
              <a:t> ( </a:t>
            </a:r>
            <a:r>
              <a:rPr lang="en-US" sz="1400" dirty="0" err="1">
                <a:latin typeface="Courier"/>
                <a:cs typeface="Courier"/>
              </a:rPr>
              <a:t>msg</a:t>
            </a:r>
            <a:r>
              <a:rPr lang="en-US" sz="1400" dirty="0">
                <a:latin typeface="Courier"/>
                <a:cs typeface="Courier"/>
              </a:rPr>
              <a:t>: String ) extends Actor with </a:t>
            </a:r>
            <a:r>
              <a:rPr lang="en-US" sz="1400" dirty="0" err="1">
                <a:latin typeface="Courier"/>
                <a:cs typeface="Courier"/>
              </a:rPr>
              <a:t>ActorLogging</a:t>
            </a:r>
            <a:r>
              <a:rPr lang="en-US" sz="1400" dirty="0">
                <a:latin typeface="Courier"/>
                <a:cs typeface="Courier"/>
              </a:rPr>
              <a:t> { </a:t>
            </a:r>
          </a:p>
          <a:p>
            <a:r>
              <a:rPr lang="en-US" sz="1400" dirty="0">
                <a:latin typeface="Courier"/>
                <a:cs typeface="Courier"/>
              </a:rPr>
              <a:t>  … </a:t>
            </a:r>
          </a:p>
          <a:p>
            <a:r>
              <a:rPr lang="en-US" sz="1400" dirty="0">
                <a:latin typeface="Courier"/>
                <a:cs typeface="Courier"/>
              </a:rPr>
              <a:t>}</a:t>
            </a:r>
          </a:p>
          <a:p>
            <a:endParaRPr lang="en-US" sz="1400" dirty="0">
              <a:latin typeface="Courier"/>
              <a:cs typeface="Courier"/>
            </a:endParaRPr>
          </a:p>
          <a:p>
            <a:r>
              <a:rPr lang="en-US" sz="1400" dirty="0">
                <a:latin typeface="Courier"/>
                <a:cs typeface="Courier"/>
              </a:rPr>
              <a:t>object </a:t>
            </a:r>
            <a:r>
              <a:rPr lang="en-US" sz="1400" dirty="0" err="1">
                <a:latin typeface="Courier"/>
                <a:cs typeface="Courier"/>
              </a:rPr>
              <a:t>TickActor</a:t>
            </a:r>
            <a:r>
              <a:rPr lang="en-US" sz="1400" dirty="0">
                <a:latin typeface="Courier"/>
                <a:cs typeface="Courier"/>
              </a:rPr>
              <a:t> {</a:t>
            </a:r>
          </a:p>
          <a:p>
            <a:r>
              <a:rPr lang="en-US" sz="1400" dirty="0">
                <a:latin typeface="Courier"/>
                <a:cs typeface="Courier"/>
              </a:rPr>
              <a:t>  </a:t>
            </a:r>
            <a:r>
              <a:rPr lang="en-US" sz="1400" dirty="0" err="1">
                <a:latin typeface="Courier"/>
                <a:cs typeface="Courier"/>
              </a:rPr>
              <a:t>def</a:t>
            </a:r>
            <a:r>
              <a:rPr lang="en-US" sz="1400" dirty="0">
                <a:latin typeface="Courier"/>
                <a:cs typeface="Courier"/>
              </a:rPr>
              <a:t> props( m: String ) = Props( </a:t>
            </a:r>
            <a:r>
              <a:rPr lang="en-US" sz="1400" dirty="0" err="1">
                <a:latin typeface="Courier"/>
                <a:cs typeface="Courier"/>
              </a:rPr>
              <a:t>classOf</a:t>
            </a:r>
            <a:r>
              <a:rPr lang="en-US" sz="1400" dirty="0">
                <a:latin typeface="Courier"/>
                <a:cs typeface="Courier"/>
              </a:rPr>
              <a:t>[</a:t>
            </a:r>
            <a:r>
              <a:rPr lang="en-US" sz="1400" dirty="0" err="1">
                <a:latin typeface="Courier"/>
                <a:cs typeface="Courier"/>
              </a:rPr>
              <a:t>TickActor</a:t>
            </a:r>
            <a:r>
              <a:rPr lang="en-US" sz="1400" dirty="0">
                <a:latin typeface="Courier"/>
                <a:cs typeface="Courier"/>
              </a:rPr>
              <a:t>], m )</a:t>
            </a:r>
          </a:p>
          <a:p>
            <a:r>
              <a:rPr lang="en-US" sz="1400" dirty="0">
                <a:latin typeface="Courier"/>
                <a:cs typeface="Courier"/>
              </a:rPr>
              <a:t>}</a:t>
            </a:r>
          </a:p>
        </p:txBody>
      </p:sp>
      <p:sp>
        <p:nvSpPr>
          <p:cNvPr id="5" name="TextBox 4"/>
          <p:cNvSpPr txBox="1"/>
          <p:nvPr/>
        </p:nvSpPr>
        <p:spPr>
          <a:xfrm>
            <a:off x="1143000" y="3365500"/>
            <a:ext cx="6633350" cy="1384995"/>
          </a:xfrm>
          <a:prstGeom prst="rect">
            <a:avLst/>
          </a:prstGeom>
          <a:solidFill>
            <a:srgbClr val="FFFFFF"/>
          </a:solidFill>
          <a:ln>
            <a:solidFill>
              <a:schemeClr val="tx1"/>
            </a:solidFill>
          </a:ln>
        </p:spPr>
        <p:txBody>
          <a:bodyPr wrap="square" rtlCol="0">
            <a:spAutoFit/>
          </a:bodyPr>
          <a:lstStyle/>
          <a:p>
            <a:endParaRPr lang="en-US" sz="1400" i="1" dirty="0">
              <a:latin typeface="Courier"/>
              <a:cs typeface="Courier"/>
            </a:endParaRPr>
          </a:p>
          <a:p>
            <a:r>
              <a:rPr lang="en-US" sz="1400" i="1" dirty="0">
                <a:latin typeface="Courier"/>
                <a:cs typeface="Courier"/>
              </a:rPr>
              <a:t>// Create using method from companion object</a:t>
            </a:r>
          </a:p>
          <a:p>
            <a:endParaRPr lang="en-US" sz="1400" i="1" dirty="0">
              <a:latin typeface="Courier"/>
              <a:cs typeface="Courier"/>
            </a:endParaRPr>
          </a:p>
          <a:p>
            <a:r>
              <a:rPr lang="en-US" sz="1400" dirty="0" err="1">
                <a:latin typeface="Courier"/>
                <a:cs typeface="Courier"/>
              </a:rPr>
              <a:t>val</a:t>
            </a:r>
            <a:r>
              <a:rPr lang="en-US" sz="1400" dirty="0">
                <a:latin typeface="Courier"/>
                <a:cs typeface="Courier"/>
              </a:rPr>
              <a:t> </a:t>
            </a:r>
            <a:r>
              <a:rPr lang="en-US" sz="1400" dirty="0" err="1">
                <a:latin typeface="Courier"/>
                <a:cs typeface="Courier"/>
              </a:rPr>
              <a:t>tickActor</a:t>
            </a:r>
            <a:r>
              <a:rPr lang="en-US" sz="1400" dirty="0">
                <a:latin typeface="Courier"/>
                <a:cs typeface="Courier"/>
              </a:rPr>
              <a:t> = </a:t>
            </a:r>
            <a:r>
              <a:rPr lang="en-US" sz="1400" dirty="0" err="1">
                <a:latin typeface="Courier"/>
                <a:cs typeface="Courier"/>
              </a:rPr>
              <a:t>context.actorOf</a:t>
            </a:r>
            <a:r>
              <a:rPr lang="en-US" sz="1400" dirty="0">
                <a:latin typeface="Courier"/>
                <a:cs typeface="Courier"/>
              </a:rPr>
              <a:t>( </a:t>
            </a:r>
            <a:r>
              <a:rPr lang="en-US" sz="1400" dirty="0" err="1">
                <a:latin typeface="Courier"/>
                <a:cs typeface="Courier"/>
              </a:rPr>
              <a:t>TickActor.props</a:t>
            </a:r>
            <a:r>
              <a:rPr lang="en-US" sz="1400" dirty="0">
                <a:latin typeface="Courier"/>
                <a:cs typeface="Courier"/>
              </a:rPr>
              <a:t>("tick"),</a:t>
            </a:r>
            <a:br>
              <a:rPr lang="en-US" sz="1400" dirty="0">
                <a:latin typeface="Courier"/>
                <a:cs typeface="Courier"/>
              </a:rPr>
            </a:br>
            <a:r>
              <a:rPr lang="en-US" sz="1400" dirty="0">
                <a:latin typeface="Courier"/>
                <a:cs typeface="Courier"/>
              </a:rPr>
              <a:t>                                  "ticker")</a:t>
            </a:r>
          </a:p>
          <a:p>
            <a:endParaRPr lang="en-US" sz="1400" dirty="0">
              <a:latin typeface="Courier"/>
              <a:cs typeface="Courier"/>
            </a:endParaRPr>
          </a:p>
        </p:txBody>
      </p:sp>
    </p:spTree>
    <p:extLst>
      <p:ext uri="{BB962C8B-B14F-4D97-AF65-F5344CB8AC3E}">
        <p14:creationId xmlns:p14="http://schemas.microsoft.com/office/powerpoint/2010/main" val="1838798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an Existing Actor</a:t>
            </a:r>
            <a:endParaRPr lang="en-US" dirty="0"/>
          </a:p>
        </p:txBody>
      </p:sp>
      <p:sp>
        <p:nvSpPr>
          <p:cNvPr id="3" name="Content Placeholder 2"/>
          <p:cNvSpPr>
            <a:spLocks noGrp="1"/>
          </p:cNvSpPr>
          <p:nvPr>
            <p:ph idx="1"/>
          </p:nvPr>
        </p:nvSpPr>
        <p:spPr>
          <a:xfrm>
            <a:off x="628650" y="1079500"/>
            <a:ext cx="6985000" cy="1714500"/>
          </a:xfrm>
        </p:spPr>
        <p:txBody>
          <a:bodyPr/>
          <a:lstStyle/>
          <a:p>
            <a:r>
              <a:rPr lang="en-US" dirty="0" smtClean="0"/>
              <a:t>Obtaining </a:t>
            </a:r>
            <a:r>
              <a:rPr lang="en-US" dirty="0" err="1" smtClean="0">
                <a:latin typeface="Courier"/>
                <a:cs typeface="Courier"/>
              </a:rPr>
              <a:t>ActorRef</a:t>
            </a:r>
            <a:r>
              <a:rPr lang="en-US" dirty="0" smtClean="0"/>
              <a:t> to actor already running</a:t>
            </a:r>
          </a:p>
          <a:p>
            <a:pPr lvl="2"/>
            <a:r>
              <a:rPr lang="en-US" dirty="0" smtClean="0"/>
              <a:t>rather than creating the actor</a:t>
            </a:r>
          </a:p>
          <a:p>
            <a:pPr lvl="2"/>
            <a:endParaRPr lang="en-US" dirty="0"/>
          </a:p>
          <a:p>
            <a:r>
              <a:rPr lang="en-US" dirty="0" smtClean="0"/>
              <a:t>Use </a:t>
            </a:r>
            <a:r>
              <a:rPr lang="en-US" dirty="0" err="1" smtClean="0">
                <a:latin typeface="Courier"/>
                <a:cs typeface="Courier"/>
              </a:rPr>
              <a:t>actorSelection</a:t>
            </a:r>
            <a:r>
              <a:rPr lang="en-US" dirty="0" smtClean="0"/>
              <a:t> instead of </a:t>
            </a:r>
            <a:r>
              <a:rPr lang="en-US" dirty="0" err="1" smtClean="0">
                <a:latin typeface="Courier"/>
                <a:cs typeface="Courier"/>
              </a:rPr>
              <a:t>actorOf</a:t>
            </a:r>
            <a:endParaRPr lang="en-US" dirty="0" smtClean="0">
              <a:latin typeface="Courier"/>
              <a:cs typeface="Courier"/>
            </a:endParaRPr>
          </a:p>
          <a:p>
            <a:pPr lvl="2"/>
            <a:r>
              <a:rPr lang="en-US" dirty="0" smtClean="0">
                <a:cs typeface="Courier"/>
              </a:rPr>
              <a:t>refer to actor using its pathname</a:t>
            </a:r>
            <a:endParaRPr lang="en-US" dirty="0">
              <a:cs typeface="Courier"/>
            </a:endParaRPr>
          </a:p>
        </p:txBody>
      </p:sp>
      <p:sp>
        <p:nvSpPr>
          <p:cNvPr id="4" name="TextBox 3"/>
          <p:cNvSpPr txBox="1"/>
          <p:nvPr/>
        </p:nvSpPr>
        <p:spPr>
          <a:xfrm>
            <a:off x="724395" y="2794000"/>
            <a:ext cx="7588332" cy="2225225"/>
          </a:xfrm>
          <a:prstGeom prst="rect">
            <a:avLst/>
          </a:prstGeom>
          <a:solidFill>
            <a:srgbClr val="FFFFFF"/>
          </a:solidFill>
          <a:ln>
            <a:solidFill>
              <a:schemeClr val="tx1"/>
            </a:solidFill>
          </a:ln>
        </p:spPr>
        <p:txBody>
          <a:bodyPr wrap="square" rtlCol="0">
            <a:spAutoFit/>
          </a:bodyPr>
          <a:lstStyle/>
          <a:p>
            <a:pPr>
              <a:lnSpc>
                <a:spcPct val="110000"/>
              </a:lnSpc>
            </a:pPr>
            <a:r>
              <a:rPr lang="en-US" sz="1400" dirty="0">
                <a:latin typeface="Courier"/>
                <a:cs typeface="Courier"/>
              </a:rPr>
              <a:t> …</a:t>
            </a:r>
          </a:p>
          <a:p>
            <a:pPr>
              <a:lnSpc>
                <a:spcPct val="110000"/>
              </a:lnSpc>
            </a:pPr>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ttSystem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a:t>
            </a:r>
            <a:r>
              <a:rPr lang="en-US" sz="1400" dirty="0" err="1">
                <a:latin typeface="Courier"/>
                <a:cs typeface="Courier"/>
              </a:rPr>
              <a:t>TickTock</a:t>
            </a:r>
            <a:r>
              <a:rPr lang="en-US" sz="1400" dirty="0">
                <a:latin typeface="Courier"/>
                <a:cs typeface="Courier"/>
              </a:rPr>
              <a:t>")</a:t>
            </a:r>
          </a:p>
          <a:p>
            <a:pPr>
              <a:lnSpc>
                <a:spcPct val="110000"/>
              </a:lnSpc>
            </a:pPr>
            <a:r>
              <a:rPr lang="en-US" sz="1400" dirty="0">
                <a:latin typeface="Courier"/>
                <a:cs typeface="Courier"/>
              </a:rPr>
              <a:t> </a:t>
            </a:r>
            <a:r>
              <a:rPr lang="en-US" sz="1400" dirty="0" err="1">
                <a:latin typeface="Courier"/>
                <a:cs typeface="Courier"/>
              </a:rPr>
              <a:t>val</a:t>
            </a:r>
            <a:r>
              <a:rPr lang="en-US" sz="1400" dirty="0">
                <a:latin typeface="Courier"/>
                <a:cs typeface="Courier"/>
              </a:rPr>
              <a:t> ticker = </a:t>
            </a:r>
            <a:r>
              <a:rPr lang="en-US" sz="1400" dirty="0" err="1">
                <a:latin typeface="Courier"/>
                <a:cs typeface="Courier"/>
              </a:rPr>
              <a:t>ttSystem.actorOf</a:t>
            </a:r>
            <a:r>
              <a:rPr lang="en-US" sz="1400" dirty="0">
                <a:latin typeface="Courier"/>
                <a:cs typeface="Courier"/>
              </a:rPr>
              <a:t>( Props[</a:t>
            </a:r>
            <a:r>
              <a:rPr lang="en-US" sz="1400" dirty="0" err="1">
                <a:latin typeface="Courier"/>
                <a:cs typeface="Courier"/>
              </a:rPr>
              <a:t>TickActor</a:t>
            </a:r>
            <a:r>
              <a:rPr lang="en-US" sz="1400" dirty="0">
                <a:latin typeface="Courier"/>
                <a:cs typeface="Courier"/>
              </a:rPr>
              <a:t>], name = "Tick")</a:t>
            </a:r>
          </a:p>
          <a:p>
            <a:pPr>
              <a:lnSpc>
                <a:spcPct val="110000"/>
              </a:lnSpc>
            </a:pPr>
            <a:r>
              <a:rPr lang="en-US" sz="1400" dirty="0">
                <a:latin typeface="Courier"/>
                <a:cs typeface="Courier"/>
              </a:rPr>
              <a:t> …  </a:t>
            </a:r>
          </a:p>
          <a:p>
            <a:pPr>
              <a:lnSpc>
                <a:spcPct val="110000"/>
              </a:lnSpc>
            </a:pPr>
            <a:r>
              <a:rPr lang="en-US" sz="1400" dirty="0">
                <a:latin typeface="Courier"/>
                <a:cs typeface="Courier"/>
              </a:rPr>
              <a:t> </a:t>
            </a:r>
            <a:r>
              <a:rPr lang="en-US" sz="1400" dirty="0" err="1">
                <a:latin typeface="Courier"/>
                <a:cs typeface="Courier"/>
              </a:rPr>
              <a:t>val</a:t>
            </a:r>
            <a:r>
              <a:rPr lang="en-US" sz="1400" dirty="0">
                <a:latin typeface="Courier"/>
                <a:cs typeface="Courier"/>
              </a:rPr>
              <a:t> ticker2 = </a:t>
            </a:r>
            <a:r>
              <a:rPr lang="en-US" sz="1400" dirty="0" err="1">
                <a:solidFill>
                  <a:schemeClr val="accent1">
                    <a:lumMod val="75000"/>
                  </a:schemeClr>
                </a:solidFill>
                <a:latin typeface="Courier"/>
                <a:cs typeface="Courier"/>
              </a:rPr>
              <a:t>ttSystem.actorSelection</a:t>
            </a:r>
            <a:r>
              <a:rPr lang="en-US" sz="1400" dirty="0">
                <a:solidFill>
                  <a:schemeClr val="accent1">
                    <a:lumMod val="75000"/>
                  </a:schemeClr>
                </a:solidFill>
                <a:latin typeface="Courier"/>
                <a:cs typeface="Courier"/>
              </a:rPr>
              <a:t>("</a:t>
            </a:r>
            <a:r>
              <a:rPr lang="en-US" sz="1400" dirty="0" err="1">
                <a:solidFill>
                  <a:schemeClr val="accent1">
                    <a:lumMod val="75000"/>
                  </a:schemeClr>
                </a:solidFill>
                <a:latin typeface="Courier"/>
                <a:cs typeface="Courier"/>
              </a:rPr>
              <a:t>akka</a:t>
            </a:r>
            <a:r>
              <a:rPr lang="en-US" sz="1400" dirty="0">
                <a:solidFill>
                  <a:schemeClr val="accent1">
                    <a:lumMod val="75000"/>
                  </a:schemeClr>
                </a:solidFill>
                <a:latin typeface="Courier"/>
                <a:cs typeface="Courier"/>
              </a:rPr>
              <a:t>://</a:t>
            </a:r>
            <a:r>
              <a:rPr lang="en-US" sz="1400" dirty="0" err="1">
                <a:solidFill>
                  <a:schemeClr val="accent1">
                    <a:lumMod val="75000"/>
                  </a:schemeClr>
                </a:solidFill>
                <a:latin typeface="Courier"/>
                <a:cs typeface="Courier"/>
              </a:rPr>
              <a:t>TickTock</a:t>
            </a:r>
            <a:r>
              <a:rPr lang="en-US" sz="1400" dirty="0">
                <a:solidFill>
                  <a:schemeClr val="accent1">
                    <a:lumMod val="75000"/>
                  </a:schemeClr>
                </a:solidFill>
                <a:latin typeface="Courier"/>
                <a:cs typeface="Courier"/>
              </a:rPr>
              <a:t>/user/Tick")</a:t>
            </a:r>
          </a:p>
          <a:p>
            <a:pPr>
              <a:lnSpc>
                <a:spcPct val="110000"/>
              </a:lnSpc>
            </a:pPr>
            <a:r>
              <a:rPr lang="en-US" sz="1400" dirty="0">
                <a:latin typeface="Courier"/>
                <a:cs typeface="Courier"/>
              </a:rPr>
              <a:t> …</a:t>
            </a:r>
          </a:p>
          <a:p>
            <a:pPr>
              <a:lnSpc>
                <a:spcPct val="110000"/>
              </a:lnSpc>
            </a:pPr>
            <a:r>
              <a:rPr lang="en-US" sz="1400" dirty="0">
                <a:latin typeface="Courier"/>
                <a:cs typeface="Courier"/>
              </a:rPr>
              <a:t> ticker ! </a:t>
            </a:r>
            <a:r>
              <a:rPr lang="en-US" sz="1400" dirty="0" err="1">
                <a:latin typeface="Courier"/>
                <a:cs typeface="Courier"/>
              </a:rPr>
              <a:t>TickMessage</a:t>
            </a:r>
            <a:endParaRPr lang="en-US" sz="1400" dirty="0">
              <a:latin typeface="Courier"/>
              <a:cs typeface="Courier"/>
            </a:endParaRPr>
          </a:p>
          <a:p>
            <a:pPr>
              <a:lnSpc>
                <a:spcPct val="110000"/>
              </a:lnSpc>
            </a:pPr>
            <a:r>
              <a:rPr lang="en-US" sz="1400" dirty="0">
                <a:latin typeface="Courier"/>
                <a:cs typeface="Courier"/>
              </a:rPr>
              <a:t> ticker2 ! </a:t>
            </a:r>
            <a:r>
              <a:rPr lang="en-US" sz="1400" dirty="0" err="1">
                <a:latin typeface="Courier"/>
                <a:cs typeface="Courier"/>
              </a:rPr>
              <a:t>TickMessage</a:t>
            </a:r>
            <a:endParaRPr lang="en-US" sz="1400" dirty="0">
              <a:latin typeface="Courier"/>
              <a:cs typeface="Courier"/>
            </a:endParaRPr>
          </a:p>
          <a:p>
            <a:pPr>
              <a:lnSpc>
                <a:spcPct val="110000"/>
              </a:lnSpc>
            </a:pPr>
            <a:r>
              <a:rPr lang="en-US" sz="1400" dirty="0">
                <a:latin typeface="Courier"/>
                <a:cs typeface="Courier"/>
              </a:rPr>
              <a:t> …</a:t>
            </a:r>
          </a:p>
        </p:txBody>
      </p:sp>
      <p:sp>
        <p:nvSpPr>
          <p:cNvPr id="5" name="Right Brace 4"/>
          <p:cNvSpPr/>
          <p:nvPr/>
        </p:nvSpPr>
        <p:spPr bwMode="auto">
          <a:xfrm>
            <a:off x="3556000" y="4191000"/>
            <a:ext cx="254000" cy="444500"/>
          </a:xfrm>
          <a:prstGeom prst="rightBrace">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TextBox 5"/>
          <p:cNvSpPr txBox="1"/>
          <p:nvPr/>
        </p:nvSpPr>
        <p:spPr>
          <a:xfrm>
            <a:off x="3937000" y="4191000"/>
            <a:ext cx="1558760" cy="502573"/>
          </a:xfrm>
          <a:prstGeom prst="rect">
            <a:avLst/>
          </a:prstGeom>
          <a:solidFill>
            <a:srgbClr val="FFFFFF"/>
          </a:solidFill>
          <a:ln>
            <a:solidFill>
              <a:srgbClr val="000000"/>
            </a:solidFill>
          </a:ln>
        </p:spPr>
        <p:txBody>
          <a:bodyPr wrap="none" rtlCol="0">
            <a:spAutoFit/>
          </a:bodyPr>
          <a:lstStyle/>
          <a:p>
            <a:r>
              <a:rPr lang="en-US" sz="1333" dirty="0"/>
              <a:t>Both messages sent</a:t>
            </a:r>
            <a:br>
              <a:rPr lang="en-US" sz="1333" dirty="0"/>
            </a:br>
            <a:r>
              <a:rPr lang="en-US" sz="1333" dirty="0"/>
              <a:t>to same actor</a:t>
            </a:r>
          </a:p>
        </p:txBody>
      </p:sp>
    </p:spTree>
    <p:extLst>
      <p:ext uri="{BB962C8B-B14F-4D97-AF65-F5344CB8AC3E}">
        <p14:creationId xmlns:p14="http://schemas.microsoft.com/office/powerpoint/2010/main" val="117048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5495994" y="2114813"/>
            <a:ext cx="2313393" cy="2896790"/>
          </a:xfrm>
          <a:prstGeom prst="rect">
            <a:avLst/>
          </a:prstGeom>
          <a:solidFill>
            <a:srgbClr val="E3E7FF"/>
          </a:solidFill>
          <a:ln w="3175" cmpd="sng">
            <a:solidFill>
              <a:srgbClr val="BFC8FB"/>
            </a:solidFill>
            <a:miter lim="800000"/>
            <a:headEnd/>
            <a:tailEnd/>
          </a:ln>
          <a:effectLst/>
          <a:extLst/>
        </p:spPr>
        <p:txBody>
          <a:bodyPr wrap="square" lIns="120000" tIns="114000" rIns="75407" bIns="114000">
            <a:spAutoFit/>
          </a:bodyPr>
          <a:lstStyle/>
          <a:p>
            <a:r>
              <a:rPr lang="en-US" sz="1333" dirty="0" err="1">
                <a:latin typeface="Courier"/>
                <a:cs typeface="Courier"/>
              </a:rPr>
              <a:t>TickTock</a:t>
            </a:r>
            <a:r>
              <a:rPr lang="en-US" sz="1333" dirty="0">
                <a:latin typeface="Courier"/>
                <a:cs typeface="Courier"/>
              </a:rPr>
              <a:t> {</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howlong</a:t>
            </a:r>
            <a:r>
              <a:rPr lang="en-US" sz="1333" dirty="0">
                <a:latin typeface="Courier"/>
                <a:cs typeface="Courier"/>
              </a:rPr>
              <a:t> = 2</a:t>
            </a:r>
          </a:p>
          <a:p>
            <a:r>
              <a:rPr lang="en-US" sz="1333" dirty="0">
                <a:latin typeface="Courier"/>
                <a:cs typeface="Courier"/>
              </a:rPr>
              <a:t>  </a:t>
            </a:r>
          </a:p>
          <a:p>
            <a:r>
              <a:rPr lang="en-US" sz="1333" dirty="0">
                <a:latin typeface="Courier"/>
                <a:cs typeface="Courier"/>
              </a:rPr>
              <a:t>  Ticker {</a:t>
            </a:r>
          </a:p>
          <a:p>
            <a:r>
              <a:rPr lang="en-US" sz="1333" dirty="0">
                <a:latin typeface="Courier"/>
                <a:cs typeface="Courier"/>
              </a:rPr>
              <a:t>    message : "Ping"</a:t>
            </a:r>
          </a:p>
          <a:p>
            <a:r>
              <a:rPr lang="en-US" sz="1333" dirty="0">
                <a:latin typeface="Courier"/>
                <a:cs typeface="Courier"/>
              </a:rPr>
              <a:t>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Tocker</a:t>
            </a:r>
            <a:r>
              <a:rPr lang="en-US" sz="1333" dirty="0">
                <a:latin typeface="Courier"/>
                <a:cs typeface="Courier"/>
              </a:rPr>
              <a:t> {</a:t>
            </a:r>
          </a:p>
          <a:p>
            <a:r>
              <a:rPr lang="en-US" sz="1333" dirty="0">
                <a:latin typeface="Courier"/>
                <a:cs typeface="Courier"/>
              </a:rPr>
              <a:t>    message : "Pong"</a:t>
            </a:r>
          </a:p>
          <a:p>
            <a:r>
              <a:rPr lang="en-US" sz="1333" dirty="0">
                <a:latin typeface="Courier"/>
                <a:cs typeface="Courier"/>
              </a:rPr>
              <a:t>  }</a:t>
            </a:r>
          </a:p>
          <a:p>
            <a:r>
              <a:rPr lang="en-US" sz="1333" dirty="0">
                <a:latin typeface="Courier"/>
                <a:cs typeface="Courier"/>
              </a:rPr>
              <a:t>  </a:t>
            </a:r>
          </a:p>
          <a:p>
            <a:r>
              <a:rPr lang="pl-PL" sz="1333" dirty="0">
                <a:latin typeface="Courier"/>
                <a:cs typeface="Courier"/>
              </a:rPr>
              <a:t>}</a:t>
            </a:r>
          </a:p>
        </p:txBody>
      </p:sp>
      <p:sp>
        <p:nvSpPr>
          <p:cNvPr id="2" name="Title 1"/>
          <p:cNvSpPr>
            <a:spLocks noGrp="1"/>
          </p:cNvSpPr>
          <p:nvPr>
            <p:ph type="title"/>
          </p:nvPr>
        </p:nvSpPr>
        <p:spPr/>
        <p:txBody>
          <a:bodyPr/>
          <a:lstStyle/>
          <a:p>
            <a:r>
              <a:rPr lang="en-US" dirty="0" smtClean="0"/>
              <a:t>Configuration </a:t>
            </a:r>
            <a:endParaRPr lang="en-US" dirty="0"/>
          </a:p>
        </p:txBody>
      </p:sp>
      <p:sp>
        <p:nvSpPr>
          <p:cNvPr id="3" name="Content Placeholder 2"/>
          <p:cNvSpPr>
            <a:spLocks noGrp="1"/>
          </p:cNvSpPr>
          <p:nvPr>
            <p:ph idx="1"/>
          </p:nvPr>
        </p:nvSpPr>
        <p:spPr>
          <a:xfrm>
            <a:off x="628650" y="1035391"/>
            <a:ext cx="6985000" cy="4462884"/>
          </a:xfrm>
        </p:spPr>
        <p:txBody>
          <a:bodyPr>
            <a:normAutofit/>
          </a:bodyPr>
          <a:lstStyle/>
          <a:p>
            <a:r>
              <a:rPr lang="en-US" dirty="0" smtClean="0"/>
              <a:t>Sophisticated configuration possible</a:t>
            </a:r>
          </a:p>
          <a:p>
            <a:pPr lvl="2"/>
            <a:r>
              <a:rPr lang="en-US" dirty="0" smtClean="0"/>
              <a:t>using </a:t>
            </a:r>
            <a:r>
              <a:rPr lang="en-US" dirty="0" err="1" smtClean="0"/>
              <a:t>Typesafe</a:t>
            </a:r>
            <a:r>
              <a:rPr lang="en-US" dirty="0" smtClean="0"/>
              <a:t> configuration library</a:t>
            </a:r>
            <a:endParaRPr lang="en-US" dirty="0"/>
          </a:p>
          <a:p>
            <a:r>
              <a:rPr lang="en-US" dirty="0" smtClean="0"/>
              <a:t>Configuration specified in external file</a:t>
            </a:r>
          </a:p>
          <a:p>
            <a:pPr lvl="2"/>
            <a:r>
              <a:rPr lang="en-US" dirty="0" smtClean="0">
                <a:cs typeface="Courier"/>
              </a:rPr>
              <a:t>default name </a:t>
            </a:r>
            <a:r>
              <a:rPr lang="en-US" dirty="0" err="1" smtClean="0">
                <a:latin typeface="Courier"/>
                <a:cs typeface="Courier"/>
              </a:rPr>
              <a:t>application.conf</a:t>
            </a:r>
            <a:endParaRPr lang="en-US" dirty="0" smtClean="0">
              <a:latin typeface="Courier"/>
              <a:cs typeface="Courier"/>
            </a:endParaRPr>
          </a:p>
          <a:p>
            <a:pPr lvl="2"/>
            <a:r>
              <a:rPr lang="en-US" dirty="0" smtClean="0"/>
              <a:t>syntax is HOCON – superset of JSON</a:t>
            </a:r>
            <a:endParaRPr lang="en-US" dirty="0"/>
          </a:p>
          <a:p>
            <a:r>
              <a:rPr lang="en-US" dirty="0" smtClean="0"/>
              <a:t>Read automatically when</a:t>
            </a:r>
            <a:br>
              <a:rPr lang="en-US" dirty="0" smtClean="0"/>
            </a:br>
            <a:r>
              <a:rPr lang="en-US" dirty="0" smtClean="0"/>
              <a:t>creating </a:t>
            </a:r>
            <a:r>
              <a:rPr lang="en-US" dirty="0" err="1" smtClean="0"/>
              <a:t>ActorSystem</a:t>
            </a:r>
            <a:endParaRPr lang="en-US" dirty="0" smtClean="0"/>
          </a:p>
          <a:p>
            <a:r>
              <a:rPr lang="en-US" dirty="0" smtClean="0"/>
              <a:t>Multiple sources of </a:t>
            </a:r>
            <a:r>
              <a:rPr lang="en-US" dirty="0" err="1" smtClean="0"/>
              <a:t>config</a:t>
            </a:r>
            <a:r>
              <a:rPr lang="en-US" dirty="0" smtClean="0"/>
              <a:t> possible</a:t>
            </a:r>
          </a:p>
          <a:p>
            <a:pPr lvl="2"/>
            <a:r>
              <a:rPr lang="en-US" dirty="0" smtClean="0"/>
              <a:t>System Properties, </a:t>
            </a:r>
            <a:br>
              <a:rPr lang="en-US" dirty="0" smtClean="0"/>
            </a:br>
            <a:r>
              <a:rPr lang="en-US" dirty="0" err="1" smtClean="0">
                <a:latin typeface="Courier"/>
                <a:cs typeface="Courier"/>
              </a:rPr>
              <a:t>application.conf</a:t>
            </a:r>
            <a:r>
              <a:rPr lang="en-US" dirty="0" smtClean="0"/>
              <a:t>, </a:t>
            </a:r>
            <a:br>
              <a:rPr lang="en-US" dirty="0" smtClean="0"/>
            </a:br>
            <a:r>
              <a:rPr lang="en-US" dirty="0" err="1" smtClean="0">
                <a:latin typeface="Courier"/>
                <a:cs typeface="Courier"/>
              </a:rPr>
              <a:t>application.json</a:t>
            </a:r>
            <a:r>
              <a:rPr lang="en-US" dirty="0" smtClean="0"/>
              <a:t>, </a:t>
            </a:r>
            <a:br>
              <a:rPr lang="en-US" dirty="0" smtClean="0"/>
            </a:br>
            <a:r>
              <a:rPr lang="en-US" dirty="0" err="1" smtClean="0">
                <a:latin typeface="Courier"/>
                <a:cs typeface="Courier"/>
              </a:rPr>
              <a:t>application.properties</a:t>
            </a:r>
            <a:r>
              <a:rPr lang="en-US" dirty="0" smtClean="0"/>
              <a:t>,</a:t>
            </a:r>
            <a:br>
              <a:rPr lang="en-US" dirty="0" smtClean="0"/>
            </a:br>
            <a:r>
              <a:rPr lang="en-US" dirty="0" err="1" smtClean="0">
                <a:latin typeface="Courier"/>
                <a:cs typeface="Courier"/>
              </a:rPr>
              <a:t>reference.conf</a:t>
            </a:r>
            <a:endParaRPr lang="en-US" dirty="0" smtClean="0">
              <a:latin typeface="Courier"/>
              <a:cs typeface="Courier"/>
            </a:endParaRPr>
          </a:p>
        </p:txBody>
      </p:sp>
      <p:sp>
        <p:nvSpPr>
          <p:cNvPr id="6" name="Oval 5"/>
          <p:cNvSpPr/>
          <p:nvPr/>
        </p:nvSpPr>
        <p:spPr bwMode="auto">
          <a:xfrm>
            <a:off x="6576297" y="2573482"/>
            <a:ext cx="254000" cy="317500"/>
          </a:xfrm>
          <a:prstGeom prst="ellipse">
            <a:avLst/>
          </a:prstGeom>
          <a:no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6338579" y="1303482"/>
            <a:ext cx="1460500" cy="502573"/>
          </a:xfrm>
          <a:prstGeom prst="rect">
            <a:avLst/>
          </a:prstGeom>
          <a:noFill/>
          <a:ln>
            <a:solidFill>
              <a:srgbClr val="000000"/>
            </a:solidFill>
          </a:ln>
        </p:spPr>
        <p:txBody>
          <a:bodyPr wrap="square" rtlCol="0">
            <a:spAutoFit/>
          </a:bodyPr>
          <a:lstStyle/>
          <a:p>
            <a:r>
              <a:rPr lang="en-US" sz="1333" dirty="0">
                <a:latin typeface="Courier"/>
                <a:cs typeface="Courier"/>
              </a:rPr>
              <a:t>= </a:t>
            </a:r>
            <a:r>
              <a:rPr lang="en-US" sz="1333" dirty="0">
                <a:cs typeface="Courier"/>
              </a:rPr>
              <a:t>and</a:t>
            </a:r>
            <a:r>
              <a:rPr lang="en-US" sz="1333" dirty="0">
                <a:latin typeface="Courier"/>
                <a:cs typeface="Courier"/>
              </a:rPr>
              <a:t> : </a:t>
            </a:r>
            <a:r>
              <a:rPr lang="en-US" sz="1333" dirty="0">
                <a:cs typeface="Courier"/>
              </a:rPr>
              <a:t>are interchangeable</a:t>
            </a:r>
          </a:p>
        </p:txBody>
      </p:sp>
      <p:cxnSp>
        <p:nvCxnSpPr>
          <p:cNvPr id="9" name="Straight Connector 8"/>
          <p:cNvCxnSpPr>
            <a:stCxn id="7" idx="2"/>
            <a:endCxn id="6" idx="0"/>
          </p:cNvCxnSpPr>
          <p:nvPr/>
        </p:nvCxnSpPr>
        <p:spPr bwMode="auto">
          <a:xfrm flipH="1">
            <a:off x="6703297" y="1806055"/>
            <a:ext cx="365532" cy="767427"/>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604804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3" name="Content Placeholder 2"/>
          <p:cNvSpPr>
            <a:spLocks noGrp="1"/>
          </p:cNvSpPr>
          <p:nvPr>
            <p:ph idx="1"/>
          </p:nvPr>
        </p:nvSpPr>
        <p:spPr>
          <a:xfrm>
            <a:off x="628650" y="1114631"/>
            <a:ext cx="6985000" cy="1587500"/>
          </a:xfrm>
        </p:spPr>
        <p:txBody>
          <a:bodyPr/>
          <a:lstStyle/>
          <a:p>
            <a:r>
              <a:rPr lang="en-US" dirty="0" smtClean="0"/>
              <a:t>Using the configuration data</a:t>
            </a:r>
            <a:endParaRPr lang="en-US" dirty="0"/>
          </a:p>
        </p:txBody>
      </p:sp>
      <p:sp>
        <p:nvSpPr>
          <p:cNvPr id="4" name="TextBox 3"/>
          <p:cNvSpPr txBox="1"/>
          <p:nvPr/>
        </p:nvSpPr>
        <p:spPr>
          <a:xfrm>
            <a:off x="628650" y="1682750"/>
            <a:ext cx="6858000" cy="3439448"/>
          </a:xfrm>
          <a:prstGeom prst="rect">
            <a:avLst/>
          </a:prstGeom>
          <a:solidFill>
            <a:srgbClr val="FFFFFF"/>
          </a:solidFill>
          <a:ln>
            <a:solidFill>
              <a:schemeClr val="tx1"/>
            </a:solidFill>
          </a:ln>
        </p:spPr>
        <p:txBody>
          <a:bodyPr wrap="square" lIns="120000" tIns="78000" bIns="78000" rtlCol="0">
            <a:spAutoFit/>
          </a:bodyPr>
          <a:lstStyle/>
          <a:p>
            <a:r>
              <a:rPr lang="en-US" sz="1333" dirty="0">
                <a:latin typeface="Courier"/>
                <a:cs typeface="Courier"/>
              </a:rPr>
              <a:t>object </a:t>
            </a:r>
            <a:r>
              <a:rPr lang="en-US" sz="1333" dirty="0" err="1">
                <a:latin typeface="Courier"/>
                <a:cs typeface="Courier"/>
              </a:rPr>
              <a:t>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ttSystemConfig</a:t>
            </a:r>
            <a:r>
              <a:rPr lang="en-US" sz="1333" dirty="0">
                <a:latin typeface="Courier"/>
                <a:cs typeface="Courier"/>
              </a:rPr>
              <a:t> = </a:t>
            </a:r>
            <a:r>
              <a:rPr lang="en-US" sz="1333" dirty="0" err="1">
                <a:latin typeface="Courier"/>
                <a:cs typeface="Courier"/>
              </a:rPr>
              <a:t>ttSystem.settings.config</a:t>
            </a:r>
            <a:endParaRPr lang="en-US" sz="1333" dirty="0">
              <a:latin typeface="Courier"/>
              <a:cs typeface="Courier"/>
            </a:endParaRP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howLong</a:t>
            </a:r>
            <a:r>
              <a:rPr lang="en-US" sz="1333" dirty="0">
                <a:latin typeface="Courier"/>
                <a:cs typeface="Courier"/>
              </a:rPr>
              <a:t> = </a:t>
            </a:r>
            <a:r>
              <a:rPr lang="en-US" sz="1333" dirty="0" err="1">
                <a:latin typeface="Courier"/>
                <a:cs typeface="Courier"/>
              </a:rPr>
              <a:t>ttSystemConfig.getInt</a:t>
            </a:r>
            <a:r>
              <a:rPr lang="en-US" sz="1333" dirty="0">
                <a:latin typeface="Courier"/>
                <a:cs typeface="Courier"/>
              </a:rPr>
              <a:t>("</a:t>
            </a:r>
            <a:r>
              <a:rPr lang="en-US" sz="1333" dirty="0" err="1">
                <a:solidFill>
                  <a:srgbClr val="0B52FC"/>
                </a:solidFill>
                <a:latin typeface="Courier"/>
                <a:cs typeface="Courier"/>
              </a:rPr>
              <a:t>TickTock.howlong</a:t>
            </a:r>
            <a:r>
              <a:rPr lang="en-US" sz="1333" dirty="0">
                <a:latin typeface="Courier"/>
                <a:cs typeface="Courier"/>
              </a:rPr>
              <a:t>")</a:t>
            </a:r>
          </a:p>
          <a:p>
            <a:r>
              <a:rPr lang="en-US" sz="1333" dirty="0">
                <a:latin typeface="Courier"/>
                <a:cs typeface="Courier"/>
              </a:rPr>
              <a:t>  </a:t>
            </a:r>
            <a:r>
              <a:rPr lang="en-US" sz="1333" dirty="0" err="1">
                <a:latin typeface="Courier"/>
                <a:cs typeface="Courier"/>
              </a:rPr>
              <a:t>println</a:t>
            </a:r>
            <a:r>
              <a:rPr lang="en-US" sz="1333" dirty="0">
                <a:latin typeface="Courier"/>
                <a:cs typeface="Courier"/>
              </a:rPr>
              <a:t>(</a:t>
            </a:r>
            <a:r>
              <a:rPr lang="en-US" sz="1333" dirty="0" err="1">
                <a:latin typeface="Courier"/>
                <a:cs typeface="Courier"/>
              </a:rPr>
              <a:t>s"Running</a:t>
            </a:r>
            <a:r>
              <a:rPr lang="en-US" sz="1333" dirty="0">
                <a:latin typeface="Courier"/>
                <a:cs typeface="Courier"/>
              </a:rPr>
              <a:t> for $</a:t>
            </a:r>
            <a:r>
              <a:rPr lang="en-US" sz="1333" dirty="0" err="1">
                <a:latin typeface="Courier"/>
                <a:cs typeface="Courier"/>
              </a:rPr>
              <a:t>howLong</a:t>
            </a:r>
            <a:r>
              <a:rPr lang="en-US" sz="1333" dirty="0">
                <a:latin typeface="Courier"/>
                <a:cs typeface="Courier"/>
              </a:rPr>
              <a:t> seconds")</a:t>
            </a:r>
          </a:p>
          <a:p>
            <a:endParaRPr lang="en-US" sz="1333" dirty="0">
              <a:latin typeface="Courier"/>
              <a:cs typeface="Courier"/>
            </a:endParaRP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tickProps</a:t>
            </a:r>
            <a:r>
              <a:rPr lang="en-US" sz="1333" dirty="0">
                <a:latin typeface="Courier"/>
                <a:cs typeface="Courier"/>
              </a:rPr>
              <a:t> = Props( creator = { () =&gt; </a:t>
            </a:r>
          </a:p>
          <a:p>
            <a:r>
              <a:rPr lang="en-US" sz="1333" dirty="0">
                <a:latin typeface="Courier"/>
                <a:cs typeface="Courier"/>
              </a:rPr>
              <a:t>       new </a:t>
            </a:r>
            <a:r>
              <a:rPr lang="en-US" sz="1333" dirty="0" err="1">
                <a:latin typeface="Courier"/>
                <a:cs typeface="Courier"/>
              </a:rPr>
              <a:t>TickActor</a:t>
            </a:r>
            <a:r>
              <a:rPr lang="en-US" sz="1333" dirty="0">
                <a:latin typeface="Courier"/>
                <a:cs typeface="Courier"/>
              </a:rPr>
              <a:t>( </a:t>
            </a:r>
            <a:r>
              <a:rPr lang="en-US" sz="1333" dirty="0" err="1">
                <a:latin typeface="Courier"/>
                <a:cs typeface="Courier"/>
              </a:rPr>
              <a:t>ttSystemConfig.getString</a:t>
            </a:r>
            <a:r>
              <a:rPr lang="en-US" sz="1333" dirty="0">
                <a:latin typeface="Courier"/>
                <a:cs typeface="Courier"/>
              </a:rPr>
              <a:t>(</a:t>
            </a:r>
          </a:p>
          <a:p>
            <a:r>
              <a:rPr lang="en-US" sz="1333" dirty="0">
                <a:latin typeface="Courier"/>
                <a:cs typeface="Courier"/>
              </a:rPr>
              <a:t>                                   "</a:t>
            </a:r>
            <a:r>
              <a:rPr lang="en-US" sz="1333" dirty="0" err="1">
                <a:solidFill>
                  <a:srgbClr val="0B52FC"/>
                </a:solidFill>
                <a:latin typeface="Courier"/>
                <a:cs typeface="Courier"/>
              </a:rPr>
              <a:t>TickTock.Ticker.message</a:t>
            </a:r>
            <a:r>
              <a:rPr lang="en-US" sz="1333" dirty="0">
                <a:latin typeface="Courier"/>
                <a:cs typeface="Courier"/>
              </a:rPr>
              <a:t>"))</a:t>
            </a:r>
          </a:p>
          <a:p>
            <a:r>
              <a:rPr lang="en-US" sz="1333" dirty="0">
                <a:latin typeface="Courier"/>
                <a:cs typeface="Courier"/>
              </a:rPr>
              <a:t>                                   }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latin typeface="Courier"/>
                <a:cs typeface="Courier"/>
              </a:rPr>
              <a:t>ttSystem.actorOf</a:t>
            </a:r>
            <a:r>
              <a:rPr lang="en-US" sz="1333" dirty="0">
                <a:latin typeface="Courier"/>
                <a:cs typeface="Courier"/>
              </a:rPr>
              <a:t>(</a:t>
            </a:r>
            <a:r>
              <a:rPr lang="en-US" sz="1333" dirty="0" err="1">
                <a:latin typeface="Courier"/>
                <a:cs typeface="Courier"/>
              </a:rPr>
              <a:t>tickProps</a:t>
            </a:r>
            <a:r>
              <a:rPr lang="en-US" sz="1333" dirty="0">
                <a:latin typeface="Courier"/>
                <a:cs typeface="Courier"/>
              </a:rPr>
              <a:t>, "Ticker")</a:t>
            </a: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1067882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a:xfrm>
            <a:off x="628650" y="1197758"/>
            <a:ext cx="6985000" cy="2286000"/>
          </a:xfrm>
        </p:spPr>
        <p:txBody>
          <a:bodyPr>
            <a:normAutofit lnSpcReduction="10000"/>
          </a:bodyPr>
          <a:lstStyle/>
          <a:p>
            <a:r>
              <a:rPr lang="en-US" dirty="0" smtClean="0"/>
              <a:t>Messages should be typed</a:t>
            </a:r>
          </a:p>
          <a:p>
            <a:pPr lvl="2"/>
            <a:r>
              <a:rPr lang="en-US" dirty="0" smtClean="0"/>
              <a:t>actor can "receive" any type of message</a:t>
            </a:r>
          </a:p>
          <a:p>
            <a:pPr lvl="2"/>
            <a:endParaRPr lang="en-US" dirty="0"/>
          </a:p>
          <a:p>
            <a:r>
              <a:rPr lang="en-US" dirty="0" smtClean="0"/>
              <a:t>Messages should be immutable</a:t>
            </a:r>
          </a:p>
          <a:p>
            <a:pPr lvl="2"/>
            <a:endParaRPr lang="en-US" dirty="0"/>
          </a:p>
          <a:p>
            <a:r>
              <a:rPr lang="en-US" dirty="0" smtClean="0"/>
              <a:t>Use case classes to allow payload</a:t>
            </a:r>
          </a:p>
          <a:p>
            <a:pPr lvl="2"/>
            <a:r>
              <a:rPr lang="en-US" dirty="0" smtClean="0"/>
              <a:t>case objects if no parameters</a:t>
            </a:r>
          </a:p>
          <a:p>
            <a:pPr lvl="2"/>
            <a:r>
              <a:rPr lang="en-US" dirty="0" smtClean="0"/>
              <a:t>Algebraic Data Types useful</a:t>
            </a:r>
            <a:endParaRPr lang="en-US" dirty="0"/>
          </a:p>
        </p:txBody>
      </p:sp>
      <p:sp>
        <p:nvSpPr>
          <p:cNvPr id="4" name="TextBox 3"/>
          <p:cNvSpPr txBox="1"/>
          <p:nvPr/>
        </p:nvSpPr>
        <p:spPr>
          <a:xfrm>
            <a:off x="755650" y="3667001"/>
            <a:ext cx="6858000" cy="1450185"/>
          </a:xfrm>
          <a:prstGeom prst="rect">
            <a:avLst/>
          </a:prstGeom>
          <a:solidFill>
            <a:srgbClr val="FFFFFF"/>
          </a:solidFill>
          <a:ln>
            <a:solidFill>
              <a:schemeClr val="tx1"/>
            </a:solidFill>
          </a:ln>
        </p:spPr>
        <p:txBody>
          <a:bodyPr wrap="square" lIns="120000" tIns="78000" bIns="78000" rtlCol="0">
            <a:spAutoFit/>
          </a:bodyPr>
          <a:lstStyle/>
          <a:p>
            <a:r>
              <a:rPr lang="en-US" sz="1400" dirty="0">
                <a:latin typeface="Courier"/>
                <a:cs typeface="Courier"/>
              </a:rPr>
              <a:t>sealed abstract class Message</a:t>
            </a:r>
          </a:p>
          <a:p>
            <a:endParaRPr lang="en-US" sz="1400" dirty="0">
              <a:latin typeface="Courier"/>
              <a:cs typeface="Courier"/>
            </a:endParaRPr>
          </a:p>
          <a:p>
            <a:r>
              <a:rPr lang="en-US" sz="1400" dirty="0">
                <a:latin typeface="Courier"/>
                <a:cs typeface="Courier"/>
              </a:rPr>
              <a:t>case class </a:t>
            </a:r>
            <a:r>
              <a:rPr lang="en-US" sz="1400" dirty="0" err="1">
                <a:latin typeface="Courier"/>
                <a:cs typeface="Courier"/>
              </a:rPr>
              <a:t>StartTicking</a:t>
            </a:r>
            <a:r>
              <a:rPr lang="en-US" sz="1400" dirty="0">
                <a:latin typeface="Courier"/>
                <a:cs typeface="Courier"/>
              </a:rPr>
              <a:t> ( </a:t>
            </a:r>
            <a:r>
              <a:rPr lang="en-US" sz="1400" dirty="0" err="1">
                <a:latin typeface="Courier"/>
                <a:cs typeface="Courier"/>
              </a:rPr>
              <a:t>tocker</a:t>
            </a:r>
            <a:r>
              <a:rPr lang="en-US" sz="1400" dirty="0">
                <a:latin typeface="Courier"/>
                <a:cs typeface="Courier"/>
              </a:rPr>
              <a:t>: </a:t>
            </a:r>
            <a:r>
              <a:rPr lang="en-US" sz="1400" dirty="0" err="1">
                <a:latin typeface="Courier"/>
                <a:cs typeface="Courier"/>
              </a:rPr>
              <a:t>ActorRef</a:t>
            </a:r>
            <a:r>
              <a:rPr lang="en-US" sz="1400" dirty="0">
                <a:latin typeface="Courier"/>
                <a:cs typeface="Courier"/>
              </a:rPr>
              <a:t> ) extends Message</a:t>
            </a:r>
          </a:p>
          <a:p>
            <a:r>
              <a:rPr lang="en-US" sz="1400" dirty="0">
                <a:latin typeface="Courier"/>
                <a:cs typeface="Courier"/>
              </a:rPr>
              <a:t>case object </a:t>
            </a:r>
            <a:r>
              <a:rPr lang="en-US" sz="1400" dirty="0" err="1">
                <a:latin typeface="Courier"/>
                <a:cs typeface="Courier"/>
              </a:rPr>
              <a:t>TickMessage</a:t>
            </a:r>
            <a:r>
              <a:rPr lang="en-US" sz="1400" dirty="0">
                <a:latin typeface="Courier"/>
                <a:cs typeface="Courier"/>
              </a:rPr>
              <a:t> extends Message</a:t>
            </a:r>
          </a:p>
          <a:p>
            <a:r>
              <a:rPr lang="en-US" sz="1400" dirty="0">
                <a:latin typeface="Courier"/>
                <a:cs typeface="Courier"/>
              </a:rPr>
              <a:t>case object </a:t>
            </a:r>
            <a:r>
              <a:rPr lang="en-US" sz="1400" dirty="0" err="1">
                <a:latin typeface="Courier"/>
                <a:cs typeface="Courier"/>
              </a:rPr>
              <a:t>TockMessage</a:t>
            </a:r>
            <a:r>
              <a:rPr lang="en-US" sz="1400" dirty="0">
                <a:latin typeface="Courier"/>
                <a:cs typeface="Courier"/>
              </a:rPr>
              <a:t> extends Message</a:t>
            </a:r>
          </a:p>
          <a:p>
            <a:r>
              <a:rPr lang="en-US" sz="1400" dirty="0">
                <a:latin typeface="Courier"/>
                <a:cs typeface="Courier"/>
              </a:rPr>
              <a:t>case object </a:t>
            </a:r>
            <a:r>
              <a:rPr lang="en-US" sz="1400" dirty="0" err="1">
                <a:latin typeface="Courier"/>
                <a:cs typeface="Courier"/>
              </a:rPr>
              <a:t>DoSomeWork</a:t>
            </a:r>
            <a:r>
              <a:rPr lang="en-US" sz="1400" dirty="0">
                <a:latin typeface="Courier"/>
                <a:cs typeface="Courier"/>
              </a:rPr>
              <a:t> extends Message</a:t>
            </a:r>
          </a:p>
        </p:txBody>
      </p:sp>
    </p:spTree>
    <p:extLst>
      <p:ext uri="{BB962C8B-B14F-4D97-AF65-F5344CB8AC3E}">
        <p14:creationId xmlns:p14="http://schemas.microsoft.com/office/powerpoint/2010/main" val="195132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Messages</a:t>
            </a:r>
            <a:endParaRPr lang="en-US" dirty="0"/>
          </a:p>
        </p:txBody>
      </p:sp>
      <p:sp>
        <p:nvSpPr>
          <p:cNvPr id="3" name="Content Placeholder 2"/>
          <p:cNvSpPr>
            <a:spLocks noGrp="1"/>
          </p:cNvSpPr>
          <p:nvPr>
            <p:ph idx="1"/>
          </p:nvPr>
        </p:nvSpPr>
        <p:spPr/>
        <p:txBody>
          <a:bodyPr/>
          <a:lstStyle/>
          <a:p>
            <a:r>
              <a:rPr lang="en-US" dirty="0" smtClean="0"/>
              <a:t>Messages sent to </a:t>
            </a:r>
            <a:r>
              <a:rPr lang="en-US" dirty="0" err="1" smtClean="0">
                <a:latin typeface="Courier"/>
                <a:cs typeface="Courier"/>
              </a:rPr>
              <a:t>ActorRef</a:t>
            </a:r>
            <a:endParaRPr lang="en-US" dirty="0"/>
          </a:p>
          <a:p>
            <a:r>
              <a:rPr lang="en-US" dirty="0" smtClean="0"/>
              <a:t>Two options:</a:t>
            </a:r>
            <a:endParaRPr lang="en-US" dirty="0"/>
          </a:p>
          <a:p>
            <a:r>
              <a:rPr lang="en-US" dirty="0" smtClean="0"/>
              <a:t>Fire and forget</a:t>
            </a:r>
          </a:p>
          <a:p>
            <a:pPr lvl="2"/>
            <a:r>
              <a:rPr lang="en-US" dirty="0" smtClean="0">
                <a:latin typeface="Courier"/>
                <a:cs typeface="Courier"/>
              </a:rPr>
              <a:t>tell</a:t>
            </a:r>
            <a:r>
              <a:rPr lang="en-US" dirty="0" smtClean="0"/>
              <a:t> or </a:t>
            </a:r>
            <a:r>
              <a:rPr lang="en-US" dirty="0" smtClean="0">
                <a:latin typeface="Courier"/>
                <a:cs typeface="Courier"/>
              </a:rPr>
              <a:t>! </a:t>
            </a:r>
            <a:r>
              <a:rPr lang="en-US" dirty="0" smtClean="0"/>
              <a:t>method</a:t>
            </a:r>
          </a:p>
          <a:p>
            <a:pPr lvl="2"/>
            <a:endParaRPr lang="en-US" dirty="0" smtClean="0"/>
          </a:p>
          <a:p>
            <a:pPr lvl="2"/>
            <a:endParaRPr lang="en-US" dirty="0"/>
          </a:p>
          <a:p>
            <a:r>
              <a:rPr lang="en-US" dirty="0" smtClean="0"/>
              <a:t>Request/response</a:t>
            </a:r>
          </a:p>
          <a:p>
            <a:pPr lvl="2"/>
            <a:r>
              <a:rPr lang="en-US" dirty="0" smtClean="0">
                <a:latin typeface="Courier"/>
                <a:cs typeface="Courier"/>
              </a:rPr>
              <a:t>ask</a:t>
            </a:r>
            <a:r>
              <a:rPr lang="en-US" dirty="0" smtClean="0"/>
              <a:t> or </a:t>
            </a:r>
            <a:r>
              <a:rPr lang="en-US" dirty="0" smtClean="0">
                <a:latin typeface="Courier"/>
                <a:cs typeface="Courier"/>
              </a:rPr>
              <a:t>?</a:t>
            </a:r>
            <a:r>
              <a:rPr lang="en-US" dirty="0" smtClean="0"/>
              <a:t> method</a:t>
            </a:r>
          </a:p>
          <a:p>
            <a:pPr lvl="2"/>
            <a:r>
              <a:rPr lang="en-US" dirty="0" smtClean="0"/>
              <a:t>returns </a:t>
            </a:r>
            <a:r>
              <a:rPr lang="en-US" dirty="0" smtClean="0">
                <a:latin typeface="Courier"/>
                <a:cs typeface="Courier"/>
              </a:rPr>
              <a:t>Future[Any]</a:t>
            </a:r>
            <a:r>
              <a:rPr lang="en-US" dirty="0" smtClean="0">
                <a:cs typeface="Courier"/>
              </a:rPr>
              <a:t> </a:t>
            </a:r>
            <a:r>
              <a:rPr lang="en-US" dirty="0" smtClean="0"/>
              <a:t>as placeholder for reply</a:t>
            </a:r>
          </a:p>
          <a:p>
            <a:pPr lvl="2"/>
            <a:r>
              <a:rPr lang="en-US" dirty="0" smtClean="0"/>
              <a:t>more later</a:t>
            </a:r>
            <a:endParaRPr lang="en-US" dirty="0"/>
          </a:p>
        </p:txBody>
      </p:sp>
      <p:sp>
        <p:nvSpPr>
          <p:cNvPr id="4" name="TextBox 3"/>
          <p:cNvSpPr txBox="1"/>
          <p:nvPr/>
        </p:nvSpPr>
        <p:spPr>
          <a:xfrm>
            <a:off x="969488" y="2512235"/>
            <a:ext cx="5207000" cy="372967"/>
          </a:xfrm>
          <a:prstGeom prst="rect">
            <a:avLst/>
          </a:prstGeom>
          <a:solidFill>
            <a:srgbClr val="FFFFFF"/>
          </a:solidFill>
          <a:ln>
            <a:solidFill>
              <a:schemeClr val="tx1"/>
            </a:solidFill>
          </a:ln>
        </p:spPr>
        <p:txBody>
          <a:bodyPr wrap="square" lIns="120000" tIns="78000" bIns="78000" rtlCol="0">
            <a:spAutoFit/>
          </a:bodyPr>
          <a:lstStyle/>
          <a:p>
            <a:r>
              <a:rPr lang="en-US" sz="1400" dirty="0">
                <a:latin typeface="Courier"/>
                <a:cs typeface="Courier"/>
              </a:rPr>
              <a:t>  </a:t>
            </a:r>
            <a:r>
              <a:rPr lang="en-US" sz="1400" dirty="0" err="1">
                <a:latin typeface="Courier"/>
                <a:cs typeface="Courier"/>
              </a:rPr>
              <a:t>tickActor</a:t>
            </a:r>
            <a:r>
              <a:rPr lang="en-US" sz="1400" dirty="0">
                <a:latin typeface="Courier"/>
                <a:cs typeface="Courier"/>
              </a:rPr>
              <a:t> </a:t>
            </a:r>
            <a:r>
              <a:rPr lang="en-US" sz="1400" dirty="0">
                <a:solidFill>
                  <a:srgbClr val="0B52FC"/>
                </a:solidFill>
                <a:latin typeface="Courier"/>
                <a:cs typeface="Courier"/>
              </a:rPr>
              <a:t>!</a:t>
            </a:r>
            <a:r>
              <a:rPr lang="en-US" sz="1400" dirty="0">
                <a:latin typeface="Courier"/>
                <a:cs typeface="Courier"/>
              </a:rPr>
              <a:t> </a:t>
            </a:r>
            <a:r>
              <a:rPr lang="en-US" sz="1400" dirty="0" err="1">
                <a:latin typeface="Courier"/>
                <a:cs typeface="Courier"/>
              </a:rPr>
              <a:t>TickMessage</a:t>
            </a:r>
            <a:endParaRPr lang="en-US" sz="1400" dirty="0">
              <a:latin typeface="Courier"/>
              <a:cs typeface="Courier"/>
            </a:endParaRPr>
          </a:p>
        </p:txBody>
      </p:sp>
      <p:sp>
        <p:nvSpPr>
          <p:cNvPr id="5" name="TextBox 4"/>
          <p:cNvSpPr txBox="1"/>
          <p:nvPr/>
        </p:nvSpPr>
        <p:spPr>
          <a:xfrm>
            <a:off x="969488" y="4346679"/>
            <a:ext cx="6223000" cy="372967"/>
          </a:xfrm>
          <a:prstGeom prst="rect">
            <a:avLst/>
          </a:prstGeom>
          <a:solidFill>
            <a:srgbClr val="FFFFFF"/>
          </a:solidFill>
          <a:ln>
            <a:solidFill>
              <a:schemeClr val="tx1"/>
            </a:solidFill>
          </a:ln>
        </p:spPr>
        <p:txBody>
          <a:bodyPr wrap="square" lIns="120000" tIns="78000" bIns="78000" rtlCol="0">
            <a:spAutoFit/>
          </a:bodyPr>
          <a:lstStyle/>
          <a:p>
            <a:r>
              <a:rPr lang="en-US" sz="1400" dirty="0">
                <a:latin typeface="Courier"/>
                <a:cs typeface="Courier"/>
              </a:rPr>
              <a:t>  </a:t>
            </a:r>
            <a:r>
              <a:rPr lang="en-US" sz="1400" dirty="0" err="1">
                <a:latin typeface="Courier"/>
                <a:cs typeface="Courier"/>
              </a:rPr>
              <a:t>val</a:t>
            </a:r>
            <a:r>
              <a:rPr lang="en-US" sz="1400" dirty="0">
                <a:latin typeface="Courier"/>
                <a:cs typeface="Courier"/>
              </a:rPr>
              <a:t> result</a:t>
            </a:r>
            <a:r>
              <a:rPr lang="en-US" sz="1400" dirty="0">
                <a:solidFill>
                  <a:srgbClr val="0B52FC"/>
                </a:solidFill>
                <a:latin typeface="Courier"/>
                <a:cs typeface="Courier"/>
              </a:rPr>
              <a:t>: Future[Any] </a:t>
            </a:r>
            <a:r>
              <a:rPr lang="en-US" sz="1400" dirty="0">
                <a:latin typeface="Courier"/>
                <a:cs typeface="Courier"/>
              </a:rPr>
              <a:t>= </a:t>
            </a:r>
            <a:r>
              <a:rPr lang="en-US" sz="1400" dirty="0" err="1">
                <a:latin typeface="Courier"/>
                <a:cs typeface="Courier"/>
              </a:rPr>
              <a:t>someActor</a:t>
            </a:r>
            <a:r>
              <a:rPr lang="en-US" sz="1400" dirty="0">
                <a:latin typeface="Courier"/>
                <a:cs typeface="Courier"/>
              </a:rPr>
              <a:t> </a:t>
            </a:r>
            <a:r>
              <a:rPr lang="en-US" sz="1400" dirty="0">
                <a:solidFill>
                  <a:srgbClr val="0B52FC"/>
                </a:solidFill>
                <a:latin typeface="Courier"/>
                <a:cs typeface="Courier"/>
              </a:rPr>
              <a:t>?</a:t>
            </a:r>
            <a:r>
              <a:rPr lang="en-US" sz="1400" dirty="0">
                <a:latin typeface="Courier"/>
                <a:cs typeface="Courier"/>
              </a:rPr>
              <a:t> </a:t>
            </a:r>
            <a:r>
              <a:rPr lang="en-US" sz="1400" dirty="0" err="1">
                <a:latin typeface="Courier"/>
                <a:cs typeface="Courier"/>
              </a:rPr>
              <a:t>DoSomethingForMe</a:t>
            </a:r>
            <a:endParaRPr lang="en-US" sz="1400" dirty="0">
              <a:latin typeface="Courier"/>
              <a:cs typeface="Courier"/>
            </a:endParaRPr>
          </a:p>
        </p:txBody>
      </p:sp>
    </p:spTree>
    <p:extLst>
      <p:ext uri="{BB962C8B-B14F-4D97-AF65-F5344CB8AC3E}">
        <p14:creationId xmlns:p14="http://schemas.microsoft.com/office/powerpoint/2010/main" val="75522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The Traditional Model</a:t>
            </a:r>
            <a:endParaRPr lang="en-US" dirty="0"/>
          </a:p>
        </p:txBody>
      </p:sp>
      <p:sp>
        <p:nvSpPr>
          <p:cNvPr id="3" name="Content Placeholder 2"/>
          <p:cNvSpPr>
            <a:spLocks noGrp="1"/>
          </p:cNvSpPr>
          <p:nvPr>
            <p:ph idx="1"/>
          </p:nvPr>
        </p:nvSpPr>
        <p:spPr/>
        <p:txBody>
          <a:bodyPr/>
          <a:lstStyle/>
          <a:p>
            <a:r>
              <a:rPr lang="en-US" dirty="0" smtClean="0"/>
              <a:t>Threads no longer viewed as lightweight</a:t>
            </a:r>
          </a:p>
          <a:p>
            <a:pPr lvl="2"/>
            <a:r>
              <a:rPr lang="en-US" dirty="0" smtClean="0"/>
              <a:t>stack size 512K to 2MB</a:t>
            </a:r>
          </a:p>
          <a:p>
            <a:pPr lvl="2"/>
            <a:r>
              <a:rPr lang="en-US" dirty="0" smtClean="0"/>
              <a:t>limits number of threads that can be created</a:t>
            </a:r>
          </a:p>
          <a:p>
            <a:pPr lvl="2"/>
            <a:endParaRPr lang="en-US" dirty="0"/>
          </a:p>
          <a:p>
            <a:r>
              <a:rPr lang="en-US" dirty="0" smtClean="0"/>
              <a:t>Protection of shared mutable state is hard</a:t>
            </a:r>
          </a:p>
          <a:p>
            <a:pPr lvl="2"/>
            <a:r>
              <a:rPr lang="en-US" dirty="0" smtClean="0"/>
              <a:t>locking very difficult to get right</a:t>
            </a:r>
          </a:p>
          <a:p>
            <a:pPr lvl="2"/>
            <a:r>
              <a:rPr lang="en-US" dirty="0" smtClean="0"/>
              <a:t>based on notion of blocking and context switching</a:t>
            </a:r>
          </a:p>
          <a:p>
            <a:pPr lvl="2"/>
            <a:r>
              <a:rPr lang="en-US" dirty="0" smtClean="0"/>
              <a:t>many problems are timing related</a:t>
            </a:r>
          </a:p>
          <a:p>
            <a:pPr lvl="2"/>
            <a:endParaRPr lang="en-US" dirty="0"/>
          </a:p>
          <a:p>
            <a:r>
              <a:rPr lang="en-US" dirty="0" smtClean="0"/>
              <a:t>Much boiler plate needed</a:t>
            </a:r>
          </a:p>
          <a:p>
            <a:pPr lvl="2"/>
            <a:r>
              <a:rPr lang="en-US" dirty="0" smtClean="0"/>
              <a:t>low level constructs need management</a:t>
            </a:r>
            <a:endParaRPr lang="en-US" dirty="0"/>
          </a:p>
        </p:txBody>
      </p:sp>
    </p:spTree>
    <p:extLst>
      <p:ext uri="{BB962C8B-B14F-4D97-AF65-F5344CB8AC3E}">
        <p14:creationId xmlns:p14="http://schemas.microsoft.com/office/powerpoint/2010/main" val="686304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3" name="Content Placeholder 2"/>
          <p:cNvSpPr>
            <a:spLocks noGrp="1"/>
          </p:cNvSpPr>
          <p:nvPr>
            <p:ph idx="1"/>
          </p:nvPr>
        </p:nvSpPr>
        <p:spPr>
          <a:xfrm>
            <a:off x="628650" y="1143000"/>
            <a:ext cx="6985000" cy="3963390"/>
          </a:xfrm>
        </p:spPr>
        <p:txBody>
          <a:bodyPr/>
          <a:lstStyle/>
          <a:p>
            <a:r>
              <a:rPr lang="en-US" dirty="0" smtClean="0"/>
              <a:t>Core of actor functionality</a:t>
            </a:r>
          </a:p>
          <a:p>
            <a:pPr lvl="2"/>
            <a:r>
              <a:rPr lang="en-US" dirty="0" smtClean="0"/>
              <a:t>actor only responds to messages</a:t>
            </a:r>
            <a:endParaRPr lang="en-US" dirty="0"/>
          </a:p>
          <a:p>
            <a:r>
              <a:rPr lang="en-US" dirty="0" smtClean="0">
                <a:latin typeface="Courier"/>
                <a:cs typeface="Courier"/>
              </a:rPr>
              <a:t>receive</a:t>
            </a:r>
            <a:r>
              <a:rPr lang="en-US" dirty="0" smtClean="0"/>
              <a:t> method</a:t>
            </a:r>
          </a:p>
          <a:p>
            <a:pPr lvl="2"/>
            <a:endParaRPr lang="en-US" dirty="0"/>
          </a:p>
          <a:p>
            <a:pPr lvl="2"/>
            <a:endParaRPr lang="en-US" dirty="0" smtClean="0"/>
          </a:p>
          <a:p>
            <a:pPr lvl="2"/>
            <a:endParaRPr lang="en-US" dirty="0" smtClean="0"/>
          </a:p>
          <a:p>
            <a:r>
              <a:rPr lang="en-US" dirty="0" smtClean="0"/>
              <a:t>Unknown message type message to be </a:t>
            </a:r>
            <a:br>
              <a:rPr lang="en-US" dirty="0" smtClean="0"/>
            </a:br>
            <a:r>
              <a:rPr lang="en-US" dirty="0" smtClean="0"/>
              <a:t>published on event stream</a:t>
            </a:r>
          </a:p>
          <a:p>
            <a:r>
              <a:rPr lang="en-US" dirty="0" smtClean="0"/>
              <a:t>Messages delivered in send order</a:t>
            </a:r>
          </a:p>
          <a:p>
            <a:pPr lvl="2"/>
            <a:r>
              <a:rPr lang="en-US" dirty="0" smtClean="0"/>
              <a:t>per sender</a:t>
            </a:r>
            <a:endParaRPr lang="en-US" dirty="0"/>
          </a:p>
          <a:p>
            <a:r>
              <a:rPr lang="en-US" dirty="0" smtClean="0"/>
              <a:t>Message processing guaranteed thread safe</a:t>
            </a:r>
          </a:p>
          <a:p>
            <a:pPr lvl="2"/>
            <a:r>
              <a:rPr lang="en-US" dirty="0" smtClean="0"/>
              <a:t>as long as no </a:t>
            </a:r>
            <a:r>
              <a:rPr lang="en-US" i="1" dirty="0" smtClean="0"/>
              <a:t>shared</a:t>
            </a:r>
            <a:r>
              <a:rPr lang="en-US" dirty="0" smtClean="0"/>
              <a:t> mutable state is used</a:t>
            </a:r>
            <a:endParaRPr lang="en-US" dirty="0"/>
          </a:p>
        </p:txBody>
      </p:sp>
      <p:sp>
        <p:nvSpPr>
          <p:cNvPr id="4" name="TextBox 3"/>
          <p:cNvSpPr txBox="1"/>
          <p:nvPr/>
        </p:nvSpPr>
        <p:spPr>
          <a:xfrm>
            <a:off x="1397000" y="2299697"/>
            <a:ext cx="5214874" cy="492830"/>
          </a:xfrm>
          <a:prstGeom prst="rect">
            <a:avLst/>
          </a:prstGeom>
          <a:solidFill>
            <a:srgbClr val="FFFFFF"/>
          </a:solidFill>
          <a:ln>
            <a:solidFill>
              <a:srgbClr val="000000"/>
            </a:solidFill>
          </a:ln>
        </p:spPr>
        <p:txBody>
          <a:bodyPr wrap="none" lIns="120000" tIns="117000" bIns="117000" rtlCol="0">
            <a:spAutoFit/>
          </a:bodyPr>
          <a:lstStyle/>
          <a:p>
            <a:r>
              <a:rPr lang="en-US" sz="1667" dirty="0" err="1">
                <a:latin typeface="Courier"/>
                <a:cs typeface="Courier"/>
              </a:rPr>
              <a:t>def</a:t>
            </a:r>
            <a:r>
              <a:rPr lang="en-US" sz="1667" dirty="0">
                <a:latin typeface="Courier"/>
                <a:cs typeface="Courier"/>
              </a:rPr>
              <a:t> receive: </a:t>
            </a:r>
            <a:r>
              <a:rPr lang="en-US" sz="1667" dirty="0" err="1">
                <a:latin typeface="Courier"/>
                <a:cs typeface="Courier"/>
              </a:rPr>
              <a:t>PartialFunction</a:t>
            </a:r>
            <a:r>
              <a:rPr lang="en-US" sz="1667" dirty="0">
                <a:latin typeface="Courier"/>
                <a:cs typeface="Courier"/>
              </a:rPr>
              <a:t>[Any, Unit]</a:t>
            </a:r>
          </a:p>
        </p:txBody>
      </p:sp>
      <p:sp>
        <p:nvSpPr>
          <p:cNvPr id="5" name="TextBox 4"/>
          <p:cNvSpPr txBox="1"/>
          <p:nvPr/>
        </p:nvSpPr>
        <p:spPr>
          <a:xfrm>
            <a:off x="4953000" y="1778000"/>
            <a:ext cx="795667" cy="297454"/>
          </a:xfrm>
          <a:prstGeom prst="rect">
            <a:avLst/>
          </a:prstGeom>
          <a:solidFill>
            <a:srgbClr val="FFFFFF"/>
          </a:solidFill>
          <a:ln>
            <a:solidFill>
              <a:srgbClr val="000000"/>
            </a:solidFill>
          </a:ln>
        </p:spPr>
        <p:txBody>
          <a:bodyPr wrap="none" rtlCol="0">
            <a:spAutoFit/>
          </a:bodyPr>
          <a:lstStyle/>
          <a:p>
            <a:r>
              <a:rPr lang="en-US" sz="1333" dirty="0">
                <a:cs typeface="Courier"/>
              </a:rPr>
              <a:t>Message</a:t>
            </a:r>
          </a:p>
        </p:txBody>
      </p:sp>
      <p:cxnSp>
        <p:nvCxnSpPr>
          <p:cNvPr id="7" name="Straight Connector 6"/>
          <p:cNvCxnSpPr>
            <a:stCxn id="5" idx="2"/>
          </p:cNvCxnSpPr>
          <p:nvPr/>
        </p:nvCxnSpPr>
        <p:spPr bwMode="auto">
          <a:xfrm>
            <a:off x="5350834" y="2075454"/>
            <a:ext cx="46666" cy="337546"/>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15747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628650" y="1190996"/>
            <a:ext cx="6159500" cy="2925695"/>
          </a:xfrm>
          <a:prstGeom prst="rect">
            <a:avLst/>
          </a:prstGeom>
          <a:solidFill>
            <a:srgbClr val="FFFFFF"/>
          </a:solidFill>
          <a:ln>
            <a:solidFill>
              <a:srgbClr val="000000"/>
            </a:solidFill>
          </a:ln>
        </p:spPr>
        <p:txBody>
          <a:bodyPr wrap="square" lIns="120000" tIns="78000" rtlCol="0">
            <a:spAutoFit/>
          </a:bodyPr>
          <a:lstStyle/>
          <a:p>
            <a:r>
              <a:rPr lang="en-US" sz="1400" dirty="0">
                <a:latin typeface="Courier"/>
                <a:cs typeface="Courier"/>
              </a:rPr>
              <a:t>case class Tick</a:t>
            </a:r>
          </a:p>
          <a:p>
            <a:endParaRPr lang="en-US" sz="1400" dirty="0">
              <a:latin typeface="Courier"/>
              <a:cs typeface="Courier"/>
            </a:endParaRPr>
          </a:p>
          <a:p>
            <a:r>
              <a:rPr lang="en-US" sz="1400" dirty="0">
                <a:latin typeface="Courier"/>
                <a:cs typeface="Courier"/>
              </a:rPr>
              <a:t>class Counter extends Actor {</a:t>
            </a:r>
          </a:p>
          <a:p>
            <a:r>
              <a:rPr lang="en-US" sz="1400" dirty="0">
                <a:latin typeface="Courier"/>
                <a:cs typeface="Courier"/>
              </a:rPr>
              <a:t>  </a:t>
            </a:r>
            <a:r>
              <a:rPr lang="en-US" sz="1400" dirty="0" err="1">
                <a:latin typeface="Courier"/>
                <a:cs typeface="Courier"/>
              </a:rPr>
              <a:t>var</a:t>
            </a:r>
            <a:r>
              <a:rPr lang="en-US" sz="1400" dirty="0">
                <a:latin typeface="Courier"/>
                <a:cs typeface="Courier"/>
              </a:rPr>
              <a:t> counter = 0</a:t>
            </a:r>
          </a:p>
          <a:p>
            <a:endParaRPr lang="en-US" sz="1400" dirty="0">
              <a:latin typeface="Courier"/>
              <a:cs typeface="Courier"/>
            </a:endParaRPr>
          </a:p>
          <a:p>
            <a:r>
              <a:rPr lang="en-US" sz="1400" dirty="0">
                <a:latin typeface="Courier"/>
                <a:cs typeface="Courier"/>
              </a:rPr>
              <a:t>  </a:t>
            </a:r>
            <a:r>
              <a:rPr lang="en-US" sz="1400" dirty="0" err="1">
                <a:latin typeface="Courier"/>
                <a:cs typeface="Courier"/>
              </a:rPr>
              <a:t>def</a:t>
            </a:r>
            <a:r>
              <a:rPr lang="en-US" sz="1400" dirty="0">
                <a:latin typeface="Courier"/>
                <a:cs typeface="Courier"/>
              </a:rPr>
              <a:t> receive = {</a:t>
            </a:r>
          </a:p>
          <a:p>
            <a:r>
              <a:rPr lang="en-US" sz="1400" dirty="0">
                <a:latin typeface="Courier"/>
                <a:cs typeface="Courier"/>
              </a:rPr>
              <a:t>    case Tick =&gt;</a:t>
            </a:r>
          </a:p>
          <a:p>
            <a:r>
              <a:rPr lang="en-US" sz="1400" dirty="0">
                <a:latin typeface="Courier"/>
                <a:cs typeface="Courier"/>
              </a:rPr>
              <a:t>      counter += 1</a:t>
            </a:r>
          </a:p>
          <a:p>
            <a:r>
              <a:rPr lang="en-US" sz="1400" dirty="0">
                <a:latin typeface="Courier"/>
                <a:cs typeface="Courier"/>
              </a:rPr>
              <a:t>      </a:t>
            </a:r>
            <a:r>
              <a:rPr lang="en-US" sz="1400" dirty="0" err="1">
                <a:latin typeface="Courier"/>
                <a:cs typeface="Courier"/>
              </a:rPr>
              <a:t>println</a:t>
            </a:r>
            <a:r>
              <a:rPr lang="en-US" sz="1400" dirty="0">
                <a:latin typeface="Courier"/>
                <a:cs typeface="Courier"/>
              </a:rPr>
              <a:t>(counter)</a:t>
            </a:r>
          </a:p>
          <a:p>
            <a:r>
              <a:rPr lang="en-US" sz="1400" dirty="0"/>
              <a:t>        </a:t>
            </a:r>
            <a:r>
              <a:rPr lang="en-US" sz="1400" dirty="0">
                <a:latin typeface="Courier"/>
                <a:cs typeface="Courier"/>
              </a:rPr>
              <a:t>case m: Any =&gt; </a:t>
            </a:r>
          </a:p>
          <a:p>
            <a:r>
              <a:rPr lang="en-US" sz="1400" dirty="0">
                <a:latin typeface="Courier"/>
                <a:cs typeface="Courier"/>
              </a:rPr>
              <a:t>      </a:t>
            </a:r>
            <a:r>
              <a:rPr lang="en-US" sz="1400" dirty="0" err="1">
                <a:latin typeface="Courier"/>
                <a:cs typeface="Courier"/>
              </a:rPr>
              <a:t>println</a:t>
            </a:r>
            <a:r>
              <a:rPr lang="en-US" sz="1400" dirty="0">
                <a:latin typeface="Courier"/>
                <a:cs typeface="Courier"/>
              </a:rPr>
              <a:t>(</a:t>
            </a:r>
            <a:r>
              <a:rPr lang="en-US" sz="1400" dirty="0" err="1">
                <a:latin typeface="Courier"/>
                <a:cs typeface="Courier"/>
              </a:rPr>
              <a:t>s"Strange</a:t>
            </a:r>
            <a:r>
              <a:rPr lang="en-US" sz="1400" dirty="0">
                <a:latin typeface="Courier"/>
                <a:cs typeface="Courier"/>
              </a:rPr>
              <a:t> message: $m")  }</a:t>
            </a:r>
          </a:p>
          <a:p>
            <a:r>
              <a:rPr lang="en-US" sz="1400" dirty="0">
                <a:latin typeface="Courier"/>
                <a:cs typeface="Courier"/>
              </a:rPr>
              <a:t>  }</a:t>
            </a:r>
            <a:br>
              <a:rPr lang="en-US" sz="1400" dirty="0">
                <a:latin typeface="Courier"/>
                <a:cs typeface="Courier"/>
              </a:rPr>
            </a:br>
            <a:r>
              <a:rPr lang="en-US" sz="1400" dirty="0">
                <a:latin typeface="Courier"/>
                <a:cs typeface="Courier"/>
              </a:rPr>
              <a:t>}</a:t>
            </a:r>
          </a:p>
        </p:txBody>
      </p:sp>
      <p:sp>
        <p:nvSpPr>
          <p:cNvPr id="8" name="TextBox 7"/>
          <p:cNvSpPr txBox="1"/>
          <p:nvPr/>
        </p:nvSpPr>
        <p:spPr>
          <a:xfrm>
            <a:off x="1454150" y="3757026"/>
            <a:ext cx="4982276" cy="1313503"/>
          </a:xfrm>
          <a:prstGeom prst="rect">
            <a:avLst/>
          </a:prstGeom>
          <a:solidFill>
            <a:srgbClr val="FFFFFF"/>
          </a:solidFill>
          <a:ln>
            <a:solidFill>
              <a:srgbClr val="000000"/>
            </a:solidFill>
          </a:ln>
        </p:spPr>
        <p:txBody>
          <a:bodyPr wrap="square" lIns="90000" tIns="117000" bIns="117000" rtlCol="0">
            <a:spAutoFit/>
          </a:bodyPr>
          <a:lstStyle/>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cSystem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("Counter")</a:t>
            </a:r>
          </a:p>
          <a:p>
            <a:r>
              <a:rPr lang="en-US" sz="1400" dirty="0">
                <a:latin typeface="Courier"/>
                <a:cs typeface="Courier"/>
              </a:rPr>
              <a:t>  </a:t>
            </a:r>
            <a:r>
              <a:rPr lang="en-US" sz="1400" dirty="0" err="1">
                <a:latin typeface="Courier"/>
                <a:cs typeface="Courier"/>
              </a:rPr>
              <a:t>val</a:t>
            </a:r>
            <a:r>
              <a:rPr lang="en-US" sz="1400" dirty="0">
                <a:latin typeface="Courier"/>
                <a:cs typeface="Courier"/>
              </a:rPr>
              <a:t> c1 = </a:t>
            </a:r>
            <a:r>
              <a:rPr lang="en-US" sz="1400" dirty="0" err="1">
                <a:latin typeface="Courier"/>
                <a:cs typeface="Courier"/>
              </a:rPr>
              <a:t>cSystem.actorOf</a:t>
            </a:r>
            <a:r>
              <a:rPr lang="en-US" sz="1400" dirty="0">
                <a:latin typeface="Courier"/>
                <a:cs typeface="Courier"/>
              </a:rPr>
              <a:t>(Props[Counter])</a:t>
            </a:r>
          </a:p>
          <a:p>
            <a:r>
              <a:rPr lang="cs-CZ" sz="1400" dirty="0">
                <a:latin typeface="Courier"/>
                <a:cs typeface="Courier"/>
              </a:rPr>
              <a:t>  c1 ! </a:t>
            </a:r>
            <a:r>
              <a:rPr lang="cs-CZ" sz="1400" dirty="0" err="1">
                <a:latin typeface="Courier"/>
                <a:cs typeface="Courier"/>
              </a:rPr>
              <a:t>Tick</a:t>
            </a:r>
            <a:endParaRPr lang="cs-CZ" sz="1400" dirty="0">
              <a:latin typeface="Courier"/>
              <a:cs typeface="Courier"/>
            </a:endParaRPr>
          </a:p>
          <a:p>
            <a:r>
              <a:rPr lang="cs-CZ" sz="1400" dirty="0">
                <a:latin typeface="Courier"/>
                <a:cs typeface="Courier"/>
              </a:rPr>
              <a:t>  c1 ! </a:t>
            </a:r>
            <a:r>
              <a:rPr lang="cs-CZ" sz="1400" dirty="0" err="1">
                <a:latin typeface="Courier"/>
                <a:cs typeface="Courier"/>
              </a:rPr>
              <a:t>Tick</a:t>
            </a:r>
            <a:endParaRPr lang="cs-CZ" sz="1400" dirty="0">
              <a:latin typeface="Courier"/>
              <a:cs typeface="Courier"/>
            </a:endParaRPr>
          </a:p>
          <a:p>
            <a:r>
              <a:rPr lang="cs-CZ" sz="1400" dirty="0">
                <a:latin typeface="Courier"/>
                <a:cs typeface="Courier"/>
              </a:rPr>
              <a:t>  c1 ! 99</a:t>
            </a:r>
          </a:p>
        </p:txBody>
      </p:sp>
      <p:sp>
        <p:nvSpPr>
          <p:cNvPr id="7" name="Rectangle 6"/>
          <p:cNvSpPr>
            <a:spLocks noChangeArrowheads="1"/>
          </p:cNvSpPr>
          <p:nvPr/>
        </p:nvSpPr>
        <p:spPr bwMode="auto">
          <a:xfrm>
            <a:off x="4438650" y="4387969"/>
            <a:ext cx="3048000" cy="797796"/>
          </a:xfrm>
          <a:prstGeom prst="rect">
            <a:avLst/>
          </a:prstGeom>
          <a:solidFill>
            <a:srgbClr val="E0F8E0"/>
          </a:solidFill>
          <a:ln w="3175" cmpd="sng">
            <a:solidFill>
              <a:srgbClr val="009D00"/>
            </a:solidFill>
            <a:miter lim="800000"/>
            <a:headEnd/>
            <a:tailEnd/>
          </a:ln>
          <a:effectLst/>
        </p:spPr>
        <p:txBody>
          <a:bodyPr wrap="square" lIns="75407" tIns="75000" rIns="75407" bIns="75000">
            <a:spAutoFit/>
          </a:bodyPr>
          <a:lstStyle/>
          <a:p>
            <a:r>
              <a:rPr lang="en-US" sz="1400" dirty="0">
                <a:latin typeface="Courier"/>
                <a:cs typeface="Courier"/>
              </a:rPr>
              <a:t>1</a:t>
            </a:r>
          </a:p>
          <a:p>
            <a:r>
              <a:rPr lang="en-US" sz="1400" dirty="0">
                <a:latin typeface="Courier"/>
                <a:cs typeface="Courier"/>
              </a:rPr>
              <a:t>2</a:t>
            </a:r>
          </a:p>
          <a:p>
            <a:r>
              <a:rPr lang="en-US" sz="1400" dirty="0">
                <a:latin typeface="Courier"/>
                <a:cs typeface="Courier"/>
              </a:rPr>
              <a:t>Strange message: 99</a:t>
            </a:r>
            <a:endParaRPr lang="cs-CZ" sz="1400" dirty="0">
              <a:latin typeface="Courier"/>
              <a:cs typeface="Courier"/>
            </a:endParaRPr>
          </a:p>
        </p:txBody>
      </p:sp>
    </p:spTree>
    <p:extLst>
      <p:ext uri="{BB962C8B-B14F-4D97-AF65-F5344CB8AC3E}">
        <p14:creationId xmlns:p14="http://schemas.microsoft.com/office/powerpoint/2010/main" val="335154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628650" y="1585951"/>
            <a:ext cx="6159500" cy="2791492"/>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solidFill>
                  <a:srgbClr val="0B52FC"/>
                </a:solidFill>
                <a:latin typeface="Courier"/>
                <a:cs typeface="Courier"/>
              </a:rPr>
              <a:t>  </a:t>
            </a:r>
            <a:r>
              <a:rPr lang="en-US" sz="1333" dirty="0" err="1">
                <a:solidFill>
                  <a:srgbClr val="0B52FC"/>
                </a:solidFill>
                <a:latin typeface="Courier"/>
                <a:cs typeface="Courier"/>
              </a:rPr>
              <a:t>context.setReceiveTimeout</a:t>
            </a:r>
            <a:r>
              <a:rPr lang="en-US" sz="1333" dirty="0">
                <a:solidFill>
                  <a:srgbClr val="0B52FC"/>
                </a:solidFill>
                <a:latin typeface="Courier"/>
                <a:cs typeface="Courier"/>
              </a:rPr>
              <a:t>(1 seconds)</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a:t>
            </a:r>
          </a:p>
          <a:p>
            <a:r>
              <a:rPr lang="en-US" sz="1333" dirty="0">
                <a:latin typeface="Courier"/>
                <a:cs typeface="Courier"/>
              </a:rPr>
              <a:t>      </a:t>
            </a:r>
            <a:r>
              <a:rPr lang="en-US" sz="1333" dirty="0" err="1">
                <a:latin typeface="Courier"/>
                <a:cs typeface="Courier"/>
              </a:rPr>
              <a:t>println</a:t>
            </a:r>
            <a:r>
              <a:rPr lang="en-US" sz="1333" dirty="0">
                <a:latin typeface="Courier"/>
                <a:cs typeface="Courier"/>
              </a:rPr>
              <a:t>(counter)</a:t>
            </a:r>
          </a:p>
          <a:p>
            <a:r>
              <a:rPr lang="en-US" sz="1333" dirty="0">
                <a:latin typeface="Courier"/>
                <a:cs typeface="Courier"/>
              </a:rPr>
              <a:t> </a:t>
            </a:r>
            <a:r>
              <a:rPr lang="en-US" sz="1333" dirty="0">
                <a:solidFill>
                  <a:srgbClr val="0B52FC"/>
                </a:solidFill>
                <a:latin typeface="Courier"/>
                <a:cs typeface="Courier"/>
              </a:rPr>
              <a:t>   case </a:t>
            </a:r>
            <a:r>
              <a:rPr lang="en-US" sz="1333" dirty="0" err="1">
                <a:solidFill>
                  <a:srgbClr val="0B52FC"/>
                </a:solidFill>
                <a:latin typeface="Courier"/>
                <a:cs typeface="Courier"/>
              </a:rPr>
              <a:t>ReceiveTimeout</a:t>
            </a:r>
            <a:r>
              <a:rPr lang="en-US" sz="1333" dirty="0">
                <a:solidFill>
                  <a:srgbClr val="0B52FC"/>
                </a:solidFill>
                <a:latin typeface="Courier"/>
                <a:cs typeface="Courier"/>
              </a:rPr>
              <a:t> =&gt; </a:t>
            </a:r>
          </a:p>
          <a:p>
            <a:r>
              <a:rPr lang="en-US" sz="1333" dirty="0">
                <a:solidFill>
                  <a:srgbClr val="0B52FC"/>
                </a:solidFill>
                <a:latin typeface="Courier"/>
                <a:cs typeface="Courier"/>
              </a:rPr>
              <a:t>      </a:t>
            </a:r>
            <a:r>
              <a:rPr lang="en-US" sz="1333" dirty="0" err="1">
                <a:solidFill>
                  <a:srgbClr val="0B52FC"/>
                </a:solidFill>
                <a:latin typeface="Courier"/>
                <a:cs typeface="Courier"/>
              </a:rPr>
              <a:t>println</a:t>
            </a:r>
            <a:r>
              <a:rPr lang="en-US" sz="1333" dirty="0">
                <a:solidFill>
                  <a:srgbClr val="0B52FC"/>
                </a:solidFill>
                <a:latin typeface="Courier"/>
                <a:cs typeface="Courier"/>
              </a:rPr>
              <a:t>("Nobody talking to me...")</a:t>
            </a:r>
          </a:p>
          <a:p>
            <a:r>
              <a:rPr lang="en-US" sz="1333" dirty="0">
                <a:latin typeface="Courier"/>
                <a:cs typeface="Courier"/>
              </a:rPr>
              <a:t>  }</a:t>
            </a:r>
          </a:p>
          <a:p>
            <a:r>
              <a:rPr lang="en-US" sz="1333" dirty="0">
                <a:latin typeface="Courier"/>
                <a:cs typeface="Courier"/>
              </a:rPr>
              <a:t>}</a:t>
            </a:r>
          </a:p>
        </p:txBody>
      </p:sp>
      <p:sp>
        <p:nvSpPr>
          <p:cNvPr id="6" name="Content Placeholder 5"/>
          <p:cNvSpPr>
            <a:spLocks noGrp="1"/>
          </p:cNvSpPr>
          <p:nvPr>
            <p:ph idx="1"/>
          </p:nvPr>
        </p:nvSpPr>
        <p:spPr>
          <a:xfrm>
            <a:off x="628650" y="1073894"/>
            <a:ext cx="6985000" cy="381000"/>
          </a:xfrm>
        </p:spPr>
        <p:txBody>
          <a:bodyPr/>
          <a:lstStyle/>
          <a:p>
            <a:r>
              <a:rPr lang="en-US" dirty="0" smtClean="0"/>
              <a:t>Receive timeout can be set</a:t>
            </a:r>
            <a:endParaRPr lang="en-US" dirty="0"/>
          </a:p>
        </p:txBody>
      </p:sp>
      <p:sp>
        <p:nvSpPr>
          <p:cNvPr id="8" name="TextBox 7"/>
          <p:cNvSpPr txBox="1"/>
          <p:nvPr/>
        </p:nvSpPr>
        <p:spPr>
          <a:xfrm>
            <a:off x="2189019" y="3974274"/>
            <a:ext cx="4508500" cy="1261887"/>
          </a:xfrm>
          <a:prstGeom prst="rect">
            <a:avLst/>
          </a:prstGeom>
          <a:solidFill>
            <a:srgbClr val="FFFFFF"/>
          </a:solidFill>
          <a:ln>
            <a:solidFill>
              <a:srgbClr val="000000"/>
            </a:solidFill>
          </a:ln>
        </p:spPr>
        <p:txBody>
          <a:bodyPr wrap="square" lIns="90000" tIns="117000" bIns="117000" rtlCol="0">
            <a:spAutoFit/>
          </a:bodyPr>
          <a:lstStyle/>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cSystem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("Counter")</a:t>
            </a:r>
          </a:p>
          <a:p>
            <a:r>
              <a:rPr lang="en-US" sz="1333" dirty="0">
                <a:latin typeface="Courier"/>
                <a:cs typeface="Courier"/>
              </a:rPr>
              <a:t>  </a:t>
            </a:r>
            <a:r>
              <a:rPr lang="en-US" sz="1333" dirty="0" err="1">
                <a:latin typeface="Courier"/>
                <a:cs typeface="Courier"/>
              </a:rPr>
              <a:t>val</a:t>
            </a:r>
            <a:r>
              <a:rPr lang="en-US" sz="1333" dirty="0">
                <a:latin typeface="Courier"/>
                <a:cs typeface="Courier"/>
              </a:rPr>
              <a:t> c1 = </a:t>
            </a:r>
            <a:r>
              <a:rPr lang="en-US" sz="1333" dirty="0" err="1">
                <a:latin typeface="Courier"/>
                <a:cs typeface="Courier"/>
              </a:rPr>
              <a:t>cSystem.actorOf</a:t>
            </a:r>
            <a:r>
              <a:rPr lang="en-US" sz="1333" dirty="0">
                <a:latin typeface="Courier"/>
                <a:cs typeface="Courier"/>
              </a:rPr>
              <a:t>(Props[Counter])</a:t>
            </a: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a:p>
            <a:r>
              <a:rPr lang="cs-CZ" sz="1333" dirty="0">
                <a:solidFill>
                  <a:srgbClr val="0B52FC"/>
                </a:solidFill>
                <a:latin typeface="Courier"/>
                <a:cs typeface="Courier"/>
              </a:rPr>
              <a:t>  </a:t>
            </a:r>
            <a:r>
              <a:rPr lang="cs-CZ" sz="1333" dirty="0" err="1">
                <a:solidFill>
                  <a:srgbClr val="0B52FC"/>
                </a:solidFill>
                <a:latin typeface="Courier"/>
                <a:cs typeface="Courier"/>
              </a:rPr>
              <a:t>Thread</a:t>
            </a:r>
            <a:r>
              <a:rPr lang="cs-CZ" sz="1333" dirty="0">
                <a:solidFill>
                  <a:srgbClr val="0B52FC"/>
                </a:solidFill>
                <a:latin typeface="Courier"/>
                <a:cs typeface="Courier"/>
              </a:rPr>
              <a:t> </a:t>
            </a:r>
            <a:r>
              <a:rPr lang="cs-CZ" sz="1333" dirty="0" err="1">
                <a:solidFill>
                  <a:srgbClr val="0B52FC"/>
                </a:solidFill>
                <a:latin typeface="Courier"/>
                <a:cs typeface="Courier"/>
              </a:rPr>
              <a:t>sleep</a:t>
            </a:r>
            <a:r>
              <a:rPr lang="cs-CZ" sz="1333" dirty="0">
                <a:solidFill>
                  <a:srgbClr val="0B52FC"/>
                </a:solidFill>
                <a:latin typeface="Courier"/>
                <a:cs typeface="Courier"/>
              </a:rPr>
              <a:t> 1500</a:t>
            </a: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p:txBody>
      </p:sp>
      <p:sp>
        <p:nvSpPr>
          <p:cNvPr id="9" name="TextBox 8"/>
          <p:cNvSpPr txBox="1"/>
          <p:nvPr/>
        </p:nvSpPr>
        <p:spPr>
          <a:xfrm>
            <a:off x="5510399" y="2271938"/>
            <a:ext cx="2730500" cy="851646"/>
          </a:xfrm>
          <a:prstGeom prst="rect">
            <a:avLst/>
          </a:prstGeom>
          <a:solidFill>
            <a:srgbClr val="E0F8E0"/>
          </a:solidFill>
          <a:ln>
            <a:solidFill>
              <a:srgbClr val="009D00"/>
            </a:solidFill>
          </a:ln>
        </p:spPr>
        <p:txBody>
          <a:bodyPr wrap="square" lIns="90000" tIns="117000" bIns="117000" rtlCol="0">
            <a:spAutoFit/>
          </a:bodyPr>
          <a:lstStyle/>
          <a:p>
            <a:r>
              <a:rPr lang="en-US" sz="1333" dirty="0">
                <a:latin typeface="Courier"/>
                <a:cs typeface="Courier"/>
              </a:rPr>
              <a:t> 1</a:t>
            </a:r>
          </a:p>
          <a:p>
            <a:r>
              <a:rPr lang="en-US" sz="1333" dirty="0">
                <a:solidFill>
                  <a:srgbClr val="0B52FC"/>
                </a:solidFill>
                <a:latin typeface="Courier"/>
                <a:cs typeface="Courier"/>
              </a:rPr>
              <a:t> Nobody talking to me...</a:t>
            </a:r>
          </a:p>
          <a:p>
            <a:r>
              <a:rPr lang="en-US" sz="1333" dirty="0">
                <a:latin typeface="Courier"/>
                <a:cs typeface="Courier"/>
              </a:rPr>
              <a:t> 2</a:t>
            </a:r>
          </a:p>
        </p:txBody>
      </p:sp>
    </p:spTree>
    <p:extLst>
      <p:ext uri="{BB962C8B-B14F-4D97-AF65-F5344CB8AC3E}">
        <p14:creationId xmlns:p14="http://schemas.microsoft.com/office/powerpoint/2010/main" val="1711417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2595913" y="2437246"/>
            <a:ext cx="4889500" cy="2791492"/>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r>
              <a:rPr lang="en-US" sz="1333" dirty="0">
                <a:latin typeface="Courier"/>
                <a:cs typeface="Courier"/>
              </a:rPr>
              <a:t>case class </a:t>
            </a:r>
            <a:r>
              <a:rPr lang="en-US" sz="1333" dirty="0" err="1">
                <a:latin typeface="Courier"/>
                <a:cs typeface="Courier"/>
              </a:rPr>
              <a:t>TickTo</a:t>
            </a:r>
            <a:r>
              <a:rPr lang="en-US" sz="1333" dirty="0">
                <a:latin typeface="Courier"/>
                <a:cs typeface="Courier"/>
              </a:rPr>
              <a:t>( recipient: </a:t>
            </a:r>
            <a:r>
              <a:rPr lang="en-US" sz="1333" dirty="0" err="1">
                <a:latin typeface="Courier"/>
                <a:cs typeface="Courier"/>
              </a:rPr>
              <a:t>ActorRef</a:t>
            </a:r>
            <a:r>
              <a:rPr lang="en-US" sz="1333" dirty="0">
                <a:latin typeface="Courier"/>
                <a:cs typeface="Courier"/>
              </a:rPr>
              <a:t> )</a:t>
            </a:r>
          </a:p>
          <a:p>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 sender ! counter</a:t>
            </a:r>
          </a:p>
          <a:p>
            <a:r>
              <a:rPr lang="en-US" sz="1333" dirty="0">
                <a:latin typeface="Courier"/>
                <a:cs typeface="Courier"/>
              </a:rPr>
              <a:t> </a:t>
            </a:r>
            <a:r>
              <a:rPr lang="en-US" sz="1333" dirty="0">
                <a:solidFill>
                  <a:srgbClr val="0B52FC"/>
                </a:solidFill>
                <a:latin typeface="Courier"/>
                <a:cs typeface="Courier"/>
              </a:rPr>
              <a:t>   </a:t>
            </a:r>
            <a:r>
              <a:rPr lang="en-US" sz="1333" dirty="0">
                <a:latin typeface="Courier"/>
                <a:cs typeface="Courier"/>
              </a:rPr>
              <a:t>case </a:t>
            </a:r>
            <a:r>
              <a:rPr lang="en-US" sz="1333" dirty="0" err="1">
                <a:latin typeface="Courier"/>
                <a:cs typeface="Courier"/>
              </a:rPr>
              <a:t>TickTo</a:t>
            </a:r>
            <a:r>
              <a:rPr lang="en-US" sz="1333" dirty="0">
                <a:latin typeface="Courier"/>
                <a:cs typeface="Courier"/>
              </a:rPr>
              <a:t>(</a:t>
            </a:r>
            <a:r>
              <a:rPr lang="en-US" sz="1333" dirty="0" err="1">
                <a:latin typeface="Courier"/>
                <a:cs typeface="Courier"/>
              </a:rPr>
              <a:t>replyTo</a:t>
            </a:r>
            <a:r>
              <a:rPr lang="en-US" sz="1333" dirty="0">
                <a:latin typeface="Courier"/>
                <a:cs typeface="Courier"/>
              </a:rPr>
              <a:t>: </a:t>
            </a:r>
            <a:r>
              <a:rPr lang="en-US" sz="1333" dirty="0" err="1">
                <a:latin typeface="Courier"/>
                <a:cs typeface="Courier"/>
              </a:rPr>
              <a:t>ActorRef</a:t>
            </a:r>
            <a:r>
              <a:rPr lang="en-US" sz="1333" dirty="0">
                <a:latin typeface="Courier"/>
                <a:cs typeface="Courier"/>
              </a:rPr>
              <a:t>) =&gt; </a:t>
            </a:r>
          </a:p>
          <a:p>
            <a:r>
              <a:rPr lang="en-US" sz="1333" dirty="0">
                <a:latin typeface="Courier"/>
                <a:cs typeface="Courier"/>
              </a:rPr>
              <a:t>      counter += 1; </a:t>
            </a:r>
            <a:r>
              <a:rPr lang="en-US" sz="1333" dirty="0" err="1">
                <a:latin typeface="Courier"/>
                <a:cs typeface="Courier"/>
              </a:rPr>
              <a:t>replyTo</a:t>
            </a:r>
            <a:r>
              <a:rPr lang="en-US" sz="1333" dirty="0">
                <a:latin typeface="Courier"/>
                <a:cs typeface="Courier"/>
              </a:rPr>
              <a:t> ! counter</a:t>
            </a:r>
          </a:p>
          <a:p>
            <a:r>
              <a:rPr lang="en-US" sz="1333" dirty="0">
                <a:latin typeface="Courier"/>
                <a:cs typeface="Courier"/>
              </a:rPr>
              <a:t>  }</a:t>
            </a:r>
          </a:p>
          <a:p>
            <a:r>
              <a:rPr lang="en-US" sz="1333" dirty="0">
                <a:latin typeface="Courier"/>
                <a:cs typeface="Courier"/>
              </a:rPr>
              <a:t>}</a:t>
            </a:r>
          </a:p>
        </p:txBody>
      </p:sp>
      <p:sp>
        <p:nvSpPr>
          <p:cNvPr id="6" name="Content Placeholder 5"/>
          <p:cNvSpPr>
            <a:spLocks noGrp="1"/>
          </p:cNvSpPr>
          <p:nvPr>
            <p:ph idx="1"/>
          </p:nvPr>
        </p:nvSpPr>
        <p:spPr>
          <a:xfrm>
            <a:off x="628650" y="1079500"/>
            <a:ext cx="6985000" cy="1524000"/>
          </a:xfrm>
        </p:spPr>
        <p:txBody>
          <a:bodyPr>
            <a:normAutofit lnSpcReduction="10000"/>
          </a:bodyPr>
          <a:lstStyle/>
          <a:p>
            <a:r>
              <a:rPr lang="en-US" dirty="0" smtClean="0">
                <a:latin typeface="Courier"/>
                <a:cs typeface="Courier"/>
              </a:rPr>
              <a:t>sender</a:t>
            </a:r>
            <a:r>
              <a:rPr lang="en-US" dirty="0" smtClean="0"/>
              <a:t> method gives access to message sender</a:t>
            </a:r>
          </a:p>
          <a:p>
            <a:pPr lvl="2"/>
            <a:r>
              <a:rPr lang="en-US" dirty="0" err="1" smtClean="0">
                <a:latin typeface="Courier"/>
                <a:cs typeface="Courier"/>
              </a:rPr>
              <a:t>ActorRef</a:t>
            </a:r>
            <a:endParaRPr lang="en-US" dirty="0" smtClean="0">
              <a:latin typeface="Courier"/>
              <a:cs typeface="Courier"/>
            </a:endParaRPr>
          </a:p>
          <a:p>
            <a:pPr lvl="2"/>
            <a:r>
              <a:rPr lang="en-US" dirty="0" smtClean="0"/>
              <a:t>can be used for reply</a:t>
            </a:r>
          </a:p>
          <a:p>
            <a:pPr lvl="2"/>
            <a:endParaRPr lang="en-US" dirty="0"/>
          </a:p>
          <a:p>
            <a:r>
              <a:rPr lang="en-US" dirty="0" smtClean="0"/>
              <a:t>Message can include alternative </a:t>
            </a:r>
            <a:r>
              <a:rPr lang="en-US" dirty="0" err="1" smtClean="0">
                <a:latin typeface="Courier"/>
                <a:cs typeface="Courier"/>
              </a:rPr>
              <a:t>ActorRef</a:t>
            </a:r>
            <a:r>
              <a:rPr lang="en-US" dirty="0" smtClean="0"/>
              <a:t> for reply</a:t>
            </a:r>
            <a:endParaRPr lang="en-US" dirty="0"/>
          </a:p>
        </p:txBody>
      </p:sp>
    </p:spTree>
    <p:extLst>
      <p:ext uri="{BB962C8B-B14F-4D97-AF65-F5344CB8AC3E}">
        <p14:creationId xmlns:p14="http://schemas.microsoft.com/office/powerpoint/2010/main" val="134217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Messages</a:t>
            </a:r>
            <a:endParaRPr lang="en-US" dirty="0"/>
          </a:p>
        </p:txBody>
      </p:sp>
      <p:sp>
        <p:nvSpPr>
          <p:cNvPr id="4" name="TextBox 3"/>
          <p:cNvSpPr txBox="1"/>
          <p:nvPr/>
        </p:nvSpPr>
        <p:spPr>
          <a:xfrm>
            <a:off x="1206500" y="2286000"/>
            <a:ext cx="4889500" cy="2996612"/>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 sender ! counter</a:t>
            </a:r>
          </a:p>
          <a:p>
            <a:r>
              <a:rPr lang="en-US" sz="1333" dirty="0">
                <a:latin typeface="Courier"/>
                <a:cs typeface="Courier"/>
              </a:rPr>
              <a:t> </a:t>
            </a:r>
            <a:r>
              <a:rPr lang="en-US" sz="1333" dirty="0">
                <a:solidFill>
                  <a:srgbClr val="0B52FC"/>
                </a:solidFill>
                <a:latin typeface="Courier"/>
                <a:cs typeface="Courier"/>
              </a:rPr>
              <a:t>   </a:t>
            </a:r>
            <a:r>
              <a:rPr lang="en-US" sz="1333" dirty="0">
                <a:latin typeface="Courier"/>
                <a:cs typeface="Courier"/>
              </a:rPr>
              <a:t>case </a:t>
            </a:r>
            <a:r>
              <a:rPr lang="en-US" sz="1333" dirty="0" err="1">
                <a:latin typeface="Courier"/>
                <a:cs typeface="Courier"/>
              </a:rPr>
              <a:t>TickTo</a:t>
            </a:r>
            <a:r>
              <a:rPr lang="en-US" sz="1333" dirty="0">
                <a:latin typeface="Courier"/>
                <a:cs typeface="Courier"/>
              </a:rPr>
              <a:t>(</a:t>
            </a:r>
            <a:r>
              <a:rPr lang="en-US" sz="1333" dirty="0" err="1">
                <a:latin typeface="Courier"/>
                <a:cs typeface="Courier"/>
              </a:rPr>
              <a:t>replyTo</a:t>
            </a:r>
            <a:r>
              <a:rPr lang="en-US" sz="1333" dirty="0">
                <a:latin typeface="Courier"/>
                <a:cs typeface="Courier"/>
              </a:rPr>
              <a:t>: </a:t>
            </a:r>
            <a:r>
              <a:rPr lang="en-US" sz="1333" dirty="0" err="1">
                <a:latin typeface="Courier"/>
                <a:cs typeface="Courier"/>
              </a:rPr>
              <a:t>ActorRef</a:t>
            </a:r>
            <a:r>
              <a:rPr lang="en-US" sz="1333" dirty="0">
                <a:latin typeface="Courier"/>
                <a:cs typeface="Courier"/>
              </a:rPr>
              <a:t>) =&gt; </a:t>
            </a:r>
          </a:p>
          <a:p>
            <a:r>
              <a:rPr lang="en-US" sz="1333" dirty="0">
                <a:latin typeface="Courier"/>
                <a:cs typeface="Courier"/>
              </a:rPr>
              <a:t>      counter += 1; </a:t>
            </a:r>
          </a:p>
          <a:p>
            <a:r>
              <a:rPr lang="en-US" sz="1333" dirty="0">
                <a:latin typeface="Courier"/>
                <a:cs typeface="Courier"/>
              </a:rPr>
              <a:t>      </a:t>
            </a:r>
            <a:r>
              <a:rPr lang="en-US" sz="1333" dirty="0" err="1">
                <a:latin typeface="Courier"/>
                <a:cs typeface="Courier"/>
              </a:rPr>
              <a:t>replyTo</a:t>
            </a:r>
            <a:r>
              <a:rPr lang="en-US" sz="1333" dirty="0">
                <a:latin typeface="Courier"/>
                <a:cs typeface="Courier"/>
              </a:rPr>
              <a:t> ! Counter</a:t>
            </a:r>
          </a:p>
          <a:p>
            <a:r>
              <a:rPr lang="en-US" sz="1333" dirty="0">
                <a:latin typeface="Courier"/>
                <a:cs typeface="Courier"/>
              </a:rPr>
              <a:t>      </a:t>
            </a:r>
            <a:r>
              <a:rPr lang="en-US" sz="1333" dirty="0" err="1">
                <a:latin typeface="Courier"/>
                <a:cs typeface="Courier"/>
              </a:rPr>
              <a:t>replyTo</a:t>
            </a:r>
            <a:r>
              <a:rPr lang="en-US" sz="1333" dirty="0">
                <a:latin typeface="Courier"/>
                <a:cs typeface="Courier"/>
              </a:rPr>
              <a:t> forward Counter</a:t>
            </a:r>
          </a:p>
          <a:p>
            <a:r>
              <a:rPr lang="en-US" sz="1333" dirty="0">
                <a:latin typeface="Courier"/>
                <a:cs typeface="Courier"/>
              </a:rPr>
              <a:t>  }</a:t>
            </a:r>
          </a:p>
          <a:p>
            <a:r>
              <a:rPr lang="en-US" sz="1333" dirty="0">
                <a:latin typeface="Courier"/>
                <a:cs typeface="Courier"/>
              </a:rPr>
              <a:t>}</a:t>
            </a:r>
          </a:p>
        </p:txBody>
      </p:sp>
      <p:sp>
        <p:nvSpPr>
          <p:cNvPr id="6" name="Content Placeholder 5"/>
          <p:cNvSpPr>
            <a:spLocks noGrp="1"/>
          </p:cNvSpPr>
          <p:nvPr>
            <p:ph idx="1"/>
          </p:nvPr>
        </p:nvSpPr>
        <p:spPr>
          <a:xfrm>
            <a:off x="628650" y="1052631"/>
            <a:ext cx="6985000" cy="1524000"/>
          </a:xfrm>
        </p:spPr>
        <p:txBody>
          <a:bodyPr/>
          <a:lstStyle/>
          <a:p>
            <a:r>
              <a:rPr lang="en-US" dirty="0" smtClean="0">
                <a:cs typeface="Courier"/>
              </a:rPr>
              <a:t>Message may be forwarded to another actor</a:t>
            </a:r>
          </a:p>
          <a:p>
            <a:pPr lvl="2"/>
            <a:r>
              <a:rPr lang="en-US" dirty="0" smtClean="0">
                <a:latin typeface="Courier"/>
                <a:cs typeface="Courier"/>
              </a:rPr>
              <a:t>forward</a:t>
            </a:r>
            <a:r>
              <a:rPr lang="en-US" dirty="0" smtClean="0">
                <a:cs typeface="Courier"/>
              </a:rPr>
              <a:t> method</a:t>
            </a:r>
          </a:p>
          <a:p>
            <a:pPr lvl="2"/>
            <a:r>
              <a:rPr lang="en-US" dirty="0" smtClean="0">
                <a:cs typeface="Courier"/>
              </a:rPr>
              <a:t>original sender information is retained</a:t>
            </a:r>
          </a:p>
          <a:p>
            <a:pPr lvl="2"/>
            <a:r>
              <a:rPr lang="en-US" dirty="0" smtClean="0">
                <a:cs typeface="Courier"/>
              </a:rPr>
              <a:t>recipient sees original sender through </a:t>
            </a:r>
            <a:r>
              <a:rPr lang="en-US" dirty="0" smtClean="0">
                <a:latin typeface="Courier"/>
                <a:cs typeface="Courier"/>
              </a:rPr>
              <a:t>sender</a:t>
            </a:r>
            <a:r>
              <a:rPr lang="en-US" dirty="0" smtClean="0">
                <a:cs typeface="Courier"/>
              </a:rPr>
              <a:t> method</a:t>
            </a:r>
            <a:endParaRPr lang="en-US" dirty="0" smtClean="0"/>
          </a:p>
        </p:txBody>
      </p:sp>
      <p:sp>
        <p:nvSpPr>
          <p:cNvPr id="3" name="TextBox 2"/>
          <p:cNvSpPr txBox="1"/>
          <p:nvPr/>
        </p:nvSpPr>
        <p:spPr>
          <a:xfrm>
            <a:off x="5778500" y="4000500"/>
            <a:ext cx="1376724" cy="502573"/>
          </a:xfrm>
          <a:prstGeom prst="rect">
            <a:avLst/>
          </a:prstGeom>
          <a:solidFill>
            <a:srgbClr val="FFFFFF"/>
          </a:solidFill>
        </p:spPr>
        <p:txBody>
          <a:bodyPr wrap="none" rtlCol="0">
            <a:spAutoFit/>
          </a:bodyPr>
          <a:lstStyle/>
          <a:p>
            <a:r>
              <a:rPr lang="en-US" sz="1333" dirty="0"/>
              <a:t>receiver sees this</a:t>
            </a:r>
            <a:br>
              <a:rPr lang="en-US" sz="1333" dirty="0"/>
            </a:br>
            <a:r>
              <a:rPr lang="en-US" sz="1333" dirty="0"/>
              <a:t>actor as sender</a:t>
            </a:r>
          </a:p>
        </p:txBody>
      </p:sp>
      <p:sp>
        <p:nvSpPr>
          <p:cNvPr id="7" name="TextBox 6"/>
          <p:cNvSpPr txBox="1"/>
          <p:nvPr/>
        </p:nvSpPr>
        <p:spPr>
          <a:xfrm>
            <a:off x="5778500" y="4635500"/>
            <a:ext cx="1639616" cy="502573"/>
          </a:xfrm>
          <a:prstGeom prst="rect">
            <a:avLst/>
          </a:prstGeom>
          <a:solidFill>
            <a:srgbClr val="FFFFFF"/>
          </a:solidFill>
        </p:spPr>
        <p:txBody>
          <a:bodyPr wrap="none" rtlCol="0">
            <a:spAutoFit/>
          </a:bodyPr>
          <a:lstStyle/>
          <a:p>
            <a:r>
              <a:rPr lang="en-US" sz="1333" dirty="0"/>
              <a:t>receiver sees original</a:t>
            </a:r>
            <a:br>
              <a:rPr lang="en-US" sz="1333" dirty="0"/>
            </a:br>
            <a:r>
              <a:rPr lang="en-US" sz="1333" dirty="0"/>
              <a:t>sender as sender</a:t>
            </a:r>
          </a:p>
        </p:txBody>
      </p:sp>
      <p:cxnSp>
        <p:nvCxnSpPr>
          <p:cNvPr id="8" name="Straight Connector 7"/>
          <p:cNvCxnSpPr/>
          <p:nvPr/>
        </p:nvCxnSpPr>
        <p:spPr bwMode="auto">
          <a:xfrm flipV="1">
            <a:off x="4381500" y="4254500"/>
            <a:ext cx="1333500" cy="21336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p:cNvCxnSpPr/>
          <p:nvPr/>
        </p:nvCxnSpPr>
        <p:spPr bwMode="auto">
          <a:xfrm>
            <a:off x="4381500" y="4699000"/>
            <a:ext cx="1333500" cy="1270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84748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an Actor</a:t>
            </a:r>
            <a:endParaRPr lang="en-US" dirty="0"/>
          </a:p>
        </p:txBody>
      </p:sp>
      <p:sp>
        <p:nvSpPr>
          <p:cNvPr id="3" name="Content Placeholder 2"/>
          <p:cNvSpPr>
            <a:spLocks noGrp="1"/>
          </p:cNvSpPr>
          <p:nvPr>
            <p:ph idx="1"/>
          </p:nvPr>
        </p:nvSpPr>
        <p:spPr>
          <a:xfrm>
            <a:off x="628650" y="1079500"/>
            <a:ext cx="6985000" cy="4572000"/>
          </a:xfrm>
        </p:spPr>
        <p:txBody>
          <a:bodyPr/>
          <a:lstStyle/>
          <a:p>
            <a:r>
              <a:rPr lang="en-US" dirty="0" smtClean="0">
                <a:latin typeface="Courier"/>
                <a:cs typeface="Courier"/>
              </a:rPr>
              <a:t>stop</a:t>
            </a:r>
            <a:r>
              <a:rPr lang="en-US" dirty="0" smtClean="0"/>
              <a:t> method on </a:t>
            </a:r>
            <a:r>
              <a:rPr lang="en-US" dirty="0" err="1" smtClean="0">
                <a:latin typeface="Courier"/>
                <a:cs typeface="Courier"/>
              </a:rPr>
              <a:t>ActorRefFactory</a:t>
            </a:r>
            <a:endParaRPr lang="en-US" dirty="0">
              <a:latin typeface="Courier"/>
              <a:cs typeface="Courier"/>
            </a:endParaRPr>
          </a:p>
          <a:p>
            <a:pPr lvl="2"/>
            <a:r>
              <a:rPr lang="en-US" dirty="0" err="1" smtClean="0">
                <a:latin typeface="Courier"/>
                <a:cs typeface="Courier"/>
              </a:rPr>
              <a:t>ActorSystem</a:t>
            </a:r>
            <a:r>
              <a:rPr lang="en-US" dirty="0" smtClean="0"/>
              <a:t> for stopping top level actors</a:t>
            </a:r>
          </a:p>
          <a:p>
            <a:pPr lvl="2"/>
            <a:r>
              <a:rPr lang="en-US" dirty="0" err="1" smtClean="0">
                <a:latin typeface="Courier"/>
                <a:cs typeface="Courier"/>
              </a:rPr>
              <a:t>ActorContext</a:t>
            </a:r>
            <a:r>
              <a:rPr lang="en-US" dirty="0" smtClean="0"/>
              <a:t> for stopping child actors</a:t>
            </a:r>
          </a:p>
          <a:p>
            <a:endParaRPr lang="en-US" dirty="0"/>
          </a:p>
          <a:p>
            <a:pPr lvl="2"/>
            <a:endParaRPr lang="en-US" dirty="0" smtClean="0"/>
          </a:p>
          <a:p>
            <a:pPr lvl="2"/>
            <a:endParaRPr lang="en-US" dirty="0"/>
          </a:p>
          <a:p>
            <a:pPr lvl="2"/>
            <a:endParaRPr lang="en-US" dirty="0" smtClean="0"/>
          </a:p>
          <a:p>
            <a:pPr marL="47623" indent="0">
              <a:buNone/>
            </a:pPr>
            <a:endParaRPr lang="en-US" dirty="0" smtClean="0"/>
          </a:p>
          <a:p>
            <a:r>
              <a:rPr lang="en-US" dirty="0" smtClean="0"/>
              <a:t>Actions:</a:t>
            </a:r>
          </a:p>
          <a:p>
            <a:pPr lvl="2"/>
            <a:r>
              <a:rPr lang="en-US" dirty="0" smtClean="0"/>
              <a:t>complete processing of current message</a:t>
            </a:r>
          </a:p>
          <a:p>
            <a:pPr lvl="2"/>
            <a:r>
              <a:rPr lang="en-US" dirty="0" smtClean="0"/>
              <a:t>remaining queued messages may be sent to </a:t>
            </a:r>
            <a:r>
              <a:rPr lang="en-US" dirty="0" err="1" smtClean="0">
                <a:latin typeface="Courier"/>
                <a:cs typeface="Courier"/>
              </a:rPr>
              <a:t>DeadLetters</a:t>
            </a:r>
            <a:endParaRPr lang="en-US" dirty="0" smtClean="0">
              <a:latin typeface="Courier"/>
              <a:cs typeface="Courier"/>
            </a:endParaRPr>
          </a:p>
          <a:p>
            <a:pPr lvl="2"/>
            <a:r>
              <a:rPr lang="en-US" dirty="0" smtClean="0"/>
              <a:t>call </a:t>
            </a:r>
            <a:r>
              <a:rPr lang="en-US" dirty="0" smtClean="0">
                <a:latin typeface="Courier"/>
                <a:cs typeface="Courier"/>
              </a:rPr>
              <a:t>stop</a:t>
            </a:r>
            <a:r>
              <a:rPr lang="en-US" dirty="0" smtClean="0"/>
              <a:t> on all child actors</a:t>
            </a:r>
          </a:p>
          <a:p>
            <a:pPr lvl="2"/>
            <a:r>
              <a:rPr lang="en-US" dirty="0" smtClean="0"/>
              <a:t>when children all stopped, call </a:t>
            </a:r>
            <a:r>
              <a:rPr lang="en-US" dirty="0" err="1" smtClean="0">
                <a:latin typeface="Courier"/>
                <a:cs typeface="Courier"/>
              </a:rPr>
              <a:t>postStop</a:t>
            </a:r>
            <a:r>
              <a:rPr lang="en-US" dirty="0"/>
              <a:t> </a:t>
            </a:r>
            <a:r>
              <a:rPr lang="en-US" dirty="0" smtClean="0"/>
              <a:t>method</a:t>
            </a:r>
          </a:p>
          <a:p>
            <a:pPr lvl="2"/>
            <a:r>
              <a:rPr lang="en-US" dirty="0" smtClean="0"/>
              <a:t>notify supervisor (usually parent)</a:t>
            </a:r>
          </a:p>
        </p:txBody>
      </p:sp>
      <p:sp>
        <p:nvSpPr>
          <p:cNvPr id="5" name="TextBox 4"/>
          <p:cNvSpPr txBox="1"/>
          <p:nvPr/>
        </p:nvSpPr>
        <p:spPr>
          <a:xfrm>
            <a:off x="628649" y="2103613"/>
            <a:ext cx="5546519" cy="1313503"/>
          </a:xfrm>
          <a:prstGeom prst="rect">
            <a:avLst/>
          </a:prstGeom>
          <a:solidFill>
            <a:srgbClr val="FFFFFF"/>
          </a:solidFill>
          <a:ln>
            <a:solidFill>
              <a:srgbClr val="000000"/>
            </a:solidFill>
          </a:ln>
        </p:spPr>
        <p:txBody>
          <a:bodyPr wrap="square" lIns="90000" tIns="117000" bIns="117000" rtlCol="0">
            <a:spAutoFit/>
          </a:bodyPr>
          <a:lstStyle/>
          <a:p>
            <a:r>
              <a:rPr lang="en-US" sz="1400" dirty="0">
                <a:latin typeface="Courier"/>
                <a:cs typeface="Courier"/>
              </a:rPr>
              <a:t>  </a:t>
            </a:r>
            <a:r>
              <a:rPr lang="en-US" sz="1400" dirty="0" err="1">
                <a:latin typeface="Courier"/>
                <a:cs typeface="Courier"/>
              </a:rPr>
              <a:t>val</a:t>
            </a:r>
            <a:r>
              <a:rPr lang="en-US" sz="1400" dirty="0">
                <a:latin typeface="Courier"/>
                <a:cs typeface="Courier"/>
              </a:rPr>
              <a:t> </a:t>
            </a:r>
            <a:r>
              <a:rPr lang="en-US" sz="1400" dirty="0" err="1">
                <a:latin typeface="Courier"/>
                <a:cs typeface="Courier"/>
              </a:rPr>
              <a:t>cSystem</a:t>
            </a:r>
            <a:r>
              <a:rPr lang="en-US" sz="1400" dirty="0">
                <a:latin typeface="Courier"/>
                <a:cs typeface="Courier"/>
              </a:rPr>
              <a:t> = </a:t>
            </a:r>
            <a:r>
              <a:rPr lang="en-US" sz="1400" dirty="0" err="1">
                <a:latin typeface="Courier"/>
                <a:cs typeface="Courier"/>
              </a:rPr>
              <a:t>ActorSystem</a:t>
            </a:r>
            <a:r>
              <a:rPr lang="en-US" sz="1400" dirty="0">
                <a:latin typeface="Courier"/>
                <a:cs typeface="Courier"/>
              </a:rPr>
              <a:t>("Counter")</a:t>
            </a:r>
          </a:p>
          <a:p>
            <a:r>
              <a:rPr lang="en-US" sz="1400" dirty="0">
                <a:latin typeface="Courier"/>
                <a:cs typeface="Courier"/>
              </a:rPr>
              <a:t>  </a:t>
            </a:r>
            <a:r>
              <a:rPr lang="en-US" sz="1400" dirty="0" err="1">
                <a:latin typeface="Courier"/>
                <a:cs typeface="Courier"/>
              </a:rPr>
              <a:t>val</a:t>
            </a:r>
            <a:r>
              <a:rPr lang="en-US" sz="1400" dirty="0">
                <a:latin typeface="Courier"/>
                <a:cs typeface="Courier"/>
              </a:rPr>
              <a:t> c1 = </a:t>
            </a:r>
            <a:r>
              <a:rPr lang="en-US" sz="1400" dirty="0" err="1">
                <a:latin typeface="Courier"/>
                <a:cs typeface="Courier"/>
              </a:rPr>
              <a:t>cSystem.actorOf</a:t>
            </a:r>
            <a:r>
              <a:rPr lang="en-US" sz="1400" dirty="0">
                <a:latin typeface="Courier"/>
                <a:cs typeface="Courier"/>
              </a:rPr>
              <a:t>(Props[Counter])</a:t>
            </a:r>
          </a:p>
          <a:p>
            <a:r>
              <a:rPr lang="cs-CZ" sz="1400" dirty="0">
                <a:latin typeface="Courier"/>
                <a:cs typeface="Courier"/>
              </a:rPr>
              <a:t>  c1 ! </a:t>
            </a:r>
            <a:r>
              <a:rPr lang="cs-CZ" sz="1400" dirty="0" err="1">
                <a:latin typeface="Courier"/>
                <a:cs typeface="Courier"/>
              </a:rPr>
              <a:t>Tick</a:t>
            </a:r>
            <a:endParaRPr lang="cs-CZ" sz="1400" dirty="0">
              <a:latin typeface="Courier"/>
              <a:cs typeface="Courier"/>
            </a:endParaRPr>
          </a:p>
          <a:p>
            <a:r>
              <a:rPr lang="cs-CZ" sz="1400" dirty="0">
                <a:solidFill>
                  <a:srgbClr val="0B52FC"/>
                </a:solidFill>
                <a:latin typeface="Courier"/>
                <a:cs typeface="Courier"/>
              </a:rPr>
              <a:t>  </a:t>
            </a:r>
            <a:r>
              <a:rPr lang="cs-CZ" sz="1400" dirty="0">
                <a:solidFill>
                  <a:srgbClr val="000000"/>
                </a:solidFill>
                <a:latin typeface="Courier"/>
                <a:cs typeface="Courier"/>
              </a:rPr>
              <a:t>...</a:t>
            </a:r>
          </a:p>
          <a:p>
            <a:r>
              <a:rPr lang="en-US" sz="1400" dirty="0">
                <a:solidFill>
                  <a:srgbClr val="000000"/>
                </a:solidFill>
                <a:latin typeface="Courier"/>
                <a:cs typeface="Courier"/>
              </a:rPr>
              <a:t>  </a:t>
            </a:r>
            <a:r>
              <a:rPr lang="en-US" sz="1400" dirty="0" err="1">
                <a:solidFill>
                  <a:srgbClr val="000000"/>
                </a:solidFill>
                <a:latin typeface="Courier"/>
                <a:cs typeface="Courier"/>
              </a:rPr>
              <a:t>cSystem.stop</a:t>
            </a:r>
            <a:r>
              <a:rPr lang="en-US" sz="1400" dirty="0">
                <a:solidFill>
                  <a:srgbClr val="000000"/>
                </a:solidFill>
                <a:latin typeface="Courier"/>
                <a:cs typeface="Courier"/>
              </a:rPr>
              <a:t>(c1)</a:t>
            </a:r>
            <a:endParaRPr lang="cs-CZ" sz="1400" dirty="0">
              <a:solidFill>
                <a:srgbClr val="000000"/>
              </a:solidFill>
              <a:latin typeface="Courier"/>
              <a:cs typeface="Courier"/>
            </a:endParaRPr>
          </a:p>
        </p:txBody>
      </p:sp>
      <p:pic>
        <p:nvPicPr>
          <p:cNvPr id="4" name="Picture 3" descr="stop_sign.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079500"/>
            <a:ext cx="1143000" cy="1143000"/>
          </a:xfrm>
          <a:prstGeom prst="rect">
            <a:avLst/>
          </a:prstGeom>
        </p:spPr>
      </p:pic>
    </p:spTree>
    <p:extLst>
      <p:ext uri="{BB962C8B-B14F-4D97-AF65-F5344CB8AC3E}">
        <p14:creationId xmlns:p14="http://schemas.microsoft.com/office/powerpoint/2010/main" val="973119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Stopping an Actor</a:t>
            </a:r>
            <a:endParaRPr lang="en-US" dirty="0"/>
          </a:p>
        </p:txBody>
      </p:sp>
      <p:sp>
        <p:nvSpPr>
          <p:cNvPr id="3" name="Content Placeholder 2"/>
          <p:cNvSpPr>
            <a:spLocks noGrp="1"/>
          </p:cNvSpPr>
          <p:nvPr>
            <p:ph idx="1"/>
          </p:nvPr>
        </p:nvSpPr>
        <p:spPr>
          <a:xfrm>
            <a:off x="628650" y="1185883"/>
            <a:ext cx="6985000" cy="3314865"/>
          </a:xfrm>
        </p:spPr>
        <p:txBody>
          <a:bodyPr/>
          <a:lstStyle/>
          <a:p>
            <a:r>
              <a:rPr lang="en-US" dirty="0" smtClean="0"/>
              <a:t>Alternative is to send actor </a:t>
            </a:r>
            <a:br>
              <a:rPr lang="en-US" dirty="0" smtClean="0"/>
            </a:br>
            <a:r>
              <a:rPr lang="en-US" dirty="0" err="1" smtClean="0">
                <a:latin typeface="Courier"/>
                <a:cs typeface="Courier"/>
              </a:rPr>
              <a:t>PoisonPill</a:t>
            </a:r>
            <a:r>
              <a:rPr lang="en-US" dirty="0" smtClean="0"/>
              <a:t> message</a:t>
            </a:r>
          </a:p>
          <a:p>
            <a:pPr lvl="2"/>
            <a:r>
              <a:rPr lang="en-US" dirty="0" smtClean="0"/>
              <a:t>handled after other messages </a:t>
            </a:r>
            <a:br>
              <a:rPr lang="en-US" dirty="0" smtClean="0"/>
            </a:br>
            <a:r>
              <a:rPr lang="en-US" dirty="0" smtClean="0"/>
              <a:t>in queue</a:t>
            </a:r>
          </a:p>
          <a:p>
            <a:pPr lvl="2"/>
            <a:r>
              <a:rPr lang="en-US" dirty="0" smtClean="0"/>
              <a:t>effect as for </a:t>
            </a:r>
            <a:r>
              <a:rPr lang="en-US" dirty="0" smtClean="0">
                <a:latin typeface="Courier"/>
                <a:cs typeface="Courier"/>
              </a:rPr>
              <a:t>stop</a:t>
            </a:r>
            <a:r>
              <a:rPr lang="en-US" dirty="0" smtClean="0"/>
              <a:t> method</a:t>
            </a:r>
          </a:p>
          <a:p>
            <a:pPr lvl="2"/>
            <a:r>
              <a:rPr lang="en-US" dirty="0" smtClean="0"/>
              <a:t>now deprecated</a:t>
            </a:r>
          </a:p>
          <a:p>
            <a:pPr lvl="2"/>
            <a:endParaRPr lang="en-US" dirty="0"/>
          </a:p>
          <a:p>
            <a:r>
              <a:rPr lang="en-US" dirty="0" smtClean="0"/>
              <a:t>Use </a:t>
            </a:r>
            <a:r>
              <a:rPr lang="en-US" dirty="0" smtClean="0">
                <a:latin typeface="Courier"/>
                <a:cs typeface="Courier"/>
              </a:rPr>
              <a:t>Kill</a:t>
            </a:r>
            <a:r>
              <a:rPr lang="en-US" dirty="0" smtClean="0"/>
              <a:t> message to kill actor</a:t>
            </a:r>
          </a:p>
          <a:p>
            <a:pPr lvl="2"/>
            <a:r>
              <a:rPr lang="en-US" dirty="0" smtClean="0"/>
              <a:t>causes </a:t>
            </a:r>
            <a:r>
              <a:rPr lang="en-US" dirty="0" err="1" smtClean="0">
                <a:latin typeface="Courier"/>
                <a:cs typeface="Courier"/>
              </a:rPr>
              <a:t>ActorKilledException</a:t>
            </a:r>
            <a:r>
              <a:rPr lang="en-US" dirty="0">
                <a:cs typeface="Courier"/>
              </a:rPr>
              <a:t> </a:t>
            </a:r>
            <a:r>
              <a:rPr lang="en-US" dirty="0" smtClean="0">
                <a:cs typeface="Courier"/>
              </a:rPr>
              <a:t>to be thrown</a:t>
            </a:r>
          </a:p>
          <a:p>
            <a:pPr lvl="2"/>
            <a:r>
              <a:rPr lang="en-US" dirty="0" smtClean="0">
                <a:cs typeface="Courier"/>
              </a:rPr>
              <a:t>effect dependent on supervision strategy</a:t>
            </a:r>
          </a:p>
          <a:p>
            <a:pPr lvl="2"/>
            <a:r>
              <a:rPr lang="en-US" dirty="0" smtClean="0">
                <a:cs typeface="Courier"/>
              </a:rPr>
              <a:t>more later</a:t>
            </a:r>
          </a:p>
        </p:txBody>
      </p:sp>
      <p:pic>
        <p:nvPicPr>
          <p:cNvPr id="4" name="Picture 3" descr="skull_and_crossbones.svg.m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845" y="1258820"/>
            <a:ext cx="1644805" cy="1584495"/>
          </a:xfrm>
          <a:prstGeom prst="rect">
            <a:avLst/>
          </a:prstGeom>
        </p:spPr>
      </p:pic>
    </p:spTree>
    <p:extLst>
      <p:ext uri="{BB962C8B-B14F-4D97-AF65-F5344CB8AC3E}">
        <p14:creationId xmlns:p14="http://schemas.microsoft.com/office/powerpoint/2010/main" val="1377602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an Actor's </a:t>
            </a:r>
            <a:r>
              <a:rPr lang="en-US" dirty="0" err="1" smtClean="0"/>
              <a:t>Behaviour</a:t>
            </a:r>
            <a:endParaRPr lang="en-US" dirty="0"/>
          </a:p>
        </p:txBody>
      </p:sp>
      <p:sp>
        <p:nvSpPr>
          <p:cNvPr id="3" name="Content Placeholder 2"/>
          <p:cNvSpPr>
            <a:spLocks noGrp="1"/>
          </p:cNvSpPr>
          <p:nvPr>
            <p:ph idx="1"/>
          </p:nvPr>
        </p:nvSpPr>
        <p:spPr>
          <a:xfrm>
            <a:off x="628650" y="1273566"/>
            <a:ext cx="6985000" cy="1920895"/>
          </a:xfrm>
        </p:spPr>
        <p:txBody>
          <a:bodyPr>
            <a:normAutofit/>
          </a:bodyPr>
          <a:lstStyle/>
          <a:p>
            <a:r>
              <a:rPr lang="en-US" dirty="0" err="1" smtClean="0">
                <a:latin typeface="Courier"/>
                <a:cs typeface="Courier"/>
              </a:rPr>
              <a:t>context.become</a:t>
            </a:r>
            <a:r>
              <a:rPr lang="en-US" dirty="0" smtClean="0">
                <a:latin typeface="Courier"/>
                <a:cs typeface="Courier"/>
              </a:rPr>
              <a:t>()</a:t>
            </a:r>
            <a:r>
              <a:rPr lang="en-US" dirty="0" smtClean="0"/>
              <a:t>	</a:t>
            </a:r>
          </a:p>
          <a:p>
            <a:pPr lvl="2"/>
            <a:r>
              <a:rPr lang="en-US" dirty="0" smtClean="0"/>
              <a:t>installs new </a:t>
            </a:r>
            <a:br>
              <a:rPr lang="en-US" dirty="0" smtClean="0"/>
            </a:br>
            <a:r>
              <a:rPr lang="en-US" dirty="0" smtClean="0"/>
              <a:t>receive </a:t>
            </a:r>
            <a:r>
              <a:rPr lang="en-US" dirty="0" err="1" smtClean="0"/>
              <a:t>behaviour</a:t>
            </a:r>
            <a:endParaRPr lang="en-US" dirty="0" smtClean="0"/>
          </a:p>
        </p:txBody>
      </p:sp>
      <p:sp>
        <p:nvSpPr>
          <p:cNvPr id="4" name="TextBox 3"/>
          <p:cNvSpPr txBox="1"/>
          <p:nvPr/>
        </p:nvSpPr>
        <p:spPr>
          <a:xfrm>
            <a:off x="3573648" y="1622817"/>
            <a:ext cx="4941702" cy="3611973"/>
          </a:xfrm>
          <a:prstGeom prst="rect">
            <a:avLst/>
          </a:prstGeom>
          <a:solidFill>
            <a:srgbClr val="FFFFFF"/>
          </a:solidFill>
          <a:ln>
            <a:solidFill>
              <a:srgbClr val="000000"/>
            </a:solidFill>
          </a:ln>
        </p:spPr>
        <p:txBody>
          <a:bodyPr wrap="square" lIns="120000" tIns="78000" rtlCol="0">
            <a:spAutoFit/>
          </a:bodyPr>
          <a:lstStyle/>
          <a:p>
            <a:r>
              <a:rPr lang="en-US" sz="1333" dirty="0">
                <a:latin typeface="Courier"/>
                <a:cs typeface="Courier"/>
              </a:rPr>
              <a:t>case class Tick</a:t>
            </a:r>
          </a:p>
          <a:p>
            <a:r>
              <a:rPr lang="en-US" sz="1333" dirty="0">
                <a:latin typeface="Courier"/>
                <a:cs typeface="Courier"/>
              </a:rPr>
              <a:t>case class </a:t>
            </a:r>
            <a:r>
              <a:rPr lang="en-US" sz="1333" dirty="0" smtClean="0">
                <a:latin typeface="Courier"/>
                <a:cs typeface="Courier"/>
              </a:rPr>
              <a:t>Change</a:t>
            </a:r>
            <a:endParaRPr lang="en-US" sz="1333" dirty="0">
              <a:latin typeface="Courier"/>
              <a:cs typeface="Courier"/>
            </a:endParaRPr>
          </a:p>
          <a:p>
            <a:r>
              <a:rPr lang="en-US" sz="1333" dirty="0">
                <a:latin typeface="Courier"/>
                <a:cs typeface="Courier"/>
              </a:rPr>
              <a:t>class Counter extends Actor {</a:t>
            </a:r>
          </a:p>
          <a:p>
            <a:r>
              <a:rPr lang="en-US" sz="1333" dirty="0">
                <a:latin typeface="Courier"/>
                <a:cs typeface="Courier"/>
              </a:rPr>
              <a:t>  </a:t>
            </a:r>
            <a:r>
              <a:rPr lang="en-US" sz="1333" dirty="0" err="1">
                <a:latin typeface="Courier"/>
                <a:cs typeface="Courier"/>
              </a:rPr>
              <a:t>var</a:t>
            </a:r>
            <a:r>
              <a:rPr lang="en-US" sz="1333" dirty="0">
                <a:latin typeface="Courier"/>
                <a:cs typeface="Courier"/>
              </a:rPr>
              <a:t> counter = 0</a:t>
            </a:r>
          </a:p>
          <a:p>
            <a:r>
              <a:rPr lang="en-US" sz="1333" dirty="0">
                <a:latin typeface="Courier"/>
                <a:cs typeface="Courier"/>
              </a:rPr>
              <a:t>  </a:t>
            </a:r>
            <a:r>
              <a:rPr lang="en-US" sz="1333" dirty="0" err="1">
                <a:latin typeface="Courier"/>
                <a:cs typeface="Courier"/>
              </a:rPr>
              <a:t>def</a:t>
            </a:r>
            <a:r>
              <a:rPr lang="en-US" sz="1333" dirty="0">
                <a:latin typeface="Courier"/>
                <a:cs typeface="Courier"/>
              </a:rPr>
              <a:t> receive = {</a:t>
            </a:r>
          </a:p>
          <a:p>
            <a:r>
              <a:rPr lang="en-US" sz="1333" dirty="0">
                <a:latin typeface="Courier"/>
                <a:cs typeface="Courier"/>
              </a:rPr>
              <a:t>    case Tick =&gt;</a:t>
            </a:r>
          </a:p>
          <a:p>
            <a:r>
              <a:rPr lang="en-US" sz="1333" dirty="0">
                <a:latin typeface="Courier"/>
                <a:cs typeface="Courier"/>
              </a:rPr>
              <a:t>      counter += 1; </a:t>
            </a:r>
            <a:r>
              <a:rPr lang="en-US" sz="1333" dirty="0" err="1">
                <a:latin typeface="Courier"/>
                <a:cs typeface="Courier"/>
              </a:rPr>
              <a:t>println</a:t>
            </a:r>
            <a:r>
              <a:rPr lang="en-US" sz="1333" dirty="0">
                <a:latin typeface="Courier"/>
                <a:cs typeface="Courier"/>
              </a:rPr>
              <a:t>(counter)</a:t>
            </a:r>
          </a:p>
          <a:p>
            <a:r>
              <a:rPr lang="en-US" sz="1333" dirty="0">
                <a:latin typeface="Courier"/>
                <a:cs typeface="Courier"/>
              </a:rPr>
              <a:t>    case Change =&gt; </a:t>
            </a:r>
          </a:p>
          <a:p>
            <a:r>
              <a:rPr lang="en-US" sz="1333" dirty="0">
                <a:solidFill>
                  <a:srgbClr val="3366FF"/>
                </a:solidFill>
                <a:latin typeface="Courier"/>
                <a:cs typeface="Courier"/>
              </a:rPr>
              <a:t>      </a:t>
            </a:r>
            <a:r>
              <a:rPr lang="en-US" sz="1333" dirty="0" err="1">
                <a:solidFill>
                  <a:srgbClr val="3366FF"/>
                </a:solidFill>
                <a:latin typeface="Courier"/>
                <a:cs typeface="Courier"/>
              </a:rPr>
              <a:t>println</a:t>
            </a:r>
            <a:r>
              <a:rPr lang="en-US" sz="1333" dirty="0">
                <a:solidFill>
                  <a:srgbClr val="3366FF"/>
                </a:solidFill>
                <a:latin typeface="Courier"/>
                <a:cs typeface="Courier"/>
              </a:rPr>
              <a:t>("Changing </a:t>
            </a:r>
            <a:r>
              <a:rPr lang="en-US" sz="1333" dirty="0" err="1">
                <a:solidFill>
                  <a:srgbClr val="3366FF"/>
                </a:solidFill>
                <a:latin typeface="Courier"/>
                <a:cs typeface="Courier"/>
              </a:rPr>
              <a:t>behaviour</a:t>
            </a:r>
            <a:r>
              <a:rPr lang="en-US" sz="1333" dirty="0">
                <a:solidFill>
                  <a:srgbClr val="3366FF"/>
                </a:solidFill>
                <a:latin typeface="Courier"/>
                <a:cs typeface="Courier"/>
              </a:rPr>
              <a:t>")</a:t>
            </a:r>
          </a:p>
          <a:p>
            <a:r>
              <a:rPr lang="en-US" sz="1333" dirty="0">
                <a:latin typeface="Courier"/>
                <a:cs typeface="Courier"/>
              </a:rPr>
              <a:t>      </a:t>
            </a:r>
            <a:r>
              <a:rPr lang="en-US" sz="1333" dirty="0" err="1">
                <a:solidFill>
                  <a:srgbClr val="3366FF"/>
                </a:solidFill>
                <a:latin typeface="Courier"/>
                <a:cs typeface="Courier"/>
              </a:rPr>
              <a:t>context.become</a:t>
            </a:r>
            <a:r>
              <a:rPr lang="en-US" sz="1333" dirty="0">
                <a:solidFill>
                  <a:srgbClr val="3366FF"/>
                </a:solidFill>
                <a:latin typeface="Courier"/>
                <a:cs typeface="Courier"/>
              </a:rPr>
              <a:t> ( {</a:t>
            </a:r>
          </a:p>
          <a:p>
            <a:r>
              <a:rPr lang="en-US" sz="1333" dirty="0">
                <a:solidFill>
                  <a:srgbClr val="3366FF"/>
                </a:solidFill>
                <a:latin typeface="Courier"/>
                <a:cs typeface="Courier"/>
              </a:rPr>
              <a:t>        case Tick =&gt;</a:t>
            </a:r>
          </a:p>
          <a:p>
            <a:r>
              <a:rPr lang="en-US" sz="1333" dirty="0">
                <a:solidFill>
                  <a:srgbClr val="3366FF"/>
                </a:solidFill>
                <a:latin typeface="Courier"/>
                <a:cs typeface="Courier"/>
              </a:rPr>
              <a:t>          counter -= 1; </a:t>
            </a:r>
            <a:r>
              <a:rPr lang="en-US" sz="1333" dirty="0" err="1">
                <a:solidFill>
                  <a:srgbClr val="3366FF"/>
                </a:solidFill>
                <a:latin typeface="Courier"/>
                <a:cs typeface="Courier"/>
              </a:rPr>
              <a:t>println</a:t>
            </a:r>
            <a:r>
              <a:rPr lang="en-US" sz="1333" dirty="0">
                <a:solidFill>
                  <a:srgbClr val="3366FF"/>
                </a:solidFill>
                <a:latin typeface="Courier"/>
                <a:cs typeface="Courier"/>
              </a:rPr>
              <a:t>(counter)</a:t>
            </a:r>
          </a:p>
          <a:p>
            <a:r>
              <a:rPr lang="en-US" sz="1333" dirty="0">
                <a:solidFill>
                  <a:srgbClr val="3366FF"/>
                </a:solidFill>
                <a:latin typeface="Courier"/>
                <a:cs typeface="Courier"/>
              </a:rPr>
              <a:t>      })</a:t>
            </a:r>
          </a:p>
          <a:p>
            <a:r>
              <a:rPr lang="en-US" sz="1333" dirty="0">
                <a:latin typeface="Courier"/>
                <a:cs typeface="Courier"/>
              </a:rPr>
              <a:t>    case </a:t>
            </a:r>
            <a:r>
              <a:rPr lang="en-US" sz="1333" dirty="0" err="1">
                <a:latin typeface="Courier"/>
                <a:cs typeface="Courier"/>
              </a:rPr>
              <a:t>ReceiveTimeout</a:t>
            </a:r>
            <a:r>
              <a:rPr lang="en-US" sz="1333" dirty="0">
                <a:latin typeface="Courier"/>
                <a:cs typeface="Courier"/>
              </a:rPr>
              <a:t> =&gt; </a:t>
            </a:r>
          </a:p>
          <a:p>
            <a:r>
              <a:rPr lang="en-US" sz="1333" dirty="0">
                <a:latin typeface="Courier"/>
                <a:cs typeface="Courier"/>
              </a:rPr>
              <a:t>      </a:t>
            </a:r>
            <a:r>
              <a:rPr lang="en-US" sz="1333" dirty="0" err="1">
                <a:latin typeface="Courier"/>
                <a:cs typeface="Courier"/>
              </a:rPr>
              <a:t>println</a:t>
            </a:r>
            <a:r>
              <a:rPr lang="en-US" sz="1333" dirty="0">
                <a:latin typeface="Courier"/>
                <a:cs typeface="Courier"/>
              </a:rPr>
              <a:t>("Nobody talking to me...")</a:t>
            </a:r>
          </a:p>
          <a:p>
            <a:r>
              <a:rPr lang="en-US" sz="1333" dirty="0">
                <a:latin typeface="Courier"/>
                <a:cs typeface="Courier"/>
              </a:rPr>
              <a:t>  }</a:t>
            </a:r>
          </a:p>
          <a:p>
            <a:r>
              <a:rPr lang="en-US" sz="1333" dirty="0">
                <a:latin typeface="Courier"/>
                <a:cs typeface="Courier"/>
              </a:rPr>
              <a:t>}</a:t>
            </a:r>
          </a:p>
        </p:txBody>
      </p:sp>
      <p:sp>
        <p:nvSpPr>
          <p:cNvPr id="5" name="TextBox 4"/>
          <p:cNvSpPr txBox="1"/>
          <p:nvPr/>
        </p:nvSpPr>
        <p:spPr>
          <a:xfrm>
            <a:off x="628650" y="2601134"/>
            <a:ext cx="2032000" cy="1056766"/>
          </a:xfrm>
          <a:prstGeom prst="rect">
            <a:avLst/>
          </a:prstGeom>
          <a:solidFill>
            <a:srgbClr val="FFFFFF"/>
          </a:solidFill>
          <a:ln>
            <a:solidFill>
              <a:srgbClr val="000000"/>
            </a:solidFill>
          </a:ln>
        </p:spPr>
        <p:txBody>
          <a:bodyPr wrap="square" lIns="90000" tIns="117000" bIns="117000" rtlCol="0">
            <a:spAutoFit/>
          </a:bodyPr>
          <a:lstStyle/>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a:p>
            <a:r>
              <a:rPr lang="cs-CZ" sz="1333" dirty="0">
                <a:latin typeface="Courier"/>
                <a:cs typeface="Courier"/>
              </a:rPr>
              <a:t>  c1 ! </a:t>
            </a:r>
            <a:r>
              <a:rPr lang="cs-CZ" sz="1333" dirty="0" err="1">
                <a:latin typeface="Courier"/>
                <a:cs typeface="Courier"/>
              </a:rPr>
              <a:t>Change</a:t>
            </a:r>
            <a:endParaRPr lang="cs-CZ" sz="1333" dirty="0">
              <a:latin typeface="Courier"/>
              <a:cs typeface="Courier"/>
            </a:endParaRPr>
          </a:p>
          <a:p>
            <a:r>
              <a:rPr lang="cs-CZ" sz="1333" dirty="0">
                <a:latin typeface="Courier"/>
                <a:cs typeface="Courier"/>
              </a:rPr>
              <a:t>  c1 ! </a:t>
            </a:r>
            <a:r>
              <a:rPr lang="cs-CZ" sz="1333" dirty="0" err="1">
                <a:latin typeface="Courier"/>
                <a:cs typeface="Courier"/>
              </a:rPr>
              <a:t>Tick</a:t>
            </a:r>
            <a:endParaRPr lang="cs-CZ" sz="1333" dirty="0">
              <a:latin typeface="Courier"/>
              <a:cs typeface="Courier"/>
            </a:endParaRPr>
          </a:p>
        </p:txBody>
      </p:sp>
      <p:sp>
        <p:nvSpPr>
          <p:cNvPr id="6" name="TextBox 5"/>
          <p:cNvSpPr txBox="1"/>
          <p:nvPr/>
        </p:nvSpPr>
        <p:spPr>
          <a:xfrm>
            <a:off x="628650" y="3978895"/>
            <a:ext cx="2476500" cy="1056766"/>
          </a:xfrm>
          <a:prstGeom prst="rect">
            <a:avLst/>
          </a:prstGeom>
          <a:solidFill>
            <a:srgbClr val="E0F8E0"/>
          </a:solidFill>
          <a:ln>
            <a:solidFill>
              <a:srgbClr val="009D00"/>
            </a:solidFill>
          </a:ln>
        </p:spPr>
        <p:txBody>
          <a:bodyPr wrap="square" lIns="90000" tIns="117000" bIns="117000" rtlCol="0">
            <a:spAutoFit/>
          </a:bodyPr>
          <a:lstStyle/>
          <a:p>
            <a:r>
              <a:rPr lang="en-US" sz="1333" dirty="0">
                <a:latin typeface="Courier"/>
                <a:cs typeface="Courier"/>
              </a:rPr>
              <a:t> 1</a:t>
            </a:r>
          </a:p>
          <a:p>
            <a:r>
              <a:rPr lang="en-US" sz="1333" dirty="0">
                <a:latin typeface="Courier"/>
                <a:cs typeface="Courier"/>
              </a:rPr>
              <a:t> 2</a:t>
            </a:r>
          </a:p>
          <a:p>
            <a:r>
              <a:rPr lang="en-US" sz="1333" dirty="0">
                <a:solidFill>
                  <a:srgbClr val="3366FF"/>
                </a:solidFill>
                <a:latin typeface="Courier"/>
                <a:cs typeface="Courier"/>
              </a:rPr>
              <a:t> Changing </a:t>
            </a:r>
            <a:r>
              <a:rPr lang="en-US" sz="1333" dirty="0" err="1">
                <a:solidFill>
                  <a:srgbClr val="3366FF"/>
                </a:solidFill>
                <a:latin typeface="Courier"/>
                <a:cs typeface="Courier"/>
              </a:rPr>
              <a:t>behaviour</a:t>
            </a:r>
            <a:endParaRPr lang="en-US" sz="1333" dirty="0">
              <a:solidFill>
                <a:srgbClr val="3366FF"/>
              </a:solidFill>
              <a:latin typeface="Courier"/>
              <a:cs typeface="Courier"/>
            </a:endParaRPr>
          </a:p>
          <a:p>
            <a:r>
              <a:rPr lang="en-US" sz="1333" dirty="0">
                <a:latin typeface="Courier"/>
                <a:cs typeface="Courier"/>
              </a:rPr>
              <a:t> 1</a:t>
            </a:r>
          </a:p>
        </p:txBody>
      </p:sp>
    </p:spTree>
    <p:extLst>
      <p:ext uri="{BB962C8B-B14F-4D97-AF65-F5344CB8AC3E}">
        <p14:creationId xmlns:p14="http://schemas.microsoft.com/office/powerpoint/2010/main" val="1337111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Lifecycle Callbacks</a:t>
            </a:r>
            <a:endParaRPr lang="en-US" dirty="0"/>
          </a:p>
        </p:txBody>
      </p:sp>
      <p:sp>
        <p:nvSpPr>
          <p:cNvPr id="3" name="Content Placeholder 2"/>
          <p:cNvSpPr>
            <a:spLocks noGrp="1"/>
          </p:cNvSpPr>
          <p:nvPr>
            <p:ph idx="1"/>
          </p:nvPr>
        </p:nvSpPr>
        <p:spPr>
          <a:xfrm>
            <a:off x="618423" y="1126506"/>
            <a:ext cx="6032500" cy="3683000"/>
          </a:xfrm>
        </p:spPr>
        <p:txBody>
          <a:bodyPr/>
          <a:lstStyle/>
          <a:p>
            <a:r>
              <a:rPr lang="en-US" dirty="0" smtClean="0"/>
              <a:t>Callback functions available for actor lifecycle</a:t>
            </a:r>
          </a:p>
          <a:p>
            <a:pPr lvl="2"/>
            <a:r>
              <a:rPr lang="en-US" dirty="0" err="1" smtClean="0">
                <a:latin typeface="Courier"/>
                <a:cs typeface="Courier"/>
              </a:rPr>
              <a:t>preStart</a:t>
            </a:r>
            <a:r>
              <a:rPr lang="en-US" dirty="0" smtClean="0">
                <a:latin typeface="Courier"/>
                <a:cs typeface="Courier"/>
              </a:rPr>
              <a:t>()</a:t>
            </a:r>
          </a:p>
          <a:p>
            <a:pPr lvl="2"/>
            <a:r>
              <a:rPr lang="en-US" dirty="0" err="1" smtClean="0">
                <a:latin typeface="Courier"/>
                <a:cs typeface="Courier"/>
              </a:rPr>
              <a:t>postStop</a:t>
            </a:r>
            <a:r>
              <a:rPr lang="en-US" dirty="0" smtClean="0">
                <a:latin typeface="Courier"/>
                <a:cs typeface="Courier"/>
              </a:rPr>
              <a:t>()</a:t>
            </a:r>
          </a:p>
          <a:p>
            <a:pPr lvl="2"/>
            <a:r>
              <a:rPr lang="en-US" dirty="0" err="1" smtClean="0">
                <a:latin typeface="Courier"/>
                <a:cs typeface="Courier"/>
              </a:rPr>
              <a:t>preRestart</a:t>
            </a:r>
            <a:r>
              <a:rPr lang="en-US" dirty="0" smtClean="0">
                <a:latin typeface="Courier"/>
                <a:cs typeface="Courier"/>
              </a:rPr>
              <a:t>()</a:t>
            </a:r>
          </a:p>
          <a:p>
            <a:pPr lvl="2"/>
            <a:r>
              <a:rPr lang="en-US" dirty="0" err="1" smtClean="0">
                <a:latin typeface="Courier"/>
                <a:cs typeface="Courier"/>
              </a:rPr>
              <a:t>postRestart</a:t>
            </a:r>
            <a:r>
              <a:rPr lang="en-US" dirty="0" smtClean="0">
                <a:latin typeface="Courier"/>
                <a:cs typeface="Courier"/>
              </a:rPr>
              <a:t>()</a:t>
            </a:r>
          </a:p>
          <a:p>
            <a:pPr lvl="2"/>
            <a:endParaRPr lang="en-US" dirty="0"/>
          </a:p>
          <a:p>
            <a:r>
              <a:rPr lang="en-US" dirty="0" err="1" smtClean="0"/>
              <a:t>DeathWatch</a:t>
            </a:r>
            <a:r>
              <a:rPr lang="en-US" dirty="0" smtClean="0"/>
              <a:t> allows actor to register for another actor stopping</a:t>
            </a:r>
          </a:p>
          <a:p>
            <a:pPr lvl="2"/>
            <a:r>
              <a:rPr lang="en-US" dirty="0" err="1" smtClean="0">
                <a:latin typeface="Courier"/>
                <a:cs typeface="Courier"/>
              </a:rPr>
              <a:t>context.watch</a:t>
            </a:r>
            <a:r>
              <a:rPr lang="en-US" dirty="0" smtClean="0">
                <a:latin typeface="Courier"/>
                <a:cs typeface="Courier"/>
              </a:rPr>
              <a:t>(</a:t>
            </a:r>
            <a:r>
              <a:rPr lang="en-US" dirty="0" err="1" smtClean="0">
                <a:latin typeface="Courier"/>
                <a:cs typeface="Courier"/>
              </a:rPr>
              <a:t>actorRef</a:t>
            </a:r>
            <a:r>
              <a:rPr lang="en-US" dirty="0" smtClean="0">
                <a:latin typeface="Courier"/>
                <a:cs typeface="Courier"/>
              </a:rPr>
              <a:t>)</a:t>
            </a:r>
          </a:p>
          <a:p>
            <a:pPr lvl="2"/>
            <a:r>
              <a:rPr lang="en-US" dirty="0" smtClean="0"/>
              <a:t>causes Terminated message to be </a:t>
            </a:r>
            <a:br>
              <a:rPr lang="en-US" dirty="0" smtClean="0"/>
            </a:br>
            <a:r>
              <a:rPr lang="en-US" dirty="0" smtClean="0"/>
              <a:t>sent when actor stops</a:t>
            </a:r>
            <a:endParaRPr lang="en-US" dirty="0"/>
          </a:p>
        </p:txBody>
      </p:sp>
      <p:grpSp>
        <p:nvGrpSpPr>
          <p:cNvPr id="6" name="Group 5"/>
          <p:cNvGrpSpPr/>
          <p:nvPr/>
        </p:nvGrpSpPr>
        <p:grpSpPr>
          <a:xfrm>
            <a:off x="3682999" y="1784514"/>
            <a:ext cx="1494361" cy="571500"/>
            <a:chOff x="3505200" y="2141417"/>
            <a:chExt cx="1793233" cy="685800"/>
          </a:xfrm>
        </p:grpSpPr>
        <p:sp>
          <p:nvSpPr>
            <p:cNvPr id="4" name="Right Brace 3"/>
            <p:cNvSpPr/>
            <p:nvPr/>
          </p:nvSpPr>
          <p:spPr bwMode="auto">
            <a:xfrm>
              <a:off x="3505200" y="2141417"/>
              <a:ext cx="228600" cy="685800"/>
            </a:xfrm>
            <a:prstGeom prst="rightBrace">
              <a:avLst>
                <a:gd name="adj1" fmla="val 53205"/>
                <a:gd name="adj2" fmla="val 54273"/>
              </a:avLst>
            </a:prstGeom>
            <a:solidFill>
              <a:srgbClr val="FFFFFF"/>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TextBox 4"/>
            <p:cNvSpPr txBox="1"/>
            <p:nvPr/>
          </p:nvSpPr>
          <p:spPr>
            <a:xfrm>
              <a:off x="3886200" y="2191929"/>
              <a:ext cx="1412233" cy="603088"/>
            </a:xfrm>
            <a:prstGeom prst="rect">
              <a:avLst/>
            </a:prstGeom>
            <a:noFill/>
          </p:spPr>
          <p:txBody>
            <a:bodyPr wrap="none" rtlCol="0">
              <a:spAutoFit/>
            </a:bodyPr>
            <a:lstStyle/>
            <a:p>
              <a:r>
                <a:rPr lang="en-US" sz="1333" dirty="0"/>
                <a:t>Used with </a:t>
              </a:r>
              <a:br>
                <a:rPr lang="en-US" sz="1333" dirty="0"/>
              </a:br>
              <a:r>
                <a:rPr lang="en-US" sz="1333" dirty="0"/>
                <a:t>fault handling </a:t>
              </a:r>
            </a:p>
          </p:txBody>
        </p:sp>
      </p:grpSp>
      <p:pic>
        <p:nvPicPr>
          <p:cNvPr id="9" name="Picture 8" descr="gravestone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0" y="3238500"/>
            <a:ext cx="1550052" cy="1753756"/>
          </a:xfrm>
          <a:prstGeom prst="rect">
            <a:avLst/>
          </a:prstGeom>
        </p:spPr>
      </p:pic>
      <p:sp>
        <p:nvSpPr>
          <p:cNvPr id="8" name="TextBox 7"/>
          <p:cNvSpPr txBox="1"/>
          <p:nvPr/>
        </p:nvSpPr>
        <p:spPr>
          <a:xfrm>
            <a:off x="6350000" y="3619500"/>
            <a:ext cx="952500" cy="451342"/>
          </a:xfrm>
          <a:prstGeom prst="rect">
            <a:avLst/>
          </a:prstGeom>
          <a:noFill/>
        </p:spPr>
        <p:txBody>
          <a:bodyPr wrap="square" rtlCol="0">
            <a:spAutoFit/>
          </a:bodyPr>
          <a:lstStyle/>
          <a:p>
            <a:r>
              <a:rPr lang="en-US" sz="2333" dirty="0">
                <a:latin typeface="Handwriting - Dakota"/>
                <a:cs typeface="Handwriting - Dakota"/>
              </a:rPr>
              <a:t>actor</a:t>
            </a:r>
          </a:p>
        </p:txBody>
      </p:sp>
    </p:spTree>
    <p:extLst>
      <p:ext uri="{BB962C8B-B14F-4D97-AF65-F5344CB8AC3E}">
        <p14:creationId xmlns:p14="http://schemas.microsoft.com/office/powerpoint/2010/main" val="7653749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Akka</a:t>
            </a:r>
            <a:r>
              <a:rPr lang="en-US" dirty="0" smtClean="0"/>
              <a:t> Features</a:t>
            </a:r>
            <a:endParaRPr lang="en-US" dirty="0"/>
          </a:p>
        </p:txBody>
      </p:sp>
      <p:sp>
        <p:nvSpPr>
          <p:cNvPr id="3" name="Content Placeholder 2"/>
          <p:cNvSpPr>
            <a:spLocks noGrp="1"/>
          </p:cNvSpPr>
          <p:nvPr>
            <p:ph idx="1"/>
          </p:nvPr>
        </p:nvSpPr>
        <p:spPr/>
        <p:txBody>
          <a:bodyPr>
            <a:normAutofit lnSpcReduction="10000"/>
          </a:bodyPr>
          <a:lstStyle/>
          <a:p>
            <a:r>
              <a:rPr lang="en-US" dirty="0" smtClean="0"/>
              <a:t>Java API</a:t>
            </a:r>
          </a:p>
          <a:p>
            <a:pPr lvl="2"/>
            <a:r>
              <a:rPr lang="en-US" dirty="0" smtClean="0"/>
              <a:t>completely interoperable with </a:t>
            </a:r>
            <a:r>
              <a:rPr lang="en-US" dirty="0" err="1" smtClean="0"/>
              <a:t>Scala</a:t>
            </a:r>
            <a:r>
              <a:rPr lang="en-US" dirty="0" smtClean="0"/>
              <a:t> API</a:t>
            </a:r>
          </a:p>
          <a:p>
            <a:pPr lvl="2"/>
            <a:endParaRPr lang="en-US" dirty="0"/>
          </a:p>
          <a:p>
            <a:r>
              <a:rPr lang="en-US" dirty="0" smtClean="0"/>
              <a:t>"Let it crash" failure management</a:t>
            </a:r>
          </a:p>
          <a:p>
            <a:pPr lvl="2"/>
            <a:r>
              <a:rPr lang="en-US" dirty="0" smtClean="0"/>
              <a:t>based on hierarchical actor structure</a:t>
            </a:r>
          </a:p>
          <a:p>
            <a:pPr lvl="2"/>
            <a:r>
              <a:rPr lang="en-US" dirty="0" smtClean="0"/>
              <a:t>highly flexible recovery</a:t>
            </a:r>
          </a:p>
          <a:p>
            <a:pPr lvl="2"/>
            <a:endParaRPr lang="en-US" dirty="0"/>
          </a:p>
          <a:p>
            <a:r>
              <a:rPr lang="en-US" dirty="0" smtClean="0"/>
              <a:t>Dynamic reconfiguration of actors</a:t>
            </a:r>
          </a:p>
          <a:p>
            <a:pPr lvl="2"/>
            <a:r>
              <a:rPr lang="en-US" dirty="0" smtClean="0"/>
              <a:t>changing </a:t>
            </a:r>
            <a:r>
              <a:rPr lang="en-US" dirty="0" err="1" smtClean="0"/>
              <a:t>behaviour</a:t>
            </a:r>
            <a:r>
              <a:rPr lang="en-US" dirty="0" smtClean="0"/>
              <a:t> while application is running</a:t>
            </a:r>
          </a:p>
          <a:p>
            <a:pPr lvl="2"/>
            <a:endParaRPr lang="en-US" dirty="0"/>
          </a:p>
          <a:p>
            <a:r>
              <a:rPr lang="en-US" dirty="0" smtClean="0"/>
              <a:t>Flexible dispatching of requests to actors</a:t>
            </a:r>
          </a:p>
          <a:p>
            <a:pPr lvl="2"/>
            <a:r>
              <a:rPr lang="en-US" dirty="0" smtClean="0"/>
              <a:t>"routers"</a:t>
            </a:r>
          </a:p>
          <a:p>
            <a:pPr lvl="2"/>
            <a:endParaRPr lang="en-US" dirty="0"/>
          </a:p>
          <a:p>
            <a:r>
              <a:rPr lang="en-US" dirty="0" smtClean="0"/>
              <a:t>Clustering support</a:t>
            </a:r>
          </a:p>
          <a:p>
            <a:pPr lvl="2"/>
            <a:r>
              <a:rPr lang="en-US" dirty="0" smtClean="0"/>
              <a:t>from 2.2</a:t>
            </a:r>
          </a:p>
        </p:txBody>
      </p:sp>
    </p:spTree>
    <p:extLst>
      <p:ext uri="{BB962C8B-B14F-4D97-AF65-F5344CB8AC3E}">
        <p14:creationId xmlns:p14="http://schemas.microsoft.com/office/powerpoint/2010/main" val="13042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Actors</a:t>
            </a:r>
            <a:endParaRPr lang="en-US" dirty="0"/>
          </a:p>
        </p:txBody>
      </p:sp>
      <p:sp>
        <p:nvSpPr>
          <p:cNvPr id="3" name="Content Placeholder 2"/>
          <p:cNvSpPr>
            <a:spLocks noGrp="1"/>
          </p:cNvSpPr>
          <p:nvPr>
            <p:ph idx="1"/>
          </p:nvPr>
        </p:nvSpPr>
        <p:spPr>
          <a:xfrm>
            <a:off x="628650" y="1041400"/>
            <a:ext cx="6985000" cy="2730500"/>
          </a:xfrm>
        </p:spPr>
        <p:txBody>
          <a:bodyPr/>
          <a:lstStyle/>
          <a:p>
            <a:r>
              <a:rPr lang="en-US" dirty="0" smtClean="0"/>
              <a:t>An alternative approach to concurrency and distribution</a:t>
            </a:r>
          </a:p>
          <a:p>
            <a:pPr lvl="2"/>
            <a:endParaRPr lang="en-US" dirty="0"/>
          </a:p>
          <a:p>
            <a:r>
              <a:rPr lang="en-US" dirty="0" smtClean="0"/>
              <a:t>Actor is a small, self-contained processing unit</a:t>
            </a:r>
          </a:p>
          <a:p>
            <a:pPr lvl="2"/>
            <a:r>
              <a:rPr lang="en-US" dirty="0"/>
              <a:t>c</a:t>
            </a:r>
            <a:r>
              <a:rPr lang="en-US" dirty="0" smtClean="0"/>
              <a:t>ontains state, </a:t>
            </a:r>
            <a:r>
              <a:rPr lang="en-US" dirty="0" err="1" smtClean="0"/>
              <a:t>behaviour</a:t>
            </a:r>
            <a:r>
              <a:rPr lang="en-US" dirty="0" smtClean="0"/>
              <a:t> and mailbox</a:t>
            </a:r>
          </a:p>
          <a:p>
            <a:pPr lvl="1"/>
            <a:endParaRPr lang="en-US" dirty="0"/>
          </a:p>
          <a:p>
            <a:r>
              <a:rPr lang="en-US" dirty="0" smtClean="0"/>
              <a:t>Actors communicate by sending messages</a:t>
            </a:r>
          </a:p>
          <a:p>
            <a:pPr lvl="2"/>
            <a:r>
              <a:rPr lang="en-US" dirty="0" smtClean="0"/>
              <a:t>asynchronously</a:t>
            </a:r>
          </a:p>
        </p:txBody>
      </p:sp>
      <p:grpSp>
        <p:nvGrpSpPr>
          <p:cNvPr id="26" name="Group 25"/>
          <p:cNvGrpSpPr/>
          <p:nvPr/>
        </p:nvGrpSpPr>
        <p:grpSpPr>
          <a:xfrm>
            <a:off x="1333500" y="3397003"/>
            <a:ext cx="6477000" cy="1778000"/>
            <a:chOff x="685800" y="3962400"/>
            <a:chExt cx="7772400" cy="2133600"/>
          </a:xfrm>
        </p:grpSpPr>
        <p:sp>
          <p:nvSpPr>
            <p:cNvPr id="4" name="Oval 3"/>
            <p:cNvSpPr/>
            <p:nvPr/>
          </p:nvSpPr>
          <p:spPr bwMode="auto">
            <a:xfrm>
              <a:off x="685800" y="3962400"/>
              <a:ext cx="1981200" cy="1981200"/>
            </a:xfrm>
            <a:prstGeom prst="ellipse">
              <a:avLst/>
            </a:prstGeom>
            <a:solidFill>
              <a:srgbClr val="FFF4AD"/>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5" name="Snip Single Corner Rectangle 4"/>
            <p:cNvSpPr/>
            <p:nvPr/>
          </p:nvSpPr>
          <p:spPr bwMode="auto">
            <a:xfrm>
              <a:off x="1066800" y="43434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6" name="Snip Single Corner Rectangle 5"/>
            <p:cNvSpPr/>
            <p:nvPr/>
          </p:nvSpPr>
          <p:spPr bwMode="auto">
            <a:xfrm>
              <a:off x="990600" y="44958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Snip Single Corner Rectangle 6"/>
            <p:cNvSpPr/>
            <p:nvPr/>
          </p:nvSpPr>
          <p:spPr bwMode="auto">
            <a:xfrm>
              <a:off x="838200" y="46482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nvGrpSpPr>
            <p:cNvPr id="13" name="Group 12"/>
            <p:cNvGrpSpPr/>
            <p:nvPr/>
          </p:nvGrpSpPr>
          <p:grpSpPr>
            <a:xfrm>
              <a:off x="1981200" y="4572000"/>
              <a:ext cx="2362200" cy="533400"/>
              <a:chOff x="2667000" y="4038600"/>
              <a:chExt cx="2362200" cy="533400"/>
            </a:xfrm>
          </p:grpSpPr>
          <p:sp>
            <p:nvSpPr>
              <p:cNvPr id="8" name="Rectangle 7"/>
              <p:cNvSpPr/>
              <p:nvPr/>
            </p:nvSpPr>
            <p:spPr bwMode="auto">
              <a:xfrm>
                <a:off x="2667000" y="4038600"/>
                <a:ext cx="2362200" cy="533400"/>
              </a:xfrm>
              <a:prstGeom prst="rect">
                <a:avLst/>
              </a:prstGeom>
              <a:solidFill>
                <a:srgbClr val="C3CD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9" name="Folded Corner 8"/>
              <p:cNvSpPr/>
              <p:nvPr/>
            </p:nvSpPr>
            <p:spPr bwMode="auto">
              <a:xfrm>
                <a:off x="28194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0" name="Folded Corner 9"/>
              <p:cNvSpPr/>
              <p:nvPr/>
            </p:nvSpPr>
            <p:spPr bwMode="auto">
              <a:xfrm>
                <a:off x="33528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1" name="Folded Corner 10"/>
              <p:cNvSpPr/>
              <p:nvPr/>
            </p:nvSpPr>
            <p:spPr bwMode="auto">
              <a:xfrm>
                <a:off x="38862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2" name="Folded Corner 11"/>
              <p:cNvSpPr/>
              <p:nvPr/>
            </p:nvSpPr>
            <p:spPr bwMode="auto">
              <a:xfrm>
                <a:off x="44196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14" name="Oval 13"/>
            <p:cNvSpPr/>
            <p:nvPr/>
          </p:nvSpPr>
          <p:spPr bwMode="auto">
            <a:xfrm>
              <a:off x="4800600" y="3962400"/>
              <a:ext cx="1981200" cy="1981200"/>
            </a:xfrm>
            <a:prstGeom prst="ellipse">
              <a:avLst/>
            </a:prstGeom>
            <a:solidFill>
              <a:srgbClr val="FFF4AD"/>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5" name="Snip Single Corner Rectangle 14"/>
            <p:cNvSpPr/>
            <p:nvPr/>
          </p:nvSpPr>
          <p:spPr bwMode="auto">
            <a:xfrm>
              <a:off x="5181600" y="43434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16" name="Snip Single Corner Rectangle 15"/>
            <p:cNvSpPr/>
            <p:nvPr/>
          </p:nvSpPr>
          <p:spPr bwMode="auto">
            <a:xfrm>
              <a:off x="5105400" y="4495800"/>
              <a:ext cx="533400" cy="533400"/>
            </a:xfrm>
            <a:prstGeom prst="snip1Rect">
              <a:avLst/>
            </a:prstGeom>
            <a:solidFill>
              <a:srgbClr val="CCFFCC"/>
            </a:solidFill>
            <a:ln>
              <a:solidFill>
                <a:srgbClr val="0235AD"/>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nvGrpSpPr>
            <p:cNvPr id="18" name="Group 17"/>
            <p:cNvGrpSpPr/>
            <p:nvPr/>
          </p:nvGrpSpPr>
          <p:grpSpPr>
            <a:xfrm>
              <a:off x="6096000" y="4572000"/>
              <a:ext cx="2362200" cy="533400"/>
              <a:chOff x="2667000" y="4038600"/>
              <a:chExt cx="2362200" cy="533400"/>
            </a:xfrm>
          </p:grpSpPr>
          <p:sp>
            <p:nvSpPr>
              <p:cNvPr id="19" name="Rectangle 18"/>
              <p:cNvSpPr/>
              <p:nvPr/>
            </p:nvSpPr>
            <p:spPr bwMode="auto">
              <a:xfrm>
                <a:off x="2667000" y="4038600"/>
                <a:ext cx="2362200" cy="533400"/>
              </a:xfrm>
              <a:prstGeom prst="rect">
                <a:avLst/>
              </a:prstGeom>
              <a:solidFill>
                <a:srgbClr val="C3CDFF"/>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0" name="Folded Corner 19"/>
              <p:cNvSpPr/>
              <p:nvPr/>
            </p:nvSpPr>
            <p:spPr bwMode="auto">
              <a:xfrm>
                <a:off x="28194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1" name="Folded Corner 20"/>
              <p:cNvSpPr/>
              <p:nvPr/>
            </p:nvSpPr>
            <p:spPr bwMode="auto">
              <a:xfrm>
                <a:off x="33528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2" name="Folded Corner 21"/>
              <p:cNvSpPr/>
              <p:nvPr/>
            </p:nvSpPr>
            <p:spPr bwMode="auto">
              <a:xfrm>
                <a:off x="38862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23" name="Folded Corner 22"/>
              <p:cNvSpPr/>
              <p:nvPr/>
            </p:nvSpPr>
            <p:spPr bwMode="auto">
              <a:xfrm>
                <a:off x="4419600" y="4114800"/>
                <a:ext cx="381000" cy="381000"/>
              </a:xfrm>
              <a:prstGeom prst="foldedCorner">
                <a:avLst>
                  <a:gd name="adj" fmla="val 50000"/>
                </a:avLst>
              </a:prstGeom>
              <a:solidFill>
                <a:schemeClr val="bg1"/>
              </a:solidFill>
              <a:ln>
                <a:solidFill>
                  <a:schemeClr val="tx1"/>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
          <p:nvSpPr>
            <p:cNvPr id="24" name="Curved Down Arrow 23"/>
            <p:cNvSpPr/>
            <p:nvPr/>
          </p:nvSpPr>
          <p:spPr bwMode="auto">
            <a:xfrm flipH="1" flipV="1">
              <a:off x="3657600" y="5105400"/>
              <a:ext cx="1828800" cy="990600"/>
            </a:xfrm>
            <a:prstGeom prst="curvedDownArrow">
              <a:avLst/>
            </a:prstGeom>
            <a:solidFill>
              <a:schemeClr val="bg2">
                <a:lumMod val="40000"/>
                <a:lumOff val="60000"/>
              </a:schemeClr>
            </a:solidFill>
            <a:ln>
              <a:no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grpSp>
    </p:spTree>
    <p:extLst>
      <p:ext uri="{BB962C8B-B14F-4D97-AF65-F5344CB8AC3E}">
        <p14:creationId xmlns:p14="http://schemas.microsoft.com/office/powerpoint/2010/main" val="476944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Actors</a:t>
            </a:r>
            <a:endParaRPr lang="en-US" dirty="0"/>
          </a:p>
        </p:txBody>
      </p:sp>
      <p:sp>
        <p:nvSpPr>
          <p:cNvPr id="3" name="Content Placeholder 2"/>
          <p:cNvSpPr>
            <a:spLocks noGrp="1"/>
          </p:cNvSpPr>
          <p:nvPr>
            <p:ph idx="1"/>
          </p:nvPr>
        </p:nvSpPr>
        <p:spPr/>
        <p:txBody>
          <a:bodyPr>
            <a:normAutofit lnSpcReduction="10000"/>
          </a:bodyPr>
          <a:lstStyle/>
          <a:p>
            <a:r>
              <a:rPr lang="en-US" dirty="0" smtClean="0"/>
              <a:t>Should not share any mutable state</a:t>
            </a:r>
          </a:p>
          <a:p>
            <a:pPr lvl="2"/>
            <a:r>
              <a:rPr lang="en-US" dirty="0" smtClean="0"/>
              <a:t>can have mutable state internally but nothing exposed</a:t>
            </a:r>
          </a:p>
          <a:p>
            <a:pPr lvl="2"/>
            <a:endParaRPr lang="en-US" dirty="0"/>
          </a:p>
          <a:p>
            <a:r>
              <a:rPr lang="en-US" dirty="0" smtClean="0"/>
              <a:t>Should communicate using immutable messages</a:t>
            </a:r>
          </a:p>
          <a:p>
            <a:pPr lvl="2"/>
            <a:endParaRPr lang="en-US" dirty="0"/>
          </a:p>
          <a:p>
            <a:r>
              <a:rPr lang="en-US" dirty="0" smtClean="0"/>
              <a:t>Should communicate asynchronously</a:t>
            </a:r>
          </a:p>
          <a:p>
            <a:pPr lvl="2"/>
            <a:endParaRPr lang="en-US" dirty="0"/>
          </a:p>
          <a:p>
            <a:r>
              <a:rPr lang="en-US" dirty="0" smtClean="0"/>
              <a:t>Behave reactively</a:t>
            </a:r>
          </a:p>
          <a:p>
            <a:pPr lvl="2"/>
            <a:r>
              <a:rPr lang="en-US" dirty="0" smtClean="0"/>
              <a:t>Only perform calculations in response to messages</a:t>
            </a:r>
          </a:p>
          <a:p>
            <a:pPr lvl="2"/>
            <a:endParaRPr lang="en-US" dirty="0"/>
          </a:p>
          <a:p>
            <a:r>
              <a:rPr lang="en-US" dirty="0" smtClean="0"/>
              <a:t>Can exist within one process or across processes</a:t>
            </a:r>
          </a:p>
          <a:p>
            <a:pPr lvl="2"/>
            <a:r>
              <a:rPr lang="en-US" dirty="0" smtClean="0"/>
              <a:t>also across machines</a:t>
            </a:r>
          </a:p>
          <a:p>
            <a:pPr lvl="2"/>
            <a:endParaRPr lang="en-US" dirty="0"/>
          </a:p>
          <a:p>
            <a:r>
              <a:rPr lang="en-US" dirty="0" smtClean="0"/>
              <a:t>Should provide a safe model for handling failures</a:t>
            </a:r>
            <a:endParaRPr lang="en-US" dirty="0"/>
          </a:p>
        </p:txBody>
      </p:sp>
    </p:spTree>
    <p:extLst>
      <p:ext uri="{BB962C8B-B14F-4D97-AF65-F5344CB8AC3E}">
        <p14:creationId xmlns:p14="http://schemas.microsoft.com/office/powerpoint/2010/main" val="199710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050759"/>
            <a:ext cx="7886700" cy="4178968"/>
          </a:xfrm>
        </p:spPr>
        <p:txBody>
          <a:bodyPr/>
          <a:lstStyle/>
          <a:p>
            <a:r>
              <a:rPr lang="en-US" dirty="0" smtClean="0"/>
              <a:t>Two Actors implementing "</a:t>
            </a:r>
            <a:r>
              <a:rPr lang="en-US" dirty="0" err="1" smtClean="0"/>
              <a:t>TickTock</a:t>
            </a:r>
            <a:r>
              <a:rPr lang="en-US" dirty="0" smtClean="0"/>
              <a:t>" example</a:t>
            </a:r>
          </a:p>
          <a:p>
            <a:endParaRPr lang="en-US" dirty="0"/>
          </a:p>
          <a:p>
            <a:r>
              <a:rPr lang="en-US" dirty="0" smtClean="0"/>
              <a:t>Message types</a:t>
            </a:r>
          </a:p>
          <a:p>
            <a:pPr lvl="2"/>
            <a:r>
              <a:rPr lang="en-US" dirty="0" smtClean="0"/>
              <a:t>usually defined as Algebraic Data Type</a:t>
            </a:r>
          </a:p>
        </p:txBody>
      </p:sp>
      <p:sp>
        <p:nvSpPr>
          <p:cNvPr id="4" name="TextBox 3"/>
          <p:cNvSpPr txBox="1"/>
          <p:nvPr/>
        </p:nvSpPr>
        <p:spPr>
          <a:xfrm>
            <a:off x="822366" y="2900385"/>
            <a:ext cx="6340197" cy="1528175"/>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endParaRPr lang="en-US" sz="1333" dirty="0">
              <a:latin typeface="Courier"/>
              <a:cs typeface="Courier"/>
            </a:endParaRPr>
          </a:p>
          <a:p>
            <a:r>
              <a:rPr lang="en-US" sz="1333" dirty="0">
                <a:latin typeface="Courier"/>
                <a:cs typeface="Courier"/>
              </a:rPr>
              <a:t>sealed abstract class Message</a:t>
            </a:r>
          </a:p>
          <a:p>
            <a:endParaRPr lang="en-US" sz="1333" dirty="0">
              <a:latin typeface="Courier"/>
              <a:cs typeface="Courier"/>
            </a:endParaRPr>
          </a:p>
          <a:p>
            <a:r>
              <a:rPr lang="en-US" sz="1333" dirty="0">
                <a:latin typeface="Courier"/>
                <a:cs typeface="Courier"/>
              </a:rPr>
              <a:t>case class </a:t>
            </a:r>
            <a:r>
              <a:rPr lang="en-US" sz="1333" dirty="0" err="1">
                <a:latin typeface="Courier"/>
                <a:cs typeface="Courier"/>
              </a:rPr>
              <a:t>StartTicking</a:t>
            </a:r>
            <a:r>
              <a:rPr lang="en-US" sz="1333" dirty="0">
                <a:latin typeface="Courier"/>
                <a:cs typeface="Courier"/>
              </a:rPr>
              <a:t> ( </a:t>
            </a:r>
            <a:r>
              <a:rPr lang="en-US" sz="1333" dirty="0" err="1">
                <a:latin typeface="Courier"/>
                <a:cs typeface="Courier"/>
              </a:rPr>
              <a:t>tocker</a:t>
            </a:r>
            <a:r>
              <a:rPr lang="en-US" sz="1333" dirty="0">
                <a:latin typeface="Courier"/>
                <a:cs typeface="Courier"/>
              </a:rPr>
              <a:t>: </a:t>
            </a:r>
            <a:r>
              <a:rPr lang="en-US" sz="1333" dirty="0" err="1">
                <a:latin typeface="Courier"/>
                <a:cs typeface="Courier"/>
              </a:rPr>
              <a:t>ActorRef</a:t>
            </a:r>
            <a:r>
              <a:rPr lang="en-US" sz="1333" dirty="0">
                <a:latin typeface="Courier"/>
                <a:cs typeface="Courier"/>
              </a:rPr>
              <a:t> ) extends Message</a:t>
            </a:r>
          </a:p>
          <a:p>
            <a:r>
              <a:rPr lang="en-US" sz="1333" dirty="0">
                <a:latin typeface="Courier"/>
                <a:cs typeface="Courier"/>
              </a:rPr>
              <a:t>case object </a:t>
            </a:r>
            <a:r>
              <a:rPr lang="en-US" sz="1333" dirty="0" err="1">
                <a:latin typeface="Courier"/>
                <a:cs typeface="Courier"/>
              </a:rPr>
              <a:t>TickMessage</a:t>
            </a:r>
            <a:r>
              <a:rPr lang="en-US" sz="1333" dirty="0">
                <a:latin typeface="Courier"/>
                <a:cs typeface="Courier"/>
              </a:rPr>
              <a:t> extends Message</a:t>
            </a:r>
          </a:p>
          <a:p>
            <a:r>
              <a:rPr lang="en-US" sz="1333" dirty="0">
                <a:latin typeface="Courier"/>
                <a:cs typeface="Courier"/>
              </a:rPr>
              <a:t>case object </a:t>
            </a:r>
            <a:r>
              <a:rPr lang="en-US" sz="1333" dirty="0" err="1">
                <a:latin typeface="Courier"/>
                <a:cs typeface="Courier"/>
              </a:rPr>
              <a:t>TockMessage</a:t>
            </a:r>
            <a:r>
              <a:rPr lang="en-US" sz="1333" dirty="0">
                <a:latin typeface="Courier"/>
                <a:cs typeface="Courier"/>
              </a:rPr>
              <a:t> extends Message</a:t>
            </a:r>
          </a:p>
        </p:txBody>
      </p:sp>
    </p:spTree>
    <p:extLst>
      <p:ext uri="{BB962C8B-B14F-4D97-AF65-F5344CB8AC3E}">
        <p14:creationId xmlns:p14="http://schemas.microsoft.com/office/powerpoint/2010/main" val="26659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628650" y="1114630"/>
            <a:ext cx="6985000" cy="1212933"/>
          </a:xfrm>
        </p:spPr>
        <p:txBody>
          <a:bodyPr/>
          <a:lstStyle/>
          <a:p>
            <a:r>
              <a:rPr lang="en-US" dirty="0" smtClean="0"/>
              <a:t>The </a:t>
            </a:r>
            <a:br>
              <a:rPr lang="en-US" dirty="0" smtClean="0"/>
            </a:br>
            <a:r>
              <a:rPr lang="en-US" dirty="0" smtClean="0"/>
              <a:t>Actors </a:t>
            </a:r>
          </a:p>
          <a:p>
            <a:pPr marL="0" indent="0">
              <a:buNone/>
            </a:pPr>
            <a:endParaRPr lang="en-US" dirty="0"/>
          </a:p>
        </p:txBody>
      </p:sp>
      <p:sp>
        <p:nvSpPr>
          <p:cNvPr id="4" name="TextBox 3"/>
          <p:cNvSpPr txBox="1"/>
          <p:nvPr/>
        </p:nvSpPr>
        <p:spPr>
          <a:xfrm>
            <a:off x="1950503" y="1238002"/>
            <a:ext cx="6647974" cy="3899978"/>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import </a:t>
            </a:r>
            <a:r>
              <a:rPr lang="en-US" sz="1333" dirty="0" err="1">
                <a:latin typeface="Courier"/>
                <a:cs typeface="Courier"/>
              </a:rPr>
              <a:t>akka.actor</a:t>
            </a:r>
            <a:r>
              <a:rPr lang="en-US" sz="1333" dirty="0">
                <a:latin typeface="Courier"/>
                <a:cs typeface="Courier"/>
              </a:rPr>
              <a:t>._</a:t>
            </a:r>
          </a:p>
          <a:p>
            <a:pPr>
              <a:spcBef>
                <a:spcPts val="500"/>
              </a:spcBef>
            </a:pPr>
            <a:r>
              <a:rPr lang="en-US" sz="1333" dirty="0">
                <a:latin typeface="Courier"/>
                <a:cs typeface="Courier"/>
              </a:rPr>
              <a:t>class </a:t>
            </a:r>
            <a:r>
              <a:rPr lang="en-US" sz="1333" dirty="0" err="1">
                <a:latin typeface="Courier"/>
                <a:cs typeface="Courier"/>
              </a:rPr>
              <a:t>TickActor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Tick Actor")</a:t>
            </a:r>
          </a:p>
          <a:p>
            <a:pPr>
              <a:spcBef>
                <a:spcPts val="500"/>
              </a:spcBef>
            </a:pPr>
            <a:r>
              <a:rPr lang="en-US" sz="1333" dirty="0">
                <a:latin typeface="Courier"/>
                <a:cs typeface="Courier"/>
              </a:rPr>
              <a:t>  override </a:t>
            </a:r>
            <a:r>
              <a:rPr lang="en-US" sz="1333" dirty="0" err="1">
                <a:latin typeface="Courier"/>
                <a:cs typeface="Courier"/>
              </a:rPr>
              <a:t>def</a:t>
            </a:r>
            <a:r>
              <a:rPr lang="en-US" sz="1333" dirty="0">
                <a:latin typeface="Courier"/>
                <a:cs typeface="Courier"/>
              </a:rPr>
              <a:t> </a:t>
            </a:r>
            <a:r>
              <a:rPr lang="en-US" sz="1333" dirty="0">
                <a:solidFill>
                  <a:srgbClr val="0B52FC"/>
                </a:solidFill>
                <a:latin typeface="Courier"/>
                <a:cs typeface="Courier"/>
              </a:rPr>
              <a:t>receive</a:t>
            </a:r>
            <a:r>
              <a:rPr lang="en-US" sz="1333" dirty="0">
                <a:latin typeface="Courier"/>
                <a:cs typeface="Courier"/>
              </a:rPr>
              <a:t> = {</a:t>
            </a:r>
          </a:p>
          <a:p>
            <a:r>
              <a:rPr lang="en-US" sz="1333" dirty="0">
                <a:latin typeface="Courier"/>
                <a:cs typeface="Courier"/>
              </a:rPr>
              <a:t>    case </a:t>
            </a:r>
            <a:r>
              <a:rPr lang="en-US" sz="1333" dirty="0" err="1">
                <a:latin typeface="Courier"/>
                <a:cs typeface="Courier"/>
              </a:rPr>
              <a:t>StartTicking</a:t>
            </a:r>
            <a:r>
              <a:rPr lang="en-US" sz="1333" dirty="0">
                <a:latin typeface="Courier"/>
                <a:cs typeface="Courier"/>
              </a:rPr>
              <a:t>(</a:t>
            </a:r>
            <a:r>
              <a:rPr lang="en-US" sz="1333" dirty="0" err="1">
                <a:latin typeface="Courier"/>
                <a:cs typeface="Courier"/>
              </a:rPr>
              <a:t>tocker</a:t>
            </a:r>
            <a:r>
              <a:rPr lang="en-US" sz="1333" dirty="0">
                <a:latin typeface="Courier"/>
                <a:cs typeface="Courier"/>
              </a:rPr>
              <a:t>) =&gt; </a:t>
            </a:r>
            <a:r>
              <a:rPr lang="en-US" sz="1333" dirty="0" err="1">
                <a:latin typeface="Courier"/>
                <a:cs typeface="Courier"/>
              </a:rPr>
              <a:t>log.info</a:t>
            </a:r>
            <a:r>
              <a:rPr lang="en-US" sz="1333" dirty="0">
                <a:latin typeface="Courier"/>
                <a:cs typeface="Courier"/>
              </a:rPr>
              <a:t>("Starting... Tick"); </a:t>
            </a:r>
            <a:br>
              <a:rPr lang="en-US" sz="1333" dirty="0">
                <a:latin typeface="Courier"/>
                <a:cs typeface="Courier"/>
              </a:rPr>
            </a:br>
            <a:r>
              <a:rPr lang="en-US" sz="1333" dirty="0">
                <a:latin typeface="Courier"/>
                <a:cs typeface="Courier"/>
              </a:rPr>
              <a:t>                                 </a:t>
            </a:r>
            <a:r>
              <a:rPr lang="en-US" sz="1333" dirty="0" err="1">
                <a:solidFill>
                  <a:srgbClr val="0B52FC"/>
                </a:solidFill>
                <a:latin typeface="Courier"/>
                <a:cs typeface="Courier"/>
              </a:rPr>
              <a:t>tocker</a:t>
            </a:r>
            <a:r>
              <a:rPr lang="en-US" sz="1333" dirty="0">
                <a:solidFill>
                  <a:srgbClr val="0B52FC"/>
                </a:solidFill>
                <a:latin typeface="Courier"/>
                <a:cs typeface="Courier"/>
              </a:rPr>
              <a:t> ! </a:t>
            </a:r>
            <a:r>
              <a:rPr lang="en-US" sz="1333" dirty="0" err="1">
                <a:solidFill>
                  <a:srgbClr val="0B52FC"/>
                </a:solidFill>
                <a:latin typeface="Courier"/>
                <a:cs typeface="Courier"/>
              </a:rPr>
              <a:t>TockMessage</a:t>
            </a:r>
            <a:endParaRPr lang="en-US" sz="1333" dirty="0">
              <a:solidFill>
                <a:srgbClr val="0B52FC"/>
              </a:solidFill>
              <a:latin typeface="Courier"/>
              <a:cs typeface="Courier"/>
            </a:endParaRPr>
          </a:p>
          <a:p>
            <a:r>
              <a:rPr lang="en-US" sz="1333" dirty="0">
                <a:latin typeface="Courier"/>
                <a:cs typeface="Courier"/>
              </a:rPr>
              <a:t>    case </a:t>
            </a:r>
            <a:r>
              <a:rPr lang="en-US" sz="1333" dirty="0" err="1">
                <a:latin typeface="Courier"/>
                <a:cs typeface="Courier"/>
              </a:rPr>
              <a:t>TickMessage</a:t>
            </a:r>
            <a:r>
              <a:rPr lang="en-US" sz="1333" dirty="0">
                <a:latin typeface="Courier"/>
                <a:cs typeface="Courier"/>
              </a:rPr>
              <a:t> =&gt; </a:t>
            </a:r>
            <a:r>
              <a:rPr lang="en-US" sz="1333" dirty="0" err="1">
                <a:latin typeface="Courier"/>
                <a:cs typeface="Courier"/>
              </a:rPr>
              <a:t>log.info</a:t>
            </a:r>
            <a:r>
              <a:rPr lang="en-US" sz="1333" dirty="0">
                <a:latin typeface="Courier"/>
                <a:cs typeface="Courier"/>
              </a:rPr>
              <a:t>("Tick"); </a:t>
            </a:r>
            <a:br>
              <a:rPr lang="en-US" sz="1333" dirty="0">
                <a:latin typeface="Courier"/>
                <a:cs typeface="Courier"/>
              </a:rPr>
            </a:br>
            <a:r>
              <a:rPr lang="en-US" sz="1333" dirty="0">
                <a:latin typeface="Courier"/>
                <a:cs typeface="Courier"/>
              </a:rPr>
              <a:t>                        </a:t>
            </a:r>
            <a:r>
              <a:rPr lang="en-US" sz="1333" dirty="0" err="1">
                <a:latin typeface="Courier"/>
                <a:cs typeface="Courier"/>
              </a:rPr>
              <a:t>Thread.sleep</a:t>
            </a:r>
            <a:r>
              <a:rPr lang="en-US" sz="1333" dirty="0">
                <a:latin typeface="Courier"/>
                <a:cs typeface="Courier"/>
              </a:rPr>
              <a:t>(500); </a:t>
            </a:r>
            <a:r>
              <a:rPr lang="en-US" sz="1333" dirty="0">
                <a:solidFill>
                  <a:srgbClr val="0B52FC"/>
                </a:solidFill>
                <a:latin typeface="Courier"/>
                <a:cs typeface="Courier"/>
              </a:rPr>
              <a:t>sender ! </a:t>
            </a:r>
            <a:r>
              <a:rPr lang="en-US" sz="1333" dirty="0" err="1">
                <a:solidFill>
                  <a:srgbClr val="0B52FC"/>
                </a:solidFill>
                <a:latin typeface="Courier"/>
                <a:cs typeface="Courier"/>
              </a:rPr>
              <a:t>TockMessage</a:t>
            </a:r>
            <a:endParaRPr lang="en-US" sz="1333" dirty="0">
              <a:solidFill>
                <a:srgbClr val="0B52FC"/>
              </a:solidFill>
              <a:latin typeface="Courier"/>
              <a:cs typeface="Courier"/>
            </a:endParaRPr>
          </a:p>
          <a:p>
            <a:r>
              <a:rPr lang="en-US" sz="1333" dirty="0">
                <a:latin typeface="Courier"/>
                <a:cs typeface="Courier"/>
              </a:rPr>
              <a:t>  }</a:t>
            </a:r>
          </a:p>
          <a:p>
            <a:r>
              <a:rPr lang="en-US" sz="1333" dirty="0">
                <a:latin typeface="Courier"/>
                <a:cs typeface="Courier"/>
              </a:rPr>
              <a:t>}</a:t>
            </a:r>
          </a:p>
          <a:p>
            <a:pPr>
              <a:spcBef>
                <a:spcPts val="1000"/>
              </a:spcBef>
            </a:pPr>
            <a:r>
              <a:rPr lang="en-US" sz="1333" dirty="0">
                <a:latin typeface="Courier"/>
                <a:cs typeface="Courier"/>
              </a:rPr>
              <a:t>class </a:t>
            </a:r>
            <a:r>
              <a:rPr lang="en-US" sz="1333" dirty="0" err="1">
                <a:latin typeface="Courier"/>
                <a:cs typeface="Courier"/>
              </a:rPr>
              <a:t>TockActor</a:t>
            </a:r>
            <a:r>
              <a:rPr lang="en-US" sz="1333" dirty="0">
                <a:latin typeface="Courier"/>
                <a:cs typeface="Courier"/>
              </a:rPr>
              <a:t> extends Actor with </a:t>
            </a:r>
            <a:r>
              <a:rPr lang="en-US" sz="1333" dirty="0" err="1">
                <a:latin typeface="Courier"/>
                <a:cs typeface="Courier"/>
              </a:rPr>
              <a:t>ActorLogging</a:t>
            </a:r>
            <a:r>
              <a:rPr lang="en-US" sz="1333" dirty="0">
                <a:latin typeface="Courier"/>
                <a:cs typeface="Courier"/>
              </a:rPr>
              <a:t> {</a:t>
            </a:r>
          </a:p>
          <a:p>
            <a:r>
              <a:rPr lang="en-US" sz="1333" dirty="0">
                <a:latin typeface="Courier"/>
                <a:cs typeface="Courier"/>
              </a:rPr>
              <a:t>  </a:t>
            </a:r>
            <a:r>
              <a:rPr lang="en-US" sz="1333" dirty="0" err="1">
                <a:latin typeface="Courier"/>
                <a:cs typeface="Courier"/>
              </a:rPr>
              <a:t>log.info</a:t>
            </a:r>
            <a:r>
              <a:rPr lang="en-US" sz="1333" dirty="0">
                <a:latin typeface="Courier"/>
                <a:cs typeface="Courier"/>
              </a:rPr>
              <a:t>("Creating Tock Actor")</a:t>
            </a:r>
          </a:p>
          <a:p>
            <a:pPr>
              <a:spcBef>
                <a:spcPts val="500"/>
              </a:spcBef>
            </a:pPr>
            <a:r>
              <a:rPr lang="en-US" sz="1333" dirty="0">
                <a:latin typeface="Courier"/>
                <a:cs typeface="Courier"/>
              </a:rPr>
              <a:t>  override </a:t>
            </a:r>
            <a:r>
              <a:rPr lang="en-US" sz="1333" dirty="0" err="1">
                <a:latin typeface="Courier"/>
                <a:cs typeface="Courier"/>
              </a:rPr>
              <a:t>def</a:t>
            </a:r>
            <a:r>
              <a:rPr lang="en-US" sz="1333" dirty="0">
                <a:latin typeface="Courier"/>
                <a:cs typeface="Courier"/>
              </a:rPr>
              <a:t> </a:t>
            </a:r>
            <a:r>
              <a:rPr lang="en-US" sz="1333" dirty="0">
                <a:solidFill>
                  <a:srgbClr val="0B52FC"/>
                </a:solidFill>
                <a:latin typeface="Courier"/>
                <a:cs typeface="Courier"/>
              </a:rPr>
              <a:t>receive</a:t>
            </a:r>
            <a:r>
              <a:rPr lang="en-US" sz="1333" dirty="0">
                <a:latin typeface="Courier"/>
                <a:cs typeface="Courier"/>
              </a:rPr>
              <a:t> = {</a:t>
            </a:r>
          </a:p>
          <a:p>
            <a:r>
              <a:rPr lang="en-US" sz="1333" dirty="0">
                <a:latin typeface="Courier"/>
                <a:cs typeface="Courier"/>
              </a:rPr>
              <a:t>    case </a:t>
            </a:r>
            <a:r>
              <a:rPr lang="en-US" sz="1333" dirty="0" err="1">
                <a:latin typeface="Courier"/>
                <a:cs typeface="Courier"/>
              </a:rPr>
              <a:t>TockMessage</a:t>
            </a:r>
            <a:r>
              <a:rPr lang="en-US" sz="1333" dirty="0">
                <a:latin typeface="Courier"/>
                <a:cs typeface="Courier"/>
              </a:rPr>
              <a:t> =&gt; </a:t>
            </a:r>
            <a:r>
              <a:rPr lang="en-US" sz="1333" dirty="0" err="1">
                <a:latin typeface="Courier"/>
                <a:cs typeface="Courier"/>
              </a:rPr>
              <a:t>log.info</a:t>
            </a:r>
            <a:r>
              <a:rPr lang="en-US" sz="1333" dirty="0">
                <a:latin typeface="Courier"/>
                <a:cs typeface="Courier"/>
              </a:rPr>
              <a:t>("Tock"); </a:t>
            </a:r>
            <a:br>
              <a:rPr lang="en-US" sz="1333" dirty="0">
                <a:latin typeface="Courier"/>
                <a:cs typeface="Courier"/>
              </a:rPr>
            </a:br>
            <a:r>
              <a:rPr lang="en-US" sz="1333" dirty="0">
                <a:latin typeface="Courier"/>
                <a:cs typeface="Courier"/>
              </a:rPr>
              <a:t>                        </a:t>
            </a:r>
            <a:r>
              <a:rPr lang="en-US" sz="1333" dirty="0" err="1">
                <a:latin typeface="Courier"/>
                <a:cs typeface="Courier"/>
              </a:rPr>
              <a:t>Thread.sleep</a:t>
            </a:r>
            <a:r>
              <a:rPr lang="en-US" sz="1333" dirty="0">
                <a:latin typeface="Courier"/>
                <a:cs typeface="Courier"/>
              </a:rPr>
              <a:t>(500); </a:t>
            </a:r>
            <a:r>
              <a:rPr lang="en-US" sz="1333" dirty="0">
                <a:solidFill>
                  <a:srgbClr val="0B52FC"/>
                </a:solidFill>
                <a:latin typeface="Courier"/>
                <a:cs typeface="Courier"/>
              </a:rPr>
              <a:t>sender ! </a:t>
            </a:r>
            <a:r>
              <a:rPr lang="en-US" sz="1333" dirty="0" err="1">
                <a:solidFill>
                  <a:srgbClr val="0B52FC"/>
                </a:solidFill>
                <a:latin typeface="Courier"/>
                <a:cs typeface="Courier"/>
              </a:rPr>
              <a:t>TickMessage</a:t>
            </a:r>
            <a:endParaRPr lang="en-US" sz="1333" dirty="0">
              <a:solidFill>
                <a:srgbClr val="0B52FC"/>
              </a:solidFill>
              <a:latin typeface="Courier"/>
              <a:cs typeface="Courier"/>
            </a:endParaRPr>
          </a:p>
          <a:p>
            <a:r>
              <a:rPr lang="en-US" sz="1333" dirty="0">
                <a:latin typeface="Courier"/>
                <a:cs typeface="Courier"/>
              </a:rPr>
              <a:t>  }</a:t>
            </a:r>
          </a:p>
          <a:p>
            <a:r>
              <a:rPr lang="en-US" sz="1333" dirty="0">
                <a:latin typeface="Courier"/>
                <a:cs typeface="Courier"/>
              </a:rPr>
              <a:t>}</a:t>
            </a:r>
          </a:p>
        </p:txBody>
      </p:sp>
    </p:spTree>
    <p:extLst>
      <p:ext uri="{BB962C8B-B14F-4D97-AF65-F5344CB8AC3E}">
        <p14:creationId xmlns:p14="http://schemas.microsoft.com/office/powerpoint/2010/main" val="1012659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539695" y="1079500"/>
            <a:ext cx="6985000" cy="508000"/>
          </a:xfrm>
        </p:spPr>
        <p:txBody>
          <a:bodyPr/>
          <a:lstStyle/>
          <a:p>
            <a:r>
              <a:rPr lang="en-US" dirty="0" smtClean="0"/>
              <a:t>The driver application</a:t>
            </a:r>
          </a:p>
          <a:p>
            <a:pPr marL="0" indent="0">
              <a:buNone/>
            </a:pPr>
            <a:endParaRPr lang="en-US" dirty="0"/>
          </a:p>
        </p:txBody>
      </p:sp>
      <p:sp>
        <p:nvSpPr>
          <p:cNvPr id="4" name="TextBox 3"/>
          <p:cNvSpPr txBox="1"/>
          <p:nvPr/>
        </p:nvSpPr>
        <p:spPr>
          <a:xfrm>
            <a:off x="809721" y="1541551"/>
            <a:ext cx="5416868" cy="2758897"/>
          </a:xfrm>
          <a:prstGeom prst="rect">
            <a:avLst/>
          </a:prstGeom>
          <a:solidFill>
            <a:schemeClr val="bg1"/>
          </a:solidFill>
          <a:ln>
            <a:solidFill>
              <a:srgbClr val="000000"/>
            </a:solidFill>
          </a:ln>
        </p:spPr>
        <p:txBody>
          <a:bodyPr wrap="none" rtlCol="0">
            <a:spAutoFit/>
          </a:bodyPr>
          <a:lstStyle/>
          <a:p>
            <a:r>
              <a:rPr lang="en-US" sz="1333" dirty="0">
                <a:latin typeface="Courier"/>
                <a:cs typeface="Courier"/>
              </a:rPr>
              <a:t>object </a:t>
            </a:r>
            <a:r>
              <a:rPr lang="en-US" sz="1333" dirty="0" err="1">
                <a:latin typeface="Courier"/>
                <a:cs typeface="Courier"/>
              </a:rPr>
              <a:t>ActorApp</a:t>
            </a:r>
            <a:r>
              <a:rPr lang="en-US" sz="1333" dirty="0">
                <a:latin typeface="Courier"/>
                <a:cs typeface="Courier"/>
              </a:rPr>
              <a:t> extends App {</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ttSystem</a:t>
            </a:r>
            <a:r>
              <a:rPr lang="en-US" sz="1333" dirty="0">
                <a:latin typeface="Courier"/>
                <a:cs typeface="Courier"/>
              </a:rPr>
              <a:t> = </a:t>
            </a:r>
            <a:r>
              <a:rPr lang="en-US" sz="1333" dirty="0" err="1">
                <a:latin typeface="Courier"/>
                <a:cs typeface="Courier"/>
              </a:rPr>
              <a:t>ActorSystem</a:t>
            </a:r>
            <a:r>
              <a:rPr lang="en-US" sz="1333" dirty="0">
                <a:latin typeface="Courier"/>
                <a:cs typeface="Courier"/>
              </a:rPr>
              <a:t>("</a:t>
            </a:r>
            <a:r>
              <a:rPr lang="en-US" sz="1333" dirty="0" err="1">
                <a:latin typeface="Courier"/>
                <a:cs typeface="Courier"/>
              </a:rPr>
              <a:t>TickTock</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ticker = </a:t>
            </a:r>
            <a:r>
              <a:rPr lang="en-US" sz="1333" dirty="0" err="1">
                <a:latin typeface="Courier"/>
                <a:cs typeface="Courier"/>
              </a:rPr>
              <a:t>ttSystem.actorOf</a:t>
            </a:r>
            <a:r>
              <a:rPr lang="en-US" sz="1333" dirty="0">
                <a:latin typeface="Courier"/>
                <a:cs typeface="Courier"/>
              </a:rPr>
              <a:t>( Props[</a:t>
            </a:r>
            <a:r>
              <a:rPr lang="en-US" sz="1333" dirty="0" err="1">
                <a:latin typeface="Courier"/>
                <a:cs typeface="Courier"/>
              </a:rPr>
              <a:t>TickActor</a:t>
            </a:r>
            <a:r>
              <a:rPr lang="en-US" sz="1333" dirty="0">
                <a:latin typeface="Courier"/>
                <a:cs typeface="Courier"/>
              </a:rPr>
              <a:t>] )</a:t>
            </a:r>
          </a:p>
          <a:p>
            <a:r>
              <a:rPr lang="en-US" sz="1333" dirty="0">
                <a:latin typeface="Courier"/>
                <a:cs typeface="Courier"/>
              </a:rPr>
              <a:t>  </a:t>
            </a:r>
            <a:r>
              <a:rPr lang="en-US" sz="1333" dirty="0" err="1">
                <a:latin typeface="Courier"/>
                <a:cs typeface="Courier"/>
              </a:rPr>
              <a:t>val</a:t>
            </a:r>
            <a:r>
              <a:rPr lang="en-US" sz="1333" dirty="0">
                <a:latin typeface="Courier"/>
                <a:cs typeface="Courier"/>
              </a:rPr>
              <a:t> </a:t>
            </a:r>
            <a:r>
              <a:rPr lang="en-US" sz="1333" dirty="0" err="1">
                <a:latin typeface="Courier"/>
                <a:cs typeface="Courier"/>
              </a:rPr>
              <a:t>tocker</a:t>
            </a:r>
            <a:r>
              <a:rPr lang="en-US" sz="1333" dirty="0">
                <a:latin typeface="Courier"/>
                <a:cs typeface="Courier"/>
              </a:rPr>
              <a:t> = </a:t>
            </a:r>
            <a:r>
              <a:rPr lang="en-US" sz="1333" dirty="0" err="1">
                <a:latin typeface="Courier"/>
                <a:cs typeface="Courier"/>
              </a:rPr>
              <a:t>ttSystem.actorOf</a:t>
            </a:r>
            <a:r>
              <a:rPr lang="en-US" sz="1333" dirty="0">
                <a:latin typeface="Courier"/>
                <a:cs typeface="Courier"/>
              </a:rPr>
              <a:t>( Props[</a:t>
            </a:r>
            <a:r>
              <a:rPr lang="en-US" sz="1333" dirty="0" err="1">
                <a:latin typeface="Courier"/>
                <a:cs typeface="Courier"/>
              </a:rPr>
              <a:t>TockActor</a:t>
            </a:r>
            <a:r>
              <a:rPr lang="en-US" sz="1333" dirty="0">
                <a:latin typeface="Courier"/>
                <a:cs typeface="Courier"/>
              </a:rPr>
              <a:t>] )</a:t>
            </a:r>
          </a:p>
          <a:p>
            <a:r>
              <a:rPr lang="en-US" sz="1333" dirty="0">
                <a:latin typeface="Courier"/>
                <a:cs typeface="Courier"/>
              </a:rPr>
              <a:t>  </a:t>
            </a:r>
          </a:p>
          <a:p>
            <a:r>
              <a:rPr lang="en-US" sz="1333" dirty="0">
                <a:latin typeface="Courier"/>
                <a:cs typeface="Courier"/>
              </a:rPr>
              <a:t>  ticker ! </a:t>
            </a:r>
            <a:r>
              <a:rPr lang="en-US" sz="1333" dirty="0" err="1">
                <a:latin typeface="Courier"/>
                <a:cs typeface="Courier"/>
              </a:rPr>
              <a:t>StartTicking</a:t>
            </a:r>
            <a:r>
              <a:rPr lang="en-US" sz="1333" dirty="0">
                <a:latin typeface="Courier"/>
                <a:cs typeface="Courier"/>
              </a:rPr>
              <a:t>(</a:t>
            </a:r>
            <a:r>
              <a:rPr lang="en-US" sz="1333" dirty="0" err="1">
                <a:latin typeface="Courier"/>
                <a:cs typeface="Courier"/>
              </a:rPr>
              <a:t>tocker</a:t>
            </a:r>
            <a:r>
              <a:rPr lang="en-US" sz="1333" dirty="0">
                <a:latin typeface="Courier"/>
                <a:cs typeface="Courier"/>
              </a:rPr>
              <a:t>)</a:t>
            </a:r>
          </a:p>
          <a:p>
            <a:r>
              <a:rPr lang="en-US" sz="1333" dirty="0">
                <a:latin typeface="Courier"/>
                <a:cs typeface="Courier"/>
              </a:rPr>
              <a:t>  </a:t>
            </a:r>
          </a:p>
          <a:p>
            <a:r>
              <a:rPr lang="en-US" sz="1333" dirty="0">
                <a:latin typeface="Courier"/>
                <a:cs typeface="Courier"/>
              </a:rPr>
              <a:t>  </a:t>
            </a:r>
            <a:r>
              <a:rPr lang="en-US" sz="1333" dirty="0" err="1">
                <a:latin typeface="Courier"/>
                <a:cs typeface="Courier"/>
              </a:rPr>
              <a:t>Thread.sleep</a:t>
            </a:r>
            <a:r>
              <a:rPr lang="en-US" sz="1333" dirty="0">
                <a:latin typeface="Courier"/>
                <a:cs typeface="Courier"/>
              </a:rPr>
              <a:t>(5000)</a:t>
            </a:r>
          </a:p>
          <a:p>
            <a:r>
              <a:rPr lang="en-US" sz="1333" dirty="0">
                <a:latin typeface="Courier"/>
                <a:cs typeface="Courier"/>
              </a:rPr>
              <a:t>  </a:t>
            </a:r>
            <a:r>
              <a:rPr lang="en-US" sz="1333" dirty="0" err="1">
                <a:latin typeface="Courier"/>
                <a:cs typeface="Courier"/>
              </a:rPr>
              <a:t>ttSystem.shutdown</a:t>
            </a:r>
            <a:endParaRPr lang="en-US" sz="1333" dirty="0">
              <a:latin typeface="Courier"/>
              <a:cs typeface="Courier"/>
            </a:endParaRPr>
          </a:p>
          <a:p>
            <a:r>
              <a:rPr lang="en-US" sz="1333" dirty="0">
                <a:latin typeface="Courier"/>
                <a:cs typeface="Courier"/>
              </a:rPr>
              <a:t>  </a:t>
            </a:r>
          </a:p>
          <a:p>
            <a:r>
              <a:rPr lang="en-US" sz="1333" dirty="0">
                <a:latin typeface="Courier"/>
                <a:cs typeface="Courier"/>
              </a:rPr>
              <a:t>} </a:t>
            </a:r>
          </a:p>
        </p:txBody>
      </p:sp>
      <p:sp>
        <p:nvSpPr>
          <p:cNvPr id="5" name="TextBox 4"/>
          <p:cNvSpPr txBox="1"/>
          <p:nvPr/>
        </p:nvSpPr>
        <p:spPr>
          <a:xfrm>
            <a:off x="6794501" y="2095500"/>
            <a:ext cx="1029449" cy="707694"/>
          </a:xfrm>
          <a:prstGeom prst="rect">
            <a:avLst/>
          </a:prstGeom>
          <a:noFill/>
        </p:spPr>
        <p:txBody>
          <a:bodyPr wrap="none" rtlCol="0">
            <a:spAutoFit/>
          </a:bodyPr>
          <a:lstStyle/>
          <a:p>
            <a:r>
              <a:rPr lang="en-US" sz="1333" dirty="0"/>
              <a:t>Create and</a:t>
            </a:r>
            <a:br>
              <a:rPr lang="en-US" sz="1333" dirty="0"/>
            </a:br>
            <a:r>
              <a:rPr lang="en-US" sz="1333" dirty="0" err="1"/>
              <a:t>initialise</a:t>
            </a:r>
            <a:r>
              <a:rPr lang="en-US" sz="1333" dirty="0"/>
              <a:t> the</a:t>
            </a:r>
            <a:br>
              <a:rPr lang="en-US" sz="1333" dirty="0"/>
            </a:br>
            <a:r>
              <a:rPr lang="en-US" sz="1333" dirty="0"/>
              <a:t>actors</a:t>
            </a:r>
          </a:p>
        </p:txBody>
      </p:sp>
      <p:sp>
        <p:nvSpPr>
          <p:cNvPr id="6" name="Right Brace 5"/>
          <p:cNvSpPr/>
          <p:nvPr/>
        </p:nvSpPr>
        <p:spPr bwMode="auto">
          <a:xfrm>
            <a:off x="6144783" y="2310699"/>
            <a:ext cx="190500" cy="635000"/>
          </a:xfrm>
          <a:prstGeom prst="rightBrace">
            <a:avLst/>
          </a:prstGeom>
          <a:solidFill>
            <a:srgbClr val="FFFFFF"/>
          </a:solidFill>
          <a:ln>
            <a:solidFill>
              <a:srgbClr val="000000"/>
            </a:solidFill>
          </a:ln>
          <a:effectLst/>
          <a:extLst/>
        </p:spPr>
        <p:txBody>
          <a:bodyPr vert="horz" wrap="square" lIns="76200" tIns="38100" rIns="76200" bIns="38100" numCol="1" rtlCol="0" anchor="t" anchorCtr="0" compatLnSpc="1">
            <a:prstTxWarp prst="textNoShape">
              <a:avLst/>
            </a:prstTxWarp>
          </a:bodyPr>
          <a:lstStyle/>
          <a:p>
            <a:pPr defTabSz="761970" eaLnBrk="0" fontAlgn="base" hangingPunct="0">
              <a:spcBef>
                <a:spcPct val="0"/>
              </a:spcBef>
              <a:spcAft>
                <a:spcPct val="0"/>
              </a:spcAft>
            </a:pPr>
            <a:endParaRPr lang="en-US" sz="2000">
              <a:latin typeface="Arial" charset="0"/>
              <a:ea typeface="ＭＳ Ｐゴシック" charset="0"/>
            </a:endParaRPr>
          </a:p>
        </p:txBody>
      </p:sp>
      <p:sp>
        <p:nvSpPr>
          <p:cNvPr id="7" name="TextBox 6"/>
          <p:cNvSpPr txBox="1"/>
          <p:nvPr/>
        </p:nvSpPr>
        <p:spPr>
          <a:xfrm>
            <a:off x="6794500" y="2794000"/>
            <a:ext cx="886076" cy="502573"/>
          </a:xfrm>
          <a:prstGeom prst="rect">
            <a:avLst/>
          </a:prstGeom>
          <a:noFill/>
        </p:spPr>
        <p:txBody>
          <a:bodyPr wrap="none" rtlCol="0">
            <a:spAutoFit/>
          </a:bodyPr>
          <a:lstStyle/>
          <a:p>
            <a:r>
              <a:rPr lang="en-US" sz="1333" dirty="0"/>
              <a:t>Send start</a:t>
            </a:r>
            <a:br>
              <a:rPr lang="en-US" sz="1333" dirty="0"/>
            </a:br>
            <a:r>
              <a:rPr lang="en-US" sz="1333" dirty="0"/>
              <a:t>message</a:t>
            </a:r>
          </a:p>
        </p:txBody>
      </p:sp>
      <p:cxnSp>
        <p:nvCxnSpPr>
          <p:cNvPr id="9" name="Straight Connector 8"/>
          <p:cNvCxnSpPr>
            <a:endCxn id="7" idx="1"/>
          </p:cNvCxnSpPr>
          <p:nvPr/>
        </p:nvCxnSpPr>
        <p:spPr bwMode="auto">
          <a:xfrm flipV="1">
            <a:off x="4678878" y="3045287"/>
            <a:ext cx="2115622" cy="6455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TextBox 9"/>
          <p:cNvSpPr txBox="1"/>
          <p:nvPr/>
        </p:nvSpPr>
        <p:spPr>
          <a:xfrm>
            <a:off x="6756985" y="3351929"/>
            <a:ext cx="1279004" cy="502573"/>
          </a:xfrm>
          <a:prstGeom prst="rect">
            <a:avLst/>
          </a:prstGeom>
          <a:noFill/>
        </p:spPr>
        <p:txBody>
          <a:bodyPr wrap="none" rtlCol="0">
            <a:spAutoFit/>
          </a:bodyPr>
          <a:lstStyle/>
          <a:p>
            <a:r>
              <a:rPr lang="en-US" sz="1333" dirty="0"/>
              <a:t>Wait 5 seconds</a:t>
            </a:r>
            <a:br>
              <a:rPr lang="en-US" sz="1333" dirty="0"/>
            </a:br>
            <a:r>
              <a:rPr lang="en-US" sz="1333" dirty="0"/>
              <a:t>then shut down</a:t>
            </a:r>
          </a:p>
        </p:txBody>
      </p:sp>
      <p:cxnSp>
        <p:nvCxnSpPr>
          <p:cNvPr id="11" name="Straight Connector 10"/>
          <p:cNvCxnSpPr/>
          <p:nvPr/>
        </p:nvCxnSpPr>
        <p:spPr bwMode="auto">
          <a:xfrm>
            <a:off x="4417621" y="3547858"/>
            <a:ext cx="2376879" cy="61299"/>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TextBox 12"/>
          <p:cNvSpPr txBox="1"/>
          <p:nvPr/>
        </p:nvSpPr>
        <p:spPr>
          <a:xfrm>
            <a:off x="1321603" y="3915800"/>
            <a:ext cx="5915935" cy="1355650"/>
          </a:xfrm>
          <a:prstGeom prst="rect">
            <a:avLst/>
          </a:prstGeom>
          <a:solidFill>
            <a:srgbClr val="EBFFE3"/>
          </a:solidFill>
          <a:ln>
            <a:solidFill>
              <a:srgbClr val="000000"/>
            </a:solidFill>
          </a:ln>
        </p:spPr>
        <p:txBody>
          <a:bodyPr wrap="none" lIns="90000" tIns="78000" rtlCol="0">
            <a:spAutoFit/>
          </a:bodyPr>
          <a:lstStyle/>
          <a:p>
            <a:r>
              <a:rPr lang="en-US" sz="1333" dirty="0"/>
              <a:t>[INFO] [06/25/2013 18:18:48.893] … [</a:t>
            </a:r>
            <a:r>
              <a:rPr lang="en-US" sz="1333" dirty="0" err="1"/>
              <a:t>akka</a:t>
            </a:r>
            <a:r>
              <a:rPr lang="en-US" sz="1333" dirty="0"/>
              <a:t>://</a:t>
            </a:r>
            <a:r>
              <a:rPr lang="en-US" sz="1333" dirty="0" err="1"/>
              <a:t>TickTock</a:t>
            </a:r>
            <a:r>
              <a:rPr lang="en-US" sz="1333" dirty="0"/>
              <a:t>/user/$a] Creating Tick Actor</a:t>
            </a:r>
          </a:p>
          <a:p>
            <a:r>
              <a:rPr lang="en-US" sz="1333" dirty="0"/>
              <a:t>[INFO] [06/25/2013 18:18:48.897] … [</a:t>
            </a:r>
            <a:r>
              <a:rPr lang="en-US" sz="1333" dirty="0" err="1"/>
              <a:t>akka</a:t>
            </a:r>
            <a:r>
              <a:rPr lang="en-US" sz="1333" dirty="0"/>
              <a:t>://</a:t>
            </a:r>
            <a:r>
              <a:rPr lang="en-US" sz="1333" dirty="0" err="1"/>
              <a:t>TickTock</a:t>
            </a:r>
            <a:r>
              <a:rPr lang="en-US" sz="1333" dirty="0"/>
              <a:t>/user/$b] Creating Tock Actor</a:t>
            </a:r>
          </a:p>
          <a:p>
            <a:r>
              <a:rPr lang="en-US" sz="1333" dirty="0"/>
              <a:t>[INFO] [06/25/2013 18:18:48.898] … [</a:t>
            </a:r>
            <a:r>
              <a:rPr lang="en-US" sz="1333" dirty="0" err="1"/>
              <a:t>akka</a:t>
            </a:r>
            <a:r>
              <a:rPr lang="en-US" sz="1333" dirty="0"/>
              <a:t>://</a:t>
            </a:r>
            <a:r>
              <a:rPr lang="en-US" sz="1333" dirty="0" err="1"/>
              <a:t>TickTock</a:t>
            </a:r>
            <a:r>
              <a:rPr lang="en-US" sz="1333" dirty="0"/>
              <a:t>/user/$a] Starting... Tick</a:t>
            </a:r>
          </a:p>
          <a:p>
            <a:r>
              <a:rPr lang="en-US" sz="1333" dirty="0"/>
              <a:t>[INFO] [06/25/2013 18:18:48.898] … [</a:t>
            </a:r>
            <a:r>
              <a:rPr lang="en-US" sz="1333" dirty="0" err="1"/>
              <a:t>akka</a:t>
            </a:r>
            <a:r>
              <a:rPr lang="en-US" sz="1333" dirty="0"/>
              <a:t>://</a:t>
            </a:r>
            <a:r>
              <a:rPr lang="en-US" sz="1333" dirty="0" err="1"/>
              <a:t>TickTock</a:t>
            </a:r>
            <a:r>
              <a:rPr lang="en-US" sz="1333" dirty="0"/>
              <a:t>/user/$b] Tock</a:t>
            </a:r>
          </a:p>
          <a:p>
            <a:r>
              <a:rPr lang="en-US" sz="1333" dirty="0"/>
              <a:t>[INFO] [06/25/2013 18:18:49.397] … [</a:t>
            </a:r>
            <a:r>
              <a:rPr lang="en-US" sz="1333" dirty="0" err="1"/>
              <a:t>akka</a:t>
            </a:r>
            <a:r>
              <a:rPr lang="en-US" sz="1333" dirty="0"/>
              <a:t>://</a:t>
            </a:r>
            <a:r>
              <a:rPr lang="en-US" sz="1333" dirty="0" err="1"/>
              <a:t>TickTock</a:t>
            </a:r>
            <a:r>
              <a:rPr lang="en-US" sz="1333" dirty="0"/>
              <a:t>/user/$a] Tick</a:t>
            </a:r>
          </a:p>
          <a:p>
            <a:r>
              <a:rPr lang="en-US" sz="1333" dirty="0" smtClean="0"/>
              <a:t>…</a:t>
            </a:r>
            <a:endParaRPr lang="en-US" sz="1333" dirty="0"/>
          </a:p>
        </p:txBody>
      </p:sp>
    </p:spTree>
    <p:extLst>
      <p:ext uri="{BB962C8B-B14F-4D97-AF65-F5344CB8AC3E}">
        <p14:creationId xmlns:p14="http://schemas.microsoft.com/office/powerpoint/2010/main" val="73279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Application Structure and Naming</a:t>
            </a:r>
            <a:endParaRPr lang="en-US" dirty="0"/>
          </a:p>
        </p:txBody>
      </p:sp>
      <p:sp>
        <p:nvSpPr>
          <p:cNvPr id="3" name="Content Placeholder 2"/>
          <p:cNvSpPr>
            <a:spLocks noGrp="1"/>
          </p:cNvSpPr>
          <p:nvPr>
            <p:ph idx="1"/>
          </p:nvPr>
        </p:nvSpPr>
        <p:spPr>
          <a:xfrm>
            <a:off x="628650" y="1101990"/>
            <a:ext cx="6985000" cy="2898510"/>
          </a:xfrm>
        </p:spPr>
        <p:txBody>
          <a:bodyPr/>
          <a:lstStyle/>
          <a:p>
            <a:r>
              <a:rPr lang="en-US" dirty="0" smtClean="0"/>
              <a:t>Actors exist in a hierarchy</a:t>
            </a:r>
          </a:p>
          <a:p>
            <a:pPr lvl="2"/>
            <a:r>
              <a:rPr lang="en-US" dirty="0" smtClean="0"/>
              <a:t>Important for error </a:t>
            </a:r>
            <a:br>
              <a:rPr lang="en-US" dirty="0" smtClean="0"/>
            </a:br>
            <a:r>
              <a:rPr lang="en-US" dirty="0" smtClean="0"/>
              <a:t>handling and recovery</a:t>
            </a:r>
          </a:p>
          <a:p>
            <a:pPr lvl="2"/>
            <a:endParaRPr lang="en-US" dirty="0"/>
          </a:p>
          <a:p>
            <a:r>
              <a:rPr lang="en-US" dirty="0" smtClean="0"/>
              <a:t>Pathname identifies </a:t>
            </a:r>
            <a:br>
              <a:rPr lang="en-US" dirty="0" smtClean="0"/>
            </a:br>
            <a:r>
              <a:rPr lang="en-US" dirty="0" smtClean="0"/>
              <a:t>individual actors</a:t>
            </a:r>
            <a:endParaRPr lang="en-US" dirty="0"/>
          </a:p>
        </p:txBody>
      </p:sp>
      <p:grpSp>
        <p:nvGrpSpPr>
          <p:cNvPr id="25" name="Group 24"/>
          <p:cNvGrpSpPr/>
          <p:nvPr/>
        </p:nvGrpSpPr>
        <p:grpSpPr>
          <a:xfrm>
            <a:off x="3338286" y="1841500"/>
            <a:ext cx="4834280" cy="3048000"/>
            <a:chOff x="914400" y="2819400"/>
            <a:chExt cx="5801136" cy="3657600"/>
          </a:xfrm>
        </p:grpSpPr>
        <p:sp>
          <p:nvSpPr>
            <p:cNvPr id="4" name="Oval 3"/>
            <p:cNvSpPr/>
            <p:nvPr/>
          </p:nvSpPr>
          <p:spPr bwMode="auto">
            <a:xfrm>
              <a:off x="3048000" y="2819400"/>
              <a:ext cx="1371600" cy="1285876"/>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err="1">
                  <a:latin typeface="Arial" charset="0"/>
                  <a:ea typeface="ＭＳ Ｐゴシック" charset="0"/>
                </a:rPr>
                <a:t>TickTock</a:t>
              </a:r>
              <a:endParaRPr lang="en-US" sz="1333" dirty="0">
                <a:latin typeface="Arial" charset="0"/>
                <a:ea typeface="ＭＳ Ｐゴシック" charset="0"/>
              </a:endParaRPr>
            </a:p>
          </p:txBody>
        </p:sp>
        <p:sp>
          <p:nvSpPr>
            <p:cNvPr id="7" name="Oval 6"/>
            <p:cNvSpPr/>
            <p:nvPr/>
          </p:nvSpPr>
          <p:spPr bwMode="auto">
            <a:xfrm>
              <a:off x="18288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User</a:t>
              </a:r>
            </a:p>
          </p:txBody>
        </p:sp>
        <p:sp>
          <p:nvSpPr>
            <p:cNvPr id="9" name="Oval 8"/>
            <p:cNvSpPr/>
            <p:nvPr/>
          </p:nvSpPr>
          <p:spPr bwMode="auto">
            <a:xfrm>
              <a:off x="4419600" y="4267200"/>
              <a:ext cx="1219200" cy="11430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System</a:t>
              </a:r>
            </a:p>
          </p:txBody>
        </p:sp>
        <p:cxnSp>
          <p:nvCxnSpPr>
            <p:cNvPr id="14" name="Straight Connector 13"/>
            <p:cNvCxnSpPr>
              <a:stCxn id="4" idx="3"/>
              <a:endCxn id="7" idx="7"/>
            </p:cNvCxnSpPr>
            <p:nvPr/>
          </p:nvCxnSpPr>
          <p:spPr bwMode="auto">
            <a:xfrm flipH="1">
              <a:off x="2869452" y="3916964"/>
              <a:ext cx="379414" cy="517624"/>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p:cNvCxnSpPr/>
            <p:nvPr/>
          </p:nvCxnSpPr>
          <p:spPr bwMode="auto">
            <a:xfrm flipH="1">
              <a:off x="1524000" y="5105400"/>
              <a:ext cx="379415"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p:cNvCxnSpPr>
              <a:endCxn id="9" idx="1"/>
            </p:cNvCxnSpPr>
            <p:nvPr/>
          </p:nvCxnSpPr>
          <p:spPr bwMode="auto">
            <a:xfrm>
              <a:off x="4265614" y="3886200"/>
              <a:ext cx="332534" cy="548388"/>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p:cNvCxnSpPr/>
            <p:nvPr/>
          </p:nvCxnSpPr>
          <p:spPr bwMode="auto">
            <a:xfrm>
              <a:off x="2970214" y="5105400"/>
              <a:ext cx="382586" cy="533400"/>
            </a:xfrm>
            <a:prstGeom prst="lin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p:nvPr/>
          </p:nvSpPr>
          <p:spPr bwMode="auto">
            <a:xfrm>
              <a:off x="914400" y="5562600"/>
              <a:ext cx="914400" cy="9144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$a</a:t>
              </a:r>
            </a:p>
          </p:txBody>
        </p:sp>
        <p:sp>
          <p:nvSpPr>
            <p:cNvPr id="12" name="Oval 11"/>
            <p:cNvSpPr/>
            <p:nvPr/>
          </p:nvSpPr>
          <p:spPr bwMode="auto">
            <a:xfrm>
              <a:off x="3048000" y="5562600"/>
              <a:ext cx="914400" cy="914400"/>
            </a:xfrm>
            <a:prstGeom prst="ellipse">
              <a:avLst/>
            </a:prstGeom>
            <a:solidFill>
              <a:srgbClr val="FFF4AD"/>
            </a:solidFill>
            <a:ln>
              <a:solidFill>
                <a:srgbClr val="0235AD"/>
              </a:solidFill>
            </a:ln>
            <a:effectLst/>
            <a:extLst/>
          </p:spPr>
          <p:txBody>
            <a:bodyPr vert="horz" wrap="square" lIns="76200" tIns="38100" rIns="76200" bIns="38100" numCol="1" rtlCol="0" anchor="ctr" anchorCtr="1" compatLnSpc="1">
              <a:prstTxWarp prst="textNoShape">
                <a:avLst/>
              </a:prstTxWarp>
            </a:bodyPr>
            <a:lstStyle/>
            <a:p>
              <a:pPr defTabSz="761970" eaLnBrk="0" fontAlgn="base" hangingPunct="0">
                <a:spcBef>
                  <a:spcPct val="0"/>
                </a:spcBef>
                <a:spcAft>
                  <a:spcPct val="0"/>
                </a:spcAft>
              </a:pPr>
              <a:r>
                <a:rPr lang="en-US" sz="1333" dirty="0">
                  <a:latin typeface="Arial" charset="0"/>
                  <a:ea typeface="ＭＳ Ｐゴシック" charset="0"/>
                </a:rPr>
                <a:t>$b</a:t>
              </a:r>
            </a:p>
          </p:txBody>
        </p:sp>
        <p:sp>
          <p:nvSpPr>
            <p:cNvPr id="23" name="TextBox 22"/>
            <p:cNvSpPr txBox="1"/>
            <p:nvPr/>
          </p:nvSpPr>
          <p:spPr>
            <a:xfrm>
              <a:off x="990600" y="3962400"/>
              <a:ext cx="1282583" cy="603088"/>
            </a:xfrm>
            <a:prstGeom prst="rect">
              <a:avLst/>
            </a:prstGeom>
            <a:noFill/>
          </p:spPr>
          <p:txBody>
            <a:bodyPr wrap="none" rtlCol="0">
              <a:spAutoFit/>
            </a:bodyPr>
            <a:lstStyle/>
            <a:p>
              <a:r>
                <a:rPr lang="en-US" sz="1333" dirty="0"/>
                <a:t>User created</a:t>
              </a:r>
              <a:br>
                <a:rPr lang="en-US" sz="1333" dirty="0"/>
              </a:br>
              <a:r>
                <a:rPr lang="en-US" sz="1333" dirty="0"/>
                <a:t>actors</a:t>
              </a:r>
            </a:p>
          </p:txBody>
        </p:sp>
        <p:sp>
          <p:nvSpPr>
            <p:cNvPr id="24" name="TextBox 23"/>
            <p:cNvSpPr txBox="1"/>
            <p:nvPr/>
          </p:nvSpPr>
          <p:spPr>
            <a:xfrm>
              <a:off x="5224204" y="3962400"/>
              <a:ext cx="1491332" cy="603088"/>
            </a:xfrm>
            <a:prstGeom prst="rect">
              <a:avLst/>
            </a:prstGeom>
            <a:noFill/>
          </p:spPr>
          <p:txBody>
            <a:bodyPr wrap="none" rtlCol="0">
              <a:spAutoFit/>
            </a:bodyPr>
            <a:lstStyle/>
            <a:p>
              <a:pPr algn="r"/>
              <a:r>
                <a:rPr lang="en-US" sz="1333" dirty="0"/>
                <a:t>System created</a:t>
              </a:r>
              <a:br>
                <a:rPr lang="en-US" sz="1333" dirty="0"/>
              </a:br>
              <a:r>
                <a:rPr lang="en-US" sz="1333" dirty="0"/>
                <a:t>actors</a:t>
              </a:r>
            </a:p>
          </p:txBody>
        </p:sp>
      </p:grpSp>
    </p:spTree>
    <p:extLst>
      <p:ext uri="{BB962C8B-B14F-4D97-AF65-F5344CB8AC3E}">
        <p14:creationId xmlns:p14="http://schemas.microsoft.com/office/powerpoint/2010/main" val="739949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274</TotalTime>
  <Words>6200</Words>
  <Application>Microsoft Macintosh PowerPoint</Application>
  <PresentationFormat>On-screen Show (16:10)</PresentationFormat>
  <Paragraphs>679</Paragraphs>
  <Slides>39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Calibri</vt:lpstr>
      <vt:lpstr>Calibri Light</vt:lpstr>
      <vt:lpstr>Courier</vt:lpstr>
      <vt:lpstr>Handwriting - Dakota</vt:lpstr>
      <vt:lpstr>ＭＳ Ｐゴシック</vt:lpstr>
      <vt:lpstr>Symbol</vt:lpstr>
      <vt:lpstr>Arial</vt:lpstr>
      <vt:lpstr>Office Theme</vt:lpstr>
      <vt:lpstr>Introducing Actors with Akka</vt:lpstr>
      <vt:lpstr>Traditional Threading Model</vt:lpstr>
      <vt:lpstr>Issues With The Traditional Model</vt:lpstr>
      <vt:lpstr>Actors</vt:lpstr>
      <vt:lpstr>Actors</vt:lpstr>
      <vt:lpstr>A Simple Example</vt:lpstr>
      <vt:lpstr>A Simple Example</vt:lpstr>
      <vt:lpstr>A Simple Example</vt:lpstr>
      <vt:lpstr>Actor Application Structure and Naming</vt:lpstr>
      <vt:lpstr>Request/Response Operation</vt:lpstr>
      <vt:lpstr>Request/Response Example</vt:lpstr>
      <vt:lpstr>Request/Response Example</vt:lpstr>
      <vt:lpstr>Request/Response Example</vt:lpstr>
      <vt:lpstr>Request/Response Example</vt:lpstr>
      <vt:lpstr>Inside an Actor</vt:lpstr>
      <vt:lpstr>Inside an Actor</vt:lpstr>
      <vt:lpstr>Inside an Actor</vt:lpstr>
      <vt:lpstr>The Actor System</vt:lpstr>
      <vt:lpstr>The Actor System</vt:lpstr>
      <vt:lpstr>The Actor System</vt:lpstr>
      <vt:lpstr>Creating an Actor</vt:lpstr>
      <vt:lpstr>Creating an Actor</vt:lpstr>
      <vt:lpstr>Creating an Actor</vt:lpstr>
      <vt:lpstr>Creating an Actor</vt:lpstr>
      <vt:lpstr>Accessing an Existing Actor</vt:lpstr>
      <vt:lpstr>Configuration </vt:lpstr>
      <vt:lpstr>Configuration </vt:lpstr>
      <vt:lpstr>Messages</vt:lpstr>
      <vt:lpstr>Sending Messages</vt:lpstr>
      <vt:lpstr>Handling Messages</vt:lpstr>
      <vt:lpstr>Handling Messages</vt:lpstr>
      <vt:lpstr>Handling Messages</vt:lpstr>
      <vt:lpstr>Handling Messages</vt:lpstr>
      <vt:lpstr>Handling Messages</vt:lpstr>
      <vt:lpstr>Stopping an Actor</vt:lpstr>
      <vt:lpstr>Stopping an Actor</vt:lpstr>
      <vt:lpstr>Changing an Actor's Behaviour</vt:lpstr>
      <vt:lpstr>Actor Lifecycle Callbacks</vt:lpstr>
      <vt:lpstr>Additional Akka Features</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Ball</dc:creator>
  <cp:lastModifiedBy>George Ball</cp:lastModifiedBy>
  <cp:revision>40</cp:revision>
  <dcterms:created xsi:type="dcterms:W3CDTF">2016-08-08T06:24:31Z</dcterms:created>
  <dcterms:modified xsi:type="dcterms:W3CDTF">2017-01-12T13:29:13Z</dcterms:modified>
</cp:coreProperties>
</file>