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841" autoAdjust="0"/>
  </p:normalViewPr>
  <p:slideViewPr>
    <p:cSldViewPr snapToGrid="0">
      <p:cViewPr varScale="1">
        <p:scale>
          <a:sx n="96" d="100"/>
          <a:sy n="96"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AE051-D516-4C1F-8122-680B3A202E03}" type="datetimeFigureOut">
              <a:rPr lang="de-DE" smtClean="0"/>
              <a:t>06.06.2017</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1C0D7-9CBC-47A2-AE94-9799C2846D74}" type="slidenum">
              <a:rPr lang="de-DE" smtClean="0"/>
              <a:t>‹#›</a:t>
            </a:fld>
            <a:endParaRPr lang="de-DE"/>
          </a:p>
        </p:txBody>
      </p:sp>
    </p:spTree>
    <p:extLst>
      <p:ext uri="{BB962C8B-B14F-4D97-AF65-F5344CB8AC3E}">
        <p14:creationId xmlns:p14="http://schemas.microsoft.com/office/powerpoint/2010/main" val="3799174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achine_to_machine"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Industrial_automation" TargetMode="External"/><Relationship Id="rId4" Type="http://schemas.openxmlformats.org/officeDocument/2006/relationships/hyperlink" Target="https://en.wikipedia.org/wiki/Communication_protoco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In our case focus on machine data e.g. sensor</a:t>
            </a:r>
          </a:p>
          <a:p>
            <a:r>
              <a:rPr lang="de-DE" dirty="0"/>
              <a:t>Ex. SAP, IBM use preditive analytics tools, Industry 4.0</a:t>
            </a:r>
          </a:p>
          <a:p>
            <a:r>
              <a:rPr lang="de-DE" dirty="0"/>
              <a:t>Application fields everywhere that machines exist and sensors provide data, railway systems, manufacturing</a:t>
            </a:r>
          </a:p>
          <a:p>
            <a:r>
              <a:rPr lang="de-DE" dirty="0"/>
              <a:t>Preventive: tasks completed when machines are shut down, happens in scheduled timings, based on expected failure dates</a:t>
            </a:r>
          </a:p>
          <a:p>
            <a:r>
              <a:rPr lang="de-DE" dirty="0"/>
              <a:t>Predictive: when machine are running, based on data of a specific machine</a:t>
            </a:r>
          </a:p>
        </p:txBody>
      </p:sp>
      <p:sp>
        <p:nvSpPr>
          <p:cNvPr id="4" name="Slide Number Placeholder 3"/>
          <p:cNvSpPr>
            <a:spLocks noGrp="1"/>
          </p:cNvSpPr>
          <p:nvPr>
            <p:ph type="sldNum" sz="quarter" idx="10"/>
          </p:nvPr>
        </p:nvSpPr>
        <p:spPr/>
        <p:txBody>
          <a:bodyPr/>
          <a:lstStyle/>
          <a:p>
            <a:fld id="{DAD1C0D7-9CBC-47A2-AE94-9799C2846D74}" type="slidenum">
              <a:rPr lang="de-DE" smtClean="0"/>
              <a:t>2</a:t>
            </a:fld>
            <a:endParaRPr lang="de-DE"/>
          </a:p>
        </p:txBody>
      </p:sp>
    </p:spTree>
    <p:extLst>
      <p:ext uri="{BB962C8B-B14F-4D97-AF65-F5344CB8AC3E}">
        <p14:creationId xmlns:p14="http://schemas.microsoft.com/office/powerpoint/2010/main" val="156504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Semantic Web provides a common framework that allows data to be shared and reused across application, enterprise, and community boundaries</a:t>
            </a:r>
            <a:endParaRPr lang="de-DE" dirty="0"/>
          </a:p>
        </p:txBody>
      </p:sp>
      <p:sp>
        <p:nvSpPr>
          <p:cNvPr id="4" name="Slide Number Placeholder 3"/>
          <p:cNvSpPr>
            <a:spLocks noGrp="1"/>
          </p:cNvSpPr>
          <p:nvPr>
            <p:ph type="sldNum" sz="quarter" idx="10"/>
          </p:nvPr>
        </p:nvSpPr>
        <p:spPr/>
        <p:txBody>
          <a:bodyPr/>
          <a:lstStyle/>
          <a:p>
            <a:fld id="{DAD1C0D7-9CBC-47A2-AE94-9799C2846D74}" type="slidenum">
              <a:rPr lang="de-DE" smtClean="0"/>
              <a:t>3</a:t>
            </a:fld>
            <a:endParaRPr lang="de-DE"/>
          </a:p>
        </p:txBody>
      </p:sp>
    </p:spTree>
    <p:extLst>
      <p:ext uri="{BB962C8B-B14F-4D97-AF65-F5344CB8AC3E}">
        <p14:creationId xmlns:p14="http://schemas.microsoft.com/office/powerpoint/2010/main" val="241526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SWE Sensor Web enablement standards O&amp;M, SensorML,SPS</a:t>
            </a:r>
          </a:p>
          <a:p>
            <a:r>
              <a:rPr lang="de-DE" dirty="0"/>
              <a:t>Ontologies: Semantic Sensor Network, ontosensor, sensorData</a:t>
            </a:r>
          </a:p>
          <a:p>
            <a:r>
              <a:rPr lang="en-US" i="1" dirty="0" err="1"/>
              <a:t>MTConnect</a:t>
            </a:r>
            <a:r>
              <a:rPr lang="en-US" dirty="0"/>
              <a:t> (Manufacturing Technology Connectivity) is a standard based on an open protocol for data integration in XML. </a:t>
            </a:r>
          </a:p>
          <a:p>
            <a:r>
              <a:rPr lang="en-US" dirty="0" err="1"/>
              <a:t>MTConnect</a:t>
            </a:r>
            <a:r>
              <a:rPr lang="en-US" dirty="0"/>
              <a:t>® is built upon the most prevalent standards in the manufacturing and software industry, maximizing the number of tools available for its implementation and providing the highest level of interoperability with other standards and tools in these industries.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OPC Unified Architecture</a:t>
            </a:r>
            <a:r>
              <a:rPr lang="en-US" dirty="0"/>
              <a:t> (</a:t>
            </a:r>
            <a:r>
              <a:rPr lang="en-US" b="1" dirty="0"/>
              <a:t>OPC UA</a:t>
            </a:r>
            <a:r>
              <a:rPr lang="en-US" dirty="0"/>
              <a:t>) is a </a:t>
            </a:r>
            <a:r>
              <a:rPr lang="en-US" dirty="0">
                <a:hlinkClick r:id="rId3" tooltip="Machine to machine"/>
              </a:rPr>
              <a:t>machine to machine</a:t>
            </a:r>
            <a:r>
              <a:rPr lang="en-US" dirty="0"/>
              <a:t> </a:t>
            </a:r>
            <a:r>
              <a:rPr lang="en-US" dirty="0">
                <a:hlinkClick r:id="rId4" tooltip="Communication protocol"/>
              </a:rPr>
              <a:t>communication protocol</a:t>
            </a:r>
            <a:r>
              <a:rPr lang="en-US" dirty="0"/>
              <a:t> for </a:t>
            </a:r>
            <a:r>
              <a:rPr lang="en-US" dirty="0">
                <a:hlinkClick r:id="rId5" tooltip="Industrial automation"/>
              </a:rPr>
              <a:t>industrial automation</a:t>
            </a:r>
            <a:endParaRPr lang="en-US" dirty="0"/>
          </a:p>
          <a:p>
            <a:r>
              <a:rPr lang="en-US" dirty="0" err="1"/>
              <a:t>MTConnect</a:t>
            </a:r>
            <a:r>
              <a:rPr lang="en-US" dirty="0"/>
              <a:t>-OPC UA is a set of companion specifications to ensure interoperability and consistency between </a:t>
            </a:r>
            <a:r>
              <a:rPr lang="en-US" dirty="0" err="1"/>
              <a:t>MTConnect</a:t>
            </a:r>
            <a:r>
              <a:rPr lang="en-US" dirty="0"/>
              <a:t> specifications and the OPC Unified Architecture (UA) specifications, as well as the manufacturing technology equipment, devices, software or other products that implement those standards.</a:t>
            </a:r>
          </a:p>
        </p:txBody>
      </p:sp>
      <p:sp>
        <p:nvSpPr>
          <p:cNvPr id="4" name="Slide Number Placeholder 3"/>
          <p:cNvSpPr>
            <a:spLocks noGrp="1"/>
          </p:cNvSpPr>
          <p:nvPr>
            <p:ph type="sldNum" sz="quarter" idx="10"/>
          </p:nvPr>
        </p:nvSpPr>
        <p:spPr/>
        <p:txBody>
          <a:bodyPr/>
          <a:lstStyle/>
          <a:p>
            <a:fld id="{DAD1C0D7-9CBC-47A2-AE94-9799C2846D74}" type="slidenum">
              <a:rPr lang="de-DE" smtClean="0"/>
              <a:t>5</a:t>
            </a:fld>
            <a:endParaRPr lang="de-DE"/>
          </a:p>
        </p:txBody>
      </p:sp>
    </p:spTree>
    <p:extLst>
      <p:ext uri="{BB962C8B-B14F-4D97-AF65-F5344CB8AC3E}">
        <p14:creationId xmlns:p14="http://schemas.microsoft.com/office/powerpoint/2010/main" val="317689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50899C-9680-4BCD-8DBC-5B4790F3B078}"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E93DBF-504E-4CDD-BA52-7A020D2567D8}"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3DC564-6A4B-409E-AB70-AA0C8936B577}"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27254D-DDB7-4E15-9626-172E493871B7}" type="datetime1">
              <a:rPr lang="en-US" smtClean="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3DA3159-6E70-439B-A8AD-630C8F8B0D8E}" type="datetime1">
              <a:rPr lang="en-US" smtClean="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B3CFF07-753D-4813-ABBB-946709182501}" type="datetime1">
              <a:rPr lang="en-US" smtClean="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C2FE3-5478-41D7-932B-65751D836C8E}"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A4BEF-E3F7-4442-AC08-4DB4817A1AAB}"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8F732-2DF3-4D02-BDA9-49B9DE1E76EC}"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3857A6-2ED6-4DCB-ABBD-5123E54237DB}"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18E37-50A2-460C-823E-AA87629C0C4A}" type="datetime1">
              <a:rPr lang="en-US" smtClean="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C403B0-D3CC-4ED5-936E-9E6E3F502FA3}" type="datetime1">
              <a:rPr lang="en-US" smtClean="0"/>
              <a:t>6/6/2017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B479B4-0A0D-4E29-A0B1-D69538966FF7}" type="datetime1">
              <a:rPr lang="en-US" smtClean="0"/>
              <a:t>6/6/2017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FE801-84F8-4F86-8C65-8B09BECF4F8F}" type="datetime1">
              <a:rPr lang="en-US" smtClean="0"/>
              <a:t>6/6/2017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58486E3-0FDA-4338-AE1A-12C7B1FAF523}" type="datetime1">
              <a:rPr lang="en-US" smtClean="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90BFDD-19D3-481E-9B84-8E1642A358DC}" type="datetime1">
              <a:rPr lang="en-US" smtClean="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1567BC-755A-4AF6-9903-DDC4431CCFF9}" type="datetime1">
              <a:rPr lang="en-US" smtClean="0"/>
              <a:t>6/6/2017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2057400"/>
            <a:ext cx="8915399" cy="2262781"/>
          </a:xfrm>
        </p:spPr>
        <p:txBody>
          <a:bodyPr>
            <a:noAutofit/>
          </a:bodyPr>
          <a:lstStyle/>
          <a:p>
            <a:r>
              <a:rPr lang="de-DE" sz="4000" dirty="0"/>
              <a:t>Predictive maintenance based on Ontologies (Semantic Models) - </a:t>
            </a:r>
            <a:br>
              <a:rPr lang="de-DE" sz="4000" dirty="0"/>
            </a:br>
            <a:r>
              <a:rPr lang="de-DE" sz="3200" dirty="0"/>
              <a:t>Thesis Introduction</a:t>
            </a:r>
            <a:endParaRPr lang="de-DE" sz="4000" dirty="0"/>
          </a:p>
        </p:txBody>
      </p:sp>
      <p:sp>
        <p:nvSpPr>
          <p:cNvPr id="3" name="Subtitle 2"/>
          <p:cNvSpPr>
            <a:spLocks noGrp="1"/>
          </p:cNvSpPr>
          <p:nvPr>
            <p:ph type="subTitle" idx="1"/>
          </p:nvPr>
        </p:nvSpPr>
        <p:spPr>
          <a:xfrm>
            <a:off x="2589213" y="4777379"/>
            <a:ext cx="8915399" cy="1481531"/>
          </a:xfrm>
        </p:spPr>
        <p:txBody>
          <a:bodyPr>
            <a:normAutofit fontScale="92500" lnSpcReduction="10000"/>
          </a:bodyPr>
          <a:lstStyle/>
          <a:p>
            <a:r>
              <a:rPr lang="de-DE" dirty="0"/>
              <a:t>Glykeria Alvanou</a:t>
            </a:r>
          </a:p>
          <a:p>
            <a:r>
              <a:rPr lang="de-DE" dirty="0"/>
              <a:t>Media Informatics, RWTH Aachen</a:t>
            </a:r>
          </a:p>
          <a:p>
            <a:endParaRPr lang="de-DE" dirty="0"/>
          </a:p>
          <a:p>
            <a:r>
              <a:rPr lang="de-DE" dirty="0"/>
              <a:t>Supervisor: Niklas Petersen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8310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92925" y="624110"/>
            <a:ext cx="8911687" cy="11425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err="1"/>
              <a:t>Pred</a:t>
            </a:r>
            <a:r>
              <a:rPr lang="de-DE" dirty="0"/>
              <a:t>ictive Maintenance</a:t>
            </a:r>
          </a:p>
        </p:txBody>
      </p:sp>
      <p:sp>
        <p:nvSpPr>
          <p:cNvPr id="5" name="Content Placeholder 2"/>
          <p:cNvSpPr txBox="1">
            <a:spLocks/>
          </p:cNvSpPr>
          <p:nvPr/>
        </p:nvSpPr>
        <p:spPr>
          <a:xfrm>
            <a:off x="2592924" y="1993194"/>
            <a:ext cx="8911687" cy="377762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de-DE" dirty="0"/>
              <a:t>What is it?</a:t>
            </a:r>
          </a:p>
          <a:p>
            <a:pPr lvl="1"/>
            <a:r>
              <a:rPr lang="en-US" dirty="0"/>
              <a:t>Analyzes  large volumes of data and issues an alert long before a machine breaks down</a:t>
            </a:r>
          </a:p>
          <a:p>
            <a:pPr lvl="1"/>
            <a:r>
              <a:rPr lang="de-DE" dirty="0"/>
              <a:t>Real-time &amp; historic machine data to predict and prevent failures</a:t>
            </a:r>
          </a:p>
          <a:p>
            <a:pPr lvl="1"/>
            <a:r>
              <a:rPr lang="de-DE" dirty="0"/>
              <a:t>Predictive ≠ Preventive</a:t>
            </a:r>
          </a:p>
          <a:p>
            <a:pPr marL="457200" lvl="1" indent="0">
              <a:buFont typeface="Wingdings 3" charset="2"/>
              <a:buNone/>
            </a:pPr>
            <a:endParaRPr lang="de-DE" dirty="0"/>
          </a:p>
          <a:p>
            <a:r>
              <a:rPr lang="de-DE" dirty="0"/>
              <a:t>Benefits</a:t>
            </a:r>
          </a:p>
          <a:p>
            <a:pPr lvl="1"/>
            <a:r>
              <a:rPr lang="de-DE" dirty="0"/>
              <a:t>Reduce maintenance costs &amp; downtimes</a:t>
            </a:r>
          </a:p>
          <a:p>
            <a:pPr lvl="1"/>
            <a:r>
              <a:rPr lang="de-DE" dirty="0"/>
              <a:t>Improve customer satisfaction</a:t>
            </a:r>
          </a:p>
          <a:p>
            <a:pPr lvl="1"/>
            <a:r>
              <a:rPr lang="de-DE" dirty="0"/>
              <a:t>Optimize resource management &amp; energy consumption</a:t>
            </a:r>
          </a:p>
          <a:p>
            <a:pPr lvl="1"/>
            <a:r>
              <a:rPr lang="de-DE" dirty="0"/>
              <a:t>Prevent production losses</a:t>
            </a:r>
          </a:p>
        </p:txBody>
      </p:sp>
      <p:sp>
        <p:nvSpPr>
          <p:cNvPr id="2" name="Slide Number Placeholder 1"/>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9725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Semantic web &amp; Ontologies</a:t>
            </a:r>
          </a:p>
        </p:txBody>
      </p:sp>
      <p:sp>
        <p:nvSpPr>
          <p:cNvPr id="6"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de-DE" dirty="0"/>
              <a:t>Benefits</a:t>
            </a:r>
          </a:p>
          <a:p>
            <a:pPr lvl="1"/>
            <a:r>
              <a:rPr lang="de-DE" dirty="0"/>
              <a:t>Interoperability</a:t>
            </a:r>
          </a:p>
          <a:p>
            <a:pPr lvl="1"/>
            <a:r>
              <a:rPr lang="de-DE" dirty="0"/>
              <a:t>Integration &amp; Interpretation of data</a:t>
            </a:r>
          </a:p>
          <a:p>
            <a:pPr lvl="1"/>
            <a:r>
              <a:rPr lang="de-DE" dirty="0"/>
              <a:t>Reasoning &amp; Classification </a:t>
            </a:r>
          </a:p>
          <a:p>
            <a:pPr lvl="1"/>
            <a:r>
              <a:rPr lang="de-DE" dirty="0"/>
              <a:t>Machine-understandable representation of data &amp; their relationships</a:t>
            </a:r>
          </a:p>
          <a:p>
            <a:pPr lvl="1"/>
            <a:r>
              <a:rPr lang="de-DE" dirty="0"/>
              <a:t>Discoverable data</a:t>
            </a:r>
          </a:p>
          <a:p>
            <a:pPr lvl="1"/>
            <a:r>
              <a:rPr lang="de-DE" dirty="0"/>
              <a:t>Other data representations (e.g. XML) have limitations (e.g. Relationships not defined)</a:t>
            </a:r>
          </a:p>
          <a:p>
            <a:pPr marL="457200" lvl="1" indent="0">
              <a:buFont typeface="Wingdings 3" charset="2"/>
              <a:buNone/>
            </a:pPr>
            <a:endParaRPr lang="de-DE"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2648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Goal of the thesis – implementation</a:t>
            </a:r>
          </a:p>
        </p:txBody>
      </p:sp>
      <p:sp>
        <p:nvSpPr>
          <p:cNvPr id="3" name="Content Placeholder 2"/>
          <p:cNvSpPr>
            <a:spLocks noGrp="1"/>
          </p:cNvSpPr>
          <p:nvPr>
            <p:ph idx="1"/>
          </p:nvPr>
        </p:nvSpPr>
        <p:spPr>
          <a:xfrm>
            <a:off x="2589212" y="2133600"/>
            <a:ext cx="8915400" cy="1792357"/>
          </a:xfrm>
        </p:spPr>
        <p:txBody>
          <a:bodyPr/>
          <a:lstStyle/>
          <a:p>
            <a:r>
              <a:rPr lang="de-DE" dirty="0"/>
              <a:t>Goal:</a:t>
            </a:r>
          </a:p>
          <a:p>
            <a:pPr lvl="1"/>
            <a:r>
              <a:rPr lang="de-DE" dirty="0"/>
              <a:t>Creation of an (machine sensor) ontology based on machine data</a:t>
            </a:r>
          </a:p>
          <a:p>
            <a:pPr lvl="1"/>
            <a:r>
              <a:rPr lang="de-DE" dirty="0"/>
              <a:t>Generate SPARQL queries to validate the ontology</a:t>
            </a:r>
          </a:p>
          <a:p>
            <a:pPr lvl="1"/>
            <a:r>
              <a:rPr lang="de-DE" dirty="0"/>
              <a:t>Use analytics methods to predict the machine failures (predictive maintenance)-(to be clarified)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906" y="4438019"/>
            <a:ext cx="700782" cy="700782"/>
          </a:xfrm>
          <a:prstGeom prst="rect">
            <a:avLst/>
          </a:prstGeom>
        </p:spPr>
      </p:pic>
      <p:sp>
        <p:nvSpPr>
          <p:cNvPr id="5" name="Rectangle 4"/>
          <p:cNvSpPr/>
          <p:nvPr/>
        </p:nvSpPr>
        <p:spPr>
          <a:xfrm>
            <a:off x="3518925" y="4382010"/>
            <a:ext cx="1959429" cy="81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Box 5"/>
          <p:cNvSpPr txBox="1"/>
          <p:nvPr/>
        </p:nvSpPr>
        <p:spPr>
          <a:xfrm>
            <a:off x="3578807" y="4574076"/>
            <a:ext cx="1824538" cy="338554"/>
          </a:xfrm>
          <a:prstGeom prst="rect">
            <a:avLst/>
          </a:prstGeom>
          <a:noFill/>
        </p:spPr>
        <p:txBody>
          <a:bodyPr wrap="none" rtlCol="0">
            <a:spAutoFit/>
          </a:bodyPr>
          <a:lstStyle/>
          <a:p>
            <a:r>
              <a:rPr lang="de-DE" sz="1600" dirty="0"/>
              <a:t>Data Acquisition</a:t>
            </a:r>
          </a:p>
        </p:txBody>
      </p:sp>
      <p:sp>
        <p:nvSpPr>
          <p:cNvPr id="7" name="Rectangle 6"/>
          <p:cNvSpPr/>
          <p:nvPr/>
        </p:nvSpPr>
        <p:spPr>
          <a:xfrm>
            <a:off x="6182502" y="4382010"/>
            <a:ext cx="1959429" cy="81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Box 7"/>
          <p:cNvSpPr txBox="1"/>
          <p:nvPr/>
        </p:nvSpPr>
        <p:spPr>
          <a:xfrm>
            <a:off x="6386202" y="4493805"/>
            <a:ext cx="1552028" cy="584775"/>
          </a:xfrm>
          <a:prstGeom prst="rect">
            <a:avLst/>
          </a:prstGeom>
          <a:noFill/>
        </p:spPr>
        <p:txBody>
          <a:bodyPr wrap="none" rtlCol="0">
            <a:spAutoFit/>
          </a:bodyPr>
          <a:lstStyle/>
          <a:p>
            <a:r>
              <a:rPr lang="de-DE" sz="1600" dirty="0"/>
              <a:t>Ontology</a:t>
            </a:r>
          </a:p>
          <a:p>
            <a:r>
              <a:rPr lang="de-DE" sz="1600" dirty="0"/>
              <a:t>Development</a:t>
            </a:r>
          </a:p>
        </p:txBody>
      </p:sp>
      <p:sp>
        <p:nvSpPr>
          <p:cNvPr id="9" name="Rectangle 8"/>
          <p:cNvSpPr/>
          <p:nvPr/>
        </p:nvSpPr>
        <p:spPr>
          <a:xfrm>
            <a:off x="8774183" y="4382010"/>
            <a:ext cx="1959429" cy="81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Box 9"/>
          <p:cNvSpPr txBox="1"/>
          <p:nvPr/>
        </p:nvSpPr>
        <p:spPr>
          <a:xfrm>
            <a:off x="9245583" y="4496022"/>
            <a:ext cx="1016625" cy="584775"/>
          </a:xfrm>
          <a:prstGeom prst="rect">
            <a:avLst/>
          </a:prstGeom>
          <a:noFill/>
        </p:spPr>
        <p:txBody>
          <a:bodyPr wrap="none" rtlCol="0">
            <a:spAutoFit/>
          </a:bodyPr>
          <a:lstStyle/>
          <a:p>
            <a:r>
              <a:rPr lang="de-DE" sz="1600" dirty="0"/>
              <a:t>SPARQL </a:t>
            </a:r>
          </a:p>
          <a:p>
            <a:r>
              <a:rPr lang="de-DE" sz="1600" dirty="0"/>
              <a:t>Queries</a:t>
            </a:r>
          </a:p>
        </p:txBody>
      </p:sp>
      <p:sp>
        <p:nvSpPr>
          <p:cNvPr id="11" name="TextBox 10"/>
          <p:cNvSpPr txBox="1"/>
          <p:nvPr/>
        </p:nvSpPr>
        <p:spPr>
          <a:xfrm>
            <a:off x="8985093" y="5738166"/>
            <a:ext cx="1537600" cy="584775"/>
          </a:xfrm>
          <a:prstGeom prst="rect">
            <a:avLst/>
          </a:prstGeom>
          <a:noFill/>
        </p:spPr>
        <p:txBody>
          <a:bodyPr wrap="none" rtlCol="0">
            <a:spAutoFit/>
          </a:bodyPr>
          <a:lstStyle/>
          <a:p>
            <a:r>
              <a:rPr lang="de-DE" sz="1600" dirty="0"/>
              <a:t>Predictive </a:t>
            </a:r>
          </a:p>
          <a:p>
            <a:r>
              <a:rPr lang="de-DE" sz="1600" dirty="0"/>
              <a:t>Maintenance</a:t>
            </a:r>
          </a:p>
        </p:txBody>
      </p:sp>
      <p:sp>
        <p:nvSpPr>
          <p:cNvPr id="12" name="Arrow: Left-Right 11"/>
          <p:cNvSpPr/>
          <p:nvPr/>
        </p:nvSpPr>
        <p:spPr>
          <a:xfrm>
            <a:off x="2924468" y="4696937"/>
            <a:ext cx="478971" cy="16927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rrow: Left-Right 12"/>
          <p:cNvSpPr/>
          <p:nvPr/>
        </p:nvSpPr>
        <p:spPr>
          <a:xfrm>
            <a:off x="5583220" y="4696936"/>
            <a:ext cx="478971" cy="16927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rrow: Left-Right 13"/>
          <p:cNvSpPr/>
          <p:nvPr/>
        </p:nvSpPr>
        <p:spPr>
          <a:xfrm>
            <a:off x="8245246" y="4696936"/>
            <a:ext cx="478971" cy="16927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Arrow: Left-Right 14"/>
          <p:cNvSpPr/>
          <p:nvPr/>
        </p:nvSpPr>
        <p:spPr>
          <a:xfrm rot="5400000">
            <a:off x="9514408" y="5378788"/>
            <a:ext cx="478971" cy="16927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tangle 15"/>
          <p:cNvSpPr/>
          <p:nvPr/>
        </p:nvSpPr>
        <p:spPr>
          <a:xfrm>
            <a:off x="1894944" y="4069960"/>
            <a:ext cx="3688276" cy="1592506"/>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Slide Number Placeholder 16"/>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6121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de-DE" dirty="0"/>
              <a:t>Status-Plan</a:t>
            </a:r>
          </a:p>
        </p:txBody>
      </p:sp>
      <p:sp>
        <p:nvSpPr>
          <p:cNvPr id="28"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endParaRPr lang="de-DE" dirty="0"/>
          </a:p>
        </p:txBody>
      </p:sp>
      <p:sp>
        <p:nvSpPr>
          <p:cNvPr id="30" name="Content Placeholder 2"/>
          <p:cNvSpPr txBox="1">
            <a:spLocks/>
          </p:cNvSpPr>
          <p:nvPr/>
        </p:nvSpPr>
        <p:spPr>
          <a:xfrm>
            <a:off x="2741612" y="1643269"/>
            <a:ext cx="8915400" cy="478906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de-DE" sz="2300" dirty="0"/>
              <a:t>April: </a:t>
            </a:r>
          </a:p>
          <a:p>
            <a:pPr lvl="1"/>
            <a:r>
              <a:rPr lang="de-DE" sz="2000" dirty="0"/>
              <a:t>Introduction to the topic, definition</a:t>
            </a:r>
          </a:p>
          <a:p>
            <a:pPr lvl="1"/>
            <a:r>
              <a:rPr lang="de-DE" sz="2000" dirty="0"/>
              <a:t>Related work; reviewing existing sensor ontologies and standards e.g. SSN, Sensor ML</a:t>
            </a:r>
          </a:p>
          <a:p>
            <a:r>
              <a:rPr lang="de-DE" sz="2300" b="1" dirty="0"/>
              <a:t>May:</a:t>
            </a:r>
          </a:p>
          <a:p>
            <a:pPr lvl="1"/>
            <a:r>
              <a:rPr lang="de-DE" sz="2000" dirty="0"/>
              <a:t>Predictive maintenance techniques &amp; semantic web</a:t>
            </a:r>
          </a:p>
          <a:p>
            <a:pPr lvl="1"/>
            <a:r>
              <a:rPr lang="de-DE" sz="2000" dirty="0"/>
              <a:t>Search for machine datasets</a:t>
            </a:r>
          </a:p>
          <a:p>
            <a:pPr lvl="1"/>
            <a:r>
              <a:rPr lang="de-DE" sz="2000" dirty="0"/>
              <a:t>MTConnect - OPC UA standards &amp; Mazakcorp manufacturing company</a:t>
            </a:r>
          </a:p>
          <a:p>
            <a:r>
              <a:rPr lang="de-DE" sz="2300" dirty="0"/>
              <a:t>June:</a:t>
            </a:r>
          </a:p>
          <a:p>
            <a:pPr lvl="1"/>
            <a:r>
              <a:rPr lang="de-DE" sz="2000" dirty="0"/>
              <a:t>Initiation of the ontology based on MTConnect &amp; OPC UA standards and acquired data</a:t>
            </a:r>
          </a:p>
          <a:p>
            <a:r>
              <a:rPr lang="de-DE" sz="2300" dirty="0"/>
              <a:t>July:</a:t>
            </a:r>
          </a:p>
          <a:p>
            <a:pPr lvl="1"/>
            <a:r>
              <a:rPr lang="de-DE" sz="2000" dirty="0"/>
              <a:t>Ontology development</a:t>
            </a:r>
          </a:p>
          <a:p>
            <a:r>
              <a:rPr lang="de-DE" sz="2300" dirty="0"/>
              <a:t>August:</a:t>
            </a:r>
          </a:p>
          <a:p>
            <a:pPr lvl="1"/>
            <a:r>
              <a:rPr lang="de-DE" sz="2000" dirty="0"/>
              <a:t>Ontology development finalization &amp; Querying</a:t>
            </a:r>
          </a:p>
          <a:p>
            <a:r>
              <a:rPr lang="de-DE" sz="2300" dirty="0"/>
              <a:t>September/October/November: </a:t>
            </a:r>
          </a:p>
          <a:p>
            <a:pPr lvl="1"/>
            <a:r>
              <a:rPr lang="de-DE" sz="2000" dirty="0"/>
              <a:t>Next steps to be defined..</a:t>
            </a:r>
            <a:endParaRPr lang="de-DE" sz="2300" dirty="0"/>
          </a:p>
          <a:p>
            <a:pPr marL="457200" lvl="1" indent="0">
              <a:buFont typeface="Wingdings 3" charset="2"/>
              <a:buNone/>
            </a:pPr>
            <a:endParaRPr lang="de-DE"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9695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de-DE" sz="3600" dirty="0"/>
              <a:t>Thank you!</a:t>
            </a:r>
          </a:p>
        </p:txBody>
      </p:sp>
      <p:sp>
        <p:nvSpPr>
          <p:cNvPr id="2" name="Slide Number Placeholder 1"/>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9881094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507</Words>
  <Application>Microsoft Office PowerPoint</Application>
  <PresentationFormat>Widescreen</PresentationFormat>
  <Paragraphs>74</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Wisp</vt:lpstr>
      <vt:lpstr>Predictive maintenance based on Ontologies (Semantic Models) -  Thesis Introduction</vt:lpstr>
      <vt:lpstr>PowerPoint Presentation</vt:lpstr>
      <vt:lpstr>Semantic web &amp; Ontologies</vt:lpstr>
      <vt:lpstr>Goal of the thesis – implementation</vt:lpstr>
      <vt:lpstr>Status-Plan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based on Ontologies ()</dc:title>
  <dc:creator>Glykeria Alvanou</dc:creator>
  <cp:lastModifiedBy>Glykeria Alvanou</cp:lastModifiedBy>
  <cp:revision>22</cp:revision>
  <dcterms:created xsi:type="dcterms:W3CDTF">2017-05-23T20:47:58Z</dcterms:created>
  <dcterms:modified xsi:type="dcterms:W3CDTF">2017-06-06T20:40:01Z</dcterms:modified>
</cp:coreProperties>
</file>