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FF2929"/>
    <a:srgbClr val="FFC000"/>
    <a:srgbClr val="00FFFF"/>
    <a:srgbClr val="FFFF66"/>
    <a:srgbClr val="FFD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3D09A-A47A-48FE-928F-6FF609AC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D15DBA-528F-4D40-A0BF-FFB12E280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9B6369-1C44-45E5-97BA-B049D411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FDD1F4-E801-4B8C-B5ED-A857263E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F4A7E4-920B-45E1-A525-FB248673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33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1AABC-3173-4F7A-8915-6C770844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573000-0C2F-4449-9CA9-9FF54B1B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B6784-A97C-412C-97EC-C275FB90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FF2F3-3B62-45EC-858F-002946A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5981C9-8DCE-4B43-A4B0-6325B692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70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6AAB4EF-C73E-4C1E-A7CC-565A7FFE5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AAA5CC-8F44-4A62-AC26-F2EE9855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D6CB9A-EDEA-4706-B37A-ADDB50BD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EEC7CD-4694-45E2-AF7B-C9A68D3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8CC98C-807F-4B82-A93F-FA9A0D62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2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F1061-870E-4DEB-B845-699309B7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005F32-983B-4E1D-BF2F-8581FE6D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DB2FA2-2033-422C-8F88-81736D86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B7B8DF-FB0A-4DB9-90FE-D2F90E43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5CCCB-0753-4C44-A288-9303D9BF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2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E8D0B-A3A6-4AF3-BBF5-729E05F9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6B5794-7D54-4451-90F0-83DEAF34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6AF252-CBE2-4DDE-9211-B5765895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C1C513-BB9D-4C95-B2FA-AB991D85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770F51-B747-4E82-97E5-39A195E6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66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354253-5757-45B4-A2EB-68D3123F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E9BD02-CB32-4FAF-9B60-F8C60DD54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38BE9F-E842-43E0-A13F-C9FCBE11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0BE630-5D66-4540-A9E4-9FCC195E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3FFE01-6111-49D2-939B-CB718B92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B5D605-2A9D-4A83-9949-BA2D1D3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78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825231-B324-4C29-B7BA-7117BDFE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811090-04B1-4495-ABDC-16C7F6E26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33107F-C51A-4E1B-996A-BA194E23F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257FA0-2F1F-4A9C-8473-08140838D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7624D78-1277-4D8D-8B32-E1B61D9E3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95917D-5471-4990-ACEA-28D201B7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550496-012A-496C-A599-608B9A23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B3CD59-6721-4266-A287-20E59EC9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6055B-7F07-4173-9494-A5DECABD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6AC25C-B907-4B3B-8C4D-CAE22B11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1694C6-0240-47CB-A362-EE698DC8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83B7D8-C4FC-4AFF-91FA-E6957F5C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54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15AB713-5DDB-46F9-A9B0-2DD3FFD9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C51178-4EC3-44F7-8B7F-A7F90CFB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FD467C-5363-4F47-9808-042E6DC0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2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FDC02-4E69-48DC-8CF1-771B9CD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2C1297-2349-447C-BAB7-83CA116C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7B41BE-1729-48AE-9196-B3D3FF9A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CB7CD6-75D6-4436-B83D-B62D9312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F88B89-EE86-498D-BE9F-C8DF467A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A4D1D4-BC95-4FC3-A8D1-741A4B8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23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2EB09-1830-42FA-B4B1-147C2207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56C322-9763-448F-8073-82E9FE9B3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1264C9-8033-4A58-B81D-8FDECF18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3D5EFC-DDD6-4781-98C1-303C217B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69A4F3-7514-4EA8-B47A-64032D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74E432-CD76-4294-873C-F57C16AD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8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46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FE9EEF-7BD8-4A0D-BDFD-E7AA688A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CD15FD-78F4-48DD-BDA5-C5FA0DFB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48ADE-6B48-4CF8-B641-BCAB5084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4CCC-9D3D-4AB8-B3BE-A7A5F2C27AEB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185E85-F2A4-4CA2-AE86-58AFA9733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323F25-FDCC-441F-8C0D-EEC393396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B3CB-8BA2-4F70-B64F-8EBB920B7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80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2000" contrast="40000"/>
                    </a14:imgEffect>
                  </a14:imgLayer>
                </a14:imgProps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A862B-97FB-4967-82E9-72D06989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70338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softEdge rad="1016000"/>
          </a:effectLst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27000" algn="ctr" rotWithShape="0">
                    <a:srgbClr val="00FFFF"/>
                  </a:outerShdw>
                  <a:reflection endPos="0" dist="50800" dir="5400000" sy="-100000" algn="bl" rotWithShape="0"/>
                </a:effectLst>
                <a:latin typeface="Freestyle Script" panose="030804020302050B0404" pitchFamily="66" charset="0"/>
              </a:rPr>
              <a:t>TV BLOG </a:t>
            </a:r>
            <a:r>
              <a:rPr lang="en-US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27000" algn="ctr" rotWithShape="0">
                    <a:srgbClr val="00FFFF"/>
                  </a:outerShdw>
                  <a:reflection endPos="0" dist="50800" dir="5400000" sy="-100000" algn="bl" rotWithShape="0"/>
                </a:effectLst>
                <a:latin typeface="Freestyle Script" panose="030804020302050B0404" pitchFamily="66" charset="0"/>
              </a:rPr>
              <a:t>- </a:t>
            </a:r>
            <a:r>
              <a:rPr lang="it-IT" b="1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127000" algn="ctr" rotWithShape="0">
                    <a:srgbClr val="00FFFF"/>
                  </a:outerShdw>
                  <a:reflection endPos="0" dist="50800" dir="5400000" sy="-100000" algn="bl" rotWithShape="0"/>
                </a:effectLst>
                <a:latin typeface="Freestyle Script" panose="030804020302050B0404" pitchFamily="66" charset="0"/>
              </a:rPr>
              <a:t>HMW 3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750F64-7264-4D29-A493-3851C1B2176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037"/>
                    </a14:imgEffect>
                    <a14:imgEffect>
                      <a14:saturation sat="0"/>
                    </a14:imgEffect>
                    <a14:imgEffect>
                      <a14:brightnessContrast bright="-3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345" y="1122362"/>
            <a:ext cx="2579309" cy="3035300"/>
          </a:xfrm>
          <a:prstGeom prst="rect">
            <a:avLst/>
          </a:prstGeom>
          <a:noFill/>
          <a:ln>
            <a:noFill/>
          </a:ln>
          <a:effectLst>
            <a:outerShdw blurRad="139700" dir="5400000" algn="ctr" rotWithShape="0">
              <a:srgbClr val="00FFFF"/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D7782D-668E-4486-B33F-AF47927BF3A7}"/>
              </a:ext>
            </a:extLst>
          </p:cNvPr>
          <p:cNvSpPr txBox="1"/>
          <p:nvPr/>
        </p:nvSpPr>
        <p:spPr>
          <a:xfrm>
            <a:off x="104274" y="5591436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eestyle Script" panose="030804020302050B0404" pitchFamily="66" charset="0"/>
              </a:rPr>
              <a:t>Giuseppe </a:t>
            </a:r>
            <a:r>
              <a:rPr lang="en-US" sz="2400" dirty="0" err="1">
                <a:solidFill>
                  <a:schemeClr val="bg1"/>
                </a:solidFill>
                <a:latin typeface="Freestyle Script" panose="030804020302050B0404" pitchFamily="66" charset="0"/>
              </a:rPr>
              <a:t>Maccarrone</a:t>
            </a:r>
            <a:endParaRPr lang="en-US" sz="2400" dirty="0">
              <a:solidFill>
                <a:schemeClr val="bg1"/>
              </a:solidFill>
              <a:latin typeface="Freestyle Script" panose="030804020302050B0404" pitchFamily="66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Freestyle Script" panose="030804020302050B0404" pitchFamily="66" charset="0"/>
              </a:rPr>
              <a:t>O46001814</a:t>
            </a:r>
          </a:p>
          <a:p>
            <a:r>
              <a:rPr lang="en-US" sz="2400" dirty="0">
                <a:solidFill>
                  <a:schemeClr val="bg1"/>
                </a:solidFill>
                <a:latin typeface="Freestyle Script" panose="030804020302050B0404" pitchFamily="66" charset="0"/>
              </a:rPr>
              <a:t>25/04/21</a:t>
            </a:r>
            <a:endParaRPr lang="it-IT" sz="2400" dirty="0">
              <a:solidFill>
                <a:srgbClr val="FFFF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8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620"/>
            <a:ext cx="9750490" cy="661242"/>
          </a:xfr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Ricerca di dettagli (sezione </a:t>
            </a:r>
            <a:r>
              <a:rPr lang="it-IT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IMDb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923731"/>
            <a:ext cx="6030687" cy="5775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onIMDBJson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"https://imdb8.p.rapidapi.com/title/get-overview-details?tconst="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"&amp;currentCountry=IT"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-key"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"44bcd0ada3mshce3431aa446ca15p1b0349jsne61e14cb45e7"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-host"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"imdb8.p.rapidapi.com"</a:t>
            </a:r>
            <a:endParaRPr lang="it-IT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onDetResponse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onDetJson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/>
          </a:p>
        </p:txBody>
      </p:sp>
      <p:sp>
        <p:nvSpPr>
          <p:cNvPr id="4" name="Segnaposto contenuto 4">
            <a:extLst>
              <a:ext uri="{FF2B5EF4-FFF2-40B4-BE49-F238E27FC236}">
                <a16:creationId xmlns:a16="http://schemas.microsoft.com/office/drawing/2014/main" id="{FEF15DEE-07EC-433A-BD6F-31FFA669811F}"/>
              </a:ext>
            </a:extLst>
          </p:cNvPr>
          <p:cNvSpPr txBox="1">
            <a:spLocks/>
          </p:cNvSpPr>
          <p:nvPr/>
        </p:nvSpPr>
        <p:spPr>
          <a:xfrm>
            <a:off x="6096000" y="951721"/>
            <a:ext cx="5890726" cy="578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Purtroppo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, il json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restituitomi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da </a:t>
            </a:r>
            <a:r>
              <a:rPr lang="en-US" sz="1600" dirty="0">
                <a:solidFill>
                  <a:srgbClr val="FFC000"/>
                </a:solidFill>
                <a:latin typeface="Rockwell" panose="02060603020205020403" pitchFamily="18" charset="0"/>
              </a:rPr>
              <a:t>IMDb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non Fornisce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sufficienti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informazioni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per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sviluppare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la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mia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idea,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quindi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mi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tocca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fare una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successiva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richiesta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per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ottenere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dettagli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mancanti</a:t>
            </a:r>
            <a:endParaRPr lang="en-US" sz="16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Riassumendo nella funzione</a:t>
            </a:r>
            <a:r>
              <a:rPr lang="it-IT" sz="16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 faccio richiesta per ottenere un id che mi identifica il titolo ricercato, questo id verrà usato per fare una seconda richiesta al DB in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onIMDBJson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per ottenere dettagli aggiuntivi</a:t>
            </a:r>
            <a:endParaRPr lang="it-IT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en-US" sz="16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49108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620"/>
            <a:ext cx="9750490" cy="661242"/>
          </a:xfr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Ricerca di dettagli (sezione </a:t>
            </a:r>
            <a:r>
              <a:rPr lang="it-IT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IMDb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951721"/>
            <a:ext cx="4292083" cy="5906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onDetJson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it-IT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showBox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hideWaitingBox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. .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IMDBPlot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IMDBResultTitle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IMDBPoster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IMDBAuth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IMDBGenres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IMDBdate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IMDBRate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ratings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"Genere: "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"Autore descrizione: "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"Data: "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releaseDate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plotSummary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it-IT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plotSummary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plotSummary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it-IT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 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plotOutline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plotOutline</a:t>
            </a:r>
            <a:r>
              <a:rPr lang="it-IT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/>
          </a:p>
        </p:txBody>
      </p:sp>
      <p:sp>
        <p:nvSpPr>
          <p:cNvPr id="4" name="Segnaposto contenuto 4">
            <a:extLst>
              <a:ext uri="{FF2B5EF4-FFF2-40B4-BE49-F238E27FC236}">
                <a16:creationId xmlns:a16="http://schemas.microsoft.com/office/drawing/2014/main" id="{FEF15DEE-07EC-433A-BD6F-31FFA669811F}"/>
              </a:ext>
            </a:extLst>
          </p:cNvPr>
          <p:cNvSpPr txBox="1">
            <a:spLocks/>
          </p:cNvSpPr>
          <p:nvPr/>
        </p:nvSpPr>
        <p:spPr>
          <a:xfrm>
            <a:off x="6288832" y="951721"/>
            <a:ext cx="5697893" cy="5787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Ottenuti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dettagli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mancanti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possiamo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finalmente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mostrare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nostri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risultati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, in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questo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caso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non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sfruttimao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la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creazione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dinamica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ma ci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limitiamo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inserire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dettagli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negli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opportuni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elementi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HTML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dato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che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il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titolo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mostrato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sarà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solo uno</a:t>
            </a:r>
            <a:endParaRPr lang="en-US" sz="16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Innanzitutto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la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funzione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rimuove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tutte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le relative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classi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con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l’apposita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funzione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showBox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poi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verrà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rimossa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la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sezione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centrale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che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serviva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solo 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riempire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la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pagina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in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attesa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del 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dell’utente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con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hideWaitingBox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dopodiché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verranno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aggiornati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tutti I contenuti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della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sezione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inizialmente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vuoti</a:t>
            </a:r>
            <a:endParaRPr lang="en-US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en-US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Il file json contiene due tipi di dettagli, un tipo in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plotSummary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con più d</a:t>
            </a:r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ettagli e un tipo in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plotOutline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più scarno, purtroppo non sempre è presente il primo tipo quindi con un </a:t>
            </a:r>
            <a:r>
              <a:rPr lang="it-IT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 diamo precedenza al tipo più completo altrimenti prendiamo le informazioni dall’altro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endParaRPr lang="it-IT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en-US" sz="16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45022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620"/>
            <a:ext cx="9750490" cy="661242"/>
          </a:xfrm>
          <a:solidFill>
            <a:srgbClr val="FF292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cosa succede se non trovo niente?</a:t>
            </a:r>
          </a:p>
        </p:txBody>
      </p:sp>
      <p:sp>
        <p:nvSpPr>
          <p:cNvPr id="4" name="Segnaposto contenuto 4">
            <a:extLst>
              <a:ext uri="{FF2B5EF4-FFF2-40B4-BE49-F238E27FC236}">
                <a16:creationId xmlns:a16="http://schemas.microsoft.com/office/drawing/2014/main" id="{FEF15DEE-07EC-433A-BD6F-31FFA669811F}"/>
              </a:ext>
            </a:extLst>
          </p:cNvPr>
          <p:cNvSpPr txBox="1">
            <a:spLocks/>
          </p:cNvSpPr>
          <p:nvPr/>
        </p:nvSpPr>
        <p:spPr>
          <a:xfrm>
            <a:off x="177282" y="951721"/>
            <a:ext cx="11809444" cy="32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Le funzioni sono in grado di rilevare l’eventuale caso in cui i due DB non riescono a trovare quanto richiesto</a:t>
            </a:r>
            <a:endParaRPr lang="it-IT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en-US" sz="16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CDA845-59EB-485F-A046-DF52156FB66D}"/>
              </a:ext>
            </a:extLst>
          </p:cNvPr>
          <p:cNvSpPr txBox="1"/>
          <p:nvPr/>
        </p:nvSpPr>
        <p:spPr>
          <a:xfrm>
            <a:off x="177282" y="1754155"/>
            <a:ext cx="4497356" cy="2954655"/>
          </a:xfrm>
          <a:prstGeom prst="rect">
            <a:avLst/>
          </a:prstGeom>
          <a:noFill/>
          <a:ln>
            <a:solidFill>
              <a:srgbClr val="1ED760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1ED760"/>
                </a:solidFill>
                <a:latin typeface="Rockwell" panose="02060603020205020403" pitchFamily="18" charset="0"/>
              </a:rPr>
              <a:t>Spotify</a:t>
            </a:r>
            <a:endParaRPr lang="it-IT" dirty="0">
              <a:solidFill>
                <a:srgbClr val="1ED760"/>
              </a:solidFill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onSpotifyJson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 . . .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createResultSpotify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else</a:t>
            </a:r>
            <a:r>
              <a:rPr lang="it-IT" sz="12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{</a:t>
            </a:r>
            <a:r>
              <a:rPr lang="it-IT" sz="1200" b="0" dirty="0" err="1">
                <a:solidFill>
                  <a:srgbClr val="4FC1FF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box</a:t>
            </a:r>
            <a:r>
              <a:rPr lang="it-IT" sz="1200" b="0" dirty="0" err="1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createNotFoundImg</a:t>
            </a:r>
            <a:r>
              <a:rPr lang="it-IT" sz="12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())}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383559-820C-4B8C-B395-56E759E5375C}"/>
              </a:ext>
            </a:extLst>
          </p:cNvPr>
          <p:cNvSpPr txBox="1"/>
          <p:nvPr/>
        </p:nvSpPr>
        <p:spPr>
          <a:xfrm>
            <a:off x="5150498" y="1754154"/>
            <a:ext cx="6674499" cy="38779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FFC000"/>
                </a:solidFill>
                <a:latin typeface="Rockwell" panose="02060603020205020403" pitchFamily="18" charset="0"/>
              </a:rPr>
              <a:t>IMDB</a:t>
            </a:r>
            <a:endParaRPr lang="it-IT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 . . .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//richiesta IMDB per trovare l'id di un titolo secondo la nostra ricerca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"https://imdb8.p.rapidapi.com/auto-complete?q="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titleURI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-key"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"44bcd0ada3mshce3431aa446ca15p1b0349jsne61e14cb45e7"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-host"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"imdb8.p.rapidapi.com"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onIMDBResponse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onIMDBJson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200" b="0" dirty="0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catch</a:t>
            </a:r>
            <a:r>
              <a:rPr lang="it-IT" sz="12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IMDBNotFound</a:t>
            </a:r>
            <a:r>
              <a:rPr lang="it-IT" sz="12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);</a:t>
            </a:r>
          </a:p>
          <a:p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. .</a:t>
            </a:r>
          </a:p>
          <a:p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200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egnaposto contenuto 4">
            <a:extLst>
              <a:ext uri="{FF2B5EF4-FFF2-40B4-BE49-F238E27FC236}">
                <a16:creationId xmlns:a16="http://schemas.microsoft.com/office/drawing/2014/main" id="{486A2E83-F3F0-4783-9AB2-287C3B197136}"/>
              </a:ext>
            </a:extLst>
          </p:cNvPr>
          <p:cNvSpPr txBox="1">
            <a:spLocks/>
          </p:cNvSpPr>
          <p:nvPr/>
        </p:nvSpPr>
        <p:spPr>
          <a:xfrm>
            <a:off x="177282" y="5701005"/>
            <a:ext cx="11809444" cy="99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In particolare, </a:t>
            </a:r>
            <a:r>
              <a:rPr lang="it-IT" sz="1600" dirty="0">
                <a:solidFill>
                  <a:srgbClr val="1ED760"/>
                </a:solidFill>
                <a:latin typeface="Rockwell" panose="02060603020205020403" pitchFamily="18" charset="0"/>
              </a:rPr>
              <a:t>Spotify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 mostra il messaggio d’errore se il </a:t>
            </a:r>
            <a:r>
              <a:rPr lang="it-IT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db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 restituisce un vettore vuoto, mentre </a:t>
            </a:r>
            <a:r>
              <a:rPr lang="it-IT" sz="1600" dirty="0" err="1">
                <a:solidFill>
                  <a:srgbClr val="FFC000"/>
                </a:solidFill>
                <a:latin typeface="Rockwell" panose="02060603020205020403" pitchFamily="18" charset="0"/>
              </a:rPr>
              <a:t>IMDb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 mostra il messaggio se rileva un qualsiasi errore da parte del DB</a:t>
            </a:r>
          </a:p>
          <a:p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Le due funzioni chiamano i rispettivi </a:t>
            </a:r>
            <a:r>
              <a:rPr lang="it-IT" sz="1600" b="0" dirty="0" err="1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handler</a:t>
            </a:r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 per mostrare nelle rispettive sezioni il messaggio d’errore</a:t>
            </a:r>
            <a:endParaRPr lang="it-IT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en-US" sz="16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1106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  <a:solidFill>
            <a:srgbClr val="00FF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descrizione del progetto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Il Progetto di DB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prevedeva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un mini “social network” per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appassionati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di contenuti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multimediali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(film, serie tv, anime, etc.)</a:t>
            </a:r>
          </a:p>
          <a:p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Per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questo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homework ho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lavurato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su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una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sezione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di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ricerca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del dove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l’utente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può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cercare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I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titoli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di </a:t>
            </a:r>
            <a:r>
              <a:rPr lang="en-US" sz="2200" dirty="0" err="1">
                <a:solidFill>
                  <a:schemeClr val="bg2"/>
                </a:solidFill>
                <a:latin typeface="Rockwell" panose="02060603020205020403" pitchFamily="18" charset="0"/>
              </a:rPr>
              <a:t>suo</a:t>
            </a:r>
            <a:r>
              <a:rPr lang="en-US" sz="2200" dirty="0">
                <a:solidFill>
                  <a:schemeClr val="bg2"/>
                </a:solidFill>
                <a:latin typeface="Rockwell" panose="02060603020205020403" pitchFamily="18" charset="0"/>
              </a:rPr>
              <a:t> interesse:</a:t>
            </a:r>
          </a:p>
          <a:p>
            <a:endParaRPr lang="en-US" sz="22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L’utente scrive il titolo che vuole cercare</a:t>
            </a:r>
          </a:p>
          <a:p>
            <a:pPr lvl="1"/>
            <a:endParaRPr lang="it-IT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La ricerca viene eseguita sui DB di Spotify (</a:t>
            </a:r>
            <a:r>
              <a:rPr lang="it-IT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Oauth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 2.0) e IMDB (</a:t>
            </a:r>
            <a:r>
              <a:rPr lang="it-IT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apiKey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)</a:t>
            </a:r>
          </a:p>
          <a:p>
            <a:pPr lvl="1"/>
            <a:endParaRPr lang="it-IT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Nel caso vengano trovati i risultati correttamente vengono mostrati album relativi alla ricerca, il nome dell’album farà anche da link, mentre </a:t>
            </a:r>
            <a:r>
              <a:rPr lang="it-IT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IMDb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 mostrerà una panoramica con le principali informazioni, in caso contrario verrà mostrato un messaggio d’errore</a:t>
            </a: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Oltre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questo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ho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rivisto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lo stile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della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barra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e del footer</a:t>
            </a:r>
          </a:p>
          <a:p>
            <a:pPr lvl="1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37854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23"/>
            <a:ext cx="9750490" cy="661242"/>
          </a:xfrm>
          <a:solidFill>
            <a:srgbClr val="00FF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Body html (</a:t>
            </a:r>
            <a:r>
              <a:rPr lang="it-IT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form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1164382"/>
            <a:ext cx="11961845" cy="482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searchBar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"Cerca un titolo"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"query"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autocomplete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searchButton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	    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"https://www.materialui.co/materialIcons/action/search_white_192x192.png"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waitingDiv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waitingTitle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Trova informazioni sui titoli che ti interessano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waitingImg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"../hmw2/images/Ud8xgso.gif"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waitingTitle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Aspettiamo solo che tu cerchi qualcosa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9111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620"/>
            <a:ext cx="9750490" cy="661242"/>
          </a:xfr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Body html (sezione </a:t>
            </a:r>
            <a:r>
              <a:rPr lang="it-IT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IMDb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923731"/>
            <a:ext cx="11961845" cy="57756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IMDBBox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IMDBTitleBox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IMDBTitle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Cosa troviamo cercando su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"https://img.icons8.com/ios-filled/452/imdb.png"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IMDBLogo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IMDBResult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IMDBPoster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IMDBDetails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IMDBResultTitle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IMDBSecondaryInfo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IMDBInfo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IMDBAuth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IMDBGenres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IMDBdate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IMDBRating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IMDBRateTxt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Voto: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IMDBRate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IMDBPlot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12779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218"/>
            <a:ext cx="9750490" cy="661242"/>
          </a:xfrm>
          <a:solidFill>
            <a:srgbClr val="1ED7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Body html (Sezione Spotify)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1164382"/>
            <a:ext cx="11961845" cy="482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"spotifyBox"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spotifyTitleBox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"spotifyTitle"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Cosa troviamo cercando su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https://upload.wikimedia.org/wikipedia/commons/thumb/2/26/Spotify_logo_with_text.svg/1200pSpotify_logo_with_text.svg.png"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D4D4D4"/>
                </a:solidFill>
                <a:latin typeface="Consolas" panose="020B0609020204030204" pitchFamily="49" charset="0"/>
              </a:rPr>
              <a:t>	      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"spotifyLogo"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spotifyResults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qui verranno messi i risultati di </a:t>
            </a:r>
            <a:r>
              <a:rPr lang="it-IT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spotify</a:t>
            </a:r>
            <a:r>
              <a:rPr lang="it-IT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--&gt;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8134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218"/>
            <a:ext cx="9750490" cy="661242"/>
          </a:xfrm>
          <a:solidFill>
            <a:srgbClr val="1ED7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Richiesta token ad apertura della pagina (</a:t>
            </a:r>
            <a:r>
              <a:rPr lang="it-IT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oAuth</a:t>
            </a:r>
            <a:r>
              <a:rPr lang="it-I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 2.0)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4" y="923731"/>
            <a:ext cx="5890726" cy="57870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onTokenJson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onTokenResponse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'0a68456dbd954d87827ecc15f1d8eb22'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'29d22585e22c4a44bdfbd9f9697b0f94'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"https://accounts.spotify.com/api/token"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client_credentials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{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/x-www-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'Basic '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btoa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it-IT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onTokenResponse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onTokenJson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it-IT" sz="1800" b="1" dirty="0"/>
          </a:p>
        </p:txBody>
      </p:sp>
      <p:sp>
        <p:nvSpPr>
          <p:cNvPr id="4" name="Segnaposto contenuto 4">
            <a:extLst>
              <a:ext uri="{FF2B5EF4-FFF2-40B4-BE49-F238E27FC236}">
                <a16:creationId xmlns:a16="http://schemas.microsoft.com/office/drawing/2014/main" id="{556FB563-2DF6-40AA-804A-D2273E64F8F3}"/>
              </a:ext>
            </a:extLst>
          </p:cNvPr>
          <p:cNvSpPr txBox="1">
            <a:spLocks/>
          </p:cNvSpPr>
          <p:nvPr/>
        </p:nvSpPr>
        <p:spPr>
          <a:xfrm>
            <a:off x="6096000" y="951722"/>
            <a:ext cx="5890726" cy="57310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Non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appena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viene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aperta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la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pagina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viene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effettuata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una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richiesta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per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ottenere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un token</a:t>
            </a: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Per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ottenere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il token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facciamo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la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richiesta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con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metodo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fornendo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it-IT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it-IT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e</a:t>
            </a:r>
            <a:r>
              <a:rPr lang="it-IT" sz="18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clientSecret</a:t>
            </a:r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In </a:t>
            </a:r>
            <a:r>
              <a:rPr lang="en-US" sz="1800" b="0" dirty="0" err="1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caso</a:t>
            </a:r>
            <a:r>
              <a:rPr lang="en-US" sz="18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di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successo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verrà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chiamata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la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funzione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it-IT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onTokenResponse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a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sua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volta </a:t>
            </a:r>
            <a:r>
              <a:rPr lang="it-IT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onTokenResponse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chiamerà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la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funzione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it-IT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onTokenJson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fornendogli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il token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vero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e proprio </a:t>
            </a:r>
            <a:r>
              <a:rPr lang="it-IT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t-IT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chemeClr val="bg2"/>
              </a:solidFill>
              <a:effectLst/>
              <a:latin typeface="Rockwell" panose="02060603020205020403" pitchFamily="18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l’unica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cosa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che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sarà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fatta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in</a:t>
            </a:r>
            <a:r>
              <a:rPr lang="it-IT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onTokenJson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sarà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fornire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il token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all’omonima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variabile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Una volta “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salvato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” il token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nella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nostra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variabile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possiamo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fare le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nostre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richieste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al DB di </a:t>
            </a:r>
            <a:r>
              <a:rPr lang="en-US" sz="1800" dirty="0" err="1">
                <a:solidFill>
                  <a:srgbClr val="1ED760"/>
                </a:solidFill>
                <a:latin typeface="Rockwell" panose="02060603020205020403" pitchFamily="18" charset="0"/>
              </a:rPr>
              <a:t>spotify</a:t>
            </a:r>
            <a:endParaRPr lang="en-US" sz="18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13582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23"/>
            <a:ext cx="9750490" cy="661242"/>
          </a:xfrm>
          <a:solidFill>
            <a:srgbClr val="00FF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L’evento </a:t>
            </a:r>
            <a:r>
              <a:rPr lang="it-IT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submit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 e l’</a:t>
            </a:r>
            <a:r>
              <a:rPr lang="it-IT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handler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it-IT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search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 (</a:t>
            </a:r>
            <a:r>
              <a:rPr lang="it-IT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form</a:t>
            </a:r>
            <a:r>
              <a:rPr lang="it-I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" y="895740"/>
            <a:ext cx="5607699" cy="5887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"#query"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titleURI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encodeURIComponent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//richiesta </a:t>
            </a:r>
            <a:r>
              <a:rPr lang="it-IT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spotify</a:t>
            </a:r>
            <a:endParaRPr lang="it-IT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"https://api.spotify.com/v1/search?type=album&amp;q="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it-IT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titleURI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endParaRPr lang="it-IT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onSpotifyResponse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onSpotifyJson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//richiesta IMDB per trovare l'id di un titolo secondo la nostra ricerca</a:t>
            </a:r>
            <a:endParaRPr lang="it-IT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"https://imdb8.p.rapidapi.com/auto-complete?q="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titleURI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-key"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"44bcd0ada3mshce3431aa446ca15p1b0349jsne61e14cb45e7"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-host"</a:t>
            </a:r>
            <a:r>
              <a:rPr lang="it-IT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"imdb8.p.rapidapi.com"</a:t>
            </a:r>
            <a:endParaRPr lang="it-IT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onIMDBResponse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onIMDBJson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IMDBNotFound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searchBar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05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it-IT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it-IT" sz="1800" b="1" dirty="0"/>
          </a:p>
        </p:txBody>
      </p:sp>
      <p:sp>
        <p:nvSpPr>
          <p:cNvPr id="4" name="Segnaposto contenuto 4">
            <a:extLst>
              <a:ext uri="{FF2B5EF4-FFF2-40B4-BE49-F238E27FC236}">
                <a16:creationId xmlns:a16="http://schemas.microsoft.com/office/drawing/2014/main" id="{9B3F6153-9584-49C5-83F0-F1F602E7FD71}"/>
              </a:ext>
            </a:extLst>
          </p:cNvPr>
          <p:cNvSpPr txBox="1">
            <a:spLocks/>
          </p:cNvSpPr>
          <p:nvPr/>
        </p:nvSpPr>
        <p:spPr>
          <a:xfrm>
            <a:off x="6096000" y="951722"/>
            <a:ext cx="5890726" cy="5731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L’evento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richiama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l’handler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it-IT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Previene il comportamento di default dell’evento(la pagina viene ricaricata senza che vediamo i risultati della nostra ricerca)</a:t>
            </a:r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Farà due richieste, una per </a:t>
            </a:r>
            <a:r>
              <a:rPr lang="it-IT" sz="1800" dirty="0" err="1">
                <a:solidFill>
                  <a:srgbClr val="1ED760"/>
                </a:solidFill>
                <a:latin typeface="Rockwell" panose="02060603020205020403" pitchFamily="18" charset="0"/>
              </a:rPr>
              <a:t>spotify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 fornendo il 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 ottenuto prima, l’altra per </a:t>
            </a:r>
            <a:r>
              <a:rPr lang="it-IT" sz="1800" dirty="0" err="1">
                <a:solidFill>
                  <a:srgbClr val="FFC000"/>
                </a:solidFill>
                <a:latin typeface="Rockwell" panose="02060603020205020403" pitchFamily="18" charset="0"/>
              </a:rPr>
              <a:t>IMDb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(che </a:t>
            </a:r>
            <a:r>
              <a:rPr lang="it-IT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vedremno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 in seguito)</a:t>
            </a:r>
          </a:p>
          <a:p>
            <a:endParaRPr lang="it-IT" sz="1800" b="0" dirty="0">
              <a:solidFill>
                <a:schemeClr val="bg2"/>
              </a:solidFill>
              <a:effectLst/>
              <a:latin typeface="Rockwell" panose="02060603020205020403" pitchFamily="18" charset="0"/>
            </a:endParaRPr>
          </a:p>
          <a:p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Tornando su </a:t>
            </a:r>
            <a:r>
              <a:rPr lang="it-IT" sz="1800" dirty="0" err="1">
                <a:solidFill>
                  <a:srgbClr val="1ED760"/>
                </a:solidFill>
                <a:latin typeface="Rockwell" panose="02060603020205020403" pitchFamily="18" charset="0"/>
              </a:rPr>
              <a:t>spotify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, il contenuto del </a:t>
            </a:r>
            <a:r>
              <a:rPr lang="it-IT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form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 viene prima codificato con </a:t>
            </a:r>
            <a:r>
              <a:rPr lang="it-IT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encodeURIComponent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 e poi aggiunto </a:t>
            </a:r>
            <a:r>
              <a:rPr lang="it-IT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all’url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 del fetch</a:t>
            </a:r>
          </a:p>
          <a:p>
            <a:endParaRPr lang="it-IT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 in questo caso stiamo cercando degli album (l’obiettivo e cercare un’eventuale colonna sonora per esempio provate a cercare 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“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game of </a:t>
            </a:r>
            <a:r>
              <a:rPr lang="it-IT" sz="1800" dirty="0" err="1">
                <a:solidFill>
                  <a:schemeClr val="bg2"/>
                </a:solidFill>
                <a:latin typeface="Rockwell" panose="02060603020205020403" pitchFamily="18" charset="0"/>
              </a:rPr>
              <a:t>thrones</a:t>
            </a:r>
            <a:r>
              <a:rPr lang="en-US" sz="1800" dirty="0">
                <a:solidFill>
                  <a:schemeClr val="bg2"/>
                </a:solidFill>
                <a:latin typeface="Rockwell" panose="02060603020205020403" pitchFamily="18" charset="0"/>
              </a:rPr>
              <a:t>”</a:t>
            </a:r>
            <a:r>
              <a:rPr lang="it-IT" sz="1800" dirty="0">
                <a:solidFill>
                  <a:schemeClr val="bg2"/>
                </a:solidFill>
                <a:latin typeface="Rockwell" panose="02060603020205020403" pitchFamily="18" charset="0"/>
              </a:rPr>
              <a:t>)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6335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218"/>
            <a:ext cx="9750490" cy="661242"/>
          </a:xfrm>
          <a:solidFill>
            <a:srgbClr val="1ED7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Creazione dinamica dei risultati ottenuti da </a:t>
            </a:r>
            <a:r>
              <a:rPr lang="it-IT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spotify</a:t>
            </a:r>
            <a:endParaRPr lang="it-IT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pitchFamily="18" charset="0"/>
              <a:ea typeface="STCaiyun" panose="020B0503020204020204" pitchFamily="2" charset="-122"/>
              <a:cs typeface="Aharoni" panose="020B0604020202020204" pitchFamily="2" charset="-79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4" y="923731"/>
            <a:ext cx="5890726" cy="5787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onSpotifyJson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spotifyResults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spotifyBox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'#spotifyBox'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spotifyBox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spotifyTitleBox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spotifyTitleBox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spotifyTitleBox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spotifyTitle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'#spotifyTitle'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spotifyTitle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spotifyLogo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'#spotifyLogo'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spotifyLogo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it-IT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createResultSpotify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createNotFoundImg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())}</a:t>
            </a:r>
          </a:p>
          <a:p>
            <a:pPr marL="0" indent="0">
              <a:buNone/>
            </a:pP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/>
          </a:p>
        </p:txBody>
      </p:sp>
      <p:sp>
        <p:nvSpPr>
          <p:cNvPr id="4" name="Segnaposto contenuto 4">
            <a:extLst>
              <a:ext uri="{FF2B5EF4-FFF2-40B4-BE49-F238E27FC236}">
                <a16:creationId xmlns:a16="http://schemas.microsoft.com/office/drawing/2014/main" id="{556FB563-2DF6-40AA-804A-D2273E64F8F3}"/>
              </a:ext>
            </a:extLst>
          </p:cNvPr>
          <p:cNvSpPr txBox="1">
            <a:spLocks/>
          </p:cNvSpPr>
          <p:nvPr/>
        </p:nvSpPr>
        <p:spPr>
          <a:xfrm>
            <a:off x="6096000" y="951721"/>
            <a:ext cx="5890726" cy="578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Per prima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cosa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occupperà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di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rimuovere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le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classi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che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non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mostravano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il box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nero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che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conterrà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gli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album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trovati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su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rgbClr val="1ED760"/>
                </a:solidFill>
                <a:latin typeface="Rockwell" panose="02060603020205020403" pitchFamily="18" charset="0"/>
              </a:rPr>
              <a:t>spotify</a:t>
            </a:r>
            <a:endParaRPr lang="en-US" sz="16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Prima di mostrare i nuovi risultati, </a:t>
            </a:r>
            <a:r>
              <a:rPr lang="it-IT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 rimuover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à eventuali risultati di ricerche precedenti</a:t>
            </a:r>
            <a:endParaRPr lang="it-IT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controlla se abbiamo effettivamente trovato qualcosa, se non dovesse tornare alcun risultato la funzione si occuperà di mostrare una frase d’errore e un’immagine chiamando l’apposita funzione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createNotFoundImg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Se abbiamo dei risultati (solitamente ritorna 20 risultati in un vettore di oggetti) utilizziamo un per </a:t>
            </a:r>
            <a:r>
              <a:rPr lang="it-IT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 creare dinamicamente i primi 10 risultati con 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createResultSpotify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e con </a:t>
            </a:r>
            <a:r>
              <a:rPr lang="it-IT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77742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A74B6-9971-437A-932B-F72BEDA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218"/>
            <a:ext cx="9750490" cy="661242"/>
          </a:xfrm>
          <a:solidFill>
            <a:srgbClr val="1ED7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  <a:ea typeface="STCaiyun" panose="020B0503020204020204" pitchFamily="2" charset="-122"/>
                <a:cs typeface="Aharoni" panose="020B0604020202020204" pitchFamily="2" charset="-79"/>
              </a:rPr>
              <a:t>  </a:t>
            </a:r>
            <a:r>
              <a:rPr lang="it-IT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  <a:ea typeface="STCaiyun" panose="020B0503020204020204" pitchFamily="2" charset="-122"/>
                <a:cs typeface="Aharoni" panose="020B0604020202020204" pitchFamily="2" charset="-79"/>
              </a:rPr>
              <a:t>Creazione dinamica dei risultati ottenuti da Spotify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8180CF0-B134-4AD3-B21F-C5BB1262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4" y="923731"/>
            <a:ext cx="5890726" cy="5787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createResultSpotify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spotifyAlbum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album'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nameAlbum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nameAlbum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spotifyResultImg</a:t>
            </a:r>
            <a:r>
              <a:rPr lang="it-IT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/>
          </a:p>
        </p:txBody>
      </p:sp>
      <p:sp>
        <p:nvSpPr>
          <p:cNvPr id="4" name="Segnaposto contenuto 4">
            <a:extLst>
              <a:ext uri="{FF2B5EF4-FFF2-40B4-BE49-F238E27FC236}">
                <a16:creationId xmlns:a16="http://schemas.microsoft.com/office/drawing/2014/main" id="{556FB563-2DF6-40AA-804A-D2273E64F8F3}"/>
              </a:ext>
            </a:extLst>
          </p:cNvPr>
          <p:cNvSpPr txBox="1">
            <a:spLocks/>
          </p:cNvSpPr>
          <p:nvPr/>
        </p:nvSpPr>
        <p:spPr>
          <a:xfrm>
            <a:off x="6096000" y="951721"/>
            <a:ext cx="5890726" cy="578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Come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detto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prima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questa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funzione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tornerà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I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piccoli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box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che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contengono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gli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album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trovati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cercando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ockwell" panose="02060603020205020403" pitchFamily="18" charset="0"/>
              </a:rPr>
              <a:t>su</a:t>
            </a:r>
            <a:r>
              <a:rPr lang="en-US" sz="1600" dirty="0">
                <a:solidFill>
                  <a:schemeClr val="bg2"/>
                </a:solidFill>
                <a:latin typeface="Rockwell" panose="02060603020205020403" pitchFamily="18" charset="0"/>
              </a:rPr>
              <a:t> </a:t>
            </a:r>
            <a:r>
              <a:rPr lang="en-US" sz="1600" dirty="0">
                <a:solidFill>
                  <a:srgbClr val="1ED760"/>
                </a:solidFill>
                <a:latin typeface="Rockwell" panose="02060603020205020403" pitchFamily="18" charset="0"/>
              </a:rPr>
              <a:t>Spotify</a:t>
            </a:r>
          </a:p>
          <a:p>
            <a:endParaRPr lang="en-US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Per la precisione crea una </a:t>
            </a:r>
            <a:r>
              <a:rPr lang="it-IT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it-IT" sz="1600" b="0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che contiene immagine e nome dell’album, quest’ultimo farà inoltre da link con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Tutte le informazioni (immagine, titolo, uri) vengono ovviamente prese da </a:t>
            </a:r>
            <a:r>
              <a:rPr lang="it-IT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 che è stato passato dalla funzione chiamante</a:t>
            </a:r>
          </a:p>
          <a:p>
            <a:endParaRPr lang="it-IT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Infine la funzione tornerà la </a:t>
            </a:r>
            <a:r>
              <a:rPr lang="it-IT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sz="1600" dirty="0">
                <a:solidFill>
                  <a:schemeClr val="bg2"/>
                </a:solidFill>
                <a:latin typeface="Rockwell" panose="02060603020205020403" pitchFamily="18" charset="0"/>
              </a:rPr>
              <a:t> pronta per essere inserita con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it-IT" sz="16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it-IT" sz="16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en-US" sz="1600" dirty="0">
              <a:solidFill>
                <a:srgbClr val="1ED760"/>
              </a:solidFill>
              <a:latin typeface="Rockwell" panose="02060603020205020403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endParaRPr lang="it-IT" sz="18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Rockwell" panose="02060603020205020403" pitchFamily="18" charset="0"/>
            </a:endParaRPr>
          </a:p>
          <a:p>
            <a:pPr lvl="1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19879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3121</Words>
  <Application>Microsoft Office PowerPoint</Application>
  <PresentationFormat>Widescreen</PresentationFormat>
  <Paragraphs>297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Bauhaus 93</vt:lpstr>
      <vt:lpstr>Calibri</vt:lpstr>
      <vt:lpstr>Calibri Light</vt:lpstr>
      <vt:lpstr>Consolas</vt:lpstr>
      <vt:lpstr>Freestyle Script</vt:lpstr>
      <vt:lpstr>Rockwell</vt:lpstr>
      <vt:lpstr>Tema di Office</vt:lpstr>
      <vt:lpstr>TV BLOG - HMW 3</vt:lpstr>
      <vt:lpstr>  descrizione del progetto</vt:lpstr>
      <vt:lpstr>  Body html (form)</vt:lpstr>
      <vt:lpstr>  Body html (sezione IMDb)</vt:lpstr>
      <vt:lpstr>  Body html (Sezione Spotify)</vt:lpstr>
      <vt:lpstr>  Richiesta token ad apertura della pagina (oAuth 2.0)</vt:lpstr>
      <vt:lpstr>  L’evento submit e l’handler search (form)</vt:lpstr>
      <vt:lpstr>  Creazione dinamica dei risultati ottenuti da spotify</vt:lpstr>
      <vt:lpstr>  Creazione dinamica dei risultati ottenuti da Spotify</vt:lpstr>
      <vt:lpstr>  Ricerca di dettagli (sezione IMDb)</vt:lpstr>
      <vt:lpstr>  Ricerca di dettagli (sezione IMDb)</vt:lpstr>
      <vt:lpstr>  cosa succede se non trovo niente?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BLOG</dc:title>
  <dc:creator>GIUSEPPE MACCARRONE</dc:creator>
  <cp:lastModifiedBy>GIUSEPPE MACCARRONE</cp:lastModifiedBy>
  <cp:revision>165</cp:revision>
  <dcterms:created xsi:type="dcterms:W3CDTF">2020-12-14T09:54:35Z</dcterms:created>
  <dcterms:modified xsi:type="dcterms:W3CDTF">2021-04-26T20:15:37Z</dcterms:modified>
</cp:coreProperties>
</file>