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75C7-FE9E-A39E-C856-D4ED808E6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F9F7CC-6B25-491B-4573-A5819D731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B20060-A772-8E7E-540E-939EEE022B00}"/>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C6F28BD2-89E8-4346-79FC-83DE4FD67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5AB6B-C534-9AA2-4847-4418CD17591E}"/>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79581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B4F-1FC1-F00A-BC1D-7849183DF7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F88E8-26FE-8642-73F0-CADD5A7D7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036F7-BDE8-0B81-0DFE-CB55CDDA2117}"/>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F3BB19A8-8765-5874-DB10-4C1747F67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065AC-F98A-E86F-D69C-6EB9EE46918F}"/>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165930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44054-7E0F-88A4-A4E3-4728C098E4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1719A-DF1A-15BE-07FA-AA758C344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1CF9F-68DA-A80A-E34F-090182E001EF}"/>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45383482-6536-E38E-DE88-A03D4B72F8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84883-6794-06FF-8C0C-924106178234}"/>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332195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56AB-EDD5-B7D3-3B45-F7CBB4C4A5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768E45-22B2-42CF-88EF-2C926F973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A5FF4-030E-CE19-653B-B6735E3E750A}"/>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05296B5F-54E7-A623-90DC-DC5E62754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BF21C-7CEF-E489-510C-B86305E614EE}"/>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350075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08C8-6984-B3CD-AEFA-105DED307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2FFC6A-1A2F-94EE-079F-5AAB716F7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2FE01-1162-8119-A409-0B92EE7DC1F3}"/>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B009F7CB-FCAC-F7DC-41BE-B3395E37F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027FDB-2668-AC97-D470-8E05BBBA12A0}"/>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308635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0C0-B3AB-FF3F-5639-0932E1BEC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84273A-507B-EB39-7784-2C5149496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E0644F-CB6F-EF35-95C7-4103E13F2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2E103E-282B-8585-4266-C2FAD9836AE9}"/>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6" name="Footer Placeholder 5">
            <a:extLst>
              <a:ext uri="{FF2B5EF4-FFF2-40B4-BE49-F238E27FC236}">
                <a16:creationId xmlns:a16="http://schemas.microsoft.com/office/drawing/2014/main" id="{AF4BB7D0-D632-C89F-CA2E-A4ED10E38F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BB40D-CF75-1A28-AF5C-B88FFCF916BC}"/>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191941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66F7-5210-FAAB-19BE-D32496935D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B095B3-B2A7-E18E-4A8D-E56374FD4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CDC0A-338F-01FC-0FF3-87B8B53CBC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8DE279-86D6-EC83-385C-234C3DADB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66424-2570-1038-0A56-BB4B439F2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FE423F-9BBE-93AB-F171-D2743300EB11}"/>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8" name="Footer Placeholder 7">
            <a:extLst>
              <a:ext uri="{FF2B5EF4-FFF2-40B4-BE49-F238E27FC236}">
                <a16:creationId xmlns:a16="http://schemas.microsoft.com/office/drawing/2014/main" id="{7664D733-91E7-CAB6-6881-3F555A12A4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06F34D-7953-F323-222A-D901463D29E0}"/>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327245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750-FA19-A382-2D22-7C8CD4D19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68BA0-19D8-A1BC-AB5F-E7AF0FCB410D}"/>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4" name="Footer Placeholder 3">
            <a:extLst>
              <a:ext uri="{FF2B5EF4-FFF2-40B4-BE49-F238E27FC236}">
                <a16:creationId xmlns:a16="http://schemas.microsoft.com/office/drawing/2014/main" id="{1A8C7BD3-B7A6-BD0C-49D6-4C7009363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ADDBF2-3C4F-09DB-18F8-CC99FE2C5DE7}"/>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46246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90683-ADFC-0E91-5B6A-821096979E90}"/>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3" name="Footer Placeholder 2">
            <a:extLst>
              <a:ext uri="{FF2B5EF4-FFF2-40B4-BE49-F238E27FC236}">
                <a16:creationId xmlns:a16="http://schemas.microsoft.com/office/drawing/2014/main" id="{F79C046D-3EF3-F9DB-ED66-C41807339A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A8D715-D824-2B11-3E3C-B7311E26EC3F}"/>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293176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8B26-1F7E-0D5E-1F25-4E2CA8721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6171F-030B-34D6-3BB4-D26D6E265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291092-2739-0A14-FD6E-858E2B3FD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6E0BB-1249-4CCF-3D02-EAD898390EB0}"/>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6" name="Footer Placeholder 5">
            <a:extLst>
              <a:ext uri="{FF2B5EF4-FFF2-40B4-BE49-F238E27FC236}">
                <a16:creationId xmlns:a16="http://schemas.microsoft.com/office/drawing/2014/main" id="{FF5CFD59-12ED-CF18-E5E2-56819AA7A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1B094-A2AB-3564-3753-7B2B28B08540}"/>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35263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A28B-21A0-112C-6404-5326DAF50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A0D491-EF58-400B-A887-D8B475478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2E5574-BE59-F8DE-E120-8074E1A63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68F8D-D65B-7259-F206-70527DAAA090}"/>
              </a:ext>
            </a:extLst>
          </p:cNvPr>
          <p:cNvSpPr>
            <a:spLocks noGrp="1"/>
          </p:cNvSpPr>
          <p:nvPr>
            <p:ph type="dt" sz="half" idx="10"/>
          </p:nvPr>
        </p:nvSpPr>
        <p:spPr/>
        <p:txBody>
          <a:bodyPr/>
          <a:lstStyle/>
          <a:p>
            <a:fld id="{9B757287-F6F1-4A8D-BE1E-0E1C56973B06}" type="datetimeFigureOut">
              <a:rPr lang="en-IN" smtClean="0"/>
              <a:t>12/01/2025</a:t>
            </a:fld>
            <a:endParaRPr lang="en-IN"/>
          </a:p>
        </p:txBody>
      </p:sp>
      <p:sp>
        <p:nvSpPr>
          <p:cNvPr id="6" name="Footer Placeholder 5">
            <a:extLst>
              <a:ext uri="{FF2B5EF4-FFF2-40B4-BE49-F238E27FC236}">
                <a16:creationId xmlns:a16="http://schemas.microsoft.com/office/drawing/2014/main" id="{EF6DE469-E688-BF05-028E-3F9581E41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30FEE-D483-FF64-3657-5216B67780CC}"/>
              </a:ext>
            </a:extLst>
          </p:cNvPr>
          <p:cNvSpPr>
            <a:spLocks noGrp="1"/>
          </p:cNvSpPr>
          <p:nvPr>
            <p:ph type="sldNum" sz="quarter" idx="12"/>
          </p:nvPr>
        </p:nvSpPr>
        <p:spPr/>
        <p:txBody>
          <a:bodyPr/>
          <a:lstStyle/>
          <a:p>
            <a:fld id="{68A8CC94-9F2E-438C-8F14-E72E7941E34C}" type="slidenum">
              <a:rPr lang="en-IN" smtClean="0"/>
              <a:t>‹#›</a:t>
            </a:fld>
            <a:endParaRPr lang="en-IN"/>
          </a:p>
        </p:txBody>
      </p:sp>
    </p:spTree>
    <p:extLst>
      <p:ext uri="{BB962C8B-B14F-4D97-AF65-F5344CB8AC3E}">
        <p14:creationId xmlns:p14="http://schemas.microsoft.com/office/powerpoint/2010/main" val="23252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95330-21E7-8BD5-BA22-3DE296FD1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745785-03FC-7D27-7336-BD3B7F037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BBEC0-6287-4A94-E69A-1244BB246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57287-F6F1-4A8D-BE1E-0E1C56973B06}" type="datetimeFigureOut">
              <a:rPr lang="en-IN" smtClean="0"/>
              <a:t>12/01/2025</a:t>
            </a:fld>
            <a:endParaRPr lang="en-IN"/>
          </a:p>
        </p:txBody>
      </p:sp>
      <p:sp>
        <p:nvSpPr>
          <p:cNvPr id="5" name="Footer Placeholder 4">
            <a:extLst>
              <a:ext uri="{FF2B5EF4-FFF2-40B4-BE49-F238E27FC236}">
                <a16:creationId xmlns:a16="http://schemas.microsoft.com/office/drawing/2014/main" id="{967363D8-5799-5C3E-4EB9-ABAB8535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DC5151-6F7D-E3B5-AEFA-F6CD04FB6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8CC94-9F2E-438C-8F14-E72E7941E34C}" type="slidenum">
              <a:rPr lang="en-IN" smtClean="0"/>
              <a:t>‹#›</a:t>
            </a:fld>
            <a:endParaRPr lang="en-IN"/>
          </a:p>
        </p:txBody>
      </p:sp>
    </p:spTree>
    <p:extLst>
      <p:ext uri="{BB962C8B-B14F-4D97-AF65-F5344CB8AC3E}">
        <p14:creationId xmlns:p14="http://schemas.microsoft.com/office/powerpoint/2010/main" val="93747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8AC2-B847-3F8C-8546-9B0C1C86B530}"/>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Customer Churn Prediction</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BAFF1C8-0BC4-A2A8-B884-F977F532EDBF}"/>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Garima Mahajan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844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FE46-8FB3-DAEA-5095-C1C7EBB945FC}"/>
              </a:ext>
            </a:extLst>
          </p:cNvPr>
          <p:cNvSpPr>
            <a:spLocks noGrp="1"/>
          </p:cNvSpPr>
          <p:nvPr>
            <p:ph type="title"/>
          </p:nvPr>
        </p:nvSpPr>
        <p:spPr>
          <a:xfrm>
            <a:off x="180974" y="234219"/>
            <a:ext cx="10515600" cy="625475"/>
          </a:xfrm>
        </p:spPr>
        <p:txBody>
          <a:bodyPr>
            <a:normAutofit fontScale="90000"/>
          </a:bodyPr>
          <a:lstStyle/>
          <a:p>
            <a:r>
              <a:rPr lang="en-US" dirty="0">
                <a:latin typeface="Arial" panose="020B0604020202020204" pitchFamily="34" charset="0"/>
                <a:cs typeface="Arial" panose="020B0604020202020204" pitchFamily="34" charset="0"/>
              </a:rPr>
              <a:t>Actionable Insights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A3A469FA-5B24-DF0A-70C5-87F29C3ED52B}"/>
              </a:ext>
            </a:extLst>
          </p:cNvPr>
          <p:cNvSpPr>
            <a:spLocks noGrp="1" noChangeArrowheads="1"/>
          </p:cNvSpPr>
          <p:nvPr>
            <p:ph idx="1"/>
          </p:nvPr>
        </p:nvSpPr>
        <p:spPr bwMode="auto">
          <a:xfrm>
            <a:off x="161926" y="859694"/>
            <a:ext cx="118491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New Customers</a:t>
            </a:r>
            <a:r>
              <a:rPr kumimoji="0" lang="en-US" altLang="en-US" sz="1800" b="0" i="0" u="none" strike="noStrike" cap="none" normalizeH="0" baseline="0" dirty="0">
                <a:ln>
                  <a:noFill/>
                </a:ln>
                <a:solidFill>
                  <a:schemeClr val="tx1"/>
                </a:solidFill>
                <a:effectLst/>
                <a:latin typeface="Arial" panose="020B0604020202020204" pitchFamily="34" charset="0"/>
              </a:rPr>
              <a:t>: Focus on onboarding and engaging new customers through personalized offers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improve retention, as shorter membership durations correlate with higher churn.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Leverage Age &amp; Purchase History</a:t>
            </a:r>
            <a:r>
              <a:rPr kumimoji="0" lang="en-US" altLang="en-US" sz="1800" b="0" i="0" u="none" strike="noStrike" cap="none" normalizeH="0" baseline="0" dirty="0">
                <a:ln>
                  <a:noFill/>
                </a:ln>
                <a:solidFill>
                  <a:schemeClr val="tx1"/>
                </a:solidFill>
                <a:effectLst/>
                <a:latin typeface="Arial" panose="020B0604020202020204" pitchFamily="34" charset="0"/>
              </a:rPr>
              <a:t>: Segment customers by age to offer tailored promotions.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Older customers tend to have higher purchase frequency and lower churn.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on High-Income Members</a:t>
            </a:r>
            <a:r>
              <a:rPr kumimoji="0" lang="en-US" altLang="en-US" sz="1800" b="0" i="0" u="none" strike="noStrike" cap="none" normalizeH="0" baseline="0" dirty="0">
                <a:ln>
                  <a:noFill/>
                </a:ln>
                <a:solidFill>
                  <a:schemeClr val="tx1"/>
                </a:solidFill>
                <a:effectLst/>
                <a:latin typeface="Arial" panose="020B0604020202020204" pitchFamily="34" charset="0"/>
              </a:rPr>
              <a:t>: Offer premium services or exclusive offers to higher-income customers,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who tend to stay longer and spend more.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Feedback Scores</a:t>
            </a:r>
            <a:r>
              <a:rPr kumimoji="0" lang="en-US" altLang="en-US" sz="1800" b="0" i="0" u="none" strike="noStrike" cap="none" normalizeH="0" baseline="0" dirty="0">
                <a:ln>
                  <a:noFill/>
                </a:ln>
                <a:solidFill>
                  <a:schemeClr val="tx1"/>
                </a:solidFill>
                <a:effectLst/>
                <a:latin typeface="Arial" panose="020B0604020202020204" pitchFamily="34" charset="0"/>
              </a:rPr>
              <a:t>: Engage with customers who give high feedback scores to reduce churn and strengthen loyalty. Address any negative feedback promptly.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Reward Long-Term Members</a:t>
            </a:r>
            <a:r>
              <a:rPr kumimoji="0" lang="en-US" altLang="en-US" sz="1800" b="0" i="0" u="none" strike="noStrike" cap="none" normalizeH="0" baseline="0" dirty="0">
                <a:ln>
                  <a:noFill/>
                </a:ln>
                <a:solidFill>
                  <a:schemeClr val="tx1"/>
                </a:solidFill>
                <a:effectLst/>
                <a:latin typeface="Arial" panose="020B0604020202020204" pitchFamily="34" charset="0"/>
              </a:rPr>
              <a:t>: Introduce loyalty programs for long-term members to further reduce churn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enhance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 at Key Milestones (2, 5, 8 months)</a:t>
            </a:r>
            <a:r>
              <a:rPr kumimoji="0" lang="en-US" altLang="en-US" sz="1800" b="0" i="0" u="none" strike="noStrike" cap="none" normalizeH="0" baseline="0" dirty="0">
                <a:ln>
                  <a:noFill/>
                </a:ln>
                <a:solidFill>
                  <a:schemeClr val="tx1"/>
                </a:solidFill>
                <a:effectLst/>
                <a:latin typeface="Arial" panose="020B0604020202020204" pitchFamily="34" charset="0"/>
              </a:rPr>
              <a:t>: Increase engagement at these critical periods through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personalized campaigns and offers to prevent drop-off.</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Investigate 6-Month Drop-Off</a:t>
            </a:r>
            <a:r>
              <a:rPr kumimoji="0" lang="en-US" altLang="en-US" sz="1800" b="0" i="0" u="none" strike="noStrike" cap="none" normalizeH="0" baseline="0" dirty="0">
                <a:ln>
                  <a:noFill/>
                </a:ln>
                <a:solidFill>
                  <a:schemeClr val="tx1"/>
                </a:solidFill>
                <a:effectLst/>
                <a:latin typeface="Arial" panose="020B0604020202020204" pitchFamily="34" charset="0"/>
              </a:rPr>
              <a:t>: Address potential issues or lack of engagement around the 6-month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mark by offering special promotions or interventions.</a:t>
            </a:r>
          </a:p>
        </p:txBody>
      </p:sp>
    </p:spTree>
    <p:extLst>
      <p:ext uri="{BB962C8B-B14F-4D97-AF65-F5344CB8AC3E}">
        <p14:creationId xmlns:p14="http://schemas.microsoft.com/office/powerpoint/2010/main" val="100972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75A0-66A2-FAD9-4DB7-DE1103984A39}"/>
              </a:ext>
            </a:extLst>
          </p:cNvPr>
          <p:cNvSpPr>
            <a:spLocks noGrp="1"/>
          </p:cNvSpPr>
          <p:nvPr>
            <p:ph type="title"/>
          </p:nvPr>
        </p:nvSpPr>
        <p:spPr>
          <a:xfrm>
            <a:off x="838200" y="365125"/>
            <a:ext cx="10515600" cy="5616575"/>
          </a:xfrm>
        </p:spPr>
        <p:txBody>
          <a:bodyPr>
            <a:normAutofit/>
          </a:bodyPr>
          <a:lstStyle/>
          <a:p>
            <a:r>
              <a:rPr lang="en-US" sz="5400" b="1">
                <a:latin typeface="Arial" panose="020B0604020202020204" pitchFamily="34" charset="0"/>
                <a:cs typeface="Arial" panose="020B0604020202020204" pitchFamily="34" charset="0"/>
              </a:rPr>
              <a:t>                 THANK </a:t>
            </a:r>
            <a:r>
              <a:rPr lang="en-US" sz="5400" b="1" dirty="0">
                <a:latin typeface="Arial" panose="020B0604020202020204" pitchFamily="34" charset="0"/>
                <a:cs typeface="Arial" panose="020B0604020202020204" pitchFamily="34" charset="0"/>
              </a:rPr>
              <a:t>YOU!</a:t>
            </a:r>
            <a:endParaRPr lang="en-IN"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0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5DFD-8AD7-D24F-A6A2-BED117CCDC7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Objective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3FE8C2-5B90-AD5A-08CA-8B4E4EC5EA9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The objective of this problem is to develop a predictive model that accurately forecasts customer churn based on various features such as age, income, spending behavior, and membership duration. The goal is to identify customers who are at high risk of churning and enable businesses to take proactive measures, such as targeted marketing or retention strategies, to reduce churn and improve customer retention..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07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C980-38CD-4560-8ADC-6E623ACC3B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Steps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23D4D5BB-BBF4-65C6-7B0E-1CC9368E9471}"/>
              </a:ext>
            </a:extLst>
          </p:cNvPr>
          <p:cNvSpPr>
            <a:spLocks noGrp="1" noChangeArrowheads="1"/>
          </p:cNvSpPr>
          <p:nvPr>
            <p:ph idx="1"/>
          </p:nvPr>
        </p:nvSpPr>
        <p:spPr bwMode="auto">
          <a:xfrm>
            <a:off x="647700" y="1330380"/>
            <a:ext cx="10144637" cy="537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Handled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Converted categorical features into numerical ones (e.g.,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Standardized numerical features (e.g., Income,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SpendingScore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Feature Engineering</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Created interaction terms between key features (e.g., Age × Income).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Added polynomial features (e.g., Age²).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Added a short membership indicator (less than a year of membership).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Created churn risk categories based on membership duration.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r>
              <a:rPr lang="en-US" altLang="en-US" sz="1800" dirty="0">
                <a:latin typeface="Arial" panose="020B0604020202020204" pitchFamily="34" charset="0"/>
                <a:cs typeface="Arial" panose="020B0604020202020204" pitchFamily="34" charset="0"/>
              </a:rPr>
              <a:t>3. </a:t>
            </a:r>
            <a:r>
              <a:rPr lang="en-US" sz="1800" b="1" dirty="0">
                <a:latin typeface="Arial" panose="020B0604020202020204" pitchFamily="34" charset="0"/>
                <a:cs typeface="Arial" panose="020B0604020202020204" pitchFamily="34" charset="0"/>
              </a:rPr>
              <a:t>Handling Class Imbalance:</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Applied </a:t>
            </a:r>
            <a:r>
              <a:rPr lang="en-US" sz="1800" b="1" dirty="0">
                <a:latin typeface="Arial" panose="020B0604020202020204" pitchFamily="34" charset="0"/>
                <a:cs typeface="Arial" panose="020B0604020202020204" pitchFamily="34" charset="0"/>
              </a:rPr>
              <a:t>SMOTE (Synthetic Minority Over-sampling Technique)</a:t>
            </a:r>
            <a:r>
              <a:rPr lang="en-US" sz="1800" dirty="0">
                <a:latin typeface="Arial" panose="020B0604020202020204" pitchFamily="34" charset="0"/>
                <a:cs typeface="Arial" panose="020B0604020202020204" pitchFamily="34" charset="0"/>
              </a:rPr>
              <a:t> to address class imbalance, </a:t>
            </a:r>
          </a:p>
          <a:p>
            <a:pPr marL="0" indent="0">
              <a:buNone/>
            </a:pPr>
            <a:r>
              <a:rPr lang="en-US" sz="1800" dirty="0">
                <a:latin typeface="Arial" panose="020B0604020202020204" pitchFamily="34" charset="0"/>
                <a:cs typeface="Arial" panose="020B0604020202020204" pitchFamily="34" charset="0"/>
              </a:rPr>
              <a:t>   ensuring the model had enough data to effectively predict churn.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56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B9A4-39A0-ED06-BF63-1D94962117C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Steps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B3346463-9D49-25C9-50FE-EA6F5759D10D}"/>
              </a:ext>
            </a:extLst>
          </p:cNvPr>
          <p:cNvSpPr>
            <a:spLocks noGrp="1" noChangeArrowheads="1"/>
          </p:cNvSpPr>
          <p:nvPr>
            <p:ph idx="1"/>
          </p:nvPr>
        </p:nvSpPr>
        <p:spPr bwMode="auto">
          <a:xfrm>
            <a:off x="838200" y="1739138"/>
            <a:ext cx="97972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Exploratory Data Analysis (EDA)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Visualized data and check feature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correlations and check for class imbalance.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Model Selection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Splited</a:t>
            </a:r>
            <a:r>
              <a:rPr kumimoji="0" lang="en-US" altLang="en-US" sz="1800" b="0" i="0" u="none" strike="noStrike" cap="none" normalizeH="0" baseline="0" dirty="0">
                <a:ln>
                  <a:noFill/>
                </a:ln>
                <a:solidFill>
                  <a:schemeClr val="tx1"/>
                </a:solidFill>
                <a:effectLst/>
                <a:latin typeface="Arial" panose="020B0604020202020204" pitchFamily="34" charset="0"/>
              </a:rPr>
              <a:t> the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Trained models like Logistic Regression, Random Forest, </a:t>
            </a:r>
            <a:r>
              <a:rPr kumimoji="0" lang="en-US" altLang="en-US" sz="1800" b="0" i="0" u="none" strike="noStrike" cap="none" normalizeH="0" baseline="0" dirty="0" err="1">
                <a:ln>
                  <a:noFill/>
                </a:ln>
                <a:solidFill>
                  <a:schemeClr val="tx1"/>
                </a:solidFill>
                <a:effectLst/>
                <a:latin typeface="Arial" panose="020B0604020202020204" pitchFamily="34" charset="0"/>
              </a:rPr>
              <a:t>GradientBoosting</a:t>
            </a:r>
            <a:r>
              <a:rPr kumimoji="0" lang="en-US" altLang="en-US" sz="1800" b="0" i="0" u="none" strike="noStrike" cap="none" normalizeH="0" baseline="0" dirty="0">
                <a:ln>
                  <a:noFill/>
                </a:ln>
                <a:solidFill>
                  <a:schemeClr val="tx1"/>
                </a:solidFill>
                <a:effectLst/>
                <a:latin typeface="Arial" panose="020B0604020202020204" pitchFamily="34" charset="0"/>
              </a:rPr>
              <a:t>,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Tuned hyperparameters for best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Evaluated using metrics like Accuracy, Precision, Recall, and AUC-ROC.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Compared models and choose the best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072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CE97-60DC-94E4-73B8-7BDDBC4033DF}"/>
              </a:ext>
            </a:extLst>
          </p:cNvPr>
          <p:cNvSpPr>
            <a:spLocks noGrp="1"/>
          </p:cNvSpPr>
          <p:nvPr>
            <p:ph type="title"/>
          </p:nvPr>
        </p:nvSpPr>
        <p:spPr>
          <a:xfrm>
            <a:off x="543560" y="0"/>
            <a:ext cx="10515600" cy="1325563"/>
          </a:xfrm>
        </p:spPr>
        <p:txBody>
          <a:bodyPr/>
          <a:lstStyle/>
          <a:p>
            <a:r>
              <a:rPr lang="en-US" dirty="0">
                <a:latin typeface="Arial" panose="020B0604020202020204" pitchFamily="34" charset="0"/>
                <a:cs typeface="Arial" panose="020B0604020202020204" pitchFamily="34" charset="0"/>
              </a:rPr>
              <a:t>Exploratory Data Analysis</a:t>
            </a:r>
            <a:endParaRPr lang="en-IN" dirty="0">
              <a:latin typeface="Arial" panose="020B0604020202020204" pitchFamily="34" charset="0"/>
              <a:cs typeface="Arial" panose="020B0604020202020204" pitchFamily="34" charset="0"/>
            </a:endParaRPr>
          </a:p>
        </p:txBody>
      </p:sp>
      <p:pic>
        <p:nvPicPr>
          <p:cNvPr id="3074" name="Picture 2" descr="Uploaded image">
            <a:extLst>
              <a:ext uri="{FF2B5EF4-FFF2-40B4-BE49-F238E27FC236}">
                <a16:creationId xmlns:a16="http://schemas.microsoft.com/office/drawing/2014/main" id="{7D985CDC-0F04-2FFB-A3CD-FB41B542E2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 y="1325563"/>
            <a:ext cx="5629910" cy="546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9E11E8-7265-BC7F-1285-913266C72344}"/>
              </a:ext>
            </a:extLst>
          </p:cNvPr>
          <p:cNvSpPr txBox="1"/>
          <p:nvPr/>
        </p:nvSpPr>
        <p:spPr>
          <a:xfrm>
            <a:off x="5801360" y="1940560"/>
            <a:ext cx="6004560" cy="286232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General Trends:</a:t>
            </a:r>
          </a:p>
          <a:p>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No Single Dominant Predictor:</a:t>
            </a:r>
            <a:r>
              <a:rPr lang="en-US" dirty="0">
                <a:latin typeface="Arial" panose="020B0604020202020204" pitchFamily="34" charset="0"/>
                <a:cs typeface="Arial" panose="020B0604020202020204" pitchFamily="34" charset="0"/>
              </a:rPr>
              <a:t> The churn seems to be influenced by a combination of factors rather than a single feature.</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Membership Duration Impact:</a:t>
            </a:r>
            <a:r>
              <a:rPr lang="en-US" dirty="0">
                <a:latin typeface="Arial" panose="020B0604020202020204" pitchFamily="34" charset="0"/>
                <a:cs typeface="Arial" panose="020B0604020202020204" pitchFamily="34" charset="0"/>
              </a:rPr>
              <a:t> Shorter membership duration could be a risk factor for churn, indicating new customers are more likely to leave.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86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94EA-BE7E-A60A-C09F-F3D45E666A18}"/>
              </a:ext>
            </a:extLst>
          </p:cNvPr>
          <p:cNvSpPr>
            <a:spLocks noGrp="1"/>
          </p:cNvSpPr>
          <p:nvPr>
            <p:ph type="title"/>
          </p:nvPr>
        </p:nvSpPr>
        <p:spPr>
          <a:xfrm>
            <a:off x="838200" y="365126"/>
            <a:ext cx="10515600" cy="711200"/>
          </a:xfrm>
        </p:spPr>
        <p:txBody>
          <a:bodyPr/>
          <a:lstStyle/>
          <a:p>
            <a:r>
              <a:rPr lang="en-US" dirty="0">
                <a:latin typeface="Arial" panose="020B0604020202020204" pitchFamily="34" charset="0"/>
                <a:cs typeface="Arial" panose="020B0604020202020204" pitchFamily="34" charset="0"/>
              </a:rPr>
              <a:t>Correlation Matrix</a:t>
            </a:r>
            <a:endParaRPr lang="en-IN"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CD1816C7-B27C-C620-DD9B-BCFC28290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899" y="1797050"/>
            <a:ext cx="549530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F5385A-C7B0-8327-F41A-61DA55C09D71}"/>
              </a:ext>
            </a:extLst>
          </p:cNvPr>
          <p:cNvSpPr txBox="1"/>
          <p:nvPr/>
        </p:nvSpPr>
        <p:spPr>
          <a:xfrm>
            <a:off x="6186802" y="1502688"/>
            <a:ext cx="5781675" cy="5078313"/>
          </a:xfrm>
          <a:prstGeom prst="rect">
            <a:avLst/>
          </a:prstGeom>
          <a:noFill/>
        </p:spPr>
        <p:txBody>
          <a:bodyPr wrap="square" rtlCol="0">
            <a:spAutoFit/>
          </a:bodyPr>
          <a:lstStyle/>
          <a:p>
            <a:r>
              <a:rPr lang="en-US" b="1" dirty="0"/>
              <a:t>Interpretation: </a:t>
            </a:r>
          </a:p>
          <a:p>
            <a:endParaRPr lang="en-US" b="1" dirty="0"/>
          </a:p>
          <a:p>
            <a:r>
              <a:rPr lang="en-US" b="1" dirty="0"/>
              <a:t>Age &amp; </a:t>
            </a:r>
            <a:r>
              <a:rPr lang="en-US" b="1" dirty="0" err="1"/>
              <a:t>PurchaseHistory</a:t>
            </a:r>
            <a:r>
              <a:rPr lang="en-US" b="1" dirty="0"/>
              <a:t>: </a:t>
            </a:r>
            <a:r>
              <a:rPr lang="en-US" dirty="0"/>
              <a:t>Older customers tend to have more purchases.</a:t>
            </a:r>
          </a:p>
          <a:p>
            <a:endParaRPr lang="en-US" b="1" dirty="0"/>
          </a:p>
          <a:p>
            <a:r>
              <a:rPr lang="en-US" b="1" dirty="0"/>
              <a:t>Annual Income &amp; </a:t>
            </a:r>
            <a:r>
              <a:rPr lang="en-US" b="1" dirty="0" err="1"/>
              <a:t>MembershipDuration</a:t>
            </a:r>
            <a:r>
              <a:rPr lang="en-US" b="1" dirty="0"/>
              <a:t>: </a:t>
            </a:r>
            <a:r>
              <a:rPr lang="en-US" dirty="0"/>
              <a:t>Higher-income customers stay longer.</a:t>
            </a:r>
          </a:p>
          <a:p>
            <a:endParaRPr lang="en-US" b="1" dirty="0"/>
          </a:p>
          <a:p>
            <a:r>
              <a:rPr lang="en-US" b="1" dirty="0" err="1"/>
              <a:t>FeedbackScore</a:t>
            </a:r>
            <a:r>
              <a:rPr lang="en-US" b="1" dirty="0"/>
              <a:t> &amp; </a:t>
            </a:r>
            <a:r>
              <a:rPr lang="en-US" b="1" dirty="0" err="1"/>
              <a:t>ChurnIndicator</a:t>
            </a:r>
            <a:r>
              <a:rPr lang="en-US" dirty="0"/>
              <a:t>: Higher feedback scores mean lower churn.</a:t>
            </a:r>
          </a:p>
          <a:p>
            <a:endParaRPr lang="en-US" b="1" dirty="0"/>
          </a:p>
          <a:p>
            <a:r>
              <a:rPr lang="en-US" b="1" dirty="0" err="1"/>
              <a:t>AnnualIncome</a:t>
            </a:r>
            <a:r>
              <a:rPr lang="en-US" b="1" dirty="0"/>
              <a:t> &amp; </a:t>
            </a:r>
            <a:r>
              <a:rPr lang="en-US" b="1" dirty="0" err="1"/>
              <a:t>SpendingScore</a:t>
            </a:r>
            <a:r>
              <a:rPr lang="en-US" b="1" dirty="0"/>
              <a:t>: </a:t>
            </a:r>
            <a:r>
              <a:rPr lang="en-US" dirty="0"/>
              <a:t>Higher income leads to higher spending.</a:t>
            </a:r>
          </a:p>
          <a:p>
            <a:endParaRPr lang="en-US" dirty="0"/>
          </a:p>
          <a:p>
            <a:r>
              <a:rPr lang="en-US" b="1" dirty="0" err="1"/>
              <a:t>ChurnIndicator</a:t>
            </a:r>
            <a:r>
              <a:rPr lang="en-US" b="1" dirty="0"/>
              <a:t> &amp; </a:t>
            </a:r>
            <a:r>
              <a:rPr lang="en-US" b="1" dirty="0" err="1"/>
              <a:t>MembershipDuration</a:t>
            </a:r>
            <a:r>
              <a:rPr lang="en-US" b="1" dirty="0"/>
              <a:t>: </a:t>
            </a:r>
            <a:r>
              <a:rPr lang="en-US" dirty="0"/>
              <a:t>Longer memberships result in less churn.</a:t>
            </a:r>
          </a:p>
          <a:p>
            <a:endParaRPr lang="en-US" dirty="0"/>
          </a:p>
          <a:p>
            <a:r>
              <a:rPr lang="en-US" b="1" dirty="0"/>
              <a:t>Age &amp; </a:t>
            </a:r>
            <a:r>
              <a:rPr lang="en-US" b="1" dirty="0" err="1"/>
              <a:t>ChurnIndicator</a:t>
            </a:r>
            <a:r>
              <a:rPr lang="en-US" b="1" dirty="0"/>
              <a:t>: </a:t>
            </a:r>
            <a:r>
              <a:rPr lang="en-US" dirty="0"/>
              <a:t>Older customers churn less.</a:t>
            </a:r>
            <a:endParaRPr lang="en-IN" dirty="0"/>
          </a:p>
        </p:txBody>
      </p:sp>
    </p:spTree>
    <p:extLst>
      <p:ext uri="{BB962C8B-B14F-4D97-AF65-F5344CB8AC3E}">
        <p14:creationId xmlns:p14="http://schemas.microsoft.com/office/powerpoint/2010/main" val="395139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185B-CBA2-C308-9F10-3CD1D4CC6D75}"/>
              </a:ext>
            </a:extLst>
          </p:cNvPr>
          <p:cNvSpPr>
            <a:spLocks noGrp="1"/>
          </p:cNvSpPr>
          <p:nvPr>
            <p:ph type="title"/>
          </p:nvPr>
        </p:nvSpPr>
        <p:spPr>
          <a:xfrm>
            <a:off x="466725" y="314603"/>
            <a:ext cx="10515600" cy="596900"/>
          </a:xfrm>
        </p:spPr>
        <p:txBody>
          <a:bodyPr>
            <a:normAutofit fontScale="90000"/>
          </a:bodyPr>
          <a:lstStyle/>
          <a:p>
            <a:r>
              <a:rPr lang="en-IN" dirty="0">
                <a:latin typeface="Arial" panose="020B0604020202020204" pitchFamily="34" charset="0"/>
                <a:cs typeface="Arial" panose="020B0604020202020204" pitchFamily="34" charset="0"/>
              </a:rPr>
              <a:t>Membership Duration Distribution</a:t>
            </a:r>
          </a:p>
        </p:txBody>
      </p:sp>
      <p:pic>
        <p:nvPicPr>
          <p:cNvPr id="5122" name="Picture 2">
            <a:extLst>
              <a:ext uri="{FF2B5EF4-FFF2-40B4-BE49-F238E27FC236}">
                <a16:creationId xmlns:a16="http://schemas.microsoft.com/office/drawing/2014/main" id="{3734AF65-3F25-599C-2D9A-1CE52ED7E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862" y="1816100"/>
            <a:ext cx="540966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BE45BC-A86B-4D27-7796-0054CF5CAC5F}"/>
              </a:ext>
            </a:extLst>
          </p:cNvPr>
          <p:cNvSpPr txBox="1"/>
          <p:nvPr/>
        </p:nvSpPr>
        <p:spPr>
          <a:xfrm>
            <a:off x="5876388" y="997585"/>
            <a:ext cx="6000750" cy="5355312"/>
          </a:xfrm>
          <a:prstGeom prst="rect">
            <a:avLst/>
          </a:prstGeom>
          <a:noFill/>
        </p:spPr>
        <p:txBody>
          <a:bodyPr wrap="square" rtlCol="0">
            <a:spAutoFit/>
          </a:bodyPr>
          <a:lstStyle/>
          <a:p>
            <a:pPr>
              <a:buFont typeface="Arial" panose="020B0604020202020204" pitchFamily="34" charset="0"/>
              <a:buChar char="•"/>
            </a:pPr>
            <a:r>
              <a:rPr lang="en-US" b="1" dirty="0"/>
              <a:t>Peaks</a:t>
            </a:r>
            <a:r>
              <a:rPr lang="en-US" dirty="0"/>
              <a:t>: Highest frequency at 2, 5, and 8 months (around 120 members each).</a:t>
            </a:r>
          </a:p>
          <a:p>
            <a:pPr>
              <a:buFont typeface="Arial" panose="020B0604020202020204" pitchFamily="34" charset="0"/>
              <a:buChar char="•"/>
            </a:pPr>
            <a:r>
              <a:rPr lang="en-US" b="1" dirty="0"/>
              <a:t>Lowest</a:t>
            </a:r>
            <a:r>
              <a:rPr lang="en-US" dirty="0"/>
              <a:t>: Low frequency at 6 months (slightly above 60 members).</a:t>
            </a:r>
          </a:p>
          <a:p>
            <a:pPr>
              <a:buFont typeface="Arial" panose="020B0604020202020204" pitchFamily="34" charset="0"/>
              <a:buChar char="•"/>
            </a:pPr>
            <a:endParaRPr lang="en-US" dirty="0"/>
          </a:p>
          <a:p>
            <a:r>
              <a:rPr lang="en-US" b="1" dirty="0"/>
              <a:t>Insights:</a:t>
            </a:r>
          </a:p>
          <a:p>
            <a:endParaRPr lang="en-US" b="1" dirty="0"/>
          </a:p>
          <a:p>
            <a:pPr>
              <a:buFont typeface="+mj-lt"/>
              <a:buAutoNum type="arabicPeriod"/>
            </a:pPr>
            <a:r>
              <a:rPr lang="en-US" b="1" dirty="0"/>
              <a:t>Engagement Peaks</a:t>
            </a:r>
            <a:r>
              <a:rPr lang="en-US" dirty="0"/>
              <a:t>: Significant value or milestones likely at 2, 5, and 8 months.</a:t>
            </a:r>
          </a:p>
          <a:p>
            <a:pPr>
              <a:buFont typeface="+mj-lt"/>
              <a:buAutoNum type="arabicPeriod"/>
            </a:pPr>
            <a:r>
              <a:rPr lang="en-US" b="1" dirty="0"/>
              <a:t>Mid-Membership Drop</a:t>
            </a:r>
            <a:r>
              <a:rPr lang="en-US" dirty="0"/>
              <a:t>: Potential drop in interest or issues at 6 months.</a:t>
            </a:r>
          </a:p>
          <a:p>
            <a:pPr>
              <a:buFont typeface="+mj-lt"/>
              <a:buAutoNum type="arabicPeriod"/>
            </a:pPr>
            <a:endParaRPr lang="en-US" dirty="0"/>
          </a:p>
          <a:p>
            <a:r>
              <a:rPr lang="en-US" b="1" dirty="0"/>
              <a:t>Actions:</a:t>
            </a:r>
          </a:p>
          <a:p>
            <a:endParaRPr lang="en-US" b="1" dirty="0"/>
          </a:p>
          <a:p>
            <a:pPr>
              <a:buFont typeface="+mj-lt"/>
              <a:buAutoNum type="arabicPeriod"/>
            </a:pPr>
            <a:r>
              <a:rPr lang="en-US" b="1" dirty="0"/>
              <a:t>Enhance Key Points</a:t>
            </a:r>
            <a:r>
              <a:rPr lang="en-US" dirty="0"/>
              <a:t>: Boost engagement at 2, 5, and 8 months.</a:t>
            </a:r>
          </a:p>
          <a:p>
            <a:pPr>
              <a:buFont typeface="+mj-lt"/>
              <a:buAutoNum type="arabicPeriod"/>
            </a:pPr>
            <a:r>
              <a:rPr lang="en-US" b="1" dirty="0"/>
              <a:t>Address Drop-Off</a:t>
            </a:r>
            <a:r>
              <a:rPr lang="en-US" dirty="0"/>
              <a:t>: Investigate and improve the 6-month period.</a:t>
            </a:r>
          </a:p>
          <a:p>
            <a:endParaRPr lang="en-IN" dirty="0"/>
          </a:p>
        </p:txBody>
      </p:sp>
    </p:spTree>
    <p:extLst>
      <p:ext uri="{BB962C8B-B14F-4D97-AF65-F5344CB8AC3E}">
        <p14:creationId xmlns:p14="http://schemas.microsoft.com/office/powerpoint/2010/main" val="232598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108D-A26C-621A-9C98-35D6B80EBF9F}"/>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Model Selection and Evaluation</a:t>
            </a:r>
            <a:br>
              <a:rPr lang="en-US" sz="4000"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EE1752-3A06-DE37-9101-9081DBB5963A}"/>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Trained multiple models, including </a:t>
            </a:r>
            <a:r>
              <a:rPr lang="en-US" sz="1800" b="1" dirty="0">
                <a:latin typeface="Arial" panose="020B0604020202020204" pitchFamily="34" charset="0"/>
                <a:cs typeface="Arial" panose="020B0604020202020204" pitchFamily="34" charset="0"/>
              </a:rPr>
              <a:t>Random Forest (RF), </a:t>
            </a:r>
            <a:r>
              <a:rPr lang="en-US" sz="1800" b="1" dirty="0" err="1">
                <a:latin typeface="Arial" panose="020B0604020202020204" pitchFamily="34" charset="0"/>
                <a:cs typeface="Arial" panose="020B0604020202020204" pitchFamily="34" charset="0"/>
              </a:rPr>
              <a:t>LightGBM</a:t>
            </a:r>
            <a:r>
              <a:rPr lang="en-US" sz="1800" b="1" dirty="0">
                <a:latin typeface="Arial" panose="020B0604020202020204" pitchFamily="34" charset="0"/>
                <a:cs typeface="Arial" panose="020B0604020202020204" pitchFamily="34" charset="0"/>
              </a:rPr>
              <a:t>, Support Vector Classifier (SVC), Logistic Regression, and Neural Networks</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Among these, the </a:t>
            </a:r>
            <a:r>
              <a:rPr lang="en-US" sz="1800" b="1" dirty="0">
                <a:latin typeface="Arial" panose="020B0604020202020204" pitchFamily="34" charset="0"/>
                <a:cs typeface="Arial" panose="020B0604020202020204" pitchFamily="34" charset="0"/>
              </a:rPr>
              <a:t>Neural Network</a:t>
            </a:r>
            <a:r>
              <a:rPr lang="en-US" sz="1800" dirty="0">
                <a:latin typeface="Arial" panose="020B0604020202020204" pitchFamily="34" charset="0"/>
                <a:cs typeface="Arial" panose="020B0604020202020204" pitchFamily="34" charset="0"/>
              </a:rPr>
              <a:t> performed the best in terms of AUC-ROC, Precision, and Recall.</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AUC-ROC score</a:t>
            </a:r>
            <a:r>
              <a:rPr lang="en-US" sz="1800" dirty="0">
                <a:latin typeface="Arial" panose="020B0604020202020204" pitchFamily="34" charset="0"/>
                <a:cs typeface="Arial" panose="020B0604020202020204" pitchFamily="34" charset="0"/>
              </a:rPr>
              <a:t> was the highest, reflecting good model performance in distinguishing between churn and non-churn customers.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Precision</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Recall</a:t>
            </a:r>
            <a:r>
              <a:rPr lang="en-US" sz="1800" dirty="0">
                <a:latin typeface="Arial" panose="020B0604020202020204" pitchFamily="34" charset="0"/>
                <a:cs typeface="Arial" panose="020B0604020202020204" pitchFamily="34" charset="0"/>
              </a:rPr>
              <a:t> were optimized, ensuring a balanced approach to identifying churn risk while minimizing false positives and false negatives.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models were </a:t>
            </a:r>
            <a:r>
              <a:rPr lang="en-US" sz="1800" b="1" dirty="0">
                <a:latin typeface="Arial" panose="020B0604020202020204" pitchFamily="34" charset="0"/>
                <a:cs typeface="Arial" panose="020B0604020202020204" pitchFamily="34" charset="0"/>
              </a:rPr>
              <a:t>hyperparameter-tuned</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SMOTE</a:t>
            </a:r>
            <a:r>
              <a:rPr lang="en-US" sz="1800" dirty="0">
                <a:latin typeface="Arial" panose="020B0604020202020204" pitchFamily="34" charset="0"/>
                <a:cs typeface="Arial" panose="020B0604020202020204" pitchFamily="34" charset="0"/>
              </a:rPr>
              <a:t> was used for handling class imbalance, further improving model performance.</a:t>
            </a:r>
          </a:p>
          <a:p>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Neural Network</a:t>
            </a:r>
            <a:r>
              <a:rPr lang="en-US" sz="1800" dirty="0">
                <a:latin typeface="Arial" panose="020B0604020202020204" pitchFamily="34" charset="0"/>
                <a:cs typeface="Arial" panose="020B0604020202020204" pitchFamily="34" charset="0"/>
              </a:rPr>
              <a:t> model, after tuning and applying SMOTE, was selected as the final model due to its superior performance across key metrics (AUC-ROC, Precision, and Recall), making it the most reliable choice for predicting customer churn.</a:t>
            </a:r>
          </a:p>
          <a:p>
            <a:pPr>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76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D180-CBBC-9941-6368-CB3CFB08AA34}"/>
              </a:ext>
            </a:extLst>
          </p:cNvPr>
          <p:cNvSpPr>
            <a:spLocks noGrp="1"/>
          </p:cNvSpPr>
          <p:nvPr>
            <p:ph type="title"/>
          </p:nvPr>
        </p:nvSpPr>
        <p:spPr>
          <a:xfrm>
            <a:off x="298300" y="0"/>
            <a:ext cx="10515600" cy="1325563"/>
          </a:xfrm>
        </p:spPr>
        <p:txBody>
          <a:bodyPr/>
          <a:lstStyle/>
          <a:p>
            <a:r>
              <a:rPr lang="en-US" dirty="0">
                <a:latin typeface="Arial" panose="020B0604020202020204" pitchFamily="34" charset="0"/>
                <a:cs typeface="Arial" panose="020B0604020202020204" pitchFamily="34" charset="0"/>
              </a:rPr>
              <a:t>Modelling Results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16E238F-8E65-37DD-5B73-FEA4086BFD89}"/>
              </a:ext>
            </a:extLst>
          </p:cNvPr>
          <p:cNvSpPr>
            <a:spLocks noGrp="1" noChangeArrowheads="1"/>
          </p:cNvSpPr>
          <p:nvPr>
            <p:ph idx="1"/>
          </p:nvPr>
        </p:nvSpPr>
        <p:spPr bwMode="auto">
          <a:xfrm>
            <a:off x="298300" y="1333938"/>
            <a:ext cx="12084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70%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correctly predicted the class for 70% of the total observations, indicating a solid overall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Confusion Matrix:</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True Negatives (TN): 85 (Non-churn customers correctly predicted as non-churn)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False Positives (FP): 55 (Non-churn customers incorrectly predicted as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False Negatives (FN): 27 (Churn customers incorrectly predicted as non-churn)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True Positives (TP): 33 (Churn customers correctly predicted as churn)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ROC AUC:</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0.58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ROC AUC</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score of 0.58 reflects a moderate ability of the model to distinguish between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churn and non-churn customers.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latin typeface="Arial" panose="020B0604020202020204" pitchFamily="34" charset="0"/>
                <a:cs typeface="Arial" panose="020B0604020202020204" pitchFamily="34" charset="0"/>
              </a:rPr>
              <a:t>The model performs particularly well with non-churn customers, demonstrating </a:t>
            </a:r>
            <a:r>
              <a:rPr lang="en-US" sz="1800" b="1" dirty="0">
                <a:latin typeface="Arial" panose="020B0604020202020204" pitchFamily="34" charset="0"/>
                <a:cs typeface="Arial" panose="020B0604020202020204" pitchFamily="34" charset="0"/>
              </a:rPr>
              <a:t>high precision (0.76)</a:t>
            </a:r>
            <a:r>
              <a:rPr lang="en-US" sz="1800" dirty="0">
                <a:latin typeface="Arial" panose="020B0604020202020204" pitchFamily="34" charset="0"/>
                <a:cs typeface="Arial" panose="020B0604020202020204" pitchFamily="34" charset="0"/>
              </a:rPr>
              <a:t> and a good </a:t>
            </a:r>
            <a:r>
              <a:rPr lang="en-US" sz="1800" b="1" dirty="0">
                <a:latin typeface="Arial" panose="020B0604020202020204" pitchFamily="34" charset="0"/>
                <a:cs typeface="Arial" panose="020B0604020202020204" pitchFamily="34" charset="0"/>
              </a:rPr>
              <a:t>recall (0.61)</a:t>
            </a:r>
            <a:r>
              <a:rPr lang="en-US" sz="1800" dirty="0">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latin typeface="Arial" panose="020B0604020202020204" pitchFamily="34" charset="0"/>
                <a:cs typeface="Arial" panose="020B0604020202020204" pitchFamily="34" charset="0"/>
              </a:rPr>
              <a:t> This suggests that it is effective at identifying non-churn customers while maintaining a balanced approach.</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75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966</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Customer Churn Prediction</vt:lpstr>
      <vt:lpstr>Objective</vt:lpstr>
      <vt:lpstr>Steps</vt:lpstr>
      <vt:lpstr>Steps</vt:lpstr>
      <vt:lpstr>Exploratory Data Analysis</vt:lpstr>
      <vt:lpstr>Correlation Matrix</vt:lpstr>
      <vt:lpstr>Membership Duration Distribution</vt:lpstr>
      <vt:lpstr>Model Selection and Evaluation </vt:lpstr>
      <vt:lpstr>Modelling Results</vt:lpstr>
      <vt:lpstr>Actionable Insights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Garima Mahajan/MSAT/BBL</dc:creator>
  <cp:lastModifiedBy>Garima Mahajan/MSAT/BBL</cp:lastModifiedBy>
  <cp:revision>1</cp:revision>
  <dcterms:created xsi:type="dcterms:W3CDTF">2025-01-12T16:41:12Z</dcterms:created>
  <dcterms:modified xsi:type="dcterms:W3CDTF">2025-01-12T17:40:13Z</dcterms:modified>
</cp:coreProperties>
</file>