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F919-11EF-567A-61D7-85325D4E12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FAB70D-6C4E-4EC0-B2D3-FD624F46C3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F9BAC0-AA25-78E5-7019-2EC508D842A1}"/>
              </a:ext>
            </a:extLst>
          </p:cNvPr>
          <p:cNvSpPr>
            <a:spLocks noGrp="1"/>
          </p:cNvSpPr>
          <p:nvPr>
            <p:ph type="dt" sz="half" idx="10"/>
          </p:nvPr>
        </p:nvSpPr>
        <p:spPr/>
        <p:txBody>
          <a:bodyPr/>
          <a:lstStyle/>
          <a:p>
            <a:fld id="{BA11032F-A626-464B-A191-FA75834F4AAF}" type="datetimeFigureOut">
              <a:rPr lang="en-IN" smtClean="0"/>
              <a:t>27/10/2024</a:t>
            </a:fld>
            <a:endParaRPr lang="en-IN"/>
          </a:p>
        </p:txBody>
      </p:sp>
      <p:sp>
        <p:nvSpPr>
          <p:cNvPr id="5" name="Footer Placeholder 4">
            <a:extLst>
              <a:ext uri="{FF2B5EF4-FFF2-40B4-BE49-F238E27FC236}">
                <a16:creationId xmlns:a16="http://schemas.microsoft.com/office/drawing/2014/main" id="{37C09974-B652-0814-2E5F-79638ACC82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EAED1B-4B2B-8421-AFFA-D6B2074C8F75}"/>
              </a:ext>
            </a:extLst>
          </p:cNvPr>
          <p:cNvSpPr>
            <a:spLocks noGrp="1"/>
          </p:cNvSpPr>
          <p:nvPr>
            <p:ph type="sldNum" sz="quarter" idx="12"/>
          </p:nvPr>
        </p:nvSpPr>
        <p:spPr/>
        <p:txBody>
          <a:bodyPr/>
          <a:lstStyle/>
          <a:p>
            <a:fld id="{F48A821A-9E89-4B47-A4B9-779A128013B8}" type="slidenum">
              <a:rPr lang="en-IN" smtClean="0"/>
              <a:t>‹#›</a:t>
            </a:fld>
            <a:endParaRPr lang="en-IN"/>
          </a:p>
        </p:txBody>
      </p:sp>
    </p:spTree>
    <p:extLst>
      <p:ext uri="{BB962C8B-B14F-4D97-AF65-F5344CB8AC3E}">
        <p14:creationId xmlns:p14="http://schemas.microsoft.com/office/powerpoint/2010/main" val="5891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C0A7-F380-25D1-D75F-33B4D6659A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C242CC-0FF2-9B91-FD01-ADE92CE5EC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BAC18A-0E6D-A64B-A7A6-1D7D6C1A347A}"/>
              </a:ext>
            </a:extLst>
          </p:cNvPr>
          <p:cNvSpPr>
            <a:spLocks noGrp="1"/>
          </p:cNvSpPr>
          <p:nvPr>
            <p:ph type="dt" sz="half" idx="10"/>
          </p:nvPr>
        </p:nvSpPr>
        <p:spPr/>
        <p:txBody>
          <a:bodyPr/>
          <a:lstStyle/>
          <a:p>
            <a:fld id="{BA11032F-A626-464B-A191-FA75834F4AAF}" type="datetimeFigureOut">
              <a:rPr lang="en-IN" smtClean="0"/>
              <a:t>27/10/2024</a:t>
            </a:fld>
            <a:endParaRPr lang="en-IN"/>
          </a:p>
        </p:txBody>
      </p:sp>
      <p:sp>
        <p:nvSpPr>
          <p:cNvPr id="5" name="Footer Placeholder 4">
            <a:extLst>
              <a:ext uri="{FF2B5EF4-FFF2-40B4-BE49-F238E27FC236}">
                <a16:creationId xmlns:a16="http://schemas.microsoft.com/office/drawing/2014/main" id="{016A3D1F-EF5A-0432-3D41-6E00460822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28726C-77A7-70BA-5EF2-79F796630D90}"/>
              </a:ext>
            </a:extLst>
          </p:cNvPr>
          <p:cNvSpPr>
            <a:spLocks noGrp="1"/>
          </p:cNvSpPr>
          <p:nvPr>
            <p:ph type="sldNum" sz="quarter" idx="12"/>
          </p:nvPr>
        </p:nvSpPr>
        <p:spPr/>
        <p:txBody>
          <a:bodyPr/>
          <a:lstStyle/>
          <a:p>
            <a:fld id="{F48A821A-9E89-4B47-A4B9-779A128013B8}" type="slidenum">
              <a:rPr lang="en-IN" smtClean="0"/>
              <a:t>‹#›</a:t>
            </a:fld>
            <a:endParaRPr lang="en-IN"/>
          </a:p>
        </p:txBody>
      </p:sp>
    </p:spTree>
    <p:extLst>
      <p:ext uri="{BB962C8B-B14F-4D97-AF65-F5344CB8AC3E}">
        <p14:creationId xmlns:p14="http://schemas.microsoft.com/office/powerpoint/2010/main" val="2874124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EA0307-D582-FB9E-85B9-036EBA836D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AE6936-0E0C-404A-7417-BFBEE4C2EF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4D2E39-890A-95D0-4CA5-9EC179B9D652}"/>
              </a:ext>
            </a:extLst>
          </p:cNvPr>
          <p:cNvSpPr>
            <a:spLocks noGrp="1"/>
          </p:cNvSpPr>
          <p:nvPr>
            <p:ph type="dt" sz="half" idx="10"/>
          </p:nvPr>
        </p:nvSpPr>
        <p:spPr/>
        <p:txBody>
          <a:bodyPr/>
          <a:lstStyle/>
          <a:p>
            <a:fld id="{BA11032F-A626-464B-A191-FA75834F4AAF}" type="datetimeFigureOut">
              <a:rPr lang="en-IN" smtClean="0"/>
              <a:t>27/10/2024</a:t>
            </a:fld>
            <a:endParaRPr lang="en-IN"/>
          </a:p>
        </p:txBody>
      </p:sp>
      <p:sp>
        <p:nvSpPr>
          <p:cNvPr id="5" name="Footer Placeholder 4">
            <a:extLst>
              <a:ext uri="{FF2B5EF4-FFF2-40B4-BE49-F238E27FC236}">
                <a16:creationId xmlns:a16="http://schemas.microsoft.com/office/drawing/2014/main" id="{D3212D0D-0C84-2F77-6241-13A3AF951E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B7BED0-63D1-EBC5-3131-7FD1F8583822}"/>
              </a:ext>
            </a:extLst>
          </p:cNvPr>
          <p:cNvSpPr>
            <a:spLocks noGrp="1"/>
          </p:cNvSpPr>
          <p:nvPr>
            <p:ph type="sldNum" sz="quarter" idx="12"/>
          </p:nvPr>
        </p:nvSpPr>
        <p:spPr/>
        <p:txBody>
          <a:bodyPr/>
          <a:lstStyle/>
          <a:p>
            <a:fld id="{F48A821A-9E89-4B47-A4B9-779A128013B8}" type="slidenum">
              <a:rPr lang="en-IN" smtClean="0"/>
              <a:t>‹#›</a:t>
            </a:fld>
            <a:endParaRPr lang="en-IN"/>
          </a:p>
        </p:txBody>
      </p:sp>
    </p:spTree>
    <p:extLst>
      <p:ext uri="{BB962C8B-B14F-4D97-AF65-F5344CB8AC3E}">
        <p14:creationId xmlns:p14="http://schemas.microsoft.com/office/powerpoint/2010/main" val="1012132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07AD-0F08-1D37-5F34-30AA00BCAC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E1FC01-C8CF-6EB2-4C1E-6231B7A9B3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330CC2-380C-AC0B-0087-9DC3C02072A2}"/>
              </a:ext>
            </a:extLst>
          </p:cNvPr>
          <p:cNvSpPr>
            <a:spLocks noGrp="1"/>
          </p:cNvSpPr>
          <p:nvPr>
            <p:ph type="dt" sz="half" idx="10"/>
          </p:nvPr>
        </p:nvSpPr>
        <p:spPr/>
        <p:txBody>
          <a:bodyPr/>
          <a:lstStyle/>
          <a:p>
            <a:fld id="{BA11032F-A626-464B-A191-FA75834F4AAF}" type="datetimeFigureOut">
              <a:rPr lang="en-IN" smtClean="0"/>
              <a:t>27/10/2024</a:t>
            </a:fld>
            <a:endParaRPr lang="en-IN"/>
          </a:p>
        </p:txBody>
      </p:sp>
      <p:sp>
        <p:nvSpPr>
          <p:cNvPr id="5" name="Footer Placeholder 4">
            <a:extLst>
              <a:ext uri="{FF2B5EF4-FFF2-40B4-BE49-F238E27FC236}">
                <a16:creationId xmlns:a16="http://schemas.microsoft.com/office/drawing/2014/main" id="{4791487E-912E-E984-D7BD-3170F3C531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FD746A-E6A2-6E35-092C-6813BBCDA8BB}"/>
              </a:ext>
            </a:extLst>
          </p:cNvPr>
          <p:cNvSpPr>
            <a:spLocks noGrp="1"/>
          </p:cNvSpPr>
          <p:nvPr>
            <p:ph type="sldNum" sz="quarter" idx="12"/>
          </p:nvPr>
        </p:nvSpPr>
        <p:spPr/>
        <p:txBody>
          <a:bodyPr/>
          <a:lstStyle/>
          <a:p>
            <a:fld id="{F48A821A-9E89-4B47-A4B9-779A128013B8}" type="slidenum">
              <a:rPr lang="en-IN" smtClean="0"/>
              <a:t>‹#›</a:t>
            </a:fld>
            <a:endParaRPr lang="en-IN"/>
          </a:p>
        </p:txBody>
      </p:sp>
    </p:spTree>
    <p:extLst>
      <p:ext uri="{BB962C8B-B14F-4D97-AF65-F5344CB8AC3E}">
        <p14:creationId xmlns:p14="http://schemas.microsoft.com/office/powerpoint/2010/main" val="1982310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0E72-515C-5ECC-E1A5-E7E25C8DF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9FE05C-A980-8315-9D96-5330029184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2FA60B-FE04-039E-D689-7E8EE73DFCEE}"/>
              </a:ext>
            </a:extLst>
          </p:cNvPr>
          <p:cNvSpPr>
            <a:spLocks noGrp="1"/>
          </p:cNvSpPr>
          <p:nvPr>
            <p:ph type="dt" sz="half" idx="10"/>
          </p:nvPr>
        </p:nvSpPr>
        <p:spPr/>
        <p:txBody>
          <a:bodyPr/>
          <a:lstStyle/>
          <a:p>
            <a:fld id="{BA11032F-A626-464B-A191-FA75834F4AAF}" type="datetimeFigureOut">
              <a:rPr lang="en-IN" smtClean="0"/>
              <a:t>27/10/2024</a:t>
            </a:fld>
            <a:endParaRPr lang="en-IN"/>
          </a:p>
        </p:txBody>
      </p:sp>
      <p:sp>
        <p:nvSpPr>
          <p:cNvPr id="5" name="Footer Placeholder 4">
            <a:extLst>
              <a:ext uri="{FF2B5EF4-FFF2-40B4-BE49-F238E27FC236}">
                <a16:creationId xmlns:a16="http://schemas.microsoft.com/office/drawing/2014/main" id="{1533FE41-E83C-2BCA-40A7-384A79AE67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074CFF-C476-2AC5-C841-6EA58016523A}"/>
              </a:ext>
            </a:extLst>
          </p:cNvPr>
          <p:cNvSpPr>
            <a:spLocks noGrp="1"/>
          </p:cNvSpPr>
          <p:nvPr>
            <p:ph type="sldNum" sz="quarter" idx="12"/>
          </p:nvPr>
        </p:nvSpPr>
        <p:spPr/>
        <p:txBody>
          <a:bodyPr/>
          <a:lstStyle/>
          <a:p>
            <a:fld id="{F48A821A-9E89-4B47-A4B9-779A128013B8}" type="slidenum">
              <a:rPr lang="en-IN" smtClean="0"/>
              <a:t>‹#›</a:t>
            </a:fld>
            <a:endParaRPr lang="en-IN"/>
          </a:p>
        </p:txBody>
      </p:sp>
    </p:spTree>
    <p:extLst>
      <p:ext uri="{BB962C8B-B14F-4D97-AF65-F5344CB8AC3E}">
        <p14:creationId xmlns:p14="http://schemas.microsoft.com/office/powerpoint/2010/main" val="217237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B84F-39FD-64C9-F503-7DF1AB8273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122175-D5DA-60B5-0314-E49AB14F2B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9C07FA-668F-AC32-6F39-B62CFA7919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C351BE-FA52-C1EF-97D1-23FB1EE797C3}"/>
              </a:ext>
            </a:extLst>
          </p:cNvPr>
          <p:cNvSpPr>
            <a:spLocks noGrp="1"/>
          </p:cNvSpPr>
          <p:nvPr>
            <p:ph type="dt" sz="half" idx="10"/>
          </p:nvPr>
        </p:nvSpPr>
        <p:spPr/>
        <p:txBody>
          <a:bodyPr/>
          <a:lstStyle/>
          <a:p>
            <a:fld id="{BA11032F-A626-464B-A191-FA75834F4AAF}" type="datetimeFigureOut">
              <a:rPr lang="en-IN" smtClean="0"/>
              <a:t>27/10/2024</a:t>
            </a:fld>
            <a:endParaRPr lang="en-IN"/>
          </a:p>
        </p:txBody>
      </p:sp>
      <p:sp>
        <p:nvSpPr>
          <p:cNvPr id="6" name="Footer Placeholder 5">
            <a:extLst>
              <a:ext uri="{FF2B5EF4-FFF2-40B4-BE49-F238E27FC236}">
                <a16:creationId xmlns:a16="http://schemas.microsoft.com/office/drawing/2014/main" id="{E9451EE4-AA10-8BF3-306A-2C96E16EE5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198F58-2147-6757-BD70-DA4B4DF57B64}"/>
              </a:ext>
            </a:extLst>
          </p:cNvPr>
          <p:cNvSpPr>
            <a:spLocks noGrp="1"/>
          </p:cNvSpPr>
          <p:nvPr>
            <p:ph type="sldNum" sz="quarter" idx="12"/>
          </p:nvPr>
        </p:nvSpPr>
        <p:spPr/>
        <p:txBody>
          <a:bodyPr/>
          <a:lstStyle/>
          <a:p>
            <a:fld id="{F48A821A-9E89-4B47-A4B9-779A128013B8}" type="slidenum">
              <a:rPr lang="en-IN" smtClean="0"/>
              <a:t>‹#›</a:t>
            </a:fld>
            <a:endParaRPr lang="en-IN"/>
          </a:p>
        </p:txBody>
      </p:sp>
    </p:spTree>
    <p:extLst>
      <p:ext uri="{BB962C8B-B14F-4D97-AF65-F5344CB8AC3E}">
        <p14:creationId xmlns:p14="http://schemas.microsoft.com/office/powerpoint/2010/main" val="188520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325B-D25E-0598-D22D-AA0D0E136A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CFD583-8293-7F24-E124-9FBD8E1B0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1B984-B1AC-F708-4B6F-38B2497A12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54E58E-D390-ED43-FDFE-ABE981BF1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7CD45B-975A-5310-6D3D-11520C4734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443B90-1AAD-2FCC-DA15-EAB915344D95}"/>
              </a:ext>
            </a:extLst>
          </p:cNvPr>
          <p:cNvSpPr>
            <a:spLocks noGrp="1"/>
          </p:cNvSpPr>
          <p:nvPr>
            <p:ph type="dt" sz="half" idx="10"/>
          </p:nvPr>
        </p:nvSpPr>
        <p:spPr/>
        <p:txBody>
          <a:bodyPr/>
          <a:lstStyle/>
          <a:p>
            <a:fld id="{BA11032F-A626-464B-A191-FA75834F4AAF}" type="datetimeFigureOut">
              <a:rPr lang="en-IN" smtClean="0"/>
              <a:t>27/10/2024</a:t>
            </a:fld>
            <a:endParaRPr lang="en-IN"/>
          </a:p>
        </p:txBody>
      </p:sp>
      <p:sp>
        <p:nvSpPr>
          <p:cNvPr id="8" name="Footer Placeholder 7">
            <a:extLst>
              <a:ext uri="{FF2B5EF4-FFF2-40B4-BE49-F238E27FC236}">
                <a16:creationId xmlns:a16="http://schemas.microsoft.com/office/drawing/2014/main" id="{25774965-9C0A-A679-A6D7-518BA43070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AC1ABF-ADB8-D348-EBF2-3CE546168D59}"/>
              </a:ext>
            </a:extLst>
          </p:cNvPr>
          <p:cNvSpPr>
            <a:spLocks noGrp="1"/>
          </p:cNvSpPr>
          <p:nvPr>
            <p:ph type="sldNum" sz="quarter" idx="12"/>
          </p:nvPr>
        </p:nvSpPr>
        <p:spPr/>
        <p:txBody>
          <a:bodyPr/>
          <a:lstStyle/>
          <a:p>
            <a:fld id="{F48A821A-9E89-4B47-A4B9-779A128013B8}" type="slidenum">
              <a:rPr lang="en-IN" smtClean="0"/>
              <a:t>‹#›</a:t>
            </a:fld>
            <a:endParaRPr lang="en-IN"/>
          </a:p>
        </p:txBody>
      </p:sp>
    </p:spTree>
    <p:extLst>
      <p:ext uri="{BB962C8B-B14F-4D97-AF65-F5344CB8AC3E}">
        <p14:creationId xmlns:p14="http://schemas.microsoft.com/office/powerpoint/2010/main" val="29350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C041-D74A-B199-15F3-A493D9399B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52E9F4-9B09-37B6-6A60-93B7B8DA5B3D}"/>
              </a:ext>
            </a:extLst>
          </p:cNvPr>
          <p:cNvSpPr>
            <a:spLocks noGrp="1"/>
          </p:cNvSpPr>
          <p:nvPr>
            <p:ph type="dt" sz="half" idx="10"/>
          </p:nvPr>
        </p:nvSpPr>
        <p:spPr/>
        <p:txBody>
          <a:bodyPr/>
          <a:lstStyle/>
          <a:p>
            <a:fld id="{BA11032F-A626-464B-A191-FA75834F4AAF}" type="datetimeFigureOut">
              <a:rPr lang="en-IN" smtClean="0"/>
              <a:t>27/10/2024</a:t>
            </a:fld>
            <a:endParaRPr lang="en-IN"/>
          </a:p>
        </p:txBody>
      </p:sp>
      <p:sp>
        <p:nvSpPr>
          <p:cNvPr id="4" name="Footer Placeholder 3">
            <a:extLst>
              <a:ext uri="{FF2B5EF4-FFF2-40B4-BE49-F238E27FC236}">
                <a16:creationId xmlns:a16="http://schemas.microsoft.com/office/drawing/2014/main" id="{C156B569-69B7-209F-FED7-5D01A9DD4A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67C5C3-8373-F855-5940-81408208E4FE}"/>
              </a:ext>
            </a:extLst>
          </p:cNvPr>
          <p:cNvSpPr>
            <a:spLocks noGrp="1"/>
          </p:cNvSpPr>
          <p:nvPr>
            <p:ph type="sldNum" sz="quarter" idx="12"/>
          </p:nvPr>
        </p:nvSpPr>
        <p:spPr/>
        <p:txBody>
          <a:bodyPr/>
          <a:lstStyle/>
          <a:p>
            <a:fld id="{F48A821A-9E89-4B47-A4B9-779A128013B8}" type="slidenum">
              <a:rPr lang="en-IN" smtClean="0"/>
              <a:t>‹#›</a:t>
            </a:fld>
            <a:endParaRPr lang="en-IN"/>
          </a:p>
        </p:txBody>
      </p:sp>
    </p:spTree>
    <p:extLst>
      <p:ext uri="{BB962C8B-B14F-4D97-AF65-F5344CB8AC3E}">
        <p14:creationId xmlns:p14="http://schemas.microsoft.com/office/powerpoint/2010/main" val="224088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D8F82A-4E6F-1F20-3C8C-705B5BCE120F}"/>
              </a:ext>
            </a:extLst>
          </p:cNvPr>
          <p:cNvSpPr>
            <a:spLocks noGrp="1"/>
          </p:cNvSpPr>
          <p:nvPr>
            <p:ph type="dt" sz="half" idx="10"/>
          </p:nvPr>
        </p:nvSpPr>
        <p:spPr/>
        <p:txBody>
          <a:bodyPr/>
          <a:lstStyle/>
          <a:p>
            <a:fld id="{BA11032F-A626-464B-A191-FA75834F4AAF}" type="datetimeFigureOut">
              <a:rPr lang="en-IN" smtClean="0"/>
              <a:t>27/10/2024</a:t>
            </a:fld>
            <a:endParaRPr lang="en-IN"/>
          </a:p>
        </p:txBody>
      </p:sp>
      <p:sp>
        <p:nvSpPr>
          <p:cNvPr id="3" name="Footer Placeholder 2">
            <a:extLst>
              <a:ext uri="{FF2B5EF4-FFF2-40B4-BE49-F238E27FC236}">
                <a16:creationId xmlns:a16="http://schemas.microsoft.com/office/drawing/2014/main" id="{C9EA4ADB-31C2-7082-04AD-522125B79C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FD0D09-172B-A741-7635-DC239BB1AEF2}"/>
              </a:ext>
            </a:extLst>
          </p:cNvPr>
          <p:cNvSpPr>
            <a:spLocks noGrp="1"/>
          </p:cNvSpPr>
          <p:nvPr>
            <p:ph type="sldNum" sz="quarter" idx="12"/>
          </p:nvPr>
        </p:nvSpPr>
        <p:spPr/>
        <p:txBody>
          <a:bodyPr/>
          <a:lstStyle/>
          <a:p>
            <a:fld id="{F48A821A-9E89-4B47-A4B9-779A128013B8}" type="slidenum">
              <a:rPr lang="en-IN" smtClean="0"/>
              <a:t>‹#›</a:t>
            </a:fld>
            <a:endParaRPr lang="en-IN"/>
          </a:p>
        </p:txBody>
      </p:sp>
    </p:spTree>
    <p:extLst>
      <p:ext uri="{BB962C8B-B14F-4D97-AF65-F5344CB8AC3E}">
        <p14:creationId xmlns:p14="http://schemas.microsoft.com/office/powerpoint/2010/main" val="59132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BAC8-F5FB-7045-A134-9233C823A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9C0276-AC4A-EC8E-6CFD-162F6C632C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32EEA0-028B-76D5-1127-02F244A27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C465A5-24AC-7D7F-0B1A-6FB366211DF2}"/>
              </a:ext>
            </a:extLst>
          </p:cNvPr>
          <p:cNvSpPr>
            <a:spLocks noGrp="1"/>
          </p:cNvSpPr>
          <p:nvPr>
            <p:ph type="dt" sz="half" idx="10"/>
          </p:nvPr>
        </p:nvSpPr>
        <p:spPr/>
        <p:txBody>
          <a:bodyPr/>
          <a:lstStyle/>
          <a:p>
            <a:fld id="{BA11032F-A626-464B-A191-FA75834F4AAF}" type="datetimeFigureOut">
              <a:rPr lang="en-IN" smtClean="0"/>
              <a:t>27/10/2024</a:t>
            </a:fld>
            <a:endParaRPr lang="en-IN"/>
          </a:p>
        </p:txBody>
      </p:sp>
      <p:sp>
        <p:nvSpPr>
          <p:cNvPr id="6" name="Footer Placeholder 5">
            <a:extLst>
              <a:ext uri="{FF2B5EF4-FFF2-40B4-BE49-F238E27FC236}">
                <a16:creationId xmlns:a16="http://schemas.microsoft.com/office/drawing/2014/main" id="{59DD8A9D-89C9-21B7-FDFB-8D6AC73073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DA9CA6-837B-5B2E-5D88-3A56F396061D}"/>
              </a:ext>
            </a:extLst>
          </p:cNvPr>
          <p:cNvSpPr>
            <a:spLocks noGrp="1"/>
          </p:cNvSpPr>
          <p:nvPr>
            <p:ph type="sldNum" sz="quarter" idx="12"/>
          </p:nvPr>
        </p:nvSpPr>
        <p:spPr/>
        <p:txBody>
          <a:bodyPr/>
          <a:lstStyle/>
          <a:p>
            <a:fld id="{F48A821A-9E89-4B47-A4B9-779A128013B8}" type="slidenum">
              <a:rPr lang="en-IN" smtClean="0"/>
              <a:t>‹#›</a:t>
            </a:fld>
            <a:endParaRPr lang="en-IN"/>
          </a:p>
        </p:txBody>
      </p:sp>
    </p:spTree>
    <p:extLst>
      <p:ext uri="{BB962C8B-B14F-4D97-AF65-F5344CB8AC3E}">
        <p14:creationId xmlns:p14="http://schemas.microsoft.com/office/powerpoint/2010/main" val="231890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9A97-6354-F07C-F82F-F0B4A9C87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6BC1D5-FA6B-D938-9544-2BF948743B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E57FC5-4D7C-F601-35C0-70B918EB6E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69B1C1-DB12-AE2A-690C-6F48933BFEB1}"/>
              </a:ext>
            </a:extLst>
          </p:cNvPr>
          <p:cNvSpPr>
            <a:spLocks noGrp="1"/>
          </p:cNvSpPr>
          <p:nvPr>
            <p:ph type="dt" sz="half" idx="10"/>
          </p:nvPr>
        </p:nvSpPr>
        <p:spPr/>
        <p:txBody>
          <a:bodyPr/>
          <a:lstStyle/>
          <a:p>
            <a:fld id="{BA11032F-A626-464B-A191-FA75834F4AAF}" type="datetimeFigureOut">
              <a:rPr lang="en-IN" smtClean="0"/>
              <a:t>27/10/2024</a:t>
            </a:fld>
            <a:endParaRPr lang="en-IN"/>
          </a:p>
        </p:txBody>
      </p:sp>
      <p:sp>
        <p:nvSpPr>
          <p:cNvPr id="6" name="Footer Placeholder 5">
            <a:extLst>
              <a:ext uri="{FF2B5EF4-FFF2-40B4-BE49-F238E27FC236}">
                <a16:creationId xmlns:a16="http://schemas.microsoft.com/office/drawing/2014/main" id="{7A059EAC-D684-F3B2-F426-C12342A8D3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43D11B-30F7-906A-A0B0-14A6F539F069}"/>
              </a:ext>
            </a:extLst>
          </p:cNvPr>
          <p:cNvSpPr>
            <a:spLocks noGrp="1"/>
          </p:cNvSpPr>
          <p:nvPr>
            <p:ph type="sldNum" sz="quarter" idx="12"/>
          </p:nvPr>
        </p:nvSpPr>
        <p:spPr/>
        <p:txBody>
          <a:bodyPr/>
          <a:lstStyle/>
          <a:p>
            <a:fld id="{F48A821A-9E89-4B47-A4B9-779A128013B8}" type="slidenum">
              <a:rPr lang="en-IN" smtClean="0"/>
              <a:t>‹#›</a:t>
            </a:fld>
            <a:endParaRPr lang="en-IN"/>
          </a:p>
        </p:txBody>
      </p:sp>
    </p:spTree>
    <p:extLst>
      <p:ext uri="{BB962C8B-B14F-4D97-AF65-F5344CB8AC3E}">
        <p14:creationId xmlns:p14="http://schemas.microsoft.com/office/powerpoint/2010/main" val="48356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D48E9A-5DA6-CEC9-D3D0-D3E140512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A37F1-DE25-546C-5A06-FF42D5432A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59A69A-7577-4102-5082-629FA46BDC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1032F-A626-464B-A191-FA75834F4AAF}" type="datetimeFigureOut">
              <a:rPr lang="en-IN" smtClean="0"/>
              <a:t>27/10/2024</a:t>
            </a:fld>
            <a:endParaRPr lang="en-IN"/>
          </a:p>
        </p:txBody>
      </p:sp>
      <p:sp>
        <p:nvSpPr>
          <p:cNvPr id="5" name="Footer Placeholder 4">
            <a:extLst>
              <a:ext uri="{FF2B5EF4-FFF2-40B4-BE49-F238E27FC236}">
                <a16:creationId xmlns:a16="http://schemas.microsoft.com/office/drawing/2014/main" id="{8BD2976B-1F82-6126-6C38-59622D5FA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2DC21A-AE09-E37D-1656-C22C93A11D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A821A-9E89-4B47-A4B9-779A128013B8}" type="slidenum">
              <a:rPr lang="en-IN" smtClean="0"/>
              <a:t>‹#›</a:t>
            </a:fld>
            <a:endParaRPr lang="en-IN"/>
          </a:p>
        </p:txBody>
      </p:sp>
    </p:spTree>
    <p:extLst>
      <p:ext uri="{BB962C8B-B14F-4D97-AF65-F5344CB8AC3E}">
        <p14:creationId xmlns:p14="http://schemas.microsoft.com/office/powerpoint/2010/main" val="3853575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garima-mahajan997"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2899F-D663-1CE5-49B4-EB6F8175D923}"/>
              </a:ext>
            </a:extLst>
          </p:cNvPr>
          <p:cNvSpPr>
            <a:spLocks noGrp="1"/>
          </p:cNvSpPr>
          <p:nvPr>
            <p:ph type="ctrTitle"/>
          </p:nvPr>
        </p:nvSpPr>
        <p:spPr>
          <a:xfrm>
            <a:off x="1285241" y="1008993"/>
            <a:ext cx="9231410" cy="3542045"/>
          </a:xfrm>
        </p:spPr>
        <p:txBody>
          <a:bodyPr anchor="b">
            <a:normAutofit/>
          </a:bodyPr>
          <a:lstStyle/>
          <a:p>
            <a:pPr algn="l"/>
            <a:r>
              <a:rPr lang="en-IN" sz="8100" dirty="0"/>
              <a:t>Food Delivery Profitability Analysis</a:t>
            </a:r>
          </a:p>
        </p:txBody>
      </p:sp>
      <p:sp>
        <p:nvSpPr>
          <p:cNvPr id="3" name="Subtitle 2">
            <a:extLst>
              <a:ext uri="{FF2B5EF4-FFF2-40B4-BE49-F238E27FC236}">
                <a16:creationId xmlns:a16="http://schemas.microsoft.com/office/drawing/2014/main" id="{72908057-F837-C130-5115-9F6F629A7A87}"/>
              </a:ext>
            </a:extLst>
          </p:cNvPr>
          <p:cNvSpPr>
            <a:spLocks noGrp="1"/>
          </p:cNvSpPr>
          <p:nvPr>
            <p:ph type="subTitle" idx="1"/>
          </p:nvPr>
        </p:nvSpPr>
        <p:spPr>
          <a:xfrm>
            <a:off x="1285241" y="4582814"/>
            <a:ext cx="7132335" cy="1312657"/>
          </a:xfrm>
        </p:spPr>
        <p:txBody>
          <a:bodyPr anchor="t">
            <a:normAutofit/>
          </a:bodyPr>
          <a:lstStyle/>
          <a:p>
            <a:pPr algn="l"/>
            <a:r>
              <a:rPr lang="en-US" sz="2000" dirty="0"/>
              <a:t>Garima Mahajan</a:t>
            </a:r>
          </a:p>
          <a:p>
            <a:pPr algn="l"/>
            <a:r>
              <a:rPr lang="en-US" sz="2000" dirty="0" err="1"/>
              <a:t>Linkedin</a:t>
            </a:r>
            <a:r>
              <a:rPr lang="en-US" sz="2000" dirty="0"/>
              <a:t>: </a:t>
            </a:r>
            <a:r>
              <a:rPr lang="en-US" sz="2000" u="none" strike="noStrike" dirty="0">
                <a:solidFill>
                  <a:srgbClr val="266044"/>
                </a:solidFill>
                <a:effectLst/>
                <a:ea typeface="Calibri" panose="020F0502020204030204" pitchFamily="34" charset="0"/>
                <a:cs typeface="Times New Roman" panose="02020603050405020304" pitchFamily="18" charset="0"/>
                <a:hlinkClick r:id="rId2"/>
              </a:rPr>
              <a:t>https://www.linkedin.com/in/garima-mahajan997</a:t>
            </a:r>
            <a:endParaRPr lang="en-US" sz="2000" dirty="0"/>
          </a:p>
        </p:txBody>
      </p:sp>
    </p:spTree>
    <p:extLst>
      <p:ext uri="{BB962C8B-B14F-4D97-AF65-F5344CB8AC3E}">
        <p14:creationId xmlns:p14="http://schemas.microsoft.com/office/powerpoint/2010/main" val="2200949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CA5D4-A4CE-2309-9801-92C4A7DE56EE}"/>
              </a:ext>
            </a:extLst>
          </p:cNvPr>
          <p:cNvSpPr>
            <a:spLocks noGrp="1"/>
          </p:cNvSpPr>
          <p:nvPr>
            <p:ph type="title"/>
          </p:nvPr>
        </p:nvSpPr>
        <p:spPr>
          <a:xfrm>
            <a:off x="808638" y="386930"/>
            <a:ext cx="9236700" cy="1188950"/>
          </a:xfrm>
        </p:spPr>
        <p:txBody>
          <a:bodyPr anchor="b">
            <a:normAutofit/>
          </a:bodyPr>
          <a:lstStyle/>
          <a:p>
            <a:r>
              <a:rPr lang="en-US" sz="5400"/>
              <a:t>Insights</a:t>
            </a:r>
            <a:endParaRPr lang="en-IN" sz="5400"/>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2F139D42-91F6-6419-5F70-67437E9FF85A}"/>
              </a:ext>
            </a:extLst>
          </p:cNvPr>
          <p:cNvSpPr>
            <a:spLocks noGrp="1"/>
          </p:cNvSpPr>
          <p:nvPr>
            <p:ph idx="1"/>
          </p:nvPr>
        </p:nvSpPr>
        <p:spPr>
          <a:xfrm>
            <a:off x="793660" y="2599509"/>
            <a:ext cx="10143668" cy="3435531"/>
          </a:xfrm>
        </p:spPr>
        <p:txBody>
          <a:bodyPr anchor="ctr">
            <a:normAutofit/>
          </a:bodyPr>
          <a:lstStyle/>
          <a:p>
            <a:r>
              <a:rPr lang="en-US" sz="2200" dirty="0"/>
              <a:t>Impact of Discount Rate: As the discount rate increases, the total profit generally decreases. This is because higher discounts reduce the revenue per unit sold, leading to lower overall profits.</a:t>
            </a:r>
          </a:p>
          <a:p>
            <a:r>
              <a:rPr lang="en-US" sz="2200" dirty="0"/>
              <a:t>Impact of Commission Rate: For a given discount rate, increasing the commission rate decreases the profit. This is because a higher commission rate reduces the net revenue per unit sold.</a:t>
            </a:r>
          </a:p>
          <a:p>
            <a:r>
              <a:rPr lang="en-US" sz="2200" dirty="0"/>
              <a:t>Trade-off between Discount and Commission: There's a trade-off between discounts and commissions. Increasing discounts can attract more customers but reduces the profit margin per customer. Increasing commissions can incentivize sales but reduces the overall profit.</a:t>
            </a:r>
          </a:p>
          <a:p>
            <a:endParaRPr lang="en-IN" sz="2200" dirty="0"/>
          </a:p>
        </p:txBody>
      </p:sp>
    </p:spTree>
    <p:extLst>
      <p:ext uri="{BB962C8B-B14F-4D97-AF65-F5344CB8AC3E}">
        <p14:creationId xmlns:p14="http://schemas.microsoft.com/office/powerpoint/2010/main" val="319261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7DEBD3-9316-E4FE-D2D8-CA096D5CE315}"/>
              </a:ext>
            </a:extLst>
          </p:cNvPr>
          <p:cNvSpPr>
            <a:spLocks noGrp="1"/>
          </p:cNvSpPr>
          <p:nvPr>
            <p:ph type="title"/>
          </p:nvPr>
        </p:nvSpPr>
        <p:spPr>
          <a:xfrm>
            <a:off x="808638" y="386930"/>
            <a:ext cx="9236700" cy="1188950"/>
          </a:xfrm>
        </p:spPr>
        <p:txBody>
          <a:bodyPr anchor="b">
            <a:normAutofit/>
          </a:bodyPr>
          <a:lstStyle/>
          <a:p>
            <a:r>
              <a:rPr lang="en-US" sz="5400"/>
              <a:t>Potential Strategies</a:t>
            </a:r>
            <a:endParaRPr lang="en-IN"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F7E8D2-86C1-12D9-1328-1C7E79A936E4}"/>
              </a:ext>
            </a:extLst>
          </p:cNvPr>
          <p:cNvSpPr>
            <a:spLocks noGrp="1"/>
          </p:cNvSpPr>
          <p:nvPr>
            <p:ph idx="1"/>
          </p:nvPr>
        </p:nvSpPr>
        <p:spPr>
          <a:xfrm>
            <a:off x="793660" y="2599509"/>
            <a:ext cx="10143668" cy="3435531"/>
          </a:xfrm>
        </p:spPr>
        <p:txBody>
          <a:bodyPr anchor="ctr">
            <a:normAutofit/>
          </a:bodyPr>
          <a:lstStyle/>
          <a:p>
            <a:r>
              <a:rPr lang="en-US" sz="1900"/>
              <a:t>Optimal Discount and Commission Rates: The chart can help identify the optimal combination of discount and commission rates that maximizes profit.This might involve a balance between attracting customers with discounts and maintaining a reasonable profit margin.</a:t>
            </a:r>
          </a:p>
          <a:p>
            <a:r>
              <a:rPr lang="en-US" sz="1900"/>
              <a:t>Customer Segmentation: Consider segmenting customers and offering targeted discounts to high-value customers or specific customer segments. This can help maximize revenue while minimizing the impact on overall profit.</a:t>
            </a:r>
          </a:p>
          <a:p>
            <a:r>
              <a:rPr lang="en-US" sz="1900"/>
              <a:t>Cost Optimization:Focus on reducing costs in areas such as operations, logistics, and marketing to offset the impact of discounts and commissions. Explore opportunities to negotiate better deals with suppliers and service providers.</a:t>
            </a:r>
          </a:p>
          <a:p>
            <a:r>
              <a:rPr lang="en-US" sz="1900"/>
              <a:t>Dynamic Pricing: Implement dynamic pricing strategies to adjust prices based on demand, competition, and other factors.This can help optimize revenue and profit.</a:t>
            </a:r>
          </a:p>
          <a:p>
            <a:endParaRPr lang="en-IN" sz="1900"/>
          </a:p>
        </p:txBody>
      </p:sp>
    </p:spTree>
    <p:extLst>
      <p:ext uri="{BB962C8B-B14F-4D97-AF65-F5344CB8AC3E}">
        <p14:creationId xmlns:p14="http://schemas.microsoft.com/office/powerpoint/2010/main" val="90558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AC328A-EB90-CF79-1490-E374824FC811}"/>
              </a:ext>
            </a:extLst>
          </p:cNvPr>
          <p:cNvSpPr>
            <a:spLocks noGrp="1"/>
          </p:cNvSpPr>
          <p:nvPr>
            <p:ph idx="1"/>
          </p:nvPr>
        </p:nvSpPr>
        <p:spPr>
          <a:xfrm>
            <a:off x="2628900" y="2663825"/>
            <a:ext cx="7343775" cy="1870075"/>
          </a:xfrm>
        </p:spPr>
        <p:txBody>
          <a:bodyPr>
            <a:normAutofit/>
          </a:bodyPr>
          <a:lstStyle/>
          <a:p>
            <a:pPr marL="0" indent="0">
              <a:buNone/>
            </a:pPr>
            <a:r>
              <a:rPr lang="en-US" sz="9600" dirty="0"/>
              <a:t>THANK YOU!</a:t>
            </a:r>
            <a:endParaRPr lang="en-IN" sz="9600" dirty="0"/>
          </a:p>
        </p:txBody>
      </p:sp>
    </p:spTree>
    <p:extLst>
      <p:ext uri="{BB962C8B-B14F-4D97-AF65-F5344CB8AC3E}">
        <p14:creationId xmlns:p14="http://schemas.microsoft.com/office/powerpoint/2010/main" val="279852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17A4A2-7E9A-8189-13AF-052340BBA66C}"/>
              </a:ext>
            </a:extLst>
          </p:cNvPr>
          <p:cNvSpPr>
            <a:spLocks noGrp="1"/>
          </p:cNvSpPr>
          <p:nvPr>
            <p:ph type="title"/>
          </p:nvPr>
        </p:nvSpPr>
        <p:spPr>
          <a:xfrm>
            <a:off x="1285240" y="1050595"/>
            <a:ext cx="8074815" cy="1618489"/>
          </a:xfrm>
        </p:spPr>
        <p:txBody>
          <a:bodyPr anchor="ctr">
            <a:normAutofit/>
          </a:bodyPr>
          <a:lstStyle/>
          <a:p>
            <a:r>
              <a:rPr lang="en-IN" sz="7200"/>
              <a:t>Problem Statement </a:t>
            </a:r>
          </a:p>
        </p:txBody>
      </p:sp>
      <p:sp>
        <p:nvSpPr>
          <p:cNvPr id="3" name="Content Placeholder 2">
            <a:extLst>
              <a:ext uri="{FF2B5EF4-FFF2-40B4-BE49-F238E27FC236}">
                <a16:creationId xmlns:a16="http://schemas.microsoft.com/office/drawing/2014/main" id="{53DBB0A1-9A03-2F8E-8222-A2D70E9E7569}"/>
              </a:ext>
            </a:extLst>
          </p:cNvPr>
          <p:cNvSpPr>
            <a:spLocks noGrp="1"/>
          </p:cNvSpPr>
          <p:nvPr>
            <p:ph idx="1"/>
          </p:nvPr>
        </p:nvSpPr>
        <p:spPr>
          <a:xfrm>
            <a:off x="1285240" y="2969469"/>
            <a:ext cx="8074815" cy="2800395"/>
          </a:xfrm>
        </p:spPr>
        <p:txBody>
          <a:bodyPr anchor="t">
            <a:normAutofit/>
          </a:bodyPr>
          <a:lstStyle/>
          <a:p>
            <a:r>
              <a:rPr lang="en-US" sz="2000" dirty="0"/>
              <a:t>A food delivery service is facing challenges in achieving profitability across its operations. With a dataset of 1,000 food orders, the service seeks to understand the dynamics of its cost structure and profitability to identify strategic opportunities for improvement.</a:t>
            </a:r>
          </a:p>
          <a:p>
            <a:r>
              <a:rPr lang="en-US" sz="2000" dirty="0"/>
              <a:t>Detailed Cost Analysis: Identifying the major cost components associated with delivering food orders, including direct costs like delivery fees and indirect costs like discounts and payment processing fees. </a:t>
            </a:r>
          </a:p>
        </p:txBody>
      </p:sp>
    </p:spTree>
    <p:extLst>
      <p:ext uri="{BB962C8B-B14F-4D97-AF65-F5344CB8AC3E}">
        <p14:creationId xmlns:p14="http://schemas.microsoft.com/office/powerpoint/2010/main" val="88765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0820C-0548-4D3B-9578-11E215D22495}"/>
              </a:ext>
            </a:extLst>
          </p:cNvPr>
          <p:cNvSpPr>
            <a:spLocks noGrp="1"/>
          </p:cNvSpPr>
          <p:nvPr>
            <p:ph type="title"/>
          </p:nvPr>
        </p:nvSpPr>
        <p:spPr>
          <a:xfrm>
            <a:off x="1285240" y="1050595"/>
            <a:ext cx="8074815" cy="1618489"/>
          </a:xfrm>
        </p:spPr>
        <p:txBody>
          <a:bodyPr anchor="ctr">
            <a:normAutofit/>
          </a:bodyPr>
          <a:lstStyle/>
          <a:p>
            <a:r>
              <a:rPr lang="en-IN" sz="7200"/>
              <a:t>Problem Statement</a:t>
            </a:r>
          </a:p>
        </p:txBody>
      </p:sp>
      <p:sp>
        <p:nvSpPr>
          <p:cNvPr id="3" name="Content Placeholder 2">
            <a:extLst>
              <a:ext uri="{FF2B5EF4-FFF2-40B4-BE49-F238E27FC236}">
                <a16:creationId xmlns:a16="http://schemas.microsoft.com/office/drawing/2014/main" id="{1F7EFE61-6CE3-531E-441D-073C783605BF}"/>
              </a:ext>
            </a:extLst>
          </p:cNvPr>
          <p:cNvSpPr>
            <a:spLocks noGrp="1"/>
          </p:cNvSpPr>
          <p:nvPr>
            <p:ph idx="1"/>
          </p:nvPr>
        </p:nvSpPr>
        <p:spPr>
          <a:xfrm>
            <a:off x="1285240" y="2969469"/>
            <a:ext cx="8074815" cy="2800395"/>
          </a:xfrm>
        </p:spPr>
        <p:txBody>
          <a:bodyPr anchor="t">
            <a:normAutofit/>
          </a:bodyPr>
          <a:lstStyle/>
          <a:p>
            <a:r>
              <a:rPr lang="en-US" sz="2000"/>
              <a:t>Strategic Recommendations for Improvement:Based on the cost and profitability analysis, identifying actionable strategies to reduce costs, adjust pricing, commission fees, and discount strategies to improve profitability. This includes finding a “sweet spot” for commission and discount percentages that ensures profitability across orders. </a:t>
            </a:r>
          </a:p>
          <a:p>
            <a:r>
              <a:rPr lang="en-US" sz="2000"/>
              <a:t> Impact Simulation of Proposed Strategies: Simulating the financial impact of the recommended strategies on profitability, using the dataset to forecast how adjustments in commission rates and discount strategies could potentially transform current losses into profits</a:t>
            </a:r>
            <a:endParaRPr lang="en-IN" sz="2000"/>
          </a:p>
        </p:txBody>
      </p:sp>
    </p:spTree>
    <p:extLst>
      <p:ext uri="{BB962C8B-B14F-4D97-AF65-F5344CB8AC3E}">
        <p14:creationId xmlns:p14="http://schemas.microsoft.com/office/powerpoint/2010/main" val="160291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75451-E160-7AB6-62AC-17F12A775083}"/>
              </a:ext>
            </a:extLst>
          </p:cNvPr>
          <p:cNvSpPr>
            <a:spLocks noGrp="1"/>
          </p:cNvSpPr>
          <p:nvPr>
            <p:ph type="title"/>
          </p:nvPr>
        </p:nvSpPr>
        <p:spPr>
          <a:xfrm>
            <a:off x="808638" y="386930"/>
            <a:ext cx="9236700" cy="1188950"/>
          </a:xfrm>
        </p:spPr>
        <p:txBody>
          <a:bodyPr anchor="b">
            <a:normAutofit/>
          </a:bodyPr>
          <a:lstStyle/>
          <a:p>
            <a:r>
              <a:rPr lang="en-IN" sz="5400"/>
              <a:t>Data Exploration</a:t>
            </a:r>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2BFEB2-4D9B-F4EE-BA80-EDE4245254EF}"/>
              </a:ext>
            </a:extLst>
          </p:cNvPr>
          <p:cNvSpPr>
            <a:spLocks noGrp="1"/>
          </p:cNvSpPr>
          <p:nvPr>
            <p:ph idx="1"/>
          </p:nvPr>
        </p:nvSpPr>
        <p:spPr>
          <a:xfrm>
            <a:off x="793660" y="2599509"/>
            <a:ext cx="10143668" cy="3435531"/>
          </a:xfrm>
        </p:spPr>
        <p:txBody>
          <a:bodyPr anchor="ctr">
            <a:normAutofit/>
          </a:bodyPr>
          <a:lstStyle/>
          <a:p>
            <a:r>
              <a:rPr lang="en-US" sz="2400"/>
              <a:t>There are 1000 rows and 12 columns in the data. –</a:t>
            </a:r>
          </a:p>
          <a:p>
            <a:r>
              <a:rPr lang="en-US" sz="2400"/>
              <a:t>In our data we found there was around 18.5% missing data for the column Discount and Offers. </a:t>
            </a:r>
          </a:p>
          <a:p>
            <a:r>
              <a:rPr lang="en-US" sz="2400"/>
              <a:t>As 18.,5% is a very big number hence, instead of dropping the data we performed null imputation. </a:t>
            </a:r>
          </a:p>
          <a:p>
            <a:r>
              <a:rPr lang="en-US" sz="2400"/>
              <a:t>As the type of data is object we applied mode as a metric</a:t>
            </a:r>
            <a:endParaRPr lang="en-IN" sz="2400"/>
          </a:p>
        </p:txBody>
      </p:sp>
    </p:spTree>
    <p:extLst>
      <p:ext uri="{BB962C8B-B14F-4D97-AF65-F5344CB8AC3E}">
        <p14:creationId xmlns:p14="http://schemas.microsoft.com/office/powerpoint/2010/main" val="991305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D0A59-774B-2389-C1E7-9BBC755FFD38}"/>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kern="1200">
                <a:solidFill>
                  <a:schemeClr val="tx1"/>
                </a:solidFill>
                <a:latin typeface="+mj-lt"/>
                <a:ea typeface="+mj-ea"/>
                <a:cs typeface="+mj-cs"/>
              </a:rPr>
              <a:t>Order Value Distribution based on Payment Method / Discount Order</a:t>
            </a:r>
          </a:p>
        </p:txBody>
      </p:sp>
      <p:sp>
        <p:nvSpPr>
          <p:cNvPr id="32" name="Rectangle 3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6CEB197-83BC-F15E-4BB1-BE577E4A97B4}"/>
              </a:ext>
            </a:extLst>
          </p:cNvPr>
          <p:cNvPicPr>
            <a:picLocks noGrp="1" noChangeAspect="1"/>
          </p:cNvPicPr>
          <p:nvPr>
            <p:ph idx="1"/>
          </p:nvPr>
        </p:nvPicPr>
        <p:blipFill>
          <a:blip r:embed="rId2"/>
          <a:stretch>
            <a:fillRect/>
          </a:stretch>
        </p:blipFill>
        <p:spPr>
          <a:xfrm>
            <a:off x="142241" y="2599509"/>
            <a:ext cx="5643332" cy="3547291"/>
          </a:xfrm>
          <a:prstGeom prst="rect">
            <a:avLst/>
          </a:prstGeom>
        </p:spPr>
      </p:pic>
      <p:sp>
        <p:nvSpPr>
          <p:cNvPr id="7" name="Content Placeholder 2">
            <a:extLst>
              <a:ext uri="{FF2B5EF4-FFF2-40B4-BE49-F238E27FC236}">
                <a16:creationId xmlns:a16="http://schemas.microsoft.com/office/drawing/2014/main" id="{EE5D31E4-5AD8-82A1-DBEA-6F42359C062C}"/>
              </a:ext>
            </a:extLst>
          </p:cNvPr>
          <p:cNvSpPr txBox="1">
            <a:spLocks/>
          </p:cNvSpPr>
          <p:nvPr/>
        </p:nvSpPr>
        <p:spPr>
          <a:xfrm>
            <a:off x="6406429" y="2599509"/>
            <a:ext cx="4530898"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Effective Promotions:</a:t>
            </a:r>
            <a:r>
              <a:rPr lang="en-US" sz="2000"/>
              <a:t> The combination of "15% New User, Credit Card" seems to be particularly effective in driving higher average order values. This suggests that targeted discounts for new users can be a powerful strategy.</a:t>
            </a:r>
          </a:p>
          <a:p>
            <a:endParaRPr lang="en-US" sz="2000"/>
          </a:p>
        </p:txBody>
      </p:sp>
      <p:sp>
        <p:nvSpPr>
          <p:cNvPr id="36" name="Rectangle 3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601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12705-4C4B-241E-DA22-ED04D95399F8}"/>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kern="1200">
                <a:solidFill>
                  <a:schemeClr val="tx1"/>
                </a:solidFill>
                <a:latin typeface="+mj-lt"/>
                <a:ea typeface="+mj-ea"/>
                <a:cs typeface="+mj-cs"/>
              </a:rPr>
              <a:t>Impact of Day of the Week on Order Value and Fees</a:t>
            </a:r>
          </a:p>
        </p:txBody>
      </p:sp>
      <p:sp>
        <p:nvSpPr>
          <p:cNvPr id="1033" name="Rectangle 103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995ADF1-38ED-CAA2-756E-D4704D283B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34271" y="2524715"/>
            <a:ext cx="4952325" cy="37142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CE3F290-7AC0-D750-E652-3C6F261EB231}"/>
              </a:ext>
            </a:extLst>
          </p:cNvPr>
          <p:cNvSpPr txBox="1"/>
          <p:nvPr/>
        </p:nvSpPr>
        <p:spPr>
          <a:xfrm>
            <a:off x="6406429" y="2599509"/>
            <a:ext cx="4530898" cy="363945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Order Value Trend: The order value fluctuates across the week, with the highest value on Sunday and the lowest on Monday.</a:t>
            </a:r>
          </a:p>
          <a:p>
            <a:pPr marL="285750" indent="-228600">
              <a:lnSpc>
                <a:spcPct val="90000"/>
              </a:lnSpc>
              <a:spcAft>
                <a:spcPts val="600"/>
              </a:spcAft>
              <a:buFont typeface="Arial" panose="020B0604020202020204" pitchFamily="34" charset="0"/>
              <a:buChar char="•"/>
            </a:pPr>
            <a:r>
              <a:rPr lang="en-US" sz="2000"/>
              <a:t>Delivery Fee and Commission Fee: Both remain relatively constant throughout the week, with minimal variation.</a:t>
            </a:r>
          </a:p>
        </p:txBody>
      </p:sp>
      <p:sp>
        <p:nvSpPr>
          <p:cNvPr id="1037" name="Rectangle 103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93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98C34-3D43-8768-6BCB-0BAA607723BD}"/>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kern="1200">
                <a:solidFill>
                  <a:schemeClr val="tx1"/>
                </a:solidFill>
                <a:latin typeface="+mj-lt"/>
                <a:ea typeface="+mj-ea"/>
                <a:cs typeface="+mj-cs"/>
              </a:rPr>
              <a:t>Correlation Analysis</a:t>
            </a:r>
          </a:p>
        </p:txBody>
      </p:sp>
      <p:sp>
        <p:nvSpPr>
          <p:cNvPr id="2057" name="Rectangle 2056">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D8FFD08F-A22C-C063-60F0-1D2DE212AC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69640" y="2524715"/>
            <a:ext cx="4081586" cy="37142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50E812-E28E-DB41-01FE-EEBA59F85321}"/>
              </a:ext>
            </a:extLst>
          </p:cNvPr>
          <p:cNvSpPr txBox="1"/>
          <p:nvPr/>
        </p:nvSpPr>
        <p:spPr>
          <a:xfrm>
            <a:off x="6406429" y="2599509"/>
            <a:ext cx="4530898" cy="3639450"/>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1600" dirty="0"/>
              <a:t>Order Value: Has weak or negligible correlations with all other variables.</a:t>
            </a:r>
          </a:p>
          <a:p>
            <a:pPr marL="285750" indent="-228600">
              <a:lnSpc>
                <a:spcPct val="90000"/>
              </a:lnSpc>
              <a:spcAft>
                <a:spcPts val="600"/>
              </a:spcAft>
              <a:buFont typeface="Arial" panose="020B0604020202020204" pitchFamily="34" charset="0"/>
              <a:buChar char="•"/>
            </a:pPr>
            <a:r>
              <a:rPr lang="en-US" sz="1600" dirty="0"/>
              <a:t>Delivery Fee: Has a slightly negative correlation with "Payment Processing Fee", indicating that as delivery fees increase, payment processing fees tend to decrease slightly.</a:t>
            </a:r>
          </a:p>
          <a:p>
            <a:pPr marL="285750" indent="-228600">
              <a:lnSpc>
                <a:spcPct val="90000"/>
              </a:lnSpc>
              <a:spcAft>
                <a:spcPts val="600"/>
              </a:spcAft>
              <a:buFont typeface="Arial" panose="020B0604020202020204" pitchFamily="34" charset="0"/>
              <a:buChar char="•"/>
            </a:pPr>
            <a:r>
              <a:rPr lang="en-US" sz="1600" dirty="0"/>
              <a:t>Commission Fee: Has a weak negative correlation with "Payment Processing Fee" and "Refunds/Chargebacks".</a:t>
            </a:r>
          </a:p>
          <a:p>
            <a:pPr marL="285750" indent="-228600">
              <a:lnSpc>
                <a:spcPct val="90000"/>
              </a:lnSpc>
              <a:spcAft>
                <a:spcPts val="600"/>
              </a:spcAft>
              <a:buFont typeface="Arial" panose="020B0604020202020204" pitchFamily="34" charset="0"/>
              <a:buChar char="•"/>
            </a:pPr>
            <a:r>
              <a:rPr lang="en-US" sz="1600" dirty="0"/>
              <a:t>Payment Processing Fee: Has weak negative correlations with "Delivery Fee", "Commission Fee", and "Refunds/Chargebacks".</a:t>
            </a:r>
          </a:p>
          <a:p>
            <a:pPr marL="285750" indent="-228600">
              <a:lnSpc>
                <a:spcPct val="90000"/>
              </a:lnSpc>
              <a:spcAft>
                <a:spcPts val="600"/>
              </a:spcAft>
              <a:buFont typeface="Arial" panose="020B0604020202020204" pitchFamily="34" charset="0"/>
              <a:buChar char="•"/>
            </a:pPr>
            <a:r>
              <a:rPr lang="en-US" sz="1600" dirty="0"/>
              <a:t>Refunds/Chargebacks: Has a weak negative correlation with "Order Value" and a weak positive correlation with "Delivery Fee".</a:t>
            </a:r>
          </a:p>
          <a:p>
            <a:pPr indent="-228600">
              <a:lnSpc>
                <a:spcPct val="90000"/>
              </a:lnSpc>
              <a:spcAft>
                <a:spcPts val="600"/>
              </a:spcAft>
              <a:buFont typeface="Arial" panose="020B0604020202020204" pitchFamily="34" charset="0"/>
              <a:buChar char="•"/>
            </a:pPr>
            <a:endParaRPr lang="en-US" sz="1600" dirty="0"/>
          </a:p>
        </p:txBody>
      </p:sp>
      <p:sp>
        <p:nvSpPr>
          <p:cNvPr id="2061" name="Rectangle 2060">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872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3B973A-91B1-7095-D1BB-385CB4059F01}"/>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Key Cost Components</a:t>
            </a:r>
          </a:p>
        </p:txBody>
      </p:sp>
      <p:sp>
        <p:nvSpPr>
          <p:cNvPr id="3081" name="Rectangle 308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6" name="Rectangle 307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EAFA621-17AE-BF21-CA19-02F580E12CBA}"/>
              </a:ext>
            </a:extLst>
          </p:cNvPr>
          <p:cNvSpPr txBox="1"/>
          <p:nvPr/>
        </p:nvSpPr>
        <p:spPr>
          <a:xfrm>
            <a:off x="793661" y="2599509"/>
            <a:ext cx="4530898" cy="3639450"/>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1600" dirty="0"/>
              <a:t>Dominant Cost Component: The "Other Costs" category has the highest total cost, indicating that it is the most significant contributor to the overall cost. This category might include various expenses such as packaging, handling, storage, or administrative overhead.</a:t>
            </a:r>
          </a:p>
          <a:p>
            <a:pPr marL="285750" indent="-228600">
              <a:lnSpc>
                <a:spcPct val="90000"/>
              </a:lnSpc>
              <a:spcAft>
                <a:spcPts val="600"/>
              </a:spcAft>
              <a:buFont typeface="Arial" panose="020B0604020202020204" pitchFamily="34" charset="0"/>
              <a:buChar char="•"/>
            </a:pPr>
            <a:r>
              <a:rPr lang="en-US" sz="1600" dirty="0"/>
              <a:t>Delivery and Commission Fees: The "Delivery Fee" and "Commission Fee" components also contribute significantly to the total cost. This suggests that optimizing delivery operations and negotiating better commission rates could potentially reduce costs.</a:t>
            </a:r>
          </a:p>
          <a:p>
            <a:pPr marL="285750" indent="-228600">
              <a:lnSpc>
                <a:spcPct val="90000"/>
              </a:lnSpc>
              <a:spcAft>
                <a:spcPts val="600"/>
              </a:spcAft>
              <a:buFont typeface="Arial" panose="020B0604020202020204" pitchFamily="34" charset="0"/>
              <a:buChar char="•"/>
            </a:pPr>
            <a:r>
              <a:rPr lang="en-US" sz="1600" dirty="0"/>
              <a:t>Payment Processing Fee and Discount: These components have relatively lower costs compared to others. While optimizing payment processing fees might yield some savings, the impact might be less significant.</a:t>
            </a:r>
          </a:p>
          <a:p>
            <a:pPr indent="-228600">
              <a:lnSpc>
                <a:spcPct val="90000"/>
              </a:lnSpc>
              <a:spcAft>
                <a:spcPts val="600"/>
              </a:spcAft>
              <a:buFont typeface="Arial" panose="020B0604020202020204" pitchFamily="34" charset="0"/>
              <a:buChar char="•"/>
            </a:pPr>
            <a:endParaRPr lang="en-US" sz="1600" dirty="0"/>
          </a:p>
        </p:txBody>
      </p:sp>
      <p:pic>
        <p:nvPicPr>
          <p:cNvPr id="3074" name="Picture 2" descr="A graph with blue bars&#10;&#10;Description automatically generated">
            <a:extLst>
              <a:ext uri="{FF2B5EF4-FFF2-40B4-BE49-F238E27FC236}">
                <a16:creationId xmlns:a16="http://schemas.microsoft.com/office/drawing/2014/main" id="{F67DB86C-8499-EA2D-F2B6-D20FCD4BEA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45618" y="2484255"/>
            <a:ext cx="3482104" cy="3714244"/>
          </a:xfrm>
          <a:prstGeom prst="rect">
            <a:avLst/>
          </a:prstGeom>
          <a:noFill/>
          <a:extLst>
            <a:ext uri="{909E8E84-426E-40DD-AFC4-6F175D3DCCD1}">
              <a14:hiddenFill xmlns:a14="http://schemas.microsoft.com/office/drawing/2010/main">
                <a:solidFill>
                  <a:srgbClr val="FFFFFF"/>
                </a:solidFill>
              </a14:hiddenFill>
            </a:ext>
          </a:extLst>
        </p:spPr>
      </p:pic>
      <p:sp>
        <p:nvSpPr>
          <p:cNvPr id="3085" name="Rectangle 308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449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5174E-4614-B64C-5C38-CCA324F7FEFA}"/>
              </a:ext>
            </a:extLst>
          </p:cNvPr>
          <p:cNvSpPr>
            <a:spLocks noGrp="1"/>
          </p:cNvSpPr>
          <p:nvPr>
            <p:ph type="title"/>
          </p:nvPr>
        </p:nvSpPr>
        <p:spPr>
          <a:xfrm>
            <a:off x="793662" y="386930"/>
            <a:ext cx="10066122" cy="1298448"/>
          </a:xfrm>
        </p:spPr>
        <p:txBody>
          <a:bodyPr anchor="b">
            <a:normAutofit/>
          </a:bodyPr>
          <a:lstStyle/>
          <a:p>
            <a:r>
              <a:rPr lang="en-US" dirty="0"/>
              <a:t>Simulated Total Profit by Discount and Commission Rates</a:t>
            </a:r>
            <a:endParaRPr lang="en-IN" dirty="0"/>
          </a:p>
        </p:txBody>
      </p:sp>
      <p:sp>
        <p:nvSpPr>
          <p:cNvPr id="4107" name="Rectangle 410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 graph of a bar chart&#10;&#10;Description automatically generated with medium confidence">
            <a:extLst>
              <a:ext uri="{FF2B5EF4-FFF2-40B4-BE49-F238E27FC236}">
                <a16:creationId xmlns:a16="http://schemas.microsoft.com/office/drawing/2014/main" id="{3526A7A1-82D9-9E77-D8BA-4CA2C06015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24100" y="2438400"/>
            <a:ext cx="6227547" cy="4032670"/>
          </a:xfrm>
          <a:prstGeom prst="rect">
            <a:avLst/>
          </a:prstGeom>
          <a:noFill/>
          <a:extLst>
            <a:ext uri="{909E8E84-426E-40DD-AFC4-6F175D3DCCD1}">
              <a14:hiddenFill xmlns:a14="http://schemas.microsoft.com/office/drawing/2010/main">
                <a:solidFill>
                  <a:srgbClr val="FFFFFF"/>
                </a:solidFill>
              </a14:hiddenFill>
            </a:ext>
          </a:extLst>
        </p:spPr>
      </p:pic>
      <p:sp>
        <p:nvSpPr>
          <p:cNvPr id="4111" name="Rectangle 411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09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851</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Food Delivery Profitability Analysis</vt:lpstr>
      <vt:lpstr>Problem Statement </vt:lpstr>
      <vt:lpstr>Problem Statement</vt:lpstr>
      <vt:lpstr>Data Exploration</vt:lpstr>
      <vt:lpstr>Order Value Distribution based on Payment Method / Discount Order</vt:lpstr>
      <vt:lpstr>Impact of Day of the Week on Order Value and Fees</vt:lpstr>
      <vt:lpstr>Correlation Analysis</vt:lpstr>
      <vt:lpstr>Key Cost Components</vt:lpstr>
      <vt:lpstr>Simulated Total Profit by Discount and Commission Rates</vt:lpstr>
      <vt:lpstr>Insights</vt:lpstr>
      <vt:lpstr>Potential Strategies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Profitability Analysis</dc:title>
  <dc:creator>Garima Mahajan/MSAT/BBL</dc:creator>
  <cp:lastModifiedBy>Garima Mahajan/MSAT/BBL</cp:lastModifiedBy>
  <cp:revision>1</cp:revision>
  <dcterms:created xsi:type="dcterms:W3CDTF">2024-10-27T14:34:15Z</dcterms:created>
  <dcterms:modified xsi:type="dcterms:W3CDTF">2024-10-27T16:50:14Z</dcterms:modified>
</cp:coreProperties>
</file>