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70" r:id="rId15"/>
    <p:sldId id="271" r:id="rId16"/>
    <p:sldId id="272" r:id="rId17"/>
    <p:sldId id="273" r:id="rId18"/>
    <p:sldId id="274" r:id="rId19"/>
    <p:sldId id="275"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7DCF-76D1-45B6-A049-0BD40AD9B6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B8BA69-22E6-4A40-A09E-1FE5417DBD9F}">
      <dgm:prSet/>
      <dgm:spPr/>
      <dgm:t>
        <a:bodyPr/>
        <a:lstStyle/>
        <a:p>
          <a:r>
            <a:rPr lang="en-US" dirty="0"/>
            <a:t>To get the information of the columns in dataset</a:t>
          </a:r>
        </a:p>
      </dgm:t>
    </dgm:pt>
    <dgm:pt modelId="{7BFC454F-6B04-4197-8F6C-4F0E7624F535}" type="parTrans" cxnId="{00C32DF8-E33E-492E-9769-CCE53C2B4D61}">
      <dgm:prSet/>
      <dgm:spPr/>
      <dgm:t>
        <a:bodyPr/>
        <a:lstStyle/>
        <a:p>
          <a:endParaRPr lang="en-US"/>
        </a:p>
      </dgm:t>
    </dgm:pt>
    <dgm:pt modelId="{A76FA2A6-7DEA-4FE8-A634-4A9826843F27}" type="sibTrans" cxnId="{00C32DF8-E33E-492E-9769-CCE53C2B4D61}">
      <dgm:prSet/>
      <dgm:spPr/>
      <dgm:t>
        <a:bodyPr/>
        <a:lstStyle/>
        <a:p>
          <a:endParaRPr lang="en-US"/>
        </a:p>
      </dgm:t>
    </dgm:pt>
    <dgm:pt modelId="{5B75B90E-B9DA-4088-A0DC-EBF6C5C715A3}">
      <dgm:prSet/>
      <dgm:spPr/>
      <dgm:t>
        <a:bodyPr/>
        <a:lstStyle/>
        <a:p>
          <a:r>
            <a:rPr lang="en-US" dirty="0"/>
            <a:t>To get the number of null values in the dataset</a:t>
          </a:r>
        </a:p>
      </dgm:t>
    </dgm:pt>
    <dgm:pt modelId="{45751A2F-4190-4C25-9E94-D16F045B63A8}" type="parTrans" cxnId="{B2883166-2492-476B-A0C7-B0E1EE217DAE}">
      <dgm:prSet/>
      <dgm:spPr/>
      <dgm:t>
        <a:bodyPr/>
        <a:lstStyle/>
        <a:p>
          <a:endParaRPr lang="en-US"/>
        </a:p>
      </dgm:t>
    </dgm:pt>
    <dgm:pt modelId="{BA5CF5C2-F657-46CF-9CC4-65D99FEB673F}" type="sibTrans" cxnId="{B2883166-2492-476B-A0C7-B0E1EE217DAE}">
      <dgm:prSet/>
      <dgm:spPr/>
      <dgm:t>
        <a:bodyPr/>
        <a:lstStyle/>
        <a:p>
          <a:endParaRPr lang="en-US"/>
        </a:p>
      </dgm:t>
    </dgm:pt>
    <dgm:pt modelId="{76D0EFB7-C15B-4369-8CB9-18722864AB51}">
      <dgm:prSet/>
      <dgm:spPr/>
      <dgm:t>
        <a:bodyPr/>
        <a:lstStyle/>
        <a:p>
          <a:r>
            <a:rPr lang="en-IN" dirty="0"/>
            <a:t>For label encoding the categorical cols</a:t>
          </a:r>
          <a:endParaRPr lang="en-US" dirty="0"/>
        </a:p>
      </dgm:t>
    </dgm:pt>
    <dgm:pt modelId="{54AF1B33-3276-4DE2-8C5C-06492C1F63B9}" type="parTrans" cxnId="{EC62BF7B-9865-4D72-B7DD-DC63E633BAD8}">
      <dgm:prSet/>
      <dgm:spPr/>
      <dgm:t>
        <a:bodyPr/>
        <a:lstStyle/>
        <a:p>
          <a:endParaRPr lang="en-US"/>
        </a:p>
      </dgm:t>
    </dgm:pt>
    <dgm:pt modelId="{4FFB701C-E1A5-4B7B-8B7C-4CE87A1F5572}" type="sibTrans" cxnId="{EC62BF7B-9865-4D72-B7DD-DC63E633BAD8}">
      <dgm:prSet/>
      <dgm:spPr/>
      <dgm:t>
        <a:bodyPr/>
        <a:lstStyle/>
        <a:p>
          <a:endParaRPr lang="en-US"/>
        </a:p>
      </dgm:t>
    </dgm:pt>
    <dgm:pt modelId="{ADCFB69E-3A37-47F1-93D2-B5DF7C1E7972}" type="pres">
      <dgm:prSet presAssocID="{DBDE7DCF-76D1-45B6-A049-0BD40AD9B6D1}" presName="linear" presStyleCnt="0">
        <dgm:presLayoutVars>
          <dgm:animLvl val="lvl"/>
          <dgm:resizeHandles val="exact"/>
        </dgm:presLayoutVars>
      </dgm:prSet>
      <dgm:spPr/>
    </dgm:pt>
    <dgm:pt modelId="{C5C17579-6127-44EA-B52B-19F9ED9CDC4C}" type="pres">
      <dgm:prSet presAssocID="{17B8BA69-22E6-4A40-A09E-1FE5417DBD9F}" presName="parentText" presStyleLbl="node1" presStyleIdx="0" presStyleCnt="3" custLinFactY="-81005" custLinFactNeighborX="709" custLinFactNeighborY="-100000">
        <dgm:presLayoutVars>
          <dgm:chMax val="0"/>
          <dgm:bulletEnabled val="1"/>
        </dgm:presLayoutVars>
      </dgm:prSet>
      <dgm:spPr/>
    </dgm:pt>
    <dgm:pt modelId="{3EC5C90F-09F9-4E70-911F-76129CD9089F}" type="pres">
      <dgm:prSet presAssocID="{A76FA2A6-7DEA-4FE8-A634-4A9826843F27}" presName="spacer" presStyleCnt="0"/>
      <dgm:spPr/>
    </dgm:pt>
    <dgm:pt modelId="{031A50C3-DA50-4BF3-A196-EC072627E0EA}" type="pres">
      <dgm:prSet presAssocID="{5B75B90E-B9DA-4088-A0DC-EBF6C5C715A3}" presName="parentText" presStyleLbl="node1" presStyleIdx="1" presStyleCnt="3">
        <dgm:presLayoutVars>
          <dgm:chMax val="0"/>
          <dgm:bulletEnabled val="1"/>
        </dgm:presLayoutVars>
      </dgm:prSet>
      <dgm:spPr/>
    </dgm:pt>
    <dgm:pt modelId="{DD0894D8-3BA4-4288-B8D9-0A6882200DB0}" type="pres">
      <dgm:prSet presAssocID="{BA5CF5C2-F657-46CF-9CC4-65D99FEB673F}" presName="spacer" presStyleCnt="0"/>
      <dgm:spPr/>
    </dgm:pt>
    <dgm:pt modelId="{4ED6D2CD-2767-4769-AA59-CBD2D57DA0F8}" type="pres">
      <dgm:prSet presAssocID="{76D0EFB7-C15B-4369-8CB9-18722864AB51}" presName="parentText" presStyleLbl="node1" presStyleIdx="2" presStyleCnt="3">
        <dgm:presLayoutVars>
          <dgm:chMax val="0"/>
          <dgm:bulletEnabled val="1"/>
        </dgm:presLayoutVars>
      </dgm:prSet>
      <dgm:spPr/>
    </dgm:pt>
  </dgm:ptLst>
  <dgm:cxnLst>
    <dgm:cxn modelId="{6506E915-8EB2-46E0-9419-F4C6A115D45F}" type="presOf" srcId="{DBDE7DCF-76D1-45B6-A049-0BD40AD9B6D1}" destId="{ADCFB69E-3A37-47F1-93D2-B5DF7C1E7972}" srcOrd="0" destOrd="0" presId="urn:microsoft.com/office/officeart/2005/8/layout/vList2"/>
    <dgm:cxn modelId="{E035981B-332B-4590-806A-6A1C2EB32CAA}" type="presOf" srcId="{5B75B90E-B9DA-4088-A0DC-EBF6C5C715A3}" destId="{031A50C3-DA50-4BF3-A196-EC072627E0EA}" srcOrd="0" destOrd="0" presId="urn:microsoft.com/office/officeart/2005/8/layout/vList2"/>
    <dgm:cxn modelId="{CFDA683C-3EDE-44E8-86E2-E2D17310E9CB}" type="presOf" srcId="{17B8BA69-22E6-4A40-A09E-1FE5417DBD9F}" destId="{C5C17579-6127-44EA-B52B-19F9ED9CDC4C}" srcOrd="0" destOrd="0" presId="urn:microsoft.com/office/officeart/2005/8/layout/vList2"/>
    <dgm:cxn modelId="{B2883166-2492-476B-A0C7-B0E1EE217DAE}" srcId="{DBDE7DCF-76D1-45B6-A049-0BD40AD9B6D1}" destId="{5B75B90E-B9DA-4088-A0DC-EBF6C5C715A3}" srcOrd="1" destOrd="0" parTransId="{45751A2F-4190-4C25-9E94-D16F045B63A8}" sibTransId="{BA5CF5C2-F657-46CF-9CC4-65D99FEB673F}"/>
    <dgm:cxn modelId="{EC62BF7B-9865-4D72-B7DD-DC63E633BAD8}" srcId="{DBDE7DCF-76D1-45B6-A049-0BD40AD9B6D1}" destId="{76D0EFB7-C15B-4369-8CB9-18722864AB51}" srcOrd="2" destOrd="0" parTransId="{54AF1B33-3276-4DE2-8C5C-06492C1F63B9}" sibTransId="{4FFB701C-E1A5-4B7B-8B7C-4CE87A1F5572}"/>
    <dgm:cxn modelId="{2A8E0AB3-E45C-4EB9-8791-F5A612C69BB6}" type="presOf" srcId="{76D0EFB7-C15B-4369-8CB9-18722864AB51}" destId="{4ED6D2CD-2767-4769-AA59-CBD2D57DA0F8}" srcOrd="0" destOrd="0" presId="urn:microsoft.com/office/officeart/2005/8/layout/vList2"/>
    <dgm:cxn modelId="{00C32DF8-E33E-492E-9769-CCE53C2B4D61}" srcId="{DBDE7DCF-76D1-45B6-A049-0BD40AD9B6D1}" destId="{17B8BA69-22E6-4A40-A09E-1FE5417DBD9F}" srcOrd="0" destOrd="0" parTransId="{7BFC454F-6B04-4197-8F6C-4F0E7624F535}" sibTransId="{A76FA2A6-7DEA-4FE8-A634-4A9826843F27}"/>
    <dgm:cxn modelId="{9116CD9E-EB82-4A4E-B88C-CB5C4002A5D2}" type="presParOf" srcId="{ADCFB69E-3A37-47F1-93D2-B5DF7C1E7972}" destId="{C5C17579-6127-44EA-B52B-19F9ED9CDC4C}" srcOrd="0" destOrd="0" presId="urn:microsoft.com/office/officeart/2005/8/layout/vList2"/>
    <dgm:cxn modelId="{D274D338-F2AA-4EBE-85F5-825305970096}" type="presParOf" srcId="{ADCFB69E-3A37-47F1-93D2-B5DF7C1E7972}" destId="{3EC5C90F-09F9-4E70-911F-76129CD9089F}" srcOrd="1" destOrd="0" presId="urn:microsoft.com/office/officeart/2005/8/layout/vList2"/>
    <dgm:cxn modelId="{D53F7BBD-51DF-4F4F-9467-0A54E36AD4CB}" type="presParOf" srcId="{ADCFB69E-3A37-47F1-93D2-B5DF7C1E7972}" destId="{031A50C3-DA50-4BF3-A196-EC072627E0EA}" srcOrd="2" destOrd="0" presId="urn:microsoft.com/office/officeart/2005/8/layout/vList2"/>
    <dgm:cxn modelId="{89DB7EC8-E641-4B5F-8B9A-348E5268AA95}" type="presParOf" srcId="{ADCFB69E-3A37-47F1-93D2-B5DF7C1E7972}" destId="{DD0894D8-3BA4-4288-B8D9-0A6882200DB0}" srcOrd="3" destOrd="0" presId="urn:microsoft.com/office/officeart/2005/8/layout/vList2"/>
    <dgm:cxn modelId="{D0475730-EB9B-4216-899D-A47CDC4304DD}" type="presParOf" srcId="{ADCFB69E-3A37-47F1-93D2-B5DF7C1E7972}" destId="{4ED6D2CD-2767-4769-AA59-CBD2D57DA0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D958F5-1963-42BB-BAA9-0C9BD7DAB2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92A51CD-75C5-4EA8-8CD0-10A63C9C0186}">
      <dgm:prSet custT="1"/>
      <dgm:spPr/>
      <dgm:t>
        <a:bodyPr/>
        <a:lstStyle/>
        <a:p>
          <a:r>
            <a:rPr lang="en-US" sz="2400" dirty="0"/>
            <a:t>To identify the top 10 handsets from the Handset Types</a:t>
          </a:r>
        </a:p>
      </dgm:t>
    </dgm:pt>
    <dgm:pt modelId="{3AC25477-5F52-4FA2-AE05-D0468B66AC4D}" type="parTrans" cxnId="{2F94F376-F6DA-446A-86D7-5BCF8F5E059D}">
      <dgm:prSet/>
      <dgm:spPr/>
      <dgm:t>
        <a:bodyPr/>
        <a:lstStyle/>
        <a:p>
          <a:endParaRPr lang="en-US"/>
        </a:p>
      </dgm:t>
    </dgm:pt>
    <dgm:pt modelId="{808D3DA1-CBAE-48AA-AC38-26B12C26543A}" type="sibTrans" cxnId="{2F94F376-F6DA-446A-86D7-5BCF8F5E059D}">
      <dgm:prSet/>
      <dgm:spPr/>
      <dgm:t>
        <a:bodyPr/>
        <a:lstStyle/>
        <a:p>
          <a:endParaRPr lang="en-US"/>
        </a:p>
      </dgm:t>
    </dgm:pt>
    <dgm:pt modelId="{F1EE5A46-201D-450C-A3C6-B4237FCCACB5}">
      <dgm:prSet custT="1"/>
      <dgm:spPr/>
      <dgm:t>
        <a:bodyPr/>
        <a:lstStyle/>
        <a:p>
          <a:r>
            <a:rPr lang="en-US" sz="2400" dirty="0"/>
            <a:t>To identify the top 3 handset manufacturers</a:t>
          </a:r>
        </a:p>
      </dgm:t>
    </dgm:pt>
    <dgm:pt modelId="{3C6961B6-A182-4975-B13C-CE4928E8B6C1}" type="parTrans" cxnId="{E902B109-F76A-4FD8-A97B-EFFE0A693553}">
      <dgm:prSet/>
      <dgm:spPr/>
      <dgm:t>
        <a:bodyPr/>
        <a:lstStyle/>
        <a:p>
          <a:endParaRPr lang="en-US"/>
        </a:p>
      </dgm:t>
    </dgm:pt>
    <dgm:pt modelId="{A4C401CF-497B-4122-A285-46D7370DDC22}" type="sibTrans" cxnId="{E902B109-F76A-4FD8-A97B-EFFE0A693553}">
      <dgm:prSet/>
      <dgm:spPr/>
      <dgm:t>
        <a:bodyPr/>
        <a:lstStyle/>
        <a:p>
          <a:endParaRPr lang="en-US"/>
        </a:p>
      </dgm:t>
    </dgm:pt>
    <dgm:pt modelId="{96D31EE4-D8AA-42EB-B8E4-598C7F07481C}">
      <dgm:prSet custT="1"/>
      <dgm:spPr/>
      <dgm:t>
        <a:bodyPr/>
        <a:lstStyle/>
        <a:p>
          <a:r>
            <a:rPr lang="en-US" sz="2400" dirty="0"/>
            <a:t>To identify the top 5 handsets per top 3 handset manufacturer</a:t>
          </a:r>
        </a:p>
      </dgm:t>
    </dgm:pt>
    <dgm:pt modelId="{A9026949-B5A8-49D6-A8EC-9C74564D3B0A}" type="parTrans" cxnId="{7C61FE6A-05BD-48E0-9594-D2B033030278}">
      <dgm:prSet/>
      <dgm:spPr/>
      <dgm:t>
        <a:bodyPr/>
        <a:lstStyle/>
        <a:p>
          <a:endParaRPr lang="en-IN"/>
        </a:p>
      </dgm:t>
    </dgm:pt>
    <dgm:pt modelId="{9A57E7DB-3ABA-4642-9B1E-F85DE419C7BB}" type="sibTrans" cxnId="{7C61FE6A-05BD-48E0-9594-D2B033030278}">
      <dgm:prSet/>
      <dgm:spPr/>
      <dgm:t>
        <a:bodyPr/>
        <a:lstStyle/>
        <a:p>
          <a:endParaRPr lang="en-IN"/>
        </a:p>
      </dgm:t>
    </dgm:pt>
    <dgm:pt modelId="{1C065933-DADB-4A8D-B9D0-11EF05159A77}" type="pres">
      <dgm:prSet presAssocID="{57D958F5-1963-42BB-BAA9-0C9BD7DAB258}" presName="linear" presStyleCnt="0">
        <dgm:presLayoutVars>
          <dgm:animLvl val="lvl"/>
          <dgm:resizeHandles val="exact"/>
        </dgm:presLayoutVars>
      </dgm:prSet>
      <dgm:spPr/>
    </dgm:pt>
    <dgm:pt modelId="{07A72023-42C4-478B-888E-6DC32507BE61}" type="pres">
      <dgm:prSet presAssocID="{B92A51CD-75C5-4EA8-8CD0-10A63C9C0186}" presName="parentText" presStyleLbl="node1" presStyleIdx="0" presStyleCnt="3" custLinFactY="-143625" custLinFactNeighborX="-28" custLinFactNeighborY="-200000">
        <dgm:presLayoutVars>
          <dgm:chMax val="0"/>
          <dgm:bulletEnabled val="1"/>
        </dgm:presLayoutVars>
      </dgm:prSet>
      <dgm:spPr/>
    </dgm:pt>
    <dgm:pt modelId="{2C2F16E0-A33D-420E-9A53-B57A4B88AA71}" type="pres">
      <dgm:prSet presAssocID="{808D3DA1-CBAE-48AA-AC38-26B12C26543A}" presName="spacer" presStyleCnt="0"/>
      <dgm:spPr/>
    </dgm:pt>
    <dgm:pt modelId="{637D7B9C-B450-4490-B9D4-3190ABDBBF87}" type="pres">
      <dgm:prSet presAssocID="{F1EE5A46-201D-450C-A3C6-B4237FCCACB5}" presName="parentText" presStyleLbl="node1" presStyleIdx="1" presStyleCnt="3" custLinFactY="-17478" custLinFactNeighborX="0" custLinFactNeighborY="-100000">
        <dgm:presLayoutVars>
          <dgm:chMax val="0"/>
          <dgm:bulletEnabled val="1"/>
        </dgm:presLayoutVars>
      </dgm:prSet>
      <dgm:spPr/>
    </dgm:pt>
    <dgm:pt modelId="{35ED7529-0ECF-4806-8CF7-A967851B6578}" type="pres">
      <dgm:prSet presAssocID="{A4C401CF-497B-4122-A285-46D7370DDC22}" presName="spacer" presStyleCnt="0"/>
      <dgm:spPr/>
    </dgm:pt>
    <dgm:pt modelId="{AB1E6DAB-27E4-45F5-A735-072D23150284}" type="pres">
      <dgm:prSet presAssocID="{96D31EE4-D8AA-42EB-B8E4-598C7F07481C}" presName="parentText" presStyleLbl="node1" presStyleIdx="2" presStyleCnt="3" custLinFactY="-17478" custLinFactNeighborX="0" custLinFactNeighborY="-100000">
        <dgm:presLayoutVars>
          <dgm:chMax val="0"/>
          <dgm:bulletEnabled val="1"/>
        </dgm:presLayoutVars>
      </dgm:prSet>
      <dgm:spPr/>
    </dgm:pt>
  </dgm:ptLst>
  <dgm:cxnLst>
    <dgm:cxn modelId="{E902B109-F76A-4FD8-A97B-EFFE0A693553}" srcId="{57D958F5-1963-42BB-BAA9-0C9BD7DAB258}" destId="{F1EE5A46-201D-450C-A3C6-B4237FCCACB5}" srcOrd="1" destOrd="0" parTransId="{3C6961B6-A182-4975-B13C-CE4928E8B6C1}" sibTransId="{A4C401CF-497B-4122-A285-46D7370DDC22}"/>
    <dgm:cxn modelId="{EC53920A-1C85-4196-A365-0A07684DA7B0}" type="presOf" srcId="{57D958F5-1963-42BB-BAA9-0C9BD7DAB258}" destId="{1C065933-DADB-4A8D-B9D0-11EF05159A77}" srcOrd="0" destOrd="0" presId="urn:microsoft.com/office/officeart/2005/8/layout/vList2"/>
    <dgm:cxn modelId="{9FCFA125-E37C-47A0-A624-BBDEDE51F4B7}" type="presOf" srcId="{F1EE5A46-201D-450C-A3C6-B4237FCCACB5}" destId="{637D7B9C-B450-4490-B9D4-3190ABDBBF87}" srcOrd="0" destOrd="0" presId="urn:microsoft.com/office/officeart/2005/8/layout/vList2"/>
    <dgm:cxn modelId="{7C61FE6A-05BD-48E0-9594-D2B033030278}" srcId="{57D958F5-1963-42BB-BAA9-0C9BD7DAB258}" destId="{96D31EE4-D8AA-42EB-B8E4-598C7F07481C}" srcOrd="2" destOrd="0" parTransId="{A9026949-B5A8-49D6-A8EC-9C74564D3B0A}" sibTransId="{9A57E7DB-3ABA-4642-9B1E-F85DE419C7BB}"/>
    <dgm:cxn modelId="{20C4224D-8E2B-422F-BEAD-80A6F7114099}" type="presOf" srcId="{B92A51CD-75C5-4EA8-8CD0-10A63C9C0186}" destId="{07A72023-42C4-478B-888E-6DC32507BE61}" srcOrd="0" destOrd="0" presId="urn:microsoft.com/office/officeart/2005/8/layout/vList2"/>
    <dgm:cxn modelId="{2F94F376-F6DA-446A-86D7-5BCF8F5E059D}" srcId="{57D958F5-1963-42BB-BAA9-0C9BD7DAB258}" destId="{B92A51CD-75C5-4EA8-8CD0-10A63C9C0186}" srcOrd="0" destOrd="0" parTransId="{3AC25477-5F52-4FA2-AE05-D0468B66AC4D}" sibTransId="{808D3DA1-CBAE-48AA-AC38-26B12C26543A}"/>
    <dgm:cxn modelId="{1A980AA6-7EFD-4ABC-866E-A621C93538F1}" type="presOf" srcId="{96D31EE4-D8AA-42EB-B8E4-598C7F07481C}" destId="{AB1E6DAB-27E4-45F5-A735-072D23150284}" srcOrd="0" destOrd="0" presId="urn:microsoft.com/office/officeart/2005/8/layout/vList2"/>
    <dgm:cxn modelId="{4EC3E591-C481-49F2-9956-65458CE3856D}" type="presParOf" srcId="{1C065933-DADB-4A8D-B9D0-11EF05159A77}" destId="{07A72023-42C4-478B-888E-6DC32507BE61}" srcOrd="0" destOrd="0" presId="urn:microsoft.com/office/officeart/2005/8/layout/vList2"/>
    <dgm:cxn modelId="{47087F77-F075-4AC1-BC1E-EF740C18735C}" type="presParOf" srcId="{1C065933-DADB-4A8D-B9D0-11EF05159A77}" destId="{2C2F16E0-A33D-420E-9A53-B57A4B88AA71}" srcOrd="1" destOrd="0" presId="urn:microsoft.com/office/officeart/2005/8/layout/vList2"/>
    <dgm:cxn modelId="{CC579DC9-8F33-45D9-AAFA-B5963191DFB2}" type="presParOf" srcId="{1C065933-DADB-4A8D-B9D0-11EF05159A77}" destId="{637D7B9C-B450-4490-B9D4-3190ABDBBF87}" srcOrd="2" destOrd="0" presId="urn:microsoft.com/office/officeart/2005/8/layout/vList2"/>
    <dgm:cxn modelId="{1693CABA-4346-468F-8D09-4FA56E1D4A96}" type="presParOf" srcId="{1C065933-DADB-4A8D-B9D0-11EF05159A77}" destId="{35ED7529-0ECF-4806-8CF7-A967851B6578}" srcOrd="3" destOrd="0" presId="urn:microsoft.com/office/officeart/2005/8/layout/vList2"/>
    <dgm:cxn modelId="{4E7AE121-4068-491D-9FA6-9C1F2148A2D6}" type="presParOf" srcId="{1C065933-DADB-4A8D-B9D0-11EF05159A77}" destId="{AB1E6DAB-27E4-45F5-A735-072D231502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40620-E8AC-46BE-BC62-6AEEAC0013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E7CC194-82A6-4531-84CA-E038C34C0545}">
      <dgm:prSet custT="1"/>
      <dgm:spPr/>
      <dgm:t>
        <a:bodyPr/>
        <a:lstStyle/>
        <a:p>
          <a:r>
            <a:rPr lang="en-US" sz="2000" dirty="0"/>
            <a:t>To group user data by MSISDN and aggregate on top of session duration, upload and download data</a:t>
          </a:r>
        </a:p>
      </dgm:t>
    </dgm:pt>
    <dgm:pt modelId="{FFBAC8A0-CDAB-4A1D-A189-7151ACB936B2}" type="parTrans" cxnId="{8B2D08B4-F22C-449F-A271-880A1C9821BC}">
      <dgm:prSet/>
      <dgm:spPr/>
      <dgm:t>
        <a:bodyPr/>
        <a:lstStyle/>
        <a:p>
          <a:endParaRPr lang="en-US"/>
        </a:p>
      </dgm:t>
    </dgm:pt>
    <dgm:pt modelId="{9AF89217-A24D-485E-B145-99E4C3BE3A23}" type="sibTrans" cxnId="{8B2D08B4-F22C-449F-A271-880A1C9821BC}">
      <dgm:prSet/>
      <dgm:spPr/>
      <dgm:t>
        <a:bodyPr/>
        <a:lstStyle/>
        <a:p>
          <a:endParaRPr lang="en-US"/>
        </a:p>
      </dgm:t>
    </dgm:pt>
    <dgm:pt modelId="{D38E3B98-128E-47D2-97E6-223FD936462D}">
      <dgm:prSet custT="1"/>
      <dgm:spPr/>
      <dgm:t>
        <a:bodyPr/>
        <a:lstStyle/>
        <a:p>
          <a:r>
            <a:rPr lang="en-US" sz="2000" dirty="0"/>
            <a:t>To compute the basic metrics</a:t>
          </a:r>
        </a:p>
      </dgm:t>
    </dgm:pt>
    <dgm:pt modelId="{2ABCC21D-4DFF-4DBE-A0FF-32D006E454FC}" type="parTrans" cxnId="{E962A550-0AC5-4BEB-AC1E-DAE1819BD3B8}">
      <dgm:prSet/>
      <dgm:spPr/>
      <dgm:t>
        <a:bodyPr/>
        <a:lstStyle/>
        <a:p>
          <a:endParaRPr lang="en-US"/>
        </a:p>
      </dgm:t>
    </dgm:pt>
    <dgm:pt modelId="{566FF2FC-52E4-407C-AE37-F592725CD9DE}" type="sibTrans" cxnId="{E962A550-0AC5-4BEB-AC1E-DAE1819BD3B8}">
      <dgm:prSet/>
      <dgm:spPr/>
      <dgm:t>
        <a:bodyPr/>
        <a:lstStyle/>
        <a:p>
          <a:endParaRPr lang="en-US"/>
        </a:p>
      </dgm:t>
    </dgm:pt>
    <dgm:pt modelId="{C0024BCD-9AE8-4FB6-8E03-10C41F79FCBC}">
      <dgm:prSet custT="1"/>
      <dgm:spPr/>
      <dgm:t>
        <a:bodyPr/>
        <a:lstStyle/>
        <a:p>
          <a:r>
            <a:rPr lang="en-US" sz="2000" dirty="0"/>
            <a:t>To plot the upload and download data </a:t>
          </a:r>
        </a:p>
      </dgm:t>
    </dgm:pt>
    <dgm:pt modelId="{B5DCF162-0CC7-4CE0-BCB1-1455645BA005}" type="parTrans" cxnId="{A7486C5C-E243-4383-87D7-8B8AF7FA9EC5}">
      <dgm:prSet/>
      <dgm:spPr/>
      <dgm:t>
        <a:bodyPr/>
        <a:lstStyle/>
        <a:p>
          <a:endParaRPr lang="en-US"/>
        </a:p>
      </dgm:t>
    </dgm:pt>
    <dgm:pt modelId="{F5257CF6-267A-4F69-8449-11348625BC60}" type="sibTrans" cxnId="{A7486C5C-E243-4383-87D7-8B8AF7FA9EC5}">
      <dgm:prSet/>
      <dgm:spPr/>
      <dgm:t>
        <a:bodyPr/>
        <a:lstStyle/>
        <a:p>
          <a:endParaRPr lang="en-US"/>
        </a:p>
      </dgm:t>
    </dgm:pt>
    <dgm:pt modelId="{A7FBA299-000F-4FC3-9729-3A5400960C84}" type="pres">
      <dgm:prSet presAssocID="{15A40620-E8AC-46BE-BC62-6AEEAC0013C2}" presName="linear" presStyleCnt="0">
        <dgm:presLayoutVars>
          <dgm:animLvl val="lvl"/>
          <dgm:resizeHandles val="exact"/>
        </dgm:presLayoutVars>
      </dgm:prSet>
      <dgm:spPr/>
    </dgm:pt>
    <dgm:pt modelId="{548A1389-239A-4A83-A5C1-F269D3A9817B}" type="pres">
      <dgm:prSet presAssocID="{BE7CC194-82A6-4531-84CA-E038C34C0545}" presName="parentText" presStyleLbl="node1" presStyleIdx="0" presStyleCnt="3">
        <dgm:presLayoutVars>
          <dgm:chMax val="0"/>
          <dgm:bulletEnabled val="1"/>
        </dgm:presLayoutVars>
      </dgm:prSet>
      <dgm:spPr/>
    </dgm:pt>
    <dgm:pt modelId="{9C45ECB2-9389-4AF8-B867-F23BAE3FA878}" type="pres">
      <dgm:prSet presAssocID="{9AF89217-A24D-485E-B145-99E4C3BE3A23}" presName="spacer" presStyleCnt="0"/>
      <dgm:spPr/>
    </dgm:pt>
    <dgm:pt modelId="{9BDE7887-9408-4C83-854F-28908BC2A263}" type="pres">
      <dgm:prSet presAssocID="{D38E3B98-128E-47D2-97E6-223FD936462D}" presName="parentText" presStyleLbl="node1" presStyleIdx="1" presStyleCnt="3">
        <dgm:presLayoutVars>
          <dgm:chMax val="0"/>
          <dgm:bulletEnabled val="1"/>
        </dgm:presLayoutVars>
      </dgm:prSet>
      <dgm:spPr/>
    </dgm:pt>
    <dgm:pt modelId="{2365CD01-F355-4C05-B7C4-07DE74D56E94}" type="pres">
      <dgm:prSet presAssocID="{566FF2FC-52E4-407C-AE37-F592725CD9DE}" presName="spacer" presStyleCnt="0"/>
      <dgm:spPr/>
    </dgm:pt>
    <dgm:pt modelId="{55ED7EC2-503D-46F2-AA5C-6AB409755A43}" type="pres">
      <dgm:prSet presAssocID="{C0024BCD-9AE8-4FB6-8E03-10C41F79FCBC}" presName="parentText" presStyleLbl="node1" presStyleIdx="2" presStyleCnt="3">
        <dgm:presLayoutVars>
          <dgm:chMax val="0"/>
          <dgm:bulletEnabled val="1"/>
        </dgm:presLayoutVars>
      </dgm:prSet>
      <dgm:spPr/>
    </dgm:pt>
  </dgm:ptLst>
  <dgm:cxnLst>
    <dgm:cxn modelId="{A7486C5C-E243-4383-87D7-8B8AF7FA9EC5}" srcId="{15A40620-E8AC-46BE-BC62-6AEEAC0013C2}" destId="{C0024BCD-9AE8-4FB6-8E03-10C41F79FCBC}" srcOrd="2" destOrd="0" parTransId="{B5DCF162-0CC7-4CE0-BCB1-1455645BA005}" sibTransId="{F5257CF6-267A-4F69-8449-11348625BC60}"/>
    <dgm:cxn modelId="{E962A550-0AC5-4BEB-AC1E-DAE1819BD3B8}" srcId="{15A40620-E8AC-46BE-BC62-6AEEAC0013C2}" destId="{D38E3B98-128E-47D2-97E6-223FD936462D}" srcOrd="1" destOrd="0" parTransId="{2ABCC21D-4DFF-4DBE-A0FF-32D006E454FC}" sibTransId="{566FF2FC-52E4-407C-AE37-F592725CD9DE}"/>
    <dgm:cxn modelId="{A9CE7151-446C-4989-91D1-DBA86EB2FC15}" type="presOf" srcId="{D38E3B98-128E-47D2-97E6-223FD936462D}" destId="{9BDE7887-9408-4C83-854F-28908BC2A263}" srcOrd="0" destOrd="0" presId="urn:microsoft.com/office/officeart/2005/8/layout/vList2"/>
    <dgm:cxn modelId="{E3D47B52-353D-483F-816C-F90497B2D775}" type="presOf" srcId="{C0024BCD-9AE8-4FB6-8E03-10C41F79FCBC}" destId="{55ED7EC2-503D-46F2-AA5C-6AB409755A43}" srcOrd="0" destOrd="0" presId="urn:microsoft.com/office/officeart/2005/8/layout/vList2"/>
    <dgm:cxn modelId="{6685A798-70F7-49A3-82F9-6417190578F9}" type="presOf" srcId="{15A40620-E8AC-46BE-BC62-6AEEAC0013C2}" destId="{A7FBA299-000F-4FC3-9729-3A5400960C84}" srcOrd="0" destOrd="0" presId="urn:microsoft.com/office/officeart/2005/8/layout/vList2"/>
    <dgm:cxn modelId="{8B2D08B4-F22C-449F-A271-880A1C9821BC}" srcId="{15A40620-E8AC-46BE-BC62-6AEEAC0013C2}" destId="{BE7CC194-82A6-4531-84CA-E038C34C0545}" srcOrd="0" destOrd="0" parTransId="{FFBAC8A0-CDAB-4A1D-A189-7151ACB936B2}" sibTransId="{9AF89217-A24D-485E-B145-99E4C3BE3A23}"/>
    <dgm:cxn modelId="{7617FECD-2FB6-4576-B8B2-C056029E3969}" type="presOf" srcId="{BE7CC194-82A6-4531-84CA-E038C34C0545}" destId="{548A1389-239A-4A83-A5C1-F269D3A9817B}" srcOrd="0" destOrd="0" presId="urn:microsoft.com/office/officeart/2005/8/layout/vList2"/>
    <dgm:cxn modelId="{B3EE2D42-BF24-46A8-8E1A-E9CE3D5F74BE}" type="presParOf" srcId="{A7FBA299-000F-4FC3-9729-3A5400960C84}" destId="{548A1389-239A-4A83-A5C1-F269D3A9817B}" srcOrd="0" destOrd="0" presId="urn:microsoft.com/office/officeart/2005/8/layout/vList2"/>
    <dgm:cxn modelId="{87DBEF53-A021-4A9B-8F6E-9D07EDA5CBE3}" type="presParOf" srcId="{A7FBA299-000F-4FC3-9729-3A5400960C84}" destId="{9C45ECB2-9389-4AF8-B867-F23BAE3FA878}" srcOrd="1" destOrd="0" presId="urn:microsoft.com/office/officeart/2005/8/layout/vList2"/>
    <dgm:cxn modelId="{296BC347-EE10-43A9-A99E-6F35FA183473}" type="presParOf" srcId="{A7FBA299-000F-4FC3-9729-3A5400960C84}" destId="{9BDE7887-9408-4C83-854F-28908BC2A263}" srcOrd="2" destOrd="0" presId="urn:microsoft.com/office/officeart/2005/8/layout/vList2"/>
    <dgm:cxn modelId="{CAC3247D-4C93-42A1-BFDD-56ACBDEF0501}" type="presParOf" srcId="{A7FBA299-000F-4FC3-9729-3A5400960C84}" destId="{2365CD01-F355-4C05-B7C4-07DE74D56E94}" srcOrd="3" destOrd="0" presId="urn:microsoft.com/office/officeart/2005/8/layout/vList2"/>
    <dgm:cxn modelId="{26D75B84-568F-4707-ADEF-A8241F9983F8}" type="presParOf" srcId="{A7FBA299-000F-4FC3-9729-3A5400960C84}" destId="{55ED7EC2-503D-46F2-AA5C-6AB409755A4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08DA8-08DF-4A4F-AF58-BD0A182969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50DBC-FA17-49EB-8613-170E25C769D9}">
      <dgm:prSet custT="1"/>
      <dgm:spPr/>
      <dgm:t>
        <a:bodyPr/>
        <a:lstStyle/>
        <a:p>
          <a:r>
            <a:rPr lang="en-US" sz="2400" dirty="0"/>
            <a:t>To plot the scatterplot for </a:t>
          </a:r>
          <a:r>
            <a:rPr lang="en-US" sz="2400" dirty="0" err="1"/>
            <a:t>Youtube</a:t>
          </a:r>
          <a:r>
            <a:rPr lang="en-US" sz="2400" dirty="0"/>
            <a:t> Data vs Total Data</a:t>
          </a:r>
        </a:p>
      </dgm:t>
    </dgm:pt>
    <dgm:pt modelId="{E1B030C1-88D4-4EFA-8967-B1D0DBC0694C}" type="parTrans" cxnId="{1A4BD8AC-4EB0-4C03-9B3B-6542C3C97601}">
      <dgm:prSet/>
      <dgm:spPr/>
      <dgm:t>
        <a:bodyPr/>
        <a:lstStyle/>
        <a:p>
          <a:endParaRPr lang="en-US"/>
        </a:p>
      </dgm:t>
    </dgm:pt>
    <dgm:pt modelId="{39241536-A142-4F56-8F70-6B707F9929E5}" type="sibTrans" cxnId="{1A4BD8AC-4EB0-4C03-9B3B-6542C3C97601}">
      <dgm:prSet/>
      <dgm:spPr/>
      <dgm:t>
        <a:bodyPr/>
        <a:lstStyle/>
        <a:p>
          <a:endParaRPr lang="en-US"/>
        </a:p>
      </dgm:t>
    </dgm:pt>
    <dgm:pt modelId="{6E490931-123F-4566-A3F9-C5F53AD23417}">
      <dgm:prSet custT="1"/>
      <dgm:spPr/>
      <dgm:t>
        <a:bodyPr/>
        <a:lstStyle/>
        <a:p>
          <a:r>
            <a:rPr lang="en-US" sz="2400" dirty="0"/>
            <a:t>To divide the data into deciles and check % of data in each decile</a:t>
          </a:r>
        </a:p>
      </dgm:t>
    </dgm:pt>
    <dgm:pt modelId="{0D2C23EB-94BE-4BA0-BBB3-014708F7B0A3}" type="parTrans" cxnId="{252E1D0D-7A5B-4374-9C0B-8C60245313A3}">
      <dgm:prSet/>
      <dgm:spPr/>
      <dgm:t>
        <a:bodyPr/>
        <a:lstStyle/>
        <a:p>
          <a:endParaRPr lang="en-US"/>
        </a:p>
      </dgm:t>
    </dgm:pt>
    <dgm:pt modelId="{CB98EF32-63A2-481C-AF61-68B09BFB9275}" type="sibTrans" cxnId="{252E1D0D-7A5B-4374-9C0B-8C60245313A3}">
      <dgm:prSet/>
      <dgm:spPr/>
      <dgm:t>
        <a:bodyPr/>
        <a:lstStyle/>
        <a:p>
          <a:endParaRPr lang="en-US"/>
        </a:p>
      </dgm:t>
    </dgm:pt>
    <dgm:pt modelId="{ACA702FA-EFB5-4964-9A45-8F544A0B22E6}">
      <dgm:prSet custT="1"/>
      <dgm:spPr/>
      <dgm:t>
        <a:bodyPr/>
        <a:lstStyle/>
        <a:p>
          <a:r>
            <a:rPr lang="en-US" sz="2400" dirty="0"/>
            <a:t>To perform PCA on the download data</a:t>
          </a:r>
        </a:p>
      </dgm:t>
    </dgm:pt>
    <dgm:pt modelId="{4C40FF19-73F7-4DAE-A130-AEAF59BF3C64}" type="parTrans" cxnId="{5C18CF63-050F-4791-94E6-C6D4F72990C4}">
      <dgm:prSet/>
      <dgm:spPr/>
      <dgm:t>
        <a:bodyPr/>
        <a:lstStyle/>
        <a:p>
          <a:endParaRPr lang="en-IN"/>
        </a:p>
      </dgm:t>
    </dgm:pt>
    <dgm:pt modelId="{A9AC9A62-F9A4-47C6-B5C1-858EFF97931F}" type="sibTrans" cxnId="{5C18CF63-050F-4791-94E6-C6D4F72990C4}">
      <dgm:prSet/>
      <dgm:spPr/>
      <dgm:t>
        <a:bodyPr/>
        <a:lstStyle/>
        <a:p>
          <a:endParaRPr lang="en-IN"/>
        </a:p>
      </dgm:t>
    </dgm:pt>
    <dgm:pt modelId="{9F43BA2A-FA0F-45DC-9FB8-2F5B4FA76815}" type="pres">
      <dgm:prSet presAssocID="{41608DA8-08DF-4A4F-AF58-BD0A182969B5}" presName="linear" presStyleCnt="0">
        <dgm:presLayoutVars>
          <dgm:animLvl val="lvl"/>
          <dgm:resizeHandles val="exact"/>
        </dgm:presLayoutVars>
      </dgm:prSet>
      <dgm:spPr/>
    </dgm:pt>
    <dgm:pt modelId="{4E2B8897-1609-4C73-B80F-898F9BDEDD7F}" type="pres">
      <dgm:prSet presAssocID="{D8350DBC-FA17-49EB-8613-170E25C769D9}" presName="parentText" presStyleLbl="node1" presStyleIdx="0" presStyleCnt="3" custScaleY="101958" custLinFactY="-40878" custLinFactNeighborX="-1212" custLinFactNeighborY="-100000">
        <dgm:presLayoutVars>
          <dgm:chMax val="0"/>
          <dgm:bulletEnabled val="1"/>
        </dgm:presLayoutVars>
      </dgm:prSet>
      <dgm:spPr/>
    </dgm:pt>
    <dgm:pt modelId="{034363BC-245F-4C49-8BBE-07764DBF8ED0}" type="pres">
      <dgm:prSet presAssocID="{39241536-A142-4F56-8F70-6B707F9929E5}" presName="spacer" presStyleCnt="0"/>
      <dgm:spPr/>
    </dgm:pt>
    <dgm:pt modelId="{54D146D3-3FD3-4153-B0D7-87D4CC4B0B97}" type="pres">
      <dgm:prSet presAssocID="{6E490931-123F-4566-A3F9-C5F53AD23417}" presName="parentText" presStyleLbl="node1" presStyleIdx="1" presStyleCnt="3">
        <dgm:presLayoutVars>
          <dgm:chMax val="0"/>
          <dgm:bulletEnabled val="1"/>
        </dgm:presLayoutVars>
      </dgm:prSet>
      <dgm:spPr/>
    </dgm:pt>
    <dgm:pt modelId="{B607D2F5-6248-4314-BB7D-482CA5E8C3C0}" type="pres">
      <dgm:prSet presAssocID="{CB98EF32-63A2-481C-AF61-68B09BFB9275}" presName="spacer" presStyleCnt="0"/>
      <dgm:spPr/>
    </dgm:pt>
    <dgm:pt modelId="{009DD815-32B9-433F-97CB-4DA8412DF10F}" type="pres">
      <dgm:prSet presAssocID="{ACA702FA-EFB5-4964-9A45-8F544A0B22E6}" presName="parentText" presStyleLbl="node1" presStyleIdx="2" presStyleCnt="3">
        <dgm:presLayoutVars>
          <dgm:chMax val="0"/>
          <dgm:bulletEnabled val="1"/>
        </dgm:presLayoutVars>
      </dgm:prSet>
      <dgm:spPr/>
    </dgm:pt>
  </dgm:ptLst>
  <dgm:cxnLst>
    <dgm:cxn modelId="{252E1D0D-7A5B-4374-9C0B-8C60245313A3}" srcId="{41608DA8-08DF-4A4F-AF58-BD0A182969B5}" destId="{6E490931-123F-4566-A3F9-C5F53AD23417}" srcOrd="1" destOrd="0" parTransId="{0D2C23EB-94BE-4BA0-BBB3-014708F7B0A3}" sibTransId="{CB98EF32-63A2-481C-AF61-68B09BFB9275}"/>
    <dgm:cxn modelId="{4F68672E-4E1E-4ED1-9D63-29741E37AF8C}" type="presOf" srcId="{D8350DBC-FA17-49EB-8613-170E25C769D9}" destId="{4E2B8897-1609-4C73-B80F-898F9BDEDD7F}" srcOrd="0" destOrd="0" presId="urn:microsoft.com/office/officeart/2005/8/layout/vList2"/>
    <dgm:cxn modelId="{9B662760-B61B-408B-96EE-D3ADEA53CC44}" type="presOf" srcId="{ACA702FA-EFB5-4964-9A45-8F544A0B22E6}" destId="{009DD815-32B9-433F-97CB-4DA8412DF10F}" srcOrd="0" destOrd="0" presId="urn:microsoft.com/office/officeart/2005/8/layout/vList2"/>
    <dgm:cxn modelId="{5C18CF63-050F-4791-94E6-C6D4F72990C4}" srcId="{41608DA8-08DF-4A4F-AF58-BD0A182969B5}" destId="{ACA702FA-EFB5-4964-9A45-8F544A0B22E6}" srcOrd="2" destOrd="0" parTransId="{4C40FF19-73F7-4DAE-A130-AEAF59BF3C64}" sibTransId="{A9AC9A62-F9A4-47C6-B5C1-858EFF97931F}"/>
    <dgm:cxn modelId="{28BD7B4A-7347-49B4-96FE-7834E9042A36}" type="presOf" srcId="{6E490931-123F-4566-A3F9-C5F53AD23417}" destId="{54D146D3-3FD3-4153-B0D7-87D4CC4B0B97}" srcOrd="0" destOrd="0" presId="urn:microsoft.com/office/officeart/2005/8/layout/vList2"/>
    <dgm:cxn modelId="{1A4BD8AC-4EB0-4C03-9B3B-6542C3C97601}" srcId="{41608DA8-08DF-4A4F-AF58-BD0A182969B5}" destId="{D8350DBC-FA17-49EB-8613-170E25C769D9}" srcOrd="0" destOrd="0" parTransId="{E1B030C1-88D4-4EFA-8967-B1D0DBC0694C}" sibTransId="{39241536-A142-4F56-8F70-6B707F9929E5}"/>
    <dgm:cxn modelId="{3564E5B1-1492-4159-882C-D7C330C41DE3}" type="presOf" srcId="{41608DA8-08DF-4A4F-AF58-BD0A182969B5}" destId="{9F43BA2A-FA0F-45DC-9FB8-2F5B4FA76815}" srcOrd="0" destOrd="0" presId="urn:microsoft.com/office/officeart/2005/8/layout/vList2"/>
    <dgm:cxn modelId="{FC2D0933-A56E-4AE0-8AE9-16DBC32A9BBD}" type="presParOf" srcId="{9F43BA2A-FA0F-45DC-9FB8-2F5B4FA76815}" destId="{4E2B8897-1609-4C73-B80F-898F9BDEDD7F}" srcOrd="0" destOrd="0" presId="urn:microsoft.com/office/officeart/2005/8/layout/vList2"/>
    <dgm:cxn modelId="{B1009267-B6E9-4EF9-AFEE-41810666873D}" type="presParOf" srcId="{9F43BA2A-FA0F-45DC-9FB8-2F5B4FA76815}" destId="{034363BC-245F-4C49-8BBE-07764DBF8ED0}" srcOrd="1" destOrd="0" presId="urn:microsoft.com/office/officeart/2005/8/layout/vList2"/>
    <dgm:cxn modelId="{F24D50E1-7F3B-4465-BE83-FB5DAA547BE2}" type="presParOf" srcId="{9F43BA2A-FA0F-45DC-9FB8-2F5B4FA76815}" destId="{54D146D3-3FD3-4153-B0D7-87D4CC4B0B97}" srcOrd="2" destOrd="0" presId="urn:microsoft.com/office/officeart/2005/8/layout/vList2"/>
    <dgm:cxn modelId="{B46B6D79-F057-4D42-8EB3-B052B1182418}" type="presParOf" srcId="{9F43BA2A-FA0F-45DC-9FB8-2F5B4FA76815}" destId="{B607D2F5-6248-4314-BB7D-482CA5E8C3C0}" srcOrd="3" destOrd="0" presId="urn:microsoft.com/office/officeart/2005/8/layout/vList2"/>
    <dgm:cxn modelId="{FE4F7BB8-7B60-4BC3-B165-AF83EEE3EABE}" type="presParOf" srcId="{9F43BA2A-FA0F-45DC-9FB8-2F5B4FA76815}" destId="{009DD815-32B9-433F-97CB-4DA8412DF1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CD78B9-AB18-49A2-9579-CC17E0D17FC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0246D63-EFDD-4A69-BC72-FF3EAC6BA4D3}">
      <dgm:prSet/>
      <dgm:spPr/>
      <dgm:t>
        <a:bodyPr/>
        <a:lstStyle/>
        <a:p>
          <a:r>
            <a:rPr lang="en-US"/>
            <a:t>THANK YOU!</a:t>
          </a:r>
        </a:p>
      </dgm:t>
    </dgm:pt>
    <dgm:pt modelId="{7927776C-ABC7-498E-8F55-82753972FA73}" type="parTrans" cxnId="{86026631-968C-40D3-A864-0B949F4DB225}">
      <dgm:prSet/>
      <dgm:spPr/>
      <dgm:t>
        <a:bodyPr/>
        <a:lstStyle/>
        <a:p>
          <a:endParaRPr lang="en-US"/>
        </a:p>
      </dgm:t>
    </dgm:pt>
    <dgm:pt modelId="{890DF6EF-17EE-4627-BDB0-5069AE9815B6}" type="sibTrans" cxnId="{86026631-968C-40D3-A864-0B949F4DB225}">
      <dgm:prSet/>
      <dgm:spPr/>
      <dgm:t>
        <a:bodyPr/>
        <a:lstStyle/>
        <a:p>
          <a:endParaRPr lang="en-US"/>
        </a:p>
      </dgm:t>
    </dgm:pt>
    <dgm:pt modelId="{F3B450F4-B919-4118-857A-0598E62B0819}" type="pres">
      <dgm:prSet presAssocID="{28CD78B9-AB18-49A2-9579-CC17E0D17FCA}" presName="hierChild1" presStyleCnt="0">
        <dgm:presLayoutVars>
          <dgm:chPref val="1"/>
          <dgm:dir/>
          <dgm:animOne val="branch"/>
          <dgm:animLvl val="lvl"/>
          <dgm:resizeHandles/>
        </dgm:presLayoutVars>
      </dgm:prSet>
      <dgm:spPr/>
    </dgm:pt>
    <dgm:pt modelId="{C95263D9-246A-4AE7-A43D-0BB767DF6219}" type="pres">
      <dgm:prSet presAssocID="{90246D63-EFDD-4A69-BC72-FF3EAC6BA4D3}" presName="hierRoot1" presStyleCnt="0"/>
      <dgm:spPr/>
    </dgm:pt>
    <dgm:pt modelId="{E0D702B7-98F4-4745-9883-BBBC834B2D90}" type="pres">
      <dgm:prSet presAssocID="{90246D63-EFDD-4A69-BC72-FF3EAC6BA4D3}" presName="composite" presStyleCnt="0"/>
      <dgm:spPr/>
    </dgm:pt>
    <dgm:pt modelId="{D090C7DA-3F55-4700-A1FE-DC60275C998E}" type="pres">
      <dgm:prSet presAssocID="{90246D63-EFDD-4A69-BC72-FF3EAC6BA4D3}" presName="background" presStyleLbl="node0" presStyleIdx="0" presStyleCnt="1"/>
      <dgm:spPr/>
    </dgm:pt>
    <dgm:pt modelId="{42FA0ECF-DA24-4A1D-A910-9E57F02462FE}" type="pres">
      <dgm:prSet presAssocID="{90246D63-EFDD-4A69-BC72-FF3EAC6BA4D3}" presName="text" presStyleLbl="fgAcc0" presStyleIdx="0" presStyleCnt="1">
        <dgm:presLayoutVars>
          <dgm:chPref val="3"/>
        </dgm:presLayoutVars>
      </dgm:prSet>
      <dgm:spPr/>
    </dgm:pt>
    <dgm:pt modelId="{E8E88801-7165-4E73-B7E6-F86C7EA38BCB}" type="pres">
      <dgm:prSet presAssocID="{90246D63-EFDD-4A69-BC72-FF3EAC6BA4D3}" presName="hierChild2" presStyleCnt="0"/>
      <dgm:spPr/>
    </dgm:pt>
  </dgm:ptLst>
  <dgm:cxnLst>
    <dgm:cxn modelId="{86026631-968C-40D3-A864-0B949F4DB225}" srcId="{28CD78B9-AB18-49A2-9579-CC17E0D17FCA}" destId="{90246D63-EFDD-4A69-BC72-FF3EAC6BA4D3}" srcOrd="0" destOrd="0" parTransId="{7927776C-ABC7-498E-8F55-82753972FA73}" sibTransId="{890DF6EF-17EE-4627-BDB0-5069AE9815B6}"/>
    <dgm:cxn modelId="{7085CDB2-4E09-4DAB-836C-FEC936B116D5}" type="presOf" srcId="{28CD78B9-AB18-49A2-9579-CC17E0D17FCA}" destId="{F3B450F4-B919-4118-857A-0598E62B0819}" srcOrd="0" destOrd="0" presId="urn:microsoft.com/office/officeart/2005/8/layout/hierarchy1"/>
    <dgm:cxn modelId="{52A917E0-C8B6-4BDB-9A74-679E3FA28E5D}" type="presOf" srcId="{90246D63-EFDD-4A69-BC72-FF3EAC6BA4D3}" destId="{42FA0ECF-DA24-4A1D-A910-9E57F02462FE}" srcOrd="0" destOrd="0" presId="urn:microsoft.com/office/officeart/2005/8/layout/hierarchy1"/>
    <dgm:cxn modelId="{97197900-9BE2-4FAB-A014-7DDB99721877}" type="presParOf" srcId="{F3B450F4-B919-4118-857A-0598E62B0819}" destId="{C95263D9-246A-4AE7-A43D-0BB767DF6219}" srcOrd="0" destOrd="0" presId="urn:microsoft.com/office/officeart/2005/8/layout/hierarchy1"/>
    <dgm:cxn modelId="{5D830F0B-7680-4F61-AC36-B48433656304}" type="presParOf" srcId="{C95263D9-246A-4AE7-A43D-0BB767DF6219}" destId="{E0D702B7-98F4-4745-9883-BBBC834B2D90}" srcOrd="0" destOrd="0" presId="urn:microsoft.com/office/officeart/2005/8/layout/hierarchy1"/>
    <dgm:cxn modelId="{F2A71731-E16A-4A71-A2BF-FA014CE6BD46}" type="presParOf" srcId="{E0D702B7-98F4-4745-9883-BBBC834B2D90}" destId="{D090C7DA-3F55-4700-A1FE-DC60275C998E}" srcOrd="0" destOrd="0" presId="urn:microsoft.com/office/officeart/2005/8/layout/hierarchy1"/>
    <dgm:cxn modelId="{2BF8B23B-1289-453C-850D-2246E3C7256F}" type="presParOf" srcId="{E0D702B7-98F4-4745-9883-BBBC834B2D90}" destId="{42FA0ECF-DA24-4A1D-A910-9E57F02462FE}" srcOrd="1" destOrd="0" presId="urn:microsoft.com/office/officeart/2005/8/layout/hierarchy1"/>
    <dgm:cxn modelId="{11B6F941-4F99-4DD6-9CC7-86374D1888E6}" type="presParOf" srcId="{C95263D9-246A-4AE7-A43D-0BB767DF6219}" destId="{E8E88801-7165-4E73-B7E6-F86C7EA38B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7579-6127-44EA-B52B-19F9ED9CDC4C}">
      <dsp:nvSpPr>
        <dsp:cNvPr id="0" name=""/>
        <dsp:cNvSpPr/>
      </dsp:nvSpPr>
      <dsp:spPr>
        <a:xfrm>
          <a:off x="0" y="0"/>
          <a:ext cx="5374640"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To get the information of the columns in dataset</a:t>
          </a:r>
        </a:p>
      </dsp:txBody>
      <dsp:txXfrm>
        <a:off x="60199" y="60199"/>
        <a:ext cx="5254242" cy="1112781"/>
      </dsp:txXfrm>
    </dsp:sp>
    <dsp:sp modelId="{031A50C3-DA50-4BF3-A196-EC072627E0EA}">
      <dsp:nvSpPr>
        <dsp:cNvPr id="0" name=""/>
        <dsp:cNvSpPr/>
      </dsp:nvSpPr>
      <dsp:spPr>
        <a:xfrm>
          <a:off x="0" y="1368569"/>
          <a:ext cx="5374640"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To get the number of null values in the dataset</a:t>
          </a:r>
        </a:p>
      </dsp:txBody>
      <dsp:txXfrm>
        <a:off x="60199" y="1428768"/>
        <a:ext cx="5254242" cy="1112781"/>
      </dsp:txXfrm>
    </dsp:sp>
    <dsp:sp modelId="{4ED6D2CD-2767-4769-AA59-CBD2D57DA0F8}">
      <dsp:nvSpPr>
        <dsp:cNvPr id="0" name=""/>
        <dsp:cNvSpPr/>
      </dsp:nvSpPr>
      <dsp:spPr>
        <a:xfrm>
          <a:off x="0" y="2691029"/>
          <a:ext cx="5374640"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For label encoding the categorical cols</a:t>
          </a:r>
          <a:endParaRPr lang="en-US" sz="3100" kern="1200" dirty="0"/>
        </a:p>
      </dsp:txBody>
      <dsp:txXfrm>
        <a:off x="60199" y="2751228"/>
        <a:ext cx="5254242"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72023-42C4-478B-888E-6DC32507BE61}">
      <dsp:nvSpPr>
        <dsp:cNvPr id="0" name=""/>
        <dsp:cNvSpPr/>
      </dsp:nvSpPr>
      <dsp:spPr>
        <a:xfrm>
          <a:off x="0" y="0"/>
          <a:ext cx="532891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identify the top 10 handsets from the Handset Types</a:t>
          </a:r>
        </a:p>
      </dsp:txBody>
      <dsp:txXfrm>
        <a:off x="59399" y="59399"/>
        <a:ext cx="5210121" cy="1098002"/>
      </dsp:txXfrm>
    </dsp:sp>
    <dsp:sp modelId="{637D7B9C-B450-4490-B9D4-3190ABDBBF87}">
      <dsp:nvSpPr>
        <dsp:cNvPr id="0" name=""/>
        <dsp:cNvSpPr/>
      </dsp:nvSpPr>
      <dsp:spPr>
        <a:xfrm>
          <a:off x="0" y="1392384"/>
          <a:ext cx="532891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identify the top 3 handset manufacturers</a:t>
          </a:r>
        </a:p>
      </dsp:txBody>
      <dsp:txXfrm>
        <a:off x="59399" y="1451783"/>
        <a:ext cx="5210121" cy="1098002"/>
      </dsp:txXfrm>
    </dsp:sp>
    <dsp:sp modelId="{AB1E6DAB-27E4-45F5-A735-072D23150284}">
      <dsp:nvSpPr>
        <dsp:cNvPr id="0" name=""/>
        <dsp:cNvSpPr/>
      </dsp:nvSpPr>
      <dsp:spPr>
        <a:xfrm>
          <a:off x="0" y="2796384"/>
          <a:ext cx="532891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identify the top 5 handsets per top 3 handset manufacturer</a:t>
          </a:r>
        </a:p>
      </dsp:txBody>
      <dsp:txXfrm>
        <a:off x="59399" y="2855783"/>
        <a:ext cx="5210121"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A1389-239A-4A83-A5C1-F269D3A9817B}">
      <dsp:nvSpPr>
        <dsp:cNvPr id="0" name=""/>
        <dsp:cNvSpPr/>
      </dsp:nvSpPr>
      <dsp:spPr>
        <a:xfrm>
          <a:off x="0" y="163268"/>
          <a:ext cx="47498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To group user data by MSISDN and aggregate on top of session duration, upload and download data</a:t>
          </a:r>
        </a:p>
      </dsp:txBody>
      <dsp:txXfrm>
        <a:off x="59399" y="222667"/>
        <a:ext cx="4631002" cy="1098002"/>
      </dsp:txXfrm>
    </dsp:sp>
    <dsp:sp modelId="{9BDE7887-9408-4C83-854F-28908BC2A263}">
      <dsp:nvSpPr>
        <dsp:cNvPr id="0" name=""/>
        <dsp:cNvSpPr/>
      </dsp:nvSpPr>
      <dsp:spPr>
        <a:xfrm>
          <a:off x="0" y="1567269"/>
          <a:ext cx="47498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To compute the basic metrics</a:t>
          </a:r>
        </a:p>
      </dsp:txBody>
      <dsp:txXfrm>
        <a:off x="59399" y="1626668"/>
        <a:ext cx="4631002" cy="1098002"/>
      </dsp:txXfrm>
    </dsp:sp>
    <dsp:sp modelId="{55ED7EC2-503D-46F2-AA5C-6AB409755A43}">
      <dsp:nvSpPr>
        <dsp:cNvPr id="0" name=""/>
        <dsp:cNvSpPr/>
      </dsp:nvSpPr>
      <dsp:spPr>
        <a:xfrm>
          <a:off x="0" y="2971269"/>
          <a:ext cx="47498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To plot the upload and download data </a:t>
          </a:r>
        </a:p>
      </dsp:txBody>
      <dsp:txXfrm>
        <a:off x="59399" y="3030668"/>
        <a:ext cx="46310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B8897-1609-4C73-B80F-898F9BDEDD7F}">
      <dsp:nvSpPr>
        <dsp:cNvPr id="0" name=""/>
        <dsp:cNvSpPr/>
      </dsp:nvSpPr>
      <dsp:spPr>
        <a:xfrm>
          <a:off x="0" y="0"/>
          <a:ext cx="4140200" cy="1356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plot the scatterplot for </a:t>
          </a:r>
          <a:r>
            <a:rPr lang="en-US" sz="2400" kern="1200" dirty="0" err="1"/>
            <a:t>Youtube</a:t>
          </a:r>
          <a:r>
            <a:rPr lang="en-US" sz="2400" kern="1200" dirty="0"/>
            <a:t> Data vs Total Data</a:t>
          </a:r>
        </a:p>
      </dsp:txBody>
      <dsp:txXfrm>
        <a:off x="66240" y="66240"/>
        <a:ext cx="4007720" cy="1224453"/>
      </dsp:txXfrm>
    </dsp:sp>
    <dsp:sp modelId="{54D146D3-3FD3-4153-B0D7-87D4CC4B0B97}">
      <dsp:nvSpPr>
        <dsp:cNvPr id="0" name=""/>
        <dsp:cNvSpPr/>
      </dsp:nvSpPr>
      <dsp:spPr>
        <a:xfrm>
          <a:off x="0" y="1721301"/>
          <a:ext cx="4140200"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divide the data into deciles and check % of data in each decile</a:t>
          </a:r>
        </a:p>
      </dsp:txBody>
      <dsp:txXfrm>
        <a:off x="64968" y="1786269"/>
        <a:ext cx="4010264" cy="1200939"/>
      </dsp:txXfrm>
    </dsp:sp>
    <dsp:sp modelId="{009DD815-32B9-433F-97CB-4DA8412DF10F}">
      <dsp:nvSpPr>
        <dsp:cNvPr id="0" name=""/>
        <dsp:cNvSpPr/>
      </dsp:nvSpPr>
      <dsp:spPr>
        <a:xfrm>
          <a:off x="0" y="3239376"/>
          <a:ext cx="4140200" cy="133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perform PCA on the download data</a:t>
          </a:r>
        </a:p>
      </dsp:txBody>
      <dsp:txXfrm>
        <a:off x="64968" y="3304344"/>
        <a:ext cx="4010264" cy="1200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0C7DA-3F55-4700-A1FE-DC60275C998E}">
      <dsp:nvSpPr>
        <dsp:cNvPr id="0" name=""/>
        <dsp:cNvSpPr/>
      </dsp:nvSpPr>
      <dsp:spPr>
        <a:xfrm>
          <a:off x="2609998" y="565"/>
          <a:ext cx="5040362" cy="3200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A0ECF-DA24-4A1D-A910-9E57F02462FE}">
      <dsp:nvSpPr>
        <dsp:cNvPr id="0" name=""/>
        <dsp:cNvSpPr/>
      </dsp:nvSpPr>
      <dsp:spPr>
        <a:xfrm>
          <a:off x="3170039" y="532603"/>
          <a:ext cx="5040362" cy="32006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THANK YOU!</a:t>
          </a:r>
        </a:p>
      </dsp:txBody>
      <dsp:txXfrm>
        <a:off x="3263782" y="626346"/>
        <a:ext cx="4852876" cy="30131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02E3-5D28-3B06-8DF4-03C3C263E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6F1AF1-D84B-6250-0D38-142C5BE8A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D323E-5BD1-01A3-9A02-26BE0E82DDCD}"/>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F606E2D5-3872-9E92-2D49-14A2CC1D1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170CD-02C6-F068-7322-124E9AA72990}"/>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272154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107E-D1EA-A4AA-B1B4-68BFEFD199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80C07-D80B-05FC-7C69-DDCAA7896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8F4D7-A2F7-B03D-D7C9-8520D3D8D758}"/>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92153E91-7001-B2A7-D367-16EA0186D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B3CB4-773B-9004-22CC-BB9D629929C8}"/>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34431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08F76-816E-9CF6-EEE3-2C90F1033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83C54-E3B7-0B9D-27BA-26119F513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74B09-3422-F315-53DA-DE340DA93B73}"/>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199E70EB-90EE-DEE1-838A-DC347930C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9621A-E51E-2B96-8E79-8C09B96B3CEE}"/>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369442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42A2-61D8-CEC2-8BF0-FAFF95C24A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3B600-F9F9-E034-48EF-8A3A51992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B1A9F-802F-4357-BABD-EBF312769C97}"/>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01663741-B6BE-1403-9CAB-B9A90FD05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BD243-770D-0799-24B6-F76D6316515F}"/>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24515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6C2A-B5E4-8C47-1A74-C433FE4AC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9379AF-EE30-15F1-23E5-CD4B71C62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107E1-6B26-BA2A-483F-FB3E7BAAFE6F}"/>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610C773B-8F2F-A7D0-7694-1FF6D5830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C7063-013E-62F0-C530-BBD8C30B98CB}"/>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30023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A0E0-5971-8050-2791-392DA17F9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2F40B-FBD9-4987-E758-0E07C94E1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811A8E-DC8F-7557-DCB0-3213548DD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3E9F56-3AE1-FE16-1B22-28DEE69D05D7}"/>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6" name="Footer Placeholder 5">
            <a:extLst>
              <a:ext uri="{FF2B5EF4-FFF2-40B4-BE49-F238E27FC236}">
                <a16:creationId xmlns:a16="http://schemas.microsoft.com/office/drawing/2014/main" id="{BE94A6B1-3C14-516A-1963-001D6AD12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83276-DCC8-CEAC-64FC-593BDC369E41}"/>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63339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3B70-C962-C7EA-D19A-6083E97004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8554C3-8E35-2C8D-445A-474D689B5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CAB85-E58F-86B6-9B40-60512DB5B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DA1FE7-3523-E1DC-F032-8917751F0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C4F0F-9A7F-6548-E982-51FCC80DA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CA517E-358C-C635-EFBE-DE5D70523F15}"/>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8" name="Footer Placeholder 7">
            <a:extLst>
              <a:ext uri="{FF2B5EF4-FFF2-40B4-BE49-F238E27FC236}">
                <a16:creationId xmlns:a16="http://schemas.microsoft.com/office/drawing/2014/main" id="{21990DDE-C1C4-B341-C80B-9A42BBBC5C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58260A-3AEE-4516-BCDC-1EC35A74AEA1}"/>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321512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DA05-184C-CED3-7A9C-4F7B05B810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D42745-0D49-474A-C943-0986A0AFAF2C}"/>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4" name="Footer Placeholder 3">
            <a:extLst>
              <a:ext uri="{FF2B5EF4-FFF2-40B4-BE49-F238E27FC236}">
                <a16:creationId xmlns:a16="http://schemas.microsoft.com/office/drawing/2014/main" id="{8C953955-F26A-1339-D2EA-A78364F704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767C92-C9BE-A73B-CAEF-B3CBE57CB506}"/>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41251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65900-289A-8CBC-BB08-248DB3B072B9}"/>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3" name="Footer Placeholder 2">
            <a:extLst>
              <a:ext uri="{FF2B5EF4-FFF2-40B4-BE49-F238E27FC236}">
                <a16:creationId xmlns:a16="http://schemas.microsoft.com/office/drawing/2014/main" id="{ED81833B-5E56-D1CB-818F-1035C2E7AC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D57A17-D906-DBCB-374F-CFF70F00AACD}"/>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268977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B484-4A42-3FF8-9611-34F832FE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FD6A06-7601-607D-45A6-9EB6EC871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CE3AD6-F994-DD89-8048-A90FBE5D1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8D97E-5A5C-A443-CB40-F129BA407BFB}"/>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6" name="Footer Placeholder 5">
            <a:extLst>
              <a:ext uri="{FF2B5EF4-FFF2-40B4-BE49-F238E27FC236}">
                <a16:creationId xmlns:a16="http://schemas.microsoft.com/office/drawing/2014/main" id="{1628AC3D-5C51-422E-D9B1-DAC148D966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1F634-B911-7BEB-58E5-F61A2E6C1E32}"/>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17434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4CC2-3E92-01FB-B12B-CCD19D737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AF3B89-D3A1-FB94-0BF0-F207B42AB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D14F4D-CC86-6A33-19A0-7F11D2E92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50AD1-3030-3D65-EBB6-575A74641B24}"/>
              </a:ext>
            </a:extLst>
          </p:cNvPr>
          <p:cNvSpPr>
            <a:spLocks noGrp="1"/>
          </p:cNvSpPr>
          <p:nvPr>
            <p:ph type="dt" sz="half" idx="10"/>
          </p:nvPr>
        </p:nvSpPr>
        <p:spPr/>
        <p:txBody>
          <a:bodyPr/>
          <a:lstStyle/>
          <a:p>
            <a:fld id="{544D6CFE-ED45-475C-9BE9-2BD8CE558568}" type="datetimeFigureOut">
              <a:rPr lang="en-IN" smtClean="0"/>
              <a:t>19/09/2024</a:t>
            </a:fld>
            <a:endParaRPr lang="en-IN"/>
          </a:p>
        </p:txBody>
      </p:sp>
      <p:sp>
        <p:nvSpPr>
          <p:cNvPr id="6" name="Footer Placeholder 5">
            <a:extLst>
              <a:ext uri="{FF2B5EF4-FFF2-40B4-BE49-F238E27FC236}">
                <a16:creationId xmlns:a16="http://schemas.microsoft.com/office/drawing/2014/main" id="{3E75CCDD-3AC7-B63E-A929-5959FF880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9D206-9F87-26B0-3D39-4B1443581B00}"/>
              </a:ext>
            </a:extLst>
          </p:cNvPr>
          <p:cNvSpPr>
            <a:spLocks noGrp="1"/>
          </p:cNvSpPr>
          <p:nvPr>
            <p:ph type="sldNum" sz="quarter" idx="12"/>
          </p:nvPr>
        </p:nvSpPr>
        <p:spPr/>
        <p:txBody>
          <a:bodyPr/>
          <a:lstStyle/>
          <a:p>
            <a:fld id="{5B06DB3F-4CFE-46FB-A906-DB23447651EB}" type="slidenum">
              <a:rPr lang="en-IN" smtClean="0"/>
              <a:t>‹#›</a:t>
            </a:fld>
            <a:endParaRPr lang="en-IN"/>
          </a:p>
        </p:txBody>
      </p:sp>
    </p:spTree>
    <p:extLst>
      <p:ext uri="{BB962C8B-B14F-4D97-AF65-F5344CB8AC3E}">
        <p14:creationId xmlns:p14="http://schemas.microsoft.com/office/powerpoint/2010/main" val="410074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11130-140A-FB34-5520-0F387BEE4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1001C-852A-CDF5-A7BB-4EBC22B77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ED645-394D-9DB5-5DBC-98A1D1478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D6CFE-ED45-475C-9BE9-2BD8CE558568}" type="datetimeFigureOut">
              <a:rPr lang="en-IN" smtClean="0"/>
              <a:t>19/09/2024</a:t>
            </a:fld>
            <a:endParaRPr lang="en-IN"/>
          </a:p>
        </p:txBody>
      </p:sp>
      <p:sp>
        <p:nvSpPr>
          <p:cNvPr id="5" name="Footer Placeholder 4">
            <a:extLst>
              <a:ext uri="{FF2B5EF4-FFF2-40B4-BE49-F238E27FC236}">
                <a16:creationId xmlns:a16="http://schemas.microsoft.com/office/drawing/2014/main" id="{B86827CF-BDBF-8FBE-5E49-413811B11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7F2330-9891-52F2-CA4D-6F55E674E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6DB3F-4CFE-46FB-A906-DB23447651EB}" type="slidenum">
              <a:rPr lang="en-IN" smtClean="0"/>
              <a:t>‹#›</a:t>
            </a:fld>
            <a:endParaRPr lang="en-IN"/>
          </a:p>
        </p:txBody>
      </p:sp>
    </p:spTree>
    <p:extLst>
      <p:ext uri="{BB962C8B-B14F-4D97-AF65-F5344CB8AC3E}">
        <p14:creationId xmlns:p14="http://schemas.microsoft.com/office/powerpoint/2010/main" val="195717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7F4A-F8B0-D634-EEC1-3BFE98E93393}"/>
              </a:ext>
            </a:extLst>
          </p:cNvPr>
          <p:cNvSpPr>
            <a:spLocks noGrp="1"/>
          </p:cNvSpPr>
          <p:nvPr>
            <p:ph type="ctrTitle"/>
          </p:nvPr>
        </p:nvSpPr>
        <p:spPr/>
        <p:txBody>
          <a:bodyPr/>
          <a:lstStyle/>
          <a:p>
            <a:r>
              <a:rPr lang="en-US" dirty="0"/>
              <a:t>User Analytics in the Telecom Industry</a:t>
            </a:r>
            <a:endParaRPr lang="en-IN" dirty="0"/>
          </a:p>
        </p:txBody>
      </p:sp>
      <p:sp>
        <p:nvSpPr>
          <p:cNvPr id="3" name="Subtitle 2">
            <a:extLst>
              <a:ext uri="{FF2B5EF4-FFF2-40B4-BE49-F238E27FC236}">
                <a16:creationId xmlns:a16="http://schemas.microsoft.com/office/drawing/2014/main" id="{688ACD78-7B48-C17C-C95B-F82DF0371FB2}"/>
              </a:ext>
            </a:extLst>
          </p:cNvPr>
          <p:cNvSpPr>
            <a:spLocks noGrp="1"/>
          </p:cNvSpPr>
          <p:nvPr>
            <p:ph type="subTitle" idx="1"/>
          </p:nvPr>
        </p:nvSpPr>
        <p:spPr/>
        <p:txBody>
          <a:bodyPr/>
          <a:lstStyle/>
          <a:p>
            <a:r>
              <a:rPr lang="en-US" dirty="0"/>
              <a:t>By: Garima Mahajan</a:t>
            </a:r>
          </a:p>
        </p:txBody>
      </p:sp>
    </p:spTree>
    <p:extLst>
      <p:ext uri="{BB962C8B-B14F-4D97-AF65-F5344CB8AC3E}">
        <p14:creationId xmlns:p14="http://schemas.microsoft.com/office/powerpoint/2010/main" val="6550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830B-0F6A-E799-F648-068B67D01EEB}"/>
              </a:ext>
            </a:extLst>
          </p:cNvPr>
          <p:cNvSpPr>
            <a:spLocks noGrp="1"/>
          </p:cNvSpPr>
          <p:nvPr>
            <p:ph type="title"/>
          </p:nvPr>
        </p:nvSpPr>
        <p:spPr/>
        <p:txBody>
          <a:bodyPr/>
          <a:lstStyle/>
          <a:p>
            <a:r>
              <a:rPr lang="en-US" dirty="0"/>
              <a:t>Solution</a:t>
            </a:r>
            <a:endParaRPr lang="en-IN" dirty="0"/>
          </a:p>
        </p:txBody>
      </p:sp>
      <p:sp>
        <p:nvSpPr>
          <p:cNvPr id="8" name="TextBox 7">
            <a:extLst>
              <a:ext uri="{FF2B5EF4-FFF2-40B4-BE49-F238E27FC236}">
                <a16:creationId xmlns:a16="http://schemas.microsoft.com/office/drawing/2014/main" id="{A809E392-5646-4E8B-9853-7A670DAA7853}"/>
              </a:ext>
            </a:extLst>
          </p:cNvPr>
          <p:cNvSpPr txBox="1"/>
          <p:nvPr/>
        </p:nvSpPr>
        <p:spPr>
          <a:xfrm>
            <a:off x="8326120" y="1943100"/>
            <a:ext cx="3532505" cy="3416320"/>
          </a:xfrm>
          <a:prstGeom prst="rect">
            <a:avLst/>
          </a:prstGeom>
          <a:noFill/>
        </p:spPr>
        <p:txBody>
          <a:bodyPr wrap="square" rtlCol="0">
            <a:spAutoFit/>
          </a:bodyPr>
          <a:lstStyle/>
          <a:p>
            <a:r>
              <a:rPr lang="en-US" dirty="0"/>
              <a:t>To aggregate the engagement metrics and display top 10 users by Engagement Metrics</a:t>
            </a:r>
          </a:p>
          <a:p>
            <a:endParaRPr lang="en-US" dirty="0"/>
          </a:p>
          <a:p>
            <a:endParaRPr lang="en-US" dirty="0"/>
          </a:p>
          <a:p>
            <a:endParaRPr lang="en-US" dirty="0"/>
          </a:p>
          <a:p>
            <a:endParaRPr lang="en-US" dirty="0"/>
          </a:p>
          <a:p>
            <a:endParaRPr lang="en-US" dirty="0"/>
          </a:p>
          <a:p>
            <a:endParaRPr lang="en-US" dirty="0"/>
          </a:p>
          <a:p>
            <a:endParaRPr lang="en-US" dirty="0"/>
          </a:p>
          <a:p>
            <a:r>
              <a:rPr lang="en-IN" dirty="0"/>
              <a:t>To normalize the metrics using minmax scaler</a:t>
            </a:r>
            <a:endParaRPr lang="en-US" dirty="0"/>
          </a:p>
        </p:txBody>
      </p:sp>
      <p:cxnSp>
        <p:nvCxnSpPr>
          <p:cNvPr id="10" name="Straight Arrow Connector 9">
            <a:extLst>
              <a:ext uri="{FF2B5EF4-FFF2-40B4-BE49-F238E27FC236}">
                <a16:creationId xmlns:a16="http://schemas.microsoft.com/office/drawing/2014/main" id="{9A5A3BF4-DDB2-7DF2-B6D6-0B7CC53FF2DE}"/>
              </a:ext>
            </a:extLst>
          </p:cNvPr>
          <p:cNvCxnSpPr/>
          <p:nvPr/>
        </p:nvCxnSpPr>
        <p:spPr>
          <a:xfrm>
            <a:off x="5991225" y="210502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AAF3D74-4D69-81DC-3CDE-CE0271411F2A}"/>
              </a:ext>
            </a:extLst>
          </p:cNvPr>
          <p:cNvCxnSpPr/>
          <p:nvPr/>
        </p:nvCxnSpPr>
        <p:spPr>
          <a:xfrm>
            <a:off x="5991225" y="486727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351725-4ADE-9EED-2FE9-D5F29AF192B5}"/>
              </a:ext>
            </a:extLst>
          </p:cNvPr>
          <p:cNvPicPr>
            <a:picLocks noChangeAspect="1"/>
          </p:cNvPicPr>
          <p:nvPr/>
        </p:nvPicPr>
        <p:blipFill>
          <a:blip r:embed="rId2"/>
          <a:stretch>
            <a:fillRect/>
          </a:stretch>
        </p:blipFill>
        <p:spPr>
          <a:xfrm>
            <a:off x="609601" y="1471613"/>
            <a:ext cx="6000750" cy="5213766"/>
          </a:xfrm>
          <a:prstGeom prst="rect">
            <a:avLst/>
          </a:prstGeom>
        </p:spPr>
      </p:pic>
    </p:spTree>
    <p:extLst>
      <p:ext uri="{BB962C8B-B14F-4D97-AF65-F5344CB8AC3E}">
        <p14:creationId xmlns:p14="http://schemas.microsoft.com/office/powerpoint/2010/main" val="208395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0F5E-966E-0D68-B748-57ED217B8A3B}"/>
              </a:ext>
            </a:extLst>
          </p:cNvPr>
          <p:cNvSpPr>
            <a:spLocks noGrp="1"/>
          </p:cNvSpPr>
          <p:nvPr>
            <p:ph type="title"/>
          </p:nvPr>
        </p:nvSpPr>
        <p:spPr/>
        <p:txBody>
          <a:bodyPr/>
          <a:lstStyle/>
          <a:p>
            <a:r>
              <a:rPr lang="en-US" dirty="0"/>
              <a:t>Solution</a:t>
            </a:r>
            <a:endParaRPr lang="en-IN" dirty="0"/>
          </a:p>
        </p:txBody>
      </p:sp>
      <p:grpSp>
        <p:nvGrpSpPr>
          <p:cNvPr id="6" name="Group 5">
            <a:extLst>
              <a:ext uri="{FF2B5EF4-FFF2-40B4-BE49-F238E27FC236}">
                <a16:creationId xmlns:a16="http://schemas.microsoft.com/office/drawing/2014/main" id="{1B0E337A-644E-C61E-75C6-02C07B790DBC}"/>
              </a:ext>
            </a:extLst>
          </p:cNvPr>
          <p:cNvGrpSpPr/>
          <p:nvPr/>
        </p:nvGrpSpPr>
        <p:grpSpPr>
          <a:xfrm>
            <a:off x="7287260" y="1354155"/>
            <a:ext cx="4140200" cy="1541445"/>
            <a:chOff x="0" y="250985"/>
            <a:chExt cx="4140200" cy="2445366"/>
          </a:xfrm>
        </p:grpSpPr>
        <p:sp>
          <p:nvSpPr>
            <p:cNvPr id="7" name="Rectangle: Rounded Corners 6">
              <a:extLst>
                <a:ext uri="{FF2B5EF4-FFF2-40B4-BE49-F238E27FC236}">
                  <a16:creationId xmlns:a16="http://schemas.microsoft.com/office/drawing/2014/main" id="{D86E5061-88DD-DD1C-B27C-AEE5FA98E648}"/>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6A4569EA-D3D7-7D4A-755C-663DAC25A5FC}"/>
                </a:ext>
              </a:extLst>
            </p:cNvPr>
            <p:cNvSpPr txBox="1"/>
            <p:nvPr/>
          </p:nvSpPr>
          <p:spPr>
            <a:xfrm>
              <a:off x="119373" y="370358"/>
              <a:ext cx="3901454" cy="2206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visualize the clusters and find optimal k using Elbow method</a:t>
              </a:r>
            </a:p>
          </p:txBody>
        </p:sp>
      </p:grpSp>
      <p:grpSp>
        <p:nvGrpSpPr>
          <p:cNvPr id="9" name="Group 8">
            <a:extLst>
              <a:ext uri="{FF2B5EF4-FFF2-40B4-BE49-F238E27FC236}">
                <a16:creationId xmlns:a16="http://schemas.microsoft.com/office/drawing/2014/main" id="{0B141C24-F207-29D7-F868-9C4CB07492C8}"/>
              </a:ext>
            </a:extLst>
          </p:cNvPr>
          <p:cNvGrpSpPr/>
          <p:nvPr/>
        </p:nvGrpSpPr>
        <p:grpSpPr>
          <a:xfrm>
            <a:off x="7287260" y="3743329"/>
            <a:ext cx="4140200" cy="2417742"/>
            <a:chOff x="0" y="2883552"/>
            <a:chExt cx="4140200" cy="1619215"/>
          </a:xfrm>
        </p:grpSpPr>
        <p:sp>
          <p:nvSpPr>
            <p:cNvPr id="10" name="Rectangle: Rounded Corners 9">
              <a:extLst>
                <a:ext uri="{FF2B5EF4-FFF2-40B4-BE49-F238E27FC236}">
                  <a16:creationId xmlns:a16="http://schemas.microsoft.com/office/drawing/2014/main" id="{A4C915C5-154A-DCFA-02C2-A6ED8F035298}"/>
                </a:ext>
              </a:extLst>
            </p:cNvPr>
            <p:cNvSpPr/>
            <p:nvPr/>
          </p:nvSpPr>
          <p:spPr>
            <a:xfrm>
              <a:off x="0" y="2883552"/>
              <a:ext cx="4140200" cy="12168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D1EB17E0-05E5-F2B9-A5E6-6814699A484F}"/>
                </a:ext>
              </a:extLst>
            </p:cNvPr>
            <p:cNvSpPr txBox="1"/>
            <p:nvPr/>
          </p:nvSpPr>
          <p:spPr>
            <a:xfrm>
              <a:off x="59399" y="2942951"/>
              <a:ext cx="4021402" cy="15598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dirty="0"/>
                <a:t>To compute the minimum, maximum, mean, and sum for each cluster in terms of session frequency, total duration, and total traffic. </a:t>
              </a:r>
              <a:endParaRPr lang="en-US" sz="2400" kern="1200" dirty="0"/>
            </a:p>
          </p:txBody>
        </p:sp>
      </p:grpSp>
      <p:cxnSp>
        <p:nvCxnSpPr>
          <p:cNvPr id="12" name="Straight Arrow Connector 11">
            <a:extLst>
              <a:ext uri="{FF2B5EF4-FFF2-40B4-BE49-F238E27FC236}">
                <a16:creationId xmlns:a16="http://schemas.microsoft.com/office/drawing/2014/main" id="{12D765AA-5739-0F45-66E8-32535FB79886}"/>
              </a:ext>
            </a:extLst>
          </p:cNvPr>
          <p:cNvCxnSpPr/>
          <p:nvPr/>
        </p:nvCxnSpPr>
        <p:spPr>
          <a:xfrm>
            <a:off x="5157470" y="209486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298B08-6837-DAD8-754F-2BEBFB607692}"/>
              </a:ext>
            </a:extLst>
          </p:cNvPr>
          <p:cNvCxnSpPr/>
          <p:nvPr/>
        </p:nvCxnSpPr>
        <p:spPr>
          <a:xfrm>
            <a:off x="5259070" y="455358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62C97A7-4964-EDFD-7C0B-533FF7D935D9}"/>
              </a:ext>
            </a:extLst>
          </p:cNvPr>
          <p:cNvPicPr>
            <a:picLocks noChangeAspect="1"/>
          </p:cNvPicPr>
          <p:nvPr/>
        </p:nvPicPr>
        <p:blipFill>
          <a:blip r:embed="rId2"/>
          <a:stretch>
            <a:fillRect/>
          </a:stretch>
        </p:blipFill>
        <p:spPr>
          <a:xfrm>
            <a:off x="442912" y="1354155"/>
            <a:ext cx="6181725" cy="1590675"/>
          </a:xfrm>
          <a:prstGeom prst="rect">
            <a:avLst/>
          </a:prstGeom>
        </p:spPr>
      </p:pic>
      <p:pic>
        <p:nvPicPr>
          <p:cNvPr id="15" name="Picture 14">
            <a:extLst>
              <a:ext uri="{FF2B5EF4-FFF2-40B4-BE49-F238E27FC236}">
                <a16:creationId xmlns:a16="http://schemas.microsoft.com/office/drawing/2014/main" id="{7CBC3A76-8E10-7BD4-2EA7-1EC54770B888}"/>
              </a:ext>
            </a:extLst>
          </p:cNvPr>
          <p:cNvPicPr>
            <a:picLocks noChangeAspect="1"/>
          </p:cNvPicPr>
          <p:nvPr/>
        </p:nvPicPr>
        <p:blipFill>
          <a:blip r:embed="rId3"/>
          <a:stretch>
            <a:fillRect/>
          </a:stretch>
        </p:blipFill>
        <p:spPr>
          <a:xfrm>
            <a:off x="147637" y="3349007"/>
            <a:ext cx="6581775" cy="2333625"/>
          </a:xfrm>
          <a:prstGeom prst="rect">
            <a:avLst/>
          </a:prstGeom>
        </p:spPr>
      </p:pic>
    </p:spTree>
    <p:extLst>
      <p:ext uri="{BB962C8B-B14F-4D97-AF65-F5344CB8AC3E}">
        <p14:creationId xmlns:p14="http://schemas.microsoft.com/office/powerpoint/2010/main" val="37832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2FB4-33C5-46AA-590C-06F40B7FF636}"/>
              </a:ext>
            </a:extLst>
          </p:cNvPr>
          <p:cNvSpPr>
            <a:spLocks noGrp="1"/>
          </p:cNvSpPr>
          <p:nvPr>
            <p:ph type="title"/>
          </p:nvPr>
        </p:nvSpPr>
        <p:spPr/>
        <p:txBody>
          <a:bodyPr/>
          <a:lstStyle/>
          <a:p>
            <a:r>
              <a:rPr lang="en-US" dirty="0"/>
              <a:t>Solution</a:t>
            </a:r>
            <a:endParaRPr lang="en-IN" dirty="0"/>
          </a:p>
        </p:txBody>
      </p:sp>
      <p:pic>
        <p:nvPicPr>
          <p:cNvPr id="5" name="Content Placeholder 4">
            <a:extLst>
              <a:ext uri="{FF2B5EF4-FFF2-40B4-BE49-F238E27FC236}">
                <a16:creationId xmlns:a16="http://schemas.microsoft.com/office/drawing/2014/main" id="{37F1FE7F-120D-E8C7-A9DC-12AAE12F4939}"/>
              </a:ext>
            </a:extLst>
          </p:cNvPr>
          <p:cNvPicPr>
            <a:picLocks noGrp="1" noChangeAspect="1"/>
          </p:cNvPicPr>
          <p:nvPr>
            <p:ph idx="1"/>
          </p:nvPr>
        </p:nvPicPr>
        <p:blipFill rotWithShape="1">
          <a:blip r:embed="rId2"/>
          <a:srcRect l="27278" t="33229" r="20055" b="19840"/>
          <a:stretch/>
        </p:blipFill>
        <p:spPr>
          <a:xfrm>
            <a:off x="568960" y="1513839"/>
            <a:ext cx="6045200" cy="2214881"/>
          </a:xfrm>
        </p:spPr>
      </p:pic>
      <p:grpSp>
        <p:nvGrpSpPr>
          <p:cNvPr id="6" name="Group 5">
            <a:extLst>
              <a:ext uri="{FF2B5EF4-FFF2-40B4-BE49-F238E27FC236}">
                <a16:creationId xmlns:a16="http://schemas.microsoft.com/office/drawing/2014/main" id="{796F0A63-20FC-D68C-C28A-601CD5AB37B9}"/>
              </a:ext>
            </a:extLst>
          </p:cNvPr>
          <p:cNvGrpSpPr/>
          <p:nvPr/>
        </p:nvGrpSpPr>
        <p:grpSpPr>
          <a:xfrm>
            <a:off x="7287260" y="1354155"/>
            <a:ext cx="4140200" cy="1541445"/>
            <a:chOff x="0" y="250985"/>
            <a:chExt cx="4140200" cy="2445366"/>
          </a:xfrm>
        </p:grpSpPr>
        <p:sp>
          <p:nvSpPr>
            <p:cNvPr id="7" name="Rectangle: Rounded Corners 6">
              <a:extLst>
                <a:ext uri="{FF2B5EF4-FFF2-40B4-BE49-F238E27FC236}">
                  <a16:creationId xmlns:a16="http://schemas.microsoft.com/office/drawing/2014/main" id="{EE50AC5F-3A9C-2BA3-52BE-8707FAD95916}"/>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B4E9C584-7C48-9499-3BF1-BD1B4C4A158F}"/>
                </a:ext>
              </a:extLst>
            </p:cNvPr>
            <p:cNvSpPr txBox="1"/>
            <p:nvPr/>
          </p:nvSpPr>
          <p:spPr>
            <a:xfrm>
              <a:off x="119373" y="370358"/>
              <a:ext cx="3901454" cy="2206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Data distribution for each column along the median was plotted using scatter plot</a:t>
              </a:r>
            </a:p>
          </p:txBody>
        </p:sp>
      </p:grpSp>
      <p:pic>
        <p:nvPicPr>
          <p:cNvPr id="10" name="Picture 9">
            <a:extLst>
              <a:ext uri="{FF2B5EF4-FFF2-40B4-BE49-F238E27FC236}">
                <a16:creationId xmlns:a16="http://schemas.microsoft.com/office/drawing/2014/main" id="{DC906C47-EC89-A29B-D5B7-51EEE42DF541}"/>
              </a:ext>
            </a:extLst>
          </p:cNvPr>
          <p:cNvPicPr>
            <a:picLocks noChangeAspect="1"/>
          </p:cNvPicPr>
          <p:nvPr/>
        </p:nvPicPr>
        <p:blipFill rotWithShape="1">
          <a:blip r:embed="rId3"/>
          <a:srcRect l="27583" t="23259" r="32333" b="11556"/>
          <a:stretch/>
        </p:blipFill>
        <p:spPr>
          <a:xfrm>
            <a:off x="568960" y="3756325"/>
            <a:ext cx="4886960" cy="2753362"/>
          </a:xfrm>
          <a:prstGeom prst="rect">
            <a:avLst/>
          </a:prstGeom>
        </p:spPr>
      </p:pic>
      <p:grpSp>
        <p:nvGrpSpPr>
          <p:cNvPr id="11" name="Group 10">
            <a:extLst>
              <a:ext uri="{FF2B5EF4-FFF2-40B4-BE49-F238E27FC236}">
                <a16:creationId xmlns:a16="http://schemas.microsoft.com/office/drawing/2014/main" id="{DCDC024C-3EE2-1296-739A-F2B62F59FCF0}"/>
              </a:ext>
            </a:extLst>
          </p:cNvPr>
          <p:cNvGrpSpPr/>
          <p:nvPr/>
        </p:nvGrpSpPr>
        <p:grpSpPr>
          <a:xfrm>
            <a:off x="7287260" y="4036395"/>
            <a:ext cx="4140200" cy="1541445"/>
            <a:chOff x="0" y="250985"/>
            <a:chExt cx="4140200" cy="2445366"/>
          </a:xfrm>
        </p:grpSpPr>
        <p:sp>
          <p:nvSpPr>
            <p:cNvPr id="12" name="Rectangle: Rounded Corners 11">
              <a:extLst>
                <a:ext uri="{FF2B5EF4-FFF2-40B4-BE49-F238E27FC236}">
                  <a16:creationId xmlns:a16="http://schemas.microsoft.com/office/drawing/2014/main" id="{94F55F88-9F28-284C-BA5F-D53B0ADCE94A}"/>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7653BDA8-8907-772E-828F-911289875014}"/>
                </a:ext>
              </a:extLst>
            </p:cNvPr>
            <p:cNvSpPr txBox="1"/>
            <p:nvPr/>
          </p:nvSpPr>
          <p:spPr>
            <a:xfrm>
              <a:off x="119373" y="370358"/>
              <a:ext cx="3901454" cy="2206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Dictionary was made and the percentage data greater </a:t>
              </a:r>
              <a:r>
                <a:rPr lang="en-US" sz="2400" kern="1200" dirty="0" err="1"/>
                <a:t>than,less</a:t>
              </a:r>
              <a:r>
                <a:rPr lang="en-US" sz="2400" kern="1200" dirty="0"/>
                <a:t> than median was stored</a:t>
              </a:r>
            </a:p>
          </p:txBody>
        </p:sp>
      </p:grpSp>
      <p:cxnSp>
        <p:nvCxnSpPr>
          <p:cNvPr id="14" name="Straight Arrow Connector 13">
            <a:extLst>
              <a:ext uri="{FF2B5EF4-FFF2-40B4-BE49-F238E27FC236}">
                <a16:creationId xmlns:a16="http://schemas.microsoft.com/office/drawing/2014/main" id="{720222E0-C496-807E-8E86-525A848830C7}"/>
              </a:ext>
            </a:extLst>
          </p:cNvPr>
          <p:cNvCxnSpPr/>
          <p:nvPr/>
        </p:nvCxnSpPr>
        <p:spPr>
          <a:xfrm>
            <a:off x="5157470" y="252158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DF0C5A-1685-D759-3800-B7207B5344FC}"/>
              </a:ext>
            </a:extLst>
          </p:cNvPr>
          <p:cNvCxnSpPr/>
          <p:nvPr/>
        </p:nvCxnSpPr>
        <p:spPr>
          <a:xfrm>
            <a:off x="5086350" y="484822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70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6" name="Rectangle 15">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9AB97B-B3E9-5B1A-1489-066BEAAFFEBA}"/>
              </a:ext>
            </a:extLst>
          </p:cNvPr>
          <p:cNvSpPr>
            <a:spLocks noGrp="1"/>
          </p:cNvSpPr>
          <p:nvPr>
            <p:ph type="title"/>
          </p:nvPr>
        </p:nvSpPr>
        <p:spPr>
          <a:xfrm>
            <a:off x="876691" y="301843"/>
            <a:ext cx="10477109" cy="1003532"/>
          </a:xfrm>
        </p:spPr>
        <p:txBody>
          <a:bodyPr anchor="ctr">
            <a:normAutofit/>
          </a:bodyPr>
          <a:lstStyle/>
          <a:p>
            <a:r>
              <a:rPr lang="en-US" sz="3200" dirty="0">
                <a:solidFill>
                  <a:srgbClr val="FFFFFF"/>
                </a:solidFill>
              </a:rPr>
              <a:t>Solution</a:t>
            </a:r>
            <a:endParaRPr lang="en-IN" sz="3200" dirty="0">
              <a:solidFill>
                <a:srgbClr val="FFFFFF"/>
              </a:solidFill>
            </a:endParaRPr>
          </a:p>
        </p:txBody>
      </p:sp>
      <p:sp>
        <p:nvSpPr>
          <p:cNvPr id="6" name="TextBox 5">
            <a:extLst>
              <a:ext uri="{FF2B5EF4-FFF2-40B4-BE49-F238E27FC236}">
                <a16:creationId xmlns:a16="http://schemas.microsoft.com/office/drawing/2014/main" id="{25C3024C-5BC5-4B4C-9698-75263254EBA2}"/>
              </a:ext>
            </a:extLst>
          </p:cNvPr>
          <p:cNvSpPr txBox="1"/>
          <p:nvPr/>
        </p:nvSpPr>
        <p:spPr>
          <a:xfrm>
            <a:off x="7816440" y="2893767"/>
            <a:ext cx="4019960" cy="1569660"/>
          </a:xfrm>
          <a:prstGeom prst="rect">
            <a:avLst/>
          </a:prstGeom>
          <a:noFill/>
        </p:spPr>
        <p:txBody>
          <a:bodyPr wrap="square" rtlCol="0">
            <a:spAutoFit/>
          </a:bodyPr>
          <a:lstStyle/>
          <a:p>
            <a:pPr defTabSz="795528">
              <a:spcAft>
                <a:spcPts val="600"/>
              </a:spcAft>
            </a:pPr>
            <a:r>
              <a:rPr lang="en-US" sz="2400" kern="1200" dirty="0">
                <a:solidFill>
                  <a:schemeClr val="tx1"/>
                </a:solidFill>
                <a:latin typeface="+mn-lt"/>
                <a:ea typeface="+mn-ea"/>
                <a:cs typeface="+mn-cs"/>
              </a:rPr>
              <a:t>To calculate the correlation matrix for the selected columns and create heatmap to visualize the correlation</a:t>
            </a:r>
            <a:endParaRPr lang="en-IN" sz="2400" dirty="0"/>
          </a:p>
        </p:txBody>
      </p:sp>
      <p:cxnSp>
        <p:nvCxnSpPr>
          <p:cNvPr id="10" name="Straight Arrow Connector 9">
            <a:extLst>
              <a:ext uri="{FF2B5EF4-FFF2-40B4-BE49-F238E27FC236}">
                <a16:creationId xmlns:a16="http://schemas.microsoft.com/office/drawing/2014/main" id="{C1E5932F-59D0-7DF6-38D3-C73837CC2796}"/>
              </a:ext>
            </a:extLst>
          </p:cNvPr>
          <p:cNvCxnSpPr/>
          <p:nvPr/>
        </p:nvCxnSpPr>
        <p:spPr>
          <a:xfrm>
            <a:off x="5980267" y="3159046"/>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01A66EE-54BF-45DB-774E-97385C4D850E}"/>
              </a:ext>
            </a:extLst>
          </p:cNvPr>
          <p:cNvPicPr>
            <a:picLocks noChangeAspect="1"/>
          </p:cNvPicPr>
          <p:nvPr/>
        </p:nvPicPr>
        <p:blipFill>
          <a:blip r:embed="rId2"/>
          <a:stretch>
            <a:fillRect/>
          </a:stretch>
        </p:blipFill>
        <p:spPr>
          <a:xfrm>
            <a:off x="147637" y="1630869"/>
            <a:ext cx="6829425" cy="5076825"/>
          </a:xfrm>
          <a:prstGeom prst="rect">
            <a:avLst/>
          </a:prstGeom>
        </p:spPr>
      </p:pic>
    </p:spTree>
    <p:extLst>
      <p:ext uri="{BB962C8B-B14F-4D97-AF65-F5344CB8AC3E}">
        <p14:creationId xmlns:p14="http://schemas.microsoft.com/office/powerpoint/2010/main" val="254102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37BC-13E8-411D-D095-C729CE18C5D5}"/>
              </a:ext>
            </a:extLst>
          </p:cNvPr>
          <p:cNvSpPr>
            <a:spLocks noGrp="1"/>
          </p:cNvSpPr>
          <p:nvPr>
            <p:ph type="title"/>
          </p:nvPr>
        </p:nvSpPr>
        <p:spPr/>
        <p:txBody>
          <a:bodyPr/>
          <a:lstStyle/>
          <a:p>
            <a:r>
              <a:rPr lang="en-US" dirty="0"/>
              <a:t>Solution</a:t>
            </a:r>
            <a:endParaRPr lang="en-IN" dirty="0"/>
          </a:p>
        </p:txBody>
      </p:sp>
      <p:grpSp>
        <p:nvGrpSpPr>
          <p:cNvPr id="6" name="Group 5">
            <a:extLst>
              <a:ext uri="{FF2B5EF4-FFF2-40B4-BE49-F238E27FC236}">
                <a16:creationId xmlns:a16="http://schemas.microsoft.com/office/drawing/2014/main" id="{AA4DA114-B772-FFAF-F85A-CDEEF66955F9}"/>
              </a:ext>
            </a:extLst>
          </p:cNvPr>
          <p:cNvGrpSpPr/>
          <p:nvPr/>
        </p:nvGrpSpPr>
        <p:grpSpPr>
          <a:xfrm>
            <a:off x="7287260" y="1354155"/>
            <a:ext cx="4140200" cy="1541445"/>
            <a:chOff x="0" y="250985"/>
            <a:chExt cx="4140200" cy="2445366"/>
          </a:xfrm>
        </p:grpSpPr>
        <p:sp>
          <p:nvSpPr>
            <p:cNvPr id="7" name="Rectangle: Rounded Corners 6">
              <a:extLst>
                <a:ext uri="{FF2B5EF4-FFF2-40B4-BE49-F238E27FC236}">
                  <a16:creationId xmlns:a16="http://schemas.microsoft.com/office/drawing/2014/main" id="{42D8EE3D-EE1F-627D-E0FE-13D47D8ED7DC}"/>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3A696182-6393-FF90-6F77-3482885306A4}"/>
                </a:ext>
              </a:extLst>
            </p:cNvPr>
            <p:cNvSpPr txBox="1"/>
            <p:nvPr/>
          </p:nvSpPr>
          <p:spPr>
            <a:xfrm>
              <a:off x="119373" y="370358"/>
              <a:ext cx="3901454" cy="2206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 derive the top 10 </a:t>
              </a:r>
              <a:r>
                <a:rPr lang="en-US" sz="2400" kern="1200" dirty="0" err="1"/>
                <a:t>youtube,Netflix</a:t>
              </a:r>
              <a:r>
                <a:rPr lang="en-US" sz="2400" kern="1200" dirty="0"/>
                <a:t> and social media users based on the download data</a:t>
              </a:r>
            </a:p>
          </p:txBody>
        </p:sp>
      </p:grpSp>
      <p:grpSp>
        <p:nvGrpSpPr>
          <p:cNvPr id="13" name="Group 12">
            <a:extLst>
              <a:ext uri="{FF2B5EF4-FFF2-40B4-BE49-F238E27FC236}">
                <a16:creationId xmlns:a16="http://schemas.microsoft.com/office/drawing/2014/main" id="{0FD4C39B-7CDE-D255-EDB1-6D297B4A8939}"/>
              </a:ext>
            </a:extLst>
          </p:cNvPr>
          <p:cNvGrpSpPr/>
          <p:nvPr/>
        </p:nvGrpSpPr>
        <p:grpSpPr>
          <a:xfrm>
            <a:off x="7287260" y="4174181"/>
            <a:ext cx="4140200" cy="2064692"/>
            <a:chOff x="0" y="250985"/>
            <a:chExt cx="4140200" cy="2445366"/>
          </a:xfrm>
        </p:grpSpPr>
        <p:sp>
          <p:nvSpPr>
            <p:cNvPr id="14" name="Rectangle: Rounded Corners 13">
              <a:extLst>
                <a:ext uri="{FF2B5EF4-FFF2-40B4-BE49-F238E27FC236}">
                  <a16:creationId xmlns:a16="http://schemas.microsoft.com/office/drawing/2014/main" id="{87964D02-E5AE-A776-F0D1-8AC6EEB5252F}"/>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4B035CC4-2990-D208-2786-983A0F2FFB7A}"/>
                </a:ext>
              </a:extLst>
            </p:cNvPr>
            <p:cNvSpPr txBox="1"/>
            <p:nvPr/>
          </p:nvSpPr>
          <p:spPr>
            <a:xfrm>
              <a:off x="119373" y="370358"/>
              <a:ext cx="3901454" cy="2206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dirty="0"/>
                <a:t>To identify the top 10, bottom 10, and most frequent values for the metrics: TCP retransmission, RTT, and throughput.</a:t>
              </a:r>
              <a:endParaRPr lang="en-US" sz="2400" kern="1200" dirty="0"/>
            </a:p>
          </p:txBody>
        </p:sp>
      </p:grpSp>
      <p:cxnSp>
        <p:nvCxnSpPr>
          <p:cNvPr id="16" name="Straight Arrow Connector 15">
            <a:extLst>
              <a:ext uri="{FF2B5EF4-FFF2-40B4-BE49-F238E27FC236}">
                <a16:creationId xmlns:a16="http://schemas.microsoft.com/office/drawing/2014/main" id="{ED6D1D15-A1FF-7E74-1D01-6AD079B2E6C5}"/>
              </a:ext>
            </a:extLst>
          </p:cNvPr>
          <p:cNvCxnSpPr/>
          <p:nvPr/>
        </p:nvCxnSpPr>
        <p:spPr>
          <a:xfrm>
            <a:off x="5157470" y="252158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B87F6C-A442-FEF7-FD6D-376A6FF0A622}"/>
              </a:ext>
            </a:extLst>
          </p:cNvPr>
          <p:cNvCxnSpPr/>
          <p:nvPr/>
        </p:nvCxnSpPr>
        <p:spPr>
          <a:xfrm>
            <a:off x="4903470" y="5000625"/>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286E092-AA4A-4FB1-CD37-00FDDAC38627}"/>
              </a:ext>
            </a:extLst>
          </p:cNvPr>
          <p:cNvPicPr>
            <a:picLocks noChangeAspect="1"/>
          </p:cNvPicPr>
          <p:nvPr/>
        </p:nvPicPr>
        <p:blipFill>
          <a:blip r:embed="rId2"/>
          <a:stretch>
            <a:fillRect/>
          </a:stretch>
        </p:blipFill>
        <p:spPr>
          <a:xfrm>
            <a:off x="272091" y="1301115"/>
            <a:ext cx="5976309" cy="3038475"/>
          </a:xfrm>
          <a:prstGeom prst="rect">
            <a:avLst/>
          </a:prstGeom>
        </p:spPr>
      </p:pic>
      <p:pic>
        <p:nvPicPr>
          <p:cNvPr id="20" name="Picture 19">
            <a:extLst>
              <a:ext uri="{FF2B5EF4-FFF2-40B4-BE49-F238E27FC236}">
                <a16:creationId xmlns:a16="http://schemas.microsoft.com/office/drawing/2014/main" id="{26830DEF-F034-2101-BD91-F267DF32ED2E}"/>
              </a:ext>
            </a:extLst>
          </p:cNvPr>
          <p:cNvPicPr>
            <a:picLocks noChangeAspect="1"/>
          </p:cNvPicPr>
          <p:nvPr/>
        </p:nvPicPr>
        <p:blipFill>
          <a:blip r:embed="rId3"/>
          <a:stretch>
            <a:fillRect/>
          </a:stretch>
        </p:blipFill>
        <p:spPr>
          <a:xfrm>
            <a:off x="272091" y="4339590"/>
            <a:ext cx="4829175" cy="2362200"/>
          </a:xfrm>
          <a:prstGeom prst="rect">
            <a:avLst/>
          </a:prstGeom>
        </p:spPr>
      </p:pic>
    </p:spTree>
    <p:extLst>
      <p:ext uri="{BB962C8B-B14F-4D97-AF65-F5344CB8AC3E}">
        <p14:creationId xmlns:p14="http://schemas.microsoft.com/office/powerpoint/2010/main" val="325774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0D8C-39C4-DC98-CB04-75C032069058}"/>
              </a:ext>
            </a:extLst>
          </p:cNvPr>
          <p:cNvSpPr>
            <a:spLocks noGrp="1"/>
          </p:cNvSpPr>
          <p:nvPr>
            <p:ph type="title"/>
          </p:nvPr>
        </p:nvSpPr>
        <p:spPr/>
        <p:txBody>
          <a:bodyPr/>
          <a:lstStyle/>
          <a:p>
            <a:r>
              <a:rPr lang="en-US" dirty="0"/>
              <a:t>Solution</a:t>
            </a:r>
            <a:endParaRPr lang="en-IN" dirty="0"/>
          </a:p>
        </p:txBody>
      </p:sp>
      <p:grpSp>
        <p:nvGrpSpPr>
          <p:cNvPr id="6" name="Group 5">
            <a:extLst>
              <a:ext uri="{FF2B5EF4-FFF2-40B4-BE49-F238E27FC236}">
                <a16:creationId xmlns:a16="http://schemas.microsoft.com/office/drawing/2014/main" id="{5D7E3EE8-1FB1-B3DC-9AD8-48F172193079}"/>
              </a:ext>
            </a:extLst>
          </p:cNvPr>
          <p:cNvGrpSpPr/>
          <p:nvPr/>
        </p:nvGrpSpPr>
        <p:grpSpPr>
          <a:xfrm>
            <a:off x="7213600" y="1690688"/>
            <a:ext cx="4140200" cy="1881186"/>
            <a:chOff x="0" y="250985"/>
            <a:chExt cx="4140200" cy="2445366"/>
          </a:xfrm>
        </p:grpSpPr>
        <p:sp>
          <p:nvSpPr>
            <p:cNvPr id="7" name="Rectangle: Rounded Corners 6">
              <a:extLst>
                <a:ext uri="{FF2B5EF4-FFF2-40B4-BE49-F238E27FC236}">
                  <a16:creationId xmlns:a16="http://schemas.microsoft.com/office/drawing/2014/main" id="{137EE805-9B68-1253-CE20-05B6985ADDAC}"/>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B656D387-9FEC-518F-372E-502EECD6B963}"/>
                </a:ext>
              </a:extLst>
            </p:cNvPr>
            <p:cNvSpPr txBox="1"/>
            <p:nvPr/>
          </p:nvSpPr>
          <p:spPr>
            <a:xfrm>
              <a:off x="119373" y="370358"/>
              <a:ext cx="3901454" cy="2206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dirty="0"/>
                <a:t>To build a linear regression model to predict customer satisfaction scores based on various network parameters and traffic metrics</a:t>
              </a:r>
              <a:endParaRPr lang="en-US" sz="2400" kern="1200" dirty="0"/>
            </a:p>
          </p:txBody>
        </p:sp>
      </p:grpSp>
      <p:grpSp>
        <p:nvGrpSpPr>
          <p:cNvPr id="13" name="Group 12">
            <a:extLst>
              <a:ext uri="{FF2B5EF4-FFF2-40B4-BE49-F238E27FC236}">
                <a16:creationId xmlns:a16="http://schemas.microsoft.com/office/drawing/2014/main" id="{515E7809-CCAC-7C68-5341-16522AC9D1C5}"/>
              </a:ext>
            </a:extLst>
          </p:cNvPr>
          <p:cNvGrpSpPr/>
          <p:nvPr/>
        </p:nvGrpSpPr>
        <p:grpSpPr>
          <a:xfrm>
            <a:off x="7332973" y="4156877"/>
            <a:ext cx="4140200" cy="1541445"/>
            <a:chOff x="0" y="250985"/>
            <a:chExt cx="4140200" cy="2445366"/>
          </a:xfrm>
        </p:grpSpPr>
        <p:sp>
          <p:nvSpPr>
            <p:cNvPr id="14" name="Rectangle: Rounded Corners 13">
              <a:extLst>
                <a:ext uri="{FF2B5EF4-FFF2-40B4-BE49-F238E27FC236}">
                  <a16:creationId xmlns:a16="http://schemas.microsoft.com/office/drawing/2014/main" id="{EE7F9621-FD7E-BA51-7C10-95ED908C6D9E}"/>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D79E6F51-8C80-2713-8832-4F8991A9985E}"/>
                </a:ext>
              </a:extLst>
            </p:cNvPr>
            <p:cNvSpPr txBox="1"/>
            <p:nvPr/>
          </p:nvSpPr>
          <p:spPr>
            <a:xfrm>
              <a:off x="119373" y="370358"/>
              <a:ext cx="3901454" cy="2206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dirty="0"/>
                <a:t>To calculate multiple evaluation metrics such as MSE, RMSE, MAE, and R²</a:t>
              </a:r>
              <a:endParaRPr lang="en-US" sz="2400" kern="1200" dirty="0"/>
            </a:p>
          </p:txBody>
        </p:sp>
      </p:grpSp>
      <p:cxnSp>
        <p:nvCxnSpPr>
          <p:cNvPr id="16" name="Straight Arrow Connector 15">
            <a:extLst>
              <a:ext uri="{FF2B5EF4-FFF2-40B4-BE49-F238E27FC236}">
                <a16:creationId xmlns:a16="http://schemas.microsoft.com/office/drawing/2014/main" id="{BB4B5F05-F258-C826-0B32-06E506171730}"/>
              </a:ext>
            </a:extLst>
          </p:cNvPr>
          <p:cNvCxnSpPr/>
          <p:nvPr/>
        </p:nvCxnSpPr>
        <p:spPr>
          <a:xfrm>
            <a:off x="5441413" y="2520871"/>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7D8537-0BD9-F2DB-5658-40EA53DAE469}"/>
              </a:ext>
            </a:extLst>
          </p:cNvPr>
          <p:cNvCxnSpPr/>
          <p:nvPr/>
        </p:nvCxnSpPr>
        <p:spPr>
          <a:xfrm>
            <a:off x="5441413" y="5149771"/>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B772B8-B2C4-E278-64E5-F9895944AFC7}"/>
              </a:ext>
            </a:extLst>
          </p:cNvPr>
          <p:cNvPicPr>
            <a:picLocks noChangeAspect="1"/>
          </p:cNvPicPr>
          <p:nvPr/>
        </p:nvPicPr>
        <p:blipFill>
          <a:blip r:embed="rId2"/>
          <a:stretch>
            <a:fillRect/>
          </a:stretch>
        </p:blipFill>
        <p:spPr>
          <a:xfrm>
            <a:off x="282886" y="1690688"/>
            <a:ext cx="5879789" cy="4424362"/>
          </a:xfrm>
          <a:prstGeom prst="rect">
            <a:avLst/>
          </a:prstGeom>
        </p:spPr>
      </p:pic>
    </p:spTree>
    <p:extLst>
      <p:ext uri="{BB962C8B-B14F-4D97-AF65-F5344CB8AC3E}">
        <p14:creationId xmlns:p14="http://schemas.microsoft.com/office/powerpoint/2010/main" val="283969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2407-7592-5C03-C21E-C32F1E137279}"/>
              </a:ext>
            </a:extLst>
          </p:cNvPr>
          <p:cNvSpPr>
            <a:spLocks noGrp="1"/>
          </p:cNvSpPr>
          <p:nvPr>
            <p:ph type="title"/>
          </p:nvPr>
        </p:nvSpPr>
        <p:spPr/>
        <p:txBody>
          <a:bodyPr/>
          <a:lstStyle/>
          <a:p>
            <a:r>
              <a:rPr lang="en-US" dirty="0"/>
              <a:t>Solution</a:t>
            </a:r>
            <a:endParaRPr lang="en-IN" dirty="0"/>
          </a:p>
        </p:txBody>
      </p:sp>
      <p:grpSp>
        <p:nvGrpSpPr>
          <p:cNvPr id="6" name="Group 5">
            <a:extLst>
              <a:ext uri="{FF2B5EF4-FFF2-40B4-BE49-F238E27FC236}">
                <a16:creationId xmlns:a16="http://schemas.microsoft.com/office/drawing/2014/main" id="{A0889C53-02AA-8A76-CC8C-338C1DD2FDCA}"/>
              </a:ext>
            </a:extLst>
          </p:cNvPr>
          <p:cNvGrpSpPr/>
          <p:nvPr/>
        </p:nvGrpSpPr>
        <p:grpSpPr>
          <a:xfrm>
            <a:off x="7213600" y="1238250"/>
            <a:ext cx="4140200" cy="2693670"/>
            <a:chOff x="0" y="250985"/>
            <a:chExt cx="4140200" cy="2445366"/>
          </a:xfrm>
        </p:grpSpPr>
        <p:sp>
          <p:nvSpPr>
            <p:cNvPr id="7" name="Rectangle: Rounded Corners 6">
              <a:extLst>
                <a:ext uri="{FF2B5EF4-FFF2-40B4-BE49-F238E27FC236}">
                  <a16:creationId xmlns:a16="http://schemas.microsoft.com/office/drawing/2014/main" id="{5CBC8568-0B2F-3583-ECF3-A6E8ACF4C5F2}"/>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D742371C-1C19-A48E-8D6D-19044A0B0905}"/>
                </a:ext>
              </a:extLst>
            </p:cNvPr>
            <p:cNvSpPr txBox="1"/>
            <p:nvPr/>
          </p:nvSpPr>
          <p:spPr>
            <a:xfrm>
              <a:off x="119373" y="370358"/>
              <a:ext cx="3901454" cy="2206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dirty="0"/>
                <a:t>To perform K-means clustering on the engagement and experience scores, and visualize the clusters using a scatter plot</a:t>
              </a:r>
              <a:endParaRPr lang="en-US" sz="2400" kern="1200" dirty="0"/>
            </a:p>
          </p:txBody>
        </p:sp>
      </p:grpSp>
      <p:cxnSp>
        <p:nvCxnSpPr>
          <p:cNvPr id="9" name="Straight Arrow Connector 8">
            <a:extLst>
              <a:ext uri="{FF2B5EF4-FFF2-40B4-BE49-F238E27FC236}">
                <a16:creationId xmlns:a16="http://schemas.microsoft.com/office/drawing/2014/main" id="{CCD08061-E985-99CA-B38E-07CDC3AD822C}"/>
              </a:ext>
            </a:extLst>
          </p:cNvPr>
          <p:cNvCxnSpPr/>
          <p:nvPr/>
        </p:nvCxnSpPr>
        <p:spPr>
          <a:xfrm>
            <a:off x="5441413" y="2520871"/>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29B1F3-7041-3899-68DF-1BDC463F0F07}"/>
              </a:ext>
            </a:extLst>
          </p:cNvPr>
          <p:cNvGrpSpPr/>
          <p:nvPr/>
        </p:nvGrpSpPr>
        <p:grpSpPr>
          <a:xfrm>
            <a:off x="7213600" y="4007168"/>
            <a:ext cx="4140200" cy="1541445"/>
            <a:chOff x="0" y="250985"/>
            <a:chExt cx="4140200" cy="2445366"/>
          </a:xfrm>
        </p:grpSpPr>
        <p:sp>
          <p:nvSpPr>
            <p:cNvPr id="13" name="Rectangle: Rounded Corners 12">
              <a:extLst>
                <a:ext uri="{FF2B5EF4-FFF2-40B4-BE49-F238E27FC236}">
                  <a16:creationId xmlns:a16="http://schemas.microsoft.com/office/drawing/2014/main" id="{F8B84C7A-CA4C-4E71-1EF2-9D10896BE024}"/>
                </a:ext>
              </a:extLst>
            </p:cNvPr>
            <p:cNvSpPr/>
            <p:nvPr/>
          </p:nvSpPr>
          <p:spPr>
            <a:xfrm>
              <a:off x="0" y="250985"/>
              <a:ext cx="4140200" cy="244536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DD7B57B0-03F0-C1A6-5C3C-E653E58364C8}"/>
                </a:ext>
              </a:extLst>
            </p:cNvPr>
            <p:cNvSpPr txBox="1"/>
            <p:nvPr/>
          </p:nvSpPr>
          <p:spPr>
            <a:xfrm>
              <a:off x="119373" y="370358"/>
              <a:ext cx="3901454" cy="2206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EDA plots were made for the significant categorical variables</a:t>
              </a:r>
            </a:p>
          </p:txBody>
        </p:sp>
      </p:grpSp>
      <p:cxnSp>
        <p:nvCxnSpPr>
          <p:cNvPr id="15" name="Straight Arrow Connector 14">
            <a:extLst>
              <a:ext uri="{FF2B5EF4-FFF2-40B4-BE49-F238E27FC236}">
                <a16:creationId xmlns:a16="http://schemas.microsoft.com/office/drawing/2014/main" id="{2044FC2C-FB7A-1077-F902-9479AA425EFA}"/>
              </a:ext>
            </a:extLst>
          </p:cNvPr>
          <p:cNvCxnSpPr/>
          <p:nvPr/>
        </p:nvCxnSpPr>
        <p:spPr>
          <a:xfrm>
            <a:off x="5532853" y="4796711"/>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3B60EC4-14C3-E710-2E38-D3E711F83AB8}"/>
              </a:ext>
            </a:extLst>
          </p:cNvPr>
          <p:cNvPicPr>
            <a:picLocks noChangeAspect="1"/>
          </p:cNvPicPr>
          <p:nvPr/>
        </p:nvPicPr>
        <p:blipFill>
          <a:blip r:embed="rId2"/>
          <a:stretch>
            <a:fillRect/>
          </a:stretch>
        </p:blipFill>
        <p:spPr>
          <a:xfrm>
            <a:off x="525463" y="1649334"/>
            <a:ext cx="5437187" cy="1743075"/>
          </a:xfrm>
          <a:prstGeom prst="rect">
            <a:avLst/>
          </a:prstGeom>
        </p:spPr>
      </p:pic>
    </p:spTree>
    <p:extLst>
      <p:ext uri="{BB962C8B-B14F-4D97-AF65-F5344CB8AC3E}">
        <p14:creationId xmlns:p14="http://schemas.microsoft.com/office/powerpoint/2010/main" val="282340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F156-074B-199F-DC91-A11D8F77D9AE}"/>
              </a:ext>
            </a:extLst>
          </p:cNvPr>
          <p:cNvSpPr>
            <a:spLocks noGrp="1"/>
          </p:cNvSpPr>
          <p:nvPr>
            <p:ph type="title"/>
          </p:nvPr>
        </p:nvSpPr>
        <p:spPr/>
        <p:txBody>
          <a:bodyPr/>
          <a:lstStyle/>
          <a:p>
            <a:r>
              <a:rPr lang="en-US" dirty="0"/>
              <a:t>EDA Plots and Conclusion</a:t>
            </a:r>
            <a:endParaRPr lang="en-IN" dirty="0"/>
          </a:p>
        </p:txBody>
      </p:sp>
      <p:pic>
        <p:nvPicPr>
          <p:cNvPr id="4" name="Picture 3">
            <a:extLst>
              <a:ext uri="{FF2B5EF4-FFF2-40B4-BE49-F238E27FC236}">
                <a16:creationId xmlns:a16="http://schemas.microsoft.com/office/drawing/2014/main" id="{DB2A32C2-4C1A-621F-B4CB-DF7E76A06A6B}"/>
              </a:ext>
            </a:extLst>
          </p:cNvPr>
          <p:cNvPicPr>
            <a:picLocks noChangeAspect="1"/>
          </p:cNvPicPr>
          <p:nvPr/>
        </p:nvPicPr>
        <p:blipFill>
          <a:blip r:embed="rId2"/>
          <a:stretch>
            <a:fillRect/>
          </a:stretch>
        </p:blipFill>
        <p:spPr>
          <a:xfrm>
            <a:off x="285750" y="1481137"/>
            <a:ext cx="5581650" cy="4729163"/>
          </a:xfrm>
          <a:prstGeom prst="rect">
            <a:avLst/>
          </a:prstGeom>
        </p:spPr>
      </p:pic>
      <p:sp>
        <p:nvSpPr>
          <p:cNvPr id="17" name="TextBox 16">
            <a:extLst>
              <a:ext uri="{FF2B5EF4-FFF2-40B4-BE49-F238E27FC236}">
                <a16:creationId xmlns:a16="http://schemas.microsoft.com/office/drawing/2014/main" id="{C9062052-84A4-7220-F0FA-F4292ADDE79E}"/>
              </a:ext>
            </a:extLst>
          </p:cNvPr>
          <p:cNvSpPr txBox="1"/>
          <p:nvPr/>
        </p:nvSpPr>
        <p:spPr>
          <a:xfrm>
            <a:off x="5705475" y="1504950"/>
            <a:ext cx="5648325" cy="4801314"/>
          </a:xfrm>
          <a:prstGeom prst="rect">
            <a:avLst/>
          </a:prstGeom>
          <a:noFill/>
        </p:spPr>
        <p:txBody>
          <a:bodyPr wrap="square" rtlCol="0">
            <a:spAutoFit/>
          </a:bodyPr>
          <a:lstStyle/>
          <a:p>
            <a:pPr algn="l"/>
            <a:r>
              <a:rPr lang="en-US" b="0" i="0" dirty="0">
                <a:effectLst/>
              </a:rPr>
              <a:t>The </a:t>
            </a:r>
            <a:r>
              <a:rPr lang="en-US" b="1" i="0" dirty="0">
                <a:effectLst/>
              </a:rPr>
              <a:t>PCA plot</a:t>
            </a:r>
            <a:r>
              <a:rPr lang="en-US" b="0" i="0" dirty="0">
                <a:effectLst/>
              </a:rPr>
              <a:t> shows the distribution of users based on the first two principal components (PC1 and PC2), which represent the most significant patterns in the application data usage. The </a:t>
            </a:r>
            <a:r>
              <a:rPr lang="en-US" b="1" i="0" dirty="0">
                <a:effectLst/>
              </a:rPr>
              <a:t>k-means clustering</a:t>
            </a:r>
            <a:r>
              <a:rPr lang="en-US" b="0" i="0" dirty="0">
                <a:effectLst/>
              </a:rPr>
              <a:t> identifies different groups of users with similar data consumption behaviors.</a:t>
            </a:r>
          </a:p>
          <a:p>
            <a:pPr algn="l"/>
            <a:r>
              <a:rPr lang="en-US" b="1" i="0" dirty="0">
                <a:effectLst/>
              </a:rPr>
              <a:t>PC1:</a:t>
            </a:r>
          </a:p>
          <a:p>
            <a:pPr algn="l">
              <a:buFont typeface="Arial" panose="020B0604020202020204" pitchFamily="34" charset="0"/>
              <a:buChar char="•"/>
            </a:pPr>
            <a:r>
              <a:rPr lang="en-US" b="0" i="0" dirty="0">
                <a:effectLst/>
              </a:rPr>
              <a:t>Differentiates between users who primarily use </a:t>
            </a:r>
            <a:r>
              <a:rPr lang="en-US" b="1" i="0" dirty="0">
                <a:effectLst/>
              </a:rPr>
              <a:t>Netflix</a:t>
            </a:r>
            <a:r>
              <a:rPr lang="en-US" b="0" i="0" dirty="0">
                <a:effectLst/>
              </a:rPr>
              <a:t> (positive values) and those who use </a:t>
            </a:r>
            <a:r>
              <a:rPr lang="en-US" b="1" i="0" dirty="0">
                <a:effectLst/>
              </a:rPr>
              <a:t>Social Media</a:t>
            </a:r>
            <a:r>
              <a:rPr lang="en-US" b="0" i="0" dirty="0">
                <a:effectLst/>
              </a:rPr>
              <a:t> and </a:t>
            </a:r>
            <a:r>
              <a:rPr lang="en-US" b="1" i="0" dirty="0">
                <a:effectLst/>
              </a:rPr>
              <a:t>Other applications</a:t>
            </a:r>
            <a:r>
              <a:rPr lang="en-US" b="0" i="0" dirty="0">
                <a:effectLst/>
              </a:rPr>
              <a:t> (negative values).</a:t>
            </a:r>
          </a:p>
          <a:p>
            <a:pPr algn="l"/>
            <a:r>
              <a:rPr lang="en-US" b="1" i="0" dirty="0">
                <a:effectLst/>
              </a:rPr>
              <a:t>PC2:</a:t>
            </a:r>
          </a:p>
          <a:p>
            <a:pPr algn="l">
              <a:buFont typeface="Arial" panose="020B0604020202020204" pitchFamily="34" charset="0"/>
              <a:buChar char="•"/>
            </a:pPr>
            <a:r>
              <a:rPr lang="en-US" b="0" i="0" dirty="0">
                <a:effectLst/>
              </a:rPr>
              <a:t>Separates users based on </a:t>
            </a:r>
            <a:r>
              <a:rPr lang="en-US" b="1" i="0" dirty="0">
                <a:effectLst/>
              </a:rPr>
              <a:t>Gaming</a:t>
            </a:r>
            <a:r>
              <a:rPr lang="en-US" b="0" i="0" dirty="0">
                <a:effectLst/>
              </a:rPr>
              <a:t> (positive values) versus </a:t>
            </a:r>
            <a:r>
              <a:rPr lang="en-US" b="1" i="0" dirty="0">
                <a:effectLst/>
              </a:rPr>
              <a:t>YouTube</a:t>
            </a:r>
            <a:r>
              <a:rPr lang="en-US" b="0" i="0" dirty="0">
                <a:effectLst/>
              </a:rPr>
              <a:t> (negative values) data usage.</a:t>
            </a:r>
          </a:p>
          <a:p>
            <a:pPr algn="l"/>
            <a:r>
              <a:rPr lang="en-US" b="0" i="0" dirty="0">
                <a:effectLst/>
              </a:rPr>
              <a:t>In the plot, the clusters likely group users with dominant behaviors, such as high </a:t>
            </a:r>
            <a:r>
              <a:rPr lang="en-US" b="1" i="0" dirty="0">
                <a:effectLst/>
              </a:rPr>
              <a:t>Netflix</a:t>
            </a:r>
            <a:r>
              <a:rPr lang="en-US" b="0" i="0" dirty="0">
                <a:effectLst/>
              </a:rPr>
              <a:t> users, high </a:t>
            </a:r>
            <a:r>
              <a:rPr lang="en-US" b="1" i="0" dirty="0">
                <a:effectLst/>
              </a:rPr>
              <a:t>Gaming</a:t>
            </a:r>
            <a:r>
              <a:rPr lang="en-US" b="0" i="0" dirty="0">
                <a:effectLst/>
              </a:rPr>
              <a:t> users, or high </a:t>
            </a:r>
            <a:r>
              <a:rPr lang="en-US" b="1" i="0" dirty="0">
                <a:effectLst/>
              </a:rPr>
              <a:t>YouTube</a:t>
            </a:r>
            <a:r>
              <a:rPr lang="en-US" b="0" i="0" dirty="0">
                <a:effectLst/>
              </a:rPr>
              <a:t> users, providing insights into how different groups consume application data.</a:t>
            </a:r>
          </a:p>
          <a:p>
            <a:endParaRPr lang="en-IN" dirty="0"/>
          </a:p>
        </p:txBody>
      </p:sp>
    </p:spTree>
    <p:extLst>
      <p:ext uri="{BB962C8B-B14F-4D97-AF65-F5344CB8AC3E}">
        <p14:creationId xmlns:p14="http://schemas.microsoft.com/office/powerpoint/2010/main" val="246100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23AE-26C3-E702-33FA-48CBA3B04AA2}"/>
              </a:ext>
            </a:extLst>
          </p:cNvPr>
          <p:cNvSpPr>
            <a:spLocks noGrp="1"/>
          </p:cNvSpPr>
          <p:nvPr>
            <p:ph type="title"/>
          </p:nvPr>
        </p:nvSpPr>
        <p:spPr/>
        <p:txBody>
          <a:bodyPr/>
          <a:lstStyle/>
          <a:p>
            <a:r>
              <a:rPr lang="en-US" dirty="0"/>
              <a:t>EDA Plots and Conclusion</a:t>
            </a:r>
            <a:endParaRPr lang="en-IN" dirty="0"/>
          </a:p>
        </p:txBody>
      </p:sp>
      <p:pic>
        <p:nvPicPr>
          <p:cNvPr id="4" name="Picture 3">
            <a:extLst>
              <a:ext uri="{FF2B5EF4-FFF2-40B4-BE49-F238E27FC236}">
                <a16:creationId xmlns:a16="http://schemas.microsoft.com/office/drawing/2014/main" id="{B5B8C934-43BE-18D9-267B-30218BE41FEE}"/>
              </a:ext>
            </a:extLst>
          </p:cNvPr>
          <p:cNvPicPr>
            <a:picLocks noChangeAspect="1"/>
          </p:cNvPicPr>
          <p:nvPr/>
        </p:nvPicPr>
        <p:blipFill>
          <a:blip r:embed="rId2"/>
          <a:stretch>
            <a:fillRect/>
          </a:stretch>
        </p:blipFill>
        <p:spPr>
          <a:xfrm>
            <a:off x="476250" y="1600200"/>
            <a:ext cx="5619750" cy="4533900"/>
          </a:xfrm>
          <a:prstGeom prst="rect">
            <a:avLst/>
          </a:prstGeom>
        </p:spPr>
      </p:pic>
      <p:sp>
        <p:nvSpPr>
          <p:cNvPr id="12" name="TextBox 11">
            <a:extLst>
              <a:ext uri="{FF2B5EF4-FFF2-40B4-BE49-F238E27FC236}">
                <a16:creationId xmlns:a16="http://schemas.microsoft.com/office/drawing/2014/main" id="{40A36229-7982-FFE7-2F34-2E43C21E31B1}"/>
              </a:ext>
            </a:extLst>
          </p:cNvPr>
          <p:cNvSpPr txBox="1"/>
          <p:nvPr/>
        </p:nvSpPr>
        <p:spPr>
          <a:xfrm>
            <a:off x="6181725" y="1600200"/>
            <a:ext cx="5534025"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The chart indicates that both YouTube and Netflix generate significantly higher download traffic compared to Social Media. </a:t>
            </a:r>
          </a:p>
          <a:p>
            <a:pPr marL="285750" indent="-285750">
              <a:buFont typeface="Arial" panose="020B0604020202020204" pitchFamily="34" charset="0"/>
              <a:buChar char="•"/>
            </a:pPr>
            <a:r>
              <a:rPr lang="en-US" b="0" i="0" dirty="0">
                <a:effectLst/>
              </a:rPr>
              <a:t>The volume of data consumed through YouTube and Netflix is almost equal, highlighting their heavy use for video streaming. </a:t>
            </a:r>
          </a:p>
          <a:p>
            <a:pPr marL="285750" indent="-285750">
              <a:buFont typeface="Arial" panose="020B0604020202020204" pitchFamily="34" charset="0"/>
              <a:buChar char="•"/>
            </a:pPr>
            <a:r>
              <a:rPr lang="en-US" b="0" i="0" dirty="0">
                <a:effectLst/>
              </a:rPr>
              <a:t>In contrast, Social Media traffic is noticeably lower, suggesting that users are downloading much less data on these platforms, likely due to the smaller file sizes of content like posts and images compared to video streams.</a:t>
            </a:r>
            <a:endParaRPr lang="en-IN" dirty="0"/>
          </a:p>
        </p:txBody>
      </p:sp>
    </p:spTree>
    <p:extLst>
      <p:ext uri="{BB962C8B-B14F-4D97-AF65-F5344CB8AC3E}">
        <p14:creationId xmlns:p14="http://schemas.microsoft.com/office/powerpoint/2010/main" val="139970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DD9B-A531-3809-2BD2-E85B52902130}"/>
              </a:ext>
            </a:extLst>
          </p:cNvPr>
          <p:cNvSpPr>
            <a:spLocks noGrp="1"/>
          </p:cNvSpPr>
          <p:nvPr>
            <p:ph type="title"/>
          </p:nvPr>
        </p:nvSpPr>
        <p:spPr>
          <a:xfrm>
            <a:off x="766281" y="5530"/>
            <a:ext cx="10515600" cy="1325563"/>
          </a:xfrm>
        </p:spPr>
        <p:txBody>
          <a:bodyPr/>
          <a:lstStyle/>
          <a:p>
            <a:r>
              <a:rPr lang="en-US" dirty="0"/>
              <a:t>EDA Plots and Conclusion</a:t>
            </a:r>
            <a:endParaRPr lang="en-IN" dirty="0"/>
          </a:p>
        </p:txBody>
      </p:sp>
      <p:cxnSp>
        <p:nvCxnSpPr>
          <p:cNvPr id="9" name="Straight Arrow Connector 8">
            <a:extLst>
              <a:ext uri="{FF2B5EF4-FFF2-40B4-BE49-F238E27FC236}">
                <a16:creationId xmlns:a16="http://schemas.microsoft.com/office/drawing/2014/main" id="{ADB13A2B-7A47-F646-0F70-03DB24BC77E6}"/>
              </a:ext>
            </a:extLst>
          </p:cNvPr>
          <p:cNvCxnSpPr/>
          <p:nvPr/>
        </p:nvCxnSpPr>
        <p:spPr>
          <a:xfrm>
            <a:off x="5489306" y="2521506"/>
            <a:ext cx="1599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7CBA5CA-11AD-B45B-E85E-B438EFC4C02C}"/>
              </a:ext>
            </a:extLst>
          </p:cNvPr>
          <p:cNvPicPr>
            <a:picLocks noChangeAspect="1"/>
          </p:cNvPicPr>
          <p:nvPr/>
        </p:nvPicPr>
        <p:blipFill rotWithShape="1">
          <a:blip r:embed="rId2"/>
          <a:srcRect t="1388" b="54862"/>
          <a:stretch/>
        </p:blipFill>
        <p:spPr>
          <a:xfrm>
            <a:off x="186705" y="1021318"/>
            <a:ext cx="7075140" cy="3000375"/>
          </a:xfrm>
          <a:prstGeom prst="rect">
            <a:avLst/>
          </a:prstGeom>
        </p:spPr>
      </p:pic>
      <p:pic>
        <p:nvPicPr>
          <p:cNvPr id="14" name="Picture 13">
            <a:extLst>
              <a:ext uri="{FF2B5EF4-FFF2-40B4-BE49-F238E27FC236}">
                <a16:creationId xmlns:a16="http://schemas.microsoft.com/office/drawing/2014/main" id="{DA64AC53-4D1A-3907-3A30-E4171D78FCD5}"/>
              </a:ext>
            </a:extLst>
          </p:cNvPr>
          <p:cNvPicPr>
            <a:picLocks noChangeAspect="1"/>
          </p:cNvPicPr>
          <p:nvPr/>
        </p:nvPicPr>
        <p:blipFill rotWithShape="1">
          <a:blip r:embed="rId2"/>
          <a:srcRect l="3689" t="56250" r="3689"/>
          <a:stretch/>
        </p:blipFill>
        <p:spPr>
          <a:xfrm>
            <a:off x="535573" y="4153381"/>
            <a:ext cx="6553200" cy="2565917"/>
          </a:xfrm>
          <a:prstGeom prst="rect">
            <a:avLst/>
          </a:prstGeom>
        </p:spPr>
      </p:pic>
      <p:sp>
        <p:nvSpPr>
          <p:cNvPr id="15" name="TextBox 14">
            <a:extLst>
              <a:ext uri="{FF2B5EF4-FFF2-40B4-BE49-F238E27FC236}">
                <a16:creationId xmlns:a16="http://schemas.microsoft.com/office/drawing/2014/main" id="{D429B92F-9885-4CB0-2325-C2690F3F3122}"/>
              </a:ext>
            </a:extLst>
          </p:cNvPr>
          <p:cNvSpPr txBox="1"/>
          <p:nvPr/>
        </p:nvSpPr>
        <p:spPr>
          <a:xfrm>
            <a:off x="6924782" y="945222"/>
            <a:ext cx="4936675"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Average Throughput per Handset Type (Top 10 Handsets):</a:t>
            </a:r>
          </a:p>
          <a:p>
            <a:r>
              <a:rPr lang="en-US" sz="2000" dirty="0"/>
              <a:t>This chart displays the top 10 handsets by average throughput in kbps. The highest throughput is seen for the "New Apple iPhone" model.</a:t>
            </a:r>
          </a:p>
          <a:p>
            <a:endParaRPr lang="en-US" sz="2000" dirty="0"/>
          </a:p>
          <a:p>
            <a:pPr marL="285750" indent="-285750">
              <a:buFont typeface="Arial" panose="020B0604020202020204" pitchFamily="34" charset="0"/>
              <a:buChar char="•"/>
            </a:pPr>
            <a:r>
              <a:rPr lang="en-US" sz="2000" dirty="0"/>
              <a:t>Average TCP Retransmission per Handset Type (Top 10 Handsets):</a:t>
            </a:r>
          </a:p>
          <a:p>
            <a:r>
              <a:rPr lang="en-US" sz="2000" dirty="0"/>
              <a:t>This chart shows the top 10 handsets with the highest average TCP retransmissions. The "LG + H815" model appears to have the highest retransmission values.</a:t>
            </a:r>
          </a:p>
          <a:p>
            <a:endParaRPr lang="en-IN" sz="2000" dirty="0"/>
          </a:p>
        </p:txBody>
      </p:sp>
    </p:spTree>
    <p:extLst>
      <p:ext uri="{BB962C8B-B14F-4D97-AF65-F5344CB8AC3E}">
        <p14:creationId xmlns:p14="http://schemas.microsoft.com/office/powerpoint/2010/main" val="215205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02E2C-31AD-18E3-0BC5-EEC12384D83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Project Overview</a:t>
            </a:r>
            <a:endParaRPr lang="en-IN" sz="4000">
              <a:solidFill>
                <a:srgbClr val="FFFFFF"/>
              </a:solidFill>
            </a:endParaRPr>
          </a:p>
        </p:txBody>
      </p:sp>
      <p:sp>
        <p:nvSpPr>
          <p:cNvPr id="3" name="Content Placeholder 2">
            <a:extLst>
              <a:ext uri="{FF2B5EF4-FFF2-40B4-BE49-F238E27FC236}">
                <a16:creationId xmlns:a16="http://schemas.microsoft.com/office/drawing/2014/main" id="{2571E076-9D5B-9E19-7348-BCE9FB6AA85C}"/>
              </a:ext>
            </a:extLst>
          </p:cNvPr>
          <p:cNvSpPr>
            <a:spLocks noGrp="1"/>
          </p:cNvSpPr>
          <p:nvPr>
            <p:ph idx="1"/>
          </p:nvPr>
        </p:nvSpPr>
        <p:spPr>
          <a:xfrm>
            <a:off x="4810259" y="649480"/>
            <a:ext cx="6555347" cy="5546047"/>
          </a:xfrm>
        </p:spPr>
        <p:txBody>
          <a:bodyPr anchor="ctr">
            <a:normAutofit/>
          </a:bodyPr>
          <a:lstStyle/>
          <a:p>
            <a:r>
              <a:rPr lang="en-US" sz="1600" b="0" i="0" dirty="0">
                <a:effectLst/>
              </a:rPr>
              <a:t>Data cleaning and preprocessing was performed on Dataset. </a:t>
            </a:r>
          </a:p>
          <a:p>
            <a:r>
              <a:rPr lang="en-US" sz="1600" b="0" i="0" dirty="0">
                <a:effectLst/>
              </a:rPr>
              <a:t>The different methods employed for data wrangling were: </a:t>
            </a:r>
          </a:p>
          <a:p>
            <a:pPr marL="0" indent="0">
              <a:buNone/>
            </a:pPr>
            <a:r>
              <a:rPr lang="en-US" sz="1600" b="0" i="0" dirty="0">
                <a:effectLst/>
              </a:rPr>
              <a:t>- Filling the null values in column</a:t>
            </a:r>
          </a:p>
          <a:p>
            <a:pPr marL="0" indent="0">
              <a:buNone/>
            </a:pPr>
            <a:r>
              <a:rPr lang="en-US" sz="1600" b="0" i="0" dirty="0">
                <a:effectLst/>
              </a:rPr>
              <a:t>-  Checked the datatypes, summary and dimensions of the dataset, treated the missing values</a:t>
            </a:r>
          </a:p>
          <a:p>
            <a:pPr>
              <a:buFontTx/>
              <a:buChar char="-"/>
            </a:pPr>
            <a:r>
              <a:rPr lang="en-IN" sz="1600" dirty="0"/>
              <a:t>Task 1 - User Overview Analysis was performed and  </a:t>
            </a:r>
            <a:r>
              <a:rPr lang="en-US" sz="1600" dirty="0"/>
              <a:t>examined user behavior, device preferences, and data usage patterns to identify trends across applications like Social Media, YouTube, and Netflix.</a:t>
            </a:r>
            <a:endParaRPr lang="en-IN" sz="1600" dirty="0"/>
          </a:p>
          <a:p>
            <a:pPr>
              <a:buFontTx/>
              <a:buChar char="-"/>
            </a:pPr>
            <a:r>
              <a:rPr lang="en-US" sz="1600" dirty="0"/>
              <a:t>Task 2 - User Engagement Analysis was performed and it involved clustering users based on engagement metrics and identifying top users across various applications.</a:t>
            </a:r>
          </a:p>
          <a:p>
            <a:pPr>
              <a:buFontTx/>
              <a:buChar char="-"/>
            </a:pPr>
            <a:r>
              <a:rPr lang="en-US" sz="1600" dirty="0"/>
              <a:t>Task 3 - User Experience Analysis involved assessing user experience by analyzing network performance metrics such as TCP retransmissions, Round Trip Time (RTT), and throughput. Additionally, device characteristics were considered, and users were clustered based on their experience scores.</a:t>
            </a:r>
          </a:p>
          <a:p>
            <a:pPr>
              <a:buFontTx/>
              <a:buChar char="-"/>
            </a:pPr>
            <a:r>
              <a:rPr lang="en-US" sz="1600" dirty="0"/>
              <a:t>Task 4 involved calculating engagement and experience scores for each user, predicting satisfaction using regression, and clustering users based on their scores using k-means.</a:t>
            </a:r>
            <a:endParaRPr lang="en-IN" sz="1600" dirty="0"/>
          </a:p>
        </p:txBody>
      </p:sp>
    </p:spTree>
    <p:extLst>
      <p:ext uri="{BB962C8B-B14F-4D97-AF65-F5344CB8AC3E}">
        <p14:creationId xmlns:p14="http://schemas.microsoft.com/office/powerpoint/2010/main" val="269826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2D01-00AA-CBD0-FFEA-9F5822765FB7}"/>
              </a:ext>
            </a:extLst>
          </p:cNvPr>
          <p:cNvSpPr>
            <a:spLocks noGrp="1"/>
          </p:cNvSpPr>
          <p:nvPr>
            <p:ph type="title"/>
          </p:nvPr>
        </p:nvSpPr>
        <p:spPr/>
        <p:txBody>
          <a:bodyPr/>
          <a:lstStyle/>
          <a:p>
            <a:r>
              <a:rPr lang="en-US" dirty="0"/>
              <a:t>EDA Plots and Conclusion</a:t>
            </a:r>
            <a:endParaRPr lang="en-IN" dirty="0"/>
          </a:p>
        </p:txBody>
      </p:sp>
      <p:pic>
        <p:nvPicPr>
          <p:cNvPr id="4" name="Picture 3">
            <a:extLst>
              <a:ext uri="{FF2B5EF4-FFF2-40B4-BE49-F238E27FC236}">
                <a16:creationId xmlns:a16="http://schemas.microsoft.com/office/drawing/2014/main" id="{383BF3E9-E26B-2780-C388-AD4DFD9AB938}"/>
              </a:ext>
            </a:extLst>
          </p:cNvPr>
          <p:cNvPicPr>
            <a:picLocks noChangeAspect="1"/>
          </p:cNvPicPr>
          <p:nvPr/>
        </p:nvPicPr>
        <p:blipFill>
          <a:blip r:embed="rId2"/>
          <a:stretch>
            <a:fillRect/>
          </a:stretch>
        </p:blipFill>
        <p:spPr>
          <a:xfrm>
            <a:off x="299020" y="1690688"/>
            <a:ext cx="4920680" cy="4263294"/>
          </a:xfrm>
          <a:prstGeom prst="rect">
            <a:avLst/>
          </a:prstGeom>
        </p:spPr>
      </p:pic>
      <p:sp>
        <p:nvSpPr>
          <p:cNvPr id="12" name="TextBox 11">
            <a:extLst>
              <a:ext uri="{FF2B5EF4-FFF2-40B4-BE49-F238E27FC236}">
                <a16:creationId xmlns:a16="http://schemas.microsoft.com/office/drawing/2014/main" id="{91254488-4656-213F-E98F-9BBF2F6928EF}"/>
              </a:ext>
            </a:extLst>
          </p:cNvPr>
          <p:cNvSpPr txBox="1"/>
          <p:nvPr/>
        </p:nvSpPr>
        <p:spPr>
          <a:xfrm>
            <a:off x="5219700" y="1387011"/>
            <a:ext cx="6205591" cy="532453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rPr>
              <a:t>The clustering shows a clear segmentation of users based on engagement. Those with high engagement tend to group together, while low-engaged users form their own group.</a:t>
            </a:r>
          </a:p>
          <a:p>
            <a:pPr marL="285750" indent="-285750" algn="l">
              <a:buFont typeface="Arial" panose="020B0604020202020204" pitchFamily="34" charset="0"/>
              <a:buChar char="•"/>
            </a:pPr>
            <a:r>
              <a:rPr lang="en-US" sz="2000" b="0" i="0" dirty="0">
                <a:effectLst/>
              </a:rPr>
              <a:t>The experience scores for both clusters are very close, indicating that both groups may have similar levels of user experience.</a:t>
            </a:r>
          </a:p>
          <a:p>
            <a:pPr marL="285750" indent="-285750" algn="l">
              <a:buFont typeface="Arial" panose="020B0604020202020204" pitchFamily="34" charset="0"/>
              <a:buChar char="•"/>
            </a:pPr>
            <a:r>
              <a:rPr lang="en-US" sz="2000" b="0" i="0" dirty="0">
                <a:effectLst/>
              </a:rPr>
              <a:t>The engagement scores, though different, are not drastically apart, showing that both clusters contain users who are fairly engaged, but those in Cluster 1 are slightly more engaged.</a:t>
            </a:r>
          </a:p>
          <a:p>
            <a:pPr marL="285750" indent="-285750" algn="l">
              <a:buFont typeface="Arial" panose="020B0604020202020204" pitchFamily="34" charset="0"/>
              <a:buChar char="•"/>
            </a:pPr>
            <a:r>
              <a:rPr lang="en-US" sz="2000" b="0" i="0" dirty="0">
                <a:effectLst/>
              </a:rPr>
              <a:t>This could help identify users in Cluster 0 who, while having a good experience, may benefit from further efforts to increase their engagement. Conversely, Cluster 1 contains users who are already well-engaged, and maintaining their experience level might be key.</a:t>
            </a:r>
          </a:p>
          <a:p>
            <a:endParaRPr lang="en-IN" sz="2000" dirty="0"/>
          </a:p>
        </p:txBody>
      </p:sp>
    </p:spTree>
    <p:extLst>
      <p:ext uri="{BB962C8B-B14F-4D97-AF65-F5344CB8AC3E}">
        <p14:creationId xmlns:p14="http://schemas.microsoft.com/office/powerpoint/2010/main" val="172655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2E584BD-56AD-BBDA-236E-0852C1E0C7BB}"/>
              </a:ext>
            </a:extLst>
          </p:cNvPr>
          <p:cNvGraphicFramePr>
            <a:graphicFrameLocks noGrp="1"/>
          </p:cNvGraphicFramePr>
          <p:nvPr>
            <p:ph idx="1"/>
            <p:extLst>
              <p:ext uri="{D42A27DB-BD31-4B8C-83A1-F6EECF244321}">
                <p14:modId xmlns:p14="http://schemas.microsoft.com/office/powerpoint/2010/main" val="63812414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03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33C1-ACC3-A05F-27E4-BAC208D2AEB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839B702-9733-F48E-F996-C00767D9F8B9}"/>
              </a:ext>
            </a:extLst>
          </p:cNvPr>
          <p:cNvSpPr>
            <a:spLocks noGrp="1"/>
          </p:cNvSpPr>
          <p:nvPr>
            <p:ph idx="1"/>
          </p:nvPr>
        </p:nvSpPr>
        <p:spPr/>
        <p:txBody>
          <a:bodyPr>
            <a:normAutofit/>
          </a:bodyPr>
          <a:lstStyle/>
          <a:p>
            <a:pPr marL="0" indent="0">
              <a:buNone/>
            </a:pPr>
            <a:r>
              <a:rPr lang="en-US" sz="1800" dirty="0"/>
              <a:t>    Libraries used:</a:t>
            </a:r>
          </a:p>
          <a:p>
            <a:r>
              <a:rPr lang="en-US" sz="1800" b="0" i="0" dirty="0">
                <a:solidFill>
                  <a:srgbClr val="1F2328"/>
                </a:solidFill>
                <a:effectLst/>
              </a:rPr>
              <a:t>Pandas: Data manipulation library that provides data structures like </a:t>
            </a:r>
            <a:r>
              <a:rPr lang="en-US" sz="1800" b="0" i="0" dirty="0" err="1">
                <a:solidFill>
                  <a:srgbClr val="1F2328"/>
                </a:solidFill>
                <a:effectLst/>
              </a:rPr>
              <a:t>DataFrames</a:t>
            </a:r>
            <a:r>
              <a:rPr lang="en-US" sz="1800" b="0" i="0" dirty="0">
                <a:solidFill>
                  <a:srgbClr val="1F2328"/>
                </a:solidFill>
                <a:effectLst/>
              </a:rPr>
              <a:t> for easy handling and analysis of structured data. </a:t>
            </a:r>
          </a:p>
          <a:p>
            <a:r>
              <a:rPr lang="en-US" sz="1800" b="0" i="0" dirty="0">
                <a:solidFill>
                  <a:srgbClr val="1F2328"/>
                </a:solidFill>
                <a:effectLst/>
              </a:rPr>
              <a:t>NumPy: Fundamental library for numerical computing in Python, offering powerful array objects and mathematical functions for array operations. </a:t>
            </a:r>
          </a:p>
          <a:p>
            <a:r>
              <a:rPr lang="en-US" sz="1800" b="0" i="0" dirty="0">
                <a:solidFill>
                  <a:srgbClr val="1F2328"/>
                </a:solidFill>
                <a:effectLst/>
              </a:rPr>
              <a:t>Matplotlib: Comprehensive plotting library for creating static, interactive, and publication-quality visualizations in Python. </a:t>
            </a:r>
          </a:p>
          <a:p>
            <a:r>
              <a:rPr lang="en-US" sz="1800" b="0" i="0" dirty="0">
                <a:solidFill>
                  <a:srgbClr val="1F2328"/>
                </a:solidFill>
                <a:effectLst/>
              </a:rPr>
              <a:t>Seaborn: Statistical data visualization library that works well with Pandas and Matplotlib, offering high-level functions for creating informative statistical plots.</a:t>
            </a:r>
          </a:p>
          <a:p>
            <a:r>
              <a:rPr lang="en-US" sz="1800" dirty="0" err="1">
                <a:solidFill>
                  <a:srgbClr val="1F2328"/>
                </a:solidFill>
              </a:rPr>
              <a:t>SimpleImputer</a:t>
            </a:r>
            <a:r>
              <a:rPr lang="en-US" sz="1800" dirty="0">
                <a:solidFill>
                  <a:srgbClr val="1F2328"/>
                </a:solidFill>
              </a:rPr>
              <a:t>: Was </a:t>
            </a:r>
            <a:r>
              <a:rPr lang="en-US" sz="1800" dirty="0"/>
              <a:t>used to fill in (impute) missing values in your dataset</a:t>
            </a:r>
          </a:p>
          <a:p>
            <a:r>
              <a:rPr lang="en-US" sz="1800" b="0" i="0" dirty="0" err="1">
                <a:solidFill>
                  <a:srgbClr val="1F2328"/>
                </a:solidFill>
                <a:effectLst/>
              </a:rPr>
              <a:t>StandardScaler</a:t>
            </a:r>
            <a:r>
              <a:rPr lang="en-US" sz="1800" b="0" i="0" dirty="0">
                <a:solidFill>
                  <a:srgbClr val="1F2328"/>
                </a:solidFill>
                <a:effectLst/>
              </a:rPr>
              <a:t>: Was used to </a:t>
            </a:r>
            <a:r>
              <a:rPr lang="en-US" sz="1800" dirty="0"/>
              <a:t>standardizes features by removing the mean and scaling to unit variance</a:t>
            </a:r>
            <a:endParaRPr lang="en-US" sz="1800" b="0" i="0" dirty="0">
              <a:solidFill>
                <a:srgbClr val="1F2328"/>
              </a:solidFill>
              <a:effectLst/>
            </a:endParaRPr>
          </a:p>
          <a:p>
            <a:r>
              <a:rPr lang="en-US" sz="1800" dirty="0">
                <a:solidFill>
                  <a:srgbClr val="1F2328"/>
                </a:solidFill>
              </a:rPr>
              <a:t>The code was executed in Google </a:t>
            </a:r>
            <a:r>
              <a:rPr lang="en-US" sz="1800" dirty="0" err="1">
                <a:solidFill>
                  <a:srgbClr val="1F2328"/>
                </a:solidFill>
              </a:rPr>
              <a:t>Colab</a:t>
            </a:r>
            <a:r>
              <a:rPr lang="en-US" sz="1800" dirty="0">
                <a:solidFill>
                  <a:srgbClr val="1F2328"/>
                </a:solidFill>
              </a:rPr>
              <a:t> notebook.</a:t>
            </a:r>
            <a:endParaRPr lang="en-IN" sz="1800" dirty="0"/>
          </a:p>
        </p:txBody>
      </p:sp>
    </p:spTree>
    <p:extLst>
      <p:ext uri="{BB962C8B-B14F-4D97-AF65-F5344CB8AC3E}">
        <p14:creationId xmlns:p14="http://schemas.microsoft.com/office/powerpoint/2010/main" val="420951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C7A36-DE0A-111B-89C7-94703B44C81C}"/>
              </a:ext>
            </a:extLst>
          </p:cNvPr>
          <p:cNvSpPr>
            <a:spLocks noGrp="1"/>
          </p:cNvSpPr>
          <p:nvPr>
            <p:ph type="title"/>
          </p:nvPr>
        </p:nvSpPr>
        <p:spPr>
          <a:xfrm>
            <a:off x="841248" y="315594"/>
            <a:ext cx="10509504" cy="1076914"/>
          </a:xfrm>
        </p:spPr>
        <p:txBody>
          <a:bodyPr anchor="ctr">
            <a:normAutofit/>
          </a:bodyPr>
          <a:lstStyle/>
          <a:p>
            <a:r>
              <a:rPr lang="en-US" sz="4000" dirty="0"/>
              <a:t>Solution</a:t>
            </a:r>
            <a:endParaRPr lang="en-IN" sz="4000" dirty="0"/>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4097490-9B72-949F-3150-1124A9886567}"/>
              </a:ext>
            </a:extLst>
          </p:cNvPr>
          <p:cNvSpPr txBox="1"/>
          <p:nvPr/>
        </p:nvSpPr>
        <p:spPr>
          <a:xfrm>
            <a:off x="6359916" y="2064875"/>
            <a:ext cx="4308084" cy="1771319"/>
          </a:xfrm>
          <a:prstGeom prst="rect">
            <a:avLst/>
          </a:prstGeom>
          <a:noFill/>
        </p:spPr>
        <p:txBody>
          <a:bodyPr wrap="square" rtlCol="0">
            <a:spAutoFit/>
          </a:bodyPr>
          <a:lstStyle/>
          <a:p>
            <a:pPr defTabSz="905256">
              <a:spcAft>
                <a:spcPts val="600"/>
              </a:spcAft>
            </a:pPr>
            <a:r>
              <a:rPr lang="en-US" sz="1782" kern="1200" dirty="0">
                <a:solidFill>
                  <a:schemeClr val="tx1"/>
                </a:solidFill>
                <a:latin typeface="+mn-lt"/>
                <a:ea typeface="+mn-ea"/>
                <a:cs typeface="+mn-cs"/>
              </a:rPr>
              <a:t>Importing the libraries</a:t>
            </a:r>
          </a:p>
          <a:p>
            <a:pPr defTabSz="905256">
              <a:spcAft>
                <a:spcPts val="600"/>
              </a:spcAft>
            </a:pPr>
            <a:endParaRPr lang="en-US" sz="1782" kern="1200" dirty="0">
              <a:solidFill>
                <a:schemeClr val="tx1"/>
              </a:solidFill>
              <a:latin typeface="+mn-lt"/>
              <a:ea typeface="+mn-ea"/>
              <a:cs typeface="+mn-cs"/>
            </a:endParaRPr>
          </a:p>
          <a:p>
            <a:pPr defTabSz="905256">
              <a:spcAft>
                <a:spcPts val="600"/>
              </a:spcAft>
            </a:pPr>
            <a:endParaRPr lang="en-US" sz="1782" dirty="0"/>
          </a:p>
          <a:p>
            <a:pPr defTabSz="905256">
              <a:spcAft>
                <a:spcPts val="600"/>
              </a:spcAft>
            </a:pPr>
            <a:r>
              <a:rPr lang="en-US" sz="1782" kern="1200" dirty="0">
                <a:solidFill>
                  <a:schemeClr val="tx1"/>
                </a:solidFill>
                <a:latin typeface="+mn-lt"/>
                <a:ea typeface="+mn-ea"/>
                <a:cs typeface="+mn-cs"/>
              </a:rPr>
              <a:t>To read the </a:t>
            </a:r>
            <a:r>
              <a:rPr lang="en-US" sz="1782" dirty="0"/>
              <a:t>excel</a:t>
            </a:r>
            <a:r>
              <a:rPr lang="en-US" sz="1782" kern="1200" dirty="0">
                <a:solidFill>
                  <a:schemeClr val="tx1"/>
                </a:solidFill>
                <a:latin typeface="+mn-lt"/>
                <a:ea typeface="+mn-ea"/>
                <a:cs typeface="+mn-cs"/>
              </a:rPr>
              <a:t> file</a:t>
            </a:r>
          </a:p>
          <a:p>
            <a:pPr defTabSz="905256">
              <a:spcAft>
                <a:spcPts val="600"/>
              </a:spcAft>
            </a:pPr>
            <a:r>
              <a:rPr lang="en-US" sz="1782" kern="1200" dirty="0">
                <a:solidFill>
                  <a:schemeClr val="tx1"/>
                </a:solidFill>
                <a:latin typeface="+mn-lt"/>
                <a:ea typeface="+mn-ea"/>
                <a:cs typeface="+mn-cs"/>
              </a:rPr>
              <a:t>To check dimension of the dataset</a:t>
            </a:r>
            <a:endParaRPr lang="en-IN" dirty="0"/>
          </a:p>
        </p:txBody>
      </p:sp>
      <p:sp>
        <p:nvSpPr>
          <p:cNvPr id="10" name="TextBox 9">
            <a:extLst>
              <a:ext uri="{FF2B5EF4-FFF2-40B4-BE49-F238E27FC236}">
                <a16:creationId xmlns:a16="http://schemas.microsoft.com/office/drawing/2014/main" id="{D75DB9DF-9BC4-FAF0-9F70-7853165DB679}"/>
              </a:ext>
            </a:extLst>
          </p:cNvPr>
          <p:cNvSpPr txBox="1"/>
          <p:nvPr/>
        </p:nvSpPr>
        <p:spPr>
          <a:xfrm>
            <a:off x="6419718" y="4634940"/>
            <a:ext cx="4620003" cy="1343188"/>
          </a:xfrm>
          <a:prstGeom prst="rect">
            <a:avLst/>
          </a:prstGeom>
          <a:noFill/>
        </p:spPr>
        <p:txBody>
          <a:bodyPr wrap="square" rtlCol="0">
            <a:spAutoFit/>
          </a:bodyPr>
          <a:lstStyle/>
          <a:p>
            <a:pPr defTabSz="905256">
              <a:spcAft>
                <a:spcPts val="600"/>
              </a:spcAft>
            </a:pPr>
            <a:r>
              <a:rPr lang="en-US" sz="1782" kern="1200" dirty="0">
                <a:solidFill>
                  <a:schemeClr val="tx1"/>
                </a:solidFill>
                <a:latin typeface="+mn-lt"/>
                <a:ea typeface="+mn-ea"/>
                <a:cs typeface="+mn-cs"/>
              </a:rPr>
              <a:t>To check for the rows and columns in the columns</a:t>
            </a:r>
          </a:p>
          <a:p>
            <a:pPr defTabSz="905256">
              <a:spcAft>
                <a:spcPts val="600"/>
              </a:spcAft>
            </a:pPr>
            <a:endParaRPr lang="en-US" sz="1782" kern="1200" dirty="0">
              <a:solidFill>
                <a:schemeClr val="tx1"/>
              </a:solidFill>
              <a:latin typeface="+mn-lt"/>
              <a:ea typeface="+mn-ea"/>
              <a:cs typeface="+mn-cs"/>
            </a:endParaRPr>
          </a:p>
          <a:p>
            <a:pPr defTabSz="905256">
              <a:spcAft>
                <a:spcPts val="600"/>
              </a:spcAft>
            </a:pPr>
            <a:r>
              <a:rPr lang="en-US" sz="1782" kern="1200" dirty="0">
                <a:solidFill>
                  <a:schemeClr val="tx1"/>
                </a:solidFill>
                <a:latin typeface="+mn-lt"/>
                <a:ea typeface="+mn-ea"/>
                <a:cs typeface="+mn-cs"/>
              </a:rPr>
              <a:t>To get first 5 rows of the dataset</a:t>
            </a:r>
            <a:endParaRPr lang="en-IN" dirty="0"/>
          </a:p>
        </p:txBody>
      </p:sp>
      <p:cxnSp>
        <p:nvCxnSpPr>
          <p:cNvPr id="12" name="Straight Arrow Connector 11">
            <a:extLst>
              <a:ext uri="{FF2B5EF4-FFF2-40B4-BE49-F238E27FC236}">
                <a16:creationId xmlns:a16="http://schemas.microsoft.com/office/drawing/2014/main" id="{F1D3D48B-0BB2-30DD-FAAE-061538F4DD20}"/>
              </a:ext>
            </a:extLst>
          </p:cNvPr>
          <p:cNvCxnSpPr/>
          <p:nvPr/>
        </p:nvCxnSpPr>
        <p:spPr>
          <a:xfrm>
            <a:off x="4043680" y="2282861"/>
            <a:ext cx="216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E314D2-C5FE-B9ED-0D0B-D20AFEF8D350}"/>
              </a:ext>
            </a:extLst>
          </p:cNvPr>
          <p:cNvCxnSpPr/>
          <p:nvPr/>
        </p:nvCxnSpPr>
        <p:spPr>
          <a:xfrm>
            <a:off x="4255458" y="3235452"/>
            <a:ext cx="216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8A18020-6009-DC39-6481-AD1D33357378}"/>
              </a:ext>
            </a:extLst>
          </p:cNvPr>
          <p:cNvCxnSpPr/>
          <p:nvPr/>
        </p:nvCxnSpPr>
        <p:spPr>
          <a:xfrm>
            <a:off x="4110355" y="3636330"/>
            <a:ext cx="216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6CAA93-87AD-4000-3F4E-763295BDC923}"/>
              </a:ext>
            </a:extLst>
          </p:cNvPr>
          <p:cNvCxnSpPr/>
          <p:nvPr/>
        </p:nvCxnSpPr>
        <p:spPr>
          <a:xfrm>
            <a:off x="4110355" y="4942244"/>
            <a:ext cx="216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DEF38C-1675-5252-D123-170D302FB608}"/>
              </a:ext>
            </a:extLst>
          </p:cNvPr>
          <p:cNvCxnSpPr/>
          <p:nvPr/>
        </p:nvCxnSpPr>
        <p:spPr>
          <a:xfrm>
            <a:off x="4110355" y="5838132"/>
            <a:ext cx="2164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F735152-0CC7-7CBE-9E20-CF42439A41D0}"/>
              </a:ext>
            </a:extLst>
          </p:cNvPr>
          <p:cNvPicPr>
            <a:picLocks noChangeAspect="1"/>
          </p:cNvPicPr>
          <p:nvPr/>
        </p:nvPicPr>
        <p:blipFill rotWithShape="1">
          <a:blip r:embed="rId2"/>
          <a:srcRect r="48545"/>
          <a:stretch/>
        </p:blipFill>
        <p:spPr>
          <a:xfrm>
            <a:off x="530653" y="1798995"/>
            <a:ext cx="3648817" cy="4439880"/>
          </a:xfrm>
          <a:prstGeom prst="rect">
            <a:avLst/>
          </a:prstGeom>
        </p:spPr>
      </p:pic>
    </p:spTree>
    <p:extLst>
      <p:ext uri="{BB962C8B-B14F-4D97-AF65-F5344CB8AC3E}">
        <p14:creationId xmlns:p14="http://schemas.microsoft.com/office/powerpoint/2010/main" val="18563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712DCB-9ADD-D124-9628-B60D81FB1BD8}"/>
              </a:ext>
            </a:extLst>
          </p:cNvPr>
          <p:cNvSpPr>
            <a:spLocks noGrp="1"/>
          </p:cNvSpPr>
          <p:nvPr>
            <p:ph type="title"/>
          </p:nvPr>
        </p:nvSpPr>
        <p:spPr>
          <a:xfrm>
            <a:off x="841248" y="334644"/>
            <a:ext cx="10509504" cy="1076914"/>
          </a:xfrm>
        </p:spPr>
        <p:txBody>
          <a:bodyPr anchor="ctr">
            <a:normAutofit/>
          </a:bodyPr>
          <a:lstStyle/>
          <a:p>
            <a:r>
              <a:rPr lang="en-US" sz="4000" dirty="0"/>
              <a:t>Solution</a:t>
            </a:r>
            <a:endParaRPr lang="en-IN" sz="4000" dirty="0"/>
          </a:p>
        </p:txBody>
      </p:sp>
      <p:cxnSp>
        <p:nvCxnSpPr>
          <p:cNvPr id="11" name="Straight Arrow Connector 10">
            <a:extLst>
              <a:ext uri="{FF2B5EF4-FFF2-40B4-BE49-F238E27FC236}">
                <a16:creationId xmlns:a16="http://schemas.microsoft.com/office/drawing/2014/main" id="{500C7B96-D608-11C9-EC9F-34C2684C7F05}"/>
              </a:ext>
            </a:extLst>
          </p:cNvPr>
          <p:cNvCxnSpPr/>
          <p:nvPr/>
        </p:nvCxnSpPr>
        <p:spPr>
          <a:xfrm>
            <a:off x="4368800" y="1818640"/>
            <a:ext cx="184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EA9CD2-63EA-37B9-35EA-EE1BC34F53E7}"/>
              </a:ext>
            </a:extLst>
          </p:cNvPr>
          <p:cNvCxnSpPr/>
          <p:nvPr/>
        </p:nvCxnSpPr>
        <p:spPr>
          <a:xfrm>
            <a:off x="4368800" y="2543145"/>
            <a:ext cx="184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8F360-B778-BCAD-1EEF-548D83525B9C}"/>
              </a:ext>
            </a:extLst>
          </p:cNvPr>
          <p:cNvCxnSpPr/>
          <p:nvPr/>
        </p:nvCxnSpPr>
        <p:spPr>
          <a:xfrm>
            <a:off x="4474845" y="4181475"/>
            <a:ext cx="184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extBox 8">
            <a:extLst>
              <a:ext uri="{FF2B5EF4-FFF2-40B4-BE49-F238E27FC236}">
                <a16:creationId xmlns:a16="http://schemas.microsoft.com/office/drawing/2014/main" id="{C6929A92-795A-5E4C-29F4-5983341AA6D1}"/>
              </a:ext>
            </a:extLst>
          </p:cNvPr>
          <p:cNvGraphicFramePr/>
          <p:nvPr>
            <p:extLst>
              <p:ext uri="{D42A27DB-BD31-4B8C-83A1-F6EECF244321}">
                <p14:modId xmlns:p14="http://schemas.microsoft.com/office/powerpoint/2010/main" val="4172155957"/>
              </p:ext>
            </p:extLst>
          </p:nvPr>
        </p:nvGraphicFramePr>
        <p:xfrm>
          <a:off x="6447790" y="1125557"/>
          <a:ext cx="537464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B4D4263-CB7B-EE9F-BF0E-168E914D2C66}"/>
              </a:ext>
            </a:extLst>
          </p:cNvPr>
          <p:cNvPicPr>
            <a:picLocks noChangeAspect="1"/>
          </p:cNvPicPr>
          <p:nvPr/>
        </p:nvPicPr>
        <p:blipFill rotWithShape="1">
          <a:blip r:embed="rId7"/>
          <a:srcRect r="35984" b="-7039"/>
          <a:stretch/>
        </p:blipFill>
        <p:spPr>
          <a:xfrm>
            <a:off x="474345" y="1612794"/>
            <a:ext cx="4554855" cy="387427"/>
          </a:xfrm>
          <a:prstGeom prst="rect">
            <a:avLst/>
          </a:prstGeom>
        </p:spPr>
      </p:pic>
      <p:pic>
        <p:nvPicPr>
          <p:cNvPr id="7" name="Picture 6">
            <a:extLst>
              <a:ext uri="{FF2B5EF4-FFF2-40B4-BE49-F238E27FC236}">
                <a16:creationId xmlns:a16="http://schemas.microsoft.com/office/drawing/2014/main" id="{D8E47CD9-1192-20DC-F2A9-4581E50E1EB3}"/>
              </a:ext>
            </a:extLst>
          </p:cNvPr>
          <p:cNvPicPr>
            <a:picLocks noChangeAspect="1"/>
          </p:cNvPicPr>
          <p:nvPr/>
        </p:nvPicPr>
        <p:blipFill>
          <a:blip r:embed="rId8"/>
          <a:stretch>
            <a:fillRect/>
          </a:stretch>
        </p:blipFill>
        <p:spPr>
          <a:xfrm>
            <a:off x="141335" y="2162145"/>
            <a:ext cx="4200070" cy="447675"/>
          </a:xfrm>
          <a:prstGeom prst="rect">
            <a:avLst/>
          </a:prstGeom>
        </p:spPr>
      </p:pic>
      <p:pic>
        <p:nvPicPr>
          <p:cNvPr id="3" name="Picture 2">
            <a:extLst>
              <a:ext uri="{FF2B5EF4-FFF2-40B4-BE49-F238E27FC236}">
                <a16:creationId xmlns:a16="http://schemas.microsoft.com/office/drawing/2014/main" id="{EF0DBC01-1201-5383-D831-8D555E1A2339}"/>
              </a:ext>
            </a:extLst>
          </p:cNvPr>
          <p:cNvPicPr>
            <a:picLocks noChangeAspect="1"/>
          </p:cNvPicPr>
          <p:nvPr/>
        </p:nvPicPr>
        <p:blipFill>
          <a:blip r:embed="rId9"/>
          <a:stretch>
            <a:fillRect/>
          </a:stretch>
        </p:blipFill>
        <p:spPr>
          <a:xfrm>
            <a:off x="295275" y="2914650"/>
            <a:ext cx="4733925" cy="1695450"/>
          </a:xfrm>
          <a:prstGeom prst="rect">
            <a:avLst/>
          </a:prstGeom>
        </p:spPr>
      </p:pic>
    </p:spTree>
    <p:extLst>
      <p:ext uri="{BB962C8B-B14F-4D97-AF65-F5344CB8AC3E}">
        <p14:creationId xmlns:p14="http://schemas.microsoft.com/office/powerpoint/2010/main" val="60297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97D5-26DC-D01B-C201-7DB0C81DA1E5}"/>
              </a:ext>
            </a:extLst>
          </p:cNvPr>
          <p:cNvSpPr>
            <a:spLocks noGrp="1"/>
          </p:cNvSpPr>
          <p:nvPr>
            <p:ph type="title"/>
          </p:nvPr>
        </p:nvSpPr>
        <p:spPr/>
        <p:txBody>
          <a:bodyPr/>
          <a:lstStyle/>
          <a:p>
            <a:r>
              <a:rPr lang="en-US" dirty="0"/>
              <a:t>Solution</a:t>
            </a:r>
            <a:endParaRPr lang="en-IN" dirty="0"/>
          </a:p>
        </p:txBody>
      </p:sp>
      <p:cxnSp>
        <p:nvCxnSpPr>
          <p:cNvPr id="16" name="Straight Arrow Connector 15">
            <a:extLst>
              <a:ext uri="{FF2B5EF4-FFF2-40B4-BE49-F238E27FC236}">
                <a16:creationId xmlns:a16="http://schemas.microsoft.com/office/drawing/2014/main" id="{1C6B3958-2B99-6BD6-073D-88F10008C823}"/>
              </a:ext>
            </a:extLst>
          </p:cNvPr>
          <p:cNvCxnSpPr/>
          <p:nvPr/>
        </p:nvCxnSpPr>
        <p:spPr>
          <a:xfrm>
            <a:off x="4519182" y="2133918"/>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739B2A-F280-C61C-41C5-09081EEEFDBA}"/>
              </a:ext>
            </a:extLst>
          </p:cNvPr>
          <p:cNvCxnSpPr/>
          <p:nvPr/>
        </p:nvCxnSpPr>
        <p:spPr>
          <a:xfrm>
            <a:off x="4687457" y="4631532"/>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extBox 13">
            <a:extLst>
              <a:ext uri="{FF2B5EF4-FFF2-40B4-BE49-F238E27FC236}">
                <a16:creationId xmlns:a16="http://schemas.microsoft.com/office/drawing/2014/main" id="{12C922FE-D11F-F1A6-5389-988C54EE0E42}"/>
              </a:ext>
            </a:extLst>
          </p:cNvPr>
          <p:cNvGraphicFramePr/>
          <p:nvPr>
            <p:extLst>
              <p:ext uri="{D42A27DB-BD31-4B8C-83A1-F6EECF244321}">
                <p14:modId xmlns:p14="http://schemas.microsoft.com/office/powerpoint/2010/main" val="3210951728"/>
              </p:ext>
            </p:extLst>
          </p:nvPr>
        </p:nvGraphicFramePr>
        <p:xfrm>
          <a:off x="6024880" y="1879918"/>
          <a:ext cx="5328920"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87F2470-963F-ACE2-4C74-3A2706099AC3}"/>
              </a:ext>
            </a:extLst>
          </p:cNvPr>
          <p:cNvPicPr>
            <a:picLocks noChangeAspect="1"/>
          </p:cNvPicPr>
          <p:nvPr/>
        </p:nvPicPr>
        <p:blipFill>
          <a:blip r:embed="rId7"/>
          <a:stretch>
            <a:fillRect/>
          </a:stretch>
        </p:blipFill>
        <p:spPr>
          <a:xfrm>
            <a:off x="468630" y="1771810"/>
            <a:ext cx="4143375" cy="2019300"/>
          </a:xfrm>
          <a:prstGeom prst="rect">
            <a:avLst/>
          </a:prstGeom>
        </p:spPr>
      </p:pic>
      <p:pic>
        <p:nvPicPr>
          <p:cNvPr id="7" name="Picture 6">
            <a:extLst>
              <a:ext uri="{FF2B5EF4-FFF2-40B4-BE49-F238E27FC236}">
                <a16:creationId xmlns:a16="http://schemas.microsoft.com/office/drawing/2014/main" id="{D27BF927-8CBB-192E-D45F-A143B62F32D7}"/>
              </a:ext>
            </a:extLst>
          </p:cNvPr>
          <p:cNvPicPr>
            <a:picLocks noChangeAspect="1"/>
          </p:cNvPicPr>
          <p:nvPr/>
        </p:nvPicPr>
        <p:blipFill>
          <a:blip r:embed="rId8"/>
          <a:stretch>
            <a:fillRect/>
          </a:stretch>
        </p:blipFill>
        <p:spPr>
          <a:xfrm>
            <a:off x="590550" y="3974307"/>
            <a:ext cx="4419600" cy="1314450"/>
          </a:xfrm>
          <a:prstGeom prst="rect">
            <a:avLst/>
          </a:prstGeom>
        </p:spPr>
      </p:pic>
      <p:pic>
        <p:nvPicPr>
          <p:cNvPr id="9" name="Picture 8">
            <a:extLst>
              <a:ext uri="{FF2B5EF4-FFF2-40B4-BE49-F238E27FC236}">
                <a16:creationId xmlns:a16="http://schemas.microsoft.com/office/drawing/2014/main" id="{F0819AF1-A2A3-1DF0-B384-BB068AC2BEB4}"/>
              </a:ext>
            </a:extLst>
          </p:cNvPr>
          <p:cNvPicPr>
            <a:picLocks noChangeAspect="1"/>
          </p:cNvPicPr>
          <p:nvPr/>
        </p:nvPicPr>
        <p:blipFill>
          <a:blip r:embed="rId9"/>
          <a:stretch>
            <a:fillRect/>
          </a:stretch>
        </p:blipFill>
        <p:spPr>
          <a:xfrm>
            <a:off x="291034" y="5355671"/>
            <a:ext cx="4852988" cy="1325561"/>
          </a:xfrm>
          <a:prstGeom prst="rect">
            <a:avLst/>
          </a:prstGeom>
        </p:spPr>
      </p:pic>
      <p:cxnSp>
        <p:nvCxnSpPr>
          <p:cNvPr id="10" name="Straight Arrow Connector 9">
            <a:extLst>
              <a:ext uri="{FF2B5EF4-FFF2-40B4-BE49-F238E27FC236}">
                <a16:creationId xmlns:a16="http://schemas.microsoft.com/office/drawing/2014/main" id="{B163CFCF-A3A7-E17E-45DA-F32824D62E35}"/>
              </a:ext>
            </a:extLst>
          </p:cNvPr>
          <p:cNvCxnSpPr/>
          <p:nvPr/>
        </p:nvCxnSpPr>
        <p:spPr>
          <a:xfrm>
            <a:off x="4687457" y="6241257"/>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41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7830-5650-BF6B-C96F-3541B5A5DE2D}"/>
              </a:ext>
            </a:extLst>
          </p:cNvPr>
          <p:cNvSpPr>
            <a:spLocks noGrp="1"/>
          </p:cNvSpPr>
          <p:nvPr>
            <p:ph type="title"/>
          </p:nvPr>
        </p:nvSpPr>
        <p:spPr>
          <a:xfrm>
            <a:off x="838200" y="396082"/>
            <a:ext cx="10515600" cy="1325563"/>
          </a:xfrm>
        </p:spPr>
        <p:txBody>
          <a:bodyPr/>
          <a:lstStyle/>
          <a:p>
            <a:r>
              <a:rPr lang="en-US" dirty="0"/>
              <a:t>Solution</a:t>
            </a:r>
            <a:endParaRPr lang="en-IN" dirty="0"/>
          </a:p>
        </p:txBody>
      </p:sp>
      <p:graphicFrame>
        <p:nvGraphicFramePr>
          <p:cNvPr id="14" name="Content Placeholder 2">
            <a:extLst>
              <a:ext uri="{FF2B5EF4-FFF2-40B4-BE49-F238E27FC236}">
                <a16:creationId xmlns:a16="http://schemas.microsoft.com/office/drawing/2014/main" id="{4F2217D1-AD5F-4220-DF6D-1084CDFDC133}"/>
              </a:ext>
            </a:extLst>
          </p:cNvPr>
          <p:cNvGraphicFramePr>
            <a:graphicFrameLocks noGrp="1"/>
          </p:cNvGraphicFramePr>
          <p:nvPr>
            <p:ph idx="1"/>
            <p:extLst>
              <p:ext uri="{D42A27DB-BD31-4B8C-83A1-F6EECF244321}">
                <p14:modId xmlns:p14="http://schemas.microsoft.com/office/powerpoint/2010/main" val="1755927656"/>
              </p:ext>
            </p:extLst>
          </p:nvPr>
        </p:nvGraphicFramePr>
        <p:xfrm>
          <a:off x="7442200" y="1665129"/>
          <a:ext cx="4749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a:extLst>
              <a:ext uri="{FF2B5EF4-FFF2-40B4-BE49-F238E27FC236}">
                <a16:creationId xmlns:a16="http://schemas.microsoft.com/office/drawing/2014/main" id="{6B6354CE-ECED-855E-7FE9-15475C606ABF}"/>
              </a:ext>
            </a:extLst>
          </p:cNvPr>
          <p:cNvCxnSpPr/>
          <p:nvPr/>
        </p:nvCxnSpPr>
        <p:spPr>
          <a:xfrm>
            <a:off x="5039360" y="2530158"/>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B10395-B571-A4DD-8AD0-9A5F1C2836B3}"/>
              </a:ext>
            </a:extLst>
          </p:cNvPr>
          <p:cNvCxnSpPr/>
          <p:nvPr/>
        </p:nvCxnSpPr>
        <p:spPr>
          <a:xfrm>
            <a:off x="6192520" y="2522856"/>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DABAAA-AB11-8DCC-EA54-CD55888525E9}"/>
              </a:ext>
            </a:extLst>
          </p:cNvPr>
          <p:cNvCxnSpPr/>
          <p:nvPr/>
        </p:nvCxnSpPr>
        <p:spPr>
          <a:xfrm>
            <a:off x="6192520" y="3781743"/>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9695CFA-2D0C-09AF-EC42-1EBE88F24D05}"/>
              </a:ext>
            </a:extLst>
          </p:cNvPr>
          <p:cNvPicPr>
            <a:picLocks noChangeAspect="1"/>
          </p:cNvPicPr>
          <p:nvPr/>
        </p:nvPicPr>
        <p:blipFill>
          <a:blip r:embed="rId7"/>
          <a:stretch>
            <a:fillRect/>
          </a:stretch>
        </p:blipFill>
        <p:spPr>
          <a:xfrm>
            <a:off x="221615" y="1693547"/>
            <a:ext cx="6800850" cy="1752600"/>
          </a:xfrm>
          <a:prstGeom prst="rect">
            <a:avLst/>
          </a:prstGeom>
        </p:spPr>
      </p:pic>
      <p:pic>
        <p:nvPicPr>
          <p:cNvPr id="8" name="Picture 7">
            <a:extLst>
              <a:ext uri="{FF2B5EF4-FFF2-40B4-BE49-F238E27FC236}">
                <a16:creationId xmlns:a16="http://schemas.microsoft.com/office/drawing/2014/main" id="{20FF206F-A70F-2B9A-45CE-665A97956622}"/>
              </a:ext>
            </a:extLst>
          </p:cNvPr>
          <p:cNvPicPr>
            <a:picLocks noChangeAspect="1"/>
          </p:cNvPicPr>
          <p:nvPr/>
        </p:nvPicPr>
        <p:blipFill>
          <a:blip r:embed="rId8"/>
          <a:stretch>
            <a:fillRect/>
          </a:stretch>
        </p:blipFill>
        <p:spPr>
          <a:xfrm>
            <a:off x="76199" y="3634105"/>
            <a:ext cx="3267075" cy="609600"/>
          </a:xfrm>
          <a:prstGeom prst="rect">
            <a:avLst/>
          </a:prstGeom>
        </p:spPr>
      </p:pic>
      <p:pic>
        <p:nvPicPr>
          <p:cNvPr id="15" name="Picture 14">
            <a:extLst>
              <a:ext uri="{FF2B5EF4-FFF2-40B4-BE49-F238E27FC236}">
                <a16:creationId xmlns:a16="http://schemas.microsoft.com/office/drawing/2014/main" id="{DFFE32F0-04B3-CBA6-00A7-20E34280BF3D}"/>
              </a:ext>
            </a:extLst>
          </p:cNvPr>
          <p:cNvPicPr>
            <a:picLocks noChangeAspect="1"/>
          </p:cNvPicPr>
          <p:nvPr/>
        </p:nvPicPr>
        <p:blipFill>
          <a:blip r:embed="rId9"/>
          <a:stretch>
            <a:fillRect/>
          </a:stretch>
        </p:blipFill>
        <p:spPr>
          <a:xfrm>
            <a:off x="0" y="4511990"/>
            <a:ext cx="5029200" cy="1304925"/>
          </a:xfrm>
          <a:prstGeom prst="rect">
            <a:avLst/>
          </a:prstGeom>
        </p:spPr>
      </p:pic>
      <p:cxnSp>
        <p:nvCxnSpPr>
          <p:cNvPr id="16" name="Straight Arrow Connector 15">
            <a:extLst>
              <a:ext uri="{FF2B5EF4-FFF2-40B4-BE49-F238E27FC236}">
                <a16:creationId xmlns:a16="http://schemas.microsoft.com/office/drawing/2014/main" id="{8A737B1D-0427-1AB5-960A-E191C94065D1}"/>
              </a:ext>
            </a:extLst>
          </p:cNvPr>
          <p:cNvCxnSpPr/>
          <p:nvPr/>
        </p:nvCxnSpPr>
        <p:spPr>
          <a:xfrm>
            <a:off x="6192520" y="5164452"/>
            <a:ext cx="1249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04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CBEA-3F43-A5BD-A2C7-E303E2753310}"/>
              </a:ext>
            </a:extLst>
          </p:cNvPr>
          <p:cNvSpPr>
            <a:spLocks noGrp="1"/>
          </p:cNvSpPr>
          <p:nvPr>
            <p:ph type="title"/>
          </p:nvPr>
        </p:nvSpPr>
        <p:spPr/>
        <p:txBody>
          <a:bodyPr/>
          <a:lstStyle/>
          <a:p>
            <a:r>
              <a:rPr lang="en-US" dirty="0"/>
              <a:t>Solution</a:t>
            </a:r>
            <a:endParaRPr lang="en-IN" dirty="0"/>
          </a:p>
        </p:txBody>
      </p:sp>
      <p:graphicFrame>
        <p:nvGraphicFramePr>
          <p:cNvPr id="15" name="Content Placeholder 2">
            <a:extLst>
              <a:ext uri="{FF2B5EF4-FFF2-40B4-BE49-F238E27FC236}">
                <a16:creationId xmlns:a16="http://schemas.microsoft.com/office/drawing/2014/main" id="{6F4A0ECE-72B3-C565-D48C-6D855DA3B799}"/>
              </a:ext>
            </a:extLst>
          </p:cNvPr>
          <p:cNvGraphicFramePr>
            <a:graphicFrameLocks noGrp="1"/>
          </p:cNvGraphicFramePr>
          <p:nvPr>
            <p:ph idx="1"/>
            <p:extLst>
              <p:ext uri="{D42A27DB-BD31-4B8C-83A1-F6EECF244321}">
                <p14:modId xmlns:p14="http://schemas.microsoft.com/office/powerpoint/2010/main" val="2474996489"/>
              </p:ext>
            </p:extLst>
          </p:nvPr>
        </p:nvGraphicFramePr>
        <p:xfrm>
          <a:off x="7843202" y="1253330"/>
          <a:ext cx="4140200" cy="4747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Arrow Connector 11">
            <a:extLst>
              <a:ext uri="{FF2B5EF4-FFF2-40B4-BE49-F238E27FC236}">
                <a16:creationId xmlns:a16="http://schemas.microsoft.com/office/drawing/2014/main" id="{081B445A-7959-C27F-EBA5-1E645167958D}"/>
              </a:ext>
            </a:extLst>
          </p:cNvPr>
          <p:cNvCxnSpPr/>
          <p:nvPr/>
        </p:nvCxnSpPr>
        <p:spPr>
          <a:xfrm>
            <a:off x="5915025" y="2188051"/>
            <a:ext cx="1615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E92D92-F90C-E63E-372E-CFD490B1B37B}"/>
              </a:ext>
            </a:extLst>
          </p:cNvPr>
          <p:cNvCxnSpPr/>
          <p:nvPr/>
        </p:nvCxnSpPr>
        <p:spPr>
          <a:xfrm>
            <a:off x="5915025" y="5334635"/>
            <a:ext cx="1615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9A07332-5659-C41F-36CD-FFB84CDFCF2E}"/>
              </a:ext>
            </a:extLst>
          </p:cNvPr>
          <p:cNvPicPr>
            <a:picLocks noChangeAspect="1"/>
          </p:cNvPicPr>
          <p:nvPr/>
        </p:nvPicPr>
        <p:blipFill>
          <a:blip r:embed="rId7"/>
          <a:stretch>
            <a:fillRect/>
          </a:stretch>
        </p:blipFill>
        <p:spPr>
          <a:xfrm>
            <a:off x="258764" y="1408882"/>
            <a:ext cx="5343525" cy="685800"/>
          </a:xfrm>
          <a:prstGeom prst="rect">
            <a:avLst/>
          </a:prstGeom>
        </p:spPr>
      </p:pic>
      <p:pic>
        <p:nvPicPr>
          <p:cNvPr id="7" name="Picture 6">
            <a:extLst>
              <a:ext uri="{FF2B5EF4-FFF2-40B4-BE49-F238E27FC236}">
                <a16:creationId xmlns:a16="http://schemas.microsoft.com/office/drawing/2014/main" id="{2463F996-AB5B-8997-2406-E506E211CEC0}"/>
              </a:ext>
            </a:extLst>
          </p:cNvPr>
          <p:cNvPicPr>
            <a:picLocks noChangeAspect="1"/>
          </p:cNvPicPr>
          <p:nvPr/>
        </p:nvPicPr>
        <p:blipFill rotWithShape="1">
          <a:blip r:embed="rId8"/>
          <a:srcRect r="23673"/>
          <a:stretch/>
        </p:blipFill>
        <p:spPr>
          <a:xfrm>
            <a:off x="415131" y="2168604"/>
            <a:ext cx="5343526" cy="1190625"/>
          </a:xfrm>
          <a:prstGeom prst="rect">
            <a:avLst/>
          </a:prstGeom>
        </p:spPr>
      </p:pic>
      <p:cxnSp>
        <p:nvCxnSpPr>
          <p:cNvPr id="9" name="Straight Arrow Connector 8">
            <a:extLst>
              <a:ext uri="{FF2B5EF4-FFF2-40B4-BE49-F238E27FC236}">
                <a16:creationId xmlns:a16="http://schemas.microsoft.com/office/drawing/2014/main" id="{9DCFB086-3A74-D688-27B0-A79634E21F3A}"/>
              </a:ext>
            </a:extLst>
          </p:cNvPr>
          <p:cNvCxnSpPr/>
          <p:nvPr/>
        </p:nvCxnSpPr>
        <p:spPr>
          <a:xfrm>
            <a:off x="5915025" y="3531076"/>
            <a:ext cx="1615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6937744-7BAD-5992-A6BB-185EB451E295}"/>
              </a:ext>
            </a:extLst>
          </p:cNvPr>
          <p:cNvPicPr>
            <a:picLocks noChangeAspect="1"/>
          </p:cNvPicPr>
          <p:nvPr/>
        </p:nvPicPr>
        <p:blipFill>
          <a:blip r:embed="rId9"/>
          <a:stretch>
            <a:fillRect/>
          </a:stretch>
        </p:blipFill>
        <p:spPr>
          <a:xfrm>
            <a:off x="415131" y="3429000"/>
            <a:ext cx="5656262" cy="3228975"/>
          </a:xfrm>
          <a:prstGeom prst="rect">
            <a:avLst/>
          </a:prstGeom>
        </p:spPr>
      </p:pic>
    </p:spTree>
    <p:extLst>
      <p:ext uri="{BB962C8B-B14F-4D97-AF65-F5344CB8AC3E}">
        <p14:creationId xmlns:p14="http://schemas.microsoft.com/office/powerpoint/2010/main" val="167085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982-38F0-27C7-8448-79176887C526}"/>
              </a:ext>
            </a:extLst>
          </p:cNvPr>
          <p:cNvSpPr>
            <a:spLocks noGrp="1"/>
          </p:cNvSpPr>
          <p:nvPr>
            <p:ph type="title"/>
          </p:nvPr>
        </p:nvSpPr>
        <p:spPr>
          <a:xfrm>
            <a:off x="838200" y="117000"/>
            <a:ext cx="10515600" cy="1325563"/>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456EC1CA-BBE3-4C69-7041-49D850BD8C80}"/>
              </a:ext>
            </a:extLst>
          </p:cNvPr>
          <p:cNvSpPr>
            <a:spLocks noGrp="1"/>
          </p:cNvSpPr>
          <p:nvPr>
            <p:ph idx="1"/>
          </p:nvPr>
        </p:nvSpPr>
        <p:spPr>
          <a:xfrm>
            <a:off x="7863840" y="1846264"/>
            <a:ext cx="3835400" cy="4351338"/>
          </a:xfrm>
        </p:spPr>
        <p:txBody>
          <a:bodyPr/>
          <a:lstStyle/>
          <a:p>
            <a:pPr marL="0" indent="0">
              <a:buNone/>
            </a:pPr>
            <a:r>
              <a:rPr lang="en-US" sz="2400" dirty="0"/>
              <a:t>To perform K-means clustering on the principal components derived from PCA and visualize the clusters</a:t>
            </a:r>
          </a:p>
          <a:p>
            <a:pPr marL="0" indent="0">
              <a:buNone/>
            </a:pPr>
            <a:endParaRPr lang="en-US" dirty="0"/>
          </a:p>
          <a:p>
            <a:pPr marL="0" indent="0">
              <a:buNone/>
            </a:pPr>
            <a:r>
              <a:rPr lang="en-US" dirty="0"/>
              <a:t>The high skew columns were normalized using logarithmic transformation</a:t>
            </a:r>
            <a:endParaRPr lang="en-IN" dirty="0"/>
          </a:p>
        </p:txBody>
      </p:sp>
      <p:cxnSp>
        <p:nvCxnSpPr>
          <p:cNvPr id="9" name="Straight Arrow Connector 8">
            <a:extLst>
              <a:ext uri="{FF2B5EF4-FFF2-40B4-BE49-F238E27FC236}">
                <a16:creationId xmlns:a16="http://schemas.microsoft.com/office/drawing/2014/main" id="{45AC61B6-BE03-6001-B109-88CA6E6778AE}"/>
              </a:ext>
            </a:extLst>
          </p:cNvPr>
          <p:cNvCxnSpPr/>
          <p:nvPr/>
        </p:nvCxnSpPr>
        <p:spPr>
          <a:xfrm>
            <a:off x="5882640" y="2143760"/>
            <a:ext cx="182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A43A60-C00E-44A5-6BDE-A672DEF85034}"/>
              </a:ext>
            </a:extLst>
          </p:cNvPr>
          <p:cNvCxnSpPr/>
          <p:nvPr/>
        </p:nvCxnSpPr>
        <p:spPr>
          <a:xfrm>
            <a:off x="5842000" y="4363085"/>
            <a:ext cx="182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3809369-1C3D-BD69-41FC-66B3D24F4C02}"/>
              </a:ext>
            </a:extLst>
          </p:cNvPr>
          <p:cNvPicPr>
            <a:picLocks noChangeAspect="1"/>
          </p:cNvPicPr>
          <p:nvPr/>
        </p:nvPicPr>
        <p:blipFill>
          <a:blip r:embed="rId2"/>
          <a:stretch>
            <a:fillRect/>
          </a:stretch>
        </p:blipFill>
        <p:spPr>
          <a:xfrm>
            <a:off x="304800" y="1590675"/>
            <a:ext cx="5791200" cy="2228850"/>
          </a:xfrm>
          <a:prstGeom prst="rect">
            <a:avLst/>
          </a:prstGeom>
        </p:spPr>
      </p:pic>
    </p:spTree>
    <p:extLst>
      <p:ext uri="{BB962C8B-B14F-4D97-AF65-F5344CB8AC3E}">
        <p14:creationId xmlns:p14="http://schemas.microsoft.com/office/powerpoint/2010/main" val="355440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1135</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User Analytics in the Telecom Industry</vt:lpstr>
      <vt:lpstr>Project Overview</vt:lpstr>
      <vt:lpstr>Methodology</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EDA Plots and Conclusion</vt:lpstr>
      <vt:lpstr>EDA Plots and Conclusion</vt:lpstr>
      <vt:lpstr>EDA Plots and Conclusion</vt:lpstr>
      <vt:lpstr>EDA Plots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and Data Wrangling</dc:title>
  <dc:creator>Garima Mahajan/MSAT/BBL</dc:creator>
  <cp:lastModifiedBy>Garima Mahajan/MSAT/BBL</cp:lastModifiedBy>
  <cp:revision>10</cp:revision>
  <dcterms:created xsi:type="dcterms:W3CDTF">2024-04-30T17:10:53Z</dcterms:created>
  <dcterms:modified xsi:type="dcterms:W3CDTF">2024-09-19T05:35:22Z</dcterms:modified>
</cp:coreProperties>
</file>