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75C7-FE9E-A39E-C856-D4ED808E6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F7CC-6B25-491B-4573-A5819D731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0060-A772-8E7E-540E-939EEE0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8BD2-89E8-4346-79FC-83DE4FD6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AB6B-C534-9AA2-4847-4418CD1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1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B4F-1FC1-F00A-BC1D-7849183D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F88E8-26FE-8642-73F0-CADD5A7D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36F7-BDE8-0B81-0DFE-CB55CDDA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19A8-8765-5874-DB10-4C1747F6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65AC-F98A-E86F-D69C-6EB9EE46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44054-7E0F-88A4-A4E3-4728C098E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1719A-DF1A-15BE-07FA-AA758C34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CF9F-68DA-A80A-E34F-090182E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3482-6536-E38E-DE88-A03D4B72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4883-6794-06FF-8C0C-92410617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6AB-EDD5-B7D3-3B45-F7CBB4C4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E45-22B2-42CF-88EF-2C926F97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5FF4-030E-CE19-653B-B6735E3E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6B5F-54E7-A623-90DC-DC5E6275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F21C-7CEF-E489-510C-B86305E6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08C8-6984-B3CD-AEFA-105DED30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FC6A-1A2F-94EE-079F-5AAB716F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FE01-1162-8119-A409-0B92EE7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F7CB-FCAC-F7DC-41BE-B3395E37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7FDB-2668-AC97-D470-8E05BBBA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F0C0-B3AB-FF3F-5639-0932E1BE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73A-507B-EB39-7784-2C5149496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0644F-CB6F-EF35-95C7-4103E13F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103E-282B-8585-4266-C2FAD983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B7D0-D632-C89F-CA2E-A4ED10E3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B40D-CF75-1A28-AF5C-B88FFC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66F7-5210-FAAB-19BE-D3249693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95B3-B2A7-E18E-4A8D-E56374FD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DC0A-338F-01FC-0FF3-87B8B53C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DE279-86D6-EC83-385C-234C3DADB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66424-2570-1038-0A56-BB4B439F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E423F-9BBE-93AB-F171-D2743300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4D733-91E7-CAB6-6881-3F555A12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6F34D-7953-F323-222A-D901463D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750-FA19-A382-2D22-7C8CD4D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8BA0-19D8-A1BC-AB5F-E7AF0FCB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7BD3-B7A6-BD0C-49D6-4C700936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DDBF2-3C4F-09DB-18F8-CC99FE2C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90683-ADFC-0E91-5B6A-82109697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046D-3EF3-F9DB-ED66-C4180733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D715-D824-2B11-3E3C-B7311E26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8B26-1F7E-0D5E-1F25-4E2CA872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171F-030B-34D6-3BB4-D26D6E26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1092-2739-0A14-FD6E-858E2B3F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6E0BB-1249-4CCF-3D02-EAD89839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FD59-12ED-CF18-E5E2-56819AA7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1B094-A2AB-3564-3753-7B2B28B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A28B-21A0-112C-6404-5326DAF5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0D491-EF58-400B-A887-D8B47547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5574-BE59-F8DE-E120-8074E1A6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68F8D-D65B-7259-F206-70527DAA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DE469-E688-BF05-028E-3F9581E4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0FEE-D483-FF64-3657-5216B677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95330-21E7-8BD5-BA22-3DE296F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45785-03FC-7D27-7336-BD3B7F03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BEC0-6287-4A94-E69A-1244BB24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7287-F6F1-4A8D-BE1E-0E1C56973B06}" type="datetimeFigureOut">
              <a:rPr lang="en-IN" smtClean="0"/>
              <a:t>22/01/2025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63D8-5799-5C3E-4EB9-ABAB85356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5151-6F7D-E3B5-AEFA-F6CD04FB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CC94-9F2E-438C-8F14-E72E7941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8AC2-B847-3F8C-8546-9B0C1C86B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F1C8-0BC4-A2A8-B884-F977F532E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TextBlob</a:t>
            </a:r>
            <a:r>
              <a:rPr lang="en-US" dirty="0"/>
              <a:t> and Machine Learning Techniques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Garima Mahajan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4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75A0-66A2-FAD9-4DB7-DE110398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6575"/>
          </a:xfrm>
        </p:spPr>
        <p:txBody>
          <a:bodyPr>
            <a:normAutofit/>
          </a:bodyPr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                THANK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5DFD-8AD7-D24F-A6A2-BED117C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E8C2-5B90-AD5A-08CA-8B4E4EC5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customer review sentiment (Positive, Neutral, Negative) using Natural Language Processing (NLP) tools. It is a Multiclass Classification Problem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C980-38CD-4560-8ADC-6E623ACC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99044"/>
            <a:ext cx="10515600" cy="3587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D4D5BB-BBF4-65C6-7B0E-1CC9368E9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850" y="1571293"/>
            <a:ext cx="9434442" cy="356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fontAlgn="base"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Checked missing values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using .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().sum()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Loaded the dataset and inspected its structure using: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check the data types of each column.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.info() to review dataset size, column types, and null values.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Converted categorical features into numerical ones</a:t>
            </a:r>
          </a:p>
          <a:p>
            <a:pPr marL="0" indent="0" fontAlgn="base">
              <a:spcAft>
                <a:spcPct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Tokenization and Padding: The Tokenizer converted text data into numerical sequences. </a:t>
            </a:r>
          </a:p>
          <a:p>
            <a:pPr marL="0" indent="0" fontAlgn="base">
              <a:spcAft>
                <a:spcPct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The pad sequences function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ensureed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all sequences are of the same length (200).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6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19B-B718-2FAB-1A92-4E287269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1E29-D24A-B0FE-7279-B8D8AFF7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TF-IDF was used to convert the textual reviews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reviews.text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into numerical features suitable for machine learning models.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TfidfVectorizer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was applied to the text data with the following configuration: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Maximum Features: Limited to the top 5000 terms based on their importance (highest TF-IDF scores).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was used to compute the polarity of each review.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Polarity is a score ranging from -1 (negative) to +1 (positive), where: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- Positive Polarity (&gt; 0): Represents positive sentiment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- Neutral Polarity (= 0): Represents neutral sentiment.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- Negative Polarity (&lt; 0): Represents negative sentiment.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on the polarity score, a new column (sentiment) was created.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782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B9A4-39A0-ED06-BF63-1D949621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46463-9D49-25C9-50FE-EA6F5759D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867204"/>
            <a:ext cx="10829247" cy="590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Handling Class Imbalance: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SMOTE (Synthetic Minority Over-sampling Technique)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address class imbalance,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ensuring the model had enough data to effectively predict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Exploratory Data Analysis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Visualized the distribution of sentiment classes (Positive, Neutral, Negative)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Seaborn's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countplot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Analyzed correlations and check for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Model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models like </a:t>
            </a:r>
            <a:r>
              <a:rPr lang="en-US" altLang="en-US" sz="1800" dirty="0">
                <a:latin typeface="Arial" panose="020B0604020202020204" pitchFamily="34" charset="0"/>
              </a:rPr>
              <a:t>SVM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LSTM,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Neural Networks, Naïve Bayes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hyperparameters for best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6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Model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metrics like Precision, Recall, and AUC-ROC.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models and choose the best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2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CE97-60DC-94E4-73B8-7BDDBC4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E11E8-7265-BC7F-1285-913266C72344}"/>
              </a:ext>
            </a:extLst>
          </p:cNvPr>
          <p:cNvSpPr txBox="1"/>
          <p:nvPr/>
        </p:nvSpPr>
        <p:spPr>
          <a:xfrm>
            <a:off x="5801360" y="1940560"/>
            <a:ext cx="600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Trends: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Positive class tends to dominate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Neutral and negative being the minority classes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294F32-18B9-2B29-00BE-5E10E2DB4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" y="1778155"/>
            <a:ext cx="5221234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2B4F3-4384-FF17-767B-6295AC235668}"/>
              </a:ext>
            </a:extLst>
          </p:cNvPr>
          <p:cNvSpPr txBox="1"/>
          <p:nvPr/>
        </p:nvSpPr>
        <p:spPr>
          <a:xfrm>
            <a:off x="5876925" y="3876675"/>
            <a:ext cx="5724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of Derived Sentiment Feature:</a:t>
            </a:r>
          </a:p>
          <a:p>
            <a:r>
              <a:rPr lang="en-US" dirty="0"/>
              <a:t>- Enables classification models to leverage sentiment as a feature.</a:t>
            </a:r>
          </a:p>
          <a:p>
            <a:r>
              <a:rPr lang="en-US" dirty="0"/>
              <a:t>- Helps in understanding the overall sentiment distribution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73886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108D-A26C-621A-9C98-35D6B80E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 and Evaluation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1752-3A06-DE37-9101-9081DBB5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320800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Models Trained: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Trained multiple models, including Naive Bayes (NB), Random Forest (RF),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Logistic Regression   (LR), and Support Vector Classifier (SVC).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Performance evaluated using metrics like Accuracy, Precision, Recall, and F1-score.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Final Model Selection: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- Naive Bayes was chosen as the final model due to its ability to: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Handle multiclass sentiment classification effectively.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Perform well with sparse TF-IDF features.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Deliver balanced performance across all sentiment classes.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Its computational efficiency and suitability for text-based tasks made it the most reliable choice for sentiment analysis.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Improvements: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- Models were hyperparameter-tuned for optimal performance.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- TF-IDF and derived sentiment features were key contributors to the model's success.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D180-CBBC-9941-6368-CB3CFB08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 Results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6E238F-8E65-37DD-5B73-FEA4086BF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300" y="1254912"/>
            <a:ext cx="11017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model correctly classified sentiment for 98% of the observations, demonstrating excellent performance in distinguishing between Negative, Neutral, and Positive sentiments.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model demonstrated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across all sentiment classes, ensuring accurate predictions with minimal false positives and negatives.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AUC-ROC Score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0.9997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The AUC-ROC score reflects an exceptional ability to distinguish between all three sentiment classes, confirming the robustness of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Overall, the model is highly reliable for multiclass sentiment classification.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5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FE46-8FB3-DAEA-5095-C1C7EBB9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34219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Insights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6E6D0BB-DAFE-48FD-BFFC-F55E59B4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262062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9DD9-60E4-2F9A-8FE0-60C90C92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530350"/>
            <a:ext cx="51054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Perfect Classifier: An AUC of 1 means that the model perfectly distinguishes between the positive and negative classes for all threshold values. The model never makes a false positive or false negative prediction, making it a flawless classifier.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ROC Curve: The ROC curve plots the True Positive Rate (sensitivity) against the False Positive Rate (1-specificity) at various classification thresholds. A higher AUC indicates better performance, as the model's curve is closer to the top-left corner, where the true positives are maximized and false positives minimized.</a:t>
            </a:r>
          </a:p>
        </p:txBody>
      </p:sp>
    </p:spTree>
    <p:extLst>
      <p:ext uri="{BB962C8B-B14F-4D97-AF65-F5344CB8AC3E}">
        <p14:creationId xmlns:p14="http://schemas.microsoft.com/office/powerpoint/2010/main" val="100972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775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Sentiment Analysis </vt:lpstr>
      <vt:lpstr>Objective</vt:lpstr>
      <vt:lpstr>Steps</vt:lpstr>
      <vt:lpstr>Steps</vt:lpstr>
      <vt:lpstr>Steps</vt:lpstr>
      <vt:lpstr>Exploratory Data Analysis</vt:lpstr>
      <vt:lpstr>Model Selection and Evaluation </vt:lpstr>
      <vt:lpstr>Modelling Results</vt:lpstr>
      <vt:lpstr> Insights</vt:lpstr>
      <vt:lpstr>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Garima Mahajan/MSAT/BBL</dc:creator>
  <cp:lastModifiedBy>Garima Mahajan/MSAT/BBL</cp:lastModifiedBy>
  <cp:revision>3</cp:revision>
  <dcterms:created xsi:type="dcterms:W3CDTF">2025-01-12T16:41:12Z</dcterms:created>
  <dcterms:modified xsi:type="dcterms:W3CDTF">2025-01-22T16:19:15Z</dcterms:modified>
</cp:coreProperties>
</file>