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C91737-E681-4106-8005-118ED95601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11BD4CA-E344-46CD-9A2E-81BA38C51E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536AA8E6-DCF2-45EC-B68C-68EB83CE61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5A6F1A-59F8-4C1D-87F7-1DB9AAB32D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611FA9D-59D0-4BCC-A665-1CDAB9A943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18F280D-5294-4079-A031-E98DD82AB4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5E868E5-4CEC-449D-896C-9C9F209F28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16ED33F-EA4B-4173-A961-803DA8A54C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3C2CEFB-297E-483D-98D4-000638B7E1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35E1F09-AED2-41FE-BFB2-3E347B5F58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B98A5F1-BA8A-4BC2-9D5C-F4CAB4823B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edit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Master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A625DB1-6C69-407A-B7A3-42C4F3ECD8B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850692A-C94A-4D98-BE7A-809C7BB35AC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36C7B56-130C-46D2-8474-ADE374379DB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edit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Master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F06DC23-8CC7-431D-AC44-E005D24C81E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89FA5C7-B95C-41B9-93FE-B1DE60CB0B3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5D737D2-2F01-48B4-B94C-2A246108CD7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DEAD9F8-BEF7-4E51-94C5-361742B9764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044E929-9F35-470F-BB85-4029099A7B4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80F369D-8163-4ABB-A96A-4871117F3E0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521BD13-C24F-4D7A-95C8-EA3345E386A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94A401B-DB1C-4217-8049-1222436A02C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d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1"/>
          <p:cNvSpPr/>
          <p:nvPr/>
        </p:nvSpPr>
        <p:spPr>
          <a:xfrm>
            <a:off x="1558800" y="1828800"/>
            <a:ext cx="6025680" cy="97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4000" spc="-1" strike="noStrike">
                <a:solidFill>
                  <a:srgbClr val="003e90"/>
                </a:solidFill>
                <a:latin typeface="Calibri"/>
              </a:rPr>
              <a:t>Hardware Components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For Automated Data Collection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Box 2"/>
          <p:cNvSpPr/>
          <p:nvPr/>
        </p:nvSpPr>
        <p:spPr>
          <a:xfrm>
            <a:off x="2668320" y="4114800"/>
            <a:ext cx="3806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3e90"/>
                </a:solidFill>
                <a:latin typeface="Calibri"/>
              </a:rPr>
              <a:t>A Comprehensive Overview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d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1"/>
          <p:cNvSpPr/>
          <p:nvPr/>
        </p:nvSpPr>
        <p:spPr>
          <a:xfrm>
            <a:off x="1308960" y="457200"/>
            <a:ext cx="65253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200" spc="-1" strike="noStrike">
                <a:solidFill>
                  <a:srgbClr val="003e90"/>
                </a:solidFill>
                <a:latin typeface="Calibri"/>
              </a:rPr>
              <a:t>Vector Network Analyzer (VNA)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Box 2"/>
          <p:cNvSpPr/>
          <p:nvPr/>
        </p:nvSpPr>
        <p:spPr>
          <a:xfrm>
            <a:off x="2321640" y="1143000"/>
            <a:ext cx="4500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3e90"/>
                </a:solidFill>
                <a:latin typeface="Calibri"/>
              </a:rPr>
              <a:t>AURSINC NanoVNA-H vs Mini-VNA Tiny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Rounded Rectangle 3"/>
          <p:cNvSpPr/>
          <p:nvPr/>
        </p:nvSpPr>
        <p:spPr>
          <a:xfrm>
            <a:off x="457200" y="1600200"/>
            <a:ext cx="8229240" cy="2971440"/>
          </a:xfrm>
          <a:prstGeom prst="roundRect">
            <a:avLst>
              <a:gd name="adj" fmla="val 16667"/>
            </a:avLst>
          </a:prstGeom>
          <a:solidFill>
            <a:srgbClr val="f0f0f0"/>
          </a:solidFill>
          <a:ln>
            <a:solidFill>
              <a:srgbClr val="c8c8c8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Key Advantages of NanoVNA-H: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Lower frequency coverage (10kHz)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Standalone operation with built-in screen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Portable data storage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Active open-source community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Significantly more cost-effective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Measurement Capabilities: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S-parameters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SWR (Standing Wave Ratio)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Phase measurement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Group delay analysis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Smith Chart visualization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Notable Performance: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High-resolution sweep from 1 MHz to 20 MHz with 1568 steps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2" name="Table 4"/>
          <p:cNvGraphicFramePr/>
          <p:nvPr/>
        </p:nvGraphicFramePr>
        <p:xfrm>
          <a:off x="457200" y="4800600"/>
          <a:ext cx="8229240" cy="16002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20040"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Feature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03e9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NanoVNA-H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03e9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Mini-VNA Tiny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03e90"/>
                    </a:solidFill>
                  </a:tcPr>
                </a:tc>
              </a:tr>
              <a:tr h="320040"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Frequency Range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10kHz - 1.5GHz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1MHz - 3GHz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320040"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Built-in Display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320040"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Data Storage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MicroSD card slot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PC required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320040"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Cost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$35.99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$522.13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d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1"/>
          <p:cNvSpPr/>
          <p:nvPr/>
        </p:nvSpPr>
        <p:spPr>
          <a:xfrm>
            <a:off x="1633680" y="457200"/>
            <a:ext cx="58762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200" spc="-1" strike="noStrike">
                <a:solidFill>
                  <a:srgbClr val="003e90"/>
                </a:solidFill>
                <a:latin typeface="Calibri"/>
              </a:rPr>
              <a:t>Microcontroller Comparison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Box 2"/>
          <p:cNvSpPr/>
          <p:nvPr/>
        </p:nvSpPr>
        <p:spPr>
          <a:xfrm>
            <a:off x="2778840" y="1143000"/>
            <a:ext cx="35856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3e90"/>
                </a:solidFill>
                <a:latin typeface="Calibri"/>
              </a:rPr>
              <a:t>Raspberry Pi 4 vs Arduino Uno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Rounded Rectangle 3"/>
          <p:cNvSpPr/>
          <p:nvPr/>
        </p:nvSpPr>
        <p:spPr>
          <a:xfrm>
            <a:off x="457200" y="1600200"/>
            <a:ext cx="8229240" cy="2971440"/>
          </a:xfrm>
          <a:prstGeom prst="roundRect">
            <a:avLst>
              <a:gd name="adj" fmla="val 16667"/>
            </a:avLst>
          </a:prstGeom>
          <a:solidFill>
            <a:srgbClr val="f0f0f0"/>
          </a:solidFill>
          <a:ln>
            <a:solidFill>
              <a:srgbClr val="c8c8c8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Key Advantages of Raspberry Pi 4: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Superior processing power for complex computations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Abundant memory for handling large datasets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Full-fledged operating system for versatile development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Extensive connectivity options for various peripherals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Larger software ecosystem with numerous libraries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Greater scalability for future project expansion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Built-in Wi-Fi and Bluetooth for wireless capabilities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HDMI output for easy monitoring and debugging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6" name="Table 4"/>
          <p:cNvGraphicFramePr/>
          <p:nvPr/>
        </p:nvGraphicFramePr>
        <p:xfrm>
          <a:off x="457200" y="4800600"/>
          <a:ext cx="8229240" cy="159984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266400"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Feature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03e9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Raspberry Pi 4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03e9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Arduino Uno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003e90"/>
                    </a:solidFill>
                  </a:tcPr>
                </a:tc>
              </a:tr>
              <a:tr h="266400"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Processor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Quad-core Cortex-A72 64-bit @ 1.5GHz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ATmega328P @ 16MHz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266400"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RAM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2GB, 4GB, or 8GB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2KB SRAM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266400"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OS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Full Linux OS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Bare-metal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266400"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Connectivity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Ethernet, Wi-Fi, Bluetooth, USB 3.0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Limited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266400"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GPIO Pins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 digital, 6 analog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d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1"/>
          <p:cNvSpPr/>
          <p:nvPr/>
        </p:nvSpPr>
        <p:spPr>
          <a:xfrm>
            <a:off x="2208240" y="457200"/>
            <a:ext cx="47271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200" spc="-1" strike="noStrike">
                <a:solidFill>
                  <a:srgbClr val="003e90"/>
                </a:solidFill>
                <a:latin typeface="Calibri"/>
              </a:rPr>
              <a:t>Sensors and Actuators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Box 2"/>
          <p:cNvSpPr/>
          <p:nvPr/>
        </p:nvSpPr>
        <p:spPr>
          <a:xfrm>
            <a:off x="457200" y="1143000"/>
            <a:ext cx="8229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i="1" lang="en-US" sz="2000" spc="-1" strike="noStrike">
              <a:solidFill>
                <a:srgbClr val="003e90"/>
              </a:solidFill>
              <a:latin typeface="Calibri"/>
            </a:endParaRPr>
          </a:p>
        </p:txBody>
      </p:sp>
      <p:sp>
        <p:nvSpPr>
          <p:cNvPr id="79" name="Rounded Rectangle 3"/>
          <p:cNvSpPr/>
          <p:nvPr/>
        </p:nvSpPr>
        <p:spPr>
          <a:xfrm>
            <a:off x="457200" y="1600200"/>
            <a:ext cx="8229240" cy="2971440"/>
          </a:xfrm>
          <a:prstGeom prst="roundRect">
            <a:avLst>
              <a:gd name="adj" fmla="val 16667"/>
            </a:avLst>
          </a:prstGeom>
          <a:solidFill>
            <a:srgbClr val="f0f0f0"/>
          </a:solidFill>
          <a:ln>
            <a:solidFill>
              <a:srgbClr val="c8c8c8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Temperature Sensor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MAX31865 RTD Amplifier + PT100 Probe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High-precision temperature readings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SPI interface for Raspberry Pi connection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Excellent noise immunity for accurate measurements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Angle Position Sensor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BNO055 Absolute Orientation Sensor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Accurate tilt and orientation data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I2C interface for easy Raspberry Pi integration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Built-in sensor fusion for reliable readings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Stepper Motor System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NEMA 17 Stepper Motor + A4988 Driver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Enables precise automated angle adjustments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GPIO-controlled via Raspberry Pi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Microstepping for smooth and accurate positioning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d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1"/>
          <p:cNvSpPr/>
          <p:nvPr/>
        </p:nvSpPr>
        <p:spPr>
          <a:xfrm>
            <a:off x="1447560" y="457200"/>
            <a:ext cx="62481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200" spc="-1" strike="noStrike">
                <a:solidFill>
                  <a:srgbClr val="003e90"/>
                </a:solidFill>
                <a:latin typeface="Calibri"/>
              </a:rPr>
              <a:t>System Setup and Integration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Box 2"/>
          <p:cNvSpPr/>
          <p:nvPr/>
        </p:nvSpPr>
        <p:spPr>
          <a:xfrm>
            <a:off x="457200" y="1143000"/>
            <a:ext cx="8229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i="1" lang="en-US" sz="2000" spc="-1" strike="noStrike">
              <a:solidFill>
                <a:srgbClr val="003e90"/>
              </a:solidFill>
              <a:latin typeface="Calibri"/>
            </a:endParaRPr>
          </a:p>
        </p:txBody>
      </p:sp>
      <p:sp>
        <p:nvSpPr>
          <p:cNvPr id="82" name="Rounded Rectangle 3"/>
          <p:cNvSpPr/>
          <p:nvPr/>
        </p:nvSpPr>
        <p:spPr>
          <a:xfrm>
            <a:off x="457200" y="1600200"/>
            <a:ext cx="8229240" cy="2971440"/>
          </a:xfrm>
          <a:prstGeom prst="roundRect">
            <a:avLst>
              <a:gd name="adj" fmla="val 16667"/>
            </a:avLst>
          </a:prstGeom>
          <a:solidFill>
            <a:srgbClr val="f0f0f0"/>
          </a:solidFill>
          <a:ln>
            <a:solidFill>
              <a:srgbClr val="c8c8c8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Hardware Integration Steps: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1. Connect NanoVNA-H to Raspberry Pi USB port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Ensure proper driver installation for communication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2. Wire MAX31865 RTD Amplifier to Raspberry Pi SPI pins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Configure SPI interface in Raspberry Pi settings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3. Connect BNO055 sensor to Raspberry Pi I2C pins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Enable I2C in Raspberry Pi configuration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4. Link A4988 stepper driver to GPIO pins for NEMA 17 control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Set up proper current limiting for the stepper motor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5. Assemble all components in a suitable enclosure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Ensure proper ventilation and cable management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d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1"/>
          <p:cNvSpPr/>
          <p:nvPr/>
        </p:nvSpPr>
        <p:spPr>
          <a:xfrm>
            <a:off x="2246400" y="457200"/>
            <a:ext cx="46508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200" spc="-1" strike="noStrike">
                <a:solidFill>
                  <a:srgbClr val="003e90"/>
                </a:solidFill>
                <a:latin typeface="Calibri"/>
              </a:rPr>
              <a:t>Software Architecture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2"/>
          <p:cNvSpPr/>
          <p:nvPr/>
        </p:nvSpPr>
        <p:spPr>
          <a:xfrm>
            <a:off x="457200" y="1143000"/>
            <a:ext cx="8229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i="1" lang="en-US" sz="2000" spc="-1" strike="noStrike">
              <a:solidFill>
                <a:srgbClr val="003e90"/>
              </a:solidFill>
              <a:latin typeface="Calibri"/>
            </a:endParaRPr>
          </a:p>
        </p:txBody>
      </p:sp>
      <p:sp>
        <p:nvSpPr>
          <p:cNvPr id="85" name="Rounded Rectangle 3"/>
          <p:cNvSpPr/>
          <p:nvPr/>
        </p:nvSpPr>
        <p:spPr>
          <a:xfrm>
            <a:off x="457200" y="1600200"/>
            <a:ext cx="8229240" cy="2971440"/>
          </a:xfrm>
          <a:prstGeom prst="roundRect">
            <a:avLst>
              <a:gd name="adj" fmla="val 16667"/>
            </a:avLst>
          </a:prstGeom>
          <a:solidFill>
            <a:srgbClr val="f0f0f0"/>
          </a:solidFill>
          <a:ln>
            <a:solidFill>
              <a:srgbClr val="c8c8c8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Core Functionality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Sensor and VNA initialization 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Continuous data collection loop: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Temperature readings (MAX31865)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VNA data acquisition (NanoVNA-H)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Orientation data (BNO055)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Precise timestamp logging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Automated stepper motor adjustments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Key Features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Fully automated data collection process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Synchronized multi-sensor timestamps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Programmed angle adjustments for comprehensive measurements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Robust error handling and data validation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Recommended Python Libraries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python-nanovna: NanoVNA-H interface and control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adafruit-circuitpython-max31865: Temperature sensor management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adafruit-circuitpython-bno055: Orientation sensor integration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RpiMotorLib: Stepper motor control and positioning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LibreOffice/7.6.7.2$Linux_X86_64 LibreOffice_project/60$Build-2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2024-08-13T22:20:52Z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