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lfra\AppData\Local\Microsoft\Windows\INetCache\IE\LQXBAF0X\output_data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lfra\AppData\Local\Microsoft\Windows\INetCache\IE\LQXBAF0X\output_data%5b1%5d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lfra\AppData\Local\Microsoft\Windows\INetCache\IE\LQXBAF0X\output_data%5b1%5d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lfra\AppData\Local\Microsoft\Windows\INetCache\IE\LQXBAF0X\output_data%5b1%5d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lfra\AppData\Local\Microsoft\Windows\INetCache\IE\LQXBAF0X\output_data%5b1%5d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lfra\AppData\Local\Microsoft\Windows\INetCache\IE\LQXBAF0X\output_data%5b1%5d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lfra\AppData\Local\Microsoft\Windows\INetCache\IE\LQXBAF0X\output_data%5b1%5d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lfra\AppData\Local\Microsoft\Windows\INetCache\IE\LQXBAF0X\output_data%5b1%5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lfra\AppData\Local\Microsoft\Windows\INetCache\IE\LQXBAF0X\output_data%5b1%5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lfra\AppData\Local\Microsoft\Windows\INetCache\IE\LQXBAF0X\output_data%5b1%5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lfra\AppData\Local\Microsoft\Windows\INetCache\IE\LQXBAF0X\output_data%5b1%5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lfra\AppData\Local\Microsoft\Windows\INetCache\IE\LQXBAF0X\output_data%5b1%5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lfra\AppData\Local\Microsoft\Windows\INetCache\IE\LQXBAF0X\output_data%5b1%5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lfra\AppData\Local\Microsoft\Windows\INetCache\IE\LQXBAF0X\output_data%5b1%5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Prevotella</a:t>
            </a:r>
            <a:r>
              <a:rPr lang="en-US" baseline="0"/>
              <a:t> 1.2%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Read0!$D$1</c:f>
              <c:strCache>
                <c:ptCount val="1"/>
                <c:pt idx="0">
                  <c:v>relative_abundance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tint val="5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tint val="5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tint val="5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DD1-46DB-AADB-6DE8857F84C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DD1-46DB-AADB-6DE8857F84C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DD1-46DB-AADB-6DE8857F84C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5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DD1-46DB-AADB-6DE8857F84CD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hade val="5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shade val="5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DD1-46DB-AADB-6DE8857F84CD}"/>
              </c:ext>
            </c:extLst>
          </c:dPt>
          <c:dLbls>
            <c:dLbl>
              <c:idx val="3"/>
              <c:layout>
                <c:manualLayout>
                  <c:x val="3.903904919319775E-3"/>
                  <c:y val="-3.1129904741908444E-1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DD1-46DB-AADB-6DE8857F84CD}"/>
                </c:ext>
              </c:extLst>
            </c:dLbl>
            <c:dLbl>
              <c:idx val="4"/>
              <c:layout>
                <c:manualLayout>
                  <c:x val="6.2462478709116968E-2"/>
                  <c:y val="6.7920576779398473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DD1-46DB-AADB-6DE8857F84C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Read0!$B$2:$C$6</c:f>
              <c:multiLvlStrCache>
                <c:ptCount val="5"/>
                <c:lvl>
                  <c:pt idx="0">
                    <c:v>SGB1540</c:v>
                  </c:pt>
                  <c:pt idx="1">
                    <c:v>SGB1556</c:v>
                  </c:pt>
                  <c:pt idx="2">
                    <c:v>SGB1552</c:v>
                  </c:pt>
                  <c:pt idx="3">
                    <c:v>SGB1527</c:v>
                  </c:pt>
                  <c:pt idx="4">
                    <c:v>SGB1746</c:v>
                  </c:pt>
                </c:lvl>
                <c:lvl>
                  <c:pt idx="0">
                    <c:v>Prevotella_denticola</c:v>
                  </c:pt>
                  <c:pt idx="1">
                    <c:v>Prevotella_fusca</c:v>
                  </c:pt>
                  <c:pt idx="2">
                    <c:v>Prevotella_melaninogenica</c:v>
                  </c:pt>
                  <c:pt idx="3">
                    <c:v>Prevotella_enoeca</c:v>
                  </c:pt>
                  <c:pt idx="4">
                    <c:v>Prevotella_ruminicola</c:v>
                  </c:pt>
                </c:lvl>
              </c:multiLvlStrCache>
            </c:multiLvlStrRef>
          </c:cat>
          <c:val>
            <c:numRef>
              <c:f>Read0!$D$2:$D$6</c:f>
              <c:numCache>
                <c:formatCode>General</c:formatCode>
                <c:ptCount val="5"/>
                <c:pt idx="0">
                  <c:v>0.91603000000000001</c:v>
                </c:pt>
                <c:pt idx="1">
                  <c:v>0.18678</c:v>
                </c:pt>
                <c:pt idx="2">
                  <c:v>8.6440000000000003E-2</c:v>
                </c:pt>
                <c:pt idx="3">
                  <c:v>8.5800000000000008E-3</c:v>
                </c:pt>
                <c:pt idx="4">
                  <c:v>5.3200000000000001E-3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DD1-46DB-AADB-6DE8857F84C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4513879198705473"/>
          <c:y val="0.19466995470804394"/>
          <c:w val="0.4548611111111111"/>
          <c:h val="0.741804698593166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Porphyromonas 0.03%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Read1!$B$29:$C$29</c:f>
              <c:strCache>
                <c:ptCount val="1"/>
                <c:pt idx="0">
                  <c:v>Porphyromonas_gingivalis SGB2057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188-4BFD-BF0D-3473235FD99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Read1!$B$29:$C$29</c:f>
              <c:strCache>
                <c:ptCount val="2"/>
                <c:pt idx="0">
                  <c:v>Porphyromonas_gingivalis</c:v>
                </c:pt>
                <c:pt idx="1">
                  <c:v>SGB2057</c:v>
                </c:pt>
              </c:strCache>
            </c:strRef>
          </c:cat>
          <c:val>
            <c:numRef>
              <c:f>Read1!$D$29</c:f>
              <c:numCache>
                <c:formatCode>General</c:formatCode>
                <c:ptCount val="1"/>
                <c:pt idx="0">
                  <c:v>2.7629999999999998E-2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88-4BFD-BF0D-3473235FD99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162482653031375"/>
          <c:y val="0.50222251747065261"/>
          <c:w val="0.46486157379334758"/>
          <c:h val="0.158189919650034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Prevotella 1.3%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Read2!$D$1</c:f>
              <c:strCache>
                <c:ptCount val="1"/>
                <c:pt idx="0">
                  <c:v>relative_abundance</c:v>
                </c:pt>
              </c:strCache>
            </c:strRef>
          </c:tx>
          <c:explosion val="3"/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tint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tint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tint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B8E-4A5D-A955-55ED9E9FA07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tint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tint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tint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B8E-4A5D-A955-55ED9E9FA07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hade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hade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shade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B8E-4A5D-A955-55ED9E9FA07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5">
                      <a:shade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hade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shade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B8E-4A5D-A955-55ED9E9FA071}"/>
              </c:ext>
            </c:extLst>
          </c:dPt>
          <c:dLbls>
            <c:dLbl>
              <c:idx val="0"/>
              <c:layout>
                <c:manualLayout>
                  <c:x val="-1.1526206303756625E-2"/>
                  <c:y val="9.5741783835691045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B8E-4A5D-A955-55ED9E9FA071}"/>
                </c:ext>
              </c:extLst>
            </c:dLbl>
            <c:dLbl>
              <c:idx val="1"/>
              <c:layout>
                <c:manualLayout>
                  <c:x val="-9.7685738195947228E-3"/>
                  <c:y val="1.747922966077955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B8E-4A5D-A955-55ED9E9FA071}"/>
                </c:ext>
              </c:extLst>
            </c:dLbl>
            <c:dLbl>
              <c:idx val="2"/>
              <c:layout>
                <c:manualLayout>
                  <c:x val="-1.3368749967826492E-2"/>
                  <c:y val="6.0307495746288369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B8E-4A5D-A955-55ED9E9FA0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Read2!$B$2:$C$5</c:f>
              <c:multiLvlStrCache>
                <c:ptCount val="4"/>
                <c:lvl>
                  <c:pt idx="0">
                    <c:v>SGB1560</c:v>
                  </c:pt>
                  <c:pt idx="1">
                    <c:v>SGB1556</c:v>
                  </c:pt>
                  <c:pt idx="2">
                    <c:v>SGB1535</c:v>
                  </c:pt>
                  <c:pt idx="3">
                    <c:v>SGB1527</c:v>
                  </c:pt>
                </c:lvl>
                <c:lvl>
                  <c:pt idx="0">
                    <c:v>Prevotella_intermedia</c:v>
                  </c:pt>
                  <c:pt idx="1">
                    <c:v>Prevotella_fusca</c:v>
                  </c:pt>
                  <c:pt idx="2">
                    <c:v>Prevotella_sp_oral_taxon_299</c:v>
                  </c:pt>
                  <c:pt idx="3">
                    <c:v>Prevotella_enoeca</c:v>
                  </c:pt>
                </c:lvl>
              </c:multiLvlStrCache>
            </c:multiLvlStrRef>
          </c:cat>
          <c:val>
            <c:numRef>
              <c:f>Read2!$D$2:$D$5</c:f>
              <c:numCache>
                <c:formatCode>General</c:formatCode>
                <c:ptCount val="4"/>
                <c:pt idx="0">
                  <c:v>0.68520000000000003</c:v>
                </c:pt>
                <c:pt idx="1">
                  <c:v>0.55176000000000003</c:v>
                </c:pt>
                <c:pt idx="2">
                  <c:v>5.6410000000000002E-2</c:v>
                </c:pt>
                <c:pt idx="3">
                  <c:v>3.3700000000000002E-3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8E-4A5D-A955-55ED9E9FA07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2658420037482934"/>
          <c:y val="0.28554720852093685"/>
          <c:w val="0.4697837266741095"/>
          <c:h val="0.577281187230879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Capnocytophaga 0.5%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Read2!$D$8</c:f>
              <c:strCache>
                <c:ptCount val="1"/>
                <c:pt idx="0">
                  <c:v>relative_abundance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4">
                      <a:shade val="76000"/>
                      <a:shade val="51000"/>
                      <a:satMod val="130000"/>
                    </a:schemeClr>
                  </a:gs>
                  <a:gs pos="80000">
                    <a:schemeClr val="accent4">
                      <a:shade val="76000"/>
                      <a:shade val="93000"/>
                      <a:satMod val="130000"/>
                    </a:schemeClr>
                  </a:gs>
                  <a:gs pos="100000">
                    <a:schemeClr val="accent4">
                      <a:shade val="7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984-44E6-994C-E645247A70E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tint val="77000"/>
                      <a:shade val="51000"/>
                      <a:satMod val="130000"/>
                    </a:schemeClr>
                  </a:gs>
                  <a:gs pos="80000">
                    <a:schemeClr val="accent4">
                      <a:tint val="77000"/>
                      <a:shade val="93000"/>
                      <a:satMod val="130000"/>
                    </a:schemeClr>
                  </a:gs>
                  <a:gs pos="100000">
                    <a:schemeClr val="accent4">
                      <a:tint val="77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984-44E6-994C-E645247A70EC}"/>
              </c:ext>
            </c:extLst>
          </c:dPt>
          <c:dLbls>
            <c:dLbl>
              <c:idx val="0"/>
              <c:layout>
                <c:manualLayout>
                  <c:x val="3.5649583594939988E-3"/>
                  <c:y val="-3.1947612237720187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984-44E6-994C-E645247A70EC}"/>
                </c:ext>
              </c:extLst>
            </c:dLbl>
            <c:dLbl>
              <c:idx val="1"/>
              <c:layout>
                <c:manualLayout>
                  <c:x val="-6.4049763931107156E-3"/>
                  <c:y val="1.082199964507670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984-44E6-994C-E645247A70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Read2!$B$9:$C$10</c:f>
              <c:multiLvlStrCache>
                <c:ptCount val="2"/>
                <c:lvl>
                  <c:pt idx="0">
                    <c:v>SGB2487</c:v>
                  </c:pt>
                  <c:pt idx="1">
                    <c:v>SGB2497</c:v>
                  </c:pt>
                </c:lvl>
                <c:lvl>
                  <c:pt idx="0">
                    <c:v>Capnocytophaga_haemolytica</c:v>
                  </c:pt>
                  <c:pt idx="1">
                    <c:v>Capnocytophaga_ochracea</c:v>
                  </c:pt>
                </c:lvl>
              </c:multiLvlStrCache>
            </c:multiLvlStrRef>
          </c:cat>
          <c:val>
            <c:numRef>
              <c:f>Read2!$D$9:$D$10</c:f>
              <c:numCache>
                <c:formatCode>General</c:formatCode>
                <c:ptCount val="2"/>
                <c:pt idx="0">
                  <c:v>0.45676</c:v>
                </c:pt>
                <c:pt idx="1">
                  <c:v>3.0599999999999999E-2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84-44E6-994C-E645247A70E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377392097502829"/>
          <c:y val="0.42986727185763707"/>
          <c:w val="0.46622607902497171"/>
          <c:h val="0.288640711814655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Streptococcus 22.54%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Read2!$D$13</c:f>
              <c:strCache>
                <c:ptCount val="1"/>
                <c:pt idx="0">
                  <c:v>relative_abundance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shade val="58000"/>
                      <a:shade val="51000"/>
                      <a:satMod val="130000"/>
                    </a:schemeClr>
                  </a:gs>
                  <a:gs pos="80000">
                    <a:schemeClr val="accent5">
                      <a:shade val="58000"/>
                      <a:shade val="93000"/>
                      <a:satMod val="130000"/>
                    </a:schemeClr>
                  </a:gs>
                  <a:gs pos="100000">
                    <a:schemeClr val="accent5">
                      <a:shade val="58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17B-4322-8A37-2D4B8261F9C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hade val="86000"/>
                      <a:shade val="51000"/>
                      <a:satMod val="130000"/>
                    </a:schemeClr>
                  </a:gs>
                  <a:gs pos="80000">
                    <a:schemeClr val="accent5">
                      <a:shade val="86000"/>
                      <a:shade val="93000"/>
                      <a:satMod val="130000"/>
                    </a:schemeClr>
                  </a:gs>
                  <a:gs pos="100000">
                    <a:schemeClr val="accent5">
                      <a:shade val="8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17B-4322-8A37-2D4B8261F9C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86000"/>
                      <a:shade val="51000"/>
                      <a:satMod val="130000"/>
                    </a:schemeClr>
                  </a:gs>
                  <a:gs pos="80000">
                    <a:schemeClr val="accent5">
                      <a:tint val="86000"/>
                      <a:shade val="93000"/>
                      <a:satMod val="130000"/>
                    </a:schemeClr>
                  </a:gs>
                  <a:gs pos="100000">
                    <a:schemeClr val="accent5">
                      <a:tint val="8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17B-4322-8A37-2D4B8261F9C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5">
                      <a:tint val="58000"/>
                      <a:shade val="51000"/>
                      <a:satMod val="130000"/>
                    </a:schemeClr>
                  </a:gs>
                  <a:gs pos="80000">
                    <a:schemeClr val="accent5">
                      <a:tint val="58000"/>
                      <a:shade val="93000"/>
                      <a:satMod val="130000"/>
                    </a:schemeClr>
                  </a:gs>
                  <a:gs pos="100000">
                    <a:schemeClr val="accent5">
                      <a:tint val="58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17B-4322-8A37-2D4B8261F9C4}"/>
              </c:ext>
            </c:extLst>
          </c:dPt>
          <c:dLbls>
            <c:dLbl>
              <c:idx val="3"/>
              <c:layout>
                <c:manualLayout>
                  <c:x val="2.8330149599548504E-2"/>
                  <c:y val="-2.6397577236069134E-1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17B-4322-8A37-2D4B8261F9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Read2!$B$14:$C$17</c:f>
              <c:multiLvlStrCache>
                <c:ptCount val="4"/>
                <c:lvl>
                  <c:pt idx="0">
                    <c:v>SGB8218</c:v>
                  </c:pt>
                  <c:pt idx="1">
                    <c:v>SGB8138</c:v>
                  </c:pt>
                  <c:pt idx="2">
                    <c:v>SGB8007_group</c:v>
                  </c:pt>
                  <c:pt idx="3">
                    <c:v>SGB8059_group</c:v>
                  </c:pt>
                </c:lvl>
                <c:lvl>
                  <c:pt idx="0">
                    <c:v>Streptococcus_pyogenes</c:v>
                  </c:pt>
                  <c:pt idx="1">
                    <c:v>Streptococcus_pneumoniae</c:v>
                  </c:pt>
                  <c:pt idx="2">
                    <c:v>Streptococcus_salivarius</c:v>
                  </c:pt>
                  <c:pt idx="3">
                    <c:v>Streptococcus_australis</c:v>
                  </c:pt>
                </c:lvl>
              </c:multiLvlStrCache>
            </c:multiLvlStrRef>
          </c:cat>
          <c:val>
            <c:numRef>
              <c:f>Read2!$D$14:$D$17</c:f>
              <c:numCache>
                <c:formatCode>General</c:formatCode>
                <c:ptCount val="4"/>
                <c:pt idx="0">
                  <c:v>21.04308</c:v>
                </c:pt>
                <c:pt idx="1">
                  <c:v>0.76353000000000004</c:v>
                </c:pt>
                <c:pt idx="2">
                  <c:v>0.73040000000000005</c:v>
                </c:pt>
                <c:pt idx="3">
                  <c:v>6.3099999999999996E-3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17B-4322-8A37-2D4B8261F9C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1793130817896083"/>
          <c:y val="0.2728700404548271"/>
          <c:w val="0.48206869182103929"/>
          <c:h val="0.602635644883686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Fusobacterium 2.5%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Read2!$D$20</c:f>
              <c:strCache>
                <c:ptCount val="1"/>
                <c:pt idx="0">
                  <c:v>relative_abundance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hade val="58000"/>
                      <a:shade val="51000"/>
                      <a:satMod val="130000"/>
                    </a:schemeClr>
                  </a:gs>
                  <a:gs pos="80000">
                    <a:schemeClr val="accent6">
                      <a:shade val="58000"/>
                      <a:shade val="93000"/>
                      <a:satMod val="130000"/>
                    </a:schemeClr>
                  </a:gs>
                  <a:gs pos="100000">
                    <a:schemeClr val="accent6">
                      <a:shade val="58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905-4BCD-8324-16E8176089C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hade val="86000"/>
                      <a:shade val="51000"/>
                      <a:satMod val="130000"/>
                    </a:schemeClr>
                  </a:gs>
                  <a:gs pos="80000">
                    <a:schemeClr val="accent6">
                      <a:shade val="86000"/>
                      <a:shade val="93000"/>
                      <a:satMod val="130000"/>
                    </a:schemeClr>
                  </a:gs>
                  <a:gs pos="100000">
                    <a:schemeClr val="accent6">
                      <a:shade val="8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905-4BCD-8324-16E8176089C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tint val="86000"/>
                      <a:shade val="51000"/>
                      <a:satMod val="130000"/>
                    </a:schemeClr>
                  </a:gs>
                  <a:gs pos="80000">
                    <a:schemeClr val="accent6">
                      <a:tint val="86000"/>
                      <a:shade val="93000"/>
                      <a:satMod val="130000"/>
                    </a:schemeClr>
                  </a:gs>
                  <a:gs pos="100000">
                    <a:schemeClr val="accent6">
                      <a:tint val="8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905-4BCD-8324-16E8176089C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tint val="58000"/>
                      <a:shade val="51000"/>
                      <a:satMod val="130000"/>
                    </a:schemeClr>
                  </a:gs>
                  <a:gs pos="80000">
                    <a:schemeClr val="accent6">
                      <a:tint val="58000"/>
                      <a:shade val="93000"/>
                      <a:satMod val="130000"/>
                    </a:schemeClr>
                  </a:gs>
                  <a:gs pos="100000">
                    <a:schemeClr val="accent6">
                      <a:tint val="58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905-4BCD-8324-16E8176089C2}"/>
              </c:ext>
            </c:extLst>
          </c:dPt>
          <c:dLbls>
            <c:dLbl>
              <c:idx val="1"/>
              <c:layout>
                <c:manualLayout>
                  <c:x val="-2.1244000730436804E-2"/>
                  <c:y val="0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905-4BCD-8324-16E8176089C2}"/>
                </c:ext>
              </c:extLst>
            </c:dLbl>
            <c:dLbl>
              <c:idx val="3"/>
              <c:layout>
                <c:manualLayout>
                  <c:x val="5.3110001826091859E-2"/>
                  <c:y val="-5.3655253588670623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905-4BCD-8324-16E8176089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Read2!$B$21:$C$24</c:f>
              <c:multiLvlStrCache>
                <c:ptCount val="4"/>
                <c:lvl>
                  <c:pt idx="0">
                    <c:v>SGB6007</c:v>
                  </c:pt>
                  <c:pt idx="1">
                    <c:v>SGB6014</c:v>
                  </c:pt>
                  <c:pt idx="2">
                    <c:v>SGB6011</c:v>
                  </c:pt>
                  <c:pt idx="3">
                    <c:v>SGB6001</c:v>
                  </c:pt>
                </c:lvl>
                <c:lvl>
                  <c:pt idx="0">
                    <c:v>Fusobacterium_nucleatum</c:v>
                  </c:pt>
                  <c:pt idx="1">
                    <c:v>Fusobacterium_nucleatum</c:v>
                  </c:pt>
                  <c:pt idx="2">
                    <c:v>Fusobacterium_nucleatum</c:v>
                  </c:pt>
                  <c:pt idx="3">
                    <c:v>Fusobacterium_nucleatum</c:v>
                  </c:pt>
                </c:lvl>
              </c:multiLvlStrCache>
            </c:multiLvlStrRef>
          </c:cat>
          <c:val>
            <c:numRef>
              <c:f>Read2!$D$21:$D$24</c:f>
              <c:numCache>
                <c:formatCode>General</c:formatCode>
                <c:ptCount val="4"/>
                <c:pt idx="0">
                  <c:v>2.3786200000000002</c:v>
                </c:pt>
                <c:pt idx="1">
                  <c:v>4.0739999999999998E-2</c:v>
                </c:pt>
                <c:pt idx="2">
                  <c:v>3.8240000000000003E-2</c:v>
                </c:pt>
                <c:pt idx="3">
                  <c:v>3.739E-2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905-4BCD-8324-16E8176089C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1846967315568537"/>
          <c:y val="0.28554720852093685"/>
          <c:w val="0.46391517355896139"/>
          <c:h val="0.577281187230879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Porphyromonas 4.52%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Read2!$D$27</c:f>
              <c:strCache>
                <c:ptCount val="1"/>
                <c:pt idx="0">
                  <c:v>relative_abundance</c:v>
                </c:pt>
              </c:strCache>
            </c:strRef>
          </c:tx>
          <c:explosion val="2"/>
          <c:dPt>
            <c:idx val="0"/>
            <c:bubble3D val="0"/>
            <c:explosion val="0"/>
            <c:spPr>
              <a:gradFill rotWithShape="1">
                <a:gsLst>
                  <a:gs pos="0">
                    <a:schemeClr val="accent2">
                      <a:shade val="76000"/>
                      <a:shade val="51000"/>
                      <a:satMod val="130000"/>
                    </a:schemeClr>
                  </a:gs>
                  <a:gs pos="80000">
                    <a:schemeClr val="accent2">
                      <a:shade val="76000"/>
                      <a:shade val="93000"/>
                      <a:satMod val="130000"/>
                    </a:schemeClr>
                  </a:gs>
                  <a:gs pos="100000">
                    <a:schemeClr val="accent2">
                      <a:shade val="7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B7D-4EDA-A1BB-E305FE853B31}"/>
              </c:ext>
            </c:extLst>
          </c:dPt>
          <c:dPt>
            <c:idx val="1"/>
            <c:bubble3D val="0"/>
            <c:explosion val="0"/>
            <c:spPr>
              <a:gradFill rotWithShape="1">
                <a:gsLst>
                  <a:gs pos="0">
                    <a:schemeClr val="accent2">
                      <a:tint val="77000"/>
                      <a:shade val="51000"/>
                      <a:satMod val="130000"/>
                    </a:schemeClr>
                  </a:gs>
                  <a:gs pos="80000">
                    <a:schemeClr val="accent2">
                      <a:tint val="77000"/>
                      <a:shade val="93000"/>
                      <a:satMod val="130000"/>
                    </a:schemeClr>
                  </a:gs>
                  <a:gs pos="100000">
                    <a:schemeClr val="accent2">
                      <a:tint val="77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B7D-4EDA-A1BB-E305FE853B3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Read2!$B$28:$C$29</c:f>
              <c:multiLvlStrCache>
                <c:ptCount val="2"/>
                <c:lvl>
                  <c:pt idx="0">
                    <c:v>SGB1981</c:v>
                  </c:pt>
                  <c:pt idx="1">
                    <c:v>SGB2057</c:v>
                  </c:pt>
                </c:lvl>
                <c:lvl>
                  <c:pt idx="0">
                    <c:v>Porphyromonas_asaccharolytica</c:v>
                  </c:pt>
                  <c:pt idx="1">
                    <c:v>Porphyromonas_gingivalis</c:v>
                  </c:pt>
                </c:lvl>
              </c:multiLvlStrCache>
            </c:multiLvlStrRef>
          </c:cat>
          <c:val>
            <c:numRef>
              <c:f>Read2!$D$28:$D$29</c:f>
              <c:numCache>
                <c:formatCode>General</c:formatCode>
                <c:ptCount val="2"/>
                <c:pt idx="0">
                  <c:v>2.9896500000000001</c:v>
                </c:pt>
                <c:pt idx="1">
                  <c:v>1.5264800000000001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B7D-4EDA-A1BB-E305FE853B3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2868137632139656"/>
          <c:y val="0.42986727185763707"/>
          <c:w val="0.47131862367860344"/>
          <c:h val="0.288640711814655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Capnocytophaga 0.67%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Read0!$D$9</c:f>
              <c:strCache>
                <c:ptCount val="1"/>
                <c:pt idx="0">
                  <c:v>relative_abundance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4">
                      <a:shade val="76000"/>
                      <a:shade val="51000"/>
                      <a:satMod val="130000"/>
                    </a:schemeClr>
                  </a:gs>
                  <a:gs pos="80000">
                    <a:schemeClr val="accent4">
                      <a:shade val="76000"/>
                      <a:shade val="93000"/>
                      <a:satMod val="130000"/>
                    </a:schemeClr>
                  </a:gs>
                  <a:gs pos="100000">
                    <a:schemeClr val="accent4">
                      <a:shade val="7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320-4962-9E17-15B2501B9A3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tint val="77000"/>
                      <a:shade val="51000"/>
                      <a:satMod val="130000"/>
                    </a:schemeClr>
                  </a:gs>
                  <a:gs pos="80000">
                    <a:schemeClr val="accent4">
                      <a:tint val="77000"/>
                      <a:shade val="93000"/>
                      <a:satMod val="130000"/>
                    </a:schemeClr>
                  </a:gs>
                  <a:gs pos="100000">
                    <a:schemeClr val="accent4">
                      <a:tint val="77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320-4962-9E17-15B2501B9A3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Read0!$B$10:$C$11</c:f>
              <c:multiLvlStrCache>
                <c:ptCount val="2"/>
                <c:lvl>
                  <c:pt idx="0">
                    <c:v>SGB2497</c:v>
                  </c:pt>
                  <c:pt idx="1">
                    <c:v>SGB2926</c:v>
                  </c:pt>
                </c:lvl>
                <c:lvl>
                  <c:pt idx="0">
                    <c:v>Capnocytophaga_ochracea</c:v>
                  </c:pt>
                  <c:pt idx="1">
                    <c:v>Capnocytophaga_canimorsus</c:v>
                  </c:pt>
                </c:lvl>
              </c:multiLvlStrCache>
            </c:multiLvlStrRef>
          </c:cat>
          <c:val>
            <c:numRef>
              <c:f>Read0!$D$10:$D$11</c:f>
              <c:numCache>
                <c:formatCode>General</c:formatCode>
                <c:ptCount val="2"/>
                <c:pt idx="0">
                  <c:v>0.67166000000000003</c:v>
                </c:pt>
                <c:pt idx="1">
                  <c:v>6.4400000000000004E-3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20-4962-9E17-15B2501B9A3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2320169402744321"/>
          <c:y val="0.36482203767211685"/>
          <c:w val="0.47679830597255679"/>
          <c:h val="0.411768433873594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Streptococcus 16.69%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Read0!$D$14</c:f>
              <c:strCache>
                <c:ptCount val="1"/>
                <c:pt idx="0">
                  <c:v>relative_abundance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shade val="65000"/>
                      <a:shade val="51000"/>
                      <a:satMod val="130000"/>
                    </a:schemeClr>
                  </a:gs>
                  <a:gs pos="80000">
                    <a:schemeClr val="accent5">
                      <a:shade val="65000"/>
                      <a:shade val="93000"/>
                      <a:satMod val="130000"/>
                    </a:schemeClr>
                  </a:gs>
                  <a:gs pos="100000">
                    <a:schemeClr val="accent5">
                      <a:shade val="65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DC0-4745-8579-F92088E2063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DC0-4745-8579-F92088E2063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65000"/>
                      <a:shade val="51000"/>
                      <a:satMod val="130000"/>
                    </a:schemeClr>
                  </a:gs>
                  <a:gs pos="80000">
                    <a:schemeClr val="accent5">
                      <a:tint val="65000"/>
                      <a:shade val="93000"/>
                      <a:satMod val="130000"/>
                    </a:schemeClr>
                  </a:gs>
                  <a:gs pos="100000">
                    <a:schemeClr val="accent5">
                      <a:tint val="65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DC0-4745-8579-F92088E20631}"/>
              </c:ext>
            </c:extLst>
          </c:dPt>
          <c:dLbls>
            <c:dLbl>
              <c:idx val="2"/>
              <c:layout>
                <c:manualLayout>
                  <c:x val="2.4703084805819776E-2"/>
                  <c:y val="0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DC0-4745-8579-F92088E2063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Read0!$B$15:$C$17</c:f>
              <c:multiLvlStrCache>
                <c:ptCount val="3"/>
                <c:lvl>
                  <c:pt idx="0">
                    <c:v>SGB8218</c:v>
                  </c:pt>
                  <c:pt idx="1">
                    <c:v>SGB8053</c:v>
                  </c:pt>
                  <c:pt idx="2">
                    <c:v>SGB8007_group</c:v>
                  </c:pt>
                </c:lvl>
                <c:lvl>
                  <c:pt idx="0">
                    <c:v>Streptococcus_pyogenes</c:v>
                  </c:pt>
                  <c:pt idx="1">
                    <c:v>Streptococcus_gordonii</c:v>
                  </c:pt>
                  <c:pt idx="2">
                    <c:v>Streptococcus_salivarius</c:v>
                  </c:pt>
                </c:lvl>
              </c:multiLvlStrCache>
            </c:multiLvlStrRef>
          </c:cat>
          <c:val>
            <c:numRef>
              <c:f>Read0!$D$15:$D$17</c:f>
              <c:numCache>
                <c:formatCode>General</c:formatCode>
                <c:ptCount val="3"/>
                <c:pt idx="0">
                  <c:v>16.231069999999999</c:v>
                </c:pt>
                <c:pt idx="1">
                  <c:v>0.37075000000000002</c:v>
                </c:pt>
                <c:pt idx="2">
                  <c:v>9.1219999999999996E-2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DC0-4745-8579-F92088E2063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1498808347942571"/>
          <c:y val="0.3541614640409198"/>
          <c:w val="0.48501191652057418"/>
          <c:h val="0.44375015476718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Fusobacterium 4.1%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Read0!$D$20</c:f>
              <c:strCache>
                <c:ptCount val="1"/>
                <c:pt idx="0">
                  <c:v>relative_abundance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hade val="58000"/>
                      <a:shade val="51000"/>
                      <a:satMod val="130000"/>
                    </a:schemeClr>
                  </a:gs>
                  <a:gs pos="80000">
                    <a:schemeClr val="accent6">
                      <a:shade val="58000"/>
                      <a:shade val="93000"/>
                      <a:satMod val="130000"/>
                    </a:schemeClr>
                  </a:gs>
                  <a:gs pos="100000">
                    <a:schemeClr val="accent6">
                      <a:shade val="58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9A9-44D6-9235-1F194B6D4FF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hade val="86000"/>
                      <a:shade val="51000"/>
                      <a:satMod val="130000"/>
                    </a:schemeClr>
                  </a:gs>
                  <a:gs pos="80000">
                    <a:schemeClr val="accent6">
                      <a:shade val="86000"/>
                      <a:shade val="93000"/>
                      <a:satMod val="130000"/>
                    </a:schemeClr>
                  </a:gs>
                  <a:gs pos="100000">
                    <a:schemeClr val="accent6">
                      <a:shade val="8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9A9-44D6-9235-1F194B6D4FF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tint val="86000"/>
                      <a:shade val="51000"/>
                      <a:satMod val="130000"/>
                    </a:schemeClr>
                  </a:gs>
                  <a:gs pos="80000">
                    <a:schemeClr val="accent6">
                      <a:tint val="86000"/>
                      <a:shade val="93000"/>
                      <a:satMod val="130000"/>
                    </a:schemeClr>
                  </a:gs>
                  <a:gs pos="100000">
                    <a:schemeClr val="accent6">
                      <a:tint val="8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9A9-44D6-9235-1F194B6D4FF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tint val="58000"/>
                      <a:shade val="51000"/>
                      <a:satMod val="130000"/>
                    </a:schemeClr>
                  </a:gs>
                  <a:gs pos="80000">
                    <a:schemeClr val="accent6">
                      <a:tint val="58000"/>
                      <a:shade val="93000"/>
                      <a:satMod val="130000"/>
                    </a:schemeClr>
                  </a:gs>
                  <a:gs pos="100000">
                    <a:schemeClr val="accent6">
                      <a:tint val="58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9A9-44D6-9235-1F194B6D4FF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Read0!$B$21:$C$24</c:f>
              <c:multiLvlStrCache>
                <c:ptCount val="4"/>
                <c:lvl>
                  <c:pt idx="0">
                    <c:v>SGB6014</c:v>
                  </c:pt>
                  <c:pt idx="1">
                    <c:v>SGB5997</c:v>
                  </c:pt>
                  <c:pt idx="2">
                    <c:v>SGB6007</c:v>
                  </c:pt>
                  <c:pt idx="3">
                    <c:v>SGB6011</c:v>
                  </c:pt>
                </c:lvl>
                <c:lvl>
                  <c:pt idx="0">
                    <c:v>Fusobacterium_nucleatum</c:v>
                  </c:pt>
                  <c:pt idx="1">
                    <c:v>Fusobacterium_hwasookii</c:v>
                  </c:pt>
                  <c:pt idx="2">
                    <c:v>Fusobacterium_nucleatum</c:v>
                  </c:pt>
                  <c:pt idx="3">
                    <c:v>Fusobacterium_nucleatum</c:v>
                  </c:pt>
                </c:lvl>
              </c:multiLvlStrCache>
            </c:multiLvlStrRef>
          </c:cat>
          <c:val>
            <c:numRef>
              <c:f>Read0!$D$21:$D$24</c:f>
              <c:numCache>
                <c:formatCode>General</c:formatCode>
                <c:ptCount val="4"/>
                <c:pt idx="0">
                  <c:v>2.1736599999999999</c:v>
                </c:pt>
                <c:pt idx="1">
                  <c:v>1.1731199999999999</c:v>
                </c:pt>
                <c:pt idx="2">
                  <c:v>0.55881999999999998</c:v>
                </c:pt>
                <c:pt idx="3">
                  <c:v>0.19683999999999999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9A9-44D6-9235-1F194B6D4FF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665693276882103"/>
          <c:y val="0.28020310491305545"/>
          <c:w val="0.41334306723117897"/>
          <c:h val="0.591666873022914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Porphyromonas 2.74%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Read0!$D$27</c:f>
              <c:strCache>
                <c:ptCount val="1"/>
                <c:pt idx="0">
                  <c:v>relative_abundance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CF8-4557-BC9B-B5B6F16D5F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Read0!$B$28:$C$28</c:f>
              <c:strCache>
                <c:ptCount val="2"/>
                <c:pt idx="0">
                  <c:v>Porphyromonas_gingivalis</c:v>
                </c:pt>
                <c:pt idx="1">
                  <c:v>SGB2057</c:v>
                </c:pt>
              </c:strCache>
            </c:strRef>
          </c:cat>
          <c:val>
            <c:numRef>
              <c:f>Read0!$D$28</c:f>
              <c:numCache>
                <c:formatCode>General</c:formatCode>
                <c:ptCount val="1"/>
                <c:pt idx="0">
                  <c:v>2.7380800000000001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F8-4557-BC9B-B5B6F16D5F0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Prevotella 0.05%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Read1!$B$2:$C$2</c:f>
              <c:strCache>
                <c:ptCount val="1"/>
                <c:pt idx="0">
                  <c:v>Prevotella_intermedia SGB1560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1D4-442A-B249-DB77D035AC8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Read1!$B$2:$C$2</c:f>
              <c:strCache>
                <c:ptCount val="2"/>
                <c:pt idx="0">
                  <c:v>Prevotella_intermedia</c:v>
                </c:pt>
                <c:pt idx="1">
                  <c:v>SGB1560</c:v>
                </c:pt>
              </c:strCache>
            </c:strRef>
          </c:cat>
          <c:val>
            <c:numRef>
              <c:f>Read1!$D$2</c:f>
              <c:numCache>
                <c:formatCode>General</c:formatCode>
                <c:ptCount val="1"/>
                <c:pt idx="0">
                  <c:v>4.9439999999999998E-2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D4-442A-B249-DB77D035AC8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145234081569412"/>
          <c:y val="0.52170837354560351"/>
          <c:w val="0.36375822237935451"/>
          <c:h val="9.57118275209576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Capnocytophaga 0.07%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Read1!$D$5</c:f>
              <c:strCache>
                <c:ptCount val="1"/>
                <c:pt idx="0">
                  <c:v>relative_abundance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4">
                      <a:shade val="76000"/>
                      <a:shade val="51000"/>
                      <a:satMod val="130000"/>
                    </a:schemeClr>
                  </a:gs>
                  <a:gs pos="80000">
                    <a:schemeClr val="accent4">
                      <a:shade val="76000"/>
                      <a:shade val="93000"/>
                      <a:satMod val="130000"/>
                    </a:schemeClr>
                  </a:gs>
                  <a:gs pos="100000">
                    <a:schemeClr val="accent4">
                      <a:shade val="7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AF1-4659-81E7-F8FA1E8BC2E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tint val="77000"/>
                      <a:shade val="51000"/>
                      <a:satMod val="130000"/>
                    </a:schemeClr>
                  </a:gs>
                  <a:gs pos="80000">
                    <a:schemeClr val="accent4">
                      <a:tint val="77000"/>
                      <a:shade val="93000"/>
                      <a:satMod val="130000"/>
                    </a:schemeClr>
                  </a:gs>
                  <a:gs pos="100000">
                    <a:schemeClr val="accent4">
                      <a:tint val="77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AF1-4659-81E7-F8FA1E8BC2E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Read1!$B$6:$C$7</c:f>
              <c:multiLvlStrCache>
                <c:ptCount val="2"/>
                <c:lvl>
                  <c:pt idx="0">
                    <c:v>SGB2497</c:v>
                  </c:pt>
                  <c:pt idx="1">
                    <c:v>SGB2487</c:v>
                  </c:pt>
                </c:lvl>
                <c:lvl>
                  <c:pt idx="0">
                    <c:v>Capnocytophaga_ochracea</c:v>
                  </c:pt>
                  <c:pt idx="1">
                    <c:v>Capnocytophaga_haemolytica</c:v>
                  </c:pt>
                </c:lvl>
              </c:multiLvlStrCache>
            </c:multiLvlStrRef>
          </c:cat>
          <c:val>
            <c:numRef>
              <c:f>Read1!$D$6:$D$7</c:f>
              <c:numCache>
                <c:formatCode>General</c:formatCode>
                <c:ptCount val="2"/>
                <c:pt idx="0">
                  <c:v>4.5699999999999998E-2</c:v>
                </c:pt>
                <c:pt idx="1">
                  <c:v>1.984E-2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F1-4659-81E7-F8FA1E8BC2E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9871073561588752"/>
          <c:y val="0.42312755764563509"/>
          <c:w val="0.44006375823415461"/>
          <c:h val="0.316379839300069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Streptococcus 32.9%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Read1!$D$10</c:f>
              <c:strCache>
                <c:ptCount val="1"/>
                <c:pt idx="0">
                  <c:v>relative_abundance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shade val="47000"/>
                      <a:shade val="51000"/>
                      <a:satMod val="130000"/>
                    </a:schemeClr>
                  </a:gs>
                  <a:gs pos="80000">
                    <a:schemeClr val="accent5">
                      <a:shade val="47000"/>
                      <a:shade val="93000"/>
                      <a:satMod val="130000"/>
                    </a:schemeClr>
                  </a:gs>
                  <a:gs pos="100000">
                    <a:schemeClr val="accent5">
                      <a:shade val="47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F97-4339-B343-C1552523DC2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hade val="65000"/>
                      <a:shade val="51000"/>
                      <a:satMod val="130000"/>
                    </a:schemeClr>
                  </a:gs>
                  <a:gs pos="80000">
                    <a:schemeClr val="accent5">
                      <a:shade val="65000"/>
                      <a:shade val="93000"/>
                      <a:satMod val="130000"/>
                    </a:schemeClr>
                  </a:gs>
                  <a:gs pos="100000">
                    <a:schemeClr val="accent5">
                      <a:shade val="65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F97-4339-B343-C1552523DC2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hade val="82000"/>
                      <a:shade val="51000"/>
                      <a:satMod val="130000"/>
                    </a:schemeClr>
                  </a:gs>
                  <a:gs pos="80000">
                    <a:schemeClr val="accent5">
                      <a:shade val="82000"/>
                      <a:shade val="93000"/>
                      <a:satMod val="130000"/>
                    </a:schemeClr>
                  </a:gs>
                  <a:gs pos="100000">
                    <a:schemeClr val="accent5">
                      <a:shade val="82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F97-4339-B343-C1552523DC2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F97-4339-B343-C1552523DC2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83000"/>
                      <a:shade val="51000"/>
                      <a:satMod val="130000"/>
                    </a:schemeClr>
                  </a:gs>
                  <a:gs pos="80000">
                    <a:schemeClr val="accent5">
                      <a:tint val="83000"/>
                      <a:shade val="93000"/>
                      <a:satMod val="130000"/>
                    </a:schemeClr>
                  </a:gs>
                  <a:gs pos="100000">
                    <a:schemeClr val="accent5">
                      <a:tint val="83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F97-4339-B343-C1552523DC2E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5">
                      <a:tint val="65000"/>
                      <a:shade val="51000"/>
                      <a:satMod val="130000"/>
                    </a:schemeClr>
                  </a:gs>
                  <a:gs pos="80000">
                    <a:schemeClr val="accent5">
                      <a:tint val="65000"/>
                      <a:shade val="93000"/>
                      <a:satMod val="130000"/>
                    </a:schemeClr>
                  </a:gs>
                  <a:gs pos="100000">
                    <a:schemeClr val="accent5">
                      <a:tint val="65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F97-4339-B343-C1552523DC2E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5">
                      <a:tint val="48000"/>
                      <a:shade val="51000"/>
                      <a:satMod val="130000"/>
                    </a:schemeClr>
                  </a:gs>
                  <a:gs pos="80000">
                    <a:schemeClr val="accent5">
                      <a:tint val="48000"/>
                      <a:shade val="93000"/>
                      <a:satMod val="130000"/>
                    </a:schemeClr>
                  </a:gs>
                  <a:gs pos="100000">
                    <a:schemeClr val="accent5">
                      <a:tint val="48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6F97-4339-B343-C1552523DC2E}"/>
              </c:ext>
            </c:extLst>
          </c:dPt>
          <c:dLbls>
            <c:dLbl>
              <c:idx val="0"/>
              <c:layout>
                <c:manualLayout>
                  <c:x val="-2.1151250661723752E-2"/>
                  <c:y val="-2.8334098296347496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F97-4339-B343-C1552523DC2E}"/>
                </c:ext>
              </c:extLst>
            </c:dLbl>
            <c:dLbl>
              <c:idx val="1"/>
              <c:layout>
                <c:manualLayout>
                  <c:x val="5.7980334811527801E-3"/>
                  <c:y val="3.612041720045275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F97-4339-B343-C1552523DC2E}"/>
                </c:ext>
              </c:extLst>
            </c:dLbl>
            <c:dLbl>
              <c:idx val="3"/>
              <c:layout>
                <c:manualLayout>
                  <c:x val="-5.7432563950791972E-2"/>
                  <c:y val="-4.700792416046338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F97-4339-B343-C1552523DC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Read1!$B$11:$C$17</c:f>
              <c:multiLvlStrCache>
                <c:ptCount val="7"/>
                <c:lvl>
                  <c:pt idx="0">
                    <c:v>SGB8218</c:v>
                  </c:pt>
                  <c:pt idx="1">
                    <c:v>SGB8138</c:v>
                  </c:pt>
                  <c:pt idx="2">
                    <c:v>SGB8007_group</c:v>
                  </c:pt>
                  <c:pt idx="3">
                    <c:v>SGB8000</c:v>
                  </c:pt>
                  <c:pt idx="4">
                    <c:v>SGB8059_group</c:v>
                  </c:pt>
                  <c:pt idx="5">
                    <c:v>SGB8209</c:v>
                  </c:pt>
                  <c:pt idx="6">
                    <c:v>SGB8185</c:v>
                  </c:pt>
                </c:lvl>
                <c:lvl>
                  <c:pt idx="0">
                    <c:v>Streptococcus_pyogenes</c:v>
                  </c:pt>
                  <c:pt idx="1">
                    <c:v>Streptococcus_pneumoniae</c:v>
                  </c:pt>
                  <c:pt idx="2">
                    <c:v>Streptococcus_salivarius</c:v>
                  </c:pt>
                  <c:pt idx="3">
                    <c:v>Streptococcus_mutans</c:v>
                  </c:pt>
                  <c:pt idx="4">
                    <c:v>Streptococcus_australis</c:v>
                  </c:pt>
                  <c:pt idx="5">
                    <c:v>Streptococcus_suis</c:v>
                  </c:pt>
                  <c:pt idx="6">
                    <c:v>Streptococcus_mitis</c:v>
                  </c:pt>
                </c:lvl>
              </c:multiLvlStrCache>
            </c:multiLvlStrRef>
          </c:cat>
          <c:val>
            <c:numRef>
              <c:f>Read1!$D$11:$D$17</c:f>
              <c:numCache>
                <c:formatCode>General</c:formatCode>
                <c:ptCount val="7"/>
                <c:pt idx="0">
                  <c:v>22.795909999999999</c:v>
                </c:pt>
                <c:pt idx="1">
                  <c:v>7.9515500000000001</c:v>
                </c:pt>
                <c:pt idx="2">
                  <c:v>1.2666900000000001</c:v>
                </c:pt>
                <c:pt idx="3">
                  <c:v>0.47142000000000001</c:v>
                </c:pt>
                <c:pt idx="4">
                  <c:v>0.32271</c:v>
                </c:pt>
                <c:pt idx="5">
                  <c:v>8.609E-2</c:v>
                </c:pt>
                <c:pt idx="6">
                  <c:v>4.4900000000000001E-3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F97-4339-B343-C1552523DC2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390695651528042"/>
          <c:y val="0.26493763799560027"/>
          <c:w val="0.46609304348471958"/>
          <c:h val="0.632759678600139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Fusobacterium 1.2%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Read1!$D$20</c:f>
              <c:strCache>
                <c:ptCount val="1"/>
                <c:pt idx="0">
                  <c:v>relative_abundance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hade val="53000"/>
                      <a:shade val="51000"/>
                      <a:satMod val="130000"/>
                    </a:schemeClr>
                  </a:gs>
                  <a:gs pos="80000">
                    <a:schemeClr val="accent6">
                      <a:shade val="53000"/>
                      <a:shade val="93000"/>
                      <a:satMod val="130000"/>
                    </a:schemeClr>
                  </a:gs>
                  <a:gs pos="100000">
                    <a:schemeClr val="accent6">
                      <a:shade val="53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C0C-41CA-93F9-AF8426B7D15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shade val="51000"/>
                      <a:satMod val="130000"/>
                    </a:schemeClr>
                  </a:gs>
                  <a:gs pos="80000">
                    <a:schemeClr val="accent6">
                      <a:shade val="76000"/>
                      <a:shade val="93000"/>
                      <a:satMod val="130000"/>
                    </a:schemeClr>
                  </a:gs>
                  <a:gs pos="100000">
                    <a:schemeClr val="accent6">
                      <a:shade val="7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C0C-41CA-93F9-AF8426B7D15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C0C-41CA-93F9-AF8426B7D15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tint val="77000"/>
                      <a:shade val="51000"/>
                      <a:satMod val="130000"/>
                    </a:schemeClr>
                  </a:gs>
                  <a:gs pos="80000">
                    <a:schemeClr val="accent6">
                      <a:tint val="77000"/>
                      <a:shade val="93000"/>
                      <a:satMod val="130000"/>
                    </a:schemeClr>
                  </a:gs>
                  <a:gs pos="100000">
                    <a:schemeClr val="accent6">
                      <a:tint val="77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C0C-41CA-93F9-AF8426B7D151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6">
                      <a:tint val="54000"/>
                      <a:shade val="51000"/>
                      <a:satMod val="130000"/>
                    </a:schemeClr>
                  </a:gs>
                  <a:gs pos="80000">
                    <a:schemeClr val="accent6">
                      <a:tint val="54000"/>
                      <a:shade val="93000"/>
                      <a:satMod val="130000"/>
                    </a:schemeClr>
                  </a:gs>
                  <a:gs pos="100000">
                    <a:schemeClr val="accent6">
                      <a:tint val="54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C0C-41CA-93F9-AF8426B7D15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Read1!$B$21:$C$25</c:f>
              <c:multiLvlStrCache>
                <c:ptCount val="5"/>
                <c:lvl>
                  <c:pt idx="0">
                    <c:v>SGB6014</c:v>
                  </c:pt>
                  <c:pt idx="1">
                    <c:v>SGB6011</c:v>
                  </c:pt>
                  <c:pt idx="2">
                    <c:v>SGB6007</c:v>
                  </c:pt>
                  <c:pt idx="3">
                    <c:v>SGB5997</c:v>
                  </c:pt>
                  <c:pt idx="4">
                    <c:v>SGB6001</c:v>
                  </c:pt>
                </c:lvl>
                <c:lvl>
                  <c:pt idx="0">
                    <c:v>Fusobacterium_nucleatum</c:v>
                  </c:pt>
                  <c:pt idx="1">
                    <c:v>Fusobacterium_nucleatum</c:v>
                  </c:pt>
                  <c:pt idx="2">
                    <c:v>Fusobacterium_nucleatum</c:v>
                  </c:pt>
                  <c:pt idx="3">
                    <c:v>Fusobacterium_hwasookii</c:v>
                  </c:pt>
                  <c:pt idx="4">
                    <c:v>Fusobacterium_nucleatum</c:v>
                  </c:pt>
                </c:lvl>
              </c:multiLvlStrCache>
            </c:multiLvlStrRef>
          </c:cat>
          <c:val>
            <c:numRef>
              <c:f>Read1!$D$21:$D$25</c:f>
              <c:numCache>
                <c:formatCode>General</c:formatCode>
                <c:ptCount val="5"/>
                <c:pt idx="0">
                  <c:v>0.36516999999999999</c:v>
                </c:pt>
                <c:pt idx="1">
                  <c:v>0.32490999999999998</c:v>
                </c:pt>
                <c:pt idx="2">
                  <c:v>0.31811</c:v>
                </c:pt>
                <c:pt idx="3">
                  <c:v>0.17582999999999999</c:v>
                </c:pt>
                <c:pt idx="4">
                  <c:v>1.4710000000000001E-2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C0C-41CA-93F9-AF8426B7D15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357655334401223"/>
          <c:y val="0.26493763799560027"/>
          <c:w val="0.44642344665598777"/>
          <c:h val="0.632759678600139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D344-44D1-A645-28BD-8A1242511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972EF-F4CB-880F-3153-97AE838EF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7BF21-297D-2AEA-196E-B2DDD2D2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796B-7796-4198-8684-1A2D847E62D3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704D9-B370-20E6-1E5E-240298CF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D7FD5-3F4F-2F3B-B91D-8062ED05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A4F-5EAF-4407-A585-BBCF2D26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3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7204-01CC-093A-1AAC-3F1B26F4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348CC-BAFA-487A-97E0-370D95465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5FD11-1C2E-92DB-F55B-81A526B2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796B-7796-4198-8684-1A2D847E62D3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6E821-6EA9-79D7-1D82-DE582953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A96F2-332D-5EF4-F16D-C89754F4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A4F-5EAF-4407-A585-BBCF2D26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6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43F34-AC4F-8419-CEEA-090F8D3E3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C4AB9-B892-FD2E-BC6D-5C6195CDB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20DB0-DED8-9D0F-420D-8EF0B55F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796B-7796-4198-8684-1A2D847E62D3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E445E-04BA-0EED-9B7C-432F2CE2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0F629-DDE1-F9DF-ABA0-FB58C8F0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A4F-5EAF-4407-A585-BBCF2D26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7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76B8-417C-3019-3381-95A316A4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B574A-647F-5333-610C-D5820A676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E7A2F-D36B-092D-9AE9-B50A2D9C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796B-7796-4198-8684-1A2D847E62D3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473D-7066-5642-BB25-D9D40663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CFE-F662-955F-D65D-427E707D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A4F-5EAF-4407-A585-BBCF2D26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2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4EC6-A66A-529E-F39D-DBFCA45A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956C-265B-1B8F-7FD1-11F1A8B18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1B89F-57B9-929D-2DDD-62CB88A6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796B-7796-4198-8684-1A2D847E62D3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72AF1-4A68-A3CA-01B6-BEE52BB6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7A47A-3A08-D33E-9114-3F1CCCED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A4F-5EAF-4407-A585-BBCF2D26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5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F532-C494-D557-8E40-66111409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E3429-7EFE-2E12-2402-0DD3F7EE7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362D5-7DF1-42BF-6CCE-8AB0BD653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CA551-BA1E-1BEA-596C-C013F833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796B-7796-4198-8684-1A2D847E62D3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4F3F1-CE20-B26A-8225-021FE1E0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307A1-2BEF-0E5F-F054-316A499F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A4F-5EAF-4407-A585-BBCF2D26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4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0FFC-2E9F-228A-3979-CB3286E2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B5686-17AC-D83D-EF0B-1321B0A2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294AB-AD81-C2CD-D6F3-D8CE6E995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5E1CE-603E-5894-0FD7-F5B1A263E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F61292-B28A-E5C8-226C-7B007FDE3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D6B3B-601D-817C-0F84-A971F104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796B-7796-4198-8684-1A2D847E62D3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FCE43F-C271-C005-4C9C-5C93BD5C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C0DCE-C65D-A61F-725D-B3AD3119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A4F-5EAF-4407-A585-BBCF2D26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1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8800-6436-0C05-168C-FA9917C2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3A451-EF6A-E077-216A-19E0D9A2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796B-7796-4198-8684-1A2D847E62D3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55C1B-6A63-BE10-BB4B-FADC7B61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B78FA-7F75-2200-40AF-AB883DA8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A4F-5EAF-4407-A585-BBCF2D26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7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36F01-A19A-AD3C-5A31-C0924B9A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796B-7796-4198-8684-1A2D847E62D3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168C3-8DBA-D4BD-E588-1E0CBE8D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693D7-75CA-475D-DA2D-0FE0D65A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A4F-5EAF-4407-A585-BBCF2D26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8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EE6F-87DB-092A-AE55-3C5869A3C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A6A71-12F2-06F5-000E-5DCF89D9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E50B7-C6D6-6AC1-0677-7DFE27AF6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534EC-BD96-49A7-DAFC-72E0C315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796B-7796-4198-8684-1A2D847E62D3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763DB-9685-CD7B-AB1E-B70DF945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11CA5-BDA6-D9FC-FAF0-C084FE66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A4F-5EAF-4407-A585-BBCF2D26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4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8A8C-4C6A-DE84-9D8C-66CFED60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CF4A5-A120-FCA9-049D-3C5B0C9FC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36F6-6E19-38C1-5C78-E10E46ED5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C2532-4036-4320-CAF4-4CE81963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796B-7796-4198-8684-1A2D847E62D3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FEFB3-CEF5-4468-FF7A-A8F72679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594C1-F40B-7288-D1DC-A9F0FAA5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CA4F-5EAF-4407-A585-BBCF2D26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6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90F2B-7293-D5EA-664B-0318D459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27E00-7CF8-69AE-3693-2CA45F7B0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1D3DA-7307-A251-4FDB-B3BF547D5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1796B-7796-4198-8684-1A2D847E62D3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A7CD-CEDE-C7B3-A1C9-A9131DD1A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5117F-FAAB-3CCA-29E1-D94976C81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8CA4F-5EAF-4407-A585-BBCF2D26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C2793B5-9AEC-94C5-94CA-1DAF295B28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60429"/>
              </p:ext>
            </p:extLst>
          </p:nvPr>
        </p:nvGraphicFramePr>
        <p:xfrm>
          <a:off x="-111096" y="1135899"/>
          <a:ext cx="4084890" cy="2334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B089D17-A6F0-8F88-5E5F-E292ACD785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601748"/>
              </p:ext>
            </p:extLst>
          </p:nvPr>
        </p:nvGraphicFramePr>
        <p:xfrm>
          <a:off x="3693488" y="1094710"/>
          <a:ext cx="4187769" cy="2334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A46A3A8-638A-1AAD-DC0B-5AF2BBBC6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251566"/>
              </p:ext>
            </p:extLst>
          </p:nvPr>
        </p:nvGraphicFramePr>
        <p:xfrm>
          <a:off x="7600950" y="1135899"/>
          <a:ext cx="4320433" cy="2334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738C832-3E31-0BF8-7C80-CFFA3ECA0D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387937"/>
              </p:ext>
            </p:extLst>
          </p:nvPr>
        </p:nvGraphicFramePr>
        <p:xfrm>
          <a:off x="1347010" y="4021602"/>
          <a:ext cx="4479173" cy="2382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932001C-F9AE-C411-2C9D-CC92D78BEF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6581105"/>
              </p:ext>
            </p:extLst>
          </p:nvPr>
        </p:nvGraphicFramePr>
        <p:xfrm>
          <a:off x="6365818" y="3980414"/>
          <a:ext cx="4187769" cy="2382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C8F34C-2016-2C90-569B-A3DFCC1E9906}"/>
              </a:ext>
            </a:extLst>
          </p:cNvPr>
          <p:cNvSpPr txBox="1"/>
          <p:nvPr/>
        </p:nvSpPr>
        <p:spPr>
          <a:xfrm>
            <a:off x="304800" y="215153"/>
            <a:ext cx="496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Subject 1</a:t>
            </a:r>
          </a:p>
        </p:txBody>
      </p:sp>
    </p:spTree>
    <p:extLst>
      <p:ext uri="{BB962C8B-B14F-4D97-AF65-F5344CB8AC3E}">
        <p14:creationId xmlns:p14="http://schemas.microsoft.com/office/powerpoint/2010/main" val="135858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A024DA8-DA47-4259-FDD0-273A803235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521044"/>
              </p:ext>
            </p:extLst>
          </p:nvPr>
        </p:nvGraphicFramePr>
        <p:xfrm>
          <a:off x="288661" y="1145157"/>
          <a:ext cx="3756212" cy="2227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2948AD4-F104-B742-6540-9DFA6EC1B7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4223667"/>
              </p:ext>
            </p:extLst>
          </p:nvPr>
        </p:nvGraphicFramePr>
        <p:xfrm>
          <a:off x="3478138" y="1133877"/>
          <a:ext cx="4563455" cy="2227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082D676-F982-D92A-C7C3-5889F05949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90016"/>
              </p:ext>
            </p:extLst>
          </p:nvPr>
        </p:nvGraphicFramePr>
        <p:xfrm>
          <a:off x="7298106" y="1133877"/>
          <a:ext cx="4791343" cy="2227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244A88-70B3-D574-0264-238962ECDF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981617"/>
              </p:ext>
            </p:extLst>
          </p:nvPr>
        </p:nvGraphicFramePr>
        <p:xfrm>
          <a:off x="1239554" y="4232979"/>
          <a:ext cx="4329687" cy="2227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E7C2C2A-D5B1-ADEF-C8A9-81ED258CD4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135329"/>
              </p:ext>
            </p:extLst>
          </p:nvPr>
        </p:nvGraphicFramePr>
        <p:xfrm>
          <a:off x="6622760" y="4281917"/>
          <a:ext cx="4033846" cy="2227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87C7AD0-4A8B-A2B9-4C9C-01E35B42AB44}"/>
              </a:ext>
            </a:extLst>
          </p:cNvPr>
          <p:cNvSpPr txBox="1"/>
          <p:nvPr/>
        </p:nvSpPr>
        <p:spPr>
          <a:xfrm>
            <a:off x="304800" y="215153"/>
            <a:ext cx="496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Subject 2</a:t>
            </a:r>
          </a:p>
        </p:txBody>
      </p:sp>
    </p:spTree>
    <p:extLst>
      <p:ext uri="{BB962C8B-B14F-4D97-AF65-F5344CB8AC3E}">
        <p14:creationId xmlns:p14="http://schemas.microsoft.com/office/powerpoint/2010/main" val="280578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D602281-CA82-1E96-5689-2E38B442E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2185305"/>
              </p:ext>
            </p:extLst>
          </p:nvPr>
        </p:nvGraphicFramePr>
        <p:xfrm>
          <a:off x="-229102" y="1323188"/>
          <a:ext cx="4670067" cy="2441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7AC876F-DEE3-7B19-AFD3-E79253EE5D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99432"/>
              </p:ext>
            </p:extLst>
          </p:nvPr>
        </p:nvGraphicFramePr>
        <p:xfrm>
          <a:off x="3989238" y="1323191"/>
          <a:ext cx="4325821" cy="2441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9E121BB-9B34-1F38-0519-882FEDEF88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7194499"/>
              </p:ext>
            </p:extLst>
          </p:nvPr>
        </p:nvGraphicFramePr>
        <p:xfrm>
          <a:off x="7751036" y="1323189"/>
          <a:ext cx="4325821" cy="2441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9272F89-86FB-D828-214E-0BE81B6AAE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0695545"/>
              </p:ext>
            </p:extLst>
          </p:nvPr>
        </p:nvGraphicFramePr>
        <p:xfrm>
          <a:off x="1591939" y="4042333"/>
          <a:ext cx="4325821" cy="2441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8B89E36-0B95-6FA7-0823-B7C5B1FFD1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92099"/>
              </p:ext>
            </p:extLst>
          </p:nvPr>
        </p:nvGraphicFramePr>
        <p:xfrm>
          <a:off x="6791464" y="4042333"/>
          <a:ext cx="4582988" cy="2441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9692DD-5B3C-1B3F-AAB8-7FD0FDE8728F}"/>
              </a:ext>
            </a:extLst>
          </p:cNvPr>
          <p:cNvSpPr txBox="1"/>
          <p:nvPr/>
        </p:nvSpPr>
        <p:spPr>
          <a:xfrm>
            <a:off x="304800" y="215153"/>
            <a:ext cx="496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Subject 3</a:t>
            </a:r>
          </a:p>
        </p:txBody>
      </p:sp>
    </p:spTree>
    <p:extLst>
      <p:ext uri="{BB962C8B-B14F-4D97-AF65-F5344CB8AC3E}">
        <p14:creationId xmlns:p14="http://schemas.microsoft.com/office/powerpoint/2010/main" val="36428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65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Karla Franco</dc:creator>
  <cp:lastModifiedBy>LUISENRIQUEFRANCOMARIN</cp:lastModifiedBy>
  <cp:revision>2</cp:revision>
  <dcterms:created xsi:type="dcterms:W3CDTF">2023-12-30T02:32:15Z</dcterms:created>
  <dcterms:modified xsi:type="dcterms:W3CDTF">2023-12-30T05:24:04Z</dcterms:modified>
</cp:coreProperties>
</file>