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FF1D-EA5B-F3AE-632F-841802F93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8883D-0C4B-5E4C-A8F1-8EE469FF0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8419-2828-E19C-0CE0-4F8DE707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56C6-BB95-7B9C-0121-91633A3A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09B3-9DA9-3AC8-99DD-8DE07B99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C6E-4225-615A-ABF0-A4422D1F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BF9F7-E408-66B4-A34C-50034F5B6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704C-B562-917A-2FB9-53228AAF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D882-D793-AE4F-F444-3B00DD33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FD67-6F52-299D-380C-1D08FC54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EF8D6-4991-3592-A23B-E5C4F72D4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34E75-C3FA-97E1-7C03-99A27FE6F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7982-57AB-D31F-1809-331FB1FF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6021-760C-0B84-CECB-F9450AD3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AD6D-84AF-E0EB-DB89-888E366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905C-2D28-60C2-C024-9D7847A2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BB87-4B63-1E78-266D-38BAC9C1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A3B2-4453-C638-052F-EA7FB7C2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76FF7-999C-EFB3-733C-5E487D01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34B8-62CC-7F5E-5419-3F9C5CCB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CBEF-B538-2B14-FE5C-FCFBC5D9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3C46B-6367-8C5B-398C-3B80339B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6301A-73FF-AD3B-E7FC-D14FD530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FB0CD-168A-9E7F-FF07-85A5F73A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5BF0-CF66-FC8B-CC5D-D1CF7C4C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9498-6304-67A5-E632-9428DFAE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7CFA-86BF-BF09-3E76-F75B0C354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F60D5-A998-506E-88D6-2911E2D01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A714E-3A20-66FC-81E3-BFF96F36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80646-0140-6E7D-B8FA-342BA136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37E4-F389-D734-C1C3-AAC92ACD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2406-7176-1458-D622-8A9AF33A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A011B-A1F9-4B3E-A0AB-94C9F42D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8ABED-D682-B01A-45FD-70776ACC8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05D38-101F-3150-DC9F-D848282C0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E4ACE-889F-7F4E-81DB-EF3D9E65F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09C4-78DB-F3C9-0E4E-606B0093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DB600-8FA8-8EBD-E7D5-8ED75730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AABF1-3196-30A2-CEE6-9269BA63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C30F-F74C-BAF2-0185-6C08F51D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E870A-CEE3-1F22-2A90-3791955B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837FB-51A8-B63A-1198-AB86FFBB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30AED-2E8E-588F-274C-DA1A5B59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6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381B5-01D8-1E36-1C4C-BE7A05A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D2D6E-07B0-6EA8-1196-15084014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8D44-D5E3-4E3C-9FAE-6A6340CA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3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1201-6417-C9B5-6674-A4B5BF54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3A51-B926-CC0A-1B20-24B21AA1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218E-E813-E83E-0ACF-9828A18EF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E1E2D-B5F8-3170-F2DA-75EA9661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E0991-6A83-4C3A-E1A0-5AA6EDACF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1714A-5764-7D0B-1BCB-6E70F4AF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9A5C-D5AB-E0EC-3BA5-170DB8BE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34535-F705-3AE8-8AA3-CE814BAA3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414CC-AA0A-2C04-A11B-A32AD787D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9EF8-CC4D-558A-53D3-918A59F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D2FDD-9470-08E9-5FFE-C2A9AE34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8E5A2-B177-4984-23A7-F94619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3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alpha val="48000"/>
                <a:lumMod val="35000"/>
                <a:lumOff val="65000"/>
              </a:schemeClr>
            </a:gs>
            <a:gs pos="100000">
              <a:srgbClr val="FFC000">
                <a:alpha val="73000"/>
                <a:lumMod val="9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4A562-3BB6-3F46-780E-8B09DF39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2FE44-AB90-C5D2-249F-8269E36B7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5116-D70D-1F23-8153-9B5F6CC06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76621-189B-416C-9761-D1C279665BD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8A20-CAA4-01DF-DC53-B26BAF90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3A4D-5F8B-B801-729B-E1F81F830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34F38-0642-49F2-964D-A9866482D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orange letters&#10;&#10;AI-generated content may be incorrect.">
            <a:extLst>
              <a:ext uri="{FF2B5EF4-FFF2-40B4-BE49-F238E27FC236}">
                <a16:creationId xmlns:a16="http://schemas.microsoft.com/office/drawing/2014/main" id="{391645D4-BD58-73B0-C2D1-852B34BA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0" y="177662"/>
            <a:ext cx="2749796" cy="629626"/>
          </a:xfrm>
          <a:prstGeom prst="rect">
            <a:avLst/>
          </a:prstGeom>
        </p:spPr>
      </p:pic>
      <p:pic>
        <p:nvPicPr>
          <p:cNvPr id="7" name="Picture 6" descr="A phone in a bag&#10;&#10;AI-generated content may be incorrect.">
            <a:extLst>
              <a:ext uri="{FF2B5EF4-FFF2-40B4-BE49-F238E27FC236}">
                <a16:creationId xmlns:a16="http://schemas.microsoft.com/office/drawing/2014/main" id="{38923627-69B3-4C70-7215-2A7EAF9DD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0" y="111205"/>
            <a:ext cx="621330" cy="7625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CDEB4-949C-C184-83AC-C8D8E202B0D5}"/>
              </a:ext>
            </a:extLst>
          </p:cNvPr>
          <p:cNvCxnSpPr>
            <a:cxnSpLocks/>
          </p:cNvCxnSpPr>
          <p:nvPr/>
        </p:nvCxnSpPr>
        <p:spPr>
          <a:xfrm>
            <a:off x="206340" y="1138335"/>
            <a:ext cx="116528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4BEA3C8-60DF-B6EB-5652-46DC482C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9241" y="206301"/>
            <a:ext cx="6969968" cy="799739"/>
          </a:xfrm>
        </p:spPr>
        <p:txBody>
          <a:bodyPr>
            <a:noAutofit/>
          </a:bodyPr>
          <a:lstStyle/>
          <a:p>
            <a:r>
              <a:rPr lang="en-US" sz="4000" dirty="0"/>
              <a:t>Business Context and Objectives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A60F-BA08-65FD-B11F-9101C8FBC0A3}"/>
              </a:ext>
            </a:extLst>
          </p:cNvPr>
          <p:cNvSpPr txBox="1"/>
          <p:nvPr/>
        </p:nvSpPr>
        <p:spPr>
          <a:xfrm>
            <a:off x="206340" y="1289293"/>
            <a:ext cx="42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Business Requirements:-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9FFA0-748F-4237-37E4-39340143BE39}"/>
              </a:ext>
            </a:extLst>
          </p:cNvPr>
          <p:cNvSpPr txBox="1"/>
          <p:nvPr/>
        </p:nvSpPr>
        <p:spPr>
          <a:xfrm>
            <a:off x="354562" y="1750958"/>
            <a:ext cx="96478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Purpose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b="1" i="1" dirty="0"/>
              <a:t>Develop a comprehensive mobile sales analytics platform to: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Track and visualize sales performance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 key performance indicators (KPIs)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 data-driven decision-making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Consolidated Sales Tracking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Aggregate sales data across multiple mobile brands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total sales, quantity, and transaction analysis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real-time and historical performance insights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Geographic Performance Visualization Map-based sales distribution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City-level sales performance tracking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high-performing and emerging markets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8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orange letters&#10;&#10;AI-generated content may be incorrect.">
            <a:extLst>
              <a:ext uri="{FF2B5EF4-FFF2-40B4-BE49-F238E27FC236}">
                <a16:creationId xmlns:a16="http://schemas.microsoft.com/office/drawing/2014/main" id="{391645D4-BD58-73B0-C2D1-852B34BA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0" y="177662"/>
            <a:ext cx="2749796" cy="629626"/>
          </a:xfrm>
          <a:prstGeom prst="rect">
            <a:avLst/>
          </a:prstGeom>
        </p:spPr>
      </p:pic>
      <p:pic>
        <p:nvPicPr>
          <p:cNvPr id="7" name="Picture 6" descr="A phone in a bag&#10;&#10;AI-generated content may be incorrect.">
            <a:extLst>
              <a:ext uri="{FF2B5EF4-FFF2-40B4-BE49-F238E27FC236}">
                <a16:creationId xmlns:a16="http://schemas.microsoft.com/office/drawing/2014/main" id="{38923627-69B3-4C70-7215-2A7EAF9DD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0" y="111205"/>
            <a:ext cx="621330" cy="7625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CDEB4-949C-C184-83AC-C8D8E202B0D5}"/>
              </a:ext>
            </a:extLst>
          </p:cNvPr>
          <p:cNvCxnSpPr>
            <a:cxnSpLocks/>
          </p:cNvCxnSpPr>
          <p:nvPr/>
        </p:nvCxnSpPr>
        <p:spPr>
          <a:xfrm>
            <a:off x="206340" y="1138335"/>
            <a:ext cx="116528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1">
            <a:extLst>
              <a:ext uri="{FF2B5EF4-FFF2-40B4-BE49-F238E27FC236}">
                <a16:creationId xmlns:a16="http://schemas.microsoft.com/office/drawing/2014/main" id="{37368134-6495-8011-9C3D-40CFC8B0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8796" y="206301"/>
            <a:ext cx="7660413" cy="799739"/>
          </a:xfrm>
        </p:spPr>
        <p:txBody>
          <a:bodyPr>
            <a:noAutofit/>
          </a:bodyPr>
          <a:lstStyle/>
          <a:p>
            <a:r>
              <a:rPr lang="en-US" sz="3600" dirty="0"/>
              <a:t>Functional and Technical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AA1E6-D986-B7AA-5073-20545AE664B8}"/>
              </a:ext>
            </a:extLst>
          </p:cNvPr>
          <p:cNvSpPr txBox="1"/>
          <p:nvPr/>
        </p:nvSpPr>
        <p:spPr>
          <a:xfrm>
            <a:off x="206340" y="1238550"/>
            <a:ext cx="399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Functional Requirements:-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644C2-7123-6381-FB3B-279178326BA6}"/>
              </a:ext>
            </a:extLst>
          </p:cNvPr>
          <p:cNvSpPr txBox="1"/>
          <p:nvPr/>
        </p:nvSpPr>
        <p:spPr>
          <a:xfrm>
            <a:off x="311020" y="1753712"/>
            <a:ext cx="11569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Dashboard Features Total Sales Metrics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 total sales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average price per unit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number of transactions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Detailed Analytics Capabilities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i="1" dirty="0"/>
              <a:t>Brand Performance Analysis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Sales breakdown by mobile brand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Quantity sold per brand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Transaction count per brand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i="1" dirty="0"/>
              <a:t>Customer Rating Integration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Percentage-based customer satisfaction tracking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Categorization of ratings (Good, Average, Poor)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i="1" dirty="0"/>
              <a:t>Payment Method Analysis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Transaction distribution across payment methods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Percentage breakdown of UPI, Debit/Credit Cards, Cash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5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orange letters&#10;&#10;AI-generated content may be incorrect.">
            <a:extLst>
              <a:ext uri="{FF2B5EF4-FFF2-40B4-BE49-F238E27FC236}">
                <a16:creationId xmlns:a16="http://schemas.microsoft.com/office/drawing/2014/main" id="{391645D4-BD58-73B0-C2D1-852B34BAC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0" y="177662"/>
            <a:ext cx="2749796" cy="629626"/>
          </a:xfrm>
          <a:prstGeom prst="rect">
            <a:avLst/>
          </a:prstGeom>
        </p:spPr>
      </p:pic>
      <p:pic>
        <p:nvPicPr>
          <p:cNvPr id="7" name="Picture 6" descr="A phone in a bag&#10;&#10;AI-generated content may be incorrect.">
            <a:extLst>
              <a:ext uri="{FF2B5EF4-FFF2-40B4-BE49-F238E27FC236}">
                <a16:creationId xmlns:a16="http://schemas.microsoft.com/office/drawing/2014/main" id="{38923627-69B3-4C70-7215-2A7EAF9DD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0" y="111205"/>
            <a:ext cx="621330" cy="76254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CDEB4-949C-C184-83AC-C8D8E202B0D5}"/>
              </a:ext>
            </a:extLst>
          </p:cNvPr>
          <p:cNvCxnSpPr>
            <a:cxnSpLocks/>
          </p:cNvCxnSpPr>
          <p:nvPr/>
        </p:nvCxnSpPr>
        <p:spPr>
          <a:xfrm>
            <a:off x="206340" y="1138335"/>
            <a:ext cx="116528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1">
            <a:extLst>
              <a:ext uri="{FF2B5EF4-FFF2-40B4-BE49-F238E27FC236}">
                <a16:creationId xmlns:a16="http://schemas.microsoft.com/office/drawing/2014/main" id="{37368134-6495-8011-9C3D-40CFC8B0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8796" y="206301"/>
            <a:ext cx="7660413" cy="799739"/>
          </a:xfrm>
        </p:spPr>
        <p:txBody>
          <a:bodyPr>
            <a:noAutofit/>
          </a:bodyPr>
          <a:lstStyle/>
          <a:p>
            <a:r>
              <a:rPr lang="en-US" sz="3600" dirty="0"/>
              <a:t>Functional and Technical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AA1E6-D986-B7AA-5073-20545AE664B8}"/>
              </a:ext>
            </a:extLst>
          </p:cNvPr>
          <p:cNvSpPr txBox="1"/>
          <p:nvPr/>
        </p:nvSpPr>
        <p:spPr>
          <a:xfrm>
            <a:off x="206340" y="1238550"/>
            <a:ext cx="3992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Technical Requirements:-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74A38-5BB2-E965-88E6-43CBD129C159}"/>
              </a:ext>
            </a:extLst>
          </p:cNvPr>
          <p:cNvSpPr txBox="1"/>
          <p:nvPr/>
        </p:nvSpPr>
        <p:spPr>
          <a:xfrm>
            <a:off x="396240" y="1950720"/>
            <a:ext cx="1114552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Reporting Capabilities Month-to-date (MTD) sales reporting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Year-on-year comparative analysis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Quarterly performance tracking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last year by Year, Month, Quarter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Technical Specifications Real-time data updates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Interactive visualization tools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Responsive design for multiple devices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6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196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Business Context and Objectives</vt:lpstr>
      <vt:lpstr>Functional and Technical Requirements</vt:lpstr>
      <vt:lpstr>Functional and Technical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 gouda</dc:creator>
  <cp:lastModifiedBy>manas gouda</cp:lastModifiedBy>
  <cp:revision>1</cp:revision>
  <dcterms:created xsi:type="dcterms:W3CDTF">2025-03-25T14:04:12Z</dcterms:created>
  <dcterms:modified xsi:type="dcterms:W3CDTF">2025-03-25T14:39:33Z</dcterms:modified>
</cp:coreProperties>
</file>