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257" r:id="rId3"/>
    <p:sldId id="295" r:id="rId4"/>
    <p:sldId id="301" r:id="rId5"/>
    <p:sldId id="296" r:id="rId6"/>
    <p:sldId id="297" r:id="rId7"/>
    <p:sldId id="298" r:id="rId8"/>
    <p:sldId id="299" r:id="rId9"/>
    <p:sldId id="306" r:id="rId10"/>
    <p:sldId id="300" r:id="rId11"/>
    <p:sldId id="303" r:id="rId12"/>
    <p:sldId id="305" r:id="rId13"/>
    <p:sldId id="314" r:id="rId14"/>
    <p:sldId id="307" r:id="rId15"/>
    <p:sldId id="309" r:id="rId16"/>
    <p:sldId id="316" r:id="rId17"/>
    <p:sldId id="308" r:id="rId18"/>
    <p:sldId id="313" r:id="rId19"/>
    <p:sldId id="317" r:id="rId20"/>
    <p:sldId id="310" r:id="rId21"/>
    <p:sldId id="311" r:id="rId22"/>
    <p:sldId id="312" r:id="rId23"/>
    <p:sldId id="318" r:id="rId24"/>
    <p:sldId id="315" r:id="rId25"/>
  </p:sldIdLst>
  <p:sldSz cx="9144000" cy="5143500" type="screen16x9"/>
  <p:notesSz cx="6858000" cy="9144000"/>
  <p:embeddedFontLst>
    <p:embeddedFont>
      <p:font typeface="Titillium Web" panose="00000500000000000000" pitchFamily="2" charset="0"/>
      <p:regular r:id="rId27"/>
      <p:bold r:id="rId28"/>
      <p:italic r:id="rId29"/>
      <p:boldItalic r:id="rId30"/>
    </p:embeddedFont>
    <p:embeddedFont>
      <p:font typeface="Titillium Web Light" panose="000004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DED31F-4C28-4180-97D3-87A74C8CC402}">
  <a:tblStyle styleId="{EBDED31F-4C28-4180-97D3-87A74C8CC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3F4AB4-FE6C-4C75-8DE0-3188A60912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14" autoAdjust="0"/>
  </p:normalViewPr>
  <p:slideViewPr>
    <p:cSldViewPr>
      <p:cViewPr varScale="1">
        <p:scale>
          <a:sx n="103" d="100"/>
          <a:sy n="103" d="100"/>
        </p:scale>
        <p:origin x="15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47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gort\Documents\Igor\ISLA%20GAIA\14.Projeto%20II\Resultados\resultados_agregado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gort\Documents\Igor\ISLA%20GAIA\14.Projeto%20II\Resultados\resultados_agregado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gort\Documents\Igor\ISLA%20GAIA\14.Projeto%20II\Resultados\resultados_agregado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22c627b0403610f/Ambiente%20de%20Trabalho/Projeto2/Sarimax_lojas_STO3_03_indv/resultados_rea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22c627b0403610f/Ambiente%20de%20Trabalho/Projeto2/Sarimax_lojas_STO3_03_indv/resultados_rea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22c627b0403610f/Ambiente%20de%20Trabalho/Projeto2/Sarimax_lojas_STO3_03_indv/resultados_rea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22c627b0403610f/Ambiente%20de%20Trabalho/Projeto2/Sarimax_lojas_STO3_03_indv/resultados_rea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pt-PT" sz="1400"/>
              <a:t>Quantidade Lojas por Store</a:t>
            </a:r>
            <a:r>
              <a:rPr lang="pt-PT" sz="1400" baseline="0"/>
              <a:t> Type</a:t>
            </a:r>
            <a:endParaRPr lang="pt-PT" sz="1400"/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Insights_cities!$B$1</c:f>
              <c:strCache>
                <c:ptCount val="1"/>
                <c:pt idx="0">
                  <c:v>Quantidade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Insights_cities!$A$2:$A$5</c:f>
              <c:strCache>
                <c:ptCount val="4"/>
                <c:pt idx="0">
                  <c:v>ST04 - Médias</c:v>
                </c:pt>
                <c:pt idx="1">
                  <c:v>ST03 - Pequenas</c:v>
                </c:pt>
                <c:pt idx="2">
                  <c:v>ST01 - Grandes</c:v>
                </c:pt>
                <c:pt idx="3">
                  <c:v>ST02 - "Especial"</c:v>
                </c:pt>
              </c:strCache>
            </c:strRef>
          </c:cat>
          <c:val>
            <c:numRef>
              <c:f>Insights_cities!$B$2:$B$5</c:f>
              <c:numCache>
                <c:formatCode>General</c:formatCode>
                <c:ptCount val="4"/>
                <c:pt idx="0">
                  <c:v>40</c:v>
                </c:pt>
                <c:pt idx="1">
                  <c:v>20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4C-458D-A2D8-F67AC1FFB2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3019527434131872"/>
          <c:y val="0.41859862487268201"/>
          <c:w val="0.35689249683946145"/>
          <c:h val="0.28473727703465468"/>
        </c:manualLayout>
      </c:layout>
      <c:overlay val="0"/>
      <c:txPr>
        <a:bodyPr/>
        <a:lstStyle/>
        <a:p>
          <a:pPr rtl="0">
            <a:defRPr sz="900" baseline="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Insights_cities!$G$1</c:f>
              <c:strCache>
                <c:ptCount val="1"/>
                <c:pt idx="0">
                  <c:v>Quantidade</c:v>
                </c:pt>
              </c:strCache>
            </c:strRef>
          </c:tx>
          <c:invertIfNegative val="0"/>
          <c:cat>
            <c:strRef>
              <c:f>Insights_cities!$F$2:$F$20</c:f>
              <c:strCache>
                <c:ptCount val="19"/>
                <c:pt idx="0">
                  <c:v>Istanbul</c:v>
                </c:pt>
                <c:pt idx="1">
                  <c:v>Antalya</c:v>
                </c:pt>
                <c:pt idx="2">
                  <c:v>Konya</c:v>
                </c:pt>
                <c:pt idx="3">
                  <c:v>Sanliurfa</c:v>
                </c:pt>
                <c:pt idx="4">
                  <c:v>Denizli</c:v>
                </c:pt>
                <c:pt idx="5">
                  <c:v>izmir</c:v>
                </c:pt>
                <c:pt idx="6">
                  <c:v>Samsun</c:v>
                </c:pt>
                <c:pt idx="7">
                  <c:v>Kahramanmaras</c:v>
                </c:pt>
                <c:pt idx="8">
                  <c:v>Van</c:v>
                </c:pt>
                <c:pt idx="9">
                  <c:v>Ankara</c:v>
                </c:pt>
                <c:pt idx="10">
                  <c:v>Bursa</c:v>
                </c:pt>
                <c:pt idx="11">
                  <c:v>Adana</c:v>
                </c:pt>
                <c:pt idx="12">
                  <c:v>Gaziantep</c:v>
                </c:pt>
                <c:pt idx="13">
                  <c:v>Mersin</c:v>
                </c:pt>
                <c:pt idx="14">
                  <c:v>Diyarbakir</c:v>
                </c:pt>
                <c:pt idx="15">
                  <c:v>Kayseri</c:v>
                </c:pt>
                <c:pt idx="16">
                  <c:v>Eskiiehir</c:v>
                </c:pt>
                <c:pt idx="17">
                  <c:v>Adapazari</c:v>
                </c:pt>
                <c:pt idx="18">
                  <c:v>Erzurum</c:v>
                </c:pt>
              </c:strCache>
            </c:strRef>
          </c:cat>
          <c:val>
            <c:numRef>
              <c:f>Insights_cities!$G$2:$G$20</c:f>
              <c:numCache>
                <c:formatCode>General</c:formatCode>
                <c:ptCount val="19"/>
                <c:pt idx="0">
                  <c:v>32</c:v>
                </c:pt>
                <c:pt idx="1">
                  <c:v>5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B3-4465-929E-3326653FA8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470016"/>
        <c:axId val="166471552"/>
      </c:barChart>
      <c:catAx>
        <c:axId val="16647001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 baseline="0"/>
            </a:pPr>
            <a:endParaRPr lang="en-US"/>
          </a:p>
        </c:txPr>
        <c:crossAx val="166471552"/>
        <c:crosses val="autoZero"/>
        <c:auto val="1"/>
        <c:lblAlgn val="ctr"/>
        <c:lblOffset val="100"/>
        <c:noMultiLvlLbl val="0"/>
      </c:catAx>
      <c:valAx>
        <c:axId val="16647155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66470016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erros_sarima_arima!$E$1</c:f>
              <c:strCache>
                <c:ptCount val="1"/>
                <c:pt idx="0">
                  <c:v>stores_erros_sarima_arima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erros_sarima_arima!$D$2:$D$4</c:f>
              <c:strCache>
                <c:ptCount val="3"/>
                <c:pt idx="0">
                  <c:v>sub-estimar</c:v>
                </c:pt>
                <c:pt idx="1">
                  <c:v>sobre-estimar</c:v>
                </c:pt>
                <c:pt idx="2">
                  <c:v>normal</c:v>
                </c:pt>
              </c:strCache>
            </c:strRef>
          </c:cat>
          <c:val>
            <c:numRef>
              <c:f>erros_sarima_arima!$E$2:$E$4</c:f>
              <c:numCache>
                <c:formatCode>General</c:formatCode>
                <c:ptCount val="3"/>
                <c:pt idx="0">
                  <c:v>42</c:v>
                </c:pt>
                <c:pt idx="1">
                  <c:v>8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51-4BF4-B33A-C0736FDA5E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overlay val="0"/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MSE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[resultados_reais.xlsx]Métrics!$D$2</c:f>
              <c:strCache>
                <c:ptCount val="1"/>
                <c:pt idx="0">
                  <c:v>MSE 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[resultados_reais.xlsx]Métrics!$A$3:$A$10</c:f>
              <c:strCache>
                <c:ptCount val="8"/>
                <c:pt idx="0">
                  <c:v>S0141</c:v>
                </c:pt>
                <c:pt idx="1">
                  <c:v>S0120</c:v>
                </c:pt>
                <c:pt idx="2">
                  <c:v>S0077</c:v>
                </c:pt>
                <c:pt idx="3">
                  <c:v>S0143</c:v>
                </c:pt>
                <c:pt idx="4">
                  <c:v>S0068</c:v>
                </c:pt>
                <c:pt idx="5">
                  <c:v>S0039</c:v>
                </c:pt>
                <c:pt idx="6">
                  <c:v>S0016</c:v>
                </c:pt>
                <c:pt idx="7">
                  <c:v>S0080</c:v>
                </c:pt>
              </c:strCache>
            </c:strRef>
          </c:cat>
          <c:val>
            <c:numRef>
              <c:f>[resultados_reais.xlsx]Métrics!$D$3:$D$10</c:f>
              <c:numCache>
                <c:formatCode>General</c:formatCode>
                <c:ptCount val="8"/>
                <c:pt idx="0">
                  <c:v>32360.208472959101</c:v>
                </c:pt>
                <c:pt idx="1">
                  <c:v>42385.524290261601</c:v>
                </c:pt>
                <c:pt idx="2">
                  <c:v>26074.7122468169</c:v>
                </c:pt>
                <c:pt idx="3">
                  <c:v>81604.099977314399</c:v>
                </c:pt>
                <c:pt idx="4">
                  <c:v>619491.81929910497</c:v>
                </c:pt>
                <c:pt idx="5">
                  <c:v>342123.17708167102</c:v>
                </c:pt>
                <c:pt idx="6">
                  <c:v>93905.159275825601</c:v>
                </c:pt>
                <c:pt idx="7">
                  <c:v>479186.26364394301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4D-4D71-AAC4-AB96848B80CA}"/>
            </c:ext>
          </c:extLst>
        </c:ser>
        <c:ser>
          <c:idx val="1"/>
          <c:order val="1"/>
          <c:tx>
            <c:strRef>
              <c:f>[resultados_reais.xlsx]Métrics!$E$2</c:f>
              <c:strCache>
                <c:ptCount val="1"/>
                <c:pt idx="0">
                  <c:v>MSE indv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[resultados_reais.xlsx]Métrics!$A$3:$A$10</c:f>
              <c:strCache>
                <c:ptCount val="8"/>
                <c:pt idx="0">
                  <c:v>S0141</c:v>
                </c:pt>
                <c:pt idx="1">
                  <c:v>S0120</c:v>
                </c:pt>
                <c:pt idx="2">
                  <c:v>S0077</c:v>
                </c:pt>
                <c:pt idx="3">
                  <c:v>S0143</c:v>
                </c:pt>
                <c:pt idx="4">
                  <c:v>S0068</c:v>
                </c:pt>
                <c:pt idx="5">
                  <c:v>S0039</c:v>
                </c:pt>
                <c:pt idx="6">
                  <c:v>S0016</c:v>
                </c:pt>
                <c:pt idx="7">
                  <c:v>S0080</c:v>
                </c:pt>
              </c:strCache>
            </c:strRef>
          </c:cat>
          <c:val>
            <c:numRef>
              <c:f>[resultados_reais.xlsx]Métrics!$E$3:$E$10</c:f>
              <c:numCache>
                <c:formatCode>General</c:formatCode>
                <c:ptCount val="8"/>
                <c:pt idx="0">
                  <c:v>50123.26857</c:v>
                </c:pt>
                <c:pt idx="1">
                  <c:v>67516.101840000003</c:v>
                </c:pt>
                <c:pt idx="2">
                  <c:v>42130.717799999999</c:v>
                </c:pt>
                <c:pt idx="3">
                  <c:v>117480.6557</c:v>
                </c:pt>
                <c:pt idx="4">
                  <c:v>588394.25150000001</c:v>
                </c:pt>
                <c:pt idx="5">
                  <c:v>368804.80540000001</c:v>
                </c:pt>
                <c:pt idx="6">
                  <c:v>107261.5952</c:v>
                </c:pt>
                <c:pt idx="7">
                  <c:v>501241.81020000001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4D-4D71-AAC4-AB96848B80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1282735"/>
        <c:axId val="1131283215"/>
      </c:lineChart>
      <c:catAx>
        <c:axId val="1131282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loja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1283215"/>
        <c:crosses val="autoZero"/>
        <c:auto val="1"/>
        <c:lblAlgn val="ctr"/>
        <c:lblOffset val="100"/>
        <c:noMultiLvlLbl val="0"/>
      </c:catAx>
      <c:valAx>
        <c:axId val="1131283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MSE</a:t>
                </a:r>
                <a:r>
                  <a:rPr lang="en-GB" baseline="0"/>
                  <a:t> valores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1282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MAE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[resultados_reais.xlsx]Métrics!$B$2</c:f>
              <c:strCache>
                <c:ptCount val="1"/>
                <c:pt idx="0">
                  <c:v>MAE cluster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[resultados_reais.xlsx]Métrics!$A$3:$A$10</c:f>
              <c:strCache>
                <c:ptCount val="8"/>
                <c:pt idx="0">
                  <c:v>S0141</c:v>
                </c:pt>
                <c:pt idx="1">
                  <c:v>S0120</c:v>
                </c:pt>
                <c:pt idx="2">
                  <c:v>S0077</c:v>
                </c:pt>
                <c:pt idx="3">
                  <c:v>S0143</c:v>
                </c:pt>
                <c:pt idx="4">
                  <c:v>S0068</c:v>
                </c:pt>
                <c:pt idx="5">
                  <c:v>S0039</c:v>
                </c:pt>
                <c:pt idx="6">
                  <c:v>S0016</c:v>
                </c:pt>
                <c:pt idx="7">
                  <c:v>S0080</c:v>
                </c:pt>
              </c:strCache>
            </c:strRef>
          </c:cat>
          <c:val>
            <c:numRef>
              <c:f>[resultados_reais.xlsx]Métrics!$B$3:$B$10</c:f>
              <c:numCache>
                <c:formatCode>General</c:formatCode>
                <c:ptCount val="8"/>
                <c:pt idx="0">
                  <c:v>117.655353043405</c:v>
                </c:pt>
                <c:pt idx="1">
                  <c:v>129.303020943078</c:v>
                </c:pt>
                <c:pt idx="2">
                  <c:v>142.384844476273</c:v>
                </c:pt>
                <c:pt idx="3">
                  <c:v>196.65336101748599</c:v>
                </c:pt>
                <c:pt idx="4">
                  <c:v>414.61287951696499</c:v>
                </c:pt>
                <c:pt idx="5">
                  <c:v>321.34518719470202</c:v>
                </c:pt>
                <c:pt idx="6">
                  <c:v>217.87077636438701</c:v>
                </c:pt>
                <c:pt idx="7">
                  <c:v>384.02249695336599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C3-4336-A51B-71FE96F961A7}"/>
            </c:ext>
          </c:extLst>
        </c:ser>
        <c:ser>
          <c:idx val="1"/>
          <c:order val="1"/>
          <c:tx>
            <c:strRef>
              <c:f>[resultados_reais.xlsx]Métrics!$C$2</c:f>
              <c:strCache>
                <c:ptCount val="1"/>
                <c:pt idx="0">
                  <c:v>MAE indv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[resultados_reais.xlsx]Métrics!$C$3:$C$10</c:f>
              <c:numCache>
                <c:formatCode>General</c:formatCode>
                <c:ptCount val="8"/>
                <c:pt idx="0">
                  <c:v>156.39343589999999</c:v>
                </c:pt>
                <c:pt idx="1">
                  <c:v>182.16129799999999</c:v>
                </c:pt>
                <c:pt idx="2">
                  <c:v>153.2250176</c:v>
                </c:pt>
                <c:pt idx="3">
                  <c:v>270.5837027</c:v>
                </c:pt>
                <c:pt idx="4">
                  <c:v>377.79552519999999</c:v>
                </c:pt>
                <c:pt idx="5">
                  <c:v>318.70697480000001</c:v>
                </c:pt>
                <c:pt idx="6">
                  <c:v>227.22896399999999</c:v>
                </c:pt>
                <c:pt idx="7">
                  <c:v>419.53920210000001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C3-4336-A51B-71FE96F961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1282735"/>
        <c:axId val="1131283215"/>
      </c:lineChart>
      <c:catAx>
        <c:axId val="1131282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Loja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1283215"/>
        <c:crosses val="autoZero"/>
        <c:auto val="1"/>
        <c:lblAlgn val="ctr"/>
        <c:lblOffset val="100"/>
        <c:noMultiLvlLbl val="0"/>
      </c:catAx>
      <c:valAx>
        <c:axId val="1131283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MAE </a:t>
                </a:r>
                <a:r>
                  <a:rPr lang="en-GB" dirty="0" err="1"/>
                  <a:t>valores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1282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[resultados_reais.xlsx]aic!$A$2</c:f>
              <c:strCache>
                <c:ptCount val="1"/>
                <c:pt idx="0">
                  <c:v>AIC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[resultados_reais.xlsx]aic!$B$1:$J$1</c:f>
              <c:strCache>
                <c:ptCount val="9"/>
                <c:pt idx="0">
                  <c:v>Cluster</c:v>
                </c:pt>
                <c:pt idx="1">
                  <c:v>S0141</c:v>
                </c:pt>
                <c:pt idx="2">
                  <c:v>S0120</c:v>
                </c:pt>
                <c:pt idx="3">
                  <c:v>S0077</c:v>
                </c:pt>
                <c:pt idx="4">
                  <c:v>S0143</c:v>
                </c:pt>
                <c:pt idx="5">
                  <c:v>S0068</c:v>
                </c:pt>
                <c:pt idx="6">
                  <c:v>S0039</c:v>
                </c:pt>
                <c:pt idx="7">
                  <c:v>S0016</c:v>
                </c:pt>
                <c:pt idx="8">
                  <c:v>S0080</c:v>
                </c:pt>
              </c:strCache>
            </c:strRef>
          </c:cat>
          <c:val>
            <c:numRef>
              <c:f>[resultados_reais.xlsx]aic!$B$2:$J$2</c:f>
              <c:numCache>
                <c:formatCode>General</c:formatCode>
                <c:ptCount val="9"/>
                <c:pt idx="0">
                  <c:v>158.257610085046</c:v>
                </c:pt>
                <c:pt idx="1">
                  <c:v>1538.100389</c:v>
                </c:pt>
                <c:pt idx="2">
                  <c:v>1595.4405240000001</c:v>
                </c:pt>
                <c:pt idx="3">
                  <c:v>1596.9473869999999</c:v>
                </c:pt>
                <c:pt idx="4">
                  <c:v>1626.1392699999999</c:v>
                </c:pt>
                <c:pt idx="5">
                  <c:v>1659.57242</c:v>
                </c:pt>
                <c:pt idx="6">
                  <c:v>1704.232385</c:v>
                </c:pt>
                <c:pt idx="7">
                  <c:v>1728.669226</c:v>
                </c:pt>
                <c:pt idx="8">
                  <c:v>1839.12037204542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9B-496D-8AF3-7EF93E23E8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86375983"/>
        <c:axId val="1403990223"/>
      </c:barChart>
      <c:catAx>
        <c:axId val="1986375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3990223"/>
        <c:crosses val="autoZero"/>
        <c:auto val="1"/>
        <c:lblAlgn val="ctr"/>
        <c:lblOffset val="100"/>
        <c:noMultiLvlLbl val="0"/>
      </c:catAx>
      <c:valAx>
        <c:axId val="1403990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6375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RMSE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[resultados_reais.xlsx]Métrics!$F$2</c:f>
              <c:strCache>
                <c:ptCount val="1"/>
                <c:pt idx="0">
                  <c:v>RMSE cluster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[resultados_reais.xlsx]Métrics!$A$3:$A$10</c:f>
              <c:strCache>
                <c:ptCount val="8"/>
                <c:pt idx="0">
                  <c:v>S0141</c:v>
                </c:pt>
                <c:pt idx="1">
                  <c:v>S0120</c:v>
                </c:pt>
                <c:pt idx="2">
                  <c:v>S0077</c:v>
                </c:pt>
                <c:pt idx="3">
                  <c:v>S0143</c:v>
                </c:pt>
                <c:pt idx="4">
                  <c:v>S0068</c:v>
                </c:pt>
                <c:pt idx="5">
                  <c:v>S0039</c:v>
                </c:pt>
                <c:pt idx="6">
                  <c:v>S0016</c:v>
                </c:pt>
                <c:pt idx="7">
                  <c:v>S0080</c:v>
                </c:pt>
              </c:strCache>
            </c:strRef>
          </c:cat>
          <c:val>
            <c:numRef>
              <c:f>[resultados_reais.xlsx]Métrics!$F$3:$F$10</c:f>
              <c:numCache>
                <c:formatCode>General</c:formatCode>
                <c:ptCount val="8"/>
                <c:pt idx="0">
                  <c:v>179.88943402256601</c:v>
                </c:pt>
                <c:pt idx="1">
                  <c:v>205.87744968855</c:v>
                </c:pt>
                <c:pt idx="2">
                  <c:v>161.47666161652199</c:v>
                </c:pt>
                <c:pt idx="3">
                  <c:v>285.664313447295</c:v>
                </c:pt>
                <c:pt idx="4">
                  <c:v>787.07802618234996</c:v>
                </c:pt>
                <c:pt idx="5">
                  <c:v>584.91296539029702</c:v>
                </c:pt>
                <c:pt idx="6">
                  <c:v>306.43948713543</c:v>
                </c:pt>
                <c:pt idx="7">
                  <c:v>692.23281029140901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A5-4454-9658-807BF291E3DB}"/>
            </c:ext>
          </c:extLst>
        </c:ser>
        <c:ser>
          <c:idx val="1"/>
          <c:order val="1"/>
          <c:tx>
            <c:strRef>
              <c:f>[resultados_reais.xlsx]Métrics!$G$2</c:f>
              <c:strCache>
                <c:ptCount val="1"/>
                <c:pt idx="0">
                  <c:v>RMSE indv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[resultados_reais.xlsx]Métrics!$A$3:$A$10</c:f>
              <c:strCache>
                <c:ptCount val="8"/>
                <c:pt idx="0">
                  <c:v>S0141</c:v>
                </c:pt>
                <c:pt idx="1">
                  <c:v>S0120</c:v>
                </c:pt>
                <c:pt idx="2">
                  <c:v>S0077</c:v>
                </c:pt>
                <c:pt idx="3">
                  <c:v>S0143</c:v>
                </c:pt>
                <c:pt idx="4">
                  <c:v>S0068</c:v>
                </c:pt>
                <c:pt idx="5">
                  <c:v>S0039</c:v>
                </c:pt>
                <c:pt idx="6">
                  <c:v>S0016</c:v>
                </c:pt>
                <c:pt idx="7">
                  <c:v>S0080</c:v>
                </c:pt>
              </c:strCache>
            </c:strRef>
          </c:cat>
          <c:val>
            <c:numRef>
              <c:f>[resultados_reais.xlsx]Métrics!$G$3:$G$10</c:f>
              <c:numCache>
                <c:formatCode>General</c:formatCode>
                <c:ptCount val="8"/>
                <c:pt idx="0">
                  <c:v>223.88226499999999</c:v>
                </c:pt>
                <c:pt idx="1">
                  <c:v>259.83860729999998</c:v>
                </c:pt>
                <c:pt idx="2">
                  <c:v>205.25768629999999</c:v>
                </c:pt>
                <c:pt idx="3">
                  <c:v>342.75451229999999</c:v>
                </c:pt>
                <c:pt idx="4">
                  <c:v>767.06860940000001</c:v>
                </c:pt>
                <c:pt idx="5">
                  <c:v>607.29301450000003</c:v>
                </c:pt>
                <c:pt idx="6">
                  <c:v>327.50816049999997</c:v>
                </c:pt>
                <c:pt idx="7">
                  <c:v>707.984329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A5-4454-9658-807BF291E3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1282735"/>
        <c:axId val="1131283215"/>
      </c:lineChart>
      <c:catAx>
        <c:axId val="1131282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loja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1283215"/>
        <c:crosses val="autoZero"/>
        <c:auto val="1"/>
        <c:lblAlgn val="ctr"/>
        <c:lblOffset val="100"/>
        <c:noMultiLvlLbl val="0"/>
      </c:catAx>
      <c:valAx>
        <c:axId val="1131283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RMSE</a:t>
                </a:r>
                <a:r>
                  <a:rPr lang="en-GB" baseline="0"/>
                  <a:t> valores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1282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38804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108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20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8792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5000">
              <a:srgbClr val="7DFFB1">
                <a:lumMod val="70000"/>
              </a:srgbClr>
            </a:gs>
            <a:gs pos="87000">
              <a:srgbClr val="00AAC6"/>
            </a:gs>
            <a:gs pos="55000">
              <a:srgbClr val="0037B3">
                <a:lumMod val="48000"/>
                <a:lumOff val="52000"/>
              </a:srgbClr>
            </a:gs>
            <a:gs pos="100000">
              <a:srgbClr val="00001A"/>
            </a:gs>
          </a:gsLst>
          <a:lin ang="13500032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2870747" y="1771990"/>
            <a:ext cx="3402506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Projeto</a:t>
            </a:r>
            <a:r>
              <a:rPr lang="pt-PT" dirty="0"/>
              <a:t> II</a:t>
            </a:r>
            <a:endParaRPr dirty="0"/>
          </a:p>
        </p:txBody>
      </p:sp>
      <p:sp>
        <p:nvSpPr>
          <p:cNvPr id="4" name="Google Shape;54;p11"/>
          <p:cNvSpPr txBox="1">
            <a:spLocks/>
          </p:cNvSpPr>
          <p:nvPr/>
        </p:nvSpPr>
        <p:spPr>
          <a:xfrm>
            <a:off x="1673550" y="3284158"/>
            <a:ext cx="5796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pt-PT" sz="1800" b="0" dirty="0">
                <a:solidFill>
                  <a:schemeClr val="bg1"/>
                </a:solidFill>
              </a:rPr>
              <a:t>Igor</a:t>
            </a:r>
          </a:p>
          <a:p>
            <a:pPr algn="ctr"/>
            <a:r>
              <a:rPr lang="pt-PT" sz="1800" b="0" dirty="0">
                <a:solidFill>
                  <a:schemeClr val="bg1"/>
                </a:solidFill>
              </a:rPr>
              <a:t>Gabriel</a:t>
            </a:r>
          </a:p>
          <a:p>
            <a:pPr algn="ctr"/>
            <a:r>
              <a:rPr lang="pt-PT" sz="1800" b="0" dirty="0">
                <a:solidFill>
                  <a:schemeClr val="bg1"/>
                </a:solidFill>
              </a:rPr>
              <a:t>Paulo </a:t>
            </a:r>
          </a:p>
          <a:p>
            <a:pPr algn="ctr"/>
            <a:endParaRPr lang="pt-PT" sz="1800" b="0" dirty="0"/>
          </a:p>
        </p:txBody>
      </p:sp>
      <p:sp>
        <p:nvSpPr>
          <p:cNvPr id="5" name="Google Shape;54;p11"/>
          <p:cNvSpPr txBox="1">
            <a:spLocks/>
          </p:cNvSpPr>
          <p:nvPr/>
        </p:nvSpPr>
        <p:spPr>
          <a:xfrm>
            <a:off x="3203848" y="4659982"/>
            <a:ext cx="5796900" cy="35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200" b="0" dirty="0">
                <a:solidFill>
                  <a:schemeClr val="bg1"/>
                </a:solidFill>
              </a:rPr>
              <a:t>14-07-2023 |	PG </a:t>
            </a:r>
            <a:r>
              <a:rPr lang="pt-PT" sz="1200" b="0" dirty="0" err="1">
                <a:solidFill>
                  <a:schemeClr val="bg1"/>
                </a:solidFill>
              </a:rPr>
              <a:t>ADSe</a:t>
            </a:r>
            <a:r>
              <a:rPr lang="pt-PT" sz="12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2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73184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PREPARATION-Arima e Sarima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1259632" y="1590245"/>
            <a:ext cx="2170584" cy="2664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r>
              <a:rPr lang="en-US" sz="1400" b="1" u="sng" dirty="0"/>
              <a:t>Dados </a:t>
            </a:r>
            <a:r>
              <a:rPr lang="en-US" sz="1400" b="1" u="sng" dirty="0" err="1"/>
              <a:t>utilizados</a:t>
            </a:r>
            <a:r>
              <a:rPr lang="en-US" sz="1400" b="1" u="sng" dirty="0"/>
              <a:t>:</a:t>
            </a:r>
          </a:p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endParaRPr lang="en-US" sz="1400" b="1" u="sng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/>
              <a:t>sales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/>
              <a:t>Revenue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store_size</a:t>
            </a: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store_id</a:t>
            </a: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/>
              <a:t>Date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storetype_id</a:t>
            </a: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city_code</a:t>
            </a:r>
            <a:endParaRPr lang="en-US" sz="1400" b="1" dirty="0"/>
          </a:p>
          <a:p>
            <a:pPr marL="171450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endParaRPr lang="pt-PT" sz="1200" b="1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sp>
        <p:nvSpPr>
          <p:cNvPr id="13" name="Google Shape;62;p12"/>
          <p:cNvSpPr txBox="1">
            <a:spLocks noGrp="1"/>
          </p:cNvSpPr>
          <p:nvPr>
            <p:ph type="body" idx="2"/>
          </p:nvPr>
        </p:nvSpPr>
        <p:spPr>
          <a:xfrm>
            <a:off x="5004048" y="1590245"/>
            <a:ext cx="2808312" cy="2664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r>
              <a:rPr lang="en-US" sz="1400" b="1" u="sng" dirty="0"/>
              <a:t>Dados </a:t>
            </a:r>
            <a:r>
              <a:rPr lang="en-US" sz="1400" b="1" u="sng" dirty="0" err="1"/>
              <a:t>calculados</a:t>
            </a:r>
            <a:r>
              <a:rPr lang="en-US" sz="1400" b="1" u="sng" dirty="0"/>
              <a:t>:</a:t>
            </a:r>
          </a:p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endParaRPr lang="en-US" sz="1400" b="1" u="sng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continuous_week_number</a:t>
            </a: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week_number</a:t>
            </a:r>
            <a:endParaRPr lang="en-US" sz="1400" b="1" dirty="0"/>
          </a:p>
          <a:p>
            <a:pPr marL="171450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186037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PREPARATION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sp>
        <p:nvSpPr>
          <p:cNvPr id="14" name="Google Shape;62;p12"/>
          <p:cNvSpPr txBox="1">
            <a:spLocks noGrp="1"/>
          </p:cNvSpPr>
          <p:nvPr>
            <p:ph type="body" idx="2"/>
          </p:nvPr>
        </p:nvSpPr>
        <p:spPr>
          <a:xfrm>
            <a:off x="212643" y="1258744"/>
            <a:ext cx="8823853" cy="24651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r>
              <a:rPr lang="pt-PT" sz="1400" b="1" dirty="0"/>
              <a:t>Para  o tratamento e agregação dos dados todos que escolhemos foi utilizado o </a:t>
            </a:r>
            <a:r>
              <a:rPr lang="pt-PT" sz="1400" b="1" dirty="0" err="1"/>
              <a:t>Python</a:t>
            </a:r>
            <a:r>
              <a:rPr lang="pt-PT" sz="1400" b="1" dirty="0"/>
              <a:t>:</a:t>
            </a:r>
            <a:endParaRPr lang="en-US" sz="1400" b="1" dirty="0"/>
          </a:p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endParaRPr lang="en-US" sz="1400" b="1" u="sng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 err="1"/>
              <a:t>Correção</a:t>
            </a:r>
            <a:r>
              <a:rPr lang="pt-PT" sz="1400" b="1" dirty="0"/>
              <a:t> dos nomes  das cidades ("?" - substituir por "i") 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/>
              <a:t>Preencher  os dados em falta nas colunas ‘</a:t>
            </a:r>
            <a:r>
              <a:rPr lang="pt-PT" sz="1400" b="1" dirty="0" err="1"/>
              <a:t>promo</a:t>
            </a:r>
            <a:r>
              <a:rPr lang="pt-PT" sz="1400" b="1" dirty="0"/>
              <a:t>’ com ‘NA’ / ‘0’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/>
              <a:t>Agregação dos dados das 3 tabelas e eliminação das variáveis que não vamos utilizar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/>
              <a:t>Verificação de nulos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/>
              <a:t> Eliminação das linhas das seguintes colunas que tinham nulos:</a:t>
            </a:r>
          </a:p>
          <a:p>
            <a:pPr lvl="2" indent="-2857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  <a:tabLst>
                <a:tab pos="449263" algn="l"/>
              </a:tabLst>
            </a:pPr>
            <a:r>
              <a:rPr lang="pt-PT" sz="1400" b="1" dirty="0"/>
              <a:t>sales</a:t>
            </a:r>
          </a:p>
          <a:p>
            <a:pPr lvl="2" indent="-2857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  <a:tabLst>
                <a:tab pos="449263" algn="l"/>
              </a:tabLst>
            </a:pPr>
            <a:r>
              <a:rPr lang="pt-PT" sz="1400" b="1" dirty="0" err="1"/>
              <a:t>revenue</a:t>
            </a:r>
            <a:endParaRPr lang="pt-PT" sz="1400" b="1" dirty="0"/>
          </a:p>
          <a:p>
            <a:pPr lvl="2" indent="-2857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  <a:tabLst>
                <a:tab pos="449263" algn="l"/>
              </a:tabLst>
            </a:pPr>
            <a:r>
              <a:rPr lang="pt-PT" sz="1400" b="1" dirty="0"/>
              <a:t>stock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/>
              <a:t>Criação de uma coluna com o número contínuo de semanas com base na data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/>
              <a:t>Eliminação da semana nº144 (última) por apenas ter dados de 1 dia</a:t>
            </a:r>
          </a:p>
          <a:p>
            <a:pPr marL="171450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1159487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PREPARATION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pic>
        <p:nvPicPr>
          <p:cNvPr id="13" name="Picture 7" descr="A group of blue lines&#10;&#10;Description automatically generated">
            <a:extLst>
              <a:ext uri="{FF2B5EF4-FFF2-40B4-BE49-F238E27FC236}">
                <a16:creationId xmlns:a16="http://schemas.microsoft.com/office/drawing/2014/main" id="{1C49C2B6-BD8B-C7FD-79E4-2F2E29F14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5" y="1282206"/>
            <a:ext cx="6048671" cy="380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8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LOJA: S0136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sp>
        <p:nvSpPr>
          <p:cNvPr id="14" name="Google Shape;62;p12"/>
          <p:cNvSpPr txBox="1">
            <a:spLocks noGrp="1"/>
          </p:cNvSpPr>
          <p:nvPr>
            <p:ph type="body" idx="2"/>
          </p:nvPr>
        </p:nvSpPr>
        <p:spPr>
          <a:xfrm>
            <a:off x="395536" y="2139702"/>
            <a:ext cx="8352928" cy="1008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628650" lvl="1" indent="9525" algn="just">
              <a:lnSpc>
                <a:spcPts val="2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>
                <a:solidFill>
                  <a:schemeClr val="bg1"/>
                </a:solidFill>
              </a:rPr>
              <a:t> De ressalvar que a Loja S0136 não está aberta todo o ano e, pela análise </a:t>
            </a:r>
            <a:r>
              <a:rPr lang="pt-PT" sz="1400" b="1" dirty="0" err="1">
                <a:solidFill>
                  <a:schemeClr val="bg1"/>
                </a:solidFill>
              </a:rPr>
              <a:t>efetuada</a:t>
            </a:r>
            <a:r>
              <a:rPr lang="pt-PT" sz="1400" b="1" dirty="0">
                <a:solidFill>
                  <a:schemeClr val="bg1"/>
                </a:solidFill>
              </a:rPr>
              <a:t> a loja terá fechado em </a:t>
            </a:r>
            <a:r>
              <a:rPr lang="pt-PT" sz="1400" b="1" dirty="0" err="1">
                <a:solidFill>
                  <a:schemeClr val="bg1"/>
                </a:solidFill>
              </a:rPr>
              <a:t>setembro</a:t>
            </a:r>
            <a:r>
              <a:rPr lang="pt-PT" sz="1400" b="1" dirty="0">
                <a:solidFill>
                  <a:schemeClr val="bg1"/>
                </a:solidFill>
              </a:rPr>
              <a:t> como habitualmente fez nos períodos homólogos de 2017 e 2018, pelo que a previsão para </a:t>
            </a:r>
            <a:r>
              <a:rPr lang="pt-PT" sz="1400" b="1" dirty="0" err="1">
                <a:solidFill>
                  <a:schemeClr val="bg1"/>
                </a:solidFill>
              </a:rPr>
              <a:t>outubro</a:t>
            </a:r>
            <a:r>
              <a:rPr lang="pt-PT" sz="1400" b="1" dirty="0">
                <a:solidFill>
                  <a:schemeClr val="bg1"/>
                </a:solidFill>
              </a:rPr>
              <a:t> de 2019 é que esteja fechada e por isso não haja vendas.</a:t>
            </a:r>
          </a:p>
        </p:txBody>
      </p:sp>
    </p:spTree>
    <p:extLst>
      <p:ext uri="{BB962C8B-B14F-4D97-AF65-F5344CB8AC3E}">
        <p14:creationId xmlns:p14="http://schemas.microsoft.com/office/powerpoint/2010/main" val="198307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MODELING: SARIMA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sp>
        <p:nvSpPr>
          <p:cNvPr id="14" name="Google Shape;62;p12"/>
          <p:cNvSpPr txBox="1">
            <a:spLocks noGrp="1"/>
          </p:cNvSpPr>
          <p:nvPr>
            <p:ph type="body" idx="2"/>
          </p:nvPr>
        </p:nvSpPr>
        <p:spPr>
          <a:xfrm>
            <a:off x="395536" y="1779662"/>
            <a:ext cx="6696744" cy="33638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84150" lvl="1" indent="0" algn="just">
              <a:lnSpc>
                <a:spcPct val="200000"/>
              </a:lnSpc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r>
              <a:rPr lang="pt-PT" sz="1400" b="1" dirty="0"/>
              <a:t>Variáveis utilizadas:</a:t>
            </a:r>
          </a:p>
          <a:p>
            <a:pPr marL="628650" lvl="1" indent="9525" algn="just">
              <a:lnSpc>
                <a:spcPct val="200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/>
              <a:t> </a:t>
            </a:r>
            <a:r>
              <a:rPr lang="pt-PT" sz="1400" b="1" dirty="0" err="1"/>
              <a:t>Revenue</a:t>
            </a:r>
            <a:endParaRPr lang="pt-PT" sz="1400" b="1" dirty="0"/>
          </a:p>
          <a:p>
            <a:pPr marL="628650" lvl="1" indent="9525" algn="just">
              <a:lnSpc>
                <a:spcPct val="200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/>
              <a:t> </a:t>
            </a:r>
            <a:r>
              <a:rPr lang="pt-PT" sz="1400" b="1" dirty="0" err="1"/>
              <a:t>Continuous_week_number</a:t>
            </a:r>
            <a:endParaRPr lang="pt-PT" sz="1400" b="1" dirty="0"/>
          </a:p>
          <a:p>
            <a:pPr marL="628650" lvl="1" indent="9525" algn="just">
              <a:lnSpc>
                <a:spcPct val="200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/>
              <a:t> m=52</a:t>
            </a:r>
          </a:p>
          <a:p>
            <a:pPr marL="184150" lvl="1" indent="9525" algn="just">
              <a:lnSpc>
                <a:spcPct val="200000"/>
              </a:lnSpc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r>
              <a:rPr lang="pt-PT" sz="1400" b="1" dirty="0"/>
              <a:t>Para lojas com mais de 79 registos (restantes </a:t>
            </a:r>
            <a:r>
              <a:rPr lang="pt-PT" sz="1400" b="1" dirty="0" err="1"/>
              <a:t>arima</a:t>
            </a:r>
            <a:r>
              <a:rPr lang="pt-PT" sz="1400" b="1" dirty="0"/>
              <a:t>)</a:t>
            </a:r>
          </a:p>
          <a:p>
            <a:pPr marL="184150" lvl="1" indent="9525" algn="just">
              <a:lnSpc>
                <a:spcPct val="200000"/>
              </a:lnSpc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r>
              <a:rPr lang="pt-PT" sz="1400" b="1" dirty="0"/>
              <a:t>Período de teste: últimas 8 semanas</a:t>
            </a:r>
          </a:p>
          <a:p>
            <a:pPr marL="184150" lvl="1" indent="9525" algn="just">
              <a:lnSpc>
                <a:spcPct val="200000"/>
              </a:lnSpc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endParaRPr lang="pt-PT" sz="1400" b="1" dirty="0"/>
          </a:p>
        </p:txBody>
      </p:sp>
    </p:spTree>
    <p:extLst>
      <p:ext uri="{BB962C8B-B14F-4D97-AF65-F5344CB8AC3E}">
        <p14:creationId xmlns:p14="http://schemas.microsoft.com/office/powerpoint/2010/main" val="2466743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MODELING: SARIMA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graphicFrame>
        <p:nvGraphicFramePr>
          <p:cNvPr id="15" name="Gráfico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693720"/>
              </p:ext>
            </p:extLst>
          </p:nvPr>
        </p:nvGraphicFramePr>
        <p:xfrm>
          <a:off x="467544" y="2643758"/>
          <a:ext cx="4032448" cy="2088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Google Shape;62;p12"/>
          <p:cNvSpPr txBox="1">
            <a:spLocks noGrp="1"/>
          </p:cNvSpPr>
          <p:nvPr>
            <p:ph type="body" idx="2"/>
          </p:nvPr>
        </p:nvSpPr>
        <p:spPr>
          <a:xfrm>
            <a:off x="251520" y="1347614"/>
            <a:ext cx="8605212" cy="11521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84150" lvl="1" indent="0" algn="just">
              <a:lnSpc>
                <a:spcPct val="150000"/>
              </a:lnSpc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r>
              <a:rPr lang="pt-PT" sz="1400" b="1" dirty="0"/>
              <a:t>Mesmo que o modelo melhor gerado seja igual em lojas de tipo diferente, consideramos que devem ser agrupados em modelos diferentes e neste sentido com este modelo SARIMA / ARIMA identificamos 36 clusters diferentes havendo a possibilidade de agrupar lojas do mesmo tipo e com o mesmo modelo.</a:t>
            </a:r>
          </a:p>
          <a:p>
            <a:pPr marL="184150" lvl="1" indent="0" algn="just">
              <a:lnSpc>
                <a:spcPct val="150000"/>
              </a:lnSpc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endParaRPr lang="pt-PT" sz="1400" b="1" dirty="0"/>
          </a:p>
          <a:p>
            <a:pPr marL="184150" lvl="1" indent="0" algn="just">
              <a:lnSpc>
                <a:spcPct val="150000"/>
              </a:lnSpc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endParaRPr lang="pt-PT" sz="1400" b="1" dirty="0"/>
          </a:p>
          <a:p>
            <a:pPr marL="184150" lvl="1" indent="9525" algn="just">
              <a:lnSpc>
                <a:spcPct val="150000"/>
              </a:lnSpc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endParaRPr lang="pt-PT" sz="1400" b="1" dirty="0"/>
          </a:p>
        </p:txBody>
      </p:sp>
      <p:sp>
        <p:nvSpPr>
          <p:cNvPr id="17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0" y="2715766"/>
            <a:ext cx="4437132" cy="20882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84150" lvl="1" indent="0" algn="just">
              <a:lnSpc>
                <a:spcPct val="150000"/>
              </a:lnSpc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r>
              <a:rPr lang="pt-PT" sz="1400" b="1" dirty="0"/>
              <a:t>A análise gráfica dos erros de cada loja parece revelar uma tendência para a </a:t>
            </a:r>
            <a:r>
              <a:rPr lang="pt-PT" sz="1400" b="1" dirty="0" err="1"/>
              <a:t>sub-estimação</a:t>
            </a:r>
            <a:r>
              <a:rPr lang="pt-PT" sz="1400" b="1" dirty="0"/>
              <a:t> da </a:t>
            </a:r>
            <a:r>
              <a:rPr lang="pt-PT" sz="1400" b="1" dirty="0" err="1"/>
              <a:t>revenue</a:t>
            </a:r>
            <a:r>
              <a:rPr lang="pt-PT" sz="1400" b="1" dirty="0"/>
              <a:t>, ressalvando que em praticamente todas as lojas existem semanas </a:t>
            </a:r>
            <a:r>
              <a:rPr lang="pt-PT" sz="1400" b="1" dirty="0" err="1"/>
              <a:t>sub</a:t>
            </a:r>
            <a:r>
              <a:rPr lang="pt-PT" sz="1400" b="1" dirty="0"/>
              <a:t> e sobre estimadas e ainda que na semana 138 existe um pico que foge bastante à tendência em praticamente todas as lojas</a:t>
            </a:r>
          </a:p>
          <a:p>
            <a:pPr marL="184150" lvl="1" indent="0" algn="just">
              <a:lnSpc>
                <a:spcPct val="150000"/>
              </a:lnSpc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endParaRPr lang="pt-PT" sz="1400" b="1" dirty="0"/>
          </a:p>
          <a:p>
            <a:pPr marL="184150" lvl="1" indent="0" algn="just">
              <a:lnSpc>
                <a:spcPct val="150000"/>
              </a:lnSpc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endParaRPr lang="pt-PT" sz="1400" b="1" dirty="0"/>
          </a:p>
          <a:p>
            <a:pPr marL="184150" lvl="1" indent="9525" algn="just">
              <a:lnSpc>
                <a:spcPct val="150000"/>
              </a:lnSpc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endParaRPr lang="pt-PT" sz="1400" b="1" dirty="0"/>
          </a:p>
        </p:txBody>
      </p:sp>
    </p:spTree>
    <p:extLst>
      <p:ext uri="{BB962C8B-B14F-4D97-AF65-F5344CB8AC3E}">
        <p14:creationId xmlns:p14="http://schemas.microsoft.com/office/powerpoint/2010/main" val="2910042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73184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PREPARATION-Sarimax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107504" y="2355726"/>
            <a:ext cx="2170584" cy="2664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r>
              <a:rPr lang="en-US" sz="1400" b="1" u="sng" dirty="0"/>
              <a:t>Dados </a:t>
            </a:r>
            <a:r>
              <a:rPr lang="en-US" sz="1400" b="1" u="sng" dirty="0" err="1"/>
              <a:t>utilizados</a:t>
            </a:r>
            <a:r>
              <a:rPr lang="en-US" sz="1400" b="1" u="sng" dirty="0"/>
              <a:t>:</a:t>
            </a:r>
          </a:p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/>
              <a:t>Revenue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/>
              <a:t>Sales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/>
              <a:t>stock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store_size</a:t>
            </a: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store_id</a:t>
            </a: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storetype_id</a:t>
            </a: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city_code</a:t>
            </a:r>
            <a:endParaRPr lang="en-US" sz="1400" b="1" dirty="0"/>
          </a:p>
          <a:p>
            <a:pPr marL="171450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endParaRPr lang="pt-PT" sz="1200" b="1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sp>
        <p:nvSpPr>
          <p:cNvPr id="13" name="Google Shape;62;p12"/>
          <p:cNvSpPr txBox="1">
            <a:spLocks noGrp="1"/>
          </p:cNvSpPr>
          <p:nvPr>
            <p:ph type="body" idx="2"/>
          </p:nvPr>
        </p:nvSpPr>
        <p:spPr>
          <a:xfrm>
            <a:off x="2162606" y="1923678"/>
            <a:ext cx="2808312" cy="2664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r>
              <a:rPr lang="en-US" sz="1400" b="1" u="sng" dirty="0"/>
              <a:t>Dados </a:t>
            </a:r>
            <a:r>
              <a:rPr lang="en-US" sz="1400" b="1" u="sng" dirty="0" err="1"/>
              <a:t>calculados</a:t>
            </a:r>
            <a:r>
              <a:rPr lang="en-US" sz="1400" b="1" u="sng" dirty="0"/>
              <a:t>:</a:t>
            </a:r>
          </a:p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endParaRPr lang="en-US" sz="1400" b="1" u="sng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stock_inicial</a:t>
            </a: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continuous_week_number</a:t>
            </a: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week_number</a:t>
            </a:r>
            <a:endParaRPr lang="en-US" sz="1400" b="1" dirty="0"/>
          </a:p>
          <a:p>
            <a:pPr marL="171450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endParaRPr lang="pt-PT" sz="1200" b="1" dirty="0"/>
          </a:p>
        </p:txBody>
      </p:sp>
      <p:sp>
        <p:nvSpPr>
          <p:cNvPr id="14" name="Google Shape;62;p12"/>
          <p:cNvSpPr txBox="1">
            <a:spLocks noGrp="1"/>
          </p:cNvSpPr>
          <p:nvPr>
            <p:ph type="body" idx="2"/>
          </p:nvPr>
        </p:nvSpPr>
        <p:spPr>
          <a:xfrm>
            <a:off x="4932040" y="1203598"/>
            <a:ext cx="4032448" cy="38164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r>
              <a:rPr lang="en-US" sz="1400" b="1" u="sng" dirty="0"/>
              <a:t>Dados </a:t>
            </a:r>
            <a:r>
              <a:rPr lang="en-US" sz="1400" b="1" u="sng" dirty="0" err="1"/>
              <a:t>alterados</a:t>
            </a:r>
            <a:r>
              <a:rPr lang="en-US" sz="1400" b="1" u="sng" dirty="0"/>
              <a:t>/</a:t>
            </a:r>
            <a:r>
              <a:rPr lang="en-US" sz="1400" b="1" u="sng" dirty="0" err="1"/>
              <a:t>novos</a:t>
            </a:r>
            <a:r>
              <a:rPr lang="en-US" sz="1400" b="1" u="sng" dirty="0"/>
              <a:t>:</a:t>
            </a:r>
          </a:p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endParaRPr lang="en-US" sz="1400" b="1" u="sng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/>
              <a:t>Probin1_very_low / Probin1_low /Probin1_moderate / Probin1_high / Probin1_very_high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/>
              <a:t>Probin2_very_low / Probin2_high / Probin2_very_high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/>
              <a:t>promo_discount_16 /promo_discount_20 /promo_discount_35 / promo_discount_40 /promo_discount_50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/>
              <a:t>Primavera /</a:t>
            </a:r>
            <a:r>
              <a:rPr lang="en-US" sz="1400" b="1" dirty="0" err="1"/>
              <a:t>Verao</a:t>
            </a:r>
            <a:r>
              <a:rPr lang="en-US" sz="1400" b="1" dirty="0"/>
              <a:t> / </a:t>
            </a:r>
            <a:r>
              <a:rPr lang="en-US" sz="1400" b="1" dirty="0" err="1"/>
              <a:t>Outono</a:t>
            </a:r>
            <a:r>
              <a:rPr lang="en-US" sz="1400" b="1" dirty="0"/>
              <a:t>  </a:t>
            </a:r>
          </a:p>
          <a:p>
            <a:pPr marL="628650" lvl="1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r>
              <a:rPr lang="en-US" sz="1400" b="1" dirty="0"/>
              <a:t>  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Feriados</a:t>
            </a:r>
            <a:endParaRPr lang="en-US" sz="1400" b="1" dirty="0"/>
          </a:p>
          <a:p>
            <a:pPr marL="171450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2101831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MODELING: SARIMAX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sp>
        <p:nvSpPr>
          <p:cNvPr id="14" name="Google Shape;62;p12"/>
          <p:cNvSpPr txBox="1">
            <a:spLocks noGrp="1"/>
          </p:cNvSpPr>
          <p:nvPr>
            <p:ph type="body" idx="2"/>
          </p:nvPr>
        </p:nvSpPr>
        <p:spPr>
          <a:xfrm>
            <a:off x="294434" y="1355812"/>
            <a:ext cx="2952328" cy="33638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84150" lvl="1" indent="0" algn="just">
              <a:lnSpc>
                <a:spcPct val="200000"/>
              </a:lnSpc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r>
              <a:rPr lang="pt-PT" sz="1400" b="1" dirty="0"/>
              <a:t>Variáveis exógenas utilizadas:</a:t>
            </a:r>
          </a:p>
          <a:p>
            <a:pPr marL="628650" lvl="1" indent="9525" algn="just">
              <a:lnSpc>
                <a:spcPct val="200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sz="1400" b="1" dirty="0">
                <a:solidFill>
                  <a:schemeClr val="bg1"/>
                </a:solidFill>
              </a:rPr>
              <a:t>Stock_inicial</a:t>
            </a:r>
          </a:p>
          <a:p>
            <a:pPr marL="628650" lvl="1" indent="9525" algn="just">
              <a:lnSpc>
                <a:spcPct val="200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>
                <a:solidFill>
                  <a:schemeClr val="bg1"/>
                </a:solidFill>
              </a:rPr>
              <a:t>Feriados</a:t>
            </a:r>
          </a:p>
          <a:p>
            <a:pPr marL="628650" lvl="1" indent="9525" algn="just">
              <a:lnSpc>
                <a:spcPct val="200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>
                <a:solidFill>
                  <a:schemeClr val="bg1"/>
                </a:solidFill>
              </a:rPr>
              <a:t> Estação do ano (</a:t>
            </a:r>
            <a:r>
              <a:rPr lang="pt-PT" sz="1400" b="1" dirty="0" err="1">
                <a:solidFill>
                  <a:schemeClr val="bg1"/>
                </a:solidFill>
              </a:rPr>
              <a:t>dummies</a:t>
            </a:r>
            <a:r>
              <a:rPr lang="pt-PT" sz="1400" b="1" dirty="0">
                <a:solidFill>
                  <a:schemeClr val="bg1"/>
                </a:solidFill>
              </a:rPr>
              <a:t>)</a:t>
            </a:r>
          </a:p>
          <a:p>
            <a:pPr marL="628650" lvl="1" indent="9525" algn="just">
              <a:lnSpc>
                <a:spcPct val="200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>
                <a:solidFill>
                  <a:schemeClr val="bg1"/>
                </a:solidFill>
              </a:rPr>
              <a:t> Promo_bin_1</a:t>
            </a:r>
          </a:p>
          <a:p>
            <a:pPr marL="628650" lvl="1" indent="9525" algn="just">
              <a:lnSpc>
                <a:spcPct val="200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>
                <a:solidFill>
                  <a:schemeClr val="bg1"/>
                </a:solidFill>
              </a:rPr>
              <a:t>Promo_bin_2</a:t>
            </a:r>
          </a:p>
          <a:p>
            <a:pPr marL="628650" lvl="1" indent="9525" algn="just">
              <a:lnSpc>
                <a:spcPct val="200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 err="1">
                <a:solidFill>
                  <a:schemeClr val="bg1"/>
                </a:solidFill>
              </a:rPr>
              <a:t>Promo_discount</a:t>
            </a:r>
            <a:endParaRPr lang="pt-PT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454674"/>
              </p:ext>
            </p:extLst>
          </p:nvPr>
        </p:nvGraphicFramePr>
        <p:xfrm>
          <a:off x="3414190" y="1635646"/>
          <a:ext cx="5420568" cy="2883322"/>
        </p:xfrm>
        <a:graphic>
          <a:graphicData uri="http://schemas.openxmlformats.org/drawingml/2006/table">
            <a:tbl>
              <a:tblPr>
                <a:tableStyleId>{EBDED31F-4C28-4180-97D3-87A74C8CC402}</a:tableStyleId>
              </a:tblPr>
              <a:tblGrid>
                <a:gridCol w="1926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8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0402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1" u="none" strike="noStrike" dirty="0">
                          <a:effectLst/>
                          <a:latin typeface="Titillium Web Light" panose="020B0604020202020204" charset="0"/>
                        </a:rPr>
                        <a:t>Tipo de Coeficiente</a:t>
                      </a:r>
                      <a:endParaRPr lang="pt-PT" sz="1600" b="1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1" u="none" strike="noStrike" dirty="0">
                          <a:effectLst/>
                          <a:latin typeface="Titillium Web Light" panose="020B0604020202020204" charset="0"/>
                        </a:rPr>
                        <a:t>Contagem</a:t>
                      </a:r>
                      <a:endParaRPr lang="pt-PT" sz="1200" b="1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1" u="none" strike="noStrike" dirty="0" err="1">
                          <a:effectLst/>
                          <a:latin typeface="Titillium Web Light" panose="020B0604020202020204" charset="0"/>
                        </a:rPr>
                        <a:t>Coeficiente_min</a:t>
                      </a:r>
                      <a:endParaRPr lang="pt-PT" sz="1200" b="1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200" b="1" u="none" strike="noStrike" dirty="0" err="1">
                          <a:effectLst/>
                          <a:latin typeface="Titillium Web Light" panose="020B0604020202020204" charset="0"/>
                        </a:rPr>
                        <a:t>Coeficiente_max</a:t>
                      </a:r>
                      <a:endParaRPr lang="pt-PT" sz="1200" b="1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06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b="1" u="none" strike="noStrike" dirty="0" err="1">
                          <a:effectLst/>
                          <a:latin typeface="Titillium Web Light" panose="020B0604020202020204" charset="0"/>
                        </a:rPr>
                        <a:t>stock_inicial</a:t>
                      </a:r>
                      <a:endParaRPr lang="pt-PT" sz="1200" b="1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37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0,12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1,84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906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b="1" u="none" strike="noStrike" dirty="0">
                          <a:effectLst/>
                          <a:latin typeface="Titillium Web Light" panose="020B0604020202020204" charset="0"/>
                        </a:rPr>
                        <a:t>Probin1_high</a:t>
                      </a:r>
                      <a:endParaRPr lang="pt-PT" sz="1200" b="1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18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  <a:latin typeface="Titillium Web Light" panose="020B0604020202020204" charset="0"/>
                        </a:rPr>
                        <a:t>-4,58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  <a:latin typeface="Titillium Web Light" panose="020B0604020202020204" charset="0"/>
                        </a:rPr>
                        <a:t>46,51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906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b="1" u="none" strike="noStrike" dirty="0">
                          <a:effectLst/>
                          <a:latin typeface="Titillium Web Light" panose="020B0604020202020204" charset="0"/>
                        </a:rPr>
                        <a:t>Probin1_very_high</a:t>
                      </a:r>
                      <a:endParaRPr lang="pt-PT" sz="1200" b="1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14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  <a:latin typeface="Titillium Web Light" panose="020B0604020202020204" charset="0"/>
                        </a:rPr>
                        <a:t>-7,16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  <a:latin typeface="Titillium Web Light" panose="020B0604020202020204" charset="0"/>
                        </a:rPr>
                        <a:t>40,1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906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b="1" u="none" strike="noStrike" dirty="0" err="1">
                          <a:effectLst/>
                          <a:latin typeface="Titillium Web Light" panose="020B0604020202020204" charset="0"/>
                        </a:rPr>
                        <a:t>Verao</a:t>
                      </a:r>
                      <a:endParaRPr lang="pt-PT" sz="1200" b="1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11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  <a:latin typeface="Titillium Web Light" panose="020B0604020202020204" charset="0"/>
                        </a:rPr>
                        <a:t>-3230,8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  <a:latin typeface="Titillium Web Light" panose="020B0604020202020204" charset="0"/>
                        </a:rPr>
                        <a:t>388,2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906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b="1" u="none" strike="noStrike" dirty="0">
                          <a:effectLst/>
                          <a:latin typeface="Titillium Web Light" panose="020B0604020202020204" charset="0"/>
                        </a:rPr>
                        <a:t>Primavera</a:t>
                      </a:r>
                      <a:endParaRPr lang="pt-PT" sz="1200" b="1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11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  <a:latin typeface="Titillium Web Light" panose="020B0604020202020204" charset="0"/>
                        </a:rPr>
                        <a:t>-2499,48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  <a:latin typeface="Titillium Web Light" panose="020B0604020202020204" charset="0"/>
                        </a:rPr>
                        <a:t>825,83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906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b="1" u="none" strike="noStrike">
                          <a:effectLst/>
                          <a:latin typeface="Titillium Web Light" panose="020B0604020202020204" charset="0"/>
                        </a:rPr>
                        <a:t>Probin1_low</a:t>
                      </a:r>
                      <a:endParaRPr lang="pt-PT" sz="1200" b="1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10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2,23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  <a:latin typeface="Titillium Web Light" panose="020B0604020202020204" charset="0"/>
                        </a:rPr>
                        <a:t>184,41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906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b="1" u="none" strike="noStrike">
                          <a:effectLst/>
                          <a:latin typeface="Titillium Web Light" panose="020B0604020202020204" charset="0"/>
                        </a:rPr>
                        <a:t>Probin1_very_low</a:t>
                      </a:r>
                      <a:endParaRPr lang="pt-PT" sz="1200" b="1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7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1,51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9,87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906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b="1" u="none" strike="noStrike">
                          <a:effectLst/>
                          <a:latin typeface="Titillium Web Light" panose="020B0604020202020204" charset="0"/>
                        </a:rPr>
                        <a:t>Outono</a:t>
                      </a:r>
                      <a:endParaRPr lang="pt-PT" sz="1200" b="1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5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  <a:latin typeface="Titillium Web Light" panose="020B0604020202020204" charset="0"/>
                        </a:rPr>
                        <a:t>120,23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333,18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906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b="1" u="none" strike="noStrike">
                          <a:effectLst/>
                          <a:latin typeface="Titillium Web Light" panose="020B0604020202020204" charset="0"/>
                        </a:rPr>
                        <a:t>Probin1_moderate</a:t>
                      </a:r>
                      <a:endParaRPr lang="pt-PT" sz="1200" b="1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4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  <a:latin typeface="Titillium Web Light" panose="020B0604020202020204" charset="0"/>
                        </a:rPr>
                        <a:t>2,47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11,05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906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b="1" u="none" strike="noStrike">
                          <a:effectLst/>
                          <a:latin typeface="Titillium Web Light" panose="020B0604020202020204" charset="0"/>
                        </a:rPr>
                        <a:t>Feriados</a:t>
                      </a:r>
                      <a:endParaRPr lang="pt-PT" sz="1200" b="1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3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  <a:latin typeface="Titillium Web Light" panose="020B0604020202020204" charset="0"/>
                        </a:rPr>
                        <a:t>-21,98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298,92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860"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b="1" u="none" strike="noStrike" dirty="0">
                          <a:effectLst/>
                          <a:latin typeface="Titillium Web Light" panose="020B0604020202020204" charset="0"/>
                        </a:rPr>
                        <a:t>promo_discount_16</a:t>
                      </a:r>
                      <a:endParaRPr lang="pt-PT" sz="1200" b="1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1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>
                          <a:effectLst/>
                          <a:latin typeface="Titillium Web Light" panose="020B0604020202020204" charset="0"/>
                        </a:rPr>
                        <a:t>0</a:t>
                      </a:r>
                      <a:endParaRPr lang="pt-PT" sz="1200" b="0" i="0" u="none" strike="noStrike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200" u="none" strike="noStrike" dirty="0">
                          <a:effectLst/>
                          <a:latin typeface="Titillium Web Light" panose="020B0604020202020204" charset="0"/>
                        </a:rPr>
                        <a:t>0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effectLst/>
                        <a:latin typeface="Titillium Web Light" panose="020B060402020202020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033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MODELING: SARIMAX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sp>
        <p:nvSpPr>
          <p:cNvPr id="14" name="Google Shape;62;p12"/>
          <p:cNvSpPr txBox="1">
            <a:spLocks noGrp="1"/>
          </p:cNvSpPr>
          <p:nvPr>
            <p:ph type="body" idx="2"/>
          </p:nvPr>
        </p:nvSpPr>
        <p:spPr>
          <a:xfrm>
            <a:off x="395536" y="1347614"/>
            <a:ext cx="8352928" cy="36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628650" lvl="1" indent="9525" algn="just">
              <a:lnSpc>
                <a:spcPts val="2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>
                <a:solidFill>
                  <a:schemeClr val="bg1"/>
                </a:solidFill>
              </a:rPr>
              <a:t> O stock inicial é a variável que impacta em mais lojas , de todos os tipos, tamanhos e cidades, mas com coeficientes reduzidos</a:t>
            </a:r>
          </a:p>
          <a:p>
            <a:pPr marL="628650" lvl="1" indent="9525" algn="just">
              <a:lnSpc>
                <a:spcPts val="2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>
                <a:solidFill>
                  <a:schemeClr val="bg1"/>
                </a:solidFill>
              </a:rPr>
              <a:t> A Primavera e o Verão são as que causam um efeito de maior amplitude na </a:t>
            </a:r>
            <a:r>
              <a:rPr lang="pt-PT" sz="1400" b="1" dirty="0" err="1">
                <a:solidFill>
                  <a:schemeClr val="bg1"/>
                </a:solidFill>
              </a:rPr>
              <a:t>revenue</a:t>
            </a:r>
            <a:r>
              <a:rPr lang="pt-PT" sz="1400" b="1" dirty="0">
                <a:solidFill>
                  <a:schemeClr val="bg1"/>
                </a:solidFill>
              </a:rPr>
              <a:t>, e essencialmente na cidade de Istanbul, sendo o efeito negativo o de maior amplitude.</a:t>
            </a:r>
          </a:p>
          <a:p>
            <a:pPr lvl="2" indent="-285750" algn="just">
              <a:lnSpc>
                <a:spcPts val="2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  <a:tabLst>
                <a:tab pos="449263" algn="l"/>
              </a:tabLst>
            </a:pPr>
            <a:r>
              <a:rPr lang="pt-PT" sz="1400" b="1" dirty="0">
                <a:solidFill>
                  <a:schemeClr val="bg1"/>
                </a:solidFill>
              </a:rPr>
              <a:t>Não têm impacto relevante na única loja do tipo ST02</a:t>
            </a:r>
          </a:p>
          <a:p>
            <a:pPr lvl="2" indent="-285750" algn="just">
              <a:lnSpc>
                <a:spcPts val="2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  <a:tabLst>
                <a:tab pos="449263" algn="l"/>
              </a:tabLst>
            </a:pPr>
            <a:r>
              <a:rPr lang="pt-PT" sz="1400" b="1" dirty="0">
                <a:solidFill>
                  <a:schemeClr val="bg1"/>
                </a:solidFill>
              </a:rPr>
              <a:t>O impacto, significativo, restringe-se a 7 cidades mas que são geograficamente dispersas</a:t>
            </a:r>
          </a:p>
          <a:p>
            <a:pPr lvl="2" indent="-285750" algn="just">
              <a:lnSpc>
                <a:spcPts val="2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  <a:tabLst>
                <a:tab pos="449263" algn="l"/>
              </a:tabLst>
            </a:pPr>
            <a:r>
              <a:rPr lang="pt-PT" sz="1400" b="1" dirty="0">
                <a:solidFill>
                  <a:schemeClr val="bg1"/>
                </a:solidFill>
              </a:rPr>
              <a:t>A maioria das lojas onde tem efeito são de tamanho pequeno e médio/baixo, no entanto, o maior impacto negativo é nas lojas de tamanho maior</a:t>
            </a:r>
          </a:p>
          <a:p>
            <a:pPr lvl="2" indent="-285750" algn="just">
              <a:lnSpc>
                <a:spcPts val="2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  <a:tabLst>
                <a:tab pos="449263" algn="l"/>
              </a:tabLst>
            </a:pPr>
            <a:endParaRPr lang="pt-PT" sz="1400" b="1" dirty="0">
              <a:solidFill>
                <a:schemeClr val="bg1"/>
              </a:solidFill>
            </a:endParaRPr>
          </a:p>
          <a:p>
            <a:pPr marL="628650" lvl="1" indent="9525" algn="just">
              <a:lnSpc>
                <a:spcPts val="2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>
                <a:solidFill>
                  <a:schemeClr val="bg1"/>
                </a:solidFill>
              </a:rPr>
              <a:t> As variáveis Probin1_low, Probin1_very_low, Outono, Probin1_moderate são as que causam apenas impacto positivo nas lojas também de vários tipos, tamanhos e cidades, em que foram consideradas significativas</a:t>
            </a:r>
          </a:p>
          <a:p>
            <a:pPr marL="628650" lvl="1" indent="9525" algn="just">
              <a:lnSpc>
                <a:spcPts val="2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endParaRPr lang="pt-PT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537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73184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PREPARATION-Sarimax (cluster)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107504" y="2355726"/>
            <a:ext cx="2170584" cy="2664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r>
              <a:rPr lang="en-US" sz="1400" b="1" u="sng" dirty="0"/>
              <a:t>Dados </a:t>
            </a:r>
            <a:r>
              <a:rPr lang="en-US" sz="1400" b="1" u="sng" dirty="0" err="1"/>
              <a:t>utilizados</a:t>
            </a:r>
            <a:r>
              <a:rPr lang="en-US" sz="1400" b="1" u="sng" dirty="0"/>
              <a:t>:</a:t>
            </a:r>
          </a:p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/>
              <a:t>Revenue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/>
              <a:t>Sales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/>
              <a:t>stock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store_size</a:t>
            </a: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store_id</a:t>
            </a: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storetype_id</a:t>
            </a: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city_code</a:t>
            </a:r>
            <a:endParaRPr lang="en-US" sz="1400" b="1" dirty="0"/>
          </a:p>
          <a:p>
            <a:pPr marL="171450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endParaRPr lang="pt-PT" sz="1200" b="1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sp>
        <p:nvSpPr>
          <p:cNvPr id="13" name="Google Shape;62;p12"/>
          <p:cNvSpPr txBox="1">
            <a:spLocks noGrp="1"/>
          </p:cNvSpPr>
          <p:nvPr>
            <p:ph type="body" idx="2"/>
          </p:nvPr>
        </p:nvSpPr>
        <p:spPr>
          <a:xfrm>
            <a:off x="2162606" y="1923678"/>
            <a:ext cx="2808312" cy="2664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r>
              <a:rPr lang="en-US" sz="1400" b="1" u="sng" dirty="0"/>
              <a:t>Dados </a:t>
            </a:r>
            <a:r>
              <a:rPr lang="en-US" sz="1400" b="1" u="sng" dirty="0" err="1"/>
              <a:t>calculados</a:t>
            </a:r>
            <a:r>
              <a:rPr lang="en-US" sz="1400" b="1" u="sng" dirty="0"/>
              <a:t>:</a:t>
            </a:r>
          </a:p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endParaRPr lang="en-US" sz="1400" b="1" u="sng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stock_inicial</a:t>
            </a: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continuous_week_number</a:t>
            </a: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week_number</a:t>
            </a:r>
            <a:endParaRPr lang="en-US" sz="1400" b="1" dirty="0"/>
          </a:p>
          <a:p>
            <a:pPr marL="171450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endParaRPr lang="pt-PT" sz="1200" b="1" dirty="0"/>
          </a:p>
        </p:txBody>
      </p:sp>
      <p:sp>
        <p:nvSpPr>
          <p:cNvPr id="14" name="Google Shape;62;p12"/>
          <p:cNvSpPr txBox="1">
            <a:spLocks noGrp="1"/>
          </p:cNvSpPr>
          <p:nvPr>
            <p:ph type="body" idx="2"/>
          </p:nvPr>
        </p:nvSpPr>
        <p:spPr>
          <a:xfrm>
            <a:off x="4932040" y="1203598"/>
            <a:ext cx="4032448" cy="38164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r>
              <a:rPr lang="en-US" sz="1400" b="1" u="sng" dirty="0"/>
              <a:t>Dados </a:t>
            </a:r>
            <a:r>
              <a:rPr lang="en-US" sz="1400" b="1" u="sng" dirty="0" err="1"/>
              <a:t>alterados</a:t>
            </a:r>
            <a:r>
              <a:rPr lang="en-US" sz="1400" b="1" u="sng" dirty="0"/>
              <a:t>/</a:t>
            </a:r>
            <a:r>
              <a:rPr lang="en-US" sz="1400" b="1" u="sng" dirty="0" err="1"/>
              <a:t>novos</a:t>
            </a:r>
            <a:r>
              <a:rPr lang="en-US" sz="1400" b="1" u="sng" dirty="0"/>
              <a:t>:</a:t>
            </a:r>
          </a:p>
          <a:p>
            <a:pPr marL="171450" lvl="0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endParaRPr lang="en-US" sz="1400" b="1" u="sng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/>
              <a:t>Probin1_very_low / Probin1_low /Probin1_moderate / Probin1_high / Probin1_very_high</a:t>
            </a:r>
          </a:p>
          <a:p>
            <a:pPr marL="628650" lvl="1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endParaRPr lang="en-US" sz="1400" b="1" dirty="0"/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/>
              <a:t>Primavera /</a:t>
            </a:r>
            <a:r>
              <a:rPr lang="en-US" sz="1400" b="1" dirty="0" err="1"/>
              <a:t>Verao</a:t>
            </a:r>
            <a:r>
              <a:rPr lang="en-US" sz="1400" b="1" dirty="0"/>
              <a:t> / </a:t>
            </a:r>
            <a:r>
              <a:rPr lang="en-US" sz="1400" b="1" dirty="0" err="1"/>
              <a:t>Outono</a:t>
            </a:r>
            <a:r>
              <a:rPr lang="en-US" sz="1400" b="1" dirty="0"/>
              <a:t>  </a:t>
            </a:r>
          </a:p>
          <a:p>
            <a:pPr marL="628650" lvl="1" indent="0" algn="just">
              <a:buClr>
                <a:schemeClr val="bg1"/>
              </a:buClr>
              <a:buSzPts val="1100"/>
              <a:buNone/>
              <a:tabLst>
                <a:tab pos="449263" algn="l"/>
              </a:tabLst>
            </a:pPr>
            <a:r>
              <a:rPr lang="en-US" sz="1400" b="1" dirty="0"/>
              <a:t>  </a:t>
            </a:r>
          </a:p>
          <a:p>
            <a:pPr marL="628650" lvl="1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en-US" sz="1400" b="1" dirty="0" err="1"/>
              <a:t>Feriados</a:t>
            </a:r>
            <a:endParaRPr lang="en-US" sz="1400" b="1" dirty="0"/>
          </a:p>
          <a:p>
            <a:pPr marL="171450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248880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69235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sz="2800" dirty="0"/>
              <a:t>BUSINESS UNDERSTANDING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4239588" y="2355726"/>
            <a:ext cx="4148836" cy="1080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pt-PT" sz="1400" b="1" u="sng" dirty="0"/>
              <a:t>Plano do </a:t>
            </a:r>
            <a:r>
              <a:rPr lang="pt-PT" sz="1400" b="1" u="sng" dirty="0" err="1"/>
              <a:t>projeto</a:t>
            </a:r>
            <a:r>
              <a:rPr lang="pt-PT" sz="1400" b="1" u="sng" dirty="0"/>
              <a:t>:</a:t>
            </a:r>
          </a:p>
          <a:p>
            <a:pPr marL="171450" lvl="0" indent="-171450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Criar modelo (s) de previsão para as lojas</a:t>
            </a:r>
          </a:p>
          <a:p>
            <a:pPr marL="171450" lvl="0" indent="-171450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Prever o valor das vendas  semanais para Outubro de 2019</a:t>
            </a:r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57200" y="2370478"/>
            <a:ext cx="3538736" cy="12093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PT" sz="1400" b="1" u="sng" dirty="0" err="1"/>
              <a:t>Objetivo</a:t>
            </a:r>
            <a:r>
              <a:rPr lang="pt-PT" sz="1400" b="1" u="sng" dirty="0"/>
              <a:t> da Empresa:</a:t>
            </a:r>
          </a:p>
          <a:p>
            <a:pPr marL="171450" indent="-171450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Previsão de vendas semanais</a:t>
            </a:r>
          </a:p>
          <a:p>
            <a:pPr marL="171450" indent="-171450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Diminuição de custos com o armazenamento</a:t>
            </a:r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8147248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1000"/>
              </a:spcBef>
              <a:buNone/>
            </a:pPr>
            <a:r>
              <a:rPr lang="pt-PT" sz="1400" b="1" u="sng" dirty="0"/>
              <a:t>Critérios de avaliação a nível do negócio:</a:t>
            </a:r>
          </a:p>
          <a:p>
            <a:pPr marL="171450" lvl="0" indent="-171450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Previsão próxima do número de vendas real para a gestão do armazenamento ser o mais eficiente possível</a:t>
            </a:r>
          </a:p>
          <a:p>
            <a:pPr marL="171450" lvl="0" indent="-171450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Aumento do número de vendas</a:t>
            </a:r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sp>
        <p:nvSpPr>
          <p:cNvPr id="14" name="Google Shape;62;p12"/>
          <p:cNvSpPr txBox="1">
            <a:spLocks/>
          </p:cNvSpPr>
          <p:nvPr/>
        </p:nvSpPr>
        <p:spPr>
          <a:xfrm>
            <a:off x="457200" y="1358542"/>
            <a:ext cx="8147248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000"/>
              <a:buFont typeface="Titillium Web Light"/>
              <a:buChar char="▰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○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■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●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○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■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●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○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■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pt-PT" sz="1400" b="1" u="sng" dirty="0"/>
              <a:t>Empresa:</a:t>
            </a:r>
          </a:p>
          <a:p>
            <a:pPr marL="171450" indent="-171450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Comércio de roupa em lojas físicas presentes em diversas cidades da Turquia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MODELING: SARIMAX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sp>
        <p:nvSpPr>
          <p:cNvPr id="4" name="Rectângulo 3"/>
          <p:cNvSpPr/>
          <p:nvPr/>
        </p:nvSpPr>
        <p:spPr>
          <a:xfrm>
            <a:off x="212643" y="1419622"/>
            <a:ext cx="628039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32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CLUSTER</a:t>
            </a:r>
          </a:p>
        </p:txBody>
      </p:sp>
      <p:sp>
        <p:nvSpPr>
          <p:cNvPr id="15" name="Rectângulo 14"/>
          <p:cNvSpPr/>
          <p:nvPr/>
        </p:nvSpPr>
        <p:spPr>
          <a:xfrm>
            <a:off x="8264441" y="1685002"/>
            <a:ext cx="628039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32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ST03</a:t>
            </a:r>
          </a:p>
          <a:p>
            <a:pPr algn="ctr"/>
            <a:r>
              <a:rPr lang="pt-PT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|</a:t>
            </a:r>
          </a:p>
          <a:p>
            <a:pPr algn="ctr"/>
            <a:r>
              <a:rPr lang="pt-PT" sz="32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195B86A-B855-68DE-0CDF-E1AFF811F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1" y="1238546"/>
            <a:ext cx="6264696" cy="387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31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MODELING: SARIMAX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67C6AFD-4484-41D2-AB8C-A6F3381164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665920"/>
              </p:ext>
            </p:extLst>
          </p:nvPr>
        </p:nvGraphicFramePr>
        <p:xfrm>
          <a:off x="4284642" y="1319447"/>
          <a:ext cx="4542622" cy="2754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0604596-645A-3FC9-8501-D52EE36176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8329773"/>
              </p:ext>
            </p:extLst>
          </p:nvPr>
        </p:nvGraphicFramePr>
        <p:xfrm>
          <a:off x="-73017" y="1277744"/>
          <a:ext cx="4546294" cy="2754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70921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MODELING: SARIMAX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01708A4-5A81-F3E5-6284-5513A38DBC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926541"/>
              </p:ext>
            </p:extLst>
          </p:nvPr>
        </p:nvGraphicFramePr>
        <p:xfrm>
          <a:off x="4203007" y="14120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CA5F3ED-B07B-4C5E-A522-C869F47093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5377388"/>
              </p:ext>
            </p:extLst>
          </p:nvPr>
        </p:nvGraphicFramePr>
        <p:xfrm>
          <a:off x="212643" y="1503255"/>
          <a:ext cx="4542622" cy="2754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51040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Conclusão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5898A-004F-DF56-DA53-1E190214AE2B}"/>
              </a:ext>
            </a:extLst>
          </p:cNvPr>
          <p:cNvSpPr txBox="1"/>
          <p:nvPr/>
        </p:nvSpPr>
        <p:spPr>
          <a:xfrm>
            <a:off x="601689" y="1695931"/>
            <a:ext cx="82550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dirty="0">
                <a:solidFill>
                  <a:schemeClr val="bg1"/>
                </a:solidFill>
              </a:rPr>
              <a:t>Através das variáveis exógenas foi possível retirar informações que permitem saber como estas influenciam a revenue.A empresa apartir desta informação pode tentar manipular algumas das variáveis de forma a tentar aumentar a revenue.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dirty="0">
                <a:solidFill>
                  <a:schemeClr val="bg1"/>
                </a:solidFill>
              </a:rPr>
              <a:t>O modelo Sarimax para o cluster de 8 lojas permite fazer previsõesmais acertadas em relação aos modelos individuais de cada loja.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dirty="0">
                <a:solidFill>
                  <a:schemeClr val="bg1"/>
                </a:solidFill>
              </a:rPr>
              <a:t>Num futuro projeto para este tipo de dados seria interessante utilizar um modelo de dados em painel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895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sp>
        <p:nvSpPr>
          <p:cNvPr id="2" name="Marcador de Posição do Texto 1"/>
          <p:cNvSpPr>
            <a:spLocks noGrp="1"/>
          </p:cNvSpPr>
          <p:nvPr>
            <p:ph type="body" idx="2"/>
          </p:nvPr>
        </p:nvSpPr>
        <p:spPr>
          <a:xfrm>
            <a:off x="2264848" y="2652886"/>
            <a:ext cx="4614305" cy="1647056"/>
          </a:xfrm>
        </p:spPr>
        <p:txBody>
          <a:bodyPr/>
          <a:lstStyle/>
          <a:p>
            <a:pPr algn="ctr"/>
            <a:r>
              <a:rPr lang="pt-PT" sz="4400" b="1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7862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UNDERSTANDING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673224" y="1635646"/>
            <a:ext cx="7427168" cy="30963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buClr>
                <a:schemeClr val="bg1"/>
              </a:buClr>
              <a:buSzPts val="1100"/>
              <a:buNone/>
            </a:pPr>
            <a:r>
              <a:rPr lang="pt-PT" sz="1400" b="1" u="sng" dirty="0"/>
              <a:t>Formato dos Dados:</a:t>
            </a:r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CSV</a:t>
            </a:r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endParaRPr lang="pt-PT" sz="1200" b="1" dirty="0"/>
          </a:p>
          <a:p>
            <a:pPr marL="1828800" lvl="4" indent="0" algn="just">
              <a:buClr>
                <a:schemeClr val="bg1"/>
              </a:buClr>
              <a:buSzPts val="1100"/>
              <a:buNone/>
            </a:pPr>
            <a:r>
              <a:rPr lang="pt-PT" sz="1600" b="1" u="sng" dirty="0"/>
              <a:t>Quantidade:</a:t>
            </a:r>
          </a:p>
          <a:p>
            <a:pPr marL="2000250" lvl="4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400" b="1" dirty="0"/>
              <a:t>3 tabelas (Sales, </a:t>
            </a:r>
            <a:r>
              <a:rPr lang="pt-PT" sz="1400" b="1" dirty="0" err="1"/>
              <a:t>Product</a:t>
            </a:r>
            <a:r>
              <a:rPr lang="pt-PT" sz="1400" b="1" dirty="0"/>
              <a:t>, </a:t>
            </a:r>
            <a:r>
              <a:rPr lang="pt-PT" sz="1400" b="1" dirty="0" err="1"/>
              <a:t>Cities</a:t>
            </a:r>
            <a:r>
              <a:rPr lang="pt-PT" sz="1400" b="1" dirty="0"/>
              <a:t>)</a:t>
            </a:r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endParaRPr lang="pt-PT" sz="1200" b="1" dirty="0"/>
          </a:p>
          <a:p>
            <a:pPr marL="3657600" lvl="8" indent="0" algn="just">
              <a:buClr>
                <a:schemeClr val="bg1"/>
              </a:buClr>
              <a:buSzPts val="1100"/>
              <a:buNone/>
            </a:pPr>
            <a:r>
              <a:rPr lang="pt-PT" sz="1600" b="1" u="sng" dirty="0"/>
              <a:t>Análise dos Dados</a:t>
            </a:r>
          </a:p>
          <a:p>
            <a:pPr marL="3829050" lvl="8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400" b="1" dirty="0"/>
              <a:t>Data </a:t>
            </a:r>
            <a:r>
              <a:rPr lang="pt-PT" sz="1400" b="1" dirty="0" err="1"/>
              <a:t>profilling</a:t>
            </a:r>
            <a:endParaRPr lang="pt-PT" sz="1400" b="1" dirty="0"/>
          </a:p>
          <a:p>
            <a:pPr marL="3829050" lvl="8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400" b="1" dirty="0" err="1"/>
              <a:t>Rstudio</a:t>
            </a:r>
            <a:endParaRPr lang="pt-PT" sz="1400" b="1" dirty="0"/>
          </a:p>
          <a:p>
            <a:pPr marL="3829050" lvl="8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400" b="1" dirty="0" err="1"/>
              <a:t>Python</a:t>
            </a:r>
            <a:endParaRPr lang="pt-PT" sz="1400" b="1" dirty="0"/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endParaRPr lang="pt-PT" sz="1200" b="1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</p:spTree>
    <p:extLst>
      <p:ext uri="{BB962C8B-B14F-4D97-AF65-F5344CB8AC3E}">
        <p14:creationId xmlns:p14="http://schemas.microsoft.com/office/powerpoint/2010/main" val="417266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UNDERSTANDING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1347614"/>
            <a:ext cx="4402832" cy="15121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spcBef>
                <a:spcPts val="1000"/>
              </a:spcBef>
              <a:buNone/>
            </a:pPr>
            <a:r>
              <a:rPr lang="pt-PT" sz="1400" b="1" u="sng" dirty="0"/>
              <a:t>Tabela </a:t>
            </a:r>
            <a:r>
              <a:rPr lang="pt-PT" sz="1400" b="1" u="sng" dirty="0" err="1"/>
              <a:t>cities</a:t>
            </a:r>
            <a:r>
              <a:rPr lang="pt-PT" sz="1400" b="1" u="sng" dirty="0"/>
              <a:t>:</a:t>
            </a:r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A empresa regista 63 lojas e o tamanho médio das lojas é de 25 existindo 24 lojas com dimensão igual ou superior à média e destas 10 estão em Istanbul.</a:t>
            </a:r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Istanbul destaca-se pela quantidade de lojas (32) possuindo lojas dos 4 tipos e com dimensões entre 11 e 60.</a:t>
            </a:r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graphicFrame>
        <p:nvGraphicFramePr>
          <p:cNvPr id="17" name="Gráfico 16"/>
          <p:cNvGraphicFramePr/>
          <p:nvPr>
            <p:extLst>
              <p:ext uri="{D42A27DB-BD31-4B8C-83A1-F6EECF244321}">
                <p14:modId xmlns:p14="http://schemas.microsoft.com/office/powerpoint/2010/main" val="132855877"/>
              </p:ext>
            </p:extLst>
          </p:nvPr>
        </p:nvGraphicFramePr>
        <p:xfrm>
          <a:off x="755576" y="2931790"/>
          <a:ext cx="3963314" cy="1888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Gráfico 17"/>
          <p:cNvGraphicFramePr/>
          <p:nvPr>
            <p:extLst>
              <p:ext uri="{D42A27DB-BD31-4B8C-83A1-F6EECF244321}">
                <p14:modId xmlns:p14="http://schemas.microsoft.com/office/powerpoint/2010/main" val="3753691275"/>
              </p:ext>
            </p:extLst>
          </p:nvPr>
        </p:nvGraphicFramePr>
        <p:xfrm>
          <a:off x="5148064" y="1419622"/>
          <a:ext cx="3397617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9132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UNDERSTANDING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1347614"/>
            <a:ext cx="8399532" cy="36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spcBef>
                <a:spcPts val="1000"/>
              </a:spcBef>
              <a:buNone/>
            </a:pPr>
            <a:r>
              <a:rPr lang="pt-PT" sz="1400" b="1" u="sng" dirty="0"/>
              <a:t>Tabela </a:t>
            </a:r>
            <a:r>
              <a:rPr lang="pt-PT" sz="1400" b="1" u="sng" dirty="0" err="1"/>
              <a:t>product</a:t>
            </a:r>
            <a:r>
              <a:rPr lang="pt-PT" sz="1400" b="1" u="sng" dirty="0"/>
              <a:t>:</a:t>
            </a:r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A empresa tem registado 699 produtos classificados em 1º nível (mais abrangente) em 4 tipos diferentes:</a:t>
            </a:r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endParaRPr lang="pt-PT" sz="1200" b="1" dirty="0"/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endParaRPr lang="pt-PT" sz="1200" b="1" dirty="0"/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endParaRPr lang="pt-PT" sz="1200" b="1" dirty="0"/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endParaRPr lang="pt-PT" sz="1200" b="1" dirty="0"/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endParaRPr lang="pt-PT" sz="1200" b="1" dirty="0"/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endParaRPr lang="pt-PT" sz="1200" b="1" dirty="0"/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5 níveis de classificação dos produtos em termos de hierarquia</a:t>
            </a:r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Segmentação por cluster em 10 segmentos, havendo 7,2% dos produtos que não tem cluster atribuído</a:t>
            </a:r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“cluster_1” o mais reduzido com 4 produtos apenas das hierarquias H000003 e H000004.</a:t>
            </a:r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“cluster_0” incorpora 79,3% dos produtos e não temos evidência de como é feita esta segmentação.</a:t>
            </a:r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pic>
        <p:nvPicPr>
          <p:cNvPr id="13" name="Imagem 12"/>
          <p:cNvPicPr/>
          <p:nvPr/>
        </p:nvPicPr>
        <p:blipFill>
          <a:blip r:embed="rId4"/>
          <a:stretch>
            <a:fillRect/>
          </a:stretch>
        </p:blipFill>
        <p:spPr>
          <a:xfrm>
            <a:off x="467544" y="2121852"/>
            <a:ext cx="6804476" cy="109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0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UNDERSTANDING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1347614"/>
            <a:ext cx="8399532" cy="36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spcBef>
                <a:spcPts val="1000"/>
              </a:spcBef>
              <a:buNone/>
            </a:pPr>
            <a:r>
              <a:rPr lang="pt-PT" sz="1400" b="1" u="sng" dirty="0"/>
              <a:t>Tabela sales:</a:t>
            </a:r>
          </a:p>
          <a:p>
            <a:pPr marL="0" lvl="0" indent="0" algn="just">
              <a:spcBef>
                <a:spcPts val="1000"/>
              </a:spcBef>
              <a:buNone/>
            </a:pPr>
            <a:endParaRPr lang="pt-PT" sz="1400" b="1" u="sng" dirty="0"/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Dos 699 produtos referidos, 615 registam vendas na tabela ‘sales’ no período compreendido entre 02-01-2017 e 31-10-2019.</a:t>
            </a:r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3,4% não têm valores em ‘sales’ nem em ‘</a:t>
            </a:r>
            <a:r>
              <a:rPr lang="pt-PT" sz="1200" b="1" dirty="0" err="1"/>
              <a:t>revenue</a:t>
            </a:r>
            <a:r>
              <a:rPr lang="pt-PT" sz="1200" b="1" dirty="0"/>
              <a:t>’ e 79,3% correspondem a ‘0’ havendo na ‘</a:t>
            </a:r>
            <a:r>
              <a:rPr lang="pt-PT" sz="1200" b="1" dirty="0" err="1"/>
              <a:t>revenue</a:t>
            </a:r>
            <a:r>
              <a:rPr lang="pt-PT" sz="1200" b="1" dirty="0"/>
              <a:t>’ 1072 zeros a mais do que em ‘sales’.</a:t>
            </a:r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Grande parte dos produtos tem preços distintos, havendo 91381 valores em falta:</a:t>
            </a:r>
          </a:p>
          <a:p>
            <a:pPr marL="627063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pt-PT" sz="1200" b="1" dirty="0"/>
              <a:t>	1972 não apresentam valores em ‘sales’, ‘</a:t>
            </a:r>
            <a:r>
              <a:rPr lang="pt-PT" sz="1200" b="1" dirty="0" err="1"/>
              <a:t>revenue</a:t>
            </a:r>
            <a:r>
              <a:rPr lang="pt-PT" sz="1200" b="1" dirty="0"/>
              <a:t>’ e ‘stock’</a:t>
            </a:r>
          </a:p>
          <a:p>
            <a:pPr marL="627063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pt-PT" sz="1200" b="1" dirty="0"/>
              <a:t>	69035 com ‘sales’=0 e ‘</a:t>
            </a:r>
            <a:r>
              <a:rPr lang="pt-PT" sz="1200" b="1" dirty="0" err="1"/>
              <a:t>revenue</a:t>
            </a:r>
            <a:r>
              <a:rPr lang="pt-PT" sz="1200" b="1" dirty="0"/>
              <a:t>’=0</a:t>
            </a:r>
          </a:p>
          <a:p>
            <a:pPr marL="627063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pt-PT" sz="1200" b="1" dirty="0"/>
              <a:t>	69057 com ‘</a:t>
            </a:r>
            <a:r>
              <a:rPr lang="pt-PT" sz="1200" b="1" dirty="0" err="1"/>
              <a:t>revenue</a:t>
            </a:r>
            <a:r>
              <a:rPr lang="pt-PT" sz="1200" b="1" dirty="0"/>
              <a:t>’=0</a:t>
            </a:r>
          </a:p>
          <a:p>
            <a:pPr marL="627063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pt-PT" sz="1200" b="1" dirty="0"/>
              <a:t>	22 com ‘</a:t>
            </a:r>
            <a:r>
              <a:rPr lang="pt-PT" sz="1200" b="1" dirty="0" err="1"/>
              <a:t>revenue</a:t>
            </a:r>
            <a:r>
              <a:rPr lang="pt-PT" sz="1200" b="1" dirty="0"/>
              <a:t>’=0 mas ‘sales’&gt;0 (produtos, lojas e datas diferentes)</a:t>
            </a:r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</p:spTree>
    <p:extLst>
      <p:ext uri="{BB962C8B-B14F-4D97-AF65-F5344CB8AC3E}">
        <p14:creationId xmlns:p14="http://schemas.microsoft.com/office/powerpoint/2010/main" val="200169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UNDERSTANDING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1347614"/>
            <a:ext cx="8399532" cy="36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spcBef>
                <a:spcPts val="1000"/>
              </a:spcBef>
              <a:buNone/>
            </a:pPr>
            <a:r>
              <a:rPr lang="pt-PT" sz="1400" b="1" u="sng" dirty="0"/>
              <a:t>Tabela sales:</a:t>
            </a:r>
          </a:p>
          <a:p>
            <a:pPr marL="627063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endParaRPr lang="pt-PT" sz="1200" b="1" dirty="0"/>
          </a:p>
          <a:p>
            <a:pPr marL="171450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</a:pPr>
            <a:r>
              <a:rPr lang="pt-PT" sz="1200" b="1" dirty="0"/>
              <a:t>Características das ‘</a:t>
            </a:r>
            <a:r>
              <a:rPr lang="pt-PT" sz="1200" b="1" dirty="0" err="1"/>
              <a:t>promo</a:t>
            </a:r>
            <a:r>
              <a:rPr lang="pt-PT" sz="1200" b="1" dirty="0"/>
              <a:t>’:</a:t>
            </a:r>
          </a:p>
          <a:p>
            <a:pPr marL="627063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pt-PT" sz="1200" b="1" dirty="0"/>
              <a:t>	‘type_1’ com 17 tipos sendo a PR14 a que se destaca com 86,1% das vendas</a:t>
            </a:r>
          </a:p>
          <a:p>
            <a:pPr marL="627063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pt-PT" sz="1200" b="1" dirty="0"/>
              <a:t>	‘bin_1’ com 5 características mas havendo 86,1% das vendas sem nada registado</a:t>
            </a:r>
          </a:p>
          <a:p>
            <a:pPr marL="627063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pt-PT" sz="1200" b="1" dirty="0"/>
              <a:t>	‘type_2’ com 4 tipos sendo 99,9% dos valores do tipo PR03</a:t>
            </a:r>
          </a:p>
          <a:p>
            <a:pPr marL="627063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pt-PT" sz="1200" b="1" dirty="0"/>
              <a:t>	 ‘bin_2’ com 3 características mas 99,9% das vendas sem registo</a:t>
            </a:r>
          </a:p>
          <a:p>
            <a:pPr marL="627063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pt-PT" sz="1200" b="1" dirty="0"/>
              <a:t>	‘discount_2’ com 6 valores diferentes de desconto atribuídos às vendas com registo de 	promo_type_2/promo_bin_2 (ou seja, em 99,9% dos registos não tem valor)</a:t>
            </a:r>
          </a:p>
          <a:p>
            <a:pPr marL="627063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pt-PT" sz="1200" b="1" dirty="0"/>
              <a:t>	‘discount_type_2’ com uma classificação em 4 tipos dos descontos/ promo_2 anteriormente indicados (mantém os 	99,9% de registos sem valor)</a:t>
            </a:r>
          </a:p>
          <a:p>
            <a:pPr marL="627063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endParaRPr lang="pt-PT" sz="1200" b="1" dirty="0"/>
          </a:p>
          <a:p>
            <a:pPr marL="627063" lvl="0" indent="-171450" algn="just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endParaRPr lang="pt-PT" sz="1200" b="1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</p:spTree>
    <p:extLst>
      <p:ext uri="{BB962C8B-B14F-4D97-AF65-F5344CB8AC3E}">
        <p14:creationId xmlns:p14="http://schemas.microsoft.com/office/powerpoint/2010/main" val="222196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UNDERSTANDING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1347614"/>
            <a:ext cx="3973658" cy="34563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spcBef>
                <a:spcPts val="1000"/>
              </a:spcBef>
              <a:buNone/>
            </a:pPr>
            <a:r>
              <a:rPr lang="pt-PT" sz="1400" b="1" u="sng" dirty="0"/>
              <a:t>Correlações:</a:t>
            </a:r>
          </a:p>
          <a:p>
            <a:pPr marL="0" lvl="0" indent="0" algn="just">
              <a:spcBef>
                <a:spcPts val="1000"/>
              </a:spcBef>
              <a:buNone/>
            </a:pPr>
            <a:endParaRPr lang="pt-PT" sz="1400" b="1" u="sng" dirty="0"/>
          </a:p>
          <a:p>
            <a:pPr marL="171450" lvl="0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200" b="1" dirty="0"/>
              <a:t>	As ‘sales’ têm uma forte correlação positiva com a ‘</a:t>
            </a:r>
            <a:r>
              <a:rPr lang="pt-PT" sz="1200" b="1" dirty="0" err="1"/>
              <a:t>revenue</a:t>
            </a:r>
            <a:r>
              <a:rPr lang="pt-PT" sz="1200" b="1" dirty="0"/>
              <a:t>’, o que já seria de esperar</a:t>
            </a:r>
          </a:p>
          <a:p>
            <a:pPr marL="171450" lvl="0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endParaRPr lang="pt-PT" sz="1200" b="1" dirty="0"/>
          </a:p>
          <a:p>
            <a:pPr marL="171450" lvl="0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200" b="1" dirty="0"/>
              <a:t>	A correlação de ‘sales’ com ‘stock’ é positiva mas pouco significativa</a:t>
            </a:r>
          </a:p>
          <a:p>
            <a:pPr marL="171450" lvl="0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endParaRPr lang="pt-PT" sz="1200" b="1" dirty="0"/>
          </a:p>
          <a:p>
            <a:pPr marL="171450" lvl="0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200" b="1" dirty="0"/>
              <a:t>	O mesmo acontece com ‘sales’ e ‘</a:t>
            </a:r>
            <a:r>
              <a:rPr lang="pt-PT" sz="1200" b="1" dirty="0" err="1"/>
              <a:t>price</a:t>
            </a:r>
            <a:r>
              <a:rPr lang="pt-PT" sz="1200" b="1" dirty="0"/>
              <a:t>’ mas neste caso com correlação negativa</a:t>
            </a:r>
          </a:p>
          <a:p>
            <a:pPr marL="171450" lvl="0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endParaRPr lang="pt-PT" sz="1200" b="1" dirty="0"/>
          </a:p>
          <a:p>
            <a:pPr marL="171450" lvl="0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200" b="1" dirty="0"/>
              <a:t>	A correlação entre ‘stock’ e ‘</a:t>
            </a:r>
            <a:r>
              <a:rPr lang="pt-PT" sz="1200" b="1" dirty="0" err="1"/>
              <a:t>price</a:t>
            </a:r>
            <a:r>
              <a:rPr lang="pt-PT" sz="1200" b="1" dirty="0"/>
              <a:t>’ é negativa mas não muito significativa</a:t>
            </a:r>
          </a:p>
          <a:p>
            <a:pPr marL="171450" lvl="0" indent="9525" algn="just"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  <a:tabLst>
                <a:tab pos="449263" algn="l"/>
              </a:tabLst>
            </a:pPr>
            <a:endParaRPr lang="pt-PT" sz="1200" b="1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pic>
        <p:nvPicPr>
          <p:cNvPr id="11" name="Imagem 10"/>
          <p:cNvPicPr/>
          <p:nvPr/>
        </p:nvPicPr>
        <p:blipFill>
          <a:blip r:embed="rId4"/>
          <a:stretch>
            <a:fillRect/>
          </a:stretch>
        </p:blipFill>
        <p:spPr>
          <a:xfrm>
            <a:off x="4572000" y="1347614"/>
            <a:ext cx="4382636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3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2200130" y="195486"/>
            <a:ext cx="640431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MODELING</a:t>
            </a:r>
            <a:endParaRPr sz="2800" dirty="0"/>
          </a:p>
        </p:txBody>
      </p:sp>
      <p:pic>
        <p:nvPicPr>
          <p:cNvPr id="12" name="Imagem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3" y="137846"/>
            <a:ext cx="1741444" cy="1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2366" y="51470"/>
            <a:ext cx="8856984" cy="1200113"/>
            <a:chOff x="2366" y="3485"/>
            <a:chExt cx="8856984" cy="1200113"/>
          </a:xfrm>
        </p:grpSpPr>
        <p:cxnSp>
          <p:nvCxnSpPr>
            <p:cNvPr id="7" name="Conexão recta 6"/>
            <p:cNvCxnSpPr/>
            <p:nvPr/>
          </p:nvCxnSpPr>
          <p:spPr>
            <a:xfrm>
              <a:off x="2162606" y="375865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cta 7"/>
            <p:cNvCxnSpPr/>
            <p:nvPr/>
          </p:nvCxnSpPr>
          <p:spPr>
            <a:xfrm>
              <a:off x="2162606" y="3485"/>
              <a:ext cx="0" cy="12001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2366" y="1203598"/>
              <a:ext cx="88569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54;p11"/>
          <p:cNvSpPr txBox="1">
            <a:spLocks/>
          </p:cNvSpPr>
          <p:nvPr/>
        </p:nvSpPr>
        <p:spPr>
          <a:xfrm>
            <a:off x="4211960" y="123478"/>
            <a:ext cx="4644772" cy="17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pt-PT" sz="1600" b="0" dirty="0">
                <a:solidFill>
                  <a:schemeClr val="bg1"/>
                </a:solidFill>
              </a:rPr>
              <a:t>PROJETO II      |      PG </a:t>
            </a:r>
            <a:r>
              <a:rPr lang="pt-PT" sz="1600" b="0" dirty="0" err="1">
                <a:solidFill>
                  <a:schemeClr val="bg1"/>
                </a:solidFill>
              </a:rPr>
              <a:t>ADSe</a:t>
            </a:r>
            <a:r>
              <a:rPr lang="pt-PT" sz="1600" b="0" dirty="0">
                <a:solidFill>
                  <a:schemeClr val="bg1"/>
                </a:solidFill>
              </a:rPr>
              <a:t> (ISLA GAIA)</a:t>
            </a:r>
          </a:p>
          <a:p>
            <a:pPr algn="ctr"/>
            <a:endParaRPr lang="pt-PT" sz="1600" b="0" dirty="0"/>
          </a:p>
        </p:txBody>
      </p:sp>
      <p:sp>
        <p:nvSpPr>
          <p:cNvPr id="14" name="Google Shape;62;p12"/>
          <p:cNvSpPr txBox="1">
            <a:spLocks noGrp="1"/>
          </p:cNvSpPr>
          <p:nvPr>
            <p:ph type="body" idx="2"/>
          </p:nvPr>
        </p:nvSpPr>
        <p:spPr>
          <a:xfrm>
            <a:off x="395536" y="1779662"/>
            <a:ext cx="6696744" cy="28083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628650" lvl="1" indent="9525" algn="just">
              <a:lnSpc>
                <a:spcPct val="200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/>
              <a:t>Média e média móvel (1 trimestre – 13 semanas)</a:t>
            </a:r>
          </a:p>
          <a:p>
            <a:pPr marL="628650" lvl="1" indent="9525" algn="just">
              <a:lnSpc>
                <a:spcPct val="200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 err="1"/>
              <a:t>Auto-Arima</a:t>
            </a:r>
            <a:endParaRPr lang="pt-PT" sz="1400" b="1" dirty="0"/>
          </a:p>
          <a:p>
            <a:pPr marL="628650" lvl="1" indent="9525" algn="just">
              <a:lnSpc>
                <a:spcPct val="200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 err="1"/>
              <a:t>Arima</a:t>
            </a:r>
            <a:r>
              <a:rPr lang="pt-PT" sz="1400" b="1" dirty="0"/>
              <a:t> com cálculo e definição manual dos parâmetros </a:t>
            </a:r>
          </a:p>
          <a:p>
            <a:pPr marL="628650" lvl="1" indent="9525" algn="just">
              <a:lnSpc>
                <a:spcPct val="200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 err="1"/>
              <a:t>Sarima</a:t>
            </a:r>
            <a:endParaRPr lang="pt-PT" sz="1400" b="1" dirty="0"/>
          </a:p>
          <a:p>
            <a:pPr marL="628650" lvl="1" indent="9525" algn="just">
              <a:lnSpc>
                <a:spcPct val="200000"/>
              </a:lnSpc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>
                <a:tab pos="449263" algn="l"/>
              </a:tabLst>
            </a:pPr>
            <a:r>
              <a:rPr lang="pt-PT" sz="1400" b="1" dirty="0" err="1"/>
              <a:t>Sarimax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2959892764"/>
      </p:ext>
    </p:extLst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1808</Words>
  <Application>Microsoft Office PowerPoint</Application>
  <PresentationFormat>On-screen Show (16:9)</PresentationFormat>
  <Paragraphs>311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Wingdings</vt:lpstr>
      <vt:lpstr>Arial</vt:lpstr>
      <vt:lpstr>Titillium Web Light</vt:lpstr>
      <vt:lpstr>Titillium Web</vt:lpstr>
      <vt:lpstr>Ninacor template</vt:lpstr>
      <vt:lpstr>Projeto II</vt:lpstr>
      <vt:lpstr>BUSINESS UNDERSTANDING</vt:lpstr>
      <vt:lpstr>DATA UNDERSTANDING</vt:lpstr>
      <vt:lpstr>DATA UNDERSTANDING</vt:lpstr>
      <vt:lpstr>DATA UNDERSTANDING</vt:lpstr>
      <vt:lpstr>DATA UNDERSTANDING</vt:lpstr>
      <vt:lpstr>DATA UNDERSTANDING</vt:lpstr>
      <vt:lpstr>DATA UNDERSTANDING</vt:lpstr>
      <vt:lpstr>MODELING</vt:lpstr>
      <vt:lpstr>DATA PREPARATION-Arima e Sarima</vt:lpstr>
      <vt:lpstr>DATA PREPARATION</vt:lpstr>
      <vt:lpstr>DATA PREPARATION</vt:lpstr>
      <vt:lpstr>LOJA: S0136</vt:lpstr>
      <vt:lpstr>MODELING: SARIMA</vt:lpstr>
      <vt:lpstr>MODELING: SARIMA</vt:lpstr>
      <vt:lpstr>DATA PREPARATION-Sarimax</vt:lpstr>
      <vt:lpstr>MODELING: SARIMAX</vt:lpstr>
      <vt:lpstr>MODELING: SARIMAX</vt:lpstr>
      <vt:lpstr>DATA PREPARATION-Sarimax (cluster)</vt:lpstr>
      <vt:lpstr>MODELING: SARIMAX</vt:lpstr>
      <vt:lpstr>MODELING: SARIMAX</vt:lpstr>
      <vt:lpstr>MODELING: SARIMAX</vt:lpstr>
      <vt:lpstr>Conclusão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Igor Tavares</dc:creator>
  <cp:lastModifiedBy>Joel Nunes</cp:lastModifiedBy>
  <cp:revision>44</cp:revision>
  <dcterms:modified xsi:type="dcterms:W3CDTF">2023-07-20T21:44:55Z</dcterms:modified>
</cp:coreProperties>
</file>