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66" r:id="rId3"/>
    <p:sldId id="267" r:id="rId4"/>
    <p:sldId id="285" r:id="rId5"/>
    <p:sldId id="275" r:id="rId6"/>
    <p:sldId id="278" r:id="rId7"/>
    <p:sldId id="270" r:id="rId8"/>
    <p:sldId id="274" r:id="rId9"/>
    <p:sldId id="272" r:id="rId10"/>
    <p:sldId id="279" r:id="rId11"/>
    <p:sldId id="258" r:id="rId12"/>
    <p:sldId id="282" r:id="rId13"/>
    <p:sldId id="260" r:id="rId14"/>
    <p:sldId id="281"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33" autoAdjust="0"/>
    <p:restoredTop sz="75729" autoAdjust="0"/>
  </p:normalViewPr>
  <p:slideViewPr>
    <p:cSldViewPr snapToGrid="0">
      <p:cViewPr varScale="1">
        <p:scale>
          <a:sx n="65" d="100"/>
          <a:sy n="65" d="100"/>
        </p:scale>
        <p:origin x="427"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369B75-7580-45E0-AFA3-9EB12B013B95}"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D1C5FB4D-9005-48CE-80DB-A08B830B7A00}">
      <dgm:prSet/>
      <dgm:spPr/>
      <dgm:t>
        <a:bodyPr/>
        <a:lstStyle/>
        <a:p>
          <a:r>
            <a:rPr lang="en-US" b="0" i="0" dirty="0" err="1"/>
            <a:t>Ozanian</a:t>
          </a:r>
          <a:r>
            <a:rPr lang="en-US" b="0" i="0" dirty="0"/>
            <a:t>, M. (2023, October 28). </a:t>
          </a:r>
          <a:r>
            <a:rPr lang="en-US" b="0" i="1" dirty="0"/>
            <a:t>The most valuable NBA teams 2023</a:t>
          </a:r>
          <a:r>
            <a:rPr lang="en-US" b="0" i="0" dirty="0"/>
            <a:t>. Forbes. https://www.forbes.com/sites/mikeozanian/2023/10/26/the-most-valuable-nba-teams-2023/?sh=6531450a209d </a:t>
          </a:r>
          <a:r>
            <a:rPr lang="en-US" b="0" i="0" dirty="0" err="1"/>
            <a:t>Ozanian</a:t>
          </a:r>
          <a:r>
            <a:rPr lang="en-US" b="0" i="0" dirty="0"/>
            <a:t>, M. (2023, October 28). </a:t>
          </a:r>
          <a:r>
            <a:rPr lang="en-US" b="0" i="1" dirty="0"/>
            <a:t>The most valuable NBA teams 2023</a:t>
          </a:r>
          <a:r>
            <a:rPr lang="en-US" b="0" i="0" dirty="0"/>
            <a:t>. Forbes. https://www.forbes.com/sites/mikeozanian/2023/10/26/the-most-valuable-nba-teams-2023/?sh=6531450a209d </a:t>
          </a:r>
          <a:endParaRPr lang="en-US" dirty="0"/>
        </a:p>
      </dgm:t>
    </dgm:pt>
    <dgm:pt modelId="{EFBD4743-74A9-460A-87E9-5D9989838E49}" type="parTrans" cxnId="{02A15EDF-B94C-46B8-90DE-43B6700BD9F3}">
      <dgm:prSet/>
      <dgm:spPr/>
      <dgm:t>
        <a:bodyPr/>
        <a:lstStyle/>
        <a:p>
          <a:endParaRPr lang="en-US"/>
        </a:p>
      </dgm:t>
    </dgm:pt>
    <dgm:pt modelId="{B88B966E-D884-462B-8277-E3123B3CF5DB}" type="sibTrans" cxnId="{02A15EDF-B94C-46B8-90DE-43B6700BD9F3}">
      <dgm:prSet/>
      <dgm:spPr/>
      <dgm:t>
        <a:bodyPr/>
        <a:lstStyle/>
        <a:p>
          <a:endParaRPr lang="en-US"/>
        </a:p>
      </dgm:t>
    </dgm:pt>
    <dgm:pt modelId="{AE3FA0CE-9A5B-4478-8615-2A7B5125A9BF}">
      <dgm:prSet/>
      <dgm:spPr/>
      <dgm:t>
        <a:bodyPr/>
        <a:lstStyle/>
        <a:p>
          <a:r>
            <a:rPr lang="en-US" b="0" i="0"/>
            <a:t>Published by Statista Research Department, &amp; 28, N. (2023, November 28). </a:t>
          </a:r>
          <a:r>
            <a:rPr lang="en-US" b="0" i="1"/>
            <a:t>Total NBA League Revenue 2023</a:t>
          </a:r>
          <a:r>
            <a:rPr lang="en-US" b="0" i="0"/>
            <a:t>. Statista. https://www.statista.com/statistics/193467/total-league-revenue-of-the-nba-since-2005/ Published by Statista Research Department, &amp; 28, N. (2023, November 28). </a:t>
          </a:r>
          <a:r>
            <a:rPr lang="en-US" b="0" i="1"/>
            <a:t>Total NBA League Revenue 2023</a:t>
          </a:r>
          <a:r>
            <a:rPr lang="en-US" b="0" i="0"/>
            <a:t>. Statista. https://www.statista.com/statistics/193467/total-league-revenue-of-the-nba-since-2005/ </a:t>
          </a:r>
          <a:endParaRPr lang="en-US"/>
        </a:p>
      </dgm:t>
    </dgm:pt>
    <dgm:pt modelId="{C126B3D7-4B9A-41A2-8306-AD8E19E72337}" type="parTrans" cxnId="{A03F39F5-709D-4F27-AF50-EE638ADF7C30}">
      <dgm:prSet/>
      <dgm:spPr/>
      <dgm:t>
        <a:bodyPr/>
        <a:lstStyle/>
        <a:p>
          <a:endParaRPr lang="en-US"/>
        </a:p>
      </dgm:t>
    </dgm:pt>
    <dgm:pt modelId="{C8745B68-2D1D-48E7-9F9F-022FE43F0118}" type="sibTrans" cxnId="{A03F39F5-709D-4F27-AF50-EE638ADF7C30}">
      <dgm:prSet/>
      <dgm:spPr/>
      <dgm:t>
        <a:bodyPr/>
        <a:lstStyle/>
        <a:p>
          <a:endParaRPr lang="en-US"/>
        </a:p>
      </dgm:t>
    </dgm:pt>
    <dgm:pt modelId="{90D4058A-8905-47CF-BBC5-0EA85F5BAEE2}" type="pres">
      <dgm:prSet presAssocID="{61369B75-7580-45E0-AFA3-9EB12B013B95}" presName="root" presStyleCnt="0">
        <dgm:presLayoutVars>
          <dgm:dir/>
          <dgm:resizeHandles val="exact"/>
        </dgm:presLayoutVars>
      </dgm:prSet>
      <dgm:spPr/>
    </dgm:pt>
    <dgm:pt modelId="{9ED71923-6BE2-44AC-BEA9-A5A1E2ABC245}" type="pres">
      <dgm:prSet presAssocID="{D1C5FB4D-9005-48CE-80DB-A08B830B7A00}" presName="compNode" presStyleCnt="0"/>
      <dgm:spPr/>
    </dgm:pt>
    <dgm:pt modelId="{6FB8A365-8431-482C-A3C2-573EC7752B0E}" type="pres">
      <dgm:prSet presAssocID="{D1C5FB4D-9005-48CE-80DB-A08B830B7A00}" presName="bgRect" presStyleLbl="bgShp" presStyleIdx="0" presStyleCnt="2"/>
      <dgm:spPr/>
    </dgm:pt>
    <dgm:pt modelId="{33496F75-E046-4178-AB49-DB23E5493541}" type="pres">
      <dgm:prSet presAssocID="{D1C5FB4D-9005-48CE-80DB-A08B830B7A0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ort Balls"/>
        </a:ext>
      </dgm:extLst>
    </dgm:pt>
    <dgm:pt modelId="{B167D326-207C-4E87-B739-BC7CEFA32E96}" type="pres">
      <dgm:prSet presAssocID="{D1C5FB4D-9005-48CE-80DB-A08B830B7A00}" presName="spaceRect" presStyleCnt="0"/>
      <dgm:spPr/>
    </dgm:pt>
    <dgm:pt modelId="{2ACD36FD-F28C-4F57-BF8A-012E9948888E}" type="pres">
      <dgm:prSet presAssocID="{D1C5FB4D-9005-48CE-80DB-A08B830B7A00}" presName="parTx" presStyleLbl="revTx" presStyleIdx="0" presStyleCnt="2">
        <dgm:presLayoutVars>
          <dgm:chMax val="0"/>
          <dgm:chPref val="0"/>
        </dgm:presLayoutVars>
      </dgm:prSet>
      <dgm:spPr/>
    </dgm:pt>
    <dgm:pt modelId="{6D9CF35B-9D16-4946-AAD3-3E6CC5CADEFD}" type="pres">
      <dgm:prSet presAssocID="{B88B966E-D884-462B-8277-E3123B3CF5DB}" presName="sibTrans" presStyleCnt="0"/>
      <dgm:spPr/>
    </dgm:pt>
    <dgm:pt modelId="{03E7FB8B-185C-4243-9BEB-1F4B35CEE34A}" type="pres">
      <dgm:prSet presAssocID="{AE3FA0CE-9A5B-4478-8615-2A7B5125A9BF}" presName="compNode" presStyleCnt="0"/>
      <dgm:spPr/>
    </dgm:pt>
    <dgm:pt modelId="{1B94256A-07FB-4DE0-8FD1-BE138D4D0F68}" type="pres">
      <dgm:prSet presAssocID="{AE3FA0CE-9A5B-4478-8615-2A7B5125A9BF}" presName="bgRect" presStyleLbl="bgShp" presStyleIdx="1" presStyleCnt="2"/>
      <dgm:spPr/>
    </dgm:pt>
    <dgm:pt modelId="{8FE0DE87-E119-49E8-A327-CFCBE295FFF6}" type="pres">
      <dgm:prSet presAssocID="{AE3FA0CE-9A5B-4478-8615-2A7B5125A9B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seball Hat"/>
        </a:ext>
      </dgm:extLst>
    </dgm:pt>
    <dgm:pt modelId="{F763B71C-7448-4AC3-A900-8ED5F692A6AE}" type="pres">
      <dgm:prSet presAssocID="{AE3FA0CE-9A5B-4478-8615-2A7B5125A9BF}" presName="spaceRect" presStyleCnt="0"/>
      <dgm:spPr/>
    </dgm:pt>
    <dgm:pt modelId="{69115DA5-DDAD-4505-ADCD-1BDE2548BF93}" type="pres">
      <dgm:prSet presAssocID="{AE3FA0CE-9A5B-4478-8615-2A7B5125A9BF}" presName="parTx" presStyleLbl="revTx" presStyleIdx="1" presStyleCnt="2">
        <dgm:presLayoutVars>
          <dgm:chMax val="0"/>
          <dgm:chPref val="0"/>
        </dgm:presLayoutVars>
      </dgm:prSet>
      <dgm:spPr/>
    </dgm:pt>
  </dgm:ptLst>
  <dgm:cxnLst>
    <dgm:cxn modelId="{ABA2530A-6673-46EF-AB1E-E86AB4BED813}" type="presOf" srcId="{D1C5FB4D-9005-48CE-80DB-A08B830B7A00}" destId="{2ACD36FD-F28C-4F57-BF8A-012E9948888E}" srcOrd="0" destOrd="0" presId="urn:microsoft.com/office/officeart/2018/2/layout/IconVerticalSolidList"/>
    <dgm:cxn modelId="{D73F3848-6C77-4BA7-B527-23FC89367D9F}" type="presOf" srcId="{61369B75-7580-45E0-AFA3-9EB12B013B95}" destId="{90D4058A-8905-47CF-BBC5-0EA85F5BAEE2}" srcOrd="0" destOrd="0" presId="urn:microsoft.com/office/officeart/2018/2/layout/IconVerticalSolidList"/>
    <dgm:cxn modelId="{35E26C74-D0A2-4F0D-8536-756D7AD2B330}" type="presOf" srcId="{AE3FA0CE-9A5B-4478-8615-2A7B5125A9BF}" destId="{69115DA5-DDAD-4505-ADCD-1BDE2548BF93}" srcOrd="0" destOrd="0" presId="urn:microsoft.com/office/officeart/2018/2/layout/IconVerticalSolidList"/>
    <dgm:cxn modelId="{02A15EDF-B94C-46B8-90DE-43B6700BD9F3}" srcId="{61369B75-7580-45E0-AFA3-9EB12B013B95}" destId="{D1C5FB4D-9005-48CE-80DB-A08B830B7A00}" srcOrd="0" destOrd="0" parTransId="{EFBD4743-74A9-460A-87E9-5D9989838E49}" sibTransId="{B88B966E-D884-462B-8277-E3123B3CF5DB}"/>
    <dgm:cxn modelId="{A03F39F5-709D-4F27-AF50-EE638ADF7C30}" srcId="{61369B75-7580-45E0-AFA3-9EB12B013B95}" destId="{AE3FA0CE-9A5B-4478-8615-2A7B5125A9BF}" srcOrd="1" destOrd="0" parTransId="{C126B3D7-4B9A-41A2-8306-AD8E19E72337}" sibTransId="{C8745B68-2D1D-48E7-9F9F-022FE43F0118}"/>
    <dgm:cxn modelId="{0AC9E552-D525-4BB2-9D2D-EA7A8BF79BF1}" type="presParOf" srcId="{90D4058A-8905-47CF-BBC5-0EA85F5BAEE2}" destId="{9ED71923-6BE2-44AC-BEA9-A5A1E2ABC245}" srcOrd="0" destOrd="0" presId="urn:microsoft.com/office/officeart/2018/2/layout/IconVerticalSolidList"/>
    <dgm:cxn modelId="{1D65A15D-F47E-4F54-9C34-A0B47A5F0EC4}" type="presParOf" srcId="{9ED71923-6BE2-44AC-BEA9-A5A1E2ABC245}" destId="{6FB8A365-8431-482C-A3C2-573EC7752B0E}" srcOrd="0" destOrd="0" presId="urn:microsoft.com/office/officeart/2018/2/layout/IconVerticalSolidList"/>
    <dgm:cxn modelId="{20EC2D93-2997-483F-A691-C4C43CE113E7}" type="presParOf" srcId="{9ED71923-6BE2-44AC-BEA9-A5A1E2ABC245}" destId="{33496F75-E046-4178-AB49-DB23E5493541}" srcOrd="1" destOrd="0" presId="urn:microsoft.com/office/officeart/2018/2/layout/IconVerticalSolidList"/>
    <dgm:cxn modelId="{4830E13B-CD2A-4463-9B2B-334B0BE01D5C}" type="presParOf" srcId="{9ED71923-6BE2-44AC-BEA9-A5A1E2ABC245}" destId="{B167D326-207C-4E87-B739-BC7CEFA32E96}" srcOrd="2" destOrd="0" presId="urn:microsoft.com/office/officeart/2018/2/layout/IconVerticalSolidList"/>
    <dgm:cxn modelId="{EB1D49BF-0915-42B5-BD3F-F5F881AC5DD4}" type="presParOf" srcId="{9ED71923-6BE2-44AC-BEA9-A5A1E2ABC245}" destId="{2ACD36FD-F28C-4F57-BF8A-012E9948888E}" srcOrd="3" destOrd="0" presId="urn:microsoft.com/office/officeart/2018/2/layout/IconVerticalSolidList"/>
    <dgm:cxn modelId="{F397DC54-768C-4D4C-B195-703B7BA85FF8}" type="presParOf" srcId="{90D4058A-8905-47CF-BBC5-0EA85F5BAEE2}" destId="{6D9CF35B-9D16-4946-AAD3-3E6CC5CADEFD}" srcOrd="1" destOrd="0" presId="urn:microsoft.com/office/officeart/2018/2/layout/IconVerticalSolidList"/>
    <dgm:cxn modelId="{564485CC-12C9-4AE1-9255-61441D709A5A}" type="presParOf" srcId="{90D4058A-8905-47CF-BBC5-0EA85F5BAEE2}" destId="{03E7FB8B-185C-4243-9BEB-1F4B35CEE34A}" srcOrd="2" destOrd="0" presId="urn:microsoft.com/office/officeart/2018/2/layout/IconVerticalSolidList"/>
    <dgm:cxn modelId="{2B288221-52D7-4531-9F77-56CC949EBC56}" type="presParOf" srcId="{03E7FB8B-185C-4243-9BEB-1F4B35CEE34A}" destId="{1B94256A-07FB-4DE0-8FD1-BE138D4D0F68}" srcOrd="0" destOrd="0" presId="urn:microsoft.com/office/officeart/2018/2/layout/IconVerticalSolidList"/>
    <dgm:cxn modelId="{98AD0CCF-927B-4165-9089-A1B3B251B50A}" type="presParOf" srcId="{03E7FB8B-185C-4243-9BEB-1F4B35CEE34A}" destId="{8FE0DE87-E119-49E8-A327-CFCBE295FFF6}" srcOrd="1" destOrd="0" presId="urn:microsoft.com/office/officeart/2018/2/layout/IconVerticalSolidList"/>
    <dgm:cxn modelId="{75E917DE-1E20-405E-A7CC-843F2EF196CE}" type="presParOf" srcId="{03E7FB8B-185C-4243-9BEB-1F4B35CEE34A}" destId="{F763B71C-7448-4AC3-A900-8ED5F692A6AE}" srcOrd="2" destOrd="0" presId="urn:microsoft.com/office/officeart/2018/2/layout/IconVerticalSolidList"/>
    <dgm:cxn modelId="{CABFBFAC-DB7F-4637-93F0-C79D96A5A24B}" type="presParOf" srcId="{03E7FB8B-185C-4243-9BEB-1F4B35CEE34A}" destId="{69115DA5-DDAD-4505-ADCD-1BDE2548BF9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8A365-8431-482C-A3C2-573EC7752B0E}">
      <dsp:nvSpPr>
        <dsp:cNvPr id="0" name=""/>
        <dsp:cNvSpPr/>
      </dsp:nvSpPr>
      <dsp:spPr>
        <a:xfrm>
          <a:off x="0" y="680476"/>
          <a:ext cx="11430000" cy="125626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496F75-E046-4178-AB49-DB23E5493541}">
      <dsp:nvSpPr>
        <dsp:cNvPr id="0" name=""/>
        <dsp:cNvSpPr/>
      </dsp:nvSpPr>
      <dsp:spPr>
        <a:xfrm>
          <a:off x="380020" y="963136"/>
          <a:ext cx="690945" cy="6909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CD36FD-F28C-4F57-BF8A-012E9948888E}">
      <dsp:nvSpPr>
        <dsp:cNvPr id="0" name=""/>
        <dsp:cNvSpPr/>
      </dsp:nvSpPr>
      <dsp:spPr>
        <a:xfrm>
          <a:off x="1450985" y="680476"/>
          <a:ext cx="9979014" cy="1256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955" tIns="132955" rIns="132955" bIns="132955" numCol="1" spcCol="1270" anchor="ctr" anchorCtr="0">
          <a:noAutofit/>
        </a:bodyPr>
        <a:lstStyle/>
        <a:p>
          <a:pPr marL="0" lvl="0" indent="0" algn="l" defTabSz="666750">
            <a:lnSpc>
              <a:spcPct val="90000"/>
            </a:lnSpc>
            <a:spcBef>
              <a:spcPct val="0"/>
            </a:spcBef>
            <a:spcAft>
              <a:spcPct val="35000"/>
            </a:spcAft>
            <a:buNone/>
          </a:pPr>
          <a:r>
            <a:rPr lang="en-US" sz="1500" b="0" i="0" kern="1200" dirty="0" err="1"/>
            <a:t>Ozanian</a:t>
          </a:r>
          <a:r>
            <a:rPr lang="en-US" sz="1500" b="0" i="0" kern="1200" dirty="0"/>
            <a:t>, M. (2023, October 28). </a:t>
          </a:r>
          <a:r>
            <a:rPr lang="en-US" sz="1500" b="0" i="1" kern="1200" dirty="0"/>
            <a:t>The most valuable NBA teams 2023</a:t>
          </a:r>
          <a:r>
            <a:rPr lang="en-US" sz="1500" b="0" i="0" kern="1200" dirty="0"/>
            <a:t>. Forbes. https://www.forbes.com/sites/mikeozanian/2023/10/26/the-most-valuable-nba-teams-2023/?sh=6531450a209d </a:t>
          </a:r>
          <a:r>
            <a:rPr lang="en-US" sz="1500" b="0" i="0" kern="1200" dirty="0" err="1"/>
            <a:t>Ozanian</a:t>
          </a:r>
          <a:r>
            <a:rPr lang="en-US" sz="1500" b="0" i="0" kern="1200" dirty="0"/>
            <a:t>, M. (2023, October 28). </a:t>
          </a:r>
          <a:r>
            <a:rPr lang="en-US" sz="1500" b="0" i="1" kern="1200" dirty="0"/>
            <a:t>The most valuable NBA teams 2023</a:t>
          </a:r>
          <a:r>
            <a:rPr lang="en-US" sz="1500" b="0" i="0" kern="1200" dirty="0"/>
            <a:t>. Forbes. https://www.forbes.com/sites/mikeozanian/2023/10/26/the-most-valuable-nba-teams-2023/?sh=6531450a209d </a:t>
          </a:r>
          <a:endParaRPr lang="en-US" sz="1500" kern="1200" dirty="0"/>
        </a:p>
      </dsp:txBody>
      <dsp:txXfrm>
        <a:off x="1450985" y="680476"/>
        <a:ext cx="9979014" cy="1256264"/>
      </dsp:txXfrm>
    </dsp:sp>
    <dsp:sp modelId="{1B94256A-07FB-4DE0-8FD1-BE138D4D0F68}">
      <dsp:nvSpPr>
        <dsp:cNvPr id="0" name=""/>
        <dsp:cNvSpPr/>
      </dsp:nvSpPr>
      <dsp:spPr>
        <a:xfrm>
          <a:off x="0" y="2250807"/>
          <a:ext cx="11430000" cy="125626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E0DE87-E119-49E8-A327-CFCBE295FFF6}">
      <dsp:nvSpPr>
        <dsp:cNvPr id="0" name=""/>
        <dsp:cNvSpPr/>
      </dsp:nvSpPr>
      <dsp:spPr>
        <a:xfrm>
          <a:off x="380020" y="2533467"/>
          <a:ext cx="690945" cy="6909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115DA5-DDAD-4505-ADCD-1BDE2548BF93}">
      <dsp:nvSpPr>
        <dsp:cNvPr id="0" name=""/>
        <dsp:cNvSpPr/>
      </dsp:nvSpPr>
      <dsp:spPr>
        <a:xfrm>
          <a:off x="1450985" y="2250807"/>
          <a:ext cx="9979014" cy="1256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955" tIns="132955" rIns="132955" bIns="132955" numCol="1" spcCol="1270" anchor="ctr" anchorCtr="0">
          <a:noAutofit/>
        </a:bodyPr>
        <a:lstStyle/>
        <a:p>
          <a:pPr marL="0" lvl="0" indent="0" algn="l" defTabSz="666750">
            <a:lnSpc>
              <a:spcPct val="90000"/>
            </a:lnSpc>
            <a:spcBef>
              <a:spcPct val="0"/>
            </a:spcBef>
            <a:spcAft>
              <a:spcPct val="35000"/>
            </a:spcAft>
            <a:buNone/>
          </a:pPr>
          <a:r>
            <a:rPr lang="en-US" sz="1500" b="0" i="0" kern="1200"/>
            <a:t>Published by Statista Research Department, &amp; 28, N. (2023, November 28). </a:t>
          </a:r>
          <a:r>
            <a:rPr lang="en-US" sz="1500" b="0" i="1" kern="1200"/>
            <a:t>Total NBA League Revenue 2023</a:t>
          </a:r>
          <a:r>
            <a:rPr lang="en-US" sz="1500" b="0" i="0" kern="1200"/>
            <a:t>. Statista. https://www.statista.com/statistics/193467/total-league-revenue-of-the-nba-since-2005/ Published by Statista Research Department, &amp; 28, N. (2023, November 28). </a:t>
          </a:r>
          <a:r>
            <a:rPr lang="en-US" sz="1500" b="0" i="1" kern="1200"/>
            <a:t>Total NBA League Revenue 2023</a:t>
          </a:r>
          <a:r>
            <a:rPr lang="en-US" sz="1500" b="0" i="0" kern="1200"/>
            <a:t>. Statista. https://www.statista.com/statistics/193467/total-league-revenue-of-the-nba-since-2005/ </a:t>
          </a:r>
          <a:endParaRPr lang="en-US" sz="1500" kern="1200"/>
        </a:p>
      </dsp:txBody>
      <dsp:txXfrm>
        <a:off x="1450985" y="2250807"/>
        <a:ext cx="9979014" cy="12562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63EB96-5CF8-FB49-B0C1-7D3FA3D65BC9}" type="datetimeFigureOut">
              <a:rPr lang="en-US" smtClean="0"/>
              <a:t>3/30/24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010F16-9497-184D-AAFC-0015F3A11573}" type="slidenum">
              <a:rPr lang="en-US" smtClean="0"/>
              <a:t>‹#›</a:t>
            </a:fld>
            <a:endParaRPr lang="en-US"/>
          </a:p>
        </p:txBody>
      </p:sp>
    </p:spTree>
    <p:extLst>
      <p:ext uri="{BB962C8B-B14F-4D97-AF65-F5344CB8AC3E}">
        <p14:creationId xmlns:p14="http://schemas.microsoft.com/office/powerpoint/2010/main" val="1477391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NBA </a:t>
            </a:r>
            <a:r>
              <a:rPr lang="en-US" err="1"/>
              <a:t>Stattt</a:t>
            </a:r>
            <a:endParaRPr lang="en-US"/>
          </a:p>
        </p:txBody>
      </p:sp>
      <p:sp>
        <p:nvSpPr>
          <p:cNvPr id="4" name="Slide Number Placeholder 3"/>
          <p:cNvSpPr>
            <a:spLocks noGrp="1"/>
          </p:cNvSpPr>
          <p:nvPr>
            <p:ph type="sldNum" sz="quarter" idx="5"/>
          </p:nvPr>
        </p:nvSpPr>
        <p:spPr/>
        <p:txBody>
          <a:bodyPr/>
          <a:lstStyle/>
          <a:p>
            <a:fld id="{AF010F16-9497-184D-AAFC-0015F3A11573}" type="slidenum">
              <a:rPr lang="en-US" smtClean="0"/>
              <a:t>1</a:t>
            </a:fld>
            <a:endParaRPr lang="en-US"/>
          </a:p>
        </p:txBody>
      </p:sp>
    </p:spTree>
    <p:extLst>
      <p:ext uri="{BB962C8B-B14F-4D97-AF65-F5344CB8AC3E}">
        <p14:creationId xmlns:p14="http://schemas.microsoft.com/office/powerpoint/2010/main" val="2247911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a:latin typeface="Calibri"/>
                <a:ea typeface="Calibri"/>
                <a:cs typeface="Calibri"/>
              </a:rPr>
              <a:t>For our Geo Map we showed a bubble concentration of every teams championships</a:t>
            </a:r>
          </a:p>
          <a:p>
            <a:pPr marL="171450" indent="-171450">
              <a:buFont typeface="Calibri"/>
              <a:buChar char="-"/>
            </a:pPr>
            <a:r>
              <a:rPr lang="en-US">
                <a:latin typeface="Calibri"/>
                <a:ea typeface="Calibri"/>
                <a:cs typeface="Calibri"/>
              </a:rPr>
              <a:t>We clearly see two concentrations which represent the Los Angeles Lakers and the Boston Celtics who are each tied with 17 championships</a:t>
            </a:r>
          </a:p>
          <a:p>
            <a:pPr marL="171450" indent="-171450">
              <a:buFont typeface="Calibri"/>
              <a:buChar char="-"/>
            </a:pPr>
            <a:r>
              <a:rPr lang="en-US">
                <a:latin typeface="Calibri"/>
                <a:ea typeface="Calibri"/>
                <a:cs typeface="Calibri"/>
              </a:rPr>
              <a:t>There are some other concentrations around San Francisco, Chicago, San Antonio, and Miami who have all had recent success in the last 15 years in winning championships</a:t>
            </a:r>
          </a:p>
          <a:p>
            <a:pPr marL="171450" indent="-171450">
              <a:buFont typeface="Calibri"/>
              <a:buChar char="-"/>
            </a:pPr>
            <a:r>
              <a:rPr lang="en-US">
                <a:latin typeface="Calibri"/>
                <a:ea typeface="Calibri"/>
                <a:cs typeface="Calibri"/>
              </a:rPr>
              <a:t>Currently there are 8 teams who have never won and are not on this map. They include the Hornets, Grizzlies, Pelicans, Timberwolves, Magic, Suns, Jazz, and Clippers</a:t>
            </a:r>
          </a:p>
        </p:txBody>
      </p:sp>
      <p:sp>
        <p:nvSpPr>
          <p:cNvPr id="4" name="Slide Number Placeholder 3"/>
          <p:cNvSpPr>
            <a:spLocks noGrp="1"/>
          </p:cNvSpPr>
          <p:nvPr>
            <p:ph type="sldNum" sz="quarter" idx="5"/>
          </p:nvPr>
        </p:nvSpPr>
        <p:spPr/>
        <p:txBody>
          <a:bodyPr/>
          <a:lstStyle/>
          <a:p>
            <a:fld id="{AF010F16-9497-184D-AAFC-0015F3A11573}" type="slidenum">
              <a:rPr lang="en-US" smtClean="0"/>
              <a:t>10</a:t>
            </a:fld>
            <a:endParaRPr lang="en-US"/>
          </a:p>
        </p:txBody>
      </p:sp>
    </p:spTree>
    <p:extLst>
      <p:ext uri="{BB962C8B-B14F-4D97-AF65-F5344CB8AC3E}">
        <p14:creationId xmlns:p14="http://schemas.microsoft.com/office/powerpoint/2010/main" val="3913067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a:t>An interesting trend that has changed the game of basketball over the last few years is 2pt attempts vs 3pt attempts</a:t>
            </a:r>
          </a:p>
          <a:p>
            <a:pPr marL="171450" indent="-171450">
              <a:buFont typeface="Calibri"/>
              <a:buChar char="-"/>
            </a:pPr>
            <a:r>
              <a:rPr lang="en-US"/>
              <a:t>The reason there is a gap in the graph is because the 3 pt shot did not exist before 1979. Since then it has had an upward trajectory and has surpassed 2pt attempts in 2018</a:t>
            </a:r>
          </a:p>
          <a:p>
            <a:pPr marL="171450" indent="-171450">
              <a:buFont typeface="Calibri"/>
              <a:buChar char="-"/>
            </a:pPr>
            <a:r>
              <a:rPr lang="en-US"/>
              <a:t>One of the main reasons and influencers is Steph Curry who some regard as the greatest shooter of all time. Between 2014-2019, he and fellow splash brother Clay Thompson were the main contributors to this shift in the NBA</a:t>
            </a:r>
          </a:p>
          <a:p>
            <a:pPr marL="171450" indent="-171450">
              <a:buFont typeface="Calibri"/>
              <a:buChar char="-"/>
            </a:pPr>
            <a:r>
              <a:rPr lang="en-US"/>
              <a:t>You may wonder why there are a few dips. These represent when the NBA was in a lockout between players and the owners</a:t>
            </a:r>
          </a:p>
          <a:p>
            <a:endParaRPr lang="en-US"/>
          </a:p>
          <a:p>
            <a:endParaRPr lang="en-US"/>
          </a:p>
        </p:txBody>
      </p:sp>
      <p:sp>
        <p:nvSpPr>
          <p:cNvPr id="4" name="Slide Number Placeholder 3"/>
          <p:cNvSpPr>
            <a:spLocks noGrp="1"/>
          </p:cNvSpPr>
          <p:nvPr>
            <p:ph type="sldNum" sz="quarter" idx="5"/>
          </p:nvPr>
        </p:nvSpPr>
        <p:spPr/>
        <p:txBody>
          <a:bodyPr/>
          <a:lstStyle/>
          <a:p>
            <a:fld id="{AF010F16-9497-184D-AAFC-0015F3A11573}" type="slidenum">
              <a:rPr lang="en-US" smtClean="0"/>
              <a:t>11</a:t>
            </a:fld>
            <a:endParaRPr lang="en-US"/>
          </a:p>
        </p:txBody>
      </p:sp>
    </p:spTree>
    <p:extLst>
      <p:ext uri="{BB962C8B-B14F-4D97-AF65-F5344CB8AC3E}">
        <p14:creationId xmlns:p14="http://schemas.microsoft.com/office/powerpoint/2010/main" val="3613449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r>
              <a:rPr lang="en-US" dirty="0"/>
              <a:t>This is a time series analysis of Lebron's 22-23 season performance which spans from October to May</a:t>
            </a:r>
          </a:p>
          <a:p>
            <a:pPr marL="285750" indent="-285750">
              <a:buFont typeface="Calibri"/>
              <a:buChar char="-"/>
            </a:pPr>
            <a:r>
              <a:rPr lang="en-US" dirty="0"/>
              <a:t>We see a strong start to the season which is typical since athletes are rested from the offseason</a:t>
            </a:r>
          </a:p>
          <a:p>
            <a:pPr marL="285750" indent="-285750">
              <a:buFont typeface="Calibri"/>
              <a:buChar char="-"/>
            </a:pPr>
            <a:r>
              <a:rPr lang="en-US" dirty="0"/>
              <a:t>We then see a mid season slump which is common in many of the seasons that Lebron has played. Causes for this can included, burnout, injuries, and time load management</a:t>
            </a:r>
          </a:p>
          <a:p>
            <a:pPr marL="285750" indent="-285750">
              <a:buFont typeface="Calibri"/>
              <a:buChar char="-"/>
            </a:pPr>
            <a:r>
              <a:rPr lang="en-US" dirty="0"/>
              <a:t>Performance will then usually spike back up in preparation for the playoffs which is normally where Lebron plays some of his best basketball allowing us to predict how well he is going to play in the playoff season. </a:t>
            </a:r>
          </a:p>
        </p:txBody>
      </p:sp>
      <p:sp>
        <p:nvSpPr>
          <p:cNvPr id="4" name="Slide Number Placeholder 3"/>
          <p:cNvSpPr>
            <a:spLocks noGrp="1"/>
          </p:cNvSpPr>
          <p:nvPr>
            <p:ph type="sldNum" sz="quarter" idx="5"/>
          </p:nvPr>
        </p:nvSpPr>
        <p:spPr/>
        <p:txBody>
          <a:bodyPr/>
          <a:lstStyle/>
          <a:p>
            <a:fld id="{AF010F16-9497-184D-AAFC-0015F3A11573}" type="slidenum">
              <a:rPr lang="en-US" smtClean="0"/>
              <a:t>12</a:t>
            </a:fld>
            <a:endParaRPr lang="en-US"/>
          </a:p>
        </p:txBody>
      </p:sp>
    </p:spTree>
    <p:extLst>
      <p:ext uri="{BB962C8B-B14F-4D97-AF65-F5344CB8AC3E}">
        <p14:creationId xmlns:p14="http://schemas.microsoft.com/office/powerpoint/2010/main" val="514269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https://</a:t>
            </a:r>
            <a:r>
              <a:rPr lang="en-US" err="1"/>
              <a:t>www.statista.com</a:t>
            </a:r>
            <a:r>
              <a:rPr lang="en-US"/>
              <a:t>/statistics/193467/total-league-revenue-of-</a:t>
            </a:r>
            <a:r>
              <a:rPr lang="en-US" err="1"/>
              <a:t>the-nba-since-2005</a:t>
            </a:r>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AF010F16-9497-184D-AAFC-0015F3A11573}" type="slidenum">
              <a:rPr lang="en-US" smtClean="0"/>
              <a:t>13</a:t>
            </a:fld>
            <a:endParaRPr lang="en-US"/>
          </a:p>
        </p:txBody>
      </p:sp>
    </p:spTree>
    <p:extLst>
      <p:ext uri="{BB962C8B-B14F-4D97-AF65-F5344CB8AC3E}">
        <p14:creationId xmlns:p14="http://schemas.microsoft.com/office/powerpoint/2010/main" val="395845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t>
            </a:r>
            <a:r>
              <a:rPr lang="en-US" err="1"/>
              <a:t>www.forbes.com</a:t>
            </a:r>
            <a:r>
              <a:rPr lang="en-US"/>
              <a:t>/sites/</a:t>
            </a:r>
            <a:r>
              <a:rPr lang="en-US" err="1"/>
              <a:t>mikeozanian</a:t>
            </a:r>
            <a:r>
              <a:rPr lang="en-US"/>
              <a:t>/2023/10/26/the-most-valuable-nba-teams-2023/?sh=6531450a209d</a:t>
            </a:r>
          </a:p>
          <a:p>
            <a:endParaRPr lang="en-US"/>
          </a:p>
        </p:txBody>
      </p:sp>
      <p:sp>
        <p:nvSpPr>
          <p:cNvPr id="4" name="Slide Number Placeholder 3"/>
          <p:cNvSpPr>
            <a:spLocks noGrp="1"/>
          </p:cNvSpPr>
          <p:nvPr>
            <p:ph type="sldNum" sz="quarter" idx="5"/>
          </p:nvPr>
        </p:nvSpPr>
        <p:spPr/>
        <p:txBody>
          <a:bodyPr/>
          <a:lstStyle/>
          <a:p>
            <a:fld id="{AF010F16-9497-184D-AAFC-0015F3A11573}" type="slidenum">
              <a:rPr lang="en-US" smtClean="0"/>
              <a:t>14</a:t>
            </a:fld>
            <a:endParaRPr lang="en-US"/>
          </a:p>
        </p:txBody>
      </p:sp>
    </p:spTree>
    <p:extLst>
      <p:ext uri="{BB962C8B-B14F-4D97-AF65-F5344CB8AC3E}">
        <p14:creationId xmlns:p14="http://schemas.microsoft.com/office/powerpoint/2010/main" val="2324056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srgbClr val="0E101A"/>
                </a:solidFill>
                <a:latin typeface="Abadi"/>
              </a:rPr>
              <a:t> Allows us </a:t>
            </a:r>
            <a:r>
              <a:rPr lang="en-US" sz="1200" b="0" i="0" u="none" strike="noStrike">
                <a:solidFill>
                  <a:srgbClr val="0E101A"/>
                </a:solidFill>
                <a:effectLst/>
                <a:latin typeface="Abadi"/>
              </a:rPr>
              <a:t>to discern overarching trends within the NBA, including performance disparities across positions, team dynamics, shifts across eras, and the profound influence of specific players.</a:t>
            </a:r>
          </a:p>
          <a:p>
            <a:endParaRPr lang="en-US" sz="1200" b="0" i="0" u="none" strike="noStrike">
              <a:solidFill>
                <a:srgbClr val="0E101A"/>
              </a:solidFill>
              <a:effectLst/>
              <a:latin typeface="Abadi"/>
            </a:endParaRPr>
          </a:p>
          <a:p>
            <a:pPr marL="0" indent="0">
              <a:buNone/>
            </a:pPr>
            <a:r>
              <a:rPr lang="en-US" sz="1200" b="1" i="0" u="none" strike="noStrike">
                <a:solidFill>
                  <a:srgbClr val="0E101A"/>
                </a:solidFill>
                <a:effectLst/>
              </a:rPr>
              <a:t>Data Size: </a:t>
            </a:r>
            <a:endParaRPr lang="en-US" sz="1200" b="1">
              <a:solidFill>
                <a:srgbClr val="212121"/>
              </a:solidFill>
            </a:endParaRPr>
          </a:p>
          <a:p>
            <a:pPr marL="0" indent="0">
              <a:buNone/>
            </a:pPr>
            <a:r>
              <a:rPr lang="en-US" sz="1200">
                <a:solidFill>
                  <a:srgbClr val="0E101A"/>
                </a:solidFill>
              </a:rPr>
              <a:t>    </a:t>
            </a:r>
            <a:r>
              <a:rPr lang="en-US" sz="1200" b="0" i="0" u="none" strike="noStrike">
                <a:solidFill>
                  <a:srgbClr val="0E101A"/>
                </a:solidFill>
                <a:effectLst/>
              </a:rPr>
              <a:t>3MB</a:t>
            </a:r>
          </a:p>
          <a:p>
            <a:pPr marL="0" indent="0">
              <a:buNone/>
            </a:pPr>
            <a:endParaRPr lang="en-US" sz="1200" b="0" i="0" u="none" strike="noStrike">
              <a:solidFill>
                <a:srgbClr val="0E101A"/>
              </a:solidFill>
              <a:effectLst/>
            </a:endParaRPr>
          </a:p>
          <a:p>
            <a:pPr lvl="1"/>
            <a:r>
              <a:rPr lang="en-US" sz="1200" b="0" i="0" u="none" strike="noStrike">
                <a:solidFill>
                  <a:srgbClr val="0E101A"/>
                </a:solidFill>
                <a:effectLst/>
              </a:rPr>
              <a:t>All-time greatest player based on individual performance, team performance and other statistical data</a:t>
            </a:r>
          </a:p>
          <a:p>
            <a:pPr lvl="1"/>
            <a:r>
              <a:rPr lang="en-US" sz="1200" b="0" i="0" u="none" strike="noStrike">
                <a:solidFill>
                  <a:srgbClr val="0E101A"/>
                </a:solidFill>
                <a:effectLst/>
              </a:rPr>
              <a:t>Provides insights into the future trajectory of the NBA</a:t>
            </a:r>
          </a:p>
          <a:p>
            <a:pPr lvl="1"/>
            <a:endParaRPr lang="en-US" sz="1200" b="0" i="0" u="none" strike="noStrike">
              <a:solidFill>
                <a:srgbClr val="0E101A"/>
              </a:solidFill>
              <a:effectLst/>
            </a:endParaRPr>
          </a:p>
          <a:p>
            <a:pPr lvl="1"/>
            <a:endParaRPr lang="en-US" sz="1200" b="0" i="0" u="none" strike="noStrike">
              <a:solidFill>
                <a:srgbClr val="0E101A"/>
              </a:solidFill>
              <a:effectLst/>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a:solidFill>
                  <a:srgbClr val="0E101A"/>
                </a:solidFill>
                <a:effectLst/>
              </a:rPr>
              <a:t>With a staggering fan base exceeding 2.2 billion individuals, it’s </a:t>
            </a:r>
            <a:r>
              <a:rPr lang="en-US" sz="1200" b="0" i="0" u="none" strike="noStrike" err="1">
                <a:solidFill>
                  <a:srgbClr val="0E101A"/>
                </a:solidFill>
                <a:effectLst/>
              </a:rPr>
              <a:t>populatirty</a:t>
            </a:r>
            <a:r>
              <a:rPr lang="en-US" sz="1200" b="0" i="0" u="none" strike="noStrike">
                <a:solidFill>
                  <a:srgbClr val="0E101A"/>
                </a:solidFill>
                <a:effectLst/>
              </a:rPr>
              <a:t> and influence across the globe can’t be understated</a:t>
            </a:r>
            <a:r>
              <a:rPr lang="en-US" sz="1200">
                <a:solidFill>
                  <a:srgbClr val="0E101A"/>
                </a:solidFill>
              </a:rPr>
              <a:t> </a:t>
            </a:r>
            <a:endParaRPr lang="en-US" sz="1200" b="0" i="0" u="none" strike="noStrike">
              <a:solidFill>
                <a:srgbClr val="0E101A"/>
              </a:solidFill>
              <a:effectLst/>
            </a:endParaRPr>
          </a:p>
          <a:p>
            <a:pPr lvl="1"/>
            <a:endParaRPr lang="en-US"/>
          </a:p>
        </p:txBody>
      </p:sp>
      <p:sp>
        <p:nvSpPr>
          <p:cNvPr id="4" name="Slide Number Placeholder 3"/>
          <p:cNvSpPr>
            <a:spLocks noGrp="1"/>
          </p:cNvSpPr>
          <p:nvPr>
            <p:ph type="sldNum" sz="quarter" idx="5"/>
          </p:nvPr>
        </p:nvSpPr>
        <p:spPr/>
        <p:txBody>
          <a:bodyPr/>
          <a:lstStyle/>
          <a:p>
            <a:fld id="{AF010F16-9497-184D-AAFC-0015F3A11573}" type="slidenum">
              <a:rPr lang="en-US" smtClean="0"/>
              <a:t>2</a:t>
            </a:fld>
            <a:endParaRPr lang="en-US"/>
          </a:p>
        </p:txBody>
      </p:sp>
    </p:spTree>
    <p:extLst>
      <p:ext uri="{BB962C8B-B14F-4D97-AF65-F5344CB8AC3E}">
        <p14:creationId xmlns:p14="http://schemas.microsoft.com/office/powerpoint/2010/main" val="872470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Photo on the right when NBA, NBL, and BAA all merged into the current NBA</a:t>
            </a:r>
          </a:p>
        </p:txBody>
      </p:sp>
      <p:sp>
        <p:nvSpPr>
          <p:cNvPr id="4" name="Slide Number Placeholder 3"/>
          <p:cNvSpPr>
            <a:spLocks noGrp="1"/>
          </p:cNvSpPr>
          <p:nvPr>
            <p:ph type="sldNum" sz="quarter" idx="5"/>
          </p:nvPr>
        </p:nvSpPr>
        <p:spPr/>
        <p:txBody>
          <a:bodyPr/>
          <a:lstStyle/>
          <a:p>
            <a:fld id="{AF010F16-9497-184D-AAFC-0015F3A11573}" type="slidenum">
              <a:rPr lang="en-US" smtClean="0"/>
              <a:t>3</a:t>
            </a:fld>
            <a:endParaRPr lang="en-US"/>
          </a:p>
        </p:txBody>
      </p:sp>
    </p:spTree>
    <p:extLst>
      <p:ext uri="{BB962C8B-B14F-4D97-AF65-F5344CB8AC3E}">
        <p14:creationId xmlns:p14="http://schemas.microsoft.com/office/powerpoint/2010/main" val="2506836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into our first and primary dataset. This data encapsules all time statistics and performance across 6 dimensions, which include: Player, Age, Position, Team, Season, and League.  Within this framework, we totaled 24 measures but are only spotlighting Rebounds, Assists, Steals, Total Points, and 2 &amp; 3 point attempts.</a:t>
            </a:r>
          </a:p>
        </p:txBody>
      </p:sp>
      <p:sp>
        <p:nvSpPr>
          <p:cNvPr id="4" name="Slide Number Placeholder 3"/>
          <p:cNvSpPr>
            <a:spLocks noGrp="1"/>
          </p:cNvSpPr>
          <p:nvPr>
            <p:ph type="sldNum" sz="quarter" idx="5"/>
          </p:nvPr>
        </p:nvSpPr>
        <p:spPr/>
        <p:txBody>
          <a:bodyPr/>
          <a:lstStyle/>
          <a:p>
            <a:fld id="{AF010F16-9497-184D-AAFC-0015F3A11573}" type="slidenum">
              <a:rPr lang="en-US" smtClean="0"/>
              <a:t>4</a:t>
            </a:fld>
            <a:endParaRPr lang="en-US"/>
          </a:p>
        </p:txBody>
      </p:sp>
    </p:spTree>
    <p:extLst>
      <p:ext uri="{BB962C8B-B14F-4D97-AF65-F5344CB8AC3E}">
        <p14:creationId xmlns:p14="http://schemas.microsoft.com/office/powerpoint/2010/main" val="1606254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assessment, points scored is the most important statistic and has a direct correlation with a team's winning record and overall success in the NBA. This graph showcases the top 10 all-time scores with totals for total points, 2 point, and 3 point scores. Notably, Lebron James emerges as the all-time leader in this category. And a funny thing to point out is among another famous career, Shaq only made a single three-point shot.  </a:t>
            </a:r>
          </a:p>
          <a:p>
            <a:pPr marL="285750" indent="-285750">
              <a:buFont typeface="Calibri"/>
              <a:buChar char="-"/>
            </a:pPr>
            <a:endParaRPr lang="en-US" dirty="0"/>
          </a:p>
        </p:txBody>
      </p:sp>
      <p:sp>
        <p:nvSpPr>
          <p:cNvPr id="4" name="Slide Number Placeholder 3"/>
          <p:cNvSpPr>
            <a:spLocks noGrp="1"/>
          </p:cNvSpPr>
          <p:nvPr>
            <p:ph type="sldNum" sz="quarter" idx="5"/>
          </p:nvPr>
        </p:nvSpPr>
        <p:spPr/>
        <p:txBody>
          <a:bodyPr/>
          <a:lstStyle/>
          <a:p>
            <a:fld id="{AF010F16-9497-184D-AAFC-0015F3A11573}" type="slidenum">
              <a:rPr lang="en-US" smtClean="0"/>
              <a:t>5</a:t>
            </a:fld>
            <a:endParaRPr lang="en-US"/>
          </a:p>
        </p:txBody>
      </p:sp>
    </p:spTree>
    <p:extLst>
      <p:ext uri="{BB962C8B-B14F-4D97-AF65-F5344CB8AC3E}">
        <p14:creationId xmlns:p14="http://schemas.microsoft.com/office/powerpoint/2010/main" val="1554103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a:t>Assists are an equally important stat to measure as they also directly correlate to winning and success</a:t>
            </a:r>
          </a:p>
          <a:p>
            <a:pPr marL="171450" indent="-171450">
              <a:buFont typeface="Calibri"/>
              <a:buChar char="-"/>
            </a:pPr>
            <a:r>
              <a:rPr lang="en-US"/>
              <a:t>Assists are </a:t>
            </a:r>
            <a:r>
              <a:rPr lang="en-US" err="1"/>
              <a:t>creditd</a:t>
            </a:r>
            <a:r>
              <a:rPr lang="en-US"/>
              <a:t> to a player that  made the last pass before a scored field goal</a:t>
            </a:r>
          </a:p>
          <a:p>
            <a:pPr marL="171450" indent="-171450">
              <a:buFont typeface="Calibri"/>
              <a:buChar char="-"/>
            </a:pPr>
            <a:r>
              <a:rPr lang="en-US"/>
              <a:t>What is interesting about the top 10 is that the entire list consists of point guards with the exception of Lebron who is a power forward</a:t>
            </a:r>
          </a:p>
        </p:txBody>
      </p:sp>
      <p:sp>
        <p:nvSpPr>
          <p:cNvPr id="4" name="Slide Number Placeholder 3"/>
          <p:cNvSpPr>
            <a:spLocks noGrp="1"/>
          </p:cNvSpPr>
          <p:nvPr>
            <p:ph type="sldNum" sz="quarter" idx="5"/>
          </p:nvPr>
        </p:nvSpPr>
        <p:spPr/>
        <p:txBody>
          <a:bodyPr/>
          <a:lstStyle/>
          <a:p>
            <a:fld id="{AF010F16-9497-184D-AAFC-0015F3A11573}" type="slidenum">
              <a:rPr lang="en-US" smtClean="0"/>
              <a:t>6</a:t>
            </a:fld>
            <a:endParaRPr lang="en-US"/>
          </a:p>
        </p:txBody>
      </p:sp>
    </p:spTree>
    <p:extLst>
      <p:ext uri="{BB962C8B-B14F-4D97-AF65-F5344CB8AC3E}">
        <p14:creationId xmlns:p14="http://schemas.microsoft.com/office/powerpoint/2010/main" val="2936515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a:cs typeface="+mn-lt"/>
              </a:rPr>
              <a:t>Rebounds are another important stat and an integral part of the game of basketball as it is a fast pace game and constantly changes possession</a:t>
            </a:r>
          </a:p>
          <a:p>
            <a:pPr marL="171450" indent="-171450">
              <a:buFont typeface="Calibri"/>
              <a:buChar char="-"/>
            </a:pPr>
            <a:r>
              <a:rPr lang="en-US">
                <a:latin typeface="Aptos" panose="02110004020202020204"/>
                <a:ea typeface="Calibri"/>
                <a:cs typeface="Calibri"/>
              </a:rPr>
              <a:t>A Rebound is credited to a player that gains possession of a ball after any missed shot</a:t>
            </a:r>
          </a:p>
          <a:p>
            <a:pPr marL="171450" indent="-171450">
              <a:buFont typeface="Calibri"/>
              <a:buChar char="-"/>
            </a:pPr>
            <a:r>
              <a:rPr lang="en-US">
                <a:latin typeface="Aptos" panose="02110004020202020204"/>
                <a:ea typeface="Calibri"/>
                <a:cs typeface="Calibri"/>
              </a:rPr>
              <a:t>Offensive rebounds are typically much more difficult to obtain than defensive. When someone does get an offensive rebound, it gives the offense another possession and opportunity to score</a:t>
            </a:r>
          </a:p>
          <a:p>
            <a:pPr marL="171450" indent="-171450">
              <a:buFont typeface="Calibri"/>
              <a:buChar char="-"/>
            </a:pPr>
            <a:r>
              <a:rPr lang="en-US">
                <a:latin typeface="Aptos" panose="02110004020202020204"/>
                <a:ea typeface="Calibri"/>
                <a:cs typeface="Calibri"/>
              </a:rPr>
              <a:t>You may be wondering why the leaders (Wilt Chamberlain and Bill Russel) on this list do not have any offensive/defensive rebounds? This is because this stat only started being recorded in the 1973-1974 season</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AF010F16-9497-184D-AAFC-0015F3A11573}" type="slidenum">
              <a:rPr lang="en-US" smtClean="0"/>
              <a:t>7</a:t>
            </a:fld>
            <a:endParaRPr lang="en-US"/>
          </a:p>
        </p:txBody>
      </p:sp>
    </p:spTree>
    <p:extLst>
      <p:ext uri="{BB962C8B-B14F-4D97-AF65-F5344CB8AC3E}">
        <p14:creationId xmlns:p14="http://schemas.microsoft.com/office/powerpoint/2010/main" val="1074986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a:latin typeface="Calibri"/>
                <a:ea typeface="Calibri"/>
                <a:cs typeface="Calibri"/>
              </a:rPr>
              <a:t>Lastly, the final stat we’ll be measuring is steals. Steals are credited to a player that legally intercepts or takes away the ball from the opposing team. </a:t>
            </a:r>
            <a:endParaRPr lang="en-US">
              <a:latin typeface="Aptos" panose="02110004020202020204"/>
              <a:ea typeface="Calibri"/>
              <a:cs typeface="Calibri"/>
            </a:endParaRPr>
          </a:p>
          <a:p>
            <a:pPr marL="171450" indent="-171450">
              <a:buFont typeface="Calibri"/>
              <a:buChar char="-"/>
            </a:pPr>
            <a:r>
              <a:rPr lang="en-US">
                <a:latin typeface="Calibri"/>
                <a:ea typeface="Calibri"/>
                <a:cs typeface="Calibri"/>
              </a:rPr>
              <a:t>The emphasis is on legally as the NBA tends to call lots of </a:t>
            </a:r>
            <a:r>
              <a:rPr lang="en-US"/>
              <a:t>frivolous fouls, so those that can steal the ball successfully demonstrate a high level of skill</a:t>
            </a:r>
            <a:endParaRPr lang="en-US">
              <a:latin typeface="Calibri"/>
              <a:ea typeface="Calibri"/>
              <a:cs typeface="Calibri"/>
            </a:endParaRPr>
          </a:p>
          <a:p>
            <a:pPr marL="171450" indent="-171450">
              <a:buFont typeface="Calibri"/>
              <a:buChar char="-"/>
            </a:pPr>
            <a:r>
              <a:rPr lang="en-US">
                <a:latin typeface="Aptos"/>
                <a:ea typeface="Calibri"/>
                <a:cs typeface="Calibri"/>
              </a:rPr>
              <a:t>The entire list consists of smaller and quicker guards that do well in this stat with the exception of Lebron and </a:t>
            </a:r>
            <a:r>
              <a:rPr lang="en-US" err="1">
                <a:latin typeface="Aptos"/>
                <a:ea typeface="Calibri"/>
                <a:cs typeface="Calibri"/>
              </a:rPr>
              <a:t>Sottie</a:t>
            </a:r>
            <a:r>
              <a:rPr lang="en-US">
                <a:latin typeface="Aptos"/>
                <a:ea typeface="Calibri"/>
                <a:cs typeface="Calibri"/>
              </a:rPr>
              <a:t> Pippen who are taller forwards and typically do not lead in steals</a:t>
            </a:r>
          </a:p>
        </p:txBody>
      </p:sp>
      <p:sp>
        <p:nvSpPr>
          <p:cNvPr id="4" name="Slide Number Placeholder 3"/>
          <p:cNvSpPr>
            <a:spLocks noGrp="1"/>
          </p:cNvSpPr>
          <p:nvPr>
            <p:ph type="sldNum" sz="quarter" idx="5"/>
          </p:nvPr>
        </p:nvSpPr>
        <p:spPr/>
        <p:txBody>
          <a:bodyPr/>
          <a:lstStyle/>
          <a:p>
            <a:fld id="{AF010F16-9497-184D-AAFC-0015F3A11573}" type="slidenum">
              <a:rPr lang="en-US" smtClean="0"/>
              <a:t>8</a:t>
            </a:fld>
            <a:endParaRPr lang="en-US"/>
          </a:p>
        </p:txBody>
      </p:sp>
    </p:spTree>
    <p:extLst>
      <p:ext uri="{BB962C8B-B14F-4D97-AF65-F5344CB8AC3E}">
        <p14:creationId xmlns:p14="http://schemas.microsoft.com/office/powerpoint/2010/main" val="3690262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a:latin typeface="Calibri"/>
                <a:ea typeface="Calibri"/>
                <a:cs typeface="Calibri"/>
              </a:rPr>
              <a:t>Even if you are not an avid fan of the NBA, </a:t>
            </a:r>
            <a:r>
              <a:rPr lang="en-US" err="1">
                <a:latin typeface="Calibri"/>
                <a:ea typeface="Calibri"/>
                <a:cs typeface="Calibri"/>
              </a:rPr>
              <a:t>im</a:t>
            </a:r>
            <a:r>
              <a:rPr lang="en-US">
                <a:latin typeface="Calibri"/>
                <a:ea typeface="Calibri"/>
                <a:cs typeface="Calibri"/>
              </a:rPr>
              <a:t> sure that everyone in this room has heard of Lebron, Kobe, and Jordan. These three are most often in the GOAT comparison</a:t>
            </a:r>
          </a:p>
          <a:p>
            <a:pPr marL="171450" indent="-171450">
              <a:buFont typeface="Calibri"/>
              <a:buChar char="-"/>
            </a:pPr>
            <a:r>
              <a:rPr lang="en-US">
                <a:latin typeface="Calibri"/>
                <a:ea typeface="Calibri"/>
                <a:cs typeface="Calibri"/>
              </a:rPr>
              <a:t>Based on the stats in this slide, we see that Lebron leads in every category with the exception of steals (Jordan). </a:t>
            </a:r>
          </a:p>
          <a:p>
            <a:pPr marL="171450" indent="-171450">
              <a:buFont typeface="Calibri"/>
              <a:buChar char="-"/>
            </a:pPr>
            <a:r>
              <a:rPr lang="en-US">
                <a:latin typeface="Calibri"/>
                <a:ea typeface="Calibri"/>
                <a:cs typeface="Calibri"/>
              </a:rPr>
              <a:t>To comment on one stat specifically, Lebron's total points divided by his total games gives us a career average of 27.13 pts per game. Scoring 27 pts would be a career highlight for most of the NBA but for Lebron, this is an average night. </a:t>
            </a:r>
          </a:p>
          <a:p>
            <a:pPr marL="171450" indent="-171450">
              <a:buFont typeface="Calibri"/>
              <a:buChar char="-"/>
            </a:pPr>
            <a:r>
              <a:rPr lang="en-US">
                <a:latin typeface="Calibri"/>
                <a:ea typeface="Calibri"/>
                <a:cs typeface="Calibri"/>
              </a:rPr>
              <a:t>The final consideration as to why we feel Lebron is the GOAT is that he is the only active player of these three players and will only continue to increase his stats. At 39 years old, he has not showed any signs of slowing down</a:t>
            </a:r>
          </a:p>
        </p:txBody>
      </p:sp>
      <p:sp>
        <p:nvSpPr>
          <p:cNvPr id="4" name="Slide Number Placeholder 3"/>
          <p:cNvSpPr>
            <a:spLocks noGrp="1"/>
          </p:cNvSpPr>
          <p:nvPr>
            <p:ph type="sldNum" sz="quarter" idx="5"/>
          </p:nvPr>
        </p:nvSpPr>
        <p:spPr/>
        <p:txBody>
          <a:bodyPr/>
          <a:lstStyle/>
          <a:p>
            <a:fld id="{AF010F16-9497-184D-AAFC-0015F3A11573}" type="slidenum">
              <a:rPr lang="en-US" smtClean="0"/>
              <a:t>9</a:t>
            </a:fld>
            <a:endParaRPr lang="en-US"/>
          </a:p>
        </p:txBody>
      </p:sp>
    </p:spTree>
    <p:extLst>
      <p:ext uri="{BB962C8B-B14F-4D97-AF65-F5344CB8AC3E}">
        <p14:creationId xmlns:p14="http://schemas.microsoft.com/office/powerpoint/2010/main" val="2087378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161BAA5-48F7-7727-F9D9-CE83907FFBA7}"/>
              </a:ext>
              <a:ext uri="{C183D7F6-B498-43B3-948B-1728B52AA6E4}">
                <adec:decorative xmlns:adec="http://schemas.microsoft.com/office/drawing/2017/decorative" val="1"/>
              </a:ext>
            </a:extLst>
          </p:cNvPr>
          <p:cNvSpPr/>
          <p:nvPr/>
        </p:nvSpPr>
        <p:spPr>
          <a:xfrm>
            <a:off x="0" y="0"/>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1064ED4F-0011-0734-A8CE-F357C9B3CB59}"/>
              </a:ext>
              <a:ext uri="{C183D7F6-B498-43B3-948B-1728B52AA6E4}">
                <adec:decorative xmlns:adec="http://schemas.microsoft.com/office/drawing/2017/decorative" val="1"/>
              </a:ext>
            </a:extLst>
          </p:cNvPr>
          <p:cNvSpPr/>
          <p:nvPr/>
        </p:nvSpPr>
        <p:spPr>
          <a:xfrm>
            <a:off x="9823776" y="0"/>
            <a:ext cx="16715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AC40BC2-4799-E79D-1CFD-4A82C90A1DA8}"/>
              </a:ext>
              <a:ext uri="{C183D7F6-B498-43B3-948B-1728B52AA6E4}">
                <adec:decorative xmlns:adec="http://schemas.microsoft.com/office/drawing/2017/decorative" val="1"/>
              </a:ext>
            </a:extLst>
          </p:cNvPr>
          <p:cNvSpPr/>
          <p:nvPr/>
        </p:nvSpPr>
        <p:spPr>
          <a:xfrm>
            <a:off x="1119693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D7662E9-6C4B-1DCF-4FA0-9D0E52069DAB}"/>
              </a:ext>
              <a:ext uri="{C183D7F6-B498-43B3-948B-1728B52AA6E4}">
                <adec:decorative xmlns:adec="http://schemas.microsoft.com/office/drawing/2017/decorative" val="1"/>
              </a:ext>
            </a:extLst>
          </p:cNvPr>
          <p:cNvSpPr/>
          <p:nvPr/>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5232" y="463974"/>
            <a:ext cx="4217424" cy="3709195"/>
          </a:xfrm>
        </p:spPr>
        <p:txBody>
          <a:bodyPr anchor="b">
            <a:normAutofit/>
          </a:bodyPr>
          <a:lstStyle>
            <a:lvl1pPr algn="l">
              <a:defRPr sz="4800" b="1" spc="-150" baseline="0"/>
            </a:lvl1pPr>
          </a:lstStyle>
          <a:p>
            <a:r>
              <a:rPr lang="en-US" dirty="0"/>
              <a:t>Click to add title</a:t>
            </a:r>
          </a:p>
        </p:txBody>
      </p:sp>
      <p:sp>
        <p:nvSpPr>
          <p:cNvPr id="11" name="Picture Placeholder 10">
            <a:extLst>
              <a:ext uri="{FF2B5EF4-FFF2-40B4-BE49-F238E27FC236}">
                <a16:creationId xmlns:a16="http://schemas.microsoft.com/office/drawing/2014/main" id="{7E2C7390-A781-021E-CEDA-D9040304381E}"/>
              </a:ext>
            </a:extLst>
          </p:cNvPr>
          <p:cNvSpPr>
            <a:spLocks noGrp="1"/>
          </p:cNvSpPr>
          <p:nvPr>
            <p:ph type="pic" sz="quarter" idx="10" hasCustomPrompt="1"/>
          </p:nvPr>
        </p:nvSpPr>
        <p:spPr>
          <a:xfrm>
            <a:off x="920158" y="1741488"/>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Tree>
    <p:extLst>
      <p:ext uri="{BB962C8B-B14F-4D97-AF65-F5344CB8AC3E}">
        <p14:creationId xmlns:p14="http://schemas.microsoft.com/office/powerpoint/2010/main" val="534585330"/>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 3">
    <p:bg>
      <p:bgPr>
        <a:solidFill>
          <a:schemeClr val="tx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9B0186-5603-6346-34F2-6BFA71BC62FA}"/>
              </a:ext>
              <a:ext uri="{C183D7F6-B498-43B3-948B-1728B52AA6E4}">
                <adec:decorative xmlns:adec="http://schemas.microsoft.com/office/drawing/2017/decorative" val="1"/>
              </a:ext>
            </a:extLst>
          </p:cNvPr>
          <p:cNvGrpSpPr/>
          <p:nvPr/>
        </p:nvGrpSpPr>
        <p:grpSpPr>
          <a:xfrm>
            <a:off x="5614738" y="2425699"/>
            <a:ext cx="3288931" cy="3439321"/>
            <a:chOff x="5656746" y="820557"/>
            <a:chExt cx="4120055" cy="4308449"/>
          </a:xfrm>
        </p:grpSpPr>
        <p:pic>
          <p:nvPicPr>
            <p:cNvPr id="13" name="Graphic 12">
              <a:extLst>
                <a:ext uri="{FF2B5EF4-FFF2-40B4-BE49-F238E27FC236}">
                  <a16:creationId xmlns:a16="http://schemas.microsoft.com/office/drawing/2014/main" id="{F76A59AE-96E4-A701-461B-61618472B5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4" name="Graphic 13">
              <a:extLst>
                <a:ext uri="{FF2B5EF4-FFF2-40B4-BE49-F238E27FC236}">
                  <a16:creationId xmlns:a16="http://schemas.microsoft.com/office/drawing/2014/main" id="{48649D3D-45B7-44C7-93B4-BDC88C3284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5" name="Rectangle 14">
            <a:extLst>
              <a:ext uri="{FF2B5EF4-FFF2-40B4-BE49-F238E27FC236}">
                <a16:creationId xmlns:a16="http://schemas.microsoft.com/office/drawing/2014/main" id="{D987349E-C488-C02B-B3B1-CCDBD3A78E9C}"/>
              </a:ext>
              <a:ext uri="{C183D7F6-B498-43B3-948B-1728B52AA6E4}">
                <adec:decorative xmlns:adec="http://schemas.microsoft.com/office/drawing/2017/decorative" val="1"/>
              </a:ext>
            </a:extLst>
          </p:cNvPr>
          <p:cNvSpPr/>
          <p:nvPr/>
        </p:nvSpPr>
        <p:spPr>
          <a:xfrm>
            <a:off x="1524771"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12520" y="1825625"/>
            <a:ext cx="4825294" cy="4651375"/>
          </a:xfrm>
        </p:spPr>
        <p:txBody>
          <a:bodyPr>
            <a:normAutofit/>
          </a:bodyPr>
          <a:lstStyle>
            <a:lvl1pPr>
              <a:spcAft>
                <a:spcPts val="800"/>
              </a:spcAft>
              <a:defRPr sz="2000"/>
            </a:lvl1pPr>
            <a:lvl2pPr marL="457200" indent="0">
              <a:spcAft>
                <a:spcPts val="800"/>
              </a:spcAft>
              <a:buNone/>
              <a:defRPr sz="2000"/>
            </a:lvl2pPr>
            <a:lvl3pPr marL="914400" indent="0">
              <a:spcAft>
                <a:spcPts val="800"/>
              </a:spcAft>
              <a:buNone/>
              <a:defRPr sz="2000"/>
            </a:lvl3pPr>
            <a:lvl4pPr marL="1371600" indent="0">
              <a:spcAft>
                <a:spcPts val="800"/>
              </a:spcAft>
              <a:buNone/>
              <a:defRPr sz="2000"/>
            </a:lvl4pPr>
            <a:lvl5pPr marL="1828800" indent="0">
              <a:spcAft>
                <a:spcPts val="800"/>
              </a:spcAf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6696778" y="1813720"/>
            <a:ext cx="4657021" cy="4051300"/>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5F004FE-7725-F349-1245-F443F9E81B95}"/>
              </a:ext>
            </a:extLst>
          </p:cNvPr>
          <p:cNvSpPr>
            <a:spLocks noGrp="1"/>
          </p:cNvSpPr>
          <p:nvPr>
            <p:ph type="sldNum" sz="quarter" idx="13"/>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802179698"/>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able ">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F97B6B-1E04-799C-CDFE-9DAFCA938BE8}"/>
              </a:ext>
              <a:ext uri="{C183D7F6-B498-43B3-948B-1728B52AA6E4}">
                <adec:decorative xmlns:adec="http://schemas.microsoft.com/office/drawing/2017/decorative" val="1"/>
              </a:ext>
            </a:extLst>
          </p:cNvPr>
          <p:cNvSpPr/>
          <p:nvPr/>
        </p:nvSpPr>
        <p:spPr>
          <a:xfrm>
            <a:off x="10028970" y="13063"/>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111DE0A-4C1D-01B1-AA49-D966343F6551}"/>
              </a:ext>
              <a:ext uri="{C183D7F6-B498-43B3-948B-1728B52AA6E4}">
                <adec:decorative xmlns:adec="http://schemas.microsoft.com/office/drawing/2017/decorative" val="1"/>
              </a:ext>
            </a:extLst>
          </p:cNvPr>
          <p:cNvSpPr/>
          <p:nvPr/>
        </p:nvSpPr>
        <p:spPr>
          <a:xfrm>
            <a:off x="3777288" y="0"/>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BEA20E-0FF2-2897-8BD6-8EFAA8C8D9CB}"/>
              </a:ext>
              <a:ext uri="{C183D7F6-B498-43B3-948B-1728B52AA6E4}">
                <adec:decorative xmlns:adec="http://schemas.microsoft.com/office/drawing/2017/decorative" val="1"/>
              </a:ext>
            </a:extLst>
          </p:cNvPr>
          <p:cNvSpPr/>
          <p:nvPr/>
        </p:nvSpPr>
        <p:spPr>
          <a:xfrm>
            <a:off x="10278460"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6" name="Table Placeholder 5">
            <a:extLst>
              <a:ext uri="{FF2B5EF4-FFF2-40B4-BE49-F238E27FC236}">
                <a16:creationId xmlns:a16="http://schemas.microsoft.com/office/drawing/2014/main" id="{E259F776-4BD1-2F21-61F0-3B60DF6F0366}"/>
              </a:ext>
            </a:extLst>
          </p:cNvPr>
          <p:cNvSpPr>
            <a:spLocks noGrp="1"/>
          </p:cNvSpPr>
          <p:nvPr>
            <p:ph type="tbl" sz="quarter" idx="10"/>
          </p:nvPr>
        </p:nvSpPr>
        <p:spPr>
          <a:xfrm>
            <a:off x="838200" y="1825625"/>
            <a:ext cx="10515600" cy="4054475"/>
          </a:xfr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icon to add table</a:t>
            </a:r>
            <a:endParaRPr lang="en-US" dirty="0"/>
          </a:p>
        </p:txBody>
      </p:sp>
      <p:sp>
        <p:nvSpPr>
          <p:cNvPr id="5" name="Slide Number Placeholder 4">
            <a:extLst>
              <a:ext uri="{FF2B5EF4-FFF2-40B4-BE49-F238E27FC236}">
                <a16:creationId xmlns:a16="http://schemas.microsoft.com/office/drawing/2014/main" id="{B22987B8-BA6E-EE2B-BFB9-D52D6D956AF7}"/>
              </a:ext>
            </a:extLst>
          </p:cNvPr>
          <p:cNvSpPr>
            <a:spLocks noGrp="1"/>
          </p:cNvSpPr>
          <p:nvPr>
            <p:ph type="sldNum" sz="quarter" idx="13"/>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347178232"/>
      </p:ext>
    </p:extLst>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4">
    <p:bg>
      <p:bgPr>
        <a:solidFill>
          <a:schemeClr val="tx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4A07D69-1AF2-A193-316E-DD3803E94269}"/>
              </a:ext>
              <a:ext uri="{C183D7F6-B498-43B3-948B-1728B52AA6E4}">
                <adec:decorative xmlns:adec="http://schemas.microsoft.com/office/drawing/2017/decorative" val="1"/>
              </a:ext>
            </a:extLst>
          </p:cNvPr>
          <p:cNvSpPr/>
          <p:nvPr/>
        </p:nvSpPr>
        <p:spPr>
          <a:xfrm>
            <a:off x="565206" y="0"/>
            <a:ext cx="249709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4E4D2FA-0049-1792-F6B4-D5FE1EE5A78A}"/>
              </a:ext>
              <a:ext uri="{C183D7F6-B498-43B3-948B-1728B52AA6E4}">
                <adec:decorative xmlns:adec="http://schemas.microsoft.com/office/drawing/2017/decorative" val="1"/>
              </a:ext>
            </a:extLst>
          </p:cNvPr>
          <p:cNvSpPr/>
          <p:nvPr/>
        </p:nvSpPr>
        <p:spPr>
          <a:xfrm>
            <a:off x="10392348" y="0"/>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86E6ACF-3879-BE02-100B-2096C22357AB}"/>
              </a:ext>
              <a:ext uri="{C183D7F6-B498-43B3-948B-1728B52AA6E4}">
                <adec:decorative xmlns:adec="http://schemas.microsoft.com/office/drawing/2017/decorative" val="1"/>
              </a:ext>
            </a:extLst>
          </p:cNvPr>
          <p:cNvSpPr/>
          <p:nvPr/>
        </p:nvSpPr>
        <p:spPr>
          <a:xfrm>
            <a:off x="764323"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2E74699B-D6F0-303E-200A-7017E1842F99}"/>
              </a:ext>
              <a:ext uri="{C183D7F6-B498-43B3-948B-1728B52AA6E4}">
                <adec:decorative xmlns:adec="http://schemas.microsoft.com/office/drawing/2017/decorative" val="1"/>
              </a:ext>
            </a:extLst>
          </p:cNvPr>
          <p:cNvGrpSpPr/>
          <p:nvPr/>
        </p:nvGrpSpPr>
        <p:grpSpPr>
          <a:xfrm>
            <a:off x="7506739" y="2603777"/>
            <a:ext cx="4120055" cy="4308449"/>
            <a:chOff x="5656746" y="820557"/>
            <a:chExt cx="4120055" cy="4308449"/>
          </a:xfrm>
        </p:grpSpPr>
        <p:pic>
          <p:nvPicPr>
            <p:cNvPr id="7" name="Graphic 6">
              <a:extLst>
                <a:ext uri="{FF2B5EF4-FFF2-40B4-BE49-F238E27FC236}">
                  <a16:creationId xmlns:a16="http://schemas.microsoft.com/office/drawing/2014/main" id="{9C9E38E0-92AE-5063-B259-A22230AA6A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1" name="Graphic 10">
              <a:extLst>
                <a:ext uri="{FF2B5EF4-FFF2-40B4-BE49-F238E27FC236}">
                  <a16:creationId xmlns:a16="http://schemas.microsoft.com/office/drawing/2014/main" id="{7260EEF0-1C13-AD9A-0967-0460B979EA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2" y="1825625"/>
            <a:ext cx="4678975" cy="4517302"/>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38FE848A-1123-37B6-C43C-5DC49EE0A1D8}"/>
              </a:ext>
            </a:extLst>
          </p:cNvPr>
          <p:cNvSpPr>
            <a:spLocks noGrp="1"/>
          </p:cNvSpPr>
          <p:nvPr>
            <p:ph idx="11" hasCustomPrompt="1"/>
          </p:nvPr>
        </p:nvSpPr>
        <p:spPr>
          <a:xfrm>
            <a:off x="6412173" y="1825625"/>
            <a:ext cx="4678975" cy="4517302"/>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11">
            <a:extLst>
              <a:ext uri="{FF2B5EF4-FFF2-40B4-BE49-F238E27FC236}">
                <a16:creationId xmlns:a16="http://schemas.microsoft.com/office/drawing/2014/main" id="{0FB0C591-7E28-3722-4795-07BFB9ED09CF}"/>
              </a:ext>
            </a:extLst>
          </p:cNvPr>
          <p:cNvSpPr>
            <a:spLocks noGrp="1"/>
          </p:cNvSpPr>
          <p:nvPr>
            <p:ph type="sldNum" sz="quarter" idx="14"/>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493892286"/>
      </p:ext>
    </p:extLst>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50290D7-ABD3-D880-F002-A497290AC094}"/>
              </a:ext>
              <a:ext uri="{C183D7F6-B498-43B3-948B-1728B52AA6E4}">
                <adec:decorative xmlns:adec="http://schemas.microsoft.com/office/drawing/2017/decorative" val="1"/>
              </a:ext>
            </a:extLst>
          </p:cNvPr>
          <p:cNvSpPr/>
          <p:nvPr/>
        </p:nvSpPr>
        <p:spPr>
          <a:xfrm>
            <a:off x="-3245" y="-3248"/>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05312039-7E28-974D-ED1C-90F1E53E9C97}"/>
              </a:ext>
              <a:ext uri="{C183D7F6-B498-43B3-948B-1728B52AA6E4}">
                <adec:decorative xmlns:adec="http://schemas.microsoft.com/office/drawing/2017/decorative" val="1"/>
              </a:ext>
            </a:extLst>
          </p:cNvPr>
          <p:cNvSpPr/>
          <p:nvPr/>
        </p:nvSpPr>
        <p:spPr>
          <a:xfrm>
            <a:off x="11301493" y="0"/>
            <a:ext cx="109162"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C39822-D546-CAF5-43A0-84756C8C7B6B}"/>
              </a:ext>
              <a:ext uri="{C183D7F6-B498-43B3-948B-1728B52AA6E4}">
                <adec:decorative xmlns:adec="http://schemas.microsoft.com/office/drawing/2017/decorative" val="1"/>
              </a:ext>
            </a:extLst>
          </p:cNvPr>
          <p:cNvSpPr/>
          <p:nvPr/>
        </p:nvSpPr>
        <p:spPr>
          <a:xfrm>
            <a:off x="10761785"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0675" y="382344"/>
            <a:ext cx="4377767" cy="2719337"/>
          </a:xfrm>
        </p:spPr>
        <p:txBody>
          <a:bodyPr anchor="b">
            <a:normAutofit/>
          </a:bodyPr>
          <a:lstStyle>
            <a:lvl1pPr algn="l">
              <a:defRPr sz="4400" b="1" spc="0" baseline="0"/>
            </a:lvl1pPr>
          </a:lstStyle>
          <a:p>
            <a:r>
              <a:rPr lang="en-US" dirty="0"/>
              <a:t>Click to add title</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11745" y="1751759"/>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7029992" y="3340800"/>
            <a:ext cx="4368450" cy="3166331"/>
          </a:xfrm>
        </p:spPr>
        <p:txBody>
          <a:bodyPr>
            <a:normAutofit/>
          </a:bodyPr>
          <a:lstStyle>
            <a:lvl1pPr marL="0" indent="0">
              <a:lnSpc>
                <a:spcPct val="90000"/>
              </a:lnSpc>
              <a:spcBef>
                <a:spcPts val="1000"/>
              </a:spcBef>
              <a:buFont typeface="Arial" panose="020B0604020202020204" pitchFamily="34" charset="0"/>
              <a:buNone/>
              <a:defRPr sz="2000"/>
            </a:lvl1pPr>
            <a:lvl2pPr marL="571500" indent="0">
              <a:lnSpc>
                <a:spcPct val="90000"/>
              </a:lnSpc>
              <a:spcBef>
                <a:spcPts val="1000"/>
              </a:spcBef>
              <a:buFont typeface="Arial" panose="020B0604020202020204" pitchFamily="34" charset="0"/>
              <a:buNone/>
              <a:defRPr sz="1800"/>
            </a:lvl2pPr>
            <a:lvl3pPr marL="971550" indent="0">
              <a:lnSpc>
                <a:spcPct val="90000"/>
              </a:lnSpc>
              <a:spcBef>
                <a:spcPts val="1000"/>
              </a:spcBef>
              <a:buFont typeface="Arial" panose="020B0604020202020204" pitchFamily="34" charset="0"/>
              <a:buNone/>
              <a:defRPr sz="1600"/>
            </a:lvl3pPr>
            <a:lvl4pPr marL="1428750" indent="0">
              <a:lnSpc>
                <a:spcPct val="90000"/>
              </a:lnSpc>
              <a:spcBef>
                <a:spcPts val="1000"/>
              </a:spcBef>
              <a:buFont typeface="Arial" panose="020B0604020202020204" pitchFamily="34" charset="0"/>
              <a:buNone/>
              <a:defRPr sz="1400"/>
            </a:lvl4pPr>
            <a:lvl5pPr marL="1885950" indent="0">
              <a:lnSpc>
                <a:spcPct val="90000"/>
              </a:lnSpc>
              <a:spcBef>
                <a:spcPts val="1000"/>
              </a:spcBef>
              <a:buFont typeface="Arial" panose="020B0604020202020204" pitchFamily="34" charset="0"/>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845607"/>
      </p:ext>
    </p:extLst>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lstStyle/>
          <a:p>
            <a:r>
              <a:rPr lang="en-US" dirty="0"/>
              <a:t>Click to add title</a:t>
            </a:r>
          </a:p>
        </p:txBody>
      </p:sp>
      <p:sp>
        <p:nvSpPr>
          <p:cNvPr id="3" name="Date Placeholder 2">
            <a:extLst>
              <a:ext uri="{FF2B5EF4-FFF2-40B4-BE49-F238E27FC236}">
                <a16:creationId xmlns:a16="http://schemas.microsoft.com/office/drawing/2014/main" id="{F284CE42-5F4D-E722-7ABC-852575A3EBAF}"/>
              </a:ext>
            </a:extLst>
          </p:cNvPr>
          <p:cNvSpPr>
            <a:spLocks noGrp="1"/>
          </p:cNvSpPr>
          <p:nvPr>
            <p:ph type="dt" sz="half" idx="10"/>
          </p:nvPr>
        </p:nvSpPr>
        <p:spPr/>
        <p:txBody>
          <a:bodyPr/>
          <a:lstStyle/>
          <a:p>
            <a:fld id="{48A87A34-81AB-432B-8DAE-1953F412C126}" type="datetimeFigureOut">
              <a:rPr lang="en-US" smtClean="0"/>
              <a:t>3/30/24</a:t>
            </a:fld>
            <a:endParaRPr lang="en-US"/>
          </a:p>
        </p:txBody>
      </p:sp>
      <p:sp>
        <p:nvSpPr>
          <p:cNvPr id="4" name="Footer Placeholder 3">
            <a:extLst>
              <a:ext uri="{FF2B5EF4-FFF2-40B4-BE49-F238E27FC236}">
                <a16:creationId xmlns:a16="http://schemas.microsoft.com/office/drawing/2014/main" id="{752FCB7E-A25D-2786-57F4-CAC8C0B7EE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908020-3841-3809-A971-C013AF1CA4DB}"/>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404822323"/>
      </p:ext>
    </p:extLst>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6D726-924C-E5EB-B28C-E3B9B44623EE}"/>
              </a:ext>
            </a:extLst>
          </p:cNvPr>
          <p:cNvSpPr>
            <a:spLocks noGrp="1"/>
          </p:cNvSpPr>
          <p:nvPr>
            <p:ph type="dt" sz="half" idx="10"/>
          </p:nvPr>
        </p:nvSpPr>
        <p:spPr/>
        <p:txBody>
          <a:bodyPr/>
          <a:lstStyle/>
          <a:p>
            <a:fld id="{48A87A34-81AB-432B-8DAE-1953F412C126}" type="datetimeFigureOut">
              <a:rPr lang="en-US" smtClean="0"/>
              <a:t>3/30/24</a:t>
            </a:fld>
            <a:endParaRPr lang="en-US"/>
          </a:p>
        </p:txBody>
      </p:sp>
      <p:sp>
        <p:nvSpPr>
          <p:cNvPr id="3" name="Footer Placeholder 2">
            <a:extLst>
              <a:ext uri="{FF2B5EF4-FFF2-40B4-BE49-F238E27FC236}">
                <a16:creationId xmlns:a16="http://schemas.microsoft.com/office/drawing/2014/main" id="{8279A287-35CA-B289-525D-D67FB24B3B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EB2365-305E-AE99-1CD4-605540C718EB}"/>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441332674"/>
      </p:ext>
    </p:extLst>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3/30/24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512722206"/>
      </p:ext>
    </p:extLst>
  </p:cSld>
  <p:clrMapOvr>
    <a:masterClrMapping/>
  </p:clrMapOvr>
  <p:transition spd="slow">
    <p:cove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3/30/24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81125345"/>
      </p:ext>
    </p:extLst>
  </p:cSld>
  <p:clrMapOvr>
    <a:masterClrMapping/>
  </p:clrMapOvr>
  <p:transition spd="slow">
    <p:cove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3/30/24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927298837"/>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F31C49C2-4E92-6564-1A68-190EFACC56DC}"/>
              </a:ext>
              <a:ext uri="{C183D7F6-B498-43B3-948B-1728B52AA6E4}">
                <adec:decorative xmlns:adec="http://schemas.microsoft.com/office/drawing/2017/decorative" val="1"/>
              </a:ext>
            </a:extLst>
          </p:cNvPr>
          <p:cNvSpPr/>
          <p:nvPr/>
        </p:nvSpPr>
        <p:spPr>
          <a:xfrm flipH="1">
            <a:off x="0" y="0"/>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5003C2B3-3873-7FFA-2567-57F2F6ABBFCB}"/>
              </a:ext>
              <a:ext uri="{C183D7F6-B498-43B3-948B-1728B52AA6E4}">
                <adec:decorative xmlns:adec="http://schemas.microsoft.com/office/drawing/2017/decorative" val="1"/>
              </a:ext>
            </a:extLst>
          </p:cNvPr>
          <p:cNvSpPr/>
          <p:nvPr/>
        </p:nvSpPr>
        <p:spPr>
          <a:xfrm>
            <a:off x="763334" y="0"/>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3619A50-ADC7-AA30-E96F-D0853D0DD7C6}"/>
              </a:ext>
              <a:ext uri="{C183D7F6-B498-43B3-948B-1728B52AA6E4}">
                <adec:decorative xmlns:adec="http://schemas.microsoft.com/office/drawing/2017/decorative" val="1"/>
              </a:ext>
            </a:extLst>
          </p:cNvPr>
          <p:cNvSpPr/>
          <p:nvPr/>
        </p:nvSpPr>
        <p:spPr>
          <a:xfrm>
            <a:off x="126501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6447AC2-F09C-2AC2-0522-F871987D66DB}"/>
              </a:ext>
              <a:ext uri="{C183D7F6-B498-43B3-948B-1728B52AA6E4}">
                <adec:decorative xmlns:adec="http://schemas.microsoft.com/office/drawing/2017/decorative" val="1"/>
              </a:ext>
            </a:extLst>
          </p:cNvPr>
          <p:cNvSpPr/>
          <p:nvPr/>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467140" y="576470"/>
            <a:ext cx="4831209" cy="2266121"/>
          </a:xfrm>
        </p:spPr>
        <p:txBody>
          <a:bodyPr anchor="ctr">
            <a:normAutofit/>
          </a:bodyPr>
          <a:lstStyle>
            <a:lvl1pPr algn="r">
              <a:defRPr sz="4400" b="0" spc="0" baseline="0"/>
            </a:lvl1pPr>
          </a:lstStyle>
          <a:p>
            <a:r>
              <a:rPr lang="en-US"/>
              <a:t>Click to edit Master title style</a:t>
            </a:r>
            <a:endParaRPr lang="en-US" dirty="0"/>
          </a:p>
        </p:txBody>
      </p:sp>
      <p:sp>
        <p:nvSpPr>
          <p:cNvPr id="17" name="Content Placeholder 16">
            <a:extLst>
              <a:ext uri="{FF2B5EF4-FFF2-40B4-BE49-F238E27FC236}">
                <a16:creationId xmlns:a16="http://schemas.microsoft.com/office/drawing/2014/main" id="{7C3A4AA6-1D0C-DE79-F399-33299CB812C6}"/>
              </a:ext>
            </a:extLst>
          </p:cNvPr>
          <p:cNvSpPr>
            <a:spLocks noGrp="1"/>
          </p:cNvSpPr>
          <p:nvPr>
            <p:ph sz="quarter" idx="11" hasCustomPrompt="1"/>
          </p:nvPr>
        </p:nvSpPr>
        <p:spPr>
          <a:xfrm>
            <a:off x="467139" y="3031435"/>
            <a:ext cx="4831209" cy="3478944"/>
          </a:xfrm>
        </p:spPr>
        <p:txBody>
          <a:bodyPr>
            <a:normAutofit/>
          </a:bodyPr>
          <a:lstStyle>
            <a:lvl1pPr marL="0" indent="0" algn="r">
              <a:lnSpc>
                <a:spcPct val="100000"/>
              </a:lnSpc>
              <a:spcBef>
                <a:spcPts val="1000"/>
              </a:spcBef>
              <a:buNone/>
              <a:defRPr sz="2400"/>
            </a:lvl1pPr>
            <a:lvl2pPr marL="457200" indent="0" algn="r">
              <a:lnSpc>
                <a:spcPct val="100000"/>
              </a:lnSpc>
              <a:spcBef>
                <a:spcPts val="1000"/>
              </a:spcBef>
              <a:buNone/>
              <a:defRPr sz="2000"/>
            </a:lvl2pPr>
            <a:lvl3pPr marL="914400" indent="0" algn="r">
              <a:lnSpc>
                <a:spcPct val="100000"/>
              </a:lnSpc>
              <a:spcBef>
                <a:spcPts val="1000"/>
              </a:spcBef>
              <a:buNone/>
              <a:defRPr sz="1800"/>
            </a:lvl3pPr>
            <a:lvl4pPr marL="1371600" indent="0" algn="r">
              <a:lnSpc>
                <a:spcPct val="100000"/>
              </a:lnSpc>
              <a:spcBef>
                <a:spcPts val="1000"/>
              </a:spcBef>
              <a:buNone/>
              <a:defRPr sz="1600"/>
            </a:lvl4pPr>
            <a:lvl5pPr marL="1828800" indent="0" algn="r">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5890039" y="1751216"/>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
        <p:nvSpPr>
          <p:cNvPr id="11" name="Slide Number Placeholder 10">
            <a:extLst>
              <a:ext uri="{FF2B5EF4-FFF2-40B4-BE49-F238E27FC236}">
                <a16:creationId xmlns:a16="http://schemas.microsoft.com/office/drawing/2014/main" id="{F1E58A54-F746-59CF-007A-329493EC502C}"/>
              </a:ext>
            </a:extLst>
          </p:cNvPr>
          <p:cNvSpPr>
            <a:spLocks noGrp="1"/>
          </p:cNvSpPr>
          <p:nvPr>
            <p:ph type="sldNum" sz="quarter" idx="14"/>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146481304"/>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Right 1">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6A991E4A-E418-E9C0-B35B-0A81DCE3AB54}"/>
              </a:ext>
              <a:ext uri="{C183D7F6-B498-43B3-948B-1728B52AA6E4}">
                <adec:decorative xmlns:adec="http://schemas.microsoft.com/office/drawing/2017/decorative" val="1"/>
              </a:ext>
            </a:extLst>
          </p:cNvPr>
          <p:cNvSpPr/>
          <p:nvPr/>
        </p:nvSpPr>
        <p:spPr>
          <a:xfrm>
            <a:off x="-3245" y="-3248"/>
            <a:ext cx="12192000" cy="6858000"/>
          </a:xfrm>
          <a:custGeom>
            <a:avLst/>
            <a:gdLst>
              <a:gd name="connsiteX0" fmla="*/ 1138655 w 12192000"/>
              <a:gd name="connsiteY0" fmla="*/ 1746908 h 6858000"/>
              <a:gd name="connsiteX1" fmla="*/ 913599 w 12192000"/>
              <a:gd name="connsiteY1" fmla="*/ 1971964 h 6858000"/>
              <a:gd name="connsiteX2" fmla="*/ 913599 w 12192000"/>
              <a:gd name="connsiteY2" fmla="*/ 5520711 h 6858000"/>
              <a:gd name="connsiteX3" fmla="*/ 1138655 w 12192000"/>
              <a:gd name="connsiteY3" fmla="*/ 5745767 h 6858000"/>
              <a:gd name="connsiteX4" fmla="*/ 6091846 w 12192000"/>
              <a:gd name="connsiteY4" fmla="*/ 5745767 h 6858000"/>
              <a:gd name="connsiteX5" fmla="*/ 6316902 w 12192000"/>
              <a:gd name="connsiteY5" fmla="*/ 5520711 h 6858000"/>
              <a:gd name="connsiteX6" fmla="*/ 6316902 w 12192000"/>
              <a:gd name="connsiteY6" fmla="*/ 1971964 h 6858000"/>
              <a:gd name="connsiteX7" fmla="*/ 6091846 w 12192000"/>
              <a:gd name="connsiteY7" fmla="*/ 1746908 h 6858000"/>
              <a:gd name="connsiteX8" fmla="*/ 12184610 w 12192000"/>
              <a:gd name="connsiteY8" fmla="*/ 0 h 6858000"/>
              <a:gd name="connsiteX9" fmla="*/ 12192000 w 12192000"/>
              <a:gd name="connsiteY9" fmla="*/ 0 h 6858000"/>
              <a:gd name="connsiteX10" fmla="*/ 12192000 w 12192000"/>
              <a:gd name="connsiteY10" fmla="*/ 6858000 h 6858000"/>
              <a:gd name="connsiteX11" fmla="*/ 12184610 w 12192000"/>
              <a:gd name="connsiteY11" fmla="*/ 6858000 h 6858000"/>
              <a:gd name="connsiteX12" fmla="*/ 0 w 12192000"/>
              <a:gd name="connsiteY12" fmla="*/ 0 h 6858000"/>
              <a:gd name="connsiteX13" fmla="*/ 918140 w 12192000"/>
              <a:gd name="connsiteY13" fmla="*/ 0 h 6858000"/>
              <a:gd name="connsiteX14" fmla="*/ 918140 w 12192000"/>
              <a:gd name="connsiteY14" fmla="*/ 1010539 h 6858000"/>
              <a:gd name="connsiteX15" fmla="*/ 1195741 w 12192000"/>
              <a:gd name="connsiteY15" fmla="*/ 1288140 h 6858000"/>
              <a:gd name="connsiteX16" fmla="*/ 6043842 w 12192000"/>
              <a:gd name="connsiteY16" fmla="*/ 1288140 h 6858000"/>
              <a:gd name="connsiteX17" fmla="*/ 6321443 w 12192000"/>
              <a:gd name="connsiteY17" fmla="*/ 1010539 h 6858000"/>
              <a:gd name="connsiteX18" fmla="*/ 6321443 w 12192000"/>
              <a:gd name="connsiteY18" fmla="*/ 0 h 6858000"/>
              <a:gd name="connsiteX19" fmla="*/ 11019692 w 12192000"/>
              <a:gd name="connsiteY19" fmla="*/ 0 h 6858000"/>
              <a:gd name="connsiteX20" fmla="*/ 11019692 w 12192000"/>
              <a:gd name="connsiteY20" fmla="*/ 6858000 h 6858000"/>
              <a:gd name="connsiteX21" fmla="*/ 6283982 w 12192000"/>
              <a:gd name="connsiteY21" fmla="*/ 6858000 h 6858000"/>
              <a:gd name="connsiteX22" fmla="*/ 6283982 w 12192000"/>
              <a:gd name="connsiteY22" fmla="*/ 6429590 h 6858000"/>
              <a:gd name="connsiteX23" fmla="*/ 6058926 w 12192000"/>
              <a:gd name="connsiteY23" fmla="*/ 6204534 h 6858000"/>
              <a:gd name="connsiteX24" fmla="*/ 1105735 w 12192000"/>
              <a:gd name="connsiteY24" fmla="*/ 6204534 h 6858000"/>
              <a:gd name="connsiteX25" fmla="*/ 880679 w 12192000"/>
              <a:gd name="connsiteY25" fmla="*/ 6429590 h 6858000"/>
              <a:gd name="connsiteX26" fmla="*/ 880679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close/>
                <a:moveTo>
                  <a:pt x="12184610" y="0"/>
                </a:moveTo>
                <a:lnTo>
                  <a:pt x="12192000" y="0"/>
                </a:lnTo>
                <a:lnTo>
                  <a:pt x="12192000" y="6858000"/>
                </a:lnTo>
                <a:lnTo>
                  <a:pt x="12184610" y="6858000"/>
                </a:lnTo>
                <a:close/>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1019692" y="0"/>
                </a:lnTo>
                <a:lnTo>
                  <a:pt x="11019692"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FF2B5EF4-FFF2-40B4-BE49-F238E27FC236}">
                <a16:creationId xmlns:a16="http://schemas.microsoft.com/office/drawing/2014/main" id="{63315A23-2C00-4A7E-B9E9-65CF734EE176}"/>
              </a:ext>
              <a:ext uri="{C183D7F6-B498-43B3-948B-1728B52AA6E4}">
                <adec:decorative xmlns:adec="http://schemas.microsoft.com/office/drawing/2017/decorative" val="1"/>
              </a:ext>
            </a:extLst>
          </p:cNvPr>
          <p:cNvGrpSpPr/>
          <p:nvPr/>
        </p:nvGrpSpPr>
        <p:grpSpPr>
          <a:xfrm>
            <a:off x="8068700" y="1116391"/>
            <a:ext cx="4120055" cy="4308449"/>
            <a:chOff x="5656746" y="820557"/>
            <a:chExt cx="4120055" cy="4308449"/>
          </a:xfrm>
        </p:grpSpPr>
        <p:pic>
          <p:nvPicPr>
            <p:cNvPr id="9" name="Graphic 8">
              <a:extLst>
                <a:ext uri="{FF2B5EF4-FFF2-40B4-BE49-F238E27FC236}">
                  <a16:creationId xmlns:a16="http://schemas.microsoft.com/office/drawing/2014/main" id="{CFF8075D-03CC-DDD4-332C-F26F61AF7F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1" name="Graphic 10">
              <a:extLst>
                <a:ext uri="{FF2B5EF4-FFF2-40B4-BE49-F238E27FC236}">
                  <a16:creationId xmlns:a16="http://schemas.microsoft.com/office/drawing/2014/main" id="{DE03B7A5-6E3E-5DC1-6705-A3B82F408C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0675" y="480627"/>
            <a:ext cx="4505155" cy="2894495"/>
          </a:xfrm>
        </p:spPr>
        <p:txBody>
          <a:bodyPr anchor="b">
            <a:normAutofit/>
          </a:bodyPr>
          <a:lstStyle>
            <a:lvl1pPr algn="l">
              <a:defRPr sz="4400" b="0" spc="0" baseline="0"/>
            </a:lvl1pPr>
          </a:lstStyle>
          <a:p>
            <a:r>
              <a:rPr lang="en-US" dirty="0"/>
              <a:t>Click to add title</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15410" y="1751759"/>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7021313" y="3505200"/>
            <a:ext cx="4029859" cy="3001963"/>
          </a:xfrm>
        </p:spPr>
        <p:txBody>
          <a:bodyPr>
            <a:normAutofit/>
          </a:bodyPr>
          <a:lstStyle>
            <a:lvl1pPr marL="0" indent="0">
              <a:lnSpc>
                <a:spcPct val="100000"/>
              </a:lnSpc>
              <a:spcBef>
                <a:spcPts val="1000"/>
              </a:spcBef>
              <a:buNone/>
              <a:defRPr sz="2400"/>
            </a:lvl1pPr>
            <a:lvl2pPr marL="457200" indent="0">
              <a:lnSpc>
                <a:spcPct val="100000"/>
              </a:lnSpc>
              <a:spcBef>
                <a:spcPts val="1000"/>
              </a:spcBef>
              <a:buNone/>
              <a:defRPr sz="2000"/>
            </a:lvl2pPr>
            <a:lvl3pPr marL="914400" indent="0">
              <a:lnSpc>
                <a:spcPct val="100000"/>
              </a:lnSpc>
              <a:spcBef>
                <a:spcPts val="1000"/>
              </a:spcBef>
              <a:buNone/>
              <a:defRPr sz="1800"/>
            </a:lvl3pPr>
            <a:lvl4pPr marL="1371600" indent="0">
              <a:lnSpc>
                <a:spcPct val="100000"/>
              </a:lnSpc>
              <a:spcBef>
                <a:spcPts val="1000"/>
              </a:spcBef>
              <a:buNone/>
              <a:defRPr sz="1600"/>
            </a:lvl4pPr>
            <a:lvl5pPr marL="1828800" indent="0">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1D52A9BE-2A46-4899-C38E-B513CC1AF11E}"/>
              </a:ext>
            </a:extLst>
          </p:cNvPr>
          <p:cNvSpPr>
            <a:spLocks noGrp="1"/>
          </p:cNvSpPr>
          <p:nvPr>
            <p:ph type="sldNum" sz="quarter" idx="14"/>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471750507"/>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tx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A9EF1CCA-35D0-41F4-BC3D-AA1679C3E60D}"/>
              </a:ext>
              <a:ext uri="{C183D7F6-B498-43B3-948B-1728B52AA6E4}">
                <adec:decorative xmlns:adec="http://schemas.microsoft.com/office/drawing/2017/decorative" val="1"/>
              </a:ext>
            </a:extLst>
          </p:cNvPr>
          <p:cNvGrpSpPr/>
          <p:nvPr/>
        </p:nvGrpSpPr>
        <p:grpSpPr>
          <a:xfrm>
            <a:off x="1276514" y="397442"/>
            <a:ext cx="9619886" cy="6623279"/>
            <a:chOff x="1276514" y="397442"/>
            <a:chExt cx="9619886" cy="6623279"/>
          </a:xfrm>
        </p:grpSpPr>
        <p:grpSp>
          <p:nvGrpSpPr>
            <p:cNvPr id="8" name="Group 7">
              <a:extLst>
                <a:ext uri="{FF2B5EF4-FFF2-40B4-BE49-F238E27FC236}">
                  <a16:creationId xmlns:a16="http://schemas.microsoft.com/office/drawing/2014/main" id="{039112C6-05E1-7A58-F9B3-4ED607F0FEB5}"/>
                </a:ext>
              </a:extLst>
            </p:cNvPr>
            <p:cNvGrpSpPr/>
            <p:nvPr userDrawn="1"/>
          </p:nvGrpSpPr>
          <p:grpSpPr>
            <a:xfrm>
              <a:off x="1276514" y="397442"/>
              <a:ext cx="3028206" cy="3166674"/>
              <a:chOff x="5656746" y="820557"/>
              <a:chExt cx="4120055" cy="4308449"/>
            </a:xfrm>
          </p:grpSpPr>
          <p:pic>
            <p:nvPicPr>
              <p:cNvPr id="9" name="Graphic 8">
                <a:extLst>
                  <a:ext uri="{FF2B5EF4-FFF2-40B4-BE49-F238E27FC236}">
                    <a16:creationId xmlns:a16="http://schemas.microsoft.com/office/drawing/2014/main" id="{580B3039-6990-1E35-87E4-6C581CF7BA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0" name="Graphic 9">
                <a:extLst>
                  <a:ext uri="{FF2B5EF4-FFF2-40B4-BE49-F238E27FC236}">
                    <a16:creationId xmlns:a16="http://schemas.microsoft.com/office/drawing/2014/main" id="{37F0331D-9A8D-485F-9469-6B31E3D61C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grpSp>
          <p:nvGrpSpPr>
            <p:cNvPr id="12" name="Group 11">
              <a:extLst>
                <a:ext uri="{FF2B5EF4-FFF2-40B4-BE49-F238E27FC236}">
                  <a16:creationId xmlns:a16="http://schemas.microsoft.com/office/drawing/2014/main" id="{D1BCBEDD-D6D8-B22D-46D2-C061FBDFE326}"/>
                </a:ext>
              </a:extLst>
            </p:cNvPr>
            <p:cNvGrpSpPr/>
            <p:nvPr userDrawn="1"/>
          </p:nvGrpSpPr>
          <p:grpSpPr>
            <a:xfrm>
              <a:off x="6776345" y="2712272"/>
              <a:ext cx="4120055" cy="4308449"/>
              <a:chOff x="5656746" y="820557"/>
              <a:chExt cx="4120055" cy="4308449"/>
            </a:xfrm>
          </p:grpSpPr>
          <p:pic>
            <p:nvPicPr>
              <p:cNvPr id="13" name="Graphic 12">
                <a:extLst>
                  <a:ext uri="{FF2B5EF4-FFF2-40B4-BE49-F238E27FC236}">
                    <a16:creationId xmlns:a16="http://schemas.microsoft.com/office/drawing/2014/main" id="{43D2104B-238A-6958-53E9-4C3CFC4C99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4" name="Graphic 13">
                <a:extLst>
                  <a:ext uri="{FF2B5EF4-FFF2-40B4-BE49-F238E27FC236}">
                    <a16:creationId xmlns:a16="http://schemas.microsoft.com/office/drawing/2014/main" id="{FE1FCD13-2E12-4019-9FCB-3A53D17321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grpSp>
      <p:sp>
        <p:nvSpPr>
          <p:cNvPr id="7" name="Rectangle 6">
            <a:extLst>
              <a:ext uri="{FF2B5EF4-FFF2-40B4-BE49-F238E27FC236}">
                <a16:creationId xmlns:a16="http://schemas.microsoft.com/office/drawing/2014/main" id="{7CEA9FD7-5B24-27A7-2BB5-A937B6A4DA0F}"/>
              </a:ext>
              <a:ext uri="{C183D7F6-B498-43B3-948B-1728B52AA6E4}">
                <adec:decorative xmlns:adec="http://schemas.microsoft.com/office/drawing/2017/decorative" val="1"/>
              </a:ext>
            </a:extLst>
          </p:cNvPr>
          <p:cNvSpPr/>
          <p:nvPr/>
        </p:nvSpPr>
        <p:spPr>
          <a:xfrm>
            <a:off x="1038938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C3731B0-8EE6-11A7-D5EB-431792C487D8}"/>
              </a:ext>
              <a:ext uri="{C183D7F6-B498-43B3-948B-1728B52AA6E4}">
                <adec:decorative xmlns:adec="http://schemas.microsoft.com/office/drawing/2017/decorative" val="1"/>
              </a:ext>
            </a:extLst>
          </p:cNvPr>
          <p:cNvSpPr/>
          <p:nvPr/>
        </p:nvSpPr>
        <p:spPr>
          <a:xfrm>
            <a:off x="442568" y="0"/>
            <a:ext cx="210812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6EEE179-0672-B497-0D0F-DF7C0E09DFC9}"/>
              </a:ext>
              <a:ext uri="{C183D7F6-B498-43B3-948B-1728B52AA6E4}">
                <adec:decorative xmlns:adec="http://schemas.microsoft.com/office/drawing/2017/decorative" val="1"/>
              </a:ext>
            </a:extLst>
          </p:cNvPr>
          <p:cNvSpPr/>
          <p:nvPr/>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18745" y="507244"/>
            <a:ext cx="9143999" cy="2162065"/>
          </a:xfrm>
        </p:spPr>
        <p:txBody>
          <a:bodyPr anchor="b">
            <a:normAutofit/>
          </a:bodyPr>
          <a:lstStyle>
            <a:lvl1pPr algn="l">
              <a:defRPr sz="4800" b="1"/>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552700" y="3586281"/>
            <a:ext cx="7086600" cy="2286000"/>
          </a:xfrm>
        </p:spPr>
        <p:txBody>
          <a:bodyPr>
            <a:normAutofit/>
          </a:bodyPr>
          <a:lstStyle>
            <a:lvl1pPr marL="0" indent="0" algn="ctr">
              <a:lnSpc>
                <a:spcPct val="100000"/>
              </a:lnSpc>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Slide Number Placeholder 5">
            <a:extLst>
              <a:ext uri="{FF2B5EF4-FFF2-40B4-BE49-F238E27FC236}">
                <a16:creationId xmlns:a16="http://schemas.microsoft.com/office/drawing/2014/main" id="{0E8AEB78-507E-76A4-533C-B685FBB93E63}"/>
              </a:ext>
            </a:extLst>
          </p:cNvPr>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314368936"/>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Right 2">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08A07D-9CD9-61E7-5307-509E256E3280}"/>
              </a:ext>
              <a:ext uri="{C183D7F6-B498-43B3-948B-1728B52AA6E4}">
                <adec:decorative xmlns:adec="http://schemas.microsoft.com/office/drawing/2017/decorative" val="1"/>
              </a:ext>
            </a:extLst>
          </p:cNvPr>
          <p:cNvSpPr/>
          <p:nvPr/>
        </p:nvSpPr>
        <p:spPr>
          <a:xfrm>
            <a:off x="968196" y="0"/>
            <a:ext cx="249709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6D3D556-F10A-EC7C-0757-E00C6BD1151D}"/>
              </a:ext>
              <a:ext uri="{C183D7F6-B498-43B3-948B-1728B52AA6E4}">
                <adec:decorative xmlns:adec="http://schemas.microsoft.com/office/drawing/2017/decorative" val="1"/>
              </a:ext>
            </a:extLst>
          </p:cNvPr>
          <p:cNvSpPr/>
          <p:nvPr/>
        </p:nvSpPr>
        <p:spPr>
          <a:xfrm>
            <a:off x="5755612" y="0"/>
            <a:ext cx="39699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F434F37-A346-4DC3-ACA1-FE0B5DD0A9D0}"/>
              </a:ext>
              <a:ext uri="{C183D7F6-B498-43B3-948B-1728B52AA6E4}">
                <adec:decorative xmlns:adec="http://schemas.microsoft.com/office/drawing/2017/decorative" val="1"/>
              </a:ext>
            </a:extLst>
          </p:cNvPr>
          <p:cNvGrpSpPr/>
          <p:nvPr/>
        </p:nvGrpSpPr>
        <p:grpSpPr>
          <a:xfrm>
            <a:off x="1405264" y="1517829"/>
            <a:ext cx="4120055" cy="4308449"/>
            <a:chOff x="5656746" y="820557"/>
            <a:chExt cx="4120055" cy="4308449"/>
          </a:xfrm>
        </p:grpSpPr>
        <p:pic>
          <p:nvPicPr>
            <p:cNvPr id="6" name="Graphic 5">
              <a:extLst>
                <a:ext uri="{FF2B5EF4-FFF2-40B4-BE49-F238E27FC236}">
                  <a16:creationId xmlns:a16="http://schemas.microsoft.com/office/drawing/2014/main" id="{1CD6BFE6-65DF-2EFD-2AB8-EF54AE6EDE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5" name="Graphic 14">
              <a:extLst>
                <a:ext uri="{FF2B5EF4-FFF2-40B4-BE49-F238E27FC236}">
                  <a16:creationId xmlns:a16="http://schemas.microsoft.com/office/drawing/2014/main" id="{772A018D-5452-637A-6EFC-8A1C55CE03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21" name="Rectangle 20">
            <a:extLst>
              <a:ext uri="{FF2B5EF4-FFF2-40B4-BE49-F238E27FC236}">
                <a16:creationId xmlns:a16="http://schemas.microsoft.com/office/drawing/2014/main" id="{43AED969-CB3F-45E5-4B56-8D4841A04265}"/>
              </a:ext>
              <a:ext uri="{C183D7F6-B498-43B3-948B-1728B52AA6E4}">
                <adec:decorative xmlns:adec="http://schemas.microsoft.com/office/drawing/2017/decorative" val="1"/>
              </a:ext>
            </a:extLst>
          </p:cNvPr>
          <p:cNvSpPr/>
          <p:nvPr/>
        </p:nvSpPr>
        <p:spPr>
          <a:xfrm>
            <a:off x="2653444"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6EEE179-0672-B497-0D0F-DF7C0E09DFC9}"/>
              </a:ext>
              <a:ext uri="{C183D7F6-B498-43B3-948B-1728B52AA6E4}">
                <adec:decorative xmlns:adec="http://schemas.microsoft.com/office/drawing/2017/decorative" val="1"/>
              </a:ext>
            </a:extLst>
          </p:cNvPr>
          <p:cNvSpPr/>
          <p:nvPr/>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6297523" y="750316"/>
            <a:ext cx="5469591" cy="2066052"/>
          </a:xfrm>
        </p:spPr>
        <p:txBody>
          <a:bodyPr anchor="ctr">
            <a:normAutofit/>
          </a:bodyPr>
          <a:lstStyle>
            <a:lvl1pPr algn="l">
              <a:defRPr sz="4400" b="0"/>
            </a:lvl1pPr>
          </a:lstStyle>
          <a:p>
            <a:r>
              <a:rPr lang="en-US" dirty="0"/>
              <a:t>Click to add title</a:t>
            </a:r>
          </a:p>
        </p:txBody>
      </p:sp>
      <p:sp>
        <p:nvSpPr>
          <p:cNvPr id="23" name="Content Placeholder 22">
            <a:extLst>
              <a:ext uri="{FF2B5EF4-FFF2-40B4-BE49-F238E27FC236}">
                <a16:creationId xmlns:a16="http://schemas.microsoft.com/office/drawing/2014/main" id="{5F3BAA8E-44E6-12B3-F690-09AB8C245E99}"/>
              </a:ext>
            </a:extLst>
          </p:cNvPr>
          <p:cNvSpPr>
            <a:spLocks noGrp="1"/>
          </p:cNvSpPr>
          <p:nvPr>
            <p:ph sz="quarter" idx="10" hasCustomPrompt="1"/>
          </p:nvPr>
        </p:nvSpPr>
        <p:spPr>
          <a:xfrm>
            <a:off x="6297703" y="2884989"/>
            <a:ext cx="4768850" cy="3625392"/>
          </a:xfrm>
        </p:spPr>
        <p:txBody>
          <a:bodyPr>
            <a:normAutofit/>
          </a:bodyPr>
          <a:lstStyle>
            <a:lvl1pPr marL="0" indent="0">
              <a:lnSpc>
                <a:spcPct val="100000"/>
              </a:lnSpc>
              <a:spcBef>
                <a:spcPts val="1000"/>
              </a:spcBef>
              <a:buNone/>
              <a:defRPr sz="2400"/>
            </a:lvl1pPr>
            <a:lvl2pPr marL="457200" indent="0">
              <a:lnSpc>
                <a:spcPct val="100000"/>
              </a:lnSpc>
              <a:spcBef>
                <a:spcPts val="1000"/>
              </a:spcBef>
              <a:buNone/>
              <a:defRPr sz="2000"/>
            </a:lvl2pPr>
            <a:lvl3pPr marL="914400" indent="0">
              <a:lnSpc>
                <a:spcPct val="100000"/>
              </a:lnSpc>
              <a:spcBef>
                <a:spcPts val="1000"/>
              </a:spcBef>
              <a:buNone/>
              <a:defRPr sz="1800"/>
            </a:lvl3pPr>
            <a:lvl4pPr marL="1371600" indent="0">
              <a:lnSpc>
                <a:spcPct val="100000"/>
              </a:lnSpc>
              <a:spcBef>
                <a:spcPts val="1000"/>
              </a:spcBef>
              <a:buNone/>
              <a:defRPr sz="1600"/>
            </a:lvl4pPr>
            <a:lvl5pPr marL="1828800" indent="0">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94A042FB-AE91-12A6-1B9A-55AE16FB5340}"/>
              </a:ext>
            </a:extLst>
          </p:cNvPr>
          <p:cNvSpPr>
            <a:spLocks noGrp="1"/>
          </p:cNvSpPr>
          <p:nvPr>
            <p:ph type="sldNum" sz="quarter" idx="13"/>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363278977"/>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Picture">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FA63973E-7BCA-0A84-9988-670F7B314B7F}"/>
              </a:ext>
              <a:ext uri="{C183D7F6-B498-43B3-948B-1728B52AA6E4}">
                <adec:decorative xmlns:adec="http://schemas.microsoft.com/office/drawing/2017/decorative" val="1"/>
              </a:ext>
            </a:extLst>
          </p:cNvPr>
          <p:cNvSpPr/>
          <p:nvPr/>
        </p:nvSpPr>
        <p:spPr>
          <a:xfrm flipH="1">
            <a:off x="1928" y="1925"/>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EF9F5EDC-2D5E-96A7-AAB9-D60B6E1AFB98}"/>
              </a:ext>
              <a:ext uri="{C183D7F6-B498-43B3-948B-1728B52AA6E4}">
                <adec:decorative xmlns:adec="http://schemas.microsoft.com/office/drawing/2017/decorative" val="1"/>
              </a:ext>
            </a:extLst>
          </p:cNvPr>
          <p:cNvSpPr/>
          <p:nvPr/>
        </p:nvSpPr>
        <p:spPr>
          <a:xfrm>
            <a:off x="1526699" y="3527"/>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8424DE0-155D-2A3C-788A-5A0C0D9CDADD}"/>
              </a:ext>
              <a:ext uri="{C183D7F6-B498-43B3-948B-1728B52AA6E4}">
                <adec:decorative xmlns:adec="http://schemas.microsoft.com/office/drawing/2017/decorative" val="1"/>
              </a:ext>
            </a:extLst>
          </p:cNvPr>
          <p:cNvSpPr/>
          <p:nvPr/>
        </p:nvSpPr>
        <p:spPr>
          <a:xfrm>
            <a:off x="306728" y="275768"/>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B87C557-55D3-F920-773C-DDD1348C42B8}"/>
              </a:ext>
              <a:ext uri="{C183D7F6-B498-43B3-948B-1728B52AA6E4}">
                <adec:decorative xmlns:adec="http://schemas.microsoft.com/office/drawing/2017/decorative" val="1"/>
              </a:ext>
            </a:extLst>
          </p:cNvPr>
          <p:cNvGrpSpPr/>
          <p:nvPr/>
        </p:nvGrpSpPr>
        <p:grpSpPr>
          <a:xfrm>
            <a:off x="72673" y="2714197"/>
            <a:ext cx="4120055" cy="4308449"/>
            <a:chOff x="5656746" y="820557"/>
            <a:chExt cx="4120055" cy="4308449"/>
          </a:xfrm>
        </p:grpSpPr>
        <p:pic>
          <p:nvPicPr>
            <p:cNvPr id="14" name="Graphic 13">
              <a:extLst>
                <a:ext uri="{FF2B5EF4-FFF2-40B4-BE49-F238E27FC236}">
                  <a16:creationId xmlns:a16="http://schemas.microsoft.com/office/drawing/2014/main" id="{1BC0724F-AE42-0E0F-E392-0C3EBB9DD8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6" name="Graphic 15">
              <a:extLst>
                <a:ext uri="{FF2B5EF4-FFF2-40B4-BE49-F238E27FC236}">
                  <a16:creationId xmlns:a16="http://schemas.microsoft.com/office/drawing/2014/main" id="{1B6F6A44-F108-5B62-1638-5680B0204E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0667" y="405113"/>
            <a:ext cx="4505155" cy="6007261"/>
          </a:xfrm>
        </p:spPr>
        <p:txBody>
          <a:bodyPr anchor="ctr">
            <a:normAutofit/>
          </a:bodyPr>
          <a:lstStyle>
            <a:lvl1pPr algn="r">
              <a:defRPr sz="4800" b="1" spc="0" baseline="0"/>
            </a:lvl1pPr>
          </a:lstStyle>
          <a:p>
            <a:r>
              <a:rPr lang="en-US" dirty="0"/>
              <a:t>Click to add title</a:t>
            </a:r>
          </a:p>
        </p:txBody>
      </p:sp>
      <p:sp>
        <p:nvSpPr>
          <p:cNvPr id="21" name="Picture Placeholder 10">
            <a:extLst>
              <a:ext uri="{FF2B5EF4-FFF2-40B4-BE49-F238E27FC236}">
                <a16:creationId xmlns:a16="http://schemas.microsoft.com/office/drawing/2014/main" id="{83A8F0F5-EBCC-860A-B0EE-A7F56BA39A4E}"/>
              </a:ext>
            </a:extLst>
          </p:cNvPr>
          <p:cNvSpPr>
            <a:spLocks noGrp="1"/>
          </p:cNvSpPr>
          <p:nvPr>
            <p:ph type="pic" sz="quarter" idx="11" hasCustomPrompt="1"/>
          </p:nvPr>
        </p:nvSpPr>
        <p:spPr>
          <a:xfrm>
            <a:off x="5876079" y="1748992"/>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6" name="Slide Number Placeholder 5">
            <a:extLst>
              <a:ext uri="{FF2B5EF4-FFF2-40B4-BE49-F238E27FC236}">
                <a16:creationId xmlns:a16="http://schemas.microsoft.com/office/drawing/2014/main" id="{7660224B-09BE-F95F-F2DE-0EA9731AEB88}"/>
              </a:ext>
            </a:extLst>
          </p:cNvPr>
          <p:cNvSpPr>
            <a:spLocks noGrp="1"/>
          </p:cNvSpPr>
          <p:nvPr>
            <p:ph type="sldNum" sz="quarter" idx="14"/>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740887831"/>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Right 3">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50290D7-ABD3-D880-F002-A497290AC094}"/>
              </a:ext>
              <a:ext uri="{C183D7F6-B498-43B3-948B-1728B52AA6E4}">
                <adec:decorative xmlns:adec="http://schemas.microsoft.com/office/drawing/2017/decorative" val="1"/>
              </a:ext>
            </a:extLst>
          </p:cNvPr>
          <p:cNvSpPr/>
          <p:nvPr/>
        </p:nvSpPr>
        <p:spPr>
          <a:xfrm>
            <a:off x="-3245" y="-3248"/>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Rectangle 2">
            <a:extLst>
              <a:ext uri="{FF2B5EF4-FFF2-40B4-BE49-F238E27FC236}">
                <a16:creationId xmlns:a16="http://schemas.microsoft.com/office/drawing/2014/main" id="{EBD13AA8-D23C-5C6A-33DF-C454CDF896BD}"/>
              </a:ext>
              <a:ext uri="{C183D7F6-B498-43B3-948B-1728B52AA6E4}">
                <adec:decorative xmlns:adec="http://schemas.microsoft.com/office/drawing/2017/decorative" val="1"/>
              </a:ext>
            </a:extLst>
          </p:cNvPr>
          <p:cNvSpPr/>
          <p:nvPr/>
        </p:nvSpPr>
        <p:spPr>
          <a:xfrm>
            <a:off x="11301493" y="0"/>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C39822-D546-CAF5-43A0-84756C8C7B6B}"/>
              </a:ext>
              <a:ext uri="{C183D7F6-B498-43B3-948B-1728B52AA6E4}">
                <adec:decorative xmlns:adec="http://schemas.microsoft.com/office/drawing/2017/decorative" val="1"/>
              </a:ext>
            </a:extLst>
          </p:cNvPr>
          <p:cNvSpPr/>
          <p:nvPr/>
        </p:nvSpPr>
        <p:spPr>
          <a:xfrm>
            <a:off x="10761785"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6599930" y="347620"/>
            <a:ext cx="5163939" cy="2474204"/>
          </a:xfrm>
        </p:spPr>
        <p:txBody>
          <a:bodyPr anchor="b">
            <a:normAutofit/>
          </a:bodyPr>
          <a:lstStyle>
            <a:lvl1pPr algn="l">
              <a:defRPr sz="4400" b="0" spc="0" baseline="0"/>
            </a:lvl1pPr>
          </a:lstStyle>
          <a:p>
            <a:r>
              <a:rPr lang="en-US"/>
              <a:t>Click to edit Master title style</a:t>
            </a:r>
            <a:endParaRPr lang="en-US" dirty="0"/>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00170" y="1751759"/>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6599930" y="2961187"/>
            <a:ext cx="5163939" cy="3346735"/>
          </a:xfrm>
        </p:spPr>
        <p:txBody>
          <a:bodyPr>
            <a:normAutofit/>
          </a:bodyPr>
          <a:lstStyle>
            <a:lvl1pPr marL="228600" indent="-228600">
              <a:lnSpc>
                <a:spcPct val="100000"/>
              </a:lnSpc>
              <a:spcBef>
                <a:spcPts val="1000"/>
              </a:spcBef>
              <a:buFont typeface="Arial" panose="020B0604020202020204" pitchFamily="34" charset="0"/>
              <a:buChar char="•"/>
              <a:defRPr sz="2000"/>
            </a:lvl1pPr>
            <a:lvl2pPr marL="800100" indent="-228600">
              <a:lnSpc>
                <a:spcPct val="100000"/>
              </a:lnSpc>
              <a:spcBef>
                <a:spcPts val="1000"/>
              </a:spcBef>
              <a:buFont typeface="Arial" panose="020B0604020202020204" pitchFamily="34" charset="0"/>
              <a:buChar char="•"/>
              <a:defRPr sz="1800"/>
            </a:lvl2pPr>
            <a:lvl3pPr marL="1200150" indent="-228600">
              <a:lnSpc>
                <a:spcPct val="100000"/>
              </a:lnSpc>
              <a:spcBef>
                <a:spcPts val="1000"/>
              </a:spcBef>
              <a:buFont typeface="Arial" panose="020B0604020202020204" pitchFamily="34" charset="0"/>
              <a:buChar char="•"/>
              <a:defRPr sz="1600"/>
            </a:lvl3pPr>
            <a:lvl4pPr marL="1657350" indent="-228600">
              <a:lnSpc>
                <a:spcPct val="100000"/>
              </a:lnSpc>
              <a:spcBef>
                <a:spcPts val="1000"/>
              </a:spcBef>
              <a:buFont typeface="Arial" panose="020B0604020202020204" pitchFamily="34" charset="0"/>
              <a:buChar char="•"/>
              <a:defRPr sz="1400"/>
            </a:lvl4pPr>
            <a:lvl5pPr marL="2114550" indent="-228600">
              <a:lnSpc>
                <a:spcPct val="100000"/>
              </a:lnSpc>
              <a:spcBef>
                <a:spcPts val="1000"/>
              </a:spcBef>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63AD0209-DE4E-6825-8F20-EC9CF7FA6A27}"/>
              </a:ext>
            </a:extLst>
          </p:cNvPr>
          <p:cNvSpPr>
            <a:spLocks noGrp="1"/>
          </p:cNvSpPr>
          <p:nvPr>
            <p:ph type="sldNum" sz="quarter" idx="14"/>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048623379"/>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1">
    <p:bg>
      <p:bgPr>
        <a:solidFill>
          <a:schemeClr val="tx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1F6D51D-5B15-9B30-DC19-5F58B30523DC}"/>
              </a:ext>
              <a:ext uri="{C183D7F6-B498-43B3-948B-1728B52AA6E4}">
                <adec:decorative xmlns:adec="http://schemas.microsoft.com/office/drawing/2017/decorative" val="1"/>
              </a:ext>
            </a:extLst>
          </p:cNvPr>
          <p:cNvGrpSpPr/>
          <p:nvPr/>
        </p:nvGrpSpPr>
        <p:grpSpPr>
          <a:xfrm>
            <a:off x="837577" y="3429000"/>
            <a:ext cx="3288931" cy="3439321"/>
            <a:chOff x="5656746" y="820557"/>
            <a:chExt cx="4120055" cy="4308449"/>
          </a:xfrm>
        </p:grpSpPr>
        <p:pic>
          <p:nvPicPr>
            <p:cNvPr id="12" name="Graphic 11">
              <a:extLst>
                <a:ext uri="{FF2B5EF4-FFF2-40B4-BE49-F238E27FC236}">
                  <a16:creationId xmlns:a16="http://schemas.microsoft.com/office/drawing/2014/main" id="{A480DA77-F71B-5298-1353-A41A3B4DA8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3" name="Graphic 12">
              <a:extLst>
                <a:ext uri="{FF2B5EF4-FFF2-40B4-BE49-F238E27FC236}">
                  <a16:creationId xmlns:a16="http://schemas.microsoft.com/office/drawing/2014/main" id="{90839BC8-89BD-1554-5D44-CDDBE6CA9F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4" name="Rectangle 13">
            <a:extLst>
              <a:ext uri="{FF2B5EF4-FFF2-40B4-BE49-F238E27FC236}">
                <a16:creationId xmlns:a16="http://schemas.microsoft.com/office/drawing/2014/main" id="{21216545-2BDC-F9A0-F675-174EDC926153}"/>
              </a:ext>
              <a:ext uri="{C183D7F6-B498-43B3-948B-1728B52AA6E4}">
                <adec:decorative xmlns:adec="http://schemas.microsoft.com/office/drawing/2017/decorative" val="1"/>
              </a:ext>
            </a:extLst>
          </p:cNvPr>
          <p:cNvSpPr/>
          <p:nvPr/>
        </p:nvSpPr>
        <p:spPr>
          <a:xfrm>
            <a:off x="745336"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68970B-8B94-3775-274C-FB844115E429}"/>
              </a:ext>
              <a:ext uri="{C183D7F6-B498-43B3-948B-1728B52AA6E4}">
                <adec:decorative xmlns:adec="http://schemas.microsoft.com/office/drawing/2017/decorative" val="1"/>
              </a:ext>
            </a:extLst>
          </p:cNvPr>
          <p:cNvSpPr/>
          <p:nvPr/>
        </p:nvSpPr>
        <p:spPr>
          <a:xfrm>
            <a:off x="492942" y="0"/>
            <a:ext cx="94077"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5972257-517A-A49E-FA85-ED69B1A60FFB}"/>
              </a:ext>
              <a:ext uri="{C183D7F6-B498-43B3-948B-1728B52AA6E4}">
                <adec:decorative xmlns:adec="http://schemas.microsoft.com/office/drawing/2017/decorative" val="1"/>
              </a:ext>
            </a:extLst>
          </p:cNvPr>
          <p:cNvSpPr/>
          <p:nvPr/>
        </p:nvSpPr>
        <p:spPr>
          <a:xfrm>
            <a:off x="11068288"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2" y="1825625"/>
            <a:ext cx="4247067" cy="435133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6434851" y="1825625"/>
            <a:ext cx="4247067" cy="4351338"/>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5394AC65-CD3D-69D7-24FB-C82AA429A96F}"/>
              </a:ext>
            </a:extLst>
          </p:cNvPr>
          <p:cNvSpPr>
            <a:spLocks noGrp="1"/>
          </p:cNvSpPr>
          <p:nvPr>
            <p:ph type="sldNum" sz="quarter" idx="13"/>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288700260"/>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2">
    <p:bg>
      <p:bgPr>
        <a:solidFill>
          <a:schemeClr val="tx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04544E-40BA-0EF3-1D11-F15C7E80D37E}"/>
              </a:ext>
              <a:ext uri="{C183D7F6-B498-43B3-948B-1728B52AA6E4}">
                <adec:decorative xmlns:adec="http://schemas.microsoft.com/office/drawing/2017/decorative" val="1"/>
              </a:ext>
            </a:extLst>
          </p:cNvPr>
          <p:cNvSpPr/>
          <p:nvPr/>
        </p:nvSpPr>
        <p:spPr>
          <a:xfrm>
            <a:off x="3883561"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C06BFA7-94AE-3A18-523D-C688ECFB498E}"/>
              </a:ext>
              <a:ext uri="{C183D7F6-B498-43B3-948B-1728B52AA6E4}">
                <adec:decorative xmlns:adec="http://schemas.microsoft.com/office/drawing/2017/decorative" val="1"/>
              </a:ext>
            </a:extLst>
          </p:cNvPr>
          <p:cNvSpPr/>
          <p:nvPr/>
        </p:nvSpPr>
        <p:spPr>
          <a:xfrm>
            <a:off x="3078414" y="0"/>
            <a:ext cx="94077"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E5786F04-54BF-9AA6-0B44-DE78BB380D05}"/>
              </a:ext>
              <a:ext uri="{C183D7F6-B498-43B3-948B-1728B52AA6E4}">
                <adec:decorative xmlns:adec="http://schemas.microsoft.com/office/drawing/2017/decorative" val="1"/>
              </a:ext>
            </a:extLst>
          </p:cNvPr>
          <p:cNvGrpSpPr/>
          <p:nvPr/>
        </p:nvGrpSpPr>
        <p:grpSpPr>
          <a:xfrm>
            <a:off x="685177" y="2407472"/>
            <a:ext cx="4120055" cy="4308449"/>
            <a:chOff x="5656746" y="820557"/>
            <a:chExt cx="4120055" cy="4308449"/>
          </a:xfrm>
        </p:grpSpPr>
        <p:pic>
          <p:nvPicPr>
            <p:cNvPr id="6" name="Graphic 5">
              <a:extLst>
                <a:ext uri="{FF2B5EF4-FFF2-40B4-BE49-F238E27FC236}">
                  <a16:creationId xmlns:a16="http://schemas.microsoft.com/office/drawing/2014/main" id="{DA2FB764-6719-6FC4-D31C-F96BBA0A6F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7" name="Graphic 6">
              <a:extLst>
                <a:ext uri="{FF2B5EF4-FFF2-40B4-BE49-F238E27FC236}">
                  <a16:creationId xmlns:a16="http://schemas.microsoft.com/office/drawing/2014/main" id="{D87175FD-8DE3-7754-36A9-07FEE388EB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3" y="1825625"/>
            <a:ext cx="3525772" cy="4351338"/>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5149516" y="1733025"/>
            <a:ext cx="6204283" cy="3989388"/>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13">
            <a:extLst>
              <a:ext uri="{FF2B5EF4-FFF2-40B4-BE49-F238E27FC236}">
                <a16:creationId xmlns:a16="http://schemas.microsoft.com/office/drawing/2014/main" id="{EDBFC337-301C-C3ED-321C-AB4EF4A10822}"/>
              </a:ext>
            </a:extLst>
          </p:cNvPr>
          <p:cNvSpPr>
            <a:spLocks noGrp="1"/>
          </p:cNvSpPr>
          <p:nvPr>
            <p:ph type="sldNum" sz="quarter" idx="13"/>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977868893"/>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1875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145255"/>
            <a:ext cx="2743200" cy="365125"/>
          </a:xfrm>
          <a:prstGeom prst="rect">
            <a:avLst/>
          </a:prstGeom>
        </p:spPr>
        <p:txBody>
          <a:bodyPr vert="horz" lIns="91440" tIns="45720" rIns="91440" bIns="45720" rtlCol="0" anchor="ctr"/>
          <a:lstStyle>
            <a:lvl1pPr algn="l">
              <a:defRPr sz="1200">
                <a:solidFill>
                  <a:schemeClr val="bg1"/>
                </a:solidFill>
              </a:defRPr>
            </a:lvl1pPr>
          </a:lstStyle>
          <a:p>
            <a:fld id="{48A87A34-81AB-432B-8DAE-1953F412C126}" type="datetimeFigureOut">
              <a:rPr lang="en-US" smtClean="0"/>
              <a:pPr/>
              <a:t>3/30/24</a:t>
            </a:fld>
            <a:endParaRPr lang="en-US"/>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922000" y="6145255"/>
            <a:ext cx="845114" cy="365125"/>
          </a:xfrm>
          <a:prstGeom prst="rect">
            <a:avLst/>
          </a:prstGeom>
        </p:spPr>
        <p:txBody>
          <a:bodyPr vert="horz" lIns="91440" tIns="45720" rIns="91440" bIns="45720" rtlCol="0" anchor="ctr"/>
          <a:lstStyle>
            <a:lvl1pPr algn="r">
              <a:defRPr sz="1200">
                <a:solidFill>
                  <a:schemeClr val="bg1"/>
                </a:solidFill>
              </a:defRPr>
            </a:lvl1pPr>
          </a:lstStyle>
          <a:p>
            <a:fld id="{6D22F896-40B5-4ADD-8801-0D06FADFA095}" type="slidenum">
              <a:rPr lang="en-US" smtClean="0"/>
              <a:pPr/>
              <a:t>‹#›</a:t>
            </a:fld>
            <a:endParaRPr lang="en-US"/>
          </a:p>
        </p:txBody>
      </p:sp>
      <p:sp>
        <p:nvSpPr>
          <p:cNvPr id="7" name="Footer Placeholder 6">
            <a:extLst>
              <a:ext uri="{FF2B5EF4-FFF2-40B4-BE49-F238E27FC236}">
                <a16:creationId xmlns:a16="http://schemas.microsoft.com/office/drawing/2014/main" id="{51AFD02D-325A-F2A8-9A62-D6D0AF0693E9}"/>
              </a:ext>
            </a:extLst>
          </p:cNvPr>
          <p:cNvSpPr>
            <a:spLocks noGrp="1"/>
          </p:cNvSpPr>
          <p:nvPr>
            <p:ph type="ftr" sz="quarter" idx="3"/>
          </p:nvPr>
        </p:nvSpPr>
        <p:spPr>
          <a:xfrm>
            <a:off x="4038600" y="6145255"/>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Tree>
    <p:extLst>
      <p:ext uri="{BB962C8B-B14F-4D97-AF65-F5344CB8AC3E}">
        <p14:creationId xmlns:p14="http://schemas.microsoft.com/office/powerpoint/2010/main" val="386961582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Lst>
  <p:transition spd="slow">
    <p:cover/>
  </p:transition>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00000"/>
        </a:lnSpc>
        <a:spcBef>
          <a:spcPts val="10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00000"/>
        </a:lnSpc>
        <a:spcBef>
          <a:spcPts val="1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Gmarisc2/BUS-5100.gi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www.kaggle.com/datasets/gonzalogigena/nba-all-time-stat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140" y="576470"/>
            <a:ext cx="4831209" cy="2266121"/>
          </a:xfrm>
        </p:spPr>
        <p:txBody>
          <a:bodyPr anchor="ctr">
            <a:normAutofit/>
          </a:bodyPr>
          <a:lstStyle/>
          <a:p>
            <a:r>
              <a:rPr lang="en-US" dirty="0"/>
              <a:t>NBA: </a:t>
            </a:r>
            <a:br>
              <a:rPr lang="en-US" dirty="0"/>
            </a:br>
            <a:r>
              <a:rPr lang="en-US" dirty="0"/>
              <a:t>All Time Statistics and Performance </a:t>
            </a:r>
          </a:p>
        </p:txBody>
      </p:sp>
      <p:sp>
        <p:nvSpPr>
          <p:cNvPr id="3" name="Subtitle 2"/>
          <p:cNvSpPr>
            <a:spLocks noGrp="1"/>
          </p:cNvSpPr>
          <p:nvPr>
            <p:ph sz="quarter" idx="11"/>
          </p:nvPr>
        </p:nvSpPr>
        <p:spPr>
          <a:xfrm>
            <a:off x="376444" y="2842590"/>
            <a:ext cx="4921905" cy="3154027"/>
          </a:xfrm>
        </p:spPr>
        <p:txBody>
          <a:bodyPr vert="horz" lIns="91440" tIns="45720" rIns="91440" bIns="45720" rtlCol="0">
            <a:noAutofit/>
          </a:bodyPr>
          <a:lstStyle/>
          <a:p>
            <a:pPr>
              <a:lnSpc>
                <a:spcPct val="90000"/>
              </a:lnSpc>
            </a:pPr>
            <a:r>
              <a:rPr lang="en-US" sz="2200" b="1" dirty="0"/>
              <a:t>GROUP 1:                                                                                              </a:t>
            </a:r>
            <a:r>
              <a:rPr lang="en-US" sz="2200" b="1" dirty="0">
                <a:hlinkClick r:id="rId3"/>
              </a:rPr>
              <a:t>https://github.com/Gmarisc2/BUS-5100.git</a:t>
            </a:r>
            <a:r>
              <a:rPr lang="en-US" sz="2200" b="1" dirty="0"/>
              <a:t> </a:t>
            </a:r>
          </a:p>
          <a:p>
            <a:pPr>
              <a:lnSpc>
                <a:spcPct val="90000"/>
              </a:lnSpc>
            </a:pPr>
            <a:r>
              <a:rPr lang="en-US" sz="2200" i="1" dirty="0"/>
              <a:t>Ronaldo Villalobos </a:t>
            </a:r>
          </a:p>
          <a:p>
            <a:pPr>
              <a:lnSpc>
                <a:spcPct val="90000"/>
              </a:lnSpc>
            </a:pPr>
            <a:r>
              <a:rPr lang="en-US" sz="2200" i="1" dirty="0"/>
              <a:t>Vanessa Aguiar </a:t>
            </a:r>
          </a:p>
          <a:p>
            <a:pPr>
              <a:lnSpc>
                <a:spcPct val="90000"/>
              </a:lnSpc>
            </a:pPr>
            <a:r>
              <a:rPr lang="en-US" sz="2200" i="1" dirty="0"/>
              <a:t>Yousef </a:t>
            </a:r>
            <a:r>
              <a:rPr lang="en-US" sz="2200" i="1" dirty="0" err="1"/>
              <a:t>Elbanna</a:t>
            </a:r>
            <a:r>
              <a:rPr lang="en-US" sz="2200" i="1" dirty="0"/>
              <a:t> </a:t>
            </a:r>
          </a:p>
          <a:p>
            <a:pPr>
              <a:lnSpc>
                <a:spcPct val="90000"/>
              </a:lnSpc>
            </a:pPr>
            <a:r>
              <a:rPr lang="en-US" sz="2200" i="1" dirty="0"/>
              <a:t>Gustavo Mariscal </a:t>
            </a:r>
          </a:p>
          <a:p>
            <a:pPr>
              <a:lnSpc>
                <a:spcPct val="90000"/>
              </a:lnSpc>
            </a:pPr>
            <a:r>
              <a:rPr lang="en-US" sz="2200" i="1" dirty="0"/>
              <a:t>Ruben </a:t>
            </a:r>
            <a:r>
              <a:rPr lang="en-US" sz="2200" i="1" dirty="0" err="1"/>
              <a:t>Tomasian</a:t>
            </a:r>
            <a:r>
              <a:rPr lang="en-US" sz="2200" i="1" dirty="0"/>
              <a:t> </a:t>
            </a:r>
          </a:p>
          <a:p>
            <a:pPr>
              <a:lnSpc>
                <a:spcPct val="90000"/>
              </a:lnSpc>
            </a:pPr>
            <a:r>
              <a:rPr lang="en-US" sz="2200" i="1" dirty="0"/>
              <a:t>Juan Soto</a:t>
            </a:r>
          </a:p>
        </p:txBody>
      </p:sp>
      <p:pic>
        <p:nvPicPr>
          <p:cNvPr id="1026" name="Picture 2" descr="NBA's greatest players of all-time: Who are the top 23? | Fox News">
            <a:extLst>
              <a:ext uri="{FF2B5EF4-FFF2-40B4-BE49-F238E27FC236}">
                <a16:creationId xmlns:a16="http://schemas.microsoft.com/office/drawing/2014/main" id="{EEA49A5A-FF97-28DB-9B2B-8137D16336D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499" t="-8190" r="7048" b="-6712"/>
          <a:stretch/>
        </p:blipFill>
        <p:spPr bwMode="auto">
          <a:xfrm>
            <a:off x="6174557" y="1884902"/>
            <a:ext cx="4921906" cy="364682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0985722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00349-6EC2-C15B-4F9E-0B67A4E3B33C}"/>
              </a:ext>
            </a:extLst>
          </p:cNvPr>
          <p:cNvSpPr>
            <a:spLocks noGrp="1"/>
          </p:cNvSpPr>
          <p:nvPr>
            <p:ph type="title"/>
          </p:nvPr>
        </p:nvSpPr>
        <p:spPr>
          <a:xfrm>
            <a:off x="1431632" y="555869"/>
            <a:ext cx="9605635" cy="1059305"/>
          </a:xfrm>
        </p:spPr>
        <p:txBody>
          <a:bodyPr anchor="ctr">
            <a:normAutofit/>
          </a:bodyPr>
          <a:lstStyle/>
          <a:p>
            <a:r>
              <a:rPr lang="en-US" dirty="0"/>
              <a:t>Total Championships by Geography</a:t>
            </a:r>
          </a:p>
        </p:txBody>
      </p:sp>
      <p:sp>
        <p:nvSpPr>
          <p:cNvPr id="8" name="Content Placeholder 7">
            <a:extLst>
              <a:ext uri="{FF2B5EF4-FFF2-40B4-BE49-F238E27FC236}">
                <a16:creationId xmlns:a16="http://schemas.microsoft.com/office/drawing/2014/main" id="{5324C672-9991-B7DB-C07F-0385A08F1727}"/>
              </a:ext>
            </a:extLst>
          </p:cNvPr>
          <p:cNvSpPr>
            <a:spLocks noGrp="1"/>
          </p:cNvSpPr>
          <p:nvPr>
            <p:ph sz="half" idx="1"/>
          </p:nvPr>
        </p:nvSpPr>
        <p:spPr>
          <a:xfrm>
            <a:off x="192962" y="2013804"/>
            <a:ext cx="4645152" cy="3918073"/>
          </a:xfrm>
        </p:spPr>
        <p:txBody>
          <a:bodyPr vert="horz" lIns="91440" tIns="45720" rIns="91440" bIns="45720" rtlCol="0">
            <a:normAutofit/>
          </a:bodyPr>
          <a:lstStyle/>
          <a:p>
            <a:pPr>
              <a:lnSpc>
                <a:spcPct val="90000"/>
              </a:lnSpc>
            </a:pPr>
            <a:r>
              <a:rPr lang="en-US" sz="2400" dirty="0"/>
              <a:t>Leading NBA Championship Teams are the Los Angeles Lakers and Boston Celtics (17 each)</a:t>
            </a:r>
            <a:br>
              <a:rPr lang="en-US" sz="2400" dirty="0"/>
            </a:br>
            <a:endParaRPr lang="en-US" sz="2400" dirty="0"/>
          </a:p>
          <a:p>
            <a:pPr>
              <a:lnSpc>
                <a:spcPct val="90000"/>
              </a:lnSpc>
            </a:pPr>
            <a:r>
              <a:rPr lang="en-US" sz="2400" dirty="0"/>
              <a:t>Teams with no championships and not on the map: Hornets, Grizzlies, Pelicans, Timberwolves, Magic, Suns, </a:t>
            </a:r>
            <a:br>
              <a:rPr lang="en-US" sz="2400" dirty="0"/>
            </a:br>
            <a:r>
              <a:rPr lang="en-US" sz="2400" dirty="0"/>
              <a:t>Jazz, and Clippers.  </a:t>
            </a:r>
          </a:p>
        </p:txBody>
      </p:sp>
      <p:pic>
        <p:nvPicPr>
          <p:cNvPr id="4" name="Content Placeholder 3" descr="A map of the united states with red circles and blue dots&#10;&#10;Description automatically generated">
            <a:extLst>
              <a:ext uri="{FF2B5EF4-FFF2-40B4-BE49-F238E27FC236}">
                <a16:creationId xmlns:a16="http://schemas.microsoft.com/office/drawing/2014/main" id="{D2E06144-89CA-88D1-322D-D0D4EF7423F6}"/>
              </a:ext>
            </a:extLst>
          </p:cNvPr>
          <p:cNvPicPr>
            <a:picLocks noChangeAspect="1"/>
          </p:cNvPicPr>
          <p:nvPr/>
        </p:nvPicPr>
        <p:blipFill>
          <a:blip r:embed="rId3"/>
          <a:stretch>
            <a:fillRect/>
          </a:stretch>
        </p:blipFill>
        <p:spPr>
          <a:xfrm>
            <a:off x="5089928" y="1615174"/>
            <a:ext cx="7055180" cy="4938624"/>
          </a:xfrm>
          <a:prstGeom prst="rect">
            <a:avLst/>
          </a:prstGeom>
          <a:noFill/>
        </p:spPr>
      </p:pic>
    </p:spTree>
    <p:extLst>
      <p:ext uri="{BB962C8B-B14F-4D97-AF65-F5344CB8AC3E}">
        <p14:creationId xmlns:p14="http://schemas.microsoft.com/office/powerpoint/2010/main" val="1981245836"/>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716CA-8B7F-2E57-06C1-FFE2230DF60D}"/>
              </a:ext>
            </a:extLst>
          </p:cNvPr>
          <p:cNvSpPr>
            <a:spLocks noGrp="1"/>
          </p:cNvSpPr>
          <p:nvPr>
            <p:ph type="title"/>
          </p:nvPr>
        </p:nvSpPr>
        <p:spPr>
          <a:xfrm>
            <a:off x="381000" y="357554"/>
            <a:ext cx="11430000" cy="1325563"/>
          </a:xfrm>
        </p:spPr>
        <p:txBody>
          <a:bodyPr anchor="ctr">
            <a:normAutofit/>
          </a:bodyPr>
          <a:lstStyle/>
          <a:p>
            <a:r>
              <a:rPr lang="en-US" sz="4000" dirty="0"/>
              <a:t>TRENDS: 3PT VS 2PT Attempts OUTLOOK FOR THE FUTURE  </a:t>
            </a:r>
          </a:p>
        </p:txBody>
      </p:sp>
      <p:sp>
        <p:nvSpPr>
          <p:cNvPr id="3" name="Content Placeholder 2">
            <a:extLst>
              <a:ext uri="{FF2B5EF4-FFF2-40B4-BE49-F238E27FC236}">
                <a16:creationId xmlns:a16="http://schemas.microsoft.com/office/drawing/2014/main" id="{CD538592-4073-3247-95E2-EFC091C088D1}"/>
              </a:ext>
            </a:extLst>
          </p:cNvPr>
          <p:cNvSpPr>
            <a:spLocks noGrp="1"/>
          </p:cNvSpPr>
          <p:nvPr>
            <p:ph idx="1"/>
          </p:nvPr>
        </p:nvSpPr>
        <p:spPr>
          <a:xfrm>
            <a:off x="381000" y="1683117"/>
            <a:ext cx="3525772" cy="4735025"/>
          </a:xfrm>
        </p:spPr>
        <p:txBody>
          <a:bodyPr>
            <a:normAutofit/>
          </a:bodyPr>
          <a:lstStyle/>
          <a:p>
            <a:r>
              <a:rPr lang="en-US" sz="2400" dirty="0"/>
              <a:t>2 pt attempts vs 3 pt attempts, individual performance across players </a:t>
            </a:r>
          </a:p>
          <a:p>
            <a:r>
              <a:rPr lang="en-US" sz="2400" dirty="0"/>
              <a:t>Pre 1979 the 3 pointer did not exist</a:t>
            </a:r>
          </a:p>
          <a:p>
            <a:r>
              <a:rPr lang="en-US" sz="2400" dirty="0"/>
              <a:t>Since inception, the 3pt shot has gained in popularity and has surpassed 2pt attempts in 2018 </a:t>
            </a:r>
          </a:p>
          <a:p>
            <a:endParaRPr lang="en-US" dirty="0"/>
          </a:p>
          <a:p>
            <a:endParaRPr lang="en-US" dirty="0"/>
          </a:p>
        </p:txBody>
      </p:sp>
      <p:pic>
        <p:nvPicPr>
          <p:cNvPr id="6" name="Content Placeholder 3">
            <a:extLst>
              <a:ext uri="{FF2B5EF4-FFF2-40B4-BE49-F238E27FC236}">
                <a16:creationId xmlns:a16="http://schemas.microsoft.com/office/drawing/2014/main" id="{0A2CE40D-1BD0-7AF3-1E0E-F3103A38101A}"/>
              </a:ext>
            </a:extLst>
          </p:cNvPr>
          <p:cNvPicPr>
            <a:picLocks noGrp="1" noChangeAspect="1"/>
          </p:cNvPicPr>
          <p:nvPr/>
        </p:nvPicPr>
        <p:blipFill>
          <a:blip r:embed="rId3"/>
          <a:stretch>
            <a:fillRect/>
          </a:stretch>
        </p:blipFill>
        <p:spPr>
          <a:xfrm>
            <a:off x="3780432" y="2063261"/>
            <a:ext cx="8099583" cy="3563816"/>
          </a:xfrm>
          <a:prstGeom prst="rect">
            <a:avLst/>
          </a:prstGeom>
          <a:noFill/>
        </p:spPr>
      </p:pic>
    </p:spTree>
    <p:extLst>
      <p:ext uri="{BB962C8B-B14F-4D97-AF65-F5344CB8AC3E}">
        <p14:creationId xmlns:p14="http://schemas.microsoft.com/office/powerpoint/2010/main" val="408649464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28965-AA2E-876E-8F21-B2F6366FA11B}"/>
              </a:ext>
            </a:extLst>
          </p:cNvPr>
          <p:cNvSpPr>
            <a:spLocks noGrp="1"/>
          </p:cNvSpPr>
          <p:nvPr>
            <p:ph type="title"/>
          </p:nvPr>
        </p:nvSpPr>
        <p:spPr>
          <a:xfrm>
            <a:off x="381000" y="381000"/>
            <a:ext cx="11430000" cy="1325563"/>
          </a:xfrm>
        </p:spPr>
        <p:txBody>
          <a:bodyPr anchor="ctr">
            <a:normAutofit/>
          </a:bodyPr>
          <a:lstStyle/>
          <a:p>
            <a:r>
              <a:rPr lang="en-US" dirty="0"/>
              <a:t> </a:t>
            </a:r>
            <a:r>
              <a:rPr lang="en-US" sz="4000" dirty="0"/>
              <a:t>TIME SERIES Analysis: Lebron's season performance </a:t>
            </a:r>
            <a:endParaRPr lang="en-US" dirty="0"/>
          </a:p>
        </p:txBody>
      </p:sp>
      <p:sp>
        <p:nvSpPr>
          <p:cNvPr id="10" name="Content Placeholder 7">
            <a:extLst>
              <a:ext uri="{FF2B5EF4-FFF2-40B4-BE49-F238E27FC236}">
                <a16:creationId xmlns:a16="http://schemas.microsoft.com/office/drawing/2014/main" id="{86A1BBD0-FA66-4197-FE17-5668BDEE6B31}"/>
              </a:ext>
            </a:extLst>
          </p:cNvPr>
          <p:cNvSpPr>
            <a:spLocks noGrp="1"/>
          </p:cNvSpPr>
          <p:nvPr>
            <p:ph idx="1"/>
          </p:nvPr>
        </p:nvSpPr>
        <p:spPr>
          <a:xfrm>
            <a:off x="381000" y="1597025"/>
            <a:ext cx="3956538" cy="4651375"/>
          </a:xfrm>
        </p:spPr>
        <p:txBody>
          <a:bodyPr>
            <a:normAutofit/>
          </a:bodyPr>
          <a:lstStyle/>
          <a:p>
            <a:r>
              <a:rPr lang="en-US" sz="2400" dirty="0"/>
              <a:t>Timespan of an NBA season from October to May </a:t>
            </a:r>
          </a:p>
          <a:p>
            <a:r>
              <a:rPr lang="en-US" sz="2400" dirty="0"/>
              <a:t>Slump in performance during March, but spikes back up as teams begin to compete for playoffs</a:t>
            </a:r>
          </a:p>
          <a:p>
            <a:endParaRPr lang="en-US" dirty="0"/>
          </a:p>
        </p:txBody>
      </p:sp>
      <p:pic>
        <p:nvPicPr>
          <p:cNvPr id="4" name="Content Placeholder 3">
            <a:extLst>
              <a:ext uri="{FF2B5EF4-FFF2-40B4-BE49-F238E27FC236}">
                <a16:creationId xmlns:a16="http://schemas.microsoft.com/office/drawing/2014/main" id="{3A25C882-7B1D-EE14-2C01-6AC2C61460B3}"/>
              </a:ext>
            </a:extLst>
          </p:cNvPr>
          <p:cNvPicPr>
            <a:picLocks noChangeAspect="1"/>
          </p:cNvPicPr>
          <p:nvPr/>
        </p:nvPicPr>
        <p:blipFill>
          <a:blip r:embed="rId3"/>
          <a:stretch>
            <a:fillRect/>
          </a:stretch>
        </p:blipFill>
        <p:spPr>
          <a:xfrm>
            <a:off x="4113806" y="2120533"/>
            <a:ext cx="7697194" cy="3713896"/>
          </a:xfrm>
          <a:prstGeom prst="rect">
            <a:avLst/>
          </a:prstGeom>
          <a:noFill/>
        </p:spPr>
      </p:pic>
    </p:spTree>
    <p:extLst>
      <p:ext uri="{BB962C8B-B14F-4D97-AF65-F5344CB8AC3E}">
        <p14:creationId xmlns:p14="http://schemas.microsoft.com/office/powerpoint/2010/main" val="990311253"/>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74B83D8-7F7B-D2C7-70E6-D6E750F12870}"/>
              </a:ext>
            </a:extLst>
          </p:cNvPr>
          <p:cNvSpPr txBox="1">
            <a:spLocks/>
          </p:cNvSpPr>
          <p:nvPr/>
        </p:nvSpPr>
        <p:spPr>
          <a:xfrm>
            <a:off x="381000" y="381000"/>
            <a:ext cx="11430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spcAft>
                <a:spcPts val="600"/>
              </a:spcAft>
            </a:pPr>
            <a:r>
              <a:rPr lang="en-US" sz="4000" kern="1200" dirty="0">
                <a:solidFill>
                  <a:schemeClr val="bg1"/>
                </a:solidFill>
                <a:latin typeface="+mj-lt"/>
                <a:ea typeface="+mj-ea"/>
                <a:cs typeface="+mj-cs"/>
              </a:rPr>
              <a:t>RELATED WORK COMPARISON NBA Revenue for 2022-2023	</a:t>
            </a:r>
          </a:p>
        </p:txBody>
      </p:sp>
      <p:pic>
        <p:nvPicPr>
          <p:cNvPr id="10" name="Picture 9">
            <a:extLst>
              <a:ext uri="{FF2B5EF4-FFF2-40B4-BE49-F238E27FC236}">
                <a16:creationId xmlns:a16="http://schemas.microsoft.com/office/drawing/2014/main" id="{F22B6714-2A92-97C9-E5CA-DF85E73F0B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596" y="1632338"/>
            <a:ext cx="7453327" cy="4844662"/>
          </a:xfrm>
          <a:prstGeom prst="rect">
            <a:avLst/>
          </a:prstGeom>
          <a:noFill/>
        </p:spPr>
      </p:pic>
    </p:spTree>
    <p:extLst>
      <p:ext uri="{BB962C8B-B14F-4D97-AF65-F5344CB8AC3E}">
        <p14:creationId xmlns:p14="http://schemas.microsoft.com/office/powerpoint/2010/main" val="2965095522"/>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51D07-809C-DD25-9DA9-6473D83416CF}"/>
              </a:ext>
            </a:extLst>
          </p:cNvPr>
          <p:cNvSpPr>
            <a:spLocks noGrp="1"/>
          </p:cNvSpPr>
          <p:nvPr>
            <p:ph type="title"/>
          </p:nvPr>
        </p:nvSpPr>
        <p:spPr>
          <a:xfrm>
            <a:off x="381000" y="381000"/>
            <a:ext cx="11430000" cy="1325563"/>
          </a:xfrm>
        </p:spPr>
        <p:txBody>
          <a:bodyPr anchor="ctr">
            <a:normAutofit/>
          </a:bodyPr>
          <a:lstStyle/>
          <a:p>
            <a:r>
              <a:rPr lang="en-US" sz="4000" dirty="0"/>
              <a:t>RELATED WORK COMPARISON NBA Revenue for 2022-2023	</a:t>
            </a:r>
          </a:p>
        </p:txBody>
      </p:sp>
      <p:pic>
        <p:nvPicPr>
          <p:cNvPr id="4" name="Content Placeholder 3">
            <a:extLst>
              <a:ext uri="{FF2B5EF4-FFF2-40B4-BE49-F238E27FC236}">
                <a16:creationId xmlns:a16="http://schemas.microsoft.com/office/drawing/2014/main" id="{6568A475-649F-514A-CED3-8A6290D6CF0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1626968" y="1963615"/>
            <a:ext cx="7649804" cy="4513385"/>
          </a:xfrm>
          <a:noFill/>
        </p:spPr>
      </p:pic>
    </p:spTree>
    <p:extLst>
      <p:ext uri="{BB962C8B-B14F-4D97-AF65-F5344CB8AC3E}">
        <p14:creationId xmlns:p14="http://schemas.microsoft.com/office/powerpoint/2010/main" val="1628088004"/>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0F069-0880-065A-7A76-EC17AA0C73FF}"/>
              </a:ext>
            </a:extLst>
          </p:cNvPr>
          <p:cNvSpPr>
            <a:spLocks noGrp="1"/>
          </p:cNvSpPr>
          <p:nvPr>
            <p:ph type="title"/>
          </p:nvPr>
        </p:nvSpPr>
        <p:spPr>
          <a:xfrm>
            <a:off x="381000" y="381000"/>
            <a:ext cx="11430000" cy="1325563"/>
          </a:xfrm>
        </p:spPr>
        <p:txBody>
          <a:bodyPr anchor="ctr">
            <a:normAutofit/>
          </a:bodyPr>
          <a:lstStyle/>
          <a:p>
            <a:r>
              <a:rPr lang="en-US"/>
              <a:t>References </a:t>
            </a:r>
          </a:p>
        </p:txBody>
      </p:sp>
      <p:graphicFrame>
        <p:nvGraphicFramePr>
          <p:cNvPr id="5" name="Content Placeholder 2">
            <a:extLst>
              <a:ext uri="{FF2B5EF4-FFF2-40B4-BE49-F238E27FC236}">
                <a16:creationId xmlns:a16="http://schemas.microsoft.com/office/drawing/2014/main" id="{70C7D3BD-8385-4734-926C-2C68D9507B5E}"/>
              </a:ext>
            </a:extLst>
          </p:cNvPr>
          <p:cNvGraphicFramePr>
            <a:graphicFrameLocks noGrp="1"/>
          </p:cNvGraphicFramePr>
          <p:nvPr>
            <p:ph idx="1"/>
            <p:extLst>
              <p:ext uri="{D42A27DB-BD31-4B8C-83A1-F6EECF244321}">
                <p14:modId xmlns:p14="http://schemas.microsoft.com/office/powerpoint/2010/main" val="1939176915"/>
              </p:ext>
            </p:extLst>
          </p:nvPr>
        </p:nvGraphicFramePr>
        <p:xfrm>
          <a:off x="381000" y="1825625"/>
          <a:ext cx="11430000" cy="4187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6689258"/>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80567-8E7D-DFD3-1684-1274B0DD5D39}"/>
              </a:ext>
            </a:extLst>
          </p:cNvPr>
          <p:cNvSpPr>
            <a:spLocks noGrp="1"/>
          </p:cNvSpPr>
          <p:nvPr>
            <p:ph type="ctrTitle"/>
          </p:nvPr>
        </p:nvSpPr>
        <p:spPr>
          <a:xfrm>
            <a:off x="1217647" y="429086"/>
            <a:ext cx="5163939" cy="1155955"/>
          </a:xfrm>
        </p:spPr>
        <p:txBody>
          <a:bodyPr anchor="b">
            <a:normAutofit/>
          </a:bodyPr>
          <a:lstStyle/>
          <a:p>
            <a:r>
              <a:rPr lang="en-US" dirty="0"/>
              <a:t>Abstract</a:t>
            </a:r>
            <a:r>
              <a:rPr lang="en-US" sz="2800" dirty="0"/>
              <a:t> </a:t>
            </a:r>
          </a:p>
        </p:txBody>
      </p:sp>
      <p:pic>
        <p:nvPicPr>
          <p:cNvPr id="4" name="Content Placeholder 3">
            <a:extLst>
              <a:ext uri="{FF2B5EF4-FFF2-40B4-BE49-F238E27FC236}">
                <a16:creationId xmlns:a16="http://schemas.microsoft.com/office/drawing/2014/main" id="{1AB07195-9FDE-7F79-BACA-113A2F2B8FAA}"/>
              </a:ext>
            </a:extLst>
          </p:cNvPr>
          <p:cNvPicPr>
            <a:picLocks noGrp="1" noChangeAspect="1"/>
          </p:cNvPicPr>
          <p:nvPr>
            <p:ph type="pic" sz="quarter" idx="10"/>
          </p:nvPr>
        </p:nvPicPr>
        <p:blipFill rotWithShape="1">
          <a:blip r:embed="rId3"/>
          <a:srcRect l="1623" r="8287" b="-2"/>
          <a:stretch/>
        </p:blipFill>
        <p:spPr>
          <a:xfrm>
            <a:off x="900170" y="1751759"/>
            <a:ext cx="5394960" cy="3997325"/>
          </a:xfrm>
          <a:prstGeom prst="rect">
            <a:avLst/>
          </a:prstGeom>
          <a:noFill/>
        </p:spPr>
      </p:pic>
      <p:sp>
        <p:nvSpPr>
          <p:cNvPr id="3" name="Content Placeholder 2">
            <a:extLst>
              <a:ext uri="{FF2B5EF4-FFF2-40B4-BE49-F238E27FC236}">
                <a16:creationId xmlns:a16="http://schemas.microsoft.com/office/drawing/2014/main" id="{12297891-5AE1-AEB4-EF82-435B517D157D}"/>
              </a:ext>
            </a:extLst>
          </p:cNvPr>
          <p:cNvSpPr>
            <a:spLocks noGrp="1"/>
          </p:cNvSpPr>
          <p:nvPr>
            <p:ph sz="quarter" idx="11"/>
          </p:nvPr>
        </p:nvSpPr>
        <p:spPr>
          <a:xfrm>
            <a:off x="6295130" y="576856"/>
            <a:ext cx="4723172" cy="5988067"/>
          </a:xfrm>
        </p:spPr>
        <p:txBody>
          <a:bodyPr vert="horz" lIns="91440" tIns="45720" rIns="91440" bIns="45720" rtlCol="0">
            <a:noAutofit/>
          </a:bodyPr>
          <a:lstStyle/>
          <a:p>
            <a:pPr marL="0" indent="0">
              <a:lnSpc>
                <a:spcPct val="90000"/>
              </a:lnSpc>
              <a:buNone/>
            </a:pPr>
            <a:r>
              <a:rPr lang="en-US" b="1" i="0" u="none" strike="noStrike" dirty="0">
                <a:effectLst/>
              </a:rPr>
              <a:t>Data and its URL/source:</a:t>
            </a:r>
          </a:p>
          <a:p>
            <a:pPr marL="0" indent="0">
              <a:lnSpc>
                <a:spcPct val="90000"/>
              </a:lnSpc>
              <a:buNone/>
            </a:pPr>
            <a:r>
              <a:rPr lang="en-US" dirty="0"/>
              <a:t>   “NBA All Time Stats- (1950- Present)“</a:t>
            </a:r>
          </a:p>
          <a:p>
            <a:pPr marL="0" indent="0">
              <a:lnSpc>
                <a:spcPct val="90000"/>
              </a:lnSpc>
              <a:buNone/>
            </a:pPr>
            <a:r>
              <a:rPr lang="en-US" dirty="0">
                <a:hlinkClick r:id="rId4"/>
              </a:rPr>
              <a:t>https://www.kaggle.com/datasets/gonzalogigena/nba-all-time-stats</a:t>
            </a:r>
            <a:r>
              <a:rPr lang="en-US" dirty="0"/>
              <a:t> </a:t>
            </a:r>
          </a:p>
          <a:p>
            <a:pPr marL="0" indent="0">
              <a:lnSpc>
                <a:spcPct val="90000"/>
              </a:lnSpc>
              <a:buNone/>
            </a:pPr>
            <a:r>
              <a:rPr lang="en-US" b="1" i="0" u="none" strike="noStrike" dirty="0">
                <a:effectLst/>
              </a:rPr>
              <a:t>What we want to Analyze and Predict: </a:t>
            </a:r>
          </a:p>
          <a:p>
            <a:pPr>
              <a:lnSpc>
                <a:spcPct val="90000"/>
              </a:lnSpc>
            </a:pPr>
            <a:r>
              <a:rPr lang="en-US" dirty="0"/>
              <a:t>Data provides a variety of information from 1950-Present, offering </a:t>
            </a:r>
            <a:r>
              <a:rPr lang="en-US" b="0" i="0" u="none" strike="noStrike" dirty="0">
                <a:effectLst/>
              </a:rPr>
              <a:t>a wealth of factual evidence and metrics for every NBA player</a:t>
            </a:r>
            <a:r>
              <a:rPr lang="en-US" dirty="0"/>
              <a:t> and teams</a:t>
            </a:r>
            <a:r>
              <a:rPr lang="en-US" b="0" i="0" u="none" strike="noStrike" dirty="0">
                <a:effectLst/>
              </a:rPr>
              <a:t>.</a:t>
            </a:r>
            <a:r>
              <a:rPr lang="en-US" dirty="0"/>
              <a:t>  </a:t>
            </a:r>
            <a:endParaRPr lang="en-US" b="0" i="0" u="none" strike="noStrike" dirty="0">
              <a:effectLst/>
            </a:endParaRPr>
          </a:p>
          <a:p>
            <a:pPr>
              <a:lnSpc>
                <a:spcPct val="90000"/>
              </a:lnSpc>
            </a:pPr>
            <a:r>
              <a:rPr lang="en-US" b="1" i="0" u="none" strike="noStrike" dirty="0">
                <a:effectLst/>
              </a:rPr>
              <a:t>Why This Analysis and Prediction Matter: </a:t>
            </a:r>
            <a:endParaRPr lang="en-US" dirty="0"/>
          </a:p>
          <a:p>
            <a:pPr lvl="1">
              <a:lnSpc>
                <a:spcPct val="90000"/>
              </a:lnSpc>
            </a:pPr>
            <a:r>
              <a:rPr lang="en-US" sz="2000" dirty="0"/>
              <a:t>NBA</a:t>
            </a:r>
            <a:r>
              <a:rPr lang="en-US" sz="2000" b="0" i="0" u="none" strike="noStrike" dirty="0">
                <a:effectLst/>
              </a:rPr>
              <a:t> </a:t>
            </a:r>
            <a:r>
              <a:rPr lang="en-US" sz="2000" dirty="0"/>
              <a:t>is the 2nd most popular</a:t>
            </a:r>
            <a:r>
              <a:rPr lang="en-US" sz="2000" b="0" i="0" u="none" strike="noStrike" dirty="0">
                <a:effectLst/>
              </a:rPr>
              <a:t> sports in the US and </a:t>
            </a:r>
            <a:r>
              <a:rPr lang="en-US" sz="2000" dirty="0"/>
              <a:t>commands 2.2 billion fans worldwide. Understanding trends and direction will help us make future predictions. </a:t>
            </a:r>
            <a:endParaRPr lang="en-US" sz="2000" b="0" i="0" u="none" strike="noStrike" dirty="0">
              <a:effectLst/>
            </a:endParaRPr>
          </a:p>
          <a:p>
            <a:pPr lvl="2">
              <a:lnSpc>
                <a:spcPct val="90000"/>
              </a:lnSpc>
            </a:pPr>
            <a:endParaRPr lang="en-US" sz="2000" dirty="0"/>
          </a:p>
          <a:p>
            <a:pPr lvl="2">
              <a:lnSpc>
                <a:spcPct val="90000"/>
              </a:lnSpc>
            </a:pPr>
            <a:endParaRPr lang="en-US" sz="2000" b="0" i="0" u="none" strike="noStrike" dirty="0">
              <a:effectLst/>
            </a:endParaRPr>
          </a:p>
          <a:p>
            <a:pPr>
              <a:lnSpc>
                <a:spcPct val="90000"/>
              </a:lnSpc>
            </a:pPr>
            <a:endParaRPr lang="en-US" dirty="0"/>
          </a:p>
        </p:txBody>
      </p:sp>
    </p:spTree>
    <p:extLst>
      <p:ext uri="{BB962C8B-B14F-4D97-AF65-F5344CB8AC3E}">
        <p14:creationId xmlns:p14="http://schemas.microsoft.com/office/powerpoint/2010/main" val="1007594882"/>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A7B44-76CA-1107-708B-049D64D56C7B}"/>
              </a:ext>
            </a:extLst>
          </p:cNvPr>
          <p:cNvSpPr>
            <a:spLocks noGrp="1"/>
          </p:cNvSpPr>
          <p:nvPr>
            <p:ph type="ctrTitle"/>
          </p:nvPr>
        </p:nvSpPr>
        <p:spPr>
          <a:xfrm>
            <a:off x="6837611" y="480628"/>
            <a:ext cx="4688219" cy="2121895"/>
          </a:xfrm>
        </p:spPr>
        <p:txBody>
          <a:bodyPr vert="horz" lIns="91440" tIns="45720" rIns="91440" bIns="45720" rtlCol="0" anchor="b">
            <a:normAutofit/>
          </a:bodyPr>
          <a:lstStyle/>
          <a:p>
            <a:r>
              <a:rPr lang="en-US" dirty="0"/>
              <a:t>NBA History and Overview</a:t>
            </a:r>
          </a:p>
        </p:txBody>
      </p:sp>
      <p:pic>
        <p:nvPicPr>
          <p:cNvPr id="5" name="Content Placeholder 3">
            <a:extLst>
              <a:ext uri="{FF2B5EF4-FFF2-40B4-BE49-F238E27FC236}">
                <a16:creationId xmlns:a16="http://schemas.microsoft.com/office/drawing/2014/main" id="{E0C34B20-6E3F-6C5B-06D0-A87A8A79D230}"/>
              </a:ext>
            </a:extLst>
          </p:cNvPr>
          <p:cNvPicPr>
            <a:picLocks noChangeAspect="1"/>
          </p:cNvPicPr>
          <p:nvPr/>
        </p:nvPicPr>
        <p:blipFill rotWithShape="1">
          <a:blip r:embed="rId3">
            <a:extLst>
              <a:ext uri="{28A0092B-C50C-407E-A947-70E740481C1C}">
                <a14:useLocalDpi xmlns:a14="http://schemas.microsoft.com/office/drawing/2010/main" val="0"/>
              </a:ext>
            </a:extLst>
          </a:blip>
          <a:srcRect l="8826" r="1083" b="-2"/>
          <a:stretch/>
        </p:blipFill>
        <p:spPr>
          <a:xfrm>
            <a:off x="915410" y="1751759"/>
            <a:ext cx="5394960" cy="3997325"/>
          </a:xfrm>
          <a:prstGeom prst="roundRect">
            <a:avLst>
              <a:gd name="adj" fmla="val 5229"/>
            </a:avLst>
          </a:prstGeom>
          <a:noFill/>
        </p:spPr>
      </p:pic>
      <p:sp>
        <p:nvSpPr>
          <p:cNvPr id="3" name="Content Placeholder 2">
            <a:extLst>
              <a:ext uri="{FF2B5EF4-FFF2-40B4-BE49-F238E27FC236}">
                <a16:creationId xmlns:a16="http://schemas.microsoft.com/office/drawing/2014/main" id="{22E7779D-53DD-1C64-9649-A98C1680F1D9}"/>
              </a:ext>
            </a:extLst>
          </p:cNvPr>
          <p:cNvSpPr>
            <a:spLocks noGrp="1"/>
          </p:cNvSpPr>
          <p:nvPr>
            <p:ph sz="quarter" idx="11"/>
          </p:nvPr>
        </p:nvSpPr>
        <p:spPr>
          <a:xfrm>
            <a:off x="6588370" y="2873830"/>
            <a:ext cx="4688219" cy="3597308"/>
          </a:xfrm>
        </p:spPr>
        <p:txBody>
          <a:bodyPr vert="horz" lIns="91440" tIns="45720" rIns="91440" bIns="45720" rtlCol="0">
            <a:normAutofit fontScale="92500" lnSpcReduction="10000"/>
          </a:bodyPr>
          <a:lstStyle/>
          <a:p>
            <a:pPr marL="342900" indent="-342900">
              <a:lnSpc>
                <a:spcPct val="90000"/>
              </a:lnSpc>
              <a:buFont typeface="Arial" panose="020B0604020202020204" pitchFamily="34" charset="0"/>
              <a:buChar char="•"/>
            </a:pPr>
            <a:r>
              <a:rPr lang="en-US" dirty="0"/>
              <a:t>The NBA was founded in 1946 by Walter Brown who aimed to create an indoor sport for the winter season. </a:t>
            </a:r>
          </a:p>
          <a:p>
            <a:pPr marL="342900" indent="-342900">
              <a:lnSpc>
                <a:spcPct val="90000"/>
              </a:lnSpc>
              <a:buFont typeface="Arial" panose="020B0604020202020204" pitchFamily="34" charset="0"/>
              <a:buChar char="•"/>
            </a:pPr>
            <a:r>
              <a:rPr lang="en-US" dirty="0"/>
              <a:t>Initially consisting with 11 teams, the NBA has expanded to 30 current teams across the US and Canada. </a:t>
            </a:r>
          </a:p>
          <a:p>
            <a:pPr marL="342900" indent="-342900">
              <a:lnSpc>
                <a:spcPct val="90000"/>
              </a:lnSpc>
              <a:buFont typeface="Arial" panose="020B0604020202020204" pitchFamily="34" charset="0"/>
              <a:buChar char="•"/>
            </a:pPr>
            <a:r>
              <a:rPr lang="en-US" dirty="0"/>
              <a:t>Today, the NBA is the 2nd most popular sports in the US and boasts the highest revenue in excess of $10 billion annually. </a:t>
            </a:r>
          </a:p>
          <a:p>
            <a:pPr>
              <a:lnSpc>
                <a:spcPct val="90000"/>
              </a:lnSpc>
            </a:pPr>
            <a:endParaRPr lang="en-US" sz="2200" dirty="0"/>
          </a:p>
          <a:p>
            <a:pPr>
              <a:lnSpc>
                <a:spcPct val="90000"/>
              </a:lnSpc>
            </a:pPr>
            <a:endParaRPr lang="en-US" sz="1700" dirty="0"/>
          </a:p>
        </p:txBody>
      </p:sp>
    </p:spTree>
    <p:extLst>
      <p:ext uri="{BB962C8B-B14F-4D97-AF65-F5344CB8AC3E}">
        <p14:creationId xmlns:p14="http://schemas.microsoft.com/office/powerpoint/2010/main" val="3737744558"/>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E52C3-0391-52BC-8A99-AD00453D47EC}"/>
              </a:ext>
            </a:extLst>
          </p:cNvPr>
          <p:cNvSpPr>
            <a:spLocks noGrp="1"/>
          </p:cNvSpPr>
          <p:nvPr>
            <p:ph type="ctrTitle"/>
          </p:nvPr>
        </p:nvSpPr>
        <p:spPr>
          <a:xfrm>
            <a:off x="700668" y="405113"/>
            <a:ext cx="3906502" cy="6007261"/>
          </a:xfrm>
        </p:spPr>
        <p:txBody>
          <a:bodyPr vert="horz" lIns="91440" tIns="45720" rIns="91440" bIns="0" rtlCol="0" anchor="ctr">
            <a:normAutofit/>
          </a:bodyPr>
          <a:lstStyle/>
          <a:p>
            <a:r>
              <a:rPr lang="en-US" dirty="0"/>
              <a:t>NBA player Dataset Model Structure</a:t>
            </a:r>
          </a:p>
        </p:txBody>
      </p:sp>
      <p:pic>
        <p:nvPicPr>
          <p:cNvPr id="6" name="Picture 5" descr="A screenshot of a computer&#10;&#10;Description automatically generated">
            <a:extLst>
              <a:ext uri="{FF2B5EF4-FFF2-40B4-BE49-F238E27FC236}">
                <a16:creationId xmlns:a16="http://schemas.microsoft.com/office/drawing/2014/main" id="{20612790-728A-964F-3D1A-7161E8B7DE13}"/>
              </a:ext>
            </a:extLst>
          </p:cNvPr>
          <p:cNvPicPr>
            <a:picLocks noChangeAspect="1"/>
          </p:cNvPicPr>
          <p:nvPr/>
        </p:nvPicPr>
        <p:blipFill rotWithShape="1">
          <a:blip r:embed="rId3"/>
          <a:srcRect t="3461" r="-3" b="-3"/>
          <a:stretch/>
        </p:blipFill>
        <p:spPr>
          <a:xfrm>
            <a:off x="4987718" y="1126607"/>
            <a:ext cx="6899482" cy="5112081"/>
          </a:xfrm>
          <a:prstGeom prst="roundRect">
            <a:avLst>
              <a:gd name="adj" fmla="val 5229"/>
            </a:avLst>
          </a:prstGeom>
          <a:noFill/>
        </p:spPr>
      </p:pic>
    </p:spTree>
    <p:extLst>
      <p:ext uri="{BB962C8B-B14F-4D97-AF65-F5344CB8AC3E}">
        <p14:creationId xmlns:p14="http://schemas.microsoft.com/office/powerpoint/2010/main" val="978627512"/>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B3F1-55C7-2471-BD23-23A1DAED4B30}"/>
              </a:ext>
            </a:extLst>
          </p:cNvPr>
          <p:cNvSpPr>
            <a:spLocks noGrp="1"/>
          </p:cNvSpPr>
          <p:nvPr>
            <p:ph type="title"/>
          </p:nvPr>
        </p:nvSpPr>
        <p:spPr>
          <a:xfrm>
            <a:off x="381000" y="381000"/>
            <a:ext cx="11430000" cy="1325563"/>
          </a:xfrm>
        </p:spPr>
        <p:txBody>
          <a:bodyPr anchor="ctr">
            <a:normAutofit/>
          </a:bodyPr>
          <a:lstStyle/>
          <a:p>
            <a:r>
              <a:rPr lang="en-US" dirty="0"/>
              <a:t>NBA Top Scoring Players All time</a:t>
            </a:r>
          </a:p>
        </p:txBody>
      </p:sp>
      <p:sp>
        <p:nvSpPr>
          <p:cNvPr id="8" name="Content Placeholder 7">
            <a:extLst>
              <a:ext uri="{FF2B5EF4-FFF2-40B4-BE49-F238E27FC236}">
                <a16:creationId xmlns:a16="http://schemas.microsoft.com/office/drawing/2014/main" id="{C8F66D2A-1F50-B500-CFB9-C41DF7E1742C}"/>
              </a:ext>
            </a:extLst>
          </p:cNvPr>
          <p:cNvSpPr>
            <a:spLocks noGrp="1"/>
          </p:cNvSpPr>
          <p:nvPr>
            <p:ph idx="1"/>
          </p:nvPr>
        </p:nvSpPr>
        <p:spPr>
          <a:xfrm>
            <a:off x="381000" y="1415398"/>
            <a:ext cx="4825294" cy="4651375"/>
          </a:xfrm>
        </p:spPr>
        <p:txBody>
          <a:bodyPr>
            <a:normAutofit/>
          </a:bodyPr>
          <a:lstStyle/>
          <a:p>
            <a:r>
              <a:rPr lang="en-US" sz="2200" dirty="0"/>
              <a:t>Points are credited to any player that makes a successful shot including 3pt, 2pt, and 1pt free throws. </a:t>
            </a:r>
          </a:p>
          <a:p>
            <a:r>
              <a:rPr lang="en-US" sz="2200" dirty="0"/>
              <a:t>Graph includes total points scored, 2pts, and 3pts</a:t>
            </a:r>
          </a:p>
        </p:txBody>
      </p:sp>
      <p:pic>
        <p:nvPicPr>
          <p:cNvPr id="3" name="Picture 2" descr="A graph of a number of players&#10;&#10;Description automatically generated">
            <a:extLst>
              <a:ext uri="{FF2B5EF4-FFF2-40B4-BE49-F238E27FC236}">
                <a16:creationId xmlns:a16="http://schemas.microsoft.com/office/drawing/2014/main" id="{F55A6368-C316-0826-458A-9D86115EC6DB}"/>
              </a:ext>
            </a:extLst>
          </p:cNvPr>
          <p:cNvPicPr>
            <a:picLocks noChangeAspect="1"/>
          </p:cNvPicPr>
          <p:nvPr/>
        </p:nvPicPr>
        <p:blipFill>
          <a:blip r:embed="rId3"/>
          <a:stretch>
            <a:fillRect/>
          </a:stretch>
        </p:blipFill>
        <p:spPr>
          <a:xfrm>
            <a:off x="5036686" y="1951935"/>
            <a:ext cx="6815345" cy="4021053"/>
          </a:xfrm>
          <a:prstGeom prst="rect">
            <a:avLst/>
          </a:prstGeom>
          <a:noFill/>
        </p:spPr>
      </p:pic>
      <p:pic>
        <p:nvPicPr>
          <p:cNvPr id="4" name="Picture 3" descr="LeBron James passes Kareem Abdul-Jabbar as NBA all-time leading scorer -  Silver Screen and Roll">
            <a:extLst>
              <a:ext uri="{FF2B5EF4-FFF2-40B4-BE49-F238E27FC236}">
                <a16:creationId xmlns:a16="http://schemas.microsoft.com/office/drawing/2014/main" id="{37D41663-9067-557A-9A4D-07B1424FC29F}"/>
              </a:ext>
            </a:extLst>
          </p:cNvPr>
          <p:cNvPicPr>
            <a:picLocks noChangeAspect="1"/>
          </p:cNvPicPr>
          <p:nvPr/>
        </p:nvPicPr>
        <p:blipFill>
          <a:blip r:embed="rId4"/>
          <a:stretch>
            <a:fillRect/>
          </a:stretch>
        </p:blipFill>
        <p:spPr>
          <a:xfrm>
            <a:off x="515816" y="3840733"/>
            <a:ext cx="4036541" cy="2677298"/>
          </a:xfrm>
          <a:prstGeom prst="rect">
            <a:avLst/>
          </a:prstGeom>
        </p:spPr>
      </p:pic>
    </p:spTree>
    <p:extLst>
      <p:ext uri="{BB962C8B-B14F-4D97-AF65-F5344CB8AC3E}">
        <p14:creationId xmlns:p14="http://schemas.microsoft.com/office/powerpoint/2010/main" val="2776438274"/>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B3F1-55C7-2471-BD23-23A1DAED4B30}"/>
              </a:ext>
            </a:extLst>
          </p:cNvPr>
          <p:cNvSpPr>
            <a:spLocks noGrp="1"/>
          </p:cNvSpPr>
          <p:nvPr>
            <p:ph type="title"/>
          </p:nvPr>
        </p:nvSpPr>
        <p:spPr>
          <a:xfrm>
            <a:off x="381000" y="381000"/>
            <a:ext cx="11430000" cy="1325563"/>
          </a:xfrm>
        </p:spPr>
        <p:txBody>
          <a:bodyPr anchor="ctr">
            <a:normAutofit/>
          </a:bodyPr>
          <a:lstStyle/>
          <a:p>
            <a:r>
              <a:rPr lang="en-US" dirty="0"/>
              <a:t>NBA Top Assists Players All time</a:t>
            </a:r>
          </a:p>
        </p:txBody>
      </p:sp>
      <p:sp>
        <p:nvSpPr>
          <p:cNvPr id="8" name="Content Placeholder 7">
            <a:extLst>
              <a:ext uri="{FF2B5EF4-FFF2-40B4-BE49-F238E27FC236}">
                <a16:creationId xmlns:a16="http://schemas.microsoft.com/office/drawing/2014/main" id="{C8F66D2A-1F50-B500-CFB9-C41DF7E1742C}"/>
              </a:ext>
            </a:extLst>
          </p:cNvPr>
          <p:cNvSpPr>
            <a:spLocks noGrp="1"/>
          </p:cNvSpPr>
          <p:nvPr>
            <p:ph idx="1"/>
          </p:nvPr>
        </p:nvSpPr>
        <p:spPr>
          <a:xfrm>
            <a:off x="754323" y="1575652"/>
            <a:ext cx="4145924" cy="4517302"/>
          </a:xfrm>
        </p:spPr>
        <p:txBody>
          <a:bodyPr>
            <a:normAutofit/>
          </a:bodyPr>
          <a:lstStyle/>
          <a:p>
            <a:r>
              <a:rPr lang="en-US" sz="2200" dirty="0"/>
              <a:t>Credited to a player that made the last pass before a scored field goal. </a:t>
            </a:r>
          </a:p>
          <a:p>
            <a:r>
              <a:rPr lang="en-US" sz="2200" dirty="0"/>
              <a:t>Entire lists consists of point </a:t>
            </a:r>
            <a:r>
              <a:rPr lang="en-US" sz="2200" dirty="0" err="1"/>
              <a:t>gaurds</a:t>
            </a:r>
            <a:r>
              <a:rPr lang="en-US" sz="2200" dirty="0"/>
              <a:t>, with the exception of Lebron James</a:t>
            </a:r>
          </a:p>
        </p:txBody>
      </p:sp>
      <p:pic>
        <p:nvPicPr>
          <p:cNvPr id="4" name="Content Placeholder 3">
            <a:extLst>
              <a:ext uri="{FF2B5EF4-FFF2-40B4-BE49-F238E27FC236}">
                <a16:creationId xmlns:a16="http://schemas.microsoft.com/office/drawing/2014/main" id="{869434D4-EBA7-81AB-EDEA-48F67C0B73C4}"/>
              </a:ext>
            </a:extLst>
          </p:cNvPr>
          <p:cNvPicPr>
            <a:picLocks noChangeAspect="1"/>
          </p:cNvPicPr>
          <p:nvPr/>
        </p:nvPicPr>
        <p:blipFill>
          <a:blip r:embed="rId3"/>
          <a:stretch>
            <a:fillRect/>
          </a:stretch>
        </p:blipFill>
        <p:spPr>
          <a:xfrm>
            <a:off x="4715033" y="1755870"/>
            <a:ext cx="7155906" cy="4275653"/>
          </a:xfrm>
          <a:prstGeom prst="rect">
            <a:avLst/>
          </a:prstGeom>
          <a:noFill/>
        </p:spPr>
      </p:pic>
      <p:pic>
        <p:nvPicPr>
          <p:cNvPr id="3" name="Picture 2" descr="Could anyone in the NBA reach 25,000 career assists? - Quora">
            <a:extLst>
              <a:ext uri="{FF2B5EF4-FFF2-40B4-BE49-F238E27FC236}">
                <a16:creationId xmlns:a16="http://schemas.microsoft.com/office/drawing/2014/main" id="{84FA8A7F-991F-7D50-5409-53E2B2571B8F}"/>
              </a:ext>
            </a:extLst>
          </p:cNvPr>
          <p:cNvPicPr>
            <a:picLocks noChangeAspect="1"/>
          </p:cNvPicPr>
          <p:nvPr/>
        </p:nvPicPr>
        <p:blipFill>
          <a:blip r:embed="rId4"/>
          <a:stretch>
            <a:fillRect/>
          </a:stretch>
        </p:blipFill>
        <p:spPr>
          <a:xfrm>
            <a:off x="844919" y="4284692"/>
            <a:ext cx="3553648" cy="1995311"/>
          </a:xfrm>
          <a:prstGeom prst="rect">
            <a:avLst/>
          </a:prstGeom>
        </p:spPr>
      </p:pic>
    </p:spTree>
    <p:extLst>
      <p:ext uri="{BB962C8B-B14F-4D97-AF65-F5344CB8AC3E}">
        <p14:creationId xmlns:p14="http://schemas.microsoft.com/office/powerpoint/2010/main" val="875220198"/>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B3F1-55C7-2471-BD23-23A1DAED4B30}"/>
              </a:ext>
            </a:extLst>
          </p:cNvPr>
          <p:cNvSpPr>
            <a:spLocks noGrp="1"/>
          </p:cNvSpPr>
          <p:nvPr>
            <p:ph type="title"/>
          </p:nvPr>
        </p:nvSpPr>
        <p:spPr>
          <a:xfrm>
            <a:off x="381000" y="381000"/>
            <a:ext cx="11430000" cy="1325563"/>
          </a:xfrm>
        </p:spPr>
        <p:txBody>
          <a:bodyPr anchor="ctr">
            <a:normAutofit/>
          </a:bodyPr>
          <a:lstStyle/>
          <a:p>
            <a:r>
              <a:rPr lang="en-US" dirty="0"/>
              <a:t>NBA Top Rebound Players All time</a:t>
            </a:r>
          </a:p>
        </p:txBody>
      </p:sp>
      <p:sp>
        <p:nvSpPr>
          <p:cNvPr id="8" name="Content Placeholder 7">
            <a:extLst>
              <a:ext uri="{FF2B5EF4-FFF2-40B4-BE49-F238E27FC236}">
                <a16:creationId xmlns:a16="http://schemas.microsoft.com/office/drawing/2014/main" id="{C8F66D2A-1F50-B500-CFB9-C41DF7E1742C}"/>
              </a:ext>
            </a:extLst>
          </p:cNvPr>
          <p:cNvSpPr>
            <a:spLocks noGrp="1"/>
          </p:cNvSpPr>
          <p:nvPr>
            <p:ph idx="1"/>
          </p:nvPr>
        </p:nvSpPr>
        <p:spPr>
          <a:xfrm>
            <a:off x="819499" y="1552050"/>
            <a:ext cx="3525772" cy="4351338"/>
          </a:xfrm>
        </p:spPr>
        <p:txBody>
          <a:bodyPr vert="horz" lIns="91440" tIns="45720" rIns="91440" bIns="45720" rtlCol="0">
            <a:noAutofit/>
          </a:bodyPr>
          <a:lstStyle/>
          <a:p>
            <a:r>
              <a:rPr lang="en-US" sz="2200" dirty="0"/>
              <a:t>Credited to a player that gains possession of a ball after any missed shot</a:t>
            </a:r>
          </a:p>
          <a:p>
            <a:r>
              <a:rPr lang="en-US" sz="2200" dirty="0"/>
              <a:t>Offensive rebounds are typically much more difficult to obtain than defensive</a:t>
            </a:r>
          </a:p>
          <a:p>
            <a:r>
              <a:rPr lang="en-US" sz="2200" dirty="0"/>
              <a:t>Wilt Chamberlain and Bill Russel's stats were recorded before offensive/defensive were counted </a:t>
            </a:r>
          </a:p>
        </p:txBody>
      </p:sp>
      <p:pic>
        <p:nvPicPr>
          <p:cNvPr id="5" name="Picture 4">
            <a:extLst>
              <a:ext uri="{FF2B5EF4-FFF2-40B4-BE49-F238E27FC236}">
                <a16:creationId xmlns:a16="http://schemas.microsoft.com/office/drawing/2014/main" id="{1DA3E193-F968-7A49-F87E-BFEB714080C2}"/>
              </a:ext>
            </a:extLst>
          </p:cNvPr>
          <p:cNvPicPr>
            <a:picLocks noChangeAspect="1"/>
          </p:cNvPicPr>
          <p:nvPr/>
        </p:nvPicPr>
        <p:blipFill>
          <a:blip r:embed="rId3"/>
          <a:stretch>
            <a:fillRect/>
          </a:stretch>
        </p:blipFill>
        <p:spPr>
          <a:xfrm>
            <a:off x="5123739" y="1354262"/>
            <a:ext cx="6588731" cy="5122738"/>
          </a:xfrm>
          <a:prstGeom prst="rect">
            <a:avLst/>
          </a:prstGeom>
          <a:noFill/>
        </p:spPr>
      </p:pic>
    </p:spTree>
    <p:extLst>
      <p:ext uri="{BB962C8B-B14F-4D97-AF65-F5344CB8AC3E}">
        <p14:creationId xmlns:p14="http://schemas.microsoft.com/office/powerpoint/2010/main" val="3497521658"/>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B3F1-55C7-2471-BD23-23A1DAED4B30}"/>
              </a:ext>
            </a:extLst>
          </p:cNvPr>
          <p:cNvSpPr>
            <a:spLocks noGrp="1"/>
          </p:cNvSpPr>
          <p:nvPr>
            <p:ph type="title"/>
          </p:nvPr>
        </p:nvSpPr>
        <p:spPr>
          <a:xfrm>
            <a:off x="1437494" y="713407"/>
            <a:ext cx="9605635" cy="1059305"/>
          </a:xfrm>
        </p:spPr>
        <p:txBody>
          <a:bodyPr anchor="ctr">
            <a:normAutofit/>
          </a:bodyPr>
          <a:lstStyle/>
          <a:p>
            <a:r>
              <a:rPr lang="en-US"/>
              <a:t>NBA Top Steals Players All time</a:t>
            </a:r>
          </a:p>
        </p:txBody>
      </p:sp>
      <p:sp>
        <p:nvSpPr>
          <p:cNvPr id="8" name="Content Placeholder 7">
            <a:extLst>
              <a:ext uri="{FF2B5EF4-FFF2-40B4-BE49-F238E27FC236}">
                <a16:creationId xmlns:a16="http://schemas.microsoft.com/office/drawing/2014/main" id="{C8F66D2A-1F50-B500-CFB9-C41DF7E1742C}"/>
              </a:ext>
            </a:extLst>
          </p:cNvPr>
          <p:cNvSpPr>
            <a:spLocks noGrp="1"/>
          </p:cNvSpPr>
          <p:nvPr>
            <p:ph sz="half" idx="1"/>
          </p:nvPr>
        </p:nvSpPr>
        <p:spPr>
          <a:xfrm>
            <a:off x="105039" y="2116386"/>
            <a:ext cx="4645152" cy="3936725"/>
          </a:xfrm>
        </p:spPr>
        <p:txBody>
          <a:bodyPr vert="horz" lIns="91440" tIns="45720" rIns="91440" bIns="45720" rtlCol="0">
            <a:normAutofit/>
          </a:bodyPr>
          <a:lstStyle/>
          <a:p>
            <a:pPr>
              <a:lnSpc>
                <a:spcPct val="90000"/>
              </a:lnSpc>
            </a:pPr>
            <a:r>
              <a:rPr lang="en-US" sz="2400" dirty="0"/>
              <a:t>Credited to a player that legally intercepts or takes away the ball from the opposing team. </a:t>
            </a:r>
            <a:br>
              <a:rPr lang="en-US" sz="2400" dirty="0"/>
            </a:br>
            <a:endParaRPr lang="en-US" sz="2400" dirty="0"/>
          </a:p>
          <a:p>
            <a:pPr>
              <a:lnSpc>
                <a:spcPct val="90000"/>
              </a:lnSpc>
            </a:pPr>
            <a:r>
              <a:rPr lang="en-US" sz="2400" dirty="0"/>
              <a:t>Entire list consists of smaller and quicker </a:t>
            </a:r>
            <a:r>
              <a:rPr lang="en-US" sz="2400" dirty="0" err="1"/>
              <a:t>gaurds</a:t>
            </a:r>
            <a:r>
              <a:rPr lang="en-US" sz="2400" dirty="0"/>
              <a:t>, with the exception of Lebron James and Scottie Pippen who are forwards. This position typically does not lead in steals. </a:t>
            </a:r>
          </a:p>
        </p:txBody>
      </p:sp>
      <p:pic>
        <p:nvPicPr>
          <p:cNvPr id="3" name="Picture 2" descr="A screenshot of a graph&#10;&#10;Description automatically generated">
            <a:extLst>
              <a:ext uri="{FF2B5EF4-FFF2-40B4-BE49-F238E27FC236}">
                <a16:creationId xmlns:a16="http://schemas.microsoft.com/office/drawing/2014/main" id="{B29A9103-53BD-B4D9-0BC7-50D17AEE75DD}"/>
              </a:ext>
            </a:extLst>
          </p:cNvPr>
          <p:cNvPicPr>
            <a:picLocks noChangeAspect="1"/>
          </p:cNvPicPr>
          <p:nvPr/>
        </p:nvPicPr>
        <p:blipFill>
          <a:blip r:embed="rId3"/>
          <a:stretch>
            <a:fillRect/>
          </a:stretch>
        </p:blipFill>
        <p:spPr>
          <a:xfrm>
            <a:off x="4791222" y="1863334"/>
            <a:ext cx="7248379" cy="4638960"/>
          </a:xfrm>
          <a:prstGeom prst="rect">
            <a:avLst/>
          </a:prstGeom>
          <a:noFill/>
        </p:spPr>
      </p:pic>
    </p:spTree>
    <p:extLst>
      <p:ext uri="{BB962C8B-B14F-4D97-AF65-F5344CB8AC3E}">
        <p14:creationId xmlns:p14="http://schemas.microsoft.com/office/powerpoint/2010/main" val="389445929"/>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9E08-66FF-DEB2-4970-C031CAACA81F}"/>
              </a:ext>
            </a:extLst>
          </p:cNvPr>
          <p:cNvSpPr>
            <a:spLocks noGrp="1"/>
          </p:cNvSpPr>
          <p:nvPr>
            <p:ph type="title"/>
          </p:nvPr>
        </p:nvSpPr>
        <p:spPr>
          <a:xfrm>
            <a:off x="381000" y="381000"/>
            <a:ext cx="11430000" cy="1325563"/>
          </a:xfrm>
        </p:spPr>
        <p:txBody>
          <a:bodyPr anchor="ctr">
            <a:normAutofit/>
          </a:bodyPr>
          <a:lstStyle/>
          <a:p>
            <a:r>
              <a:rPr lang="en-US" dirty="0"/>
              <a:t>Top 3 candidates: comparison</a:t>
            </a:r>
          </a:p>
        </p:txBody>
      </p:sp>
      <p:sp>
        <p:nvSpPr>
          <p:cNvPr id="8" name="Content Placeholder 7">
            <a:extLst>
              <a:ext uri="{FF2B5EF4-FFF2-40B4-BE49-F238E27FC236}">
                <a16:creationId xmlns:a16="http://schemas.microsoft.com/office/drawing/2014/main" id="{4752038A-E573-A39E-4EFD-0A4B5A5BC823}"/>
              </a:ext>
            </a:extLst>
          </p:cNvPr>
          <p:cNvSpPr>
            <a:spLocks noGrp="1"/>
          </p:cNvSpPr>
          <p:nvPr>
            <p:ph idx="1"/>
          </p:nvPr>
        </p:nvSpPr>
        <p:spPr>
          <a:xfrm>
            <a:off x="426775" y="1362563"/>
            <a:ext cx="4600151" cy="4351338"/>
          </a:xfrm>
        </p:spPr>
        <p:txBody>
          <a:bodyPr vert="horz" lIns="91440" tIns="45720" rIns="91440" bIns="45720" rtlCol="0">
            <a:normAutofit/>
          </a:bodyPr>
          <a:lstStyle/>
          <a:p>
            <a:r>
              <a:rPr lang="en-US" sz="2200" dirty="0"/>
              <a:t>Despite having a longer career and playing more games, Lebron James exceeds Kobe and Jordan in most stats</a:t>
            </a:r>
          </a:p>
          <a:p>
            <a:pPr lvl="1">
              <a:buFont typeface="Courier New" panose="020B0604020202020204" pitchFamily="34" charset="0"/>
              <a:buChar char="o"/>
            </a:pPr>
            <a:r>
              <a:rPr lang="en-US" sz="2200" dirty="0"/>
              <a:t>Average 27.13 pts per game across career</a:t>
            </a:r>
          </a:p>
          <a:p>
            <a:pPr lvl="1">
              <a:buFont typeface="Courier New" panose="020B0604020202020204" pitchFamily="34" charset="0"/>
              <a:buChar char="o"/>
            </a:pPr>
            <a:r>
              <a:rPr lang="en-US" sz="2200" dirty="0"/>
              <a:t>Only active player and will continue to grow stats </a:t>
            </a:r>
          </a:p>
          <a:p>
            <a:pPr lvl="1">
              <a:buFont typeface="Courier New" panose="020B0604020202020204" pitchFamily="34" charset="0"/>
              <a:buChar char="o"/>
            </a:pPr>
            <a:endParaRPr lang="en-US" sz="2000" dirty="0"/>
          </a:p>
          <a:p>
            <a:pPr lvl="1">
              <a:buFont typeface="Courier New" panose="020B0604020202020204" pitchFamily="34" charset="0"/>
              <a:buChar char="o"/>
            </a:pPr>
            <a:endParaRPr lang="en-US" sz="2000" dirty="0"/>
          </a:p>
        </p:txBody>
      </p:sp>
      <p:pic>
        <p:nvPicPr>
          <p:cNvPr id="4" name="Content Placeholder 3" descr="A screen shot of a graph&#10;&#10;Description automatically generated">
            <a:extLst>
              <a:ext uri="{FF2B5EF4-FFF2-40B4-BE49-F238E27FC236}">
                <a16:creationId xmlns:a16="http://schemas.microsoft.com/office/drawing/2014/main" id="{5AFA47C2-28B3-717B-CDF7-99FB9ACBF1B2}"/>
              </a:ext>
            </a:extLst>
          </p:cNvPr>
          <p:cNvPicPr>
            <a:picLocks noChangeAspect="1"/>
          </p:cNvPicPr>
          <p:nvPr/>
        </p:nvPicPr>
        <p:blipFill>
          <a:blip r:embed="rId3"/>
          <a:stretch>
            <a:fillRect/>
          </a:stretch>
        </p:blipFill>
        <p:spPr>
          <a:xfrm>
            <a:off x="5239232" y="1630962"/>
            <a:ext cx="6592693" cy="4664330"/>
          </a:xfrm>
          <a:prstGeom prst="rect">
            <a:avLst/>
          </a:prstGeom>
          <a:noFill/>
        </p:spPr>
      </p:pic>
      <p:pic>
        <p:nvPicPr>
          <p:cNvPr id="3" name="Picture 2" descr="They don't want to speak to you&quot;: Rich Paul unveils the distinctive  qualities setting LeBron James apart from Michael Jordan and Kobe Bryant">
            <a:extLst>
              <a:ext uri="{FF2B5EF4-FFF2-40B4-BE49-F238E27FC236}">
                <a16:creationId xmlns:a16="http://schemas.microsoft.com/office/drawing/2014/main" id="{81C2CB83-FFF1-2789-B4D8-0C373267BBB7}"/>
              </a:ext>
            </a:extLst>
          </p:cNvPr>
          <p:cNvPicPr>
            <a:picLocks noChangeAspect="1"/>
          </p:cNvPicPr>
          <p:nvPr/>
        </p:nvPicPr>
        <p:blipFill>
          <a:blip r:embed="rId4"/>
          <a:stretch>
            <a:fillRect/>
          </a:stretch>
        </p:blipFill>
        <p:spPr>
          <a:xfrm>
            <a:off x="1043896" y="4602969"/>
            <a:ext cx="3375703" cy="1915793"/>
          </a:xfrm>
          <a:prstGeom prst="rect">
            <a:avLst/>
          </a:prstGeom>
        </p:spPr>
      </p:pic>
    </p:spTree>
    <p:extLst>
      <p:ext uri="{BB962C8B-B14F-4D97-AF65-F5344CB8AC3E}">
        <p14:creationId xmlns:p14="http://schemas.microsoft.com/office/powerpoint/2010/main" val="336991395"/>
      </p:ext>
    </p:extLst>
  </p:cSld>
  <p:clrMapOvr>
    <a:masterClrMapping/>
  </p:clrMapOvr>
  <p:transition spd="slow">
    <p:cover/>
  </p:transition>
</p:sld>
</file>

<file path=ppt/theme/theme1.xml><?xml version="1.0" encoding="utf-8"?>
<a:theme xmlns:a="http://schemas.openxmlformats.org/drawingml/2006/main" name="Madison">
  <a:themeElements>
    <a:clrScheme name="TM45439525">
      <a:dk1>
        <a:srgbClr val="000000"/>
      </a:dk1>
      <a:lt1>
        <a:srgbClr val="FFFFFF"/>
      </a:lt1>
      <a:dk2>
        <a:srgbClr val="1F2C28"/>
      </a:dk2>
      <a:lt2>
        <a:srgbClr val="E7E6E6"/>
      </a:lt2>
      <a:accent1>
        <a:srgbClr val="A1D58B"/>
      </a:accent1>
      <a:accent2>
        <a:srgbClr val="5EC795"/>
      </a:accent2>
      <a:accent3>
        <a:srgbClr val="4DADCE"/>
      </a:accent3>
      <a:accent4>
        <a:srgbClr val="CCB756"/>
      </a:accent4>
      <a:accent5>
        <a:srgbClr val="E29B35"/>
      </a:accent5>
      <a:accent6>
        <a:srgbClr val="8DC0C0"/>
      </a:accent6>
      <a:hlink>
        <a:srgbClr val="0563C1"/>
      </a:hlink>
      <a:folHlink>
        <a:srgbClr val="954F72"/>
      </a:folHlink>
    </a:clrScheme>
    <a:fontScheme name="Custom 1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439525_Win32_SL_V10" id="{6D1E132C-EE58-410C-AA79-6634C21077D3}" vid="{B34F418C-A6AD-4EA0-82A8-449DB69F48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Vivid circles presentation</Template>
  <TotalTime>200</TotalTime>
  <Words>1767</Words>
  <Application>Microsoft Office PowerPoint</Application>
  <PresentationFormat>Widescreen</PresentationFormat>
  <Paragraphs>110</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Madison</vt:lpstr>
      <vt:lpstr>NBA:  All Time Statistics and Performance </vt:lpstr>
      <vt:lpstr>Abstract </vt:lpstr>
      <vt:lpstr>NBA History and Overview</vt:lpstr>
      <vt:lpstr>NBA player Dataset Model Structure</vt:lpstr>
      <vt:lpstr>NBA Top Scoring Players All time</vt:lpstr>
      <vt:lpstr>NBA Top Assists Players All time</vt:lpstr>
      <vt:lpstr>NBA Top Rebound Players All time</vt:lpstr>
      <vt:lpstr>NBA Top Steals Players All time</vt:lpstr>
      <vt:lpstr>Top 3 candidates: comparison</vt:lpstr>
      <vt:lpstr>Total Championships by Geography</vt:lpstr>
      <vt:lpstr>TRENDS: 3PT VS 2PT Attempts OUTLOOK FOR THE FUTURE  </vt:lpstr>
      <vt:lpstr> TIME SERIES Analysis: Lebron's season performance </vt:lpstr>
      <vt:lpstr>PowerPoint Presentation</vt:lpstr>
      <vt:lpstr>RELATED WORK COMPARISON NBA Revenue for 2022-2023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Vanessa Aguiar</dc:creator>
  <cp:lastModifiedBy>Mariscal, Gustavo S</cp:lastModifiedBy>
  <cp:revision>34</cp:revision>
  <dcterms:created xsi:type="dcterms:W3CDTF">2024-03-16T02:15:49Z</dcterms:created>
  <dcterms:modified xsi:type="dcterms:W3CDTF">2024-03-30T19:23:31Z</dcterms:modified>
</cp:coreProperties>
</file>