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54" r:id="rId1"/>
  </p:sldMasterIdLst>
  <p:sldIdLst>
    <p:sldId id="256" r:id="rId2"/>
    <p:sldId id="257" r:id="rId3"/>
    <p:sldId id="266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viewProps" Target="viewProp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tableStyles" Target="tableStyles.xml"/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2" Type="http://schemas.openxmlformats.org/officeDocument/2006/relationships/printerSettings" Target="printerSettings/printerSettings1.bin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9/17/12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F7A5-F86A-8C46-B7D2-CFBDAF914A61}" type="datetimeFigureOut">
              <a:rPr lang="en-US" smtClean="0"/>
              <a:t>9/17/12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0FE6-3461-D94D-AE91-5D01F9AAF7A6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4810FE6-3461-D94D-AE91-5D01F9AAF7A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F7A5-F86A-8C46-B7D2-CFBDAF914A61}" type="datetimeFigureOut">
              <a:rPr lang="en-US" smtClean="0"/>
              <a:t>9/17/12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F7A5-F86A-8C46-B7D2-CFBDAF914A61}" type="datetimeFigureOut">
              <a:rPr lang="en-US" smtClean="0"/>
              <a:t>9/17/12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4810FE6-3461-D94D-AE91-5D01F9AAF7A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9/17/12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62CF7A5-F86A-8C46-B7D2-CFBDAF914A61}" type="datetimeFigureOut">
              <a:rPr lang="en-US" smtClean="0"/>
              <a:t>9/17/12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10FE6-3461-D94D-AE91-5D01F9AAF7A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F7A5-F86A-8C46-B7D2-CFBDAF914A61}" type="datetimeFigureOut">
              <a:rPr lang="en-US" smtClean="0"/>
              <a:t>9/17/12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4810FE6-3461-D94D-AE91-5D01F9AAF7A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F7A5-F86A-8C46-B7D2-CFBDAF914A61}" type="datetimeFigureOut">
              <a:rPr lang="en-US" smtClean="0"/>
              <a:t>9/17/12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4810FE6-3461-D94D-AE91-5D01F9AAF7A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F7A5-F86A-8C46-B7D2-CFBDAF914A61}" type="datetimeFigureOut">
              <a:rPr lang="en-US" smtClean="0"/>
              <a:t>9/17/12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810FE6-3461-D94D-AE91-5D01F9AAF7A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CF7A5-F86A-8C46-B7D2-CFBDAF914A61}" type="datetimeFigureOut">
              <a:rPr lang="en-US" smtClean="0"/>
              <a:t>9/17/12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4810FE6-3461-D94D-AE91-5D01F9AAF7A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62CF7A5-F86A-8C46-B7D2-CFBDAF914A61}" type="datetimeFigureOut">
              <a:rPr lang="en-US" smtClean="0"/>
              <a:t>9/17/12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62CF7A5-F86A-8C46-B7D2-CFBDAF914A61}" type="datetimeFigureOut">
              <a:rPr lang="en-US" smtClean="0"/>
              <a:t>9/17/12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4810FE6-3461-D94D-AE91-5D01F9AAF7A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56" r:id="rId2"/>
    <p:sldLayoutId id="2147484157" r:id="rId3"/>
    <p:sldLayoutId id="2147484158" r:id="rId4"/>
    <p:sldLayoutId id="2147484159" r:id="rId5"/>
    <p:sldLayoutId id="2147484160" r:id="rId6"/>
    <p:sldLayoutId id="2147484161" r:id="rId7"/>
    <p:sldLayoutId id="2147484162" r:id="rId8"/>
    <p:sldLayoutId id="2147484163" r:id="rId9"/>
    <p:sldLayoutId id="2147484164" r:id="rId10"/>
    <p:sldLayoutId id="214748416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Bob Blessing, DNP, ACNP</a:t>
            </a:r>
          </a:p>
          <a:p>
            <a:r>
              <a:rPr lang="en-US" dirty="0" smtClean="0"/>
              <a:t>Duke University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Billing and Productivity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34" y="279400"/>
            <a:ext cx="1097856" cy="13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8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Break-Out Session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34" y="279401"/>
            <a:ext cx="888999" cy="107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5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40467"/>
            <a:ext cx="8229600" cy="4525963"/>
          </a:xfrm>
        </p:spPr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Measuring Productivity</a:t>
            </a:r>
          </a:p>
          <a:p>
            <a:r>
              <a:rPr lang="en-US" dirty="0" smtClean="0"/>
              <a:t>Practice Models</a:t>
            </a:r>
          </a:p>
          <a:p>
            <a:r>
              <a:rPr lang="en-US" dirty="0" smtClean="0"/>
              <a:t>Survey Questions</a:t>
            </a:r>
          </a:p>
          <a:p>
            <a:r>
              <a:rPr lang="en-US" dirty="0" smtClean="0"/>
              <a:t>Break-Out Session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34" y="279401"/>
            <a:ext cx="888999" cy="107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0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6334" y="1761066"/>
            <a:ext cx="850392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>
                <a:ea typeface="ＭＳ Ｐゴシック"/>
                <a:cs typeface="ＭＳ Ｐゴシック"/>
              </a:rPr>
              <a:t>NP/PA Acute Care Leadership Summit 2011</a:t>
            </a:r>
          </a:p>
          <a:p>
            <a:r>
              <a:rPr lang="en-US" sz="3000" dirty="0">
                <a:ea typeface="ＭＳ Ｐゴシック"/>
                <a:cs typeface="ＭＳ Ｐゴシック"/>
              </a:rPr>
              <a:t>Seven (7) targeted areas of focus for Advanced Practice </a:t>
            </a:r>
            <a:r>
              <a:rPr lang="en-US" sz="3000" dirty="0" smtClean="0">
                <a:ea typeface="ＭＳ Ｐゴシック"/>
                <a:cs typeface="ＭＳ Ｐゴシック"/>
              </a:rPr>
              <a:t>Leaders</a:t>
            </a:r>
            <a:r>
              <a:rPr lang="en-US" sz="3000" dirty="0">
                <a:ea typeface="ＭＳ Ｐゴシック"/>
                <a:cs typeface="ＭＳ Ｐゴシック"/>
              </a:rPr>
              <a:t>:</a:t>
            </a:r>
            <a:endParaRPr lang="en-US" sz="3000" dirty="0" smtClean="0"/>
          </a:p>
          <a:p>
            <a:pPr marL="0" indent="0">
              <a:buNone/>
            </a:pP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Professional Advancement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Performance 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Billing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Mentoring/</a:t>
            </a:r>
            <a:r>
              <a:rPr lang="en-US" sz="2600" dirty="0" smtClean="0"/>
              <a:t>Preceptorship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Administration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Orientation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Outcomes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0" y="4301065"/>
            <a:ext cx="2692400" cy="38946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34" y="279401"/>
            <a:ext cx="888999" cy="107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8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Productivity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6334" y="1781048"/>
            <a:ext cx="850392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RVUs</a:t>
            </a:r>
          </a:p>
          <a:p>
            <a:r>
              <a:rPr lang="en-US" sz="3200" dirty="0" smtClean="0"/>
              <a:t>Total </a:t>
            </a:r>
            <a:r>
              <a:rPr lang="en-US" sz="3200" dirty="0"/>
              <a:t>gross </a:t>
            </a:r>
            <a:r>
              <a:rPr lang="en-US" sz="3200" dirty="0" smtClean="0"/>
              <a:t>charges</a:t>
            </a:r>
          </a:p>
          <a:p>
            <a:r>
              <a:rPr lang="en-US" sz="3200" dirty="0" smtClean="0"/>
              <a:t>Total collections</a:t>
            </a:r>
          </a:p>
          <a:p>
            <a:r>
              <a:rPr lang="en-US" sz="3200" dirty="0" smtClean="0"/>
              <a:t>Revenue </a:t>
            </a:r>
            <a:r>
              <a:rPr lang="en-US" sz="3200" dirty="0"/>
              <a:t>minus </a:t>
            </a:r>
            <a:r>
              <a:rPr lang="en-US" sz="3200" dirty="0" smtClean="0"/>
              <a:t>expenses</a:t>
            </a:r>
            <a:endParaRPr lang="en-US" sz="3200" dirty="0"/>
          </a:p>
          <a:p>
            <a:r>
              <a:rPr lang="en-US" sz="3200" dirty="0" smtClean="0"/>
              <a:t>Number of </a:t>
            </a:r>
            <a:r>
              <a:rPr lang="en-US" sz="3200" dirty="0"/>
              <a:t>patient </a:t>
            </a:r>
            <a:r>
              <a:rPr lang="en-US" sz="3200" dirty="0" smtClean="0"/>
              <a:t>encounters              </a:t>
            </a:r>
          </a:p>
          <a:p>
            <a:r>
              <a:rPr lang="en-US" sz="3200" dirty="0" smtClean="0"/>
              <a:t>Hospital admissions</a:t>
            </a:r>
            <a:endParaRPr lang="en-US" sz="3200" dirty="0"/>
          </a:p>
          <a:p>
            <a:r>
              <a:rPr lang="en-US" sz="3200" dirty="0" smtClean="0"/>
              <a:t>Number of consults</a:t>
            </a:r>
          </a:p>
          <a:p>
            <a:r>
              <a:rPr lang="en-US" sz="3200" dirty="0" smtClean="0"/>
              <a:t>Office hours</a:t>
            </a:r>
          </a:p>
          <a:p>
            <a:r>
              <a:rPr lang="en-US" sz="3200" dirty="0" smtClean="0"/>
              <a:t>Practice coverage</a:t>
            </a:r>
          </a:p>
          <a:p>
            <a:r>
              <a:rPr lang="en-US" sz="3200" dirty="0" smtClean="0"/>
              <a:t>Volume </a:t>
            </a:r>
            <a:r>
              <a:rPr lang="en-US" sz="3200" dirty="0"/>
              <a:t>of </a:t>
            </a:r>
            <a:r>
              <a:rPr lang="en-US" sz="3200" dirty="0" smtClean="0"/>
              <a:t>procedures/cases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34" y="279401"/>
            <a:ext cx="888999" cy="107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4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1784" y="1837267"/>
            <a:ext cx="865054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Number/type of provider(s) required</a:t>
            </a:r>
          </a:p>
          <a:p>
            <a:r>
              <a:rPr lang="en-US" dirty="0" smtClean="0"/>
              <a:t>Who employs the APP</a:t>
            </a:r>
          </a:p>
          <a:p>
            <a:r>
              <a:rPr lang="en-US" dirty="0" smtClean="0"/>
              <a:t>Duties performed...How do you spend your day</a:t>
            </a:r>
          </a:p>
          <a:p>
            <a:pPr lvl="1"/>
            <a:r>
              <a:rPr lang="en-US" dirty="0" smtClean="0"/>
              <a:t>Hospital (Medicare part A)   </a:t>
            </a:r>
          </a:p>
          <a:p>
            <a:pPr lvl="1"/>
            <a:r>
              <a:rPr lang="en-US" dirty="0" smtClean="0"/>
              <a:t>Physician services (Medicare Part B)</a:t>
            </a:r>
          </a:p>
          <a:p>
            <a:r>
              <a:rPr lang="en-US" dirty="0" smtClean="0"/>
              <a:t>Are services performed physician services</a:t>
            </a:r>
          </a:p>
          <a:p>
            <a:r>
              <a:rPr lang="en-US" dirty="0" smtClean="0"/>
              <a:t>Are services provided duplicative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34" y="279401"/>
            <a:ext cx="888999" cy="107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8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Questions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21933"/>
            <a:ext cx="8229600" cy="4525963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elated to practice</a:t>
            </a:r>
          </a:p>
          <a:p>
            <a:endParaRPr lang="en-US" dirty="0" smtClean="0"/>
          </a:p>
          <a:p>
            <a:r>
              <a:rPr lang="en-US" dirty="0" smtClean="0"/>
              <a:t>Related to provider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Related to employer or hospital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34" y="279401"/>
            <a:ext cx="888999" cy="107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Questions-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6334" y="1713315"/>
            <a:ext cx="850392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Do you provide physician services?</a:t>
            </a:r>
          </a:p>
          <a:p>
            <a:endParaRPr lang="en-US" sz="2800" dirty="0"/>
          </a:p>
          <a:p>
            <a:r>
              <a:rPr lang="en-US" sz="2800" dirty="0" smtClean="0"/>
              <a:t>Do you provide services for inpatient, outpatient or both?</a:t>
            </a:r>
          </a:p>
          <a:p>
            <a:endParaRPr lang="en-US" sz="2800" dirty="0" smtClean="0"/>
          </a:p>
          <a:p>
            <a:r>
              <a:rPr lang="en-US" sz="2800" dirty="0" smtClean="0"/>
              <a:t>What percent of your efforts represent billable services?</a:t>
            </a:r>
          </a:p>
          <a:p>
            <a:endParaRPr lang="en-US" sz="2800" dirty="0" smtClean="0"/>
          </a:p>
          <a:p>
            <a:r>
              <a:rPr lang="en-US" sz="2800" dirty="0" smtClean="0"/>
              <a:t>Are you performing procedures? If so, which procedures </a:t>
            </a:r>
            <a:r>
              <a:rPr lang="en-US" sz="2800" dirty="0" smtClean="0"/>
              <a:t>(i.e. </a:t>
            </a:r>
            <a:r>
              <a:rPr lang="en-US" sz="2800" dirty="0" smtClean="0"/>
              <a:t>central lines, chest tubes, intubations, arterial lines, LPs, bronchoscopy)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34" y="279401"/>
            <a:ext cx="888999" cy="107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Questions-Provider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6334" y="1747181"/>
            <a:ext cx="850392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Do you have a national provider identifier (NPI)?</a:t>
            </a:r>
          </a:p>
          <a:p>
            <a:r>
              <a:rPr lang="en-US" dirty="0" smtClean="0"/>
              <a:t>Are you independently billing for services?</a:t>
            </a:r>
          </a:p>
          <a:p>
            <a:pPr lvl="1"/>
            <a:r>
              <a:rPr lang="en-US" dirty="0" smtClean="0"/>
              <a:t>Shared/split visits</a:t>
            </a:r>
          </a:p>
          <a:p>
            <a:pPr lvl="1"/>
            <a:r>
              <a:rPr lang="en-US" dirty="0" smtClean="0"/>
              <a:t>Critical care </a:t>
            </a:r>
          </a:p>
          <a:p>
            <a:pPr lvl="1"/>
            <a:r>
              <a:rPr lang="en-US" dirty="0" smtClean="0"/>
              <a:t>Evaluation and Management, procedures, consults</a:t>
            </a:r>
          </a:p>
          <a:p>
            <a:r>
              <a:rPr lang="en-US" dirty="0" smtClean="0"/>
              <a:t>Is your supervising physician billing for services you provide? </a:t>
            </a:r>
          </a:p>
          <a:p>
            <a:r>
              <a:rPr lang="en-US" dirty="0" smtClean="0"/>
              <a:t>Do you receive additional salary/bonus based on productivity?</a:t>
            </a:r>
          </a:p>
          <a:p>
            <a:r>
              <a:rPr lang="en-US" dirty="0" smtClean="0"/>
              <a:t>Do you provide care for adults, pediatrics, neonates?</a:t>
            </a:r>
          </a:p>
          <a:p>
            <a:r>
              <a:rPr lang="en-US" dirty="0" smtClean="0"/>
              <a:t>Which state are you practicing?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34" y="279401"/>
            <a:ext cx="888999" cy="107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9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Survey Questions-Employer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6334" y="1764114"/>
            <a:ext cx="850392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Who pays your salary (hospital, physician practice, other)?</a:t>
            </a:r>
          </a:p>
          <a:p>
            <a:pPr lvl="1"/>
            <a:r>
              <a:rPr lang="en-US" sz="2600" dirty="0" smtClean="0"/>
              <a:t>If physician practice, is it from same practice as supervising physician?</a:t>
            </a:r>
          </a:p>
          <a:p>
            <a:r>
              <a:rPr lang="en-US" sz="3000" dirty="0" smtClean="0"/>
              <a:t>Is productivity measured? Is it shared with APPs?</a:t>
            </a:r>
          </a:p>
          <a:p>
            <a:pPr lvl="1"/>
            <a:r>
              <a:rPr lang="en-US" sz="2600" dirty="0" smtClean="0"/>
              <a:t>RVUs, billings, collections</a:t>
            </a:r>
          </a:p>
          <a:p>
            <a:r>
              <a:rPr lang="en-US" sz="3000" dirty="0" smtClean="0"/>
              <a:t>Have you received training regarding billing procedures and compliance?</a:t>
            </a:r>
          </a:p>
          <a:p>
            <a:r>
              <a:rPr lang="en-US" sz="3000" dirty="0" smtClean="0"/>
              <a:t>Do you have a billing or coding department or personnel?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34" y="279401"/>
            <a:ext cx="888999" cy="107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1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308</TotalTime>
  <Words>349</Words>
  <Application>Microsoft Macintosh PowerPoint</Application>
  <PresentationFormat>On-screen Show (4:3)</PresentationFormat>
  <Paragraphs>77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Billing and Productivity</vt:lpstr>
      <vt:lpstr>Agenda</vt:lpstr>
      <vt:lpstr>Background</vt:lpstr>
      <vt:lpstr>Measuring Productivity</vt:lpstr>
      <vt:lpstr>Practice Model</vt:lpstr>
      <vt:lpstr>Survey Questions </vt:lpstr>
      <vt:lpstr>Survey Questions- Practice</vt:lpstr>
      <vt:lpstr>Survey Questions-Provider</vt:lpstr>
      <vt:lpstr>Survey Questions-Employer</vt:lpstr>
      <vt:lpstr>Break-Out Session</vt:lpstr>
    </vt:vector>
  </TitlesOfParts>
  <Company>Duke University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Billing and Productivity</dc:title>
  <dc:creator>Robert Blessing</dc:creator>
  <cp:lastModifiedBy>Robert Blessing</cp:lastModifiedBy>
  <cp:revision>11</cp:revision>
  <dcterms:created xsi:type="dcterms:W3CDTF">2012-09-17T20:03:30Z</dcterms:created>
  <dcterms:modified xsi:type="dcterms:W3CDTF">2012-09-18T04:00:30Z</dcterms:modified>
</cp:coreProperties>
</file>