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269" r:id="rId3"/>
    <p:sldId id="272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8" r:id="rId15"/>
    <p:sldId id="271" r:id="rId16"/>
    <p:sldId id="319" r:id="rId17"/>
    <p:sldId id="300" r:id="rId18"/>
    <p:sldId id="317" r:id="rId19"/>
    <p:sldId id="355" r:id="rId20"/>
    <p:sldId id="345" r:id="rId21"/>
    <p:sldId id="349" r:id="rId22"/>
    <p:sldId id="325" r:id="rId23"/>
    <p:sldId id="350" r:id="rId24"/>
    <p:sldId id="324" r:id="rId25"/>
    <p:sldId id="351" r:id="rId26"/>
    <p:sldId id="346" r:id="rId27"/>
    <p:sldId id="347" r:id="rId28"/>
    <p:sldId id="353" r:id="rId29"/>
    <p:sldId id="354" r:id="rId30"/>
    <p:sldId id="348" r:id="rId31"/>
    <p:sldId id="305" r:id="rId32"/>
    <p:sldId id="365" r:id="rId33"/>
    <p:sldId id="367" r:id="rId34"/>
    <p:sldId id="326" r:id="rId35"/>
    <p:sldId id="327" r:id="rId36"/>
    <p:sldId id="328" r:id="rId37"/>
    <p:sldId id="329" r:id="rId38"/>
    <p:sldId id="330" r:id="rId39"/>
    <p:sldId id="331" r:id="rId40"/>
    <p:sldId id="356" r:id="rId41"/>
    <p:sldId id="360" r:id="rId42"/>
    <p:sldId id="333" r:id="rId43"/>
    <p:sldId id="301" r:id="rId44"/>
    <p:sldId id="334" r:id="rId45"/>
    <p:sldId id="279" r:id="rId46"/>
    <p:sldId id="336" r:id="rId47"/>
    <p:sldId id="335" r:id="rId48"/>
    <p:sldId id="277" r:id="rId49"/>
    <p:sldId id="337" r:id="rId50"/>
    <p:sldId id="283" r:id="rId51"/>
    <p:sldId id="342" r:id="rId52"/>
    <p:sldId id="343" r:id="rId53"/>
    <p:sldId id="278" r:id="rId54"/>
    <p:sldId id="280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4" r:id="rId64"/>
    <p:sldId id="302" r:id="rId65"/>
    <p:sldId id="292" r:id="rId66"/>
    <p:sldId id="293" r:id="rId67"/>
    <p:sldId id="263" r:id="rId68"/>
    <p:sldId id="296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3B17-E984-4809-9C2A-7676C4D8896F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6A61-E842-4662-BD46-61787C2FD5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F2676-6890-4F7D-865A-DF01EEC018B2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D61B1-6E0F-4113-A279-DCB8DEF00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D9CC2-8A7F-4AB4-9FB9-8DB4DFAA8769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B464E5-AC56-48A3-A882-AAA214B19D00}" type="slidenum">
              <a:rPr lang="en-US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57BDB7-6BE5-4447-A9E3-77D20E6CF1D1}" type="slidenum">
              <a:rPr lang="en-US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 defTabSz="914437"/>
            <a:fld id="{B8982944-D158-484C-A3BC-557E03C0044F}" type="slidenum">
              <a:rPr lang="en-US" sz="1200"/>
              <a:pPr algn="r" defTabSz="914437"/>
              <a:t>52</a:t>
            </a:fld>
            <a:endParaRPr lang="en-US" sz="1200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FB996-73E4-4FF2-9AB9-1AF6D0E331CA}" type="slidenum">
              <a:rPr lang="en-US"/>
              <a:pPr/>
              <a:t>53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F4E5-BE3C-4D0B-8FB3-A2D3F818878D}" type="slidenum">
              <a:rPr lang="en-US"/>
              <a:pPr/>
              <a:t>54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41195-F6D9-4A30-94AC-03EF868DEBFD}" type="slidenum">
              <a:rPr lang="en-US"/>
              <a:pPr/>
              <a:t>60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21A39-AD98-4E49-B2B7-412D0CB42592}" type="slidenum">
              <a:rPr lang="en-US"/>
              <a:pPr/>
              <a:t>61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9639D-86BE-4BFF-9021-207F590D7C5C}" type="slidenum">
              <a:rPr lang="en-US"/>
              <a:pPr/>
              <a:t>66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D4103-268B-4762-86C2-205233E44940}" type="slidenum">
              <a:rPr lang="en-US"/>
              <a:pPr/>
              <a:t>68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A0126-23CE-44F7-8CD1-485B1DA1ED8C}" type="slidenum">
              <a:rPr lang="en-US"/>
              <a:pPr/>
              <a:t>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1) To inspire people to take action 2)To influence policy  3)To establish your expertise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0B601-ECDD-46F0-9316-466F28013B82}" type="slidenum">
              <a:rPr lang="en-US"/>
              <a:pPr/>
              <a:t>15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I’ll do this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D61B1-6E0F-4113-A279-DCB8DEF006C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BCF9-FF35-47AD-A71F-4ED79E7E9D0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2BCF9-FF35-47AD-A71F-4ED79E7E9D0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8875-8FCC-49E2-B9E1-99ADE35651C1}" type="slidenum">
              <a:rPr lang="en-US"/>
              <a:pPr/>
              <a:t>26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5C79AD-BA52-4C41-918A-61D7CE9290B1}" type="slidenum">
              <a:rPr lang="en-US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379C-5799-40CC-AE9D-185AC3DA9C3D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7F16-CF6A-4C38-950E-CB3198C3F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erforhealthmediapolicy.com/" TargetMode="External"/><Relationship Id="rId2" Type="http://schemas.openxmlformats.org/officeDocument/2006/relationships/hyperlink" Target="mailto:Diana.mason@hunter.cuny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satjama.jama.com/" TargetMode="External"/><Relationship Id="rId2" Type="http://schemas.openxmlformats.org/officeDocument/2006/relationships/hyperlink" Target="http://www.disruptivewomen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nterforhealthmediapolicy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.gettyimages.com/source/search/ImageEnlarge.aspx?MasterID=dv271174a&amp;s=ImageDetailSearchState|3|5|0|15|2|1|1|0|1|2|60|28.34.36.13.24.23.22.38.18.25|1|0|%22gag:k%22||1|0&amp;pk=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2" Type="http://schemas.openxmlformats.org/officeDocument/2006/relationships/hyperlink" Target="http://www.google.com/imgres?imgurl=http://m.neontommy.com/sites/default/files/uploads/gaddafi.jpg&amp;imgrefurl=http://m.neontommy.com/news/2011/03/stalemate-emerging-libya-between-gaddafi-opposition-forces&amp;h=338&amp;w=400&amp;sz=24&amp;tbnid=Q0_NbNagMHlp-M:&amp;tbnh=105&amp;tbnw=124&amp;prev=/images?q=gaddafi+photo&amp;zoom=1&amp;q=gaddafi+photo&amp;usg=__nLgrQG4ZTARpkG8Lelb6PWNFz58=&amp;sa=X&amp;ei=AJuHTZrYPIiNtgeUhsHABw&amp;ved=0CCoQ9QEwA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uct9Kzjw9XY" TargetMode="External"/><Relationship Id="rId5" Type="http://schemas.openxmlformats.org/officeDocument/2006/relationships/image" Target="../media/image21.jpeg"/><Relationship Id="rId4" Type="http://schemas.openxmlformats.org/officeDocument/2006/relationships/hyperlink" Target="http://www.google.com/imgres?imgurl=http://www.zaffnews.com/wp-content/uploads/2011/03/Charlie-Sheen.jpg&amp;imgrefurl=http://www.zaffnews.com/celebrities/charlie-sheen-goddesses.html&amp;h=456&amp;w=290&amp;sz=28&amp;tbnid=7C23sWmquwOINM:&amp;tbnh=128&amp;tbnw=81&amp;prev=/images?q=charlie+sheen+photo&amp;zoom=1&amp;q=charlie+sheen+photo&amp;hl=en&amp;usg=__o4edQkyzbMnGEZMIBMDA2fp1OAo=&amp;sa=X&amp;ei=QJuHTa_AOIiNtgeUhsHABw&amp;ved=0CDAQ9QEwC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creative.gettyimages.com/source/search/ImageEnlarge.aspx?MasterID=comks13428&amp;s=ImageDetailSearchState|3|5|0|15|2|1|1|0|1|7|60|28.34.36.13.24.23.22.38.18.25|1|0|%22palette:k%22||1|0&amp;pk=6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isayx3/374883510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://creative.gettyimages.com/source/search/ImageEnlarge.aspx?MasterID=AA052533&amp;s=ImageDetailSearchState|3|5|0|15|2|1|1|0|1|42|60|28.34.36.13.24.23.22.38.18.25|2|0|%22Bridge:Man+Made+Structure%22||1|0&amp;pk=6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creative.gettyimages.com/source/search/ImageEnlarge.aspx?MasterID=brxbxp60132&amp;s=ImageDetailSearchState|3|5|0|15|2|1|1|0|1|14|60|28.34.36.13.24.23.22.38.18.25|1|0|%22Fishing+Hook:Fishing+Tackle%22||1|0&amp;pk=6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creative.gettyimages.com/source/search/ImageEnlarge.aspx?MasterID=dv518027&amp;s=ImageDetailSearchState|3|5|0|15|2|1|1|0|1|3|60|28.34.36.13.24.23.22.38.18.25|5|0|%22flag:k%22||1|0&amp;pk=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.gettyimages.com/source/search/ImageEnlarge.aspx?MasterID=AA037124&amp;s=ImageDetailSearchState|3|5|0|15|2|1|1|0|1|12|60|28.34.36.13.24.23.22.38.18.25|1|0|%22TV+Reporter:Journalist%22+or+%22Newscaster:Presenter%22||1|0&amp;pk=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.gettyimages.com/source/search/ImageEnlarge.aspx?MasterID=dv763022&amp;s=ImageDetailSearchState|3|5|0|15|2|1|1|0|1|24|60|28.34.36.13.24.23.22.38.18.25|1|0|%22newscaster:k%22||1|0&amp;pk=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www.flickr.com/photos/h-k-d/5133232968/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hyperlink" Target="http://www.flickr.com/photos/amiruddinmughal/536288417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richevenhouse/5027240951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.gettyimages.com/source/search/ImageEnlarge.aspx?MasterID=dv763010&amp;s=ImageDetailSearchState|3|5|0|15|2|1|1|0|1|38|60|28.34.36.13.24.23.22.38.18.25|1|0|%22interview:k%22||1|0&amp;pk=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Media, Image and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Diana J. Mason, PhD, RN, FAAN</a:t>
            </a:r>
          </a:p>
          <a:p>
            <a:r>
              <a:rPr lang="en-US" dirty="0" err="1" smtClean="0"/>
              <a:t>Rudin</a:t>
            </a:r>
            <a:r>
              <a:rPr lang="en-US" dirty="0" smtClean="0"/>
              <a:t> Professor</a:t>
            </a:r>
          </a:p>
          <a:p>
            <a:r>
              <a:rPr lang="en-US" dirty="0" smtClean="0"/>
              <a:t>Director, Center for Health, Media &amp; Policy</a:t>
            </a:r>
          </a:p>
          <a:p>
            <a:r>
              <a:rPr lang="en-US" dirty="0" smtClean="0"/>
              <a:t>Hunter College, City University of New York</a:t>
            </a:r>
          </a:p>
          <a:p>
            <a:r>
              <a:rPr lang="en-US" dirty="0" smtClean="0">
                <a:hlinkClick r:id="rId2"/>
              </a:rPr>
              <a:t>Diana.mason@hunter.cuny.edu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www.centerforhealthmediapolicy.com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4797" b="4797"/>
          <a:stretch>
            <a:fillRect/>
          </a:stretch>
        </p:blipFill>
        <p:spPr bwMode="auto">
          <a:xfrm>
            <a:off x="2438400" y="0"/>
            <a:ext cx="4114799" cy="247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Power of Media in an Information Age</a:t>
            </a:r>
            <a:endParaRPr lang="en-US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3600" dirty="0"/>
          </a:p>
          <a:p>
            <a:r>
              <a:rPr lang="en-US" sz="3600" b="1" dirty="0">
                <a:solidFill>
                  <a:srgbClr val="002060"/>
                </a:solidFill>
              </a:rPr>
              <a:t>Information overload</a:t>
            </a:r>
          </a:p>
          <a:p>
            <a:endParaRPr lang="en-US" sz="3600" b="1" dirty="0"/>
          </a:p>
        </p:txBody>
      </p:sp>
      <p:pic>
        <p:nvPicPr>
          <p:cNvPr id="4" name="Picture 3" descr="digital-news-me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4572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Power of Media in an Information Age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481F67"/>
                </a:solidFill>
              </a:rPr>
              <a:t>Information overload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Power = Capturing your attention</a:t>
            </a:r>
          </a:p>
        </p:txBody>
      </p:sp>
      <p:pic>
        <p:nvPicPr>
          <p:cNvPr id="4" name="Picture 3" descr="digital-news-me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4572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Power of Media in an Information Age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481F67"/>
                </a:solidFill>
              </a:rPr>
              <a:t>Information overload</a:t>
            </a:r>
          </a:p>
          <a:p>
            <a:r>
              <a:rPr lang="en-US" dirty="0">
                <a:solidFill>
                  <a:srgbClr val="481F67"/>
                </a:solidFill>
              </a:rPr>
              <a:t>Power = Capturing your attention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Extraordinary power = Changing your values, beliefs, behaviors</a:t>
            </a:r>
          </a:p>
        </p:txBody>
      </p:sp>
      <p:pic>
        <p:nvPicPr>
          <p:cNvPr id="4" name="Picture 3" descr="digital-news-me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4572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Power of Media in an Information Age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0668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481F67"/>
                </a:solidFill>
              </a:rPr>
              <a:t>Information overload</a:t>
            </a:r>
          </a:p>
          <a:p>
            <a:r>
              <a:rPr lang="en-US" dirty="0">
                <a:solidFill>
                  <a:srgbClr val="481F67"/>
                </a:solidFill>
              </a:rPr>
              <a:t>Power = Capturing your attention</a:t>
            </a:r>
          </a:p>
          <a:p>
            <a:r>
              <a:rPr lang="en-US" dirty="0">
                <a:solidFill>
                  <a:srgbClr val="481F67"/>
                </a:solidFill>
              </a:rPr>
              <a:t>Extraordinary power = Changing your values, beliefs, behaviors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Accessing media is highly competitive: think strategically</a:t>
            </a: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4" name="Picture 3" descr="digital-news-me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4572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-152400" y="1716088"/>
            <a:ext cx="11009313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7200">
                <a:latin typeface="Tahoma" pitchFamily="34" charset="0"/>
              </a:rPr>
              <a:t>  why do media?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Importance </a:t>
            </a:r>
            <a:r>
              <a:rPr lang="en-US" sz="4000" b="1" dirty="0" smtClean="0">
                <a:solidFill>
                  <a:srgbClr val="7030A0"/>
                </a:solidFill>
              </a:rPr>
              <a:t>of Sharing Your Expertise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Public’s health</a:t>
            </a:r>
          </a:p>
          <a:p>
            <a:r>
              <a:rPr lang="en-US" dirty="0"/>
              <a:t>Promoting </a:t>
            </a:r>
            <a:r>
              <a:rPr lang="en-US" dirty="0" smtClean="0"/>
              <a:t>evidence-based practice</a:t>
            </a:r>
            <a:endParaRPr lang="en-US" dirty="0"/>
          </a:p>
          <a:p>
            <a:r>
              <a:rPr lang="en-US" dirty="0" smtClean="0"/>
              <a:t>Advancing different perspectives on health and health care</a:t>
            </a:r>
          </a:p>
          <a:p>
            <a:r>
              <a:rPr lang="en-US" dirty="0" smtClean="0"/>
              <a:t>Inspire people</a:t>
            </a:r>
          </a:p>
          <a:p>
            <a:r>
              <a:rPr lang="en-US" dirty="0" smtClean="0"/>
              <a:t>Establish your expertise</a:t>
            </a:r>
          </a:p>
          <a:p>
            <a:r>
              <a:rPr lang="en-US" dirty="0" smtClean="0"/>
              <a:t>Influence Policy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idx="4294967295"/>
          </p:nvPr>
        </p:nvSpPr>
        <p:spPr>
          <a:xfrm>
            <a:off x="838200" y="838200"/>
            <a:ext cx="7772400" cy="1470025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+mn-lt"/>
                <a:cs typeface="Andalus" pitchFamily="18" charset="-78"/>
              </a:rPr>
              <a:t>News media are key to getting our messages to the public and policymakers</a:t>
            </a:r>
            <a:r>
              <a:rPr lang="en-US" sz="34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6147" name="Subtitle 4"/>
          <p:cNvSpPr>
            <a:spLocks noGrp="1"/>
          </p:cNvSpPr>
          <p:nvPr>
            <p:ph type="subTitle" idx="4294967295"/>
          </p:nvPr>
        </p:nvSpPr>
        <p:spPr>
          <a:xfrm>
            <a:off x="1371600" y="3889375"/>
            <a:ext cx="6400800" cy="1754188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 smtClean="0">
                <a:solidFill>
                  <a:srgbClr val="002060"/>
                </a:solidFill>
              </a:rPr>
              <a:t>Agenda-setting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b="1" smtClean="0">
                <a:solidFill>
                  <a:srgbClr val="002060"/>
                </a:solidFill>
              </a:rPr>
              <a:t>Grassroots mobilization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b="1" smtClean="0">
                <a:solidFill>
                  <a:srgbClr val="002060"/>
                </a:solidFill>
              </a:rPr>
              <a:t>Media advocacy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28600"/>
            <a:ext cx="54102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Possibilities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371600"/>
            <a:ext cx="5029200" cy="6583363"/>
          </a:xfrm>
        </p:spPr>
        <p:txBody>
          <a:bodyPr/>
          <a:lstStyle/>
          <a:p>
            <a:r>
              <a:rPr lang="en-US" dirty="0" smtClean="0"/>
              <a:t>Translational paper</a:t>
            </a:r>
          </a:p>
          <a:p>
            <a:r>
              <a:rPr lang="en-US" dirty="0" smtClean="0"/>
              <a:t>Commentaries and narratives in scholarly publications</a:t>
            </a:r>
          </a:p>
          <a:p>
            <a:r>
              <a:rPr lang="en-US" dirty="0" smtClean="0"/>
              <a:t>Op </a:t>
            </a:r>
            <a:r>
              <a:rPr lang="en-US" dirty="0" err="1" smtClean="0"/>
              <a:t>eds</a:t>
            </a:r>
            <a:r>
              <a:rPr lang="en-US" dirty="0" smtClean="0"/>
              <a:t> in news media</a:t>
            </a:r>
          </a:p>
          <a:p>
            <a:r>
              <a:rPr lang="en-US" dirty="0" smtClean="0"/>
              <a:t>Policy brief</a:t>
            </a:r>
          </a:p>
          <a:p>
            <a:r>
              <a:rPr lang="en-US" dirty="0" smtClean="0"/>
              <a:t>Broadcast media</a:t>
            </a:r>
          </a:p>
          <a:p>
            <a:r>
              <a:rPr lang="en-US" dirty="0" smtClean="0"/>
              <a:t>Social media</a:t>
            </a:r>
            <a:endParaRPr lang="en-US" dirty="0"/>
          </a:p>
        </p:txBody>
      </p:sp>
      <p:pic>
        <p:nvPicPr>
          <p:cNvPr id="38916" name="Picture 4" descr="http://4.bp.blogspot.com/-o4s_-FoPglI/T-ddpw4TJ7I/AAAAAAAAAG0/HlOGjrsMvBY/s1600/MassMedi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48768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838200"/>
          </a:xfrm>
          <a:noFill/>
        </p:spPr>
        <p:txBody>
          <a:bodyPr>
            <a:normAutofit fontScale="90000"/>
          </a:bodyPr>
          <a:lstStyle/>
          <a:p>
            <a:r>
              <a:rPr lang="en-US" sz="3400" b="1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sz="3400" b="1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</a:br>
            <a:r>
              <a:rPr lang="en-US" sz="3400" b="1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3400" b="1" smtClean="0">
                <a:solidFill>
                  <a:srgbClr val="009900"/>
                </a:solidFill>
                <a:latin typeface="Andalus" pitchFamily="18" charset="-78"/>
                <a:cs typeface="Andalus" pitchFamily="18" charset="-78"/>
              </a:rPr>
              <a:t>Diana J. Mason, PhD, RN, FAAN</a:t>
            </a:r>
            <a:r>
              <a:rPr lang="en-US" sz="3400" b="1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sz="3400" b="1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</a:br>
            <a:endParaRPr lang="en-US" sz="3400" b="1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229600" cy="57912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                          </a:t>
            </a:r>
            <a:r>
              <a:rPr lang="en-US" sz="28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Rudin Professor of Nursing</a:t>
            </a:r>
          </a:p>
        </p:txBody>
      </p:sp>
      <p:pic>
        <p:nvPicPr>
          <p:cNvPr id="3076" name="Picture 4" descr="dianamason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" y="-3238500"/>
            <a:ext cx="776288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dianamason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838200"/>
            <a:ext cx="1617663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18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038600"/>
            <a:ext cx="1938338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facebook-logo-768129_0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019800"/>
            <a:ext cx="170021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Twitter-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5334000"/>
            <a:ext cx="20288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CHMP 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905000"/>
            <a:ext cx="2386013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362200" y="4343400"/>
            <a:ext cx="4114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>
              <a:solidFill>
                <a:schemeClr val="bg2"/>
              </a:solidFill>
            </a:endParaRPr>
          </a:p>
          <a:p>
            <a:r>
              <a:rPr lang="en-US" sz="3200">
                <a:solidFill>
                  <a:schemeClr val="bg2"/>
                </a:solidFill>
              </a:rPr>
              <a:t>Healthstyles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 rot="10800000" flipV="1">
            <a:off x="2284413" y="3194050"/>
            <a:ext cx="655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0" dirty="0">
                <a:solidFill>
                  <a:schemeClr val="bg2"/>
                </a:solidFill>
              </a:rPr>
              <a:t>www.centerforhealthmediapolicy.com</a:t>
            </a:r>
          </a:p>
        </p:txBody>
      </p:sp>
      <p:pic>
        <p:nvPicPr>
          <p:cNvPr id="3084" name="Picture 12" descr="Hunter Bellevue SON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1" y="1981201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2955925" y="5486400"/>
            <a:ext cx="3216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0">
                <a:solidFill>
                  <a:srgbClr val="3366FF"/>
                </a:solidFill>
              </a:rPr>
              <a:t>@djmasonrn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Blogging</a:t>
            </a:r>
            <a:endParaRPr lang="en-US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Disruptive Women in Health Care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www.disruptivewomen.net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JAMA Forum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3"/>
              </a:rPr>
              <a:t>www.newsatjama.jama.com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Center for Health, Media &amp; Policy at Hunter College</a:t>
            </a:r>
          </a:p>
          <a:p>
            <a:pPr lvl="1">
              <a:buNone/>
            </a:pPr>
            <a:r>
              <a:rPr lang="en-US" dirty="0" smtClean="0">
                <a:hlinkClick r:id="rId4"/>
              </a:rPr>
              <a:t>www.centerforhealthmediapolicy.com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Experience with Media?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/>
              <a:t>and not-so-positive?</a:t>
            </a:r>
          </a:p>
          <a:p>
            <a:r>
              <a:rPr lang="en-US" dirty="0"/>
              <a:t>Goals for today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What do you do when a journalist contacts you for an interview?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ear-Lady-237x30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1020" y="1676400"/>
            <a:ext cx="3722180" cy="471162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276600"/>
            <a:ext cx="8229600" cy="3352800"/>
          </a:xfrm>
          <a:noFill/>
        </p:spPr>
        <p:txBody>
          <a:bodyPr/>
          <a:lstStyle/>
          <a:p>
            <a:endParaRPr lang="en-US" dirty="0" smtClean="0">
              <a:solidFill>
                <a:srgbClr val="002060"/>
              </a:solidFill>
              <a:cs typeface="Andalus" pitchFamily="18" charset="-78"/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7030A0"/>
                </a:solidFill>
                <a:cs typeface="Andalus" pitchFamily="18" charset="-78"/>
              </a:rPr>
              <a:t>If we want to be leaders in health care, we must understand how to respond to and be proactive with traditional and new media</a:t>
            </a:r>
          </a:p>
        </p:txBody>
      </p:sp>
      <p:pic>
        <p:nvPicPr>
          <p:cNvPr id="12291" name="Picture 5" descr="news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962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7" descr="facebook-twitter-youtube-social-media-new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990600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“Expert” Sources</a:t>
            </a:r>
            <a:endParaRPr lang="en-US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Specializes </a:t>
            </a:r>
            <a:r>
              <a:rPr lang="en-US" dirty="0">
                <a:solidFill>
                  <a:srgbClr val="002060"/>
                </a:solidFill>
              </a:rPr>
              <a:t>in research area on the story </a:t>
            </a:r>
            <a:r>
              <a:rPr lang="en-US" dirty="0" smtClean="0">
                <a:solidFill>
                  <a:srgbClr val="002060"/>
                </a:solidFill>
              </a:rPr>
              <a:t>topic</a:t>
            </a: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Ability to explain complicated </a:t>
            </a:r>
            <a:r>
              <a:rPr lang="en-US" dirty="0" smtClean="0">
                <a:solidFill>
                  <a:srgbClr val="002060"/>
                </a:solidFill>
              </a:rPr>
              <a:t>medical information </a:t>
            </a:r>
            <a:r>
              <a:rPr lang="en-US" dirty="0">
                <a:solidFill>
                  <a:srgbClr val="002060"/>
                </a:solidFill>
              </a:rPr>
              <a:t>in layperson’s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Treats </a:t>
            </a:r>
            <a:r>
              <a:rPr lang="en-US" dirty="0" smtClean="0">
                <a:solidFill>
                  <a:srgbClr val="002060"/>
                </a:solidFill>
              </a:rPr>
              <a:t>patients</a:t>
            </a: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Professional rank and </a:t>
            </a:r>
            <a:r>
              <a:rPr lang="en-US" dirty="0" smtClean="0">
                <a:solidFill>
                  <a:srgbClr val="002060"/>
                </a:solidFill>
              </a:rPr>
              <a:t>affiliation</a:t>
            </a: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</a:rPr>
              <a:t>Quotability</a:t>
            </a:r>
            <a:endParaRPr lang="en-US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Degrees </a:t>
            </a:r>
            <a:r>
              <a:rPr lang="en-US" dirty="0" smtClean="0">
                <a:solidFill>
                  <a:srgbClr val="002060"/>
                </a:solidFill>
              </a:rPr>
              <a:t>earned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sz="1000" dirty="0" smtClean="0"/>
          </a:p>
          <a:p>
            <a:pPr marL="514350" indent="-514350">
              <a:buNone/>
            </a:pPr>
            <a:r>
              <a:rPr lang="en-US" sz="1200" dirty="0" err="1" smtClean="0">
                <a:solidFill>
                  <a:srgbClr val="002060"/>
                </a:solidFill>
              </a:rPr>
              <a:t>Hinnant</a:t>
            </a:r>
            <a:r>
              <a:rPr lang="en-US" sz="1200" dirty="0" smtClean="0">
                <a:solidFill>
                  <a:srgbClr val="002060"/>
                </a:solidFill>
              </a:rPr>
              <a:t> &amp; Len-Rios (2009). Tacit Understandings of Health Literacy: Interview and Survey Research With Health Journalists.  </a:t>
            </a:r>
            <a:r>
              <a:rPr lang="en-US" sz="1200" i="1" dirty="0" smtClean="0">
                <a:solidFill>
                  <a:srgbClr val="002060"/>
                </a:solidFill>
              </a:rPr>
              <a:t>Science Communication.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</a:p>
          <a:p>
            <a:pPr marL="514350" indent="-51435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blog no more excu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2362200"/>
            <a:ext cx="894080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xpert-carto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1831" y="457200"/>
            <a:ext cx="5642809" cy="6400799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1462088"/>
          </a:xfrm>
        </p:spPr>
        <p:txBody>
          <a:bodyPr/>
          <a:lstStyle/>
          <a:p>
            <a:r>
              <a:rPr lang="en-US" dirty="0"/>
              <a:t>Barriers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7772400" cy="484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smtClean="0"/>
              <a:t>Fear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Access </a:t>
            </a:r>
            <a:r>
              <a:rPr lang="en-US" sz="3600" dirty="0"/>
              <a:t>to journalists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Framing</a:t>
            </a:r>
            <a:endParaRPr lang="en-US" sz="3600" dirty="0"/>
          </a:p>
          <a:p>
            <a:pPr>
              <a:lnSpc>
                <a:spcPct val="80000"/>
              </a:lnSpc>
            </a:pPr>
            <a:r>
              <a:rPr lang="en-US" sz="3600" dirty="0" smtClean="0"/>
              <a:t>Translating research and</a:t>
            </a:r>
          </a:p>
          <a:p>
            <a:pPr>
              <a:lnSpc>
                <a:spcPct val="80000"/>
              </a:lnSpc>
              <a:buNone/>
            </a:pPr>
            <a:r>
              <a:rPr lang="en-US" sz="3600" dirty="0" smtClean="0"/>
              <a:t> </a:t>
            </a:r>
            <a:r>
              <a:rPr lang="en-US" sz="3600" dirty="0" smtClean="0"/>
              <a:t>  jargon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Institutional policies</a:t>
            </a:r>
          </a:p>
          <a:p>
            <a:pPr>
              <a:lnSpc>
                <a:spcPct val="80000"/>
              </a:lnSpc>
              <a:buNone/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31749" name="Picture 5" descr="dv271174a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667000"/>
            <a:ext cx="26289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a Web 2.0 world, you do not need to wait for journalists to come to you to disseminate your work.</a:t>
            </a:r>
            <a:endParaRPr lang="en-US" dirty="0"/>
          </a:p>
        </p:txBody>
      </p:sp>
      <p:pic>
        <p:nvPicPr>
          <p:cNvPr id="10242" name="Picture 2" descr="http://onlinepersonaltrainingvideobootcamp.com/blog/uploaded/Blog%20Post%20Images/wait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436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Access to Media to Shape the Message</a:t>
            </a:r>
            <a:endParaRPr lang="en-US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 Entertainment     Traditional 			Social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Media		   News Media			</a:t>
            </a:r>
            <a:r>
              <a:rPr lang="en-US" b="1" dirty="0" err="1" smtClean="0">
                <a:solidFill>
                  <a:srgbClr val="002060"/>
                </a:solidFill>
              </a:rPr>
              <a:t>Media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Hard to 							Easy to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Access							</a:t>
            </a:r>
            <a:r>
              <a:rPr lang="en-US" b="1" dirty="0" err="1" smtClean="0">
                <a:solidFill>
                  <a:srgbClr val="7030A0"/>
                </a:solidFill>
              </a:rPr>
              <a:t>Access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" y="4267200"/>
            <a:ext cx="800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se_of_twitter_for_information_gathe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228600"/>
            <a:ext cx="7397857" cy="664715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media vs. traditional media</a:t>
            </a:r>
            <a:endParaRPr lang="en-US" dirty="0"/>
          </a:p>
          <a:p>
            <a:r>
              <a:rPr lang="en-US" dirty="0" smtClean="0"/>
              <a:t>Framing for a target audience</a:t>
            </a:r>
          </a:p>
          <a:p>
            <a:r>
              <a:rPr lang="en-US" dirty="0" smtClean="0"/>
              <a:t>Strategies for </a:t>
            </a:r>
            <a:r>
              <a:rPr lang="en-US" dirty="0" smtClean="0"/>
              <a:t>accessing </a:t>
            </a:r>
            <a:r>
              <a:rPr lang="en-US" dirty="0" smtClean="0"/>
              <a:t>media</a:t>
            </a:r>
          </a:p>
          <a:p>
            <a:r>
              <a:rPr lang="en-US" dirty="0" smtClean="0"/>
              <a:t>Strategies for working with journalists and tips for being interviewed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Media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Dedicated web site/page with user-friendly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Social networks (your own or others’)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Blogs</a:t>
            </a:r>
          </a:p>
          <a:p>
            <a:endParaRPr lang="en-US" dirty="0" smtClean="0"/>
          </a:p>
        </p:txBody>
      </p:sp>
      <p:pic>
        <p:nvPicPr>
          <p:cNvPr id="8194" name="Picture 2" descr="http://theologyforum.files.wordpress.com/2010/02/cybersp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1825" y="2819400"/>
            <a:ext cx="5972175" cy="382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Framing for Accessing Media: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What </a:t>
            </a:r>
            <a:r>
              <a:rPr lang="en-US" dirty="0">
                <a:solidFill>
                  <a:srgbClr val="7030A0"/>
                </a:solidFill>
              </a:rPr>
              <a:t>Makes the News?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608512" cy="4114800"/>
          </a:xfrm>
        </p:spPr>
        <p:txBody>
          <a:bodyPr/>
          <a:lstStyle/>
          <a:p>
            <a:r>
              <a:rPr lang="en-US" sz="2800" b="1" u="sng" dirty="0" smtClean="0"/>
              <a:t>Controversy</a:t>
            </a:r>
            <a:endParaRPr lang="en-US" sz="2800" b="1" dirty="0"/>
          </a:p>
          <a:p>
            <a:r>
              <a:rPr lang="en-US" sz="2800" b="1" u="sng" dirty="0" smtClean="0"/>
              <a:t>Injustice</a:t>
            </a:r>
            <a:endParaRPr lang="en-US" sz="2800" b="1" dirty="0"/>
          </a:p>
          <a:p>
            <a:r>
              <a:rPr lang="en-US" sz="2800" b="1" u="sng" dirty="0"/>
              <a:t>Sensation</a:t>
            </a:r>
            <a:r>
              <a:rPr lang="en-US" sz="2800" b="1" dirty="0"/>
              <a:t> </a:t>
            </a:r>
          </a:p>
          <a:p>
            <a:r>
              <a:rPr lang="en-US" sz="2800" b="1" u="sng" dirty="0"/>
              <a:t>Timeliness</a:t>
            </a:r>
          </a:p>
          <a:p>
            <a:r>
              <a:rPr lang="en-US" sz="2800" b="1" u="sng" dirty="0"/>
              <a:t>Prominence</a:t>
            </a:r>
            <a:r>
              <a:rPr lang="en-US" sz="2800" b="1" dirty="0"/>
              <a:t> </a:t>
            </a:r>
            <a:endParaRPr lang="en-US" sz="2800" b="1" u="sng" dirty="0"/>
          </a:p>
          <a:p>
            <a:r>
              <a:rPr lang="en-US" sz="2800" b="1" u="sng" dirty="0"/>
              <a:t>Conflict</a:t>
            </a:r>
            <a:r>
              <a:rPr lang="en-US" sz="2800" b="1" dirty="0"/>
              <a:t> </a:t>
            </a:r>
            <a:endParaRPr lang="en-US" sz="2800" b="1" u="sng" dirty="0"/>
          </a:p>
          <a:p>
            <a:r>
              <a:rPr lang="en-US" sz="2800" b="1" u="sng" dirty="0"/>
              <a:t>Novelty</a:t>
            </a:r>
            <a:r>
              <a:rPr lang="en-US" sz="2800" b="1" dirty="0"/>
              <a:t> </a:t>
            </a:r>
            <a:endParaRPr lang="en-US" sz="2800" b="1" u="sng" dirty="0"/>
          </a:p>
          <a:p>
            <a:r>
              <a:rPr lang="en-US" sz="2800" b="1" u="sng" dirty="0" smtClean="0"/>
              <a:t>Emotional</a:t>
            </a:r>
            <a:r>
              <a:rPr lang="en-US" sz="2800" b="1" dirty="0" smtClean="0"/>
              <a:t> </a:t>
            </a:r>
            <a:endParaRPr lang="en-US" sz="2800" dirty="0"/>
          </a:p>
        </p:txBody>
      </p:sp>
      <p:pic>
        <p:nvPicPr>
          <p:cNvPr id="1026" name="Picture 2" descr="http://www.google.com/images?q=tbn:Q0_NbNagMHlp-M::m.neontommy.com/sites/default/files/uploads/gaddafi.jpg&amp;t=1&amp;h=94&amp;w=111&amp;usg=__bfsjKk2DyVpyUG5zqp9iyvUAgY4=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7071" y="4114800"/>
            <a:ext cx="2676929" cy="2266951"/>
          </a:xfrm>
          <a:prstGeom prst="rect">
            <a:avLst/>
          </a:prstGeom>
          <a:noFill/>
        </p:spPr>
      </p:pic>
      <p:pic>
        <p:nvPicPr>
          <p:cNvPr id="1028" name="Picture 4" descr="http://www.google.com/images?q=tbn:7C23sWmquwOINM::www.zaffnews.com/wp-content/uploads/2011/03/Charlie-Sheen.jpg&amp;t=1&amp;h=94&amp;w=59&amp;usg=__KyIMA5zwlGDbp5cp0BrjoApxwao=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9242" y="762000"/>
            <a:ext cx="1612358" cy="2568844"/>
          </a:xfrm>
          <a:prstGeom prst="rect">
            <a:avLst/>
          </a:prstGeom>
          <a:noFill/>
        </p:spPr>
      </p:pic>
      <p:pic>
        <p:nvPicPr>
          <p:cNvPr id="1030" name="Picture 6" descr="http://www.globalanimal.org/wp-content/uploads/2011/03/UPDATE-PHOTO-loyal-dog-rescue-in-Japan-tsunami-350x200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4953000"/>
            <a:ext cx="3333750" cy="1905000"/>
          </a:xfrm>
          <a:prstGeom prst="rect">
            <a:avLst/>
          </a:prstGeom>
          <a:noFill/>
        </p:spPr>
      </p:pic>
      <p:pic>
        <p:nvPicPr>
          <p:cNvPr id="30722" name="Picture 2" descr="http://graphics8.nytimes.com/images/2012/09/17/world/jprage1/jprage1-articleLarge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05200" y="2209800"/>
            <a:ext cx="3918857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How </a:t>
            </a:r>
            <a:r>
              <a:rPr lang="en-US" b="1" dirty="0" smtClean="0">
                <a:solidFill>
                  <a:srgbClr val="7030A0"/>
                </a:solidFill>
              </a:rPr>
              <a:t>you </a:t>
            </a:r>
            <a:r>
              <a:rPr lang="en-US" b="1" dirty="0">
                <a:solidFill>
                  <a:srgbClr val="7030A0"/>
                </a:solidFill>
              </a:rPr>
              <a:t>can access media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Call in on talk radio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Write Op-ed pieces 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Write letters to editors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Explore starting radio or TV program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Use social media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Get media </a:t>
            </a:r>
            <a:r>
              <a:rPr lang="en-US" sz="3600" dirty="0" smtClean="0"/>
              <a:t>training/coaching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Press releases, media advisories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sz="36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Be Responsive to Journalists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1">
              <a:buNone/>
            </a:pPr>
            <a:endParaRPr lang="en-US" sz="4000" dirty="0"/>
          </a:p>
          <a:p>
            <a:endParaRPr lang="en-US" b="1" dirty="0">
              <a:solidFill>
                <a:srgbClr val="FF7C8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070508_ace_of_hear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812925" y="652463"/>
            <a:ext cx="4839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/>
              <a:t>How to ace an interview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678362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86000"/>
            <a:ext cx="8229600" cy="3844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14340" name="Picture 4" descr="070508_ace_of_hear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2160000">
            <a:off x="-2095500" y="-3238500"/>
            <a:ext cx="17272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070508_ace_of_hear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095500" y="-3238500"/>
            <a:ext cx="1909762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 descr="070508_ace_of_hear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095500" y="-3238500"/>
            <a:ext cx="1909762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070508_ace_of_heart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7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60525" y="304800"/>
            <a:ext cx="38481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/>
              <a:t>Be authentic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0" y="10668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/>
              <a:t>Have a message plan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33400" y="1905000"/>
            <a:ext cx="27622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/>
              <a:t>Have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152400" y="1981200"/>
            <a:ext cx="93376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7200" dirty="0">
                <a:solidFill>
                  <a:srgbClr val="CC0000"/>
                </a:solidFill>
              </a:rPr>
              <a:t>Message </a:t>
            </a:r>
            <a:r>
              <a:rPr lang="en-US" sz="7200" dirty="0" smtClean="0">
                <a:solidFill>
                  <a:srgbClr val="CC0000"/>
                </a:solidFill>
              </a:rPr>
              <a:t>Plan and Framing</a:t>
            </a:r>
            <a:endParaRPr lang="en-US" sz="7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audi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50" y="0"/>
            <a:ext cx="86931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0" y="5761038"/>
            <a:ext cx="132778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Who am I trying to reach?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28600"/>
            <a:ext cx="1905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76800" y="2209800"/>
            <a:ext cx="18288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BELIEFS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2971800" y="3276600"/>
            <a:ext cx="2514600" cy="19812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0"/>
            <a:ext cx="8915400" cy="2773363"/>
          </a:xfrm>
          <a:noFill/>
        </p:spPr>
        <p:txBody>
          <a:bodyPr/>
          <a:lstStyle/>
          <a:p>
            <a:r>
              <a:rPr lang="en-US" sz="4000" b="1" i="1" smtClean="0"/>
              <a:t>What am I trying to get them to do?</a:t>
            </a:r>
          </a:p>
        </p:txBody>
      </p:sp>
      <p:pic>
        <p:nvPicPr>
          <p:cNvPr id="17411" name="Picture 5" descr="action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276600"/>
            <a:ext cx="58864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5400" b="1" i="1" dirty="0" smtClean="0">
                <a:solidFill>
                  <a:srgbClr val="6600CC"/>
                </a:solidFill>
              </a:rPr>
              <a:t>Create three key  messages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Values, attitudes, beliefs of audience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Last Year’s Best Headlines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7432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000" b="1" i="1">
                <a:solidFill>
                  <a:srgbClr val="FF7C80"/>
                </a:solidFill>
              </a:rPr>
              <a:t>Or don’t believe everything you read in the papers…</a:t>
            </a:r>
          </a:p>
          <a:p>
            <a:pPr>
              <a:buFont typeface="Wingdings" pitchFamily="2" charset="2"/>
              <a:buNone/>
            </a:pPr>
            <a:endParaRPr lang="en-US" sz="4000" b="1" i="1">
              <a:solidFill>
                <a:srgbClr val="FF7C80"/>
              </a:solidFill>
            </a:endParaRPr>
          </a:p>
          <a:p>
            <a:pPr>
              <a:buFont typeface="Wingdings" pitchFamily="2" charset="2"/>
              <a:buNone/>
            </a:pPr>
            <a:endParaRPr lang="en-US" sz="4000" b="1" i="1">
              <a:solidFill>
                <a:srgbClr val="FF7C80"/>
              </a:solidFill>
            </a:endParaRPr>
          </a:p>
          <a:p>
            <a:pPr>
              <a:buFont typeface="Wingdings" pitchFamily="2" charset="2"/>
              <a:buNone/>
            </a:pPr>
            <a:endParaRPr lang="en-US" sz="4000" b="1" i="1">
              <a:solidFill>
                <a:srgbClr val="FF7C8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1600" b="1" i="1">
                <a:solidFill>
                  <a:srgbClr val="FF7C80"/>
                </a:solidFill>
              </a:rPr>
              <a:t>Columbia School of Journalism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Framing for advocacy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Careful use of language and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Images for TV and print</a:t>
            </a:r>
            <a:endParaRPr lang="en-US" dirty="0"/>
          </a:p>
          <a:p>
            <a:r>
              <a:rPr lang="en-US" dirty="0"/>
              <a:t>Create the rhetoric</a:t>
            </a:r>
          </a:p>
          <a:p>
            <a:pPr lvl="1"/>
            <a:r>
              <a:rPr lang="en-US" dirty="0"/>
              <a:t>Designated Driver</a:t>
            </a:r>
          </a:p>
          <a:p>
            <a:pPr lvl="1"/>
            <a:r>
              <a:rPr lang="en-US" dirty="0"/>
              <a:t>“Preserving Medicare” vs. “Cutting Medicare”</a:t>
            </a:r>
          </a:p>
          <a:p>
            <a:pPr lvl="1"/>
            <a:r>
              <a:rPr lang="en-US" dirty="0"/>
              <a:t>Social Security: “Personal accounts” vs. “privatization”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dole_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84213"/>
            <a:ext cx="9144000" cy="8226426"/>
          </a:xfrm>
          <a:prstGeom prst="rect">
            <a:avLst/>
          </a:prstGeom>
          <a:noFill/>
        </p:spPr>
      </p:pic>
      <p:sp>
        <p:nvSpPr>
          <p:cNvPr id="11264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4000" b="1" i="1" smtClean="0">
                <a:solidFill>
                  <a:srgbClr val="993366"/>
                </a:solidFill>
              </a:rPr>
              <a:t>Frame your language to fit the audience you are trying to reach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story you have to tell?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54864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http://anneclaire.files.wordpress.com/2007/11/storytell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486400" cy="3772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  <a:noFill/>
        </p:spPr>
        <p:txBody>
          <a:bodyPr/>
          <a:lstStyle/>
          <a:p>
            <a:r>
              <a:rPr lang="en-US" sz="4400" b="1" i="1" smtClean="0">
                <a:solidFill>
                  <a:srgbClr val="993366"/>
                </a:solidFill>
              </a:rPr>
              <a:t>Use a personal story or anecdote to make your message stick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Paint a Picture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40288"/>
          </a:xfrm>
        </p:spPr>
        <p:txBody>
          <a:bodyPr/>
          <a:lstStyle/>
          <a:p>
            <a:endParaRPr lang="en-US" b="1" dirty="0"/>
          </a:p>
          <a:p>
            <a:r>
              <a:rPr lang="en-US" dirty="0"/>
              <a:t>Data can be overwhelming for a lay audience.  </a:t>
            </a:r>
          </a:p>
          <a:p>
            <a:pPr lvl="1"/>
            <a:r>
              <a:rPr lang="en-US" dirty="0"/>
              <a:t>Select one or two key statistics.</a:t>
            </a:r>
          </a:p>
          <a:p>
            <a:r>
              <a:rPr lang="en-US" dirty="0"/>
              <a:t>Life-like examples put meat around the bones of the story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221" name="Picture 5" descr="comks13428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9375" t="1176" r="12500"/>
          <a:stretch>
            <a:fillRect/>
          </a:stretch>
        </p:blipFill>
        <p:spPr bwMode="auto">
          <a:xfrm>
            <a:off x="6059714" y="4267200"/>
            <a:ext cx="3084286" cy="2590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  <a:noFill/>
        </p:spPr>
        <p:txBody>
          <a:bodyPr/>
          <a:lstStyle/>
          <a:p>
            <a:r>
              <a:rPr lang="en-US" altLang="ja-JP" sz="4800" b="1" smtClean="0">
                <a:solidFill>
                  <a:srgbClr val="3333CC"/>
                </a:solidFill>
              </a:rPr>
              <a:t>Reporters primarily want two things: An interesting story and an interesting person to interview</a:t>
            </a:r>
            <a:r>
              <a:rPr lang="en-US" altLang="ja-JP" smtClean="0"/>
              <a:t> </a:t>
            </a:r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  <a:noFill/>
        </p:spPr>
        <p:txBody>
          <a:bodyPr/>
          <a:lstStyle/>
          <a:p>
            <a:r>
              <a:rPr lang="en-US" altLang="ja-JP" sz="5400" b="1" i="1" smtClean="0">
                <a:solidFill>
                  <a:srgbClr val="993366"/>
                </a:solidFill>
              </a:rPr>
              <a:t>You want to be quotable &amp; memorable</a:t>
            </a:r>
            <a:r>
              <a:rPr lang="en-US" altLang="ja-JP" sz="5400" smtClean="0"/>
              <a:t> </a:t>
            </a:r>
            <a:endParaRPr lang="en-US" sz="5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Be Prepared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7772400" cy="60960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Write down the three major points you want to make.</a:t>
            </a:r>
          </a:p>
          <a:p>
            <a:pPr>
              <a:lnSpc>
                <a:spcPct val="90000"/>
              </a:lnSpc>
            </a:pPr>
            <a:r>
              <a:rPr lang="en-US" dirty="0"/>
              <a:t>Anticipate likely questions.</a:t>
            </a:r>
          </a:p>
          <a:p>
            <a:pPr>
              <a:lnSpc>
                <a:spcPct val="90000"/>
              </a:lnSpc>
            </a:pPr>
            <a:r>
              <a:rPr lang="en-US" dirty="0"/>
              <a:t>Have </a:t>
            </a:r>
            <a:r>
              <a:rPr lang="en-US" dirty="0" smtClean="0"/>
              <a:t>facts </a:t>
            </a:r>
            <a:r>
              <a:rPr lang="en-US" dirty="0"/>
              <a:t>at </a:t>
            </a:r>
            <a:r>
              <a:rPr lang="en-US" dirty="0" smtClean="0"/>
              <a:t>h</a:t>
            </a:r>
            <a:r>
              <a:rPr lang="en-US" dirty="0" smtClean="0"/>
              <a:t>and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Know </a:t>
            </a:r>
            <a:r>
              <a:rPr lang="en-US" dirty="0"/>
              <a:t>what </a:t>
            </a:r>
            <a:r>
              <a:rPr lang="en-US" dirty="0" smtClean="0"/>
              <a:t>you’re </a:t>
            </a:r>
            <a:r>
              <a:rPr lang="en-US" dirty="0"/>
              <a:t>going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to </a:t>
            </a:r>
            <a:r>
              <a:rPr lang="en-US" dirty="0"/>
              <a:t>say.</a:t>
            </a:r>
          </a:p>
          <a:p>
            <a:pPr>
              <a:lnSpc>
                <a:spcPct val="90000"/>
              </a:lnSpc>
            </a:pPr>
            <a:r>
              <a:rPr lang="en-US" dirty="0"/>
              <a:t>Know why you are going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to </a:t>
            </a:r>
            <a:r>
              <a:rPr lang="en-US" dirty="0"/>
              <a:t>say it.</a:t>
            </a:r>
          </a:p>
        </p:txBody>
      </p:sp>
      <p:pic>
        <p:nvPicPr>
          <p:cNvPr id="36866" name="Picture 2" descr="http://farm5.static.flickr.com/4047/4670205398_065c347a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315309"/>
            <a:ext cx="4495800" cy="35426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990600"/>
            <a:ext cx="8915400" cy="3733800"/>
          </a:xfrm>
          <a:noFill/>
        </p:spPr>
        <p:txBody>
          <a:bodyPr/>
          <a:lstStyle/>
          <a:p>
            <a:r>
              <a:rPr lang="en-US" sz="5400" b="1" i="1" smtClean="0">
                <a:solidFill>
                  <a:srgbClr val="CC0000"/>
                </a:solidFill>
              </a:rPr>
              <a:t>			Key </a:t>
            </a:r>
            <a:br>
              <a:rPr lang="en-US" sz="5400" b="1" i="1" smtClean="0">
                <a:solidFill>
                  <a:srgbClr val="CC0000"/>
                </a:solidFill>
              </a:rPr>
            </a:br>
            <a:r>
              <a:rPr lang="en-US" sz="5400" b="1" i="1" smtClean="0">
                <a:solidFill>
                  <a:srgbClr val="CC0000"/>
                </a:solidFill>
              </a:rPr>
              <a:t>Messaging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“A Reason for Odor Found at Sewer Plant”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Sand Mountain Reporter (Albertville, AL)</a:t>
            </a:r>
          </a:p>
          <a:p>
            <a:r>
              <a:rPr lang="en-US"/>
              <a:t>1/27/04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Responding to </a:t>
            </a:r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>and Taking Charge of the Interview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35814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54102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1148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56388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44958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56388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1400" y="4572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14478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3886200"/>
            <a:ext cx="1295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6000" b="1" i="1" smtClean="0">
                <a:solidFill>
                  <a:srgbClr val="6600CC"/>
                </a:solidFill>
              </a:rPr>
              <a:t>Common Pitfalls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000" b="1" dirty="0" smtClean="0">
                <a:solidFill>
                  <a:srgbClr val="FA5438"/>
                </a:solidFill>
              </a:rPr>
              <a:t>Do </a:t>
            </a:r>
            <a:r>
              <a:rPr lang="en-US" sz="4000" b="1" dirty="0" smtClean="0">
                <a:solidFill>
                  <a:srgbClr val="FA5438"/>
                </a:solidFill>
              </a:rPr>
              <a:t>more than </a:t>
            </a:r>
            <a:r>
              <a:rPr lang="en-US" sz="4000" b="1" dirty="0" smtClean="0">
                <a:solidFill>
                  <a:srgbClr val="FA5438"/>
                </a:solidFill>
              </a:rPr>
              <a:t>give a yes or no answer to the question.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4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4000" b="1" dirty="0" smtClean="0">
                <a:solidFill>
                  <a:srgbClr val="FA5438"/>
                </a:solidFill>
              </a:rPr>
              <a:t>Don’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t 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speak off the record or say </a:t>
            </a:r>
            <a:r>
              <a:rPr lang="ja-JP" altLang="en-US" sz="4000" b="1" smtClean="0">
                <a:solidFill>
                  <a:srgbClr val="FA5438"/>
                </a:solidFill>
              </a:rPr>
              <a:t>“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No Comment</a:t>
            </a:r>
            <a:r>
              <a:rPr lang="ja-JP" altLang="en-US" sz="4000" b="1" smtClean="0">
                <a:solidFill>
                  <a:srgbClr val="FA5438"/>
                </a:solidFill>
              </a:rPr>
              <a:t>”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 or </a:t>
            </a:r>
            <a:r>
              <a:rPr lang="ja-JP" altLang="en-US" sz="4000" b="1" smtClean="0">
                <a:solidFill>
                  <a:srgbClr val="FA5438"/>
                </a:solidFill>
              </a:rPr>
              <a:t>“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I don</a:t>
            </a:r>
            <a:r>
              <a:rPr lang="ja-JP" altLang="en-US" sz="4000" b="1" smtClean="0">
                <a:solidFill>
                  <a:srgbClr val="FA5438"/>
                </a:solidFill>
              </a:rPr>
              <a:t>’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t 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know.</a:t>
            </a:r>
            <a:r>
              <a:rPr lang="ja-JP" altLang="en-US" sz="4000" b="1" smtClean="0">
                <a:solidFill>
                  <a:srgbClr val="FA5438"/>
                </a:solidFill>
              </a:rPr>
              <a:t>”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 </a:t>
            </a:r>
            <a:endParaRPr lang="en-US" sz="4000" b="1" dirty="0" smtClean="0">
              <a:solidFill>
                <a:srgbClr val="FA54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6000" b="1" i="1" smtClean="0">
                <a:solidFill>
                  <a:srgbClr val="6600CC"/>
                </a:solidFill>
              </a:rPr>
              <a:t>Common Pitfalls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57400"/>
            <a:ext cx="8229600" cy="4530725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altLang="ja-JP" sz="4000" b="1" dirty="0" smtClean="0">
                <a:solidFill>
                  <a:srgbClr val="FA5438"/>
                </a:solidFill>
              </a:rPr>
              <a:t>Don’t give 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answers that are too long and </a:t>
            </a:r>
            <a:r>
              <a:rPr lang="en-US" altLang="ja-JP" sz="4000" b="1" dirty="0" smtClean="0">
                <a:solidFill>
                  <a:srgbClr val="FA5438"/>
                </a:solidFill>
              </a:rPr>
              <a:t>rambling.</a:t>
            </a:r>
          </a:p>
          <a:p>
            <a:pPr eaLnBrk="1" hangingPunct="1">
              <a:buFont typeface="Wingdings" pitchFamily="2" charset="2"/>
              <a:buChar char="ü"/>
            </a:pPr>
            <a:endParaRPr lang="en-US" sz="4000" b="1" dirty="0" smtClean="0">
              <a:solidFill>
                <a:srgbClr val="FA5438"/>
              </a:solidFill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en-US" sz="4000" b="1" dirty="0" smtClean="0">
                <a:solidFill>
                  <a:srgbClr val="FA5438"/>
                </a:solidFill>
              </a:rPr>
              <a:t>Don’t overwhelm with statistics.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Remember Your Audience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762000"/>
            <a:ext cx="8763000" cy="6096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Your audience is the person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at </a:t>
            </a:r>
            <a:r>
              <a:rPr lang="en-US" dirty="0"/>
              <a:t>home reading the article,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watching </a:t>
            </a:r>
            <a:r>
              <a:rPr lang="en-US" dirty="0"/>
              <a:t>or listening to the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program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Speak in language that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anyone </a:t>
            </a:r>
            <a:r>
              <a:rPr lang="en-US" dirty="0"/>
              <a:t>can understand. 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Avoid </a:t>
            </a:r>
            <a:r>
              <a:rPr lang="en-US" dirty="0"/>
              <a:t>complex medical terms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or </a:t>
            </a:r>
            <a:r>
              <a:rPr lang="en-US" dirty="0"/>
              <a:t>jargon.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</a:t>
            </a:r>
            <a:r>
              <a:rPr lang="en-US" dirty="0"/>
              <a:t>medical/science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reporters are </a:t>
            </a:r>
            <a:r>
              <a:rPr lang="en-US" dirty="0"/>
              <a:t>knowledgeable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about their beat</a:t>
            </a:r>
            <a:r>
              <a:rPr lang="en-US" dirty="0"/>
              <a:t>.</a:t>
            </a:r>
          </a:p>
        </p:txBody>
      </p:sp>
      <p:pic>
        <p:nvPicPr>
          <p:cNvPr id="35844" name="Picture 4" descr="http://farm4.static.flickr.com/3517/4565557836_d59e5ef1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3717363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     </a:t>
            </a:r>
            <a:r>
              <a:rPr lang="en-US" b="1" dirty="0" smtClean="0">
                <a:solidFill>
                  <a:srgbClr val="7030A0"/>
                </a:solidFill>
              </a:rPr>
              <a:t>People </a:t>
            </a:r>
            <a:r>
              <a:rPr lang="en-US" b="1" dirty="0">
                <a:solidFill>
                  <a:srgbClr val="7030A0"/>
                </a:solidFill>
              </a:rPr>
              <a:t>Are the Story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84028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patient/subject examples as often as </a:t>
            </a:r>
            <a:r>
              <a:rPr lang="en-US" dirty="0" smtClean="0"/>
              <a:t>possible</a:t>
            </a:r>
            <a:r>
              <a:rPr lang="en-US" dirty="0"/>
              <a:t>. 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Need </a:t>
            </a:r>
            <a:r>
              <a:rPr lang="en-US" dirty="0"/>
              <a:t>permission of patient/subject or must change details so not recognizable.</a:t>
            </a:r>
          </a:p>
          <a:p>
            <a:pPr>
              <a:lnSpc>
                <a:spcPct val="90000"/>
              </a:lnSpc>
            </a:pPr>
            <a:r>
              <a:rPr lang="en-US" dirty="0"/>
              <a:t>Is patient/subject willing to tell his or her story to the media?</a:t>
            </a:r>
          </a:p>
        </p:txBody>
      </p:sp>
      <p:pic>
        <p:nvPicPr>
          <p:cNvPr id="32770" name="Picture 2" descr="People are People by isayx3">
            <a:hlinkClick r:id="rId3" tooltip="People are People by isayx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Bridging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/>
              <a:t>Used when asked a question not on your agenda.</a:t>
            </a:r>
          </a:p>
          <a:p>
            <a:r>
              <a:rPr lang="en-US" dirty="0"/>
              <a:t>Briefly respond to (acknowledge) the question before moving or “bridging” to your key </a:t>
            </a:r>
            <a:r>
              <a:rPr lang="en-US" dirty="0" smtClean="0"/>
              <a:t>messages.</a:t>
            </a:r>
            <a:endParaRPr lang="en-US" dirty="0"/>
          </a:p>
        </p:txBody>
      </p:sp>
      <p:pic>
        <p:nvPicPr>
          <p:cNvPr id="19461" name="Picture 5" descr="AA05253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615765"/>
            <a:ext cx="2362200" cy="32422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Simple Bridges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“That was the case previously.  Today, what happens is …” </a:t>
            </a:r>
          </a:p>
          <a:p>
            <a:pPr>
              <a:lnSpc>
                <a:spcPct val="90000"/>
              </a:lnSpc>
            </a:pPr>
            <a:r>
              <a:rPr lang="en-US"/>
              <a:t> “I don’t know the answer to that.  What I do know is …”</a:t>
            </a:r>
          </a:p>
          <a:p>
            <a:pPr>
              <a:lnSpc>
                <a:spcPct val="90000"/>
              </a:lnSpc>
            </a:pPr>
            <a:r>
              <a:rPr lang="en-US"/>
              <a:t> “That used to be important.  What’s changed is …”</a:t>
            </a:r>
          </a:p>
          <a:p>
            <a:pPr>
              <a:lnSpc>
                <a:spcPct val="90000"/>
              </a:lnSpc>
            </a:pPr>
            <a:r>
              <a:rPr lang="en-US"/>
              <a:t> “That’s a good question, but the important thing I’d like you to know …” </a:t>
            </a:r>
          </a:p>
          <a:p>
            <a:pPr>
              <a:lnSpc>
                <a:spcPct val="90000"/>
              </a:lnSpc>
            </a:pPr>
            <a:r>
              <a:rPr lang="en-US"/>
              <a:t> “Yes, and furthermore …”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Hooking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sz="2800" dirty="0"/>
              <a:t>Leave a sweet taste at the end of something you’ve said so that the reporter will want to ask you a follow-up question.  </a:t>
            </a:r>
          </a:p>
          <a:p>
            <a:pPr lvl="1"/>
            <a:r>
              <a:rPr lang="en-US" sz="2400" dirty="0" smtClean="0"/>
              <a:t>Turns </a:t>
            </a:r>
            <a:r>
              <a:rPr lang="en-US" sz="2400" dirty="0"/>
              <a:t>monologue into </a:t>
            </a:r>
            <a:r>
              <a:rPr lang="en-US" sz="2400" dirty="0" smtClean="0"/>
              <a:t>dialogue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Creates opening </a:t>
            </a:r>
            <a:r>
              <a:rPr lang="en-US" sz="2400" dirty="0"/>
              <a:t>for the reporter to ask </a:t>
            </a:r>
            <a:r>
              <a:rPr lang="en-US" sz="2400" dirty="0" smtClean="0"/>
              <a:t>follow-up </a:t>
            </a:r>
            <a:r>
              <a:rPr lang="en-US" sz="2400" dirty="0"/>
              <a:t>question.  </a:t>
            </a:r>
          </a:p>
          <a:p>
            <a:pPr lvl="1"/>
            <a:r>
              <a:rPr lang="en-US" sz="2400" dirty="0" smtClean="0"/>
              <a:t>Adds </a:t>
            </a:r>
            <a:r>
              <a:rPr lang="en-US" sz="2400" dirty="0"/>
              <a:t>credibility by involving the reporter in the conversation.  The stage is set for you to emphasize key points.</a:t>
            </a:r>
          </a:p>
          <a:p>
            <a:endParaRPr lang="en-US" sz="2800" dirty="0"/>
          </a:p>
        </p:txBody>
      </p:sp>
      <p:pic>
        <p:nvPicPr>
          <p:cNvPr id="16389" name="Picture 5" descr="brxbxp6013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t="24286" r="19635"/>
          <a:stretch>
            <a:fillRect/>
          </a:stretch>
        </p:blipFill>
        <p:spPr bwMode="auto">
          <a:xfrm>
            <a:off x="1828800" y="0"/>
            <a:ext cx="1454989" cy="1752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Sample Hooks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“You’d be surprised at what our research indicates …”</a:t>
            </a:r>
          </a:p>
          <a:p>
            <a:r>
              <a:rPr lang="en-US"/>
              <a:t>“We found several things that are particularly important …”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Flagging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Plant a flag or highlight a point with your voice or by using superlative expressions. 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way of underscoring what is important either through repetition or by saying:</a:t>
            </a:r>
          </a:p>
          <a:p>
            <a:pPr lvl="1"/>
            <a:r>
              <a:rPr lang="en-US" dirty="0"/>
              <a:t>“The most exciting part of this research is” </a:t>
            </a:r>
          </a:p>
          <a:p>
            <a:pPr lvl="1"/>
            <a:r>
              <a:rPr lang="en-US" dirty="0"/>
              <a:t>“If there’s one thing you need to know it’s”</a:t>
            </a:r>
          </a:p>
        </p:txBody>
      </p:sp>
      <p:pic>
        <p:nvPicPr>
          <p:cNvPr id="14341" name="Picture 5" descr="dv518027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r="27142" b="26447"/>
          <a:stretch>
            <a:fillRect/>
          </a:stretch>
        </p:blipFill>
        <p:spPr bwMode="auto">
          <a:xfrm>
            <a:off x="3505200" y="4953000"/>
            <a:ext cx="1943100" cy="1695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folHlink"/>
                </a:solidFill>
              </a:rPr>
              <a:t>“Prostate Cancer More Common in Men”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pPr marL="914400" lvl="2" indent="0" algn="ctr">
              <a:buFont typeface="Wingdings" pitchFamily="2" charset="2"/>
              <a:buNone/>
            </a:pPr>
            <a:r>
              <a:rPr lang="en-US" i="1" dirty="0"/>
              <a:t>The Hermann Advertiser-Courier, </a:t>
            </a:r>
            <a:r>
              <a:rPr lang="en-US" dirty="0"/>
              <a:t>Hermann, MO.</a:t>
            </a:r>
            <a:endParaRPr lang="en-US" i="1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Basics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6970712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to speak </a:t>
            </a:r>
          </a:p>
          <a:p>
            <a:pPr>
              <a:lnSpc>
                <a:spcPct val="90000"/>
              </a:lnSpc>
            </a:pPr>
            <a:r>
              <a:rPr lang="en-US" dirty="0"/>
              <a:t>What to </a:t>
            </a:r>
            <a:r>
              <a:rPr lang="en-US" dirty="0" smtClean="0"/>
              <a:t>wear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to drink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to relate to </a:t>
            </a:r>
            <a:r>
              <a:rPr lang="en-US" dirty="0" smtClean="0"/>
              <a:t>the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interviewer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to relate to </a:t>
            </a:r>
            <a:r>
              <a:rPr lang="en-US" dirty="0" smtClean="0"/>
              <a:t>the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audience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to handle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disagreement </a:t>
            </a:r>
            <a:r>
              <a:rPr lang="en-US" dirty="0"/>
              <a:t>with </a:t>
            </a:r>
            <a:r>
              <a:rPr lang="en-US" dirty="0" smtClean="0"/>
              <a:t>the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interviewer </a:t>
            </a:r>
            <a:r>
              <a:rPr lang="en-US" dirty="0"/>
              <a:t>or other </a:t>
            </a:r>
            <a:r>
              <a:rPr lang="en-US" dirty="0" smtClean="0"/>
              <a:t>guest </a:t>
            </a:r>
            <a:endParaRPr lang="en-US" dirty="0"/>
          </a:p>
        </p:txBody>
      </p:sp>
      <p:pic>
        <p:nvPicPr>
          <p:cNvPr id="54281" name="Picture 9" descr="AA037124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9000" y="1219200"/>
            <a:ext cx="44450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worst fears…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218112" cy="4114800"/>
          </a:xfrm>
        </p:spPr>
        <p:txBody>
          <a:bodyPr/>
          <a:lstStyle/>
          <a:p>
            <a:r>
              <a:rPr lang="en-US" dirty="0"/>
              <a:t>I’ll be misquoted</a:t>
            </a:r>
          </a:p>
          <a:p>
            <a:r>
              <a:rPr lang="en-US" dirty="0"/>
              <a:t>I’ll forget what I’m saying</a:t>
            </a:r>
          </a:p>
          <a:p>
            <a:r>
              <a:rPr lang="en-US" dirty="0"/>
              <a:t>I’ll say the wrong thing</a:t>
            </a:r>
          </a:p>
          <a:p>
            <a:r>
              <a:rPr lang="en-US" dirty="0"/>
              <a:t>My work will be attacked</a:t>
            </a:r>
          </a:p>
          <a:p>
            <a:r>
              <a:rPr lang="en-US" dirty="0"/>
              <a:t>And…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09" name="Picture 9" descr="dv76302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9913" y="1362572"/>
            <a:ext cx="3854087" cy="54954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505200"/>
            <a:ext cx="8305800" cy="1462088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Accessing </a:t>
            </a:r>
            <a:r>
              <a:rPr lang="en-US" dirty="0"/>
              <a:t>Media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60463" y="3886200"/>
            <a:ext cx="6840537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410" name="Picture 2" descr="Medium by h.koppdelaney">
            <a:hlinkClick r:id="rId2" tooltip="Medium by h.koppdelaney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0"/>
            <a:ext cx="3546764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Building relationships with journalists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7772400" cy="4840287"/>
          </a:xfrm>
        </p:spPr>
        <p:txBody>
          <a:bodyPr/>
          <a:lstStyle/>
          <a:p>
            <a:r>
              <a:rPr lang="en-US" dirty="0"/>
              <a:t>Respond stat</a:t>
            </a:r>
          </a:p>
          <a:p>
            <a:pPr lvl="1"/>
            <a:r>
              <a:rPr lang="en-US" dirty="0"/>
              <a:t>Ask about </a:t>
            </a:r>
            <a:r>
              <a:rPr lang="en-US" dirty="0" smtClean="0"/>
              <a:t>deadline</a:t>
            </a:r>
            <a:endParaRPr lang="en-US" dirty="0"/>
          </a:p>
          <a:p>
            <a:pPr lvl="1"/>
            <a:r>
              <a:rPr lang="en-US" dirty="0"/>
              <a:t>Offer to call back once you have your thoughts together, if necessary</a:t>
            </a:r>
          </a:p>
          <a:p>
            <a:r>
              <a:rPr lang="en-US" dirty="0"/>
              <a:t>Offer to be a resource</a:t>
            </a:r>
          </a:p>
          <a:p>
            <a:pPr lvl="1"/>
            <a:r>
              <a:rPr lang="en-US" dirty="0"/>
              <a:t>For interviews</a:t>
            </a:r>
          </a:p>
          <a:p>
            <a:pPr lvl="1"/>
            <a:r>
              <a:rPr lang="en-US" dirty="0"/>
              <a:t>To recommend </a:t>
            </a:r>
            <a:r>
              <a:rPr lang="en-US" dirty="0" smtClean="0"/>
              <a:t>others</a:t>
            </a:r>
            <a:endParaRPr lang="en-US" dirty="0"/>
          </a:p>
          <a:p>
            <a:pPr lvl="1"/>
            <a:r>
              <a:rPr lang="en-US" dirty="0"/>
              <a:t>Don’t always expect to be quoted; you can still shape the journalist’s story</a:t>
            </a:r>
          </a:p>
          <a:p>
            <a:endParaRPr lang="en-US" dirty="0"/>
          </a:p>
        </p:txBody>
      </p:sp>
      <p:pic>
        <p:nvPicPr>
          <p:cNvPr id="13314" name="Picture 2" descr="Journalist Amiruddin Mughal During Reporting Snow Covered Area Lawat Nelum Valley Azad Kashmir by Amiruddin Mughal Images">
            <a:hlinkClick r:id="rId2" tooltip="Journalist Amiruddin Mughal During Reporting Snow Covered Area Lawat Nelum Valley Azad Kashmir by Amiruddin Mughal Image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95400"/>
            <a:ext cx="22860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Discussions with journalists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Journalists have little time and often are on deadline; help them.</a:t>
            </a:r>
          </a:p>
          <a:p>
            <a:r>
              <a:rPr lang="en-US" i="1" dirty="0" smtClean="0"/>
              <a:t>The </a:t>
            </a:r>
            <a:r>
              <a:rPr lang="en-US" dirty="0" smtClean="0"/>
              <a:t>story or part of the story or neither?</a:t>
            </a:r>
          </a:p>
          <a:p>
            <a:pPr lvl="1"/>
            <a:r>
              <a:rPr lang="en-US" dirty="0" smtClean="0"/>
              <a:t>Roche, J.P. (2002).  Print media coverage of risk-risk tradeoffs associated with West Nile Encephalitis and pesticide spraying. </a:t>
            </a:r>
            <a:r>
              <a:rPr lang="en-US" i="1" dirty="0" smtClean="0"/>
              <a:t>Journal of Urban Health, 79</a:t>
            </a:r>
            <a:r>
              <a:rPr lang="en-US" dirty="0" smtClean="0"/>
              <a:t>(4), 482-490.</a:t>
            </a:r>
          </a:p>
          <a:p>
            <a:pPr lvl="1"/>
            <a:r>
              <a:rPr lang="en-US" dirty="0" smtClean="0"/>
              <a:t>Level of precision: “deadly virus”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vs. “10 people died” vs. “5% or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5 of 100 people were infected”</a:t>
            </a:r>
          </a:p>
          <a:p>
            <a:r>
              <a:rPr lang="en-US" dirty="0" smtClean="0"/>
              <a:t>Become a trusted source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http://prnext.files.wordpress.com/2009/09/2599h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419600"/>
            <a:ext cx="2832100" cy="2183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Media Resources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r>
              <a:rPr lang="en-US" dirty="0"/>
              <a:t>University or health care employer</a:t>
            </a:r>
          </a:p>
          <a:p>
            <a:r>
              <a:rPr lang="en-US" dirty="0"/>
              <a:t>Funder</a:t>
            </a:r>
          </a:p>
          <a:p>
            <a:r>
              <a:rPr lang="en-US" dirty="0"/>
              <a:t>Health-related or nursing organization most pertinent to your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Social media</a:t>
            </a:r>
            <a:endParaRPr lang="en-US" dirty="0"/>
          </a:p>
        </p:txBody>
      </p:sp>
      <p:pic>
        <p:nvPicPr>
          <p:cNvPr id="16390" name="Picture 6" descr="http://farm2.static.flickr.com/1412/5183654716_d65e4e9e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152775"/>
            <a:ext cx="4610100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Working with PR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Talk to your facility’s PR department before you agree to an interview.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Institution’s guidelines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Deciding whether to use your affiliation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When working with </a:t>
            </a:r>
            <a:r>
              <a:rPr lang="en-US" sz="2800" dirty="0" smtClean="0"/>
              <a:t>external </a:t>
            </a:r>
            <a:r>
              <a:rPr lang="en-US" sz="2800" dirty="0"/>
              <a:t>PR people, tell them everything</a:t>
            </a:r>
            <a:r>
              <a:rPr lang="en-US" sz="2800" dirty="0" smtClean="0"/>
              <a:t>.</a:t>
            </a:r>
          </a:p>
        </p:txBody>
      </p:sp>
      <p:pic>
        <p:nvPicPr>
          <p:cNvPr id="15362" name="Picture 2" descr="Communication | ArtPrize 2010 by Fellowship of the Rich">
            <a:hlinkClick r:id="rId3" tooltip="Communication | ArtPrize 2010 by Fellowship of the Rich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886200"/>
            <a:ext cx="1981200" cy="264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PR Department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Develop a comprehensive strategy to saturate media with your message</a:t>
            </a:r>
          </a:p>
          <a:p>
            <a:r>
              <a:rPr lang="en-US" dirty="0" smtClean="0"/>
              <a:t>Connections with print and broadcast media</a:t>
            </a:r>
          </a:p>
          <a:p>
            <a:r>
              <a:rPr lang="en-US" dirty="0" smtClean="0"/>
              <a:t>Help with framing and messaging</a:t>
            </a:r>
          </a:p>
          <a:p>
            <a:r>
              <a:rPr lang="en-US" dirty="0" smtClean="0"/>
              <a:t>Consider developing a press event with online component</a:t>
            </a:r>
          </a:p>
          <a:p>
            <a:r>
              <a:rPr lang="en-US" dirty="0" smtClean="0"/>
              <a:t>Flip cameras, recorders and other accessible AV equipment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4797" b="4797"/>
          <a:stretch>
            <a:fillRect/>
          </a:stretch>
        </p:blipFill>
        <p:spPr bwMode="auto">
          <a:xfrm>
            <a:off x="7086600" y="5618433"/>
            <a:ext cx="2057400" cy="123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09600" y="3733800"/>
            <a:ext cx="4953000" cy="2743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89A5FF"/>
              </a:gs>
            </a:gsLst>
            <a:lin ang="5400000" scaled="1"/>
          </a:gradFill>
          <a:ln w="5715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5400" y="823913"/>
            <a:ext cx="3886200" cy="1462087"/>
          </a:xfrm>
          <a:ln/>
        </p:spPr>
        <p:txBody>
          <a:bodyPr/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Questions?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-152400" y="4572000"/>
            <a:ext cx="65532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u="sng" dirty="0" smtClean="0">
                <a:solidFill>
                  <a:srgbClr val="0070C0"/>
                </a:solidFill>
              </a:rPr>
              <a:t>Diana.mason@hunter.cuny.edu</a:t>
            </a:r>
            <a:endParaRPr lang="en-US" sz="2800" u="sng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8375" name="Picture 7" descr="dv76301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0"/>
            <a:ext cx="3505200" cy="5207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“Tips to Help Prevent Headaches After You Die”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Record (Hackensack, NJ)</a:t>
            </a:r>
          </a:p>
          <a:p>
            <a:r>
              <a:rPr lang="en-US"/>
              <a:t>1/22/04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“Never Withhold Herpes From a Loved One”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	</a:t>
            </a:r>
            <a:endParaRPr lang="en-US" sz="2800" i="1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 The Power of Media in an Information Age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562</TotalTime>
  <Words>1405</Words>
  <Application>Microsoft Office PowerPoint</Application>
  <PresentationFormat>On-screen Show (4:3)</PresentationFormat>
  <Paragraphs>307</Paragraphs>
  <Slides>68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Media, Image and Marketing</vt:lpstr>
      <vt:lpstr>Experience with Media?</vt:lpstr>
      <vt:lpstr>Objectives</vt:lpstr>
      <vt:lpstr>Last Year’s Best Headlines</vt:lpstr>
      <vt:lpstr>“A Reason for Odor Found at Sewer Plant”</vt:lpstr>
      <vt:lpstr>“Prostate Cancer More Common in Men”</vt:lpstr>
      <vt:lpstr>“Tips to Help Prevent Headaches After You Die”</vt:lpstr>
      <vt:lpstr>“Never Withhold Herpes From a Loved One”</vt:lpstr>
      <vt:lpstr> The Power of Media in an Information Age</vt:lpstr>
      <vt:lpstr>Power of Media in an Information Age</vt:lpstr>
      <vt:lpstr>Power of Media in an Information Age</vt:lpstr>
      <vt:lpstr>Power of Media in an Information Age</vt:lpstr>
      <vt:lpstr>Power of Media in an Information Age</vt:lpstr>
      <vt:lpstr>Slide 14</vt:lpstr>
      <vt:lpstr>Importance of Sharing Your Expertise</vt:lpstr>
      <vt:lpstr>News media are key to getting our messages to the public and policymakers.</vt:lpstr>
      <vt:lpstr>Possibilities</vt:lpstr>
      <vt:lpstr>  Diana J. Mason, PhD, RN, FAAN </vt:lpstr>
      <vt:lpstr>Blogging</vt:lpstr>
      <vt:lpstr>What do you do when a journalist contacts you for an interview?</vt:lpstr>
      <vt:lpstr>Slide 21</vt:lpstr>
      <vt:lpstr>Slide 22</vt:lpstr>
      <vt:lpstr>“Expert” Sources</vt:lpstr>
      <vt:lpstr>Slide 24</vt:lpstr>
      <vt:lpstr>Slide 25</vt:lpstr>
      <vt:lpstr>Barriers </vt:lpstr>
      <vt:lpstr>In a Web 2.0 world, you do not need to wait for journalists to come to you to disseminate your work.</vt:lpstr>
      <vt:lpstr>Access to Media to Shape the Message</vt:lpstr>
      <vt:lpstr>Slide 29</vt:lpstr>
      <vt:lpstr>New Media Opportunities</vt:lpstr>
      <vt:lpstr>Framing for Accessing Media: What Makes the News?</vt:lpstr>
      <vt:lpstr>How you can access media</vt:lpstr>
      <vt:lpstr>Be Responsive to Journalists</vt:lpstr>
      <vt:lpstr>Slide 34</vt:lpstr>
      <vt:lpstr>Slide 35</vt:lpstr>
      <vt:lpstr>Slide 36</vt:lpstr>
      <vt:lpstr>Slide 37</vt:lpstr>
      <vt:lpstr>What am I trying to get them to do?</vt:lpstr>
      <vt:lpstr>Create three key  messages</vt:lpstr>
      <vt:lpstr>Framing for advocacy</vt:lpstr>
      <vt:lpstr>Slide 41</vt:lpstr>
      <vt:lpstr>Slide 42</vt:lpstr>
      <vt:lpstr>What is the story you have to tell?</vt:lpstr>
      <vt:lpstr>Slide 44</vt:lpstr>
      <vt:lpstr>Paint a Picture</vt:lpstr>
      <vt:lpstr>Slide 46</vt:lpstr>
      <vt:lpstr>Slide 47</vt:lpstr>
      <vt:lpstr>Be Prepared</vt:lpstr>
      <vt:lpstr>   Key  Messaging Techniques</vt:lpstr>
      <vt:lpstr>Responding to Questions and Taking Charge of the Interview</vt:lpstr>
      <vt:lpstr>Common Pitfalls</vt:lpstr>
      <vt:lpstr>Common Pitfalls</vt:lpstr>
      <vt:lpstr>Remember Your Audience</vt:lpstr>
      <vt:lpstr>        People Are the Story</vt:lpstr>
      <vt:lpstr>Bridging</vt:lpstr>
      <vt:lpstr>Simple Bridges</vt:lpstr>
      <vt:lpstr>Hooking</vt:lpstr>
      <vt:lpstr>Sample Hooks</vt:lpstr>
      <vt:lpstr>Flagging</vt:lpstr>
      <vt:lpstr>Presentation Basics</vt:lpstr>
      <vt:lpstr>Your worst fears…</vt:lpstr>
      <vt:lpstr> Accessing Media</vt:lpstr>
      <vt:lpstr>Building relationships with journalists</vt:lpstr>
      <vt:lpstr>Discussions with journalists</vt:lpstr>
      <vt:lpstr>Media Resources</vt:lpstr>
      <vt:lpstr>Working with PR</vt:lpstr>
      <vt:lpstr>PR Department</vt:lpstr>
      <vt:lpstr>Questions?</vt:lpstr>
    </vt:vector>
  </TitlesOfParts>
  <Company>Sony Electronics,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Disseminating</dc:title>
  <dc:creator>d</dc:creator>
  <cp:lastModifiedBy>dmason</cp:lastModifiedBy>
  <cp:revision>61</cp:revision>
  <dcterms:created xsi:type="dcterms:W3CDTF">2010-06-24T14:43:11Z</dcterms:created>
  <dcterms:modified xsi:type="dcterms:W3CDTF">2012-09-18T01:23:06Z</dcterms:modified>
</cp:coreProperties>
</file>