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626" r:id="rId2"/>
    <p:sldId id="607" r:id="rId3"/>
    <p:sldId id="486" r:id="rId4"/>
    <p:sldId id="544" r:id="rId5"/>
    <p:sldId id="499" r:id="rId6"/>
    <p:sldId id="550" r:id="rId7"/>
    <p:sldId id="555" r:id="rId8"/>
    <p:sldId id="637" r:id="rId9"/>
    <p:sldId id="636" r:id="rId10"/>
    <p:sldId id="553" r:id="rId11"/>
    <p:sldId id="627" r:id="rId12"/>
    <p:sldId id="628" r:id="rId13"/>
    <p:sldId id="629" r:id="rId14"/>
    <p:sldId id="630" r:id="rId15"/>
    <p:sldId id="631" r:id="rId16"/>
    <p:sldId id="632" r:id="rId17"/>
    <p:sldId id="633" r:id="rId18"/>
    <p:sldId id="500" r:id="rId19"/>
    <p:sldId id="501" r:id="rId20"/>
    <p:sldId id="576" r:id="rId21"/>
    <p:sldId id="582" r:id="rId22"/>
    <p:sldId id="605" r:id="rId23"/>
    <p:sldId id="606" r:id="rId24"/>
    <p:sldId id="578" r:id="rId25"/>
    <p:sldId id="591" r:id="rId26"/>
    <p:sldId id="542" r:id="rId27"/>
    <p:sldId id="610" r:id="rId28"/>
    <p:sldId id="616" r:id="rId29"/>
    <p:sldId id="642" r:id="rId30"/>
    <p:sldId id="644" r:id="rId31"/>
    <p:sldId id="586" r:id="rId32"/>
    <p:sldId id="430" r:id="rId33"/>
    <p:sldId id="504" r:id="rId34"/>
    <p:sldId id="50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47724"/>
    <a:srgbClr val="DBD0BB"/>
    <a:srgbClr val="C0AD86"/>
    <a:srgbClr val="AB915D"/>
    <a:srgbClr val="826820"/>
    <a:srgbClr val="E8E1D4"/>
    <a:srgbClr val="98855E"/>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294" autoAdjust="0"/>
    <p:restoredTop sz="94139" autoAdjust="0"/>
  </p:normalViewPr>
  <p:slideViewPr>
    <p:cSldViewPr>
      <p:cViewPr>
        <p:scale>
          <a:sx n="59" d="100"/>
          <a:sy n="59" d="100"/>
        </p:scale>
        <p:origin x="-1482" y="-552"/>
      </p:cViewPr>
      <p:guideLst>
        <p:guide orient="horz" pos="1920"/>
        <p:guide orient="horz" pos="528"/>
        <p:guide orient="horz" pos="2208"/>
        <p:guide orient="horz" pos="1008"/>
        <p:guide orient="horz" pos="1812"/>
        <p:guide orient="horz" pos="1488"/>
        <p:guide orient="horz" pos="2640"/>
        <p:guide orient="horz" pos="342"/>
        <p:guide pos="795"/>
        <p:guide pos="5616"/>
        <p:guide pos="559"/>
        <p:guide pos="974"/>
        <p:guide pos="1344"/>
        <p:guide pos="1553"/>
        <p:guide pos="1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3F2152C-689E-47EC-BF73-08E8CF051D36}" type="datetimeFigureOut">
              <a:rPr lang="en-US"/>
              <a:pPr>
                <a:defRPr/>
              </a:pPr>
              <a:t>9/10/2012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6ACB73A-0A3C-4E64-9E31-9E6A1999C2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B6A05E-8217-414E-BA65-90AF37F7DD64}" type="slidenum">
              <a:rPr lang="en-US"/>
              <a:pPr fontAlgn="base">
                <a:spcBef>
                  <a:spcPct val="0"/>
                </a:spcBef>
                <a:spcAft>
                  <a:spcPct val="0"/>
                </a:spcAft>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1CD10E-62A3-41AA-B9D4-F7B8866FC99F}" type="slidenum">
              <a:rPr lang="en-US"/>
              <a:pPr fontAlgn="base">
                <a:spcBef>
                  <a:spcPct val="0"/>
                </a:spcBef>
                <a:spcAft>
                  <a:spcPct val="0"/>
                </a:spcAft>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F8C2326-5D1F-49DF-880E-B0CBD34F1D95}" type="slidenum">
              <a:rPr lang="en-US"/>
              <a:pPr fontAlgn="base">
                <a:spcBef>
                  <a:spcPct val="0"/>
                </a:spcBef>
                <a:spcAft>
                  <a:spcPct val="0"/>
                </a:spcAft>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Questionnaires</a:t>
            </a:r>
          </a:p>
          <a:p>
            <a:pPr>
              <a:spcBef>
                <a:spcPct val="0"/>
              </a:spcBef>
            </a:pPr>
            <a:r>
              <a:rPr lang="en-US" smtClean="0"/>
              <a:t>Handovers</a:t>
            </a:r>
          </a:p>
          <a:p>
            <a:pPr>
              <a:spcBef>
                <a:spcPct val="0"/>
              </a:spcBef>
            </a:pPr>
            <a:r>
              <a:rPr lang="en-US" smtClean="0"/>
              <a:t>Collaboration on projects</a:t>
            </a:r>
          </a:p>
          <a:p>
            <a:pPr>
              <a:spcBef>
                <a:spcPct val="0"/>
              </a:spcBef>
            </a:pPr>
            <a:r>
              <a:rPr lang="en-US" smtClean="0"/>
              <a:t>Committee involvement </a:t>
            </a:r>
          </a:p>
          <a:p>
            <a:pPr>
              <a:spcBef>
                <a:spcPct val="0"/>
              </a:spcBef>
            </a:pPr>
            <a:r>
              <a:rPr lang="en-US" smtClean="0"/>
              <a:t>Leadership</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D19DAB-2659-4967-AF20-F3429F08EF8E}" type="slidenum">
              <a:rPr lang="en-US"/>
              <a:pPr fontAlgn="base">
                <a:spcBef>
                  <a:spcPct val="0"/>
                </a:spcBef>
                <a:spcAft>
                  <a:spcPct val="0"/>
                </a:spcAft>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84F05F-F431-4429-95A3-ACD3E73C2994}" type="slidenum">
              <a:rPr lang="en-US"/>
              <a:pPr fontAlgn="base">
                <a:spcBef>
                  <a:spcPct val="0"/>
                </a:spcBef>
                <a:spcAft>
                  <a:spcPct val="0"/>
                </a:spcAft>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Systems improvement</a:t>
            </a:r>
          </a:p>
          <a:p>
            <a:pPr>
              <a:spcBef>
                <a:spcPct val="0"/>
              </a:spcBef>
            </a:pPr>
            <a:r>
              <a:rPr lang="en-US" smtClean="0"/>
              <a:t>Scope of practice</a:t>
            </a:r>
          </a:p>
          <a:p>
            <a:pPr>
              <a:spcBef>
                <a:spcPct val="0"/>
              </a:spcBef>
            </a:pPr>
            <a:r>
              <a:rPr lang="en-US" smtClean="0"/>
              <a:t>Policy development and improvement</a:t>
            </a:r>
          </a:p>
          <a:p>
            <a:pPr>
              <a:spcBef>
                <a:spcPct val="0"/>
              </a:spcBef>
            </a:pPr>
            <a:r>
              <a:rPr lang="en-US" smtClean="0"/>
              <a:t>Process improvement</a:t>
            </a:r>
          </a:p>
          <a:p>
            <a:pPr>
              <a:spcBef>
                <a:spcPct val="0"/>
              </a:spcBef>
            </a:pPr>
            <a:r>
              <a:rPr lang="en-US" smtClean="0"/>
              <a:t>Projects, Committees</a:t>
            </a:r>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790813-F54D-4B6B-A025-B262697F6506}" type="slidenum">
              <a:rPr lang="en-US"/>
              <a:pPr fontAlgn="base">
                <a:spcBef>
                  <a:spcPct val="0"/>
                </a:spcBef>
                <a:spcAft>
                  <a:spcPct val="0"/>
                </a:spcAft>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99C4AB-04EF-49E4-A0B8-15895A684C8C}" type="slidenum">
              <a:rPr lang="en-US"/>
              <a:pPr fontAlgn="base">
                <a:spcBef>
                  <a:spcPct val="0"/>
                </a:spcBef>
                <a:spcAft>
                  <a:spcPct val="0"/>
                </a:spcAft>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FEDD4D-150D-4645-B3FC-9E951C4DA678}" type="slidenum">
              <a:rPr lang="en-US"/>
              <a:pPr fontAlgn="base">
                <a:spcBef>
                  <a:spcPct val="0"/>
                </a:spcBef>
                <a:spcAft>
                  <a:spcPct val="0"/>
                </a:spcAft>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B15809-46B0-43E0-8924-F7501FC24890}" type="slidenum">
              <a:rPr lang="en-US"/>
              <a:pPr fontAlgn="base">
                <a:spcBef>
                  <a:spcPct val="0"/>
                </a:spcBef>
                <a:spcAft>
                  <a:spcPct val="0"/>
                </a:spcAft>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E8BC7E-CC9D-4E35-A4A1-21AEF117DE05}" type="slidenum">
              <a:rPr lang="en-US"/>
              <a:pPr fontAlgn="base">
                <a:spcBef>
                  <a:spcPct val="0"/>
                </a:spcBef>
                <a:spcAft>
                  <a:spcPct val="0"/>
                </a:spcAft>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7C2F88-9314-429D-A6D4-495090F35D42}" type="slidenum">
              <a:rPr lang="en-US"/>
              <a:pPr fontAlgn="base">
                <a:spcBef>
                  <a:spcPct val="0"/>
                </a:spcBef>
                <a:spcAft>
                  <a:spcPct val="0"/>
                </a:spcAft>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AE4448-758D-4DB4-BCDA-19BCA05660D1}" type="slidenum">
              <a:rPr lang="en-US"/>
              <a:pPr fontAlgn="base">
                <a:spcBef>
                  <a:spcPct val="0"/>
                </a:spcBef>
                <a:spcAft>
                  <a:spcPct val="0"/>
                </a:spcAft>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D949F7-55D9-4667-8289-BB606937894F}" type="slidenum">
              <a:rPr lang="en-US"/>
              <a:pPr fontAlgn="base">
                <a:spcBef>
                  <a:spcPct val="0"/>
                </a:spcBef>
                <a:spcAft>
                  <a:spcPct val="0"/>
                </a:spcAft>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8F0F04-EEF9-42D0-B465-D10598C25602}" type="slidenum">
              <a:rPr lang="en-US"/>
              <a:pPr fontAlgn="base">
                <a:spcBef>
                  <a:spcPct val="0"/>
                </a:spcBef>
                <a:spcAft>
                  <a:spcPct val="0"/>
                </a:spcAft>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526AAF-3999-4EC4-A0B7-BA1C0AE6BA59}" type="slidenum">
              <a:rPr lang="en-US"/>
              <a:pPr fontAlgn="base">
                <a:spcBef>
                  <a:spcPct val="0"/>
                </a:spcBef>
                <a:spcAft>
                  <a:spcPct val="0"/>
                </a:spcAft>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F7DCD5-E796-440C-AFA8-479A533FECDE}" type="slidenum">
              <a:rPr lang="en-US"/>
              <a:pPr fontAlgn="base">
                <a:spcBef>
                  <a:spcPct val="0"/>
                </a:spcBef>
                <a:spcAft>
                  <a:spcPct val="0"/>
                </a:spcAft>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696078-8500-4622-8C43-A855893087AE}" type="slidenum">
              <a:rPr lang="en-US"/>
              <a:pPr fontAlgn="base">
                <a:spcBef>
                  <a:spcPct val="0"/>
                </a:spcBef>
                <a:spcAft>
                  <a:spcPct val="0"/>
                </a:spcAft>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IOM’s six aims for quality healthcare are that care should be….</a:t>
            </a:r>
          </a:p>
          <a:p>
            <a:pPr>
              <a:spcBef>
                <a:spcPct val="0"/>
              </a:spcBef>
            </a:pPr>
            <a:r>
              <a:rPr lang="en-US" smtClean="0"/>
              <a:t>How many of you are nurse practitioners? When I read these six aims, who do you think of?</a:t>
            </a:r>
          </a:p>
          <a:p>
            <a:pPr>
              <a:spcBef>
                <a:spcPct val="0"/>
              </a:spcBef>
            </a:pPr>
            <a:r>
              <a:rPr lang="en-US" smtClean="0"/>
              <a:t>We know NPs provide this level of care but when you or I are sitting in a meeting surrounded by financial, businessmen and they are asking about the value of NPs – how can we prove that? ….How can we possibly measure all that an NP does and accurately reflect the quality of practice. The answer is  --- with quality of practice data. </a:t>
            </a:r>
          </a:p>
          <a:p>
            <a:pPr>
              <a:spcBef>
                <a:spcPct val="0"/>
              </a:spcBef>
            </a:pPr>
            <a:r>
              <a:rPr lang="en-US" smtClean="0"/>
              <a:t>Einstein said “Everything that can be counted does not necessarily count, and everything that counts cannot necessarily be counted” Today we will discuss ways to measure, counting as much as possible, the quality of an NP’s professional practice. In the age of accountable healthcare, we must count everything we can. </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9BCB66-E8AE-48A9-BBE8-CCD0E017F1A7}" type="slidenum">
              <a:rPr lang="en-US"/>
              <a:pPr fontAlgn="base">
                <a:spcBef>
                  <a:spcPct val="0"/>
                </a:spcBef>
                <a:spcAft>
                  <a:spcPct val="0"/>
                </a:spcAft>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6853DD-88FF-429F-923A-A6F6D8A93CA8}" type="slidenum">
              <a:rPr lang="en-US"/>
              <a:pPr fontAlgn="base">
                <a:spcBef>
                  <a:spcPct val="0"/>
                </a:spcBef>
                <a:spcAft>
                  <a:spcPct val="0"/>
                </a:spcAft>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C5626-5D6A-4837-ABF5-303251FC14D9}" type="slidenum">
              <a:rPr lang="en-US"/>
              <a:pPr fontAlgn="base">
                <a:spcBef>
                  <a:spcPct val="0"/>
                </a:spcBef>
                <a:spcAft>
                  <a:spcPct val="0"/>
                </a:spcAft>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B9AB41-2899-4B9B-808C-1A669FC997D1}" type="slidenum">
              <a:rPr lang="en-US"/>
              <a:pPr fontAlgn="base">
                <a:spcBef>
                  <a:spcPct val="0"/>
                </a:spcBef>
                <a:spcAft>
                  <a:spcPct val="0"/>
                </a:spcAft>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CDB853-4086-4A7C-8741-4BAC6E50A7F9}" type="slidenum">
              <a:rPr lang="en-US"/>
              <a:pPr fontAlgn="base">
                <a:spcBef>
                  <a:spcPct val="0"/>
                </a:spcBef>
                <a:spcAft>
                  <a:spcPct val="0"/>
                </a:spcAft>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D93A4B-A622-4707-9DFA-DBA46A148E57}" type="slidenum">
              <a:rPr lang="en-US"/>
              <a:pPr fontAlgn="base">
                <a:spcBef>
                  <a:spcPct val="0"/>
                </a:spcBef>
                <a:spcAft>
                  <a:spcPct val="0"/>
                </a:spcAft>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66ABC1-D3E9-4D44-930B-8266A37877D8}" type="slidenum">
              <a:rPr lang="en-US"/>
              <a:pPr fontAlgn="base">
                <a:spcBef>
                  <a:spcPct val="0"/>
                </a:spcBef>
                <a:spcAft>
                  <a:spcPct val="0"/>
                </a:spcAft>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Date Placeholder 3"/>
          <p:cNvSpPr>
            <a:spLocks noGrp="1"/>
          </p:cNvSpPr>
          <p:nvPr>
            <p:ph type="dt" sz="half" idx="10"/>
          </p:nvPr>
        </p:nvSpPr>
        <p:spPr/>
        <p:txBody>
          <a:bodyPr/>
          <a:lstStyle>
            <a:lvl1pPr>
              <a:defRPr/>
            </a:lvl1pPr>
          </a:lstStyle>
          <a:p>
            <a:pPr>
              <a:defRPr/>
            </a:pPr>
            <a:fld id="{80738472-7C46-462D-92EF-E748A9E91793}" type="datetimeFigureOut">
              <a:rPr lang="en-US"/>
              <a:pPr>
                <a:defRPr/>
              </a:pPr>
              <a:t>9/10/2012</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0E98B38C-B00B-447D-A6BA-14F2967E5E1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8E9A72-A2D1-4F5A-9C4C-183AA756452E}" type="datetimeFigureOut">
              <a:rPr lang="en-US"/>
              <a:pPr>
                <a:defRPr/>
              </a:pPr>
              <a:t>9/10/2012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4F77B-E3BC-4E17-AD1E-D025C2FB2F1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3"/>
          <p:cNvSpPr>
            <a:spLocks noGrp="1"/>
          </p:cNvSpPr>
          <p:nvPr>
            <p:ph type="dt" sz="half" idx="10"/>
          </p:nvPr>
        </p:nvSpPr>
        <p:spPr/>
        <p:txBody>
          <a:bodyPr/>
          <a:lstStyle>
            <a:lvl1pPr>
              <a:defRPr/>
            </a:lvl1pPr>
          </a:lstStyle>
          <a:p>
            <a:pPr>
              <a:defRPr/>
            </a:pPr>
            <a:fld id="{17D1EAB7-0C3F-4111-B041-D5B88E6EC975}" type="datetimeFigureOut">
              <a:rPr lang="en-US"/>
              <a:pPr>
                <a:defRPr/>
              </a:pPr>
              <a:t>9/10/2012</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65F1805D-B3BD-4636-8371-15AF01FC293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81BFC11-60BB-48F7-84BC-6DCA0CEDC414}" type="datetimeFigureOut">
              <a:rPr lang="en-US"/>
              <a:pPr>
                <a:defRPr/>
              </a:pPr>
              <a:t>9/10/2012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0C753F-8C03-49D8-87A8-15DA7F35C4E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a:defRPr/>
            </a:lvl1pPr>
          </a:lstStyle>
          <a:p>
            <a:pPr>
              <a:defRPr/>
            </a:pPr>
            <a:fld id="{204DC3CE-D415-475A-A3D5-5BF885C8A523}" type="datetimeFigureOut">
              <a:rPr lang="en-US"/>
              <a:pPr>
                <a:defRPr/>
              </a:pPr>
              <a:t>9/10/2012</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67D739BF-9BCF-4735-A637-DAD85314C0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D5A78662-5F66-47B3-8B9B-0B3C127D68C2}" type="datetimeFigureOut">
              <a:rPr lang="en-US"/>
              <a:pPr>
                <a:defRPr/>
              </a:pPr>
              <a:t>9/10/2012</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31369029-3E60-4C8B-BE75-DD1077885C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89319EA-4BEB-4D68-8998-23572F0C7B5D}" type="datetimeFigureOut">
              <a:rPr lang="en-US"/>
              <a:pPr>
                <a:defRPr/>
              </a:pPr>
              <a:t>9/10/2012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1639162-3C99-4A1C-BAE2-37C697CA29D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AEA720F-17DB-4589-91B9-E22AEB92D128}" type="datetimeFigureOut">
              <a:rPr lang="en-US"/>
              <a:pPr>
                <a:defRPr/>
              </a:pPr>
              <a:t>9/10/2012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DC5B1A2-BA6F-448E-B526-093243965B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199684DD-32A0-435F-A156-C64E8B3F5A78}" type="datetimeFigureOut">
              <a:rPr lang="en-US"/>
              <a:pPr>
                <a:defRPr/>
              </a:pPr>
              <a:t>9/10/2012</a:t>
            </a:fld>
            <a:endParaRPr lang="en-US"/>
          </a:p>
        </p:txBody>
      </p:sp>
      <p:sp>
        <p:nvSpPr>
          <p:cNvPr id="10" name="Footer Placeholder 2"/>
          <p:cNvSpPr>
            <a:spLocks noGrp="1"/>
          </p:cNvSpPr>
          <p:nvPr>
            <p:ph type="ftr" sz="quarter" idx="11"/>
          </p:nvPr>
        </p:nvSpPr>
        <p:spPr/>
        <p:txBody>
          <a:bodyPr/>
          <a:lstStyle>
            <a:lvl1pPr>
              <a:defRPr/>
            </a:lvl1pPr>
          </a:lstStyle>
          <a:p>
            <a:pPr>
              <a:defRPr/>
            </a:pPr>
            <a:endParaRPr lang="en-US"/>
          </a:p>
        </p:txBody>
      </p:sp>
      <p:sp>
        <p:nvSpPr>
          <p:cNvPr id="11" name="Slide Number Placeholder 3"/>
          <p:cNvSpPr>
            <a:spLocks noGrp="1"/>
          </p:cNvSpPr>
          <p:nvPr>
            <p:ph type="sldNum" sz="quarter" idx="12"/>
          </p:nvPr>
        </p:nvSpPr>
        <p:spPr/>
        <p:txBody>
          <a:bodyPr/>
          <a:lstStyle>
            <a:lvl1pPr>
              <a:defRPr/>
            </a:lvl1pPr>
          </a:lstStyle>
          <a:p>
            <a:pPr>
              <a:defRPr/>
            </a:pPr>
            <a:fld id="{E0711D92-2103-4917-A513-044BE28E0C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4"/>
          <p:cNvSpPr>
            <a:spLocks noGrp="1"/>
          </p:cNvSpPr>
          <p:nvPr>
            <p:ph type="dt" sz="half" idx="10"/>
          </p:nvPr>
        </p:nvSpPr>
        <p:spPr/>
        <p:txBody>
          <a:bodyPr/>
          <a:lstStyle>
            <a:lvl1pPr>
              <a:defRPr/>
            </a:lvl1pPr>
          </a:lstStyle>
          <a:p>
            <a:pPr>
              <a:defRPr/>
            </a:pPr>
            <a:fld id="{371B3415-17B4-47ED-8B3A-53FE0A27D356}" type="datetimeFigureOut">
              <a:rPr lang="en-US"/>
              <a:pPr>
                <a:defRPr/>
              </a:pPr>
              <a:t>9/10/2012</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5166DDD2-CF34-4D29-8648-B65E067368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12" name="Date Placeholder 4"/>
          <p:cNvSpPr>
            <a:spLocks noGrp="1"/>
          </p:cNvSpPr>
          <p:nvPr>
            <p:ph type="dt" sz="half" idx="10"/>
          </p:nvPr>
        </p:nvSpPr>
        <p:spPr/>
        <p:txBody>
          <a:bodyPr/>
          <a:lstStyle>
            <a:lvl1pPr>
              <a:defRPr/>
            </a:lvl1pPr>
          </a:lstStyle>
          <a:p>
            <a:pPr>
              <a:defRPr/>
            </a:pPr>
            <a:fld id="{CE8EEBDC-138A-4024-8F01-BF15D8EA2377}" type="datetimeFigureOut">
              <a:rPr lang="en-US"/>
              <a:pPr>
                <a:defRPr/>
              </a:pPr>
              <a:t>9/10/2012</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1739A900-077D-4D47-8448-0902CFE4A56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smtClean="0">
                <a:solidFill>
                  <a:schemeClr val="tx2"/>
                </a:solidFill>
                <a:latin typeface="+mn-lt"/>
              </a:defRPr>
            </a:lvl1pPr>
          </a:lstStyle>
          <a:p>
            <a:pPr>
              <a:defRPr/>
            </a:pPr>
            <a:fld id="{4EEB5383-E9BC-4873-9A66-0640D38689B7}" type="datetimeFigureOut">
              <a:rPr lang="en-US"/>
              <a:pPr>
                <a:defRPr/>
              </a:pPr>
              <a:t>9/10/2012</a:t>
            </a:fld>
            <a:endParaRPr 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smtClean="0">
                <a:solidFill>
                  <a:schemeClr val="tx2"/>
                </a:solidFill>
                <a:latin typeface="+mn-lt"/>
              </a:defRPr>
            </a:lvl1pPr>
          </a:lstStyle>
          <a:p>
            <a:pPr>
              <a:defRPr/>
            </a:pPr>
            <a:fld id="{C9774EA2-5CAA-439C-BCDE-79C81D95B304}" type="slidenum">
              <a:rPr lang="en-US"/>
              <a:pPr>
                <a:defRPr/>
              </a:pPr>
              <a:t>‹#›</a:t>
            </a:fld>
            <a:endParaRPr lang="en-US"/>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74" r:id="rId7"/>
    <p:sldLayoutId id="2147483675" r:id="rId8"/>
    <p:sldLayoutId id="2147483676" r:id="rId9"/>
    <p:sldLayoutId id="2147483667" r:id="rId10"/>
    <p:sldLayoutId id="2147483677"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libri" pitchFamily="34" charset="0"/>
        </a:defRPr>
      </a:lvl2pPr>
      <a:lvl3pPr algn="ctr" rtl="0" fontAlgn="base">
        <a:spcBef>
          <a:spcPct val="0"/>
        </a:spcBef>
        <a:spcAft>
          <a:spcPct val="0"/>
        </a:spcAft>
        <a:defRPr sz="4400">
          <a:solidFill>
            <a:srgbClr val="FFFFFF"/>
          </a:solidFill>
          <a:latin typeface="Calibri" pitchFamily="34" charset="0"/>
        </a:defRPr>
      </a:lvl3pPr>
      <a:lvl4pPr algn="ctr" rtl="0" fontAlgn="base">
        <a:spcBef>
          <a:spcPct val="0"/>
        </a:spcBef>
        <a:spcAft>
          <a:spcPct val="0"/>
        </a:spcAft>
        <a:defRPr sz="4400">
          <a:solidFill>
            <a:srgbClr val="FFFFFF"/>
          </a:solidFill>
          <a:latin typeface="Calibri" pitchFamily="34" charset="0"/>
        </a:defRPr>
      </a:lvl4pPr>
      <a:lvl5pPr algn="ctr" rtl="0" fontAlgn="base">
        <a:spcBef>
          <a:spcPct val="0"/>
        </a:spcBef>
        <a:spcAft>
          <a:spcPct val="0"/>
        </a:spcAft>
        <a:defRPr sz="4400">
          <a:solidFill>
            <a:srgbClr val="FFFFFF"/>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hyperlink" Target="http://www.acgme.org/outcome/comp/GeneralCompetenciesStandards21307.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nonpf.com/associations/10789/files/IntegratedNPCoreCompsFINALApril2011.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descr="C:\Users\PMK\Desktop\Picture1.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 name="Title 1"/>
          <p:cNvSpPr txBox="1">
            <a:spLocks/>
          </p:cNvSpPr>
          <p:nvPr/>
        </p:nvSpPr>
        <p:spPr>
          <a:xfrm>
            <a:off x="1260475" y="1600200"/>
            <a:ext cx="7664450" cy="1885950"/>
          </a:xfrm>
          <a:prstGeom prst="rect">
            <a:avLst/>
          </a:prstGeom>
        </p:spPr>
        <p:txBody>
          <a:bodyPr anchor="ct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sz="3600" dirty="0" smtClean="0">
                <a:solidFill>
                  <a:schemeClr val="tx1">
                    <a:lumMod val="85000"/>
                    <a:lumOff val="15000"/>
                  </a:schemeClr>
                </a:solidFill>
              </a:rPr>
              <a:t>Maximizing Scope</a:t>
            </a:r>
            <a:r>
              <a:rPr lang="en-US" sz="3400" dirty="0" smtClean="0">
                <a:solidFill>
                  <a:schemeClr val="tx1">
                    <a:lumMod val="85000"/>
                    <a:lumOff val="15000"/>
                  </a:schemeClr>
                </a:solidFill>
              </a:rPr>
              <a:t> </a:t>
            </a:r>
            <a:r>
              <a:rPr lang="en-US" sz="2400" dirty="0" smtClean="0">
                <a:solidFill>
                  <a:schemeClr val="tx1">
                    <a:lumMod val="85000"/>
                    <a:lumOff val="15000"/>
                  </a:schemeClr>
                </a:solidFill>
              </a:rPr>
              <a:t>and</a:t>
            </a:r>
            <a:r>
              <a:rPr lang="en-US" sz="3400" dirty="0" smtClean="0">
                <a:solidFill>
                  <a:schemeClr val="tx1">
                    <a:lumMod val="85000"/>
                    <a:lumOff val="15000"/>
                  </a:schemeClr>
                </a:solidFill>
              </a:rPr>
              <a:t> </a:t>
            </a:r>
          </a:p>
          <a:p>
            <a:pPr algn="l" fontAlgn="auto">
              <a:spcAft>
                <a:spcPts val="0"/>
              </a:spcAft>
              <a:defRPr/>
            </a:pPr>
            <a:r>
              <a:rPr lang="en-US" b="1" dirty="0" smtClean="0">
                <a:solidFill>
                  <a:schemeClr val="tx1">
                    <a:lumMod val="85000"/>
                    <a:lumOff val="15000"/>
                  </a:schemeClr>
                </a:solidFill>
              </a:rPr>
              <a:t>Measuring Success </a:t>
            </a:r>
            <a:r>
              <a:rPr lang="en-US" sz="2400" dirty="0" smtClean="0">
                <a:solidFill>
                  <a:schemeClr val="tx1">
                    <a:lumMod val="85000"/>
                    <a:lumOff val="15000"/>
                  </a:schemeClr>
                </a:solidFill>
              </a:rPr>
              <a:t>of the </a:t>
            </a:r>
            <a:r>
              <a:rPr lang="en-US" sz="3400" smtClean="0">
                <a:solidFill>
                  <a:schemeClr val="tx1">
                    <a:lumMod val="85000"/>
                    <a:lumOff val="15000"/>
                  </a:schemeClr>
                </a:solidFill>
              </a:rPr>
              <a:t/>
            </a:r>
            <a:br>
              <a:rPr lang="en-US" sz="3400" smtClean="0">
                <a:solidFill>
                  <a:schemeClr val="tx1">
                    <a:lumMod val="85000"/>
                    <a:lumOff val="15000"/>
                  </a:schemeClr>
                </a:solidFill>
              </a:rPr>
            </a:br>
            <a:r>
              <a:rPr lang="en-US" sz="3400" smtClean="0">
                <a:solidFill>
                  <a:schemeClr val="tx1">
                    <a:lumMod val="85000"/>
                    <a:lumOff val="15000"/>
                  </a:schemeClr>
                </a:solidFill>
              </a:rPr>
              <a:t>Critical </a:t>
            </a:r>
            <a:r>
              <a:rPr lang="en-US" sz="3400" dirty="0" smtClean="0">
                <a:solidFill>
                  <a:schemeClr val="tx1">
                    <a:lumMod val="85000"/>
                    <a:lumOff val="15000"/>
                  </a:schemeClr>
                </a:solidFill>
              </a:rPr>
              <a:t>Care Nurse Practitioner</a:t>
            </a:r>
          </a:p>
        </p:txBody>
      </p:sp>
      <p:sp>
        <p:nvSpPr>
          <p:cNvPr id="15" name="Rectangle 1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 name="Straight Connector 16"/>
          <p:cNvCxnSpPr/>
          <p:nvPr/>
        </p:nvCxnSpPr>
        <p:spPr>
          <a:xfrm>
            <a:off x="1295400" y="3429000"/>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Subtitle 2"/>
          <p:cNvSpPr txBox="1">
            <a:spLocks/>
          </p:cNvSpPr>
          <p:nvPr/>
        </p:nvSpPr>
        <p:spPr>
          <a:xfrm>
            <a:off x="4038600" y="3810000"/>
            <a:ext cx="4495800" cy="838200"/>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r>
              <a:rPr lang="en-US" dirty="0" smtClean="0">
                <a:solidFill>
                  <a:schemeClr val="tx1">
                    <a:lumMod val="85000"/>
                    <a:lumOff val="15000"/>
                  </a:schemeClr>
                </a:solidFill>
              </a:rPr>
              <a:t>April N. Kapu, MSN, RN, ACNP-BC</a:t>
            </a:r>
          </a:p>
          <a:p>
            <a:pPr fontAlgn="auto">
              <a:spcAft>
                <a:spcPts val="0"/>
              </a:spcAft>
              <a:defRPr/>
            </a:pPr>
            <a:endParaRPr lang="en-US" dirty="0"/>
          </a:p>
        </p:txBody>
      </p:sp>
      <p:grpSp>
        <p:nvGrpSpPr>
          <p:cNvPr id="14344" name="Group 19"/>
          <p:cNvGrpSpPr>
            <a:grpSpLocks/>
          </p:cNvGrpSpPr>
          <p:nvPr/>
        </p:nvGrpSpPr>
        <p:grpSpPr bwMode="auto">
          <a:xfrm>
            <a:off x="7413625" y="6189663"/>
            <a:ext cx="1331913" cy="323850"/>
            <a:chOff x="2033958" y="5541963"/>
            <a:chExt cx="1332464" cy="325437"/>
          </a:xfrm>
        </p:grpSpPr>
        <p:sp>
          <p:nvSpPr>
            <p:cNvPr id="21" name="Rectangle 20"/>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descr="C:\Users\PMK\Desktop\Picture2.jpg"/>
          <p:cNvPicPr>
            <a:picLocks noChangeAspect="1" noChangeArrowheads="1"/>
          </p:cNvPicPr>
          <p:nvPr/>
        </p:nvPicPr>
        <p:blipFill>
          <a:blip r:embed="rId2"/>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rmAutofit/>
          </a:bodyPr>
          <a:lstStyle/>
          <a:p>
            <a:pPr marL="0" indent="0" fontAlgn="auto">
              <a:spcAft>
                <a:spcPts val="0"/>
              </a:spcAft>
              <a:buFont typeface="Arial" charset="0"/>
              <a:buNone/>
              <a:defRPr/>
            </a:pPr>
            <a:r>
              <a:rPr lang="en-US" sz="2000" dirty="0" smtClean="0">
                <a:solidFill>
                  <a:schemeClr val="tx1">
                    <a:lumMod val="85000"/>
                    <a:lumOff val="15000"/>
                  </a:schemeClr>
                </a:solidFill>
              </a:rPr>
              <a:t>Chart review</a:t>
            </a:r>
            <a:br>
              <a:rPr lang="en-US" sz="2000" dirty="0" smtClean="0">
                <a:solidFill>
                  <a:schemeClr val="tx1">
                    <a:lumMod val="85000"/>
                    <a:lumOff val="15000"/>
                  </a:schemeClr>
                </a:solidFill>
              </a:rPr>
            </a:br>
            <a:r>
              <a:rPr lang="en-US" sz="2000" dirty="0" smtClean="0">
                <a:solidFill>
                  <a:schemeClr val="tx1">
                    <a:lumMod val="85000"/>
                    <a:lumOff val="15000"/>
                  </a:schemeClr>
                </a:solidFill>
              </a:rPr>
              <a:t/>
            </a:r>
            <a:br>
              <a:rPr lang="en-US" sz="2000" dirty="0" smtClean="0">
                <a:solidFill>
                  <a:schemeClr val="tx1">
                    <a:lumMod val="85000"/>
                    <a:lumOff val="15000"/>
                  </a:schemeClr>
                </a:solidFill>
              </a:rPr>
            </a:br>
            <a:r>
              <a:rPr lang="en-US" sz="2000" dirty="0" smtClean="0">
                <a:solidFill>
                  <a:schemeClr val="tx1">
                    <a:lumMod val="85000"/>
                    <a:lumOff val="15000"/>
                  </a:schemeClr>
                </a:solidFill>
              </a:rPr>
              <a:t>Monitoring clinical practice patterns</a:t>
            </a:r>
            <a:br>
              <a:rPr lang="en-US" sz="2000" dirty="0" smtClean="0">
                <a:solidFill>
                  <a:schemeClr val="tx1">
                    <a:lumMod val="85000"/>
                    <a:lumOff val="15000"/>
                  </a:schemeClr>
                </a:solidFill>
              </a:rPr>
            </a:br>
            <a:r>
              <a:rPr lang="en-US" sz="2000" dirty="0" smtClean="0">
                <a:solidFill>
                  <a:schemeClr val="tx1">
                    <a:lumMod val="85000"/>
                    <a:lumOff val="15000"/>
                  </a:schemeClr>
                </a:solidFill>
              </a:rPr>
              <a:t/>
            </a:r>
            <a:br>
              <a:rPr lang="en-US" sz="2000" dirty="0" smtClean="0">
                <a:solidFill>
                  <a:schemeClr val="tx1">
                    <a:lumMod val="85000"/>
                    <a:lumOff val="15000"/>
                  </a:schemeClr>
                </a:solidFill>
              </a:rPr>
            </a:br>
            <a:r>
              <a:rPr lang="en-US" sz="2000" dirty="0" smtClean="0">
                <a:solidFill>
                  <a:schemeClr val="tx1">
                    <a:lumMod val="85000"/>
                    <a:lumOff val="15000"/>
                  </a:schemeClr>
                </a:solidFill>
              </a:rPr>
              <a:t>Simulation</a:t>
            </a:r>
            <a:br>
              <a:rPr lang="en-US" sz="2000" dirty="0" smtClean="0">
                <a:solidFill>
                  <a:schemeClr val="tx1">
                    <a:lumMod val="85000"/>
                    <a:lumOff val="15000"/>
                  </a:schemeClr>
                </a:solidFill>
              </a:rPr>
            </a:br>
            <a:r>
              <a:rPr lang="en-US" sz="2000" dirty="0" smtClean="0">
                <a:solidFill>
                  <a:schemeClr val="tx1">
                    <a:lumMod val="85000"/>
                    <a:lumOff val="15000"/>
                  </a:schemeClr>
                </a:solidFill>
              </a:rPr>
              <a:t/>
            </a:r>
            <a:br>
              <a:rPr lang="en-US" sz="2000" dirty="0" smtClean="0">
                <a:solidFill>
                  <a:schemeClr val="tx1">
                    <a:lumMod val="85000"/>
                    <a:lumOff val="15000"/>
                  </a:schemeClr>
                </a:solidFill>
              </a:rPr>
            </a:br>
            <a:r>
              <a:rPr lang="en-US" sz="2000" dirty="0" smtClean="0">
                <a:solidFill>
                  <a:schemeClr val="tx1">
                    <a:lumMod val="85000"/>
                    <a:lumOff val="15000"/>
                  </a:schemeClr>
                </a:solidFill>
              </a:rPr>
              <a:t>Peer Review (Internal and/or External)</a:t>
            </a:r>
            <a:br>
              <a:rPr lang="en-US" sz="2000" dirty="0" smtClean="0">
                <a:solidFill>
                  <a:schemeClr val="tx1">
                    <a:lumMod val="85000"/>
                    <a:lumOff val="15000"/>
                  </a:schemeClr>
                </a:solidFill>
              </a:rPr>
            </a:br>
            <a:r>
              <a:rPr lang="en-US" sz="2000" dirty="0" smtClean="0">
                <a:solidFill>
                  <a:schemeClr val="tx1">
                    <a:lumMod val="85000"/>
                    <a:lumOff val="15000"/>
                  </a:schemeClr>
                </a:solidFill>
              </a:rPr>
              <a:t/>
            </a:r>
            <a:br>
              <a:rPr lang="en-US" sz="2000" dirty="0" smtClean="0">
                <a:solidFill>
                  <a:schemeClr val="tx1">
                    <a:lumMod val="85000"/>
                    <a:lumOff val="15000"/>
                  </a:schemeClr>
                </a:solidFill>
              </a:rPr>
            </a:br>
            <a:r>
              <a:rPr lang="en-US" sz="2000" dirty="0" smtClean="0">
                <a:solidFill>
                  <a:schemeClr val="tx1">
                    <a:lumMod val="85000"/>
                    <a:lumOff val="15000"/>
                  </a:schemeClr>
                </a:solidFill>
              </a:rPr>
              <a:t>Discussions with other individuals involved in patient care</a:t>
            </a:r>
          </a:p>
          <a:p>
            <a:pPr marL="0" indent="0" fontAlgn="auto">
              <a:spcAft>
                <a:spcPts val="0"/>
              </a:spcAft>
              <a:buFont typeface="Arial" charset="0"/>
              <a:buNone/>
              <a:defRPr/>
            </a:pP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smtClean="0">
                <a:solidFill>
                  <a:schemeClr val="tx1">
                    <a:lumMod val="85000"/>
                    <a:lumOff val="15000"/>
                  </a:schemeClr>
                </a:solidFill>
              </a:rPr>
              <a:t>Direct Observation</a:t>
            </a:r>
            <a:endParaRPr lang="en-US" sz="2000" dirty="0">
              <a:solidFill>
                <a:schemeClr val="tx1">
                  <a:lumMod val="85000"/>
                  <a:lumOff val="15000"/>
                </a:schemeClr>
              </a:solidFill>
            </a:endParaRP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FPPE Could Include</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1255062" y="205658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44675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255062" y="266618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55062" y="328475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55550" y="388675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1255550" y="456248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30746" name="Group 1"/>
          <p:cNvGrpSpPr>
            <a:grpSpLocks/>
          </p:cNvGrpSpPr>
          <p:nvPr/>
        </p:nvGrpSpPr>
        <p:grpSpPr bwMode="auto">
          <a:xfrm>
            <a:off x="2033588" y="5541963"/>
            <a:ext cx="1333500" cy="325437"/>
            <a:chOff x="2033958" y="5541963"/>
            <a:chExt cx="1332464" cy="325437"/>
          </a:xfrm>
        </p:grpSpPr>
        <p:sp>
          <p:nvSpPr>
            <p:cNvPr id="23" name="Rectangle 22"/>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4" descr="C:\Users\PMK\Desktop\Picture1.jpg"/>
          <p:cNvPicPr>
            <a:picLocks noChangeAspect="1" noChangeArrowheads="1"/>
          </p:cNvPicPr>
          <p:nvPr/>
        </p:nvPicPr>
        <p:blipFill>
          <a:blip r:embed="rId3"/>
          <a:srcRect/>
          <a:stretch>
            <a:fillRect/>
          </a:stretch>
        </p:blipFill>
        <p:spPr bwMode="auto">
          <a:xfrm>
            <a:off x="0" y="26988"/>
            <a:ext cx="9153525" cy="6858000"/>
          </a:xfrm>
          <a:prstGeom prst="rect">
            <a:avLst/>
          </a:prstGeom>
          <a:noFill/>
          <a:ln w="9525">
            <a:noFill/>
            <a:miter lim="800000"/>
            <a:headEnd/>
            <a:tailEnd/>
          </a:ln>
        </p:spPr>
      </p:pic>
      <p:sp>
        <p:nvSpPr>
          <p:cNvPr id="5" name="Rectangle 4"/>
          <p:cNvSpPr/>
          <p:nvPr/>
        </p:nvSpPr>
        <p:spPr>
          <a:xfrm>
            <a:off x="-1" y="4057650"/>
            <a:ext cx="7856539" cy="28194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3505200" y="1495425"/>
            <a:ext cx="53943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Title 1"/>
          <p:cNvSpPr txBox="1">
            <a:spLocks/>
          </p:cNvSpPr>
          <p:nvPr/>
        </p:nvSpPr>
        <p:spPr bwMode="auto">
          <a:xfrm>
            <a:off x="1303338" y="2433638"/>
            <a:ext cx="6172200"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endParaRPr lang="en-US" dirty="0" smtClean="0">
              <a:solidFill>
                <a:schemeClr val="tx1">
                  <a:lumMod val="85000"/>
                  <a:lumOff val="15000"/>
                </a:schemeClr>
              </a:solidFill>
            </a:endParaRPr>
          </a:p>
        </p:txBody>
      </p:sp>
      <p:sp>
        <p:nvSpPr>
          <p:cNvPr id="31751" name="TextBox 6"/>
          <p:cNvSpPr txBox="1">
            <a:spLocks noChangeArrowheads="1"/>
          </p:cNvSpPr>
          <p:nvPr/>
        </p:nvSpPr>
        <p:spPr bwMode="auto">
          <a:xfrm>
            <a:off x="2895600" y="6248400"/>
            <a:ext cx="3463925" cy="523875"/>
          </a:xfrm>
          <a:prstGeom prst="rect">
            <a:avLst/>
          </a:prstGeom>
          <a:noFill/>
          <a:ln w="9525">
            <a:noFill/>
            <a:miter lim="800000"/>
            <a:headEnd/>
            <a:tailEnd/>
          </a:ln>
        </p:spPr>
        <p:txBody>
          <a:bodyPr>
            <a:spAutoFit/>
          </a:bodyPr>
          <a:lstStyle/>
          <a:p>
            <a:r>
              <a:rPr lang="en-US" sz="1400">
                <a:latin typeface="Calibri" pitchFamily="34" charset="0"/>
              </a:rPr>
              <a:t>Licensed independent </a:t>
            </a:r>
            <a:br>
              <a:rPr lang="en-US" sz="1400">
                <a:latin typeface="Calibri" pitchFamily="34" charset="0"/>
              </a:rPr>
            </a:br>
            <a:r>
              <a:rPr lang="en-US" sz="1400">
                <a:latin typeface="Calibri" pitchFamily="34" charset="0"/>
              </a:rPr>
              <a:t>provider – NP Core – Specialty/Age</a:t>
            </a:r>
          </a:p>
        </p:txBody>
      </p:sp>
      <p:sp>
        <p:nvSpPr>
          <p:cNvPr id="20" name="TextBox 19"/>
          <p:cNvSpPr txBox="1"/>
          <p:nvPr/>
        </p:nvSpPr>
        <p:spPr>
          <a:xfrm>
            <a:off x="3384550" y="400050"/>
            <a:ext cx="5454650" cy="1077913"/>
          </a:xfrm>
          <a:prstGeom prst="rect">
            <a:avLst/>
          </a:prstGeom>
          <a:noFill/>
        </p:spPr>
        <p:txBody>
          <a:bodyPr>
            <a:spAutoFit/>
          </a:bodyPr>
          <a:lstStyle/>
          <a:p>
            <a:pPr fontAlgn="auto">
              <a:spcBef>
                <a:spcPts val="0"/>
              </a:spcBef>
              <a:spcAft>
                <a:spcPts val="0"/>
              </a:spcAft>
              <a:defRPr/>
            </a:pPr>
            <a:r>
              <a:rPr lang="en-US" sz="3200" dirty="0">
                <a:latin typeface="+mj-lt"/>
              </a:rPr>
              <a:t>Focused Professional Practice Evaluation of Competency</a:t>
            </a:r>
            <a:endParaRPr lang="en-US" sz="3200" dirty="0">
              <a:latin typeface="+mj-lt"/>
            </a:endParaRPr>
          </a:p>
        </p:txBody>
      </p:sp>
      <p:sp>
        <p:nvSpPr>
          <p:cNvPr id="15" name="Snip Same Side Corner Rectangle 14"/>
          <p:cNvSpPr/>
          <p:nvPr/>
        </p:nvSpPr>
        <p:spPr>
          <a:xfrm rot="5400000">
            <a:off x="3449637" y="2573338"/>
            <a:ext cx="4149725" cy="2667000"/>
          </a:xfrm>
          <a:prstGeom prst="snip2SameRect">
            <a:avLst>
              <a:gd name="adj1" fmla="val 16767"/>
              <a:gd name="adj2" fmla="val 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215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Snip Same Side Corner Rectangle 16"/>
          <p:cNvSpPr/>
          <p:nvPr/>
        </p:nvSpPr>
        <p:spPr>
          <a:xfrm rot="5400000">
            <a:off x="1028700" y="2562225"/>
            <a:ext cx="4572000" cy="2667000"/>
          </a:xfrm>
          <a:prstGeom prst="snip2SameRect">
            <a:avLst>
              <a:gd name="adj1" fmla="val 16767"/>
              <a:gd name="adj2" fmla="val 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215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Snip Same Side Corner Rectangle 17"/>
          <p:cNvSpPr/>
          <p:nvPr/>
        </p:nvSpPr>
        <p:spPr>
          <a:xfrm rot="5400000">
            <a:off x="-1350169" y="2674144"/>
            <a:ext cx="5138738" cy="2438400"/>
          </a:xfrm>
          <a:prstGeom prst="snip2SameRect">
            <a:avLst>
              <a:gd name="adj1" fmla="val 16767"/>
              <a:gd name="adj2" fmla="val 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215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6" name="TextBox 15"/>
          <p:cNvSpPr txBox="1">
            <a:spLocks noChangeArrowheads="1"/>
          </p:cNvSpPr>
          <p:nvPr/>
        </p:nvSpPr>
        <p:spPr bwMode="auto">
          <a:xfrm>
            <a:off x="4800600" y="2049463"/>
            <a:ext cx="1917700" cy="3694112"/>
          </a:xfrm>
          <a:prstGeom prst="rect">
            <a:avLst/>
          </a:prstGeom>
          <a:noFill/>
          <a:ln w="9525">
            <a:noFill/>
            <a:miter lim="800000"/>
            <a:headEnd/>
            <a:tailEnd/>
          </a:ln>
        </p:spPr>
        <p:txBody>
          <a:bodyPr>
            <a:spAutoFit/>
          </a:bodyPr>
          <a:lstStyle/>
          <a:p>
            <a:pPr>
              <a:spcAft>
                <a:spcPts val="1200"/>
              </a:spcAft>
            </a:pPr>
            <a:r>
              <a:rPr lang="en-US" sz="1400" b="1">
                <a:solidFill>
                  <a:schemeClr val="bg1"/>
                </a:solidFill>
                <a:latin typeface="Calibri" pitchFamily="34" charset="0"/>
              </a:rPr>
              <a:t>Neurocritical care</a:t>
            </a:r>
          </a:p>
          <a:p>
            <a:pPr>
              <a:spcAft>
                <a:spcPts val="1200"/>
              </a:spcAft>
            </a:pPr>
            <a:r>
              <a:rPr lang="en-US" sz="1400" b="1">
                <a:solidFill>
                  <a:schemeClr val="bg1"/>
                </a:solidFill>
                <a:latin typeface="Calibri" pitchFamily="34" charset="0"/>
              </a:rPr>
              <a:t>Trauma</a:t>
            </a:r>
          </a:p>
          <a:p>
            <a:pPr>
              <a:spcAft>
                <a:spcPts val="1200"/>
              </a:spcAft>
            </a:pPr>
            <a:r>
              <a:rPr lang="en-US" sz="1400" b="1">
                <a:solidFill>
                  <a:schemeClr val="bg1"/>
                </a:solidFill>
                <a:latin typeface="Calibri" pitchFamily="34" charset="0"/>
              </a:rPr>
              <a:t>Glucose management service</a:t>
            </a:r>
          </a:p>
          <a:p>
            <a:pPr>
              <a:spcAft>
                <a:spcPts val="1200"/>
              </a:spcAft>
            </a:pPr>
            <a:r>
              <a:rPr lang="en-US" sz="1400" b="1">
                <a:solidFill>
                  <a:schemeClr val="bg1"/>
                </a:solidFill>
                <a:latin typeface="Calibri" pitchFamily="34" charset="0"/>
              </a:rPr>
              <a:t>Surgical ICU</a:t>
            </a:r>
          </a:p>
          <a:p>
            <a:pPr>
              <a:spcAft>
                <a:spcPts val="1200"/>
              </a:spcAft>
            </a:pPr>
            <a:r>
              <a:rPr lang="en-US" sz="1400" b="1">
                <a:solidFill>
                  <a:schemeClr val="bg1"/>
                </a:solidFill>
                <a:latin typeface="Calibri" pitchFamily="34" charset="0"/>
              </a:rPr>
              <a:t>Cardiology arrhythmia service</a:t>
            </a:r>
          </a:p>
          <a:p>
            <a:pPr>
              <a:spcAft>
                <a:spcPts val="1200"/>
              </a:spcAft>
            </a:pPr>
            <a:r>
              <a:rPr lang="en-US" sz="1400" b="1">
                <a:solidFill>
                  <a:schemeClr val="bg1"/>
                </a:solidFill>
                <a:latin typeface="Calibri" pitchFamily="34" charset="0"/>
              </a:rPr>
              <a:t>Inpatient medicine</a:t>
            </a:r>
          </a:p>
          <a:p>
            <a:pPr>
              <a:spcAft>
                <a:spcPts val="1200"/>
              </a:spcAft>
            </a:pPr>
            <a:r>
              <a:rPr lang="en-US" sz="1400" b="1">
                <a:solidFill>
                  <a:schemeClr val="bg1"/>
                </a:solidFill>
                <a:latin typeface="Calibri" pitchFamily="34" charset="0"/>
              </a:rPr>
              <a:t>Cardiothoracic ICU</a:t>
            </a:r>
          </a:p>
          <a:p>
            <a:pPr>
              <a:spcAft>
                <a:spcPts val="1200"/>
              </a:spcAft>
            </a:pPr>
            <a:r>
              <a:rPr lang="en-US" sz="1400" b="1">
                <a:solidFill>
                  <a:schemeClr val="bg1"/>
                </a:solidFill>
                <a:latin typeface="Calibri" pitchFamily="34" charset="0"/>
              </a:rPr>
              <a:t>Medical ICU</a:t>
            </a:r>
          </a:p>
          <a:p>
            <a:pPr>
              <a:spcAft>
                <a:spcPts val="1200"/>
              </a:spcAft>
            </a:pPr>
            <a:r>
              <a:rPr lang="en-US" sz="1400" b="1">
                <a:solidFill>
                  <a:schemeClr val="bg1"/>
                </a:solidFill>
                <a:latin typeface="Calibri" pitchFamily="34" charset="0"/>
              </a:rPr>
              <a:t>Hematology</a:t>
            </a:r>
          </a:p>
        </p:txBody>
      </p:sp>
      <p:sp>
        <p:nvSpPr>
          <p:cNvPr id="31757" name="TextBox 20"/>
          <p:cNvSpPr txBox="1">
            <a:spLocks noChangeArrowheads="1"/>
          </p:cNvSpPr>
          <p:nvPr/>
        </p:nvSpPr>
        <p:spPr bwMode="auto">
          <a:xfrm>
            <a:off x="228600" y="1809750"/>
            <a:ext cx="2000250" cy="4032250"/>
          </a:xfrm>
          <a:prstGeom prst="rect">
            <a:avLst/>
          </a:prstGeom>
          <a:noFill/>
          <a:ln w="9525">
            <a:noFill/>
            <a:miter lim="800000"/>
            <a:headEnd/>
            <a:tailEnd/>
          </a:ln>
        </p:spPr>
        <p:txBody>
          <a:bodyPr>
            <a:spAutoFit/>
          </a:bodyPr>
          <a:lstStyle/>
          <a:p>
            <a:r>
              <a:rPr lang="en-US" sz="1600" b="1">
                <a:solidFill>
                  <a:schemeClr val="bg1"/>
                </a:solidFill>
                <a:latin typeface="Calibri" pitchFamily="34" charset="0"/>
              </a:rPr>
              <a:t>Professionalism</a:t>
            </a:r>
          </a:p>
          <a:p>
            <a:endParaRPr lang="en-US" sz="1600" b="1">
              <a:solidFill>
                <a:schemeClr val="bg1"/>
              </a:solidFill>
              <a:latin typeface="Calibri" pitchFamily="34" charset="0"/>
            </a:endParaRPr>
          </a:p>
          <a:p>
            <a:r>
              <a:rPr lang="en-US" sz="1600" b="1">
                <a:solidFill>
                  <a:schemeClr val="bg1"/>
                </a:solidFill>
                <a:latin typeface="Calibri" pitchFamily="34" charset="0"/>
              </a:rPr>
              <a:t>Patient Care</a:t>
            </a:r>
          </a:p>
          <a:p>
            <a:endParaRPr lang="en-US" sz="1600" b="1">
              <a:solidFill>
                <a:schemeClr val="bg1"/>
              </a:solidFill>
              <a:latin typeface="Calibri" pitchFamily="34" charset="0"/>
            </a:endParaRPr>
          </a:p>
          <a:p>
            <a:r>
              <a:rPr lang="en-US" sz="1600" b="1">
                <a:solidFill>
                  <a:schemeClr val="bg1"/>
                </a:solidFill>
                <a:latin typeface="Calibri" pitchFamily="34" charset="0"/>
              </a:rPr>
              <a:t>Interpersonal communications</a:t>
            </a:r>
          </a:p>
          <a:p>
            <a:endParaRPr lang="en-US" sz="1600" b="1">
              <a:solidFill>
                <a:schemeClr val="bg1"/>
              </a:solidFill>
              <a:latin typeface="Calibri" pitchFamily="34" charset="0"/>
            </a:endParaRPr>
          </a:p>
          <a:p>
            <a:r>
              <a:rPr lang="en-US" sz="1600" b="1">
                <a:solidFill>
                  <a:schemeClr val="bg1"/>
                </a:solidFill>
                <a:latin typeface="Calibri" pitchFamily="34" charset="0"/>
              </a:rPr>
              <a:t>Medical/Clinical knowledge</a:t>
            </a:r>
          </a:p>
          <a:p>
            <a:endParaRPr lang="en-US" sz="1600" b="1">
              <a:solidFill>
                <a:schemeClr val="bg1"/>
              </a:solidFill>
              <a:latin typeface="Calibri" pitchFamily="34" charset="0"/>
            </a:endParaRPr>
          </a:p>
          <a:p>
            <a:r>
              <a:rPr lang="en-US" sz="1600" b="1">
                <a:solidFill>
                  <a:schemeClr val="bg1"/>
                </a:solidFill>
                <a:latin typeface="Calibri" pitchFamily="34" charset="0"/>
              </a:rPr>
              <a:t>Systems based practice</a:t>
            </a:r>
          </a:p>
          <a:p>
            <a:endParaRPr lang="en-US" sz="1600" b="1">
              <a:solidFill>
                <a:schemeClr val="bg1"/>
              </a:solidFill>
              <a:latin typeface="Calibri" pitchFamily="34" charset="0"/>
            </a:endParaRPr>
          </a:p>
          <a:p>
            <a:r>
              <a:rPr lang="en-US" sz="1600" b="1">
                <a:solidFill>
                  <a:schemeClr val="bg1"/>
                </a:solidFill>
                <a:latin typeface="Calibri" pitchFamily="34" charset="0"/>
              </a:rPr>
              <a:t>Practice based learning and improvement</a:t>
            </a:r>
          </a:p>
        </p:txBody>
      </p:sp>
      <p:sp>
        <p:nvSpPr>
          <p:cNvPr id="31758" name="TextBox 21"/>
          <p:cNvSpPr txBox="1">
            <a:spLocks noChangeArrowheads="1"/>
          </p:cNvSpPr>
          <p:nvPr/>
        </p:nvSpPr>
        <p:spPr bwMode="auto">
          <a:xfrm>
            <a:off x="2673350" y="2049463"/>
            <a:ext cx="1917700" cy="3694112"/>
          </a:xfrm>
          <a:prstGeom prst="rect">
            <a:avLst/>
          </a:prstGeom>
          <a:noFill/>
          <a:ln w="9525">
            <a:noFill/>
            <a:miter lim="800000"/>
            <a:headEnd/>
            <a:tailEnd/>
          </a:ln>
        </p:spPr>
        <p:txBody>
          <a:bodyPr>
            <a:spAutoFit/>
          </a:bodyPr>
          <a:lstStyle/>
          <a:p>
            <a:pPr>
              <a:spcAft>
                <a:spcPts val="1200"/>
              </a:spcAft>
            </a:pPr>
            <a:r>
              <a:rPr lang="en-US" sz="1400" b="1">
                <a:solidFill>
                  <a:schemeClr val="bg1"/>
                </a:solidFill>
                <a:latin typeface="Calibri" pitchFamily="34" charset="0"/>
              </a:rPr>
              <a:t>Scientific Foundation</a:t>
            </a:r>
          </a:p>
          <a:p>
            <a:pPr>
              <a:spcAft>
                <a:spcPts val="1200"/>
              </a:spcAft>
            </a:pPr>
            <a:r>
              <a:rPr lang="en-US" sz="1400" b="1">
                <a:solidFill>
                  <a:schemeClr val="bg1"/>
                </a:solidFill>
                <a:latin typeface="Calibri" pitchFamily="34" charset="0"/>
              </a:rPr>
              <a:t>Leadership</a:t>
            </a:r>
          </a:p>
          <a:p>
            <a:pPr>
              <a:spcAft>
                <a:spcPts val="1200"/>
              </a:spcAft>
            </a:pPr>
            <a:r>
              <a:rPr lang="en-US" sz="1400" b="1">
                <a:solidFill>
                  <a:schemeClr val="bg1"/>
                </a:solidFill>
                <a:latin typeface="Calibri" pitchFamily="34" charset="0"/>
              </a:rPr>
              <a:t>Quality</a:t>
            </a:r>
          </a:p>
          <a:p>
            <a:pPr>
              <a:spcAft>
                <a:spcPts val="1200"/>
              </a:spcAft>
            </a:pPr>
            <a:r>
              <a:rPr lang="en-US" sz="1400" b="1">
                <a:solidFill>
                  <a:schemeClr val="bg1"/>
                </a:solidFill>
                <a:latin typeface="Calibri" pitchFamily="34" charset="0"/>
              </a:rPr>
              <a:t>Practice Inquiry</a:t>
            </a:r>
          </a:p>
          <a:p>
            <a:pPr>
              <a:spcAft>
                <a:spcPts val="1200"/>
              </a:spcAft>
            </a:pPr>
            <a:r>
              <a:rPr lang="en-US" sz="1400" b="1">
                <a:solidFill>
                  <a:schemeClr val="bg1"/>
                </a:solidFill>
                <a:latin typeface="Calibri" pitchFamily="34" charset="0"/>
              </a:rPr>
              <a:t>Technology and Information Literacy</a:t>
            </a:r>
          </a:p>
          <a:p>
            <a:pPr>
              <a:spcAft>
                <a:spcPts val="1200"/>
              </a:spcAft>
            </a:pPr>
            <a:r>
              <a:rPr lang="en-US" sz="1400" b="1">
                <a:solidFill>
                  <a:schemeClr val="bg1"/>
                </a:solidFill>
                <a:latin typeface="Calibri" pitchFamily="34" charset="0"/>
              </a:rPr>
              <a:t>Policy</a:t>
            </a:r>
          </a:p>
          <a:p>
            <a:pPr>
              <a:spcAft>
                <a:spcPts val="1200"/>
              </a:spcAft>
            </a:pPr>
            <a:r>
              <a:rPr lang="en-US" sz="1400" b="1">
                <a:solidFill>
                  <a:schemeClr val="bg1"/>
                </a:solidFill>
                <a:latin typeface="Calibri" pitchFamily="34" charset="0"/>
              </a:rPr>
              <a:t>Health Delivery Systems</a:t>
            </a:r>
          </a:p>
          <a:p>
            <a:pPr>
              <a:spcAft>
                <a:spcPts val="1200"/>
              </a:spcAft>
            </a:pPr>
            <a:r>
              <a:rPr lang="en-US" sz="1400" b="1">
                <a:solidFill>
                  <a:schemeClr val="bg1"/>
                </a:solidFill>
                <a:latin typeface="Calibri" pitchFamily="34" charset="0"/>
              </a:rPr>
              <a:t>Ethics</a:t>
            </a:r>
          </a:p>
          <a:p>
            <a:pPr>
              <a:spcAft>
                <a:spcPts val="1200"/>
              </a:spcAft>
            </a:pPr>
            <a:r>
              <a:rPr lang="en-US" sz="1400" b="1">
                <a:solidFill>
                  <a:schemeClr val="bg1"/>
                </a:solidFill>
                <a:latin typeface="Calibri" pitchFamily="34" charset="0"/>
              </a:rPr>
              <a:t>Independent Practice</a:t>
            </a:r>
          </a:p>
        </p:txBody>
      </p:sp>
      <p:pic>
        <p:nvPicPr>
          <p:cNvPr id="31759" name="Picture 2" descr="C:\Users\PMK\Desktop\nurse-practitioner.png"/>
          <p:cNvPicPr>
            <a:picLocks noChangeAspect="1" noChangeArrowheads="1"/>
          </p:cNvPicPr>
          <p:nvPr/>
        </p:nvPicPr>
        <p:blipFill>
          <a:blip r:embed="rId4"/>
          <a:srcRect/>
          <a:stretch>
            <a:fillRect/>
          </a:stretch>
        </p:blipFill>
        <p:spPr bwMode="auto">
          <a:xfrm>
            <a:off x="5638800" y="1804988"/>
            <a:ext cx="3810000" cy="508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2667000"/>
            <a:ext cx="67056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Provides patient care that is compassionate, appropriate and effective for the promotion of health, prevention of illness, treatment of disease and care at the end of life.</a:t>
            </a:r>
          </a:p>
        </p:txBody>
      </p:sp>
      <p:grpSp>
        <p:nvGrpSpPr>
          <p:cNvPr id="33802"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1819275"/>
            <a:ext cx="683895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Patient Care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2667000"/>
            <a:ext cx="67056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Demonstrates knowledge of established and evolving biomedical, clinical and social sciences and the application of knowledge to patient care and the education of others.</a:t>
            </a:r>
          </a:p>
        </p:txBody>
      </p:sp>
      <p:grpSp>
        <p:nvGrpSpPr>
          <p:cNvPr id="35850"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1819275"/>
            <a:ext cx="683895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Medical/Clinical Knowledge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a:solidFill>
                  <a:schemeClr val="tx1">
                    <a:lumMod val="85000"/>
                    <a:lumOff val="15000"/>
                  </a:schemeClr>
                </a:solidFill>
              </a:rPr>
              <a:t>Practice Based</a:t>
            </a: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3095625"/>
            <a:ext cx="67056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Able to use scientific evidence and methods to investigate, evaluate and improve patient care practices.</a:t>
            </a:r>
          </a:p>
        </p:txBody>
      </p:sp>
      <p:grpSp>
        <p:nvGrpSpPr>
          <p:cNvPr id="37899"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83895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Learning and Improvement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a:solidFill>
                  <a:schemeClr val="tx1">
                    <a:lumMod val="85000"/>
                    <a:lumOff val="15000"/>
                  </a:schemeClr>
                </a:solidFill>
              </a:rPr>
              <a:t>Interpersonal</a:t>
            </a: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3095625"/>
            <a:ext cx="73914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Demonstrates interpersonal and communication skills that establish and maintain professional relationships with patients, families, co workers and other members of the healthcare team.</a:t>
            </a:r>
          </a:p>
        </p:txBody>
      </p:sp>
      <p:grpSp>
        <p:nvGrpSpPr>
          <p:cNvPr id="39947"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17220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and Communication Skills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smtClean="0">
                <a:solidFill>
                  <a:schemeClr val="tx1">
                    <a:lumMod val="85000"/>
                    <a:lumOff val="15000"/>
                  </a:schemeClr>
                </a:solidFill>
              </a:rPr>
              <a:t>Professionalism</a:t>
            </a: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2655888"/>
            <a:ext cx="73914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Demonstrates behaviors that reflect a commitment to continuous professional development, ethical practice, an understanding and sensitivity to </a:t>
            </a:r>
            <a:r>
              <a:rPr lang="en-US" sz="2800" dirty="0" smtClean="0">
                <a:solidFill>
                  <a:schemeClr val="tx1">
                    <a:lumMod val="85000"/>
                    <a:lumOff val="15000"/>
                  </a:schemeClr>
                </a:solidFill>
              </a:rPr>
              <a:t>diversity* </a:t>
            </a:r>
            <a:r>
              <a:rPr lang="en-US" sz="2800" dirty="0">
                <a:solidFill>
                  <a:schemeClr val="tx1">
                    <a:lumMod val="85000"/>
                    <a:lumOff val="15000"/>
                  </a:schemeClr>
                </a:solidFill>
              </a:rPr>
              <a:t>and a responsible attitude toward patients, profession and society.</a:t>
            </a:r>
          </a:p>
        </p:txBody>
      </p:sp>
      <p:sp>
        <p:nvSpPr>
          <p:cNvPr id="13" name="Content Placeholder 2"/>
          <p:cNvSpPr txBox="1">
            <a:spLocks/>
          </p:cNvSpPr>
          <p:nvPr/>
        </p:nvSpPr>
        <p:spPr bwMode="auto">
          <a:xfrm>
            <a:off x="4267200" y="5105400"/>
            <a:ext cx="4038600" cy="815975"/>
          </a:xfrm>
          <a:prstGeom prst="rect">
            <a:avLst/>
          </a:prstGeom>
          <a:noFill/>
          <a:ln w="9525">
            <a:noFill/>
            <a:miter lim="800000"/>
            <a:headEnd/>
            <a:tailEnd/>
          </a:ln>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114300">
              <a:buFont typeface="Arial" charset="0"/>
              <a:buNone/>
              <a:defRPr/>
            </a:pPr>
            <a:r>
              <a:rPr lang="en-US" sz="1400" dirty="0" smtClean="0"/>
              <a:t>* The </a:t>
            </a:r>
            <a:r>
              <a:rPr lang="en-US" sz="1400" dirty="0"/>
              <a:t>Joint Commission considers diversity to include race, </a:t>
            </a:r>
            <a:r>
              <a:rPr lang="en-US" sz="1400" dirty="0" smtClean="0"/>
              <a:t> culture</a:t>
            </a:r>
            <a:r>
              <a:rPr lang="en-US" sz="1400" dirty="0"/>
              <a:t>, gender, religion, ethnic background, sexual preference, language, mental capacity and physical disability.</a:t>
            </a:r>
            <a:endParaRPr lang="en-US" sz="1400" dirty="0">
              <a:solidFill>
                <a:schemeClr val="tx1">
                  <a:lumMod val="85000"/>
                  <a:lumOff val="15000"/>
                </a:schemeClr>
              </a:solidFill>
            </a:endParaRPr>
          </a:p>
        </p:txBody>
      </p:sp>
      <p:grpSp>
        <p:nvGrpSpPr>
          <p:cNvPr id="41996"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smtClean="0">
                <a:solidFill>
                  <a:schemeClr val="tx1">
                    <a:lumMod val="85000"/>
                    <a:lumOff val="15000"/>
                  </a:schemeClr>
                </a:solidFill>
              </a:rPr>
              <a:t>Systems Based Practice</a:t>
            </a: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2655888"/>
            <a:ext cx="7342188"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Demonstrates both an understanding of the contexts and systems in which health care is provided, and the ability to apply this knowledge to improve and optimize health care.</a:t>
            </a:r>
          </a:p>
        </p:txBody>
      </p:sp>
      <p:grpSp>
        <p:nvGrpSpPr>
          <p:cNvPr id="44043" name="Group 12"/>
          <p:cNvGrpSpPr>
            <a:grpSpLocks/>
          </p:cNvGrpSpPr>
          <p:nvPr/>
        </p:nvGrpSpPr>
        <p:grpSpPr bwMode="auto">
          <a:xfrm>
            <a:off x="1371600" y="1252538"/>
            <a:ext cx="1331913" cy="325437"/>
            <a:chOff x="2033958" y="5541963"/>
            <a:chExt cx="1332464" cy="325437"/>
          </a:xfrm>
        </p:grpSpPr>
        <p:sp>
          <p:nvSpPr>
            <p:cNvPr id="14" name="Rectangle 13"/>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4" descr="C:\Users\PMK\Desktop\Picture1.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a:solidFill>
                  <a:schemeClr val="tx1">
                    <a:lumMod val="85000"/>
                    <a:lumOff val="15000"/>
                  </a:schemeClr>
                </a:solidFill>
              </a:rPr>
              <a:t>Ongoing Professional</a:t>
            </a: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6090"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83895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smtClean="0">
                <a:solidFill>
                  <a:schemeClr val="tx1">
                    <a:lumMod val="85000"/>
                    <a:lumOff val="15000"/>
                  </a:schemeClr>
                </a:solidFill>
              </a:rPr>
              <a:t>Practice </a:t>
            </a:r>
            <a:r>
              <a:rPr lang="en-US" dirty="0">
                <a:solidFill>
                  <a:schemeClr val="tx1">
                    <a:lumMod val="85000"/>
                    <a:lumOff val="15000"/>
                  </a:schemeClr>
                </a:solidFill>
              </a:rPr>
              <a:t>Evaluation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rmAutofit/>
          </a:bodyPr>
          <a:lstStyle/>
          <a:p>
            <a:pPr marL="0" indent="0" fontAlgn="auto">
              <a:spcBef>
                <a:spcPts val="2000"/>
              </a:spcBef>
              <a:spcAft>
                <a:spcPts val="0"/>
              </a:spcAft>
              <a:buFont typeface="Symbol" pitchFamily="18" charset="2"/>
              <a:buNone/>
              <a:defRPr/>
            </a:pPr>
            <a:r>
              <a:rPr lang="en-US" sz="2000" dirty="0">
                <a:solidFill>
                  <a:schemeClr val="tx1">
                    <a:lumMod val="85000"/>
                    <a:lumOff val="15000"/>
                  </a:schemeClr>
                </a:solidFill>
              </a:rPr>
              <a:t>To move away from the procedural, cyclical process in which practitioners are evaluated when privileges are initially granted and every 2 years thereafter.</a:t>
            </a:r>
          </a:p>
          <a:p>
            <a:pPr marL="0" indent="0" fontAlgn="auto">
              <a:spcBef>
                <a:spcPts val="2000"/>
              </a:spcBef>
              <a:spcAft>
                <a:spcPts val="0"/>
              </a:spcAft>
              <a:buFont typeface="Symbol" pitchFamily="18" charset="2"/>
              <a:buNone/>
              <a:defRPr/>
            </a:pPr>
            <a:r>
              <a:rPr lang="en-US" sz="2000" dirty="0" smtClean="0">
                <a:solidFill>
                  <a:schemeClr val="tx1">
                    <a:lumMod val="85000"/>
                    <a:lumOff val="15000"/>
                  </a:schemeClr>
                </a:solidFill>
              </a:rPr>
              <a:t>To </a:t>
            </a:r>
            <a:r>
              <a:rPr lang="en-US" sz="2000" dirty="0">
                <a:solidFill>
                  <a:schemeClr val="tx1">
                    <a:lumMod val="85000"/>
                    <a:lumOff val="15000"/>
                  </a:schemeClr>
                </a:solidFill>
              </a:rPr>
              <a:t>continuously evaluate a practitioner’s performance</a:t>
            </a:r>
          </a:p>
          <a:p>
            <a:pPr marL="0" indent="0" fontAlgn="auto">
              <a:spcBef>
                <a:spcPts val="2000"/>
              </a:spcBef>
              <a:spcAft>
                <a:spcPts val="0"/>
              </a:spcAft>
              <a:buFont typeface="Symbol" pitchFamily="18" charset="2"/>
              <a:buNone/>
              <a:defRPr/>
            </a:pPr>
            <a:r>
              <a:rPr lang="en-US" sz="2000" dirty="0" smtClean="0">
                <a:solidFill>
                  <a:schemeClr val="tx1">
                    <a:lumMod val="85000"/>
                    <a:lumOff val="15000"/>
                  </a:schemeClr>
                </a:solidFill>
              </a:rPr>
              <a:t>To </a:t>
            </a:r>
            <a:r>
              <a:rPr lang="en-US" sz="2000" dirty="0">
                <a:solidFill>
                  <a:schemeClr val="tx1">
                    <a:lumMod val="85000"/>
                    <a:lumOff val="15000"/>
                  </a:schemeClr>
                </a:solidFill>
              </a:rPr>
              <a:t>identify professional practice trends that impact on quality of care and patient safety.</a:t>
            </a:r>
          </a:p>
          <a:p>
            <a:pPr marL="0" indent="0" fontAlgn="auto">
              <a:spcBef>
                <a:spcPts val="2000"/>
              </a:spcBef>
              <a:spcAft>
                <a:spcPts val="0"/>
              </a:spcAft>
              <a:buFont typeface="Symbol" pitchFamily="18" charset="2"/>
              <a:buNone/>
              <a:defRPr/>
            </a:pPr>
            <a:r>
              <a:rPr lang="en-US" sz="2000" dirty="0" smtClean="0">
                <a:solidFill>
                  <a:schemeClr val="tx1">
                    <a:lumMod val="85000"/>
                    <a:lumOff val="15000"/>
                  </a:schemeClr>
                </a:solidFill>
              </a:rPr>
              <a:t>To </a:t>
            </a:r>
            <a:r>
              <a:rPr lang="en-US" sz="2000" dirty="0">
                <a:solidFill>
                  <a:schemeClr val="tx1">
                    <a:lumMod val="85000"/>
                    <a:lumOff val="15000"/>
                  </a:schemeClr>
                </a:solidFill>
              </a:rPr>
              <a:t>decide whether a practitioner is competent to maintain existing privileges or needs referral for FPPE</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44675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55062" y="403906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47117"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55062" y="26289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55062" y="317109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itle 1"/>
          <p:cNvSpPr txBox="1">
            <a:spLocks/>
          </p:cNvSpPr>
          <p:nvPr/>
        </p:nvSpPr>
        <p:spPr bwMode="auto">
          <a:xfrm>
            <a:off x="1120775" y="366713"/>
            <a:ext cx="7966075"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a:solidFill>
                  <a:schemeClr val="tx1">
                    <a:lumMod val="85000"/>
                    <a:lumOff val="15000"/>
                  </a:schemeClr>
                </a:solidFill>
              </a:rPr>
              <a:t>Why OPPE?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C:\Users\PMK\Desktop\Picture2.jpg"/>
          <p:cNvPicPr>
            <a:picLocks noChangeAspect="1" noChangeArrowheads="1"/>
          </p:cNvPicPr>
          <p:nvPr/>
        </p:nvPicPr>
        <p:blipFill>
          <a:blip r:embed="rId3"/>
          <a:srcRect/>
          <a:stretch>
            <a:fillRect/>
          </a:stretch>
        </p:blipFill>
        <p:spPr bwMode="auto">
          <a:xfrm>
            <a:off x="-14288" y="14288"/>
            <a:ext cx="9158288" cy="6859587"/>
          </a:xfrm>
          <a:prstGeom prst="rect">
            <a:avLst/>
          </a:prstGeom>
          <a:noFill/>
          <a:ln w="9525">
            <a:noFill/>
            <a:miter lim="800000"/>
            <a:headEnd/>
            <a:tailEnd/>
          </a:ln>
        </p:spPr>
      </p:pic>
      <p:sp>
        <p:nvSpPr>
          <p:cNvPr id="3075" name="Content Placeholder 2"/>
          <p:cNvSpPr>
            <a:spLocks noGrp="1"/>
          </p:cNvSpPr>
          <p:nvPr>
            <p:ph idx="1"/>
          </p:nvPr>
        </p:nvSpPr>
        <p:spPr>
          <a:xfrm>
            <a:off x="1438275" y="1482725"/>
            <a:ext cx="6777038" cy="4343400"/>
          </a:xfrm>
        </p:spPr>
        <p:txBody>
          <a:bodyPr rtlCol="0">
            <a:normAutofit/>
          </a:bodyPr>
          <a:lstStyle/>
          <a:p>
            <a:pPr marL="301943" lvl="1" indent="0" fontAlgn="auto">
              <a:spcAft>
                <a:spcPts val="0"/>
              </a:spcAft>
              <a:buFont typeface="Symbol" pitchFamily="18" charset="2"/>
              <a:buNone/>
              <a:defRPr/>
            </a:pPr>
            <a:r>
              <a:rPr lang="en-US" sz="2400" dirty="0" smtClean="0">
                <a:latin typeface="+mj-lt"/>
              </a:rPr>
              <a:t>Understand </a:t>
            </a:r>
            <a:r>
              <a:rPr lang="en-US" sz="2400" dirty="0">
                <a:latin typeface="+mj-lt"/>
              </a:rPr>
              <a:t>the purpose and requirements for FPPE and OPPE</a:t>
            </a:r>
            <a:endParaRPr lang="en-US" sz="3200" dirty="0">
              <a:latin typeface="+mj-lt"/>
            </a:endParaRPr>
          </a:p>
          <a:p>
            <a:pPr marL="301943" lvl="1" indent="0" fontAlgn="auto">
              <a:spcAft>
                <a:spcPts val="0"/>
              </a:spcAft>
              <a:buFont typeface="Symbol" pitchFamily="18" charset="2"/>
              <a:buNone/>
              <a:defRPr/>
            </a:pPr>
            <a:endParaRPr lang="en-US" sz="2400" dirty="0" smtClean="0">
              <a:latin typeface="+mj-lt"/>
            </a:endParaRPr>
          </a:p>
          <a:p>
            <a:pPr marL="301943" lvl="1" indent="0" fontAlgn="auto">
              <a:spcAft>
                <a:spcPts val="0"/>
              </a:spcAft>
              <a:buFont typeface="Symbol" pitchFamily="18" charset="2"/>
              <a:buNone/>
              <a:defRPr/>
            </a:pPr>
            <a:r>
              <a:rPr lang="en-US" sz="2400" dirty="0" smtClean="0">
                <a:latin typeface="+mj-lt"/>
              </a:rPr>
              <a:t>Identify </a:t>
            </a:r>
            <a:r>
              <a:rPr lang="en-US" sz="2400" dirty="0">
                <a:latin typeface="+mj-lt"/>
              </a:rPr>
              <a:t>a basic framework for FPPE and OPPE assessment </a:t>
            </a:r>
            <a:endParaRPr lang="en-US" sz="3200" dirty="0">
              <a:latin typeface="+mj-lt"/>
            </a:endParaRPr>
          </a:p>
          <a:p>
            <a:pPr marL="301943" lvl="1" indent="0" fontAlgn="auto">
              <a:spcAft>
                <a:spcPts val="0"/>
              </a:spcAft>
              <a:buFont typeface="Symbol" pitchFamily="18" charset="2"/>
              <a:buNone/>
              <a:defRPr/>
            </a:pPr>
            <a:endParaRPr lang="en-US" sz="2400" dirty="0">
              <a:latin typeface="+mj-lt"/>
            </a:endParaRPr>
          </a:p>
          <a:p>
            <a:pPr marL="301943" lvl="1" indent="0" fontAlgn="auto">
              <a:spcAft>
                <a:spcPts val="0"/>
              </a:spcAft>
              <a:buFont typeface="Symbol" pitchFamily="18" charset="2"/>
              <a:buNone/>
              <a:defRPr/>
            </a:pPr>
            <a:r>
              <a:rPr lang="en-US" sz="2400" dirty="0" smtClean="0">
                <a:latin typeface="+mj-lt"/>
              </a:rPr>
              <a:t>Explore </a:t>
            </a:r>
            <a:r>
              <a:rPr lang="en-US" sz="2400" dirty="0">
                <a:latin typeface="+mj-lt"/>
              </a:rPr>
              <a:t>effective methods and tools used to measure </a:t>
            </a:r>
            <a:r>
              <a:rPr lang="en-US" sz="2400" dirty="0" smtClean="0">
                <a:latin typeface="+mj-lt"/>
              </a:rPr>
              <a:t>performance</a:t>
            </a:r>
            <a:endParaRPr lang="en-US" sz="3200" dirty="0">
              <a:latin typeface="+mj-lt"/>
            </a:endParaRPr>
          </a:p>
        </p:txBody>
      </p:sp>
      <p:sp>
        <p:nvSpPr>
          <p:cNvPr id="14" name="Title 1"/>
          <p:cNvSpPr txBox="1">
            <a:spLocks/>
          </p:cNvSpPr>
          <p:nvPr/>
        </p:nvSpPr>
        <p:spPr bwMode="auto">
          <a:xfrm>
            <a:off x="1027113" y="403225"/>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endParaRPr lang="en-US" sz="2400" dirty="0" smtClean="0">
              <a:solidFill>
                <a:schemeClr val="tx1">
                  <a:lumMod val="85000"/>
                  <a:lumOff val="15000"/>
                </a:schemeClr>
              </a:solidFill>
            </a:endParaRPr>
          </a:p>
        </p:txBody>
      </p:sp>
      <p:sp>
        <p:nvSpPr>
          <p:cNvPr id="25" name="Rectangle 24"/>
          <p:cNvSpPr/>
          <p:nvPr/>
        </p:nvSpPr>
        <p:spPr>
          <a:xfrm>
            <a:off x="1522351" y="1682889"/>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478619" y="29605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498477" y="41797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35063" y="1209675"/>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5" name="Title 1"/>
          <p:cNvSpPr txBox="1">
            <a:spLocks/>
          </p:cNvSpPr>
          <p:nvPr/>
        </p:nvSpPr>
        <p:spPr bwMode="auto">
          <a:xfrm>
            <a:off x="908050" y="447675"/>
            <a:ext cx="7904163" cy="762000"/>
          </a:xfrm>
          <a:prstGeom prst="rect">
            <a:avLst/>
          </a:prstGeom>
          <a:noFill/>
          <a:ln w="9525">
            <a:noFill/>
            <a:miter lim="800000"/>
            <a:headEnd/>
            <a:tailEnd/>
          </a:ln>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Objectives</a:t>
            </a:r>
          </a:p>
        </p:txBody>
      </p:sp>
      <p:sp>
        <p:nvSpPr>
          <p:cNvPr id="21" name="Title 1"/>
          <p:cNvSpPr txBox="1">
            <a:spLocks/>
          </p:cNvSpPr>
          <p:nvPr/>
        </p:nvSpPr>
        <p:spPr bwMode="auto">
          <a:xfrm>
            <a:off x="-8153400" y="681038"/>
            <a:ext cx="7967662"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endParaRPr lang="en-US" sz="2400" dirty="0" smtClean="0">
              <a:solidFill>
                <a:schemeClr val="tx1">
                  <a:lumMod val="85000"/>
                  <a:lumOff val="15000"/>
                </a:schemeClr>
              </a:solidFill>
            </a:endParaRPr>
          </a:p>
        </p:txBody>
      </p:sp>
      <p:grpSp>
        <p:nvGrpSpPr>
          <p:cNvPr id="15376" name="Group 21"/>
          <p:cNvGrpSpPr>
            <a:grpSpLocks/>
          </p:cNvGrpSpPr>
          <p:nvPr/>
        </p:nvGrpSpPr>
        <p:grpSpPr bwMode="auto">
          <a:xfrm>
            <a:off x="7413625" y="6189663"/>
            <a:ext cx="1331913" cy="323850"/>
            <a:chOff x="2033958" y="5541963"/>
            <a:chExt cx="1332464" cy="325437"/>
          </a:xfrm>
        </p:grpSpPr>
        <p:sp>
          <p:nvSpPr>
            <p:cNvPr id="23" name="Rectangle 22"/>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rmAutofit/>
          </a:bodyPr>
          <a:lstStyle/>
          <a:p>
            <a:pPr marL="0" indent="0" fontAlgn="auto">
              <a:spcAft>
                <a:spcPts val="0"/>
              </a:spcAft>
              <a:buFont typeface="Symbol" pitchFamily="18" charset="2"/>
              <a:buNone/>
              <a:defRPr/>
            </a:pPr>
            <a:r>
              <a:rPr lang="en-US" sz="2000" dirty="0"/>
              <a:t>Clearly defined quality review process to evaluate each practitioner’s practice</a:t>
            </a:r>
            <a:r>
              <a:rPr lang="en-US" sz="2000" dirty="0" smtClean="0"/>
              <a:t>.</a:t>
            </a:r>
          </a:p>
          <a:p>
            <a:pPr marL="0" indent="0" fontAlgn="auto">
              <a:spcAft>
                <a:spcPts val="0"/>
              </a:spcAft>
              <a:buFont typeface="Symbol" pitchFamily="18" charset="2"/>
              <a:buNone/>
              <a:defRPr/>
            </a:pPr>
            <a:endParaRPr lang="en-US" sz="2000" dirty="0"/>
          </a:p>
          <a:p>
            <a:pPr marL="0" indent="0" fontAlgn="auto">
              <a:spcAft>
                <a:spcPts val="0"/>
              </a:spcAft>
              <a:buFont typeface="Symbol" pitchFamily="18" charset="2"/>
              <a:buNone/>
              <a:defRPr/>
            </a:pPr>
            <a:r>
              <a:rPr lang="en-US" sz="2000" dirty="0"/>
              <a:t>Type of data collected </a:t>
            </a:r>
            <a:r>
              <a:rPr lang="en-US" sz="2000" dirty="0" smtClean="0"/>
              <a:t>may be general but also must include data that is determined by </a:t>
            </a:r>
            <a:r>
              <a:rPr lang="en-US" sz="2000" i="1" dirty="0" smtClean="0"/>
              <a:t>individual </a:t>
            </a:r>
            <a:r>
              <a:rPr lang="en-US" sz="2000" i="1" dirty="0"/>
              <a:t>departments and be individual practice </a:t>
            </a:r>
            <a:r>
              <a:rPr lang="en-US" sz="2000" i="1" dirty="0" smtClean="0"/>
              <a:t>specific</a:t>
            </a:r>
          </a:p>
          <a:p>
            <a:pPr marL="0" indent="0" fontAlgn="auto">
              <a:spcAft>
                <a:spcPts val="0"/>
              </a:spcAft>
              <a:buFont typeface="Symbol" pitchFamily="18" charset="2"/>
              <a:buNone/>
              <a:defRPr/>
            </a:pPr>
            <a:endParaRPr lang="en-US" sz="2000" dirty="0">
              <a:solidFill>
                <a:schemeClr val="tx1">
                  <a:lumMod val="85000"/>
                  <a:lumOff val="15000"/>
                </a:schemeClr>
              </a:solidFill>
            </a:endParaRPr>
          </a:p>
          <a:p>
            <a:pPr marL="0" indent="0" fontAlgn="auto">
              <a:spcAft>
                <a:spcPts val="0"/>
              </a:spcAft>
              <a:buFont typeface="Symbol" pitchFamily="18" charset="2"/>
              <a:buNone/>
              <a:defRPr/>
            </a:pPr>
            <a:r>
              <a:rPr lang="en-US" sz="2000" dirty="0" smtClean="0">
                <a:solidFill>
                  <a:schemeClr val="tx1">
                    <a:lumMod val="85000"/>
                    <a:lumOff val="15000"/>
                  </a:schemeClr>
                </a:solidFill>
              </a:rPr>
              <a:t>Can include both subjective and objective data</a:t>
            </a:r>
          </a:p>
          <a:p>
            <a:pPr marL="0" indent="0" fontAlgn="auto">
              <a:spcAft>
                <a:spcPts val="0"/>
              </a:spcAft>
              <a:buFont typeface="Symbol" pitchFamily="18" charset="2"/>
              <a:buNone/>
              <a:defRPr/>
            </a:pPr>
            <a:endParaRPr lang="en-US" sz="2000" dirty="0">
              <a:solidFill>
                <a:schemeClr val="tx1">
                  <a:lumMod val="85000"/>
                  <a:lumOff val="15000"/>
                </a:schemeClr>
              </a:solidFill>
            </a:endParaRPr>
          </a:p>
          <a:p>
            <a:pPr marL="0" indent="0" fontAlgn="auto">
              <a:spcAft>
                <a:spcPts val="0"/>
              </a:spcAft>
              <a:buFont typeface="Symbol" pitchFamily="18" charset="2"/>
              <a:buNone/>
              <a:defRPr/>
            </a:pPr>
            <a:r>
              <a:rPr lang="en-US" sz="2000" dirty="0" smtClean="0">
                <a:solidFill>
                  <a:schemeClr val="tx1">
                    <a:lumMod val="85000"/>
                    <a:lumOff val="15000"/>
                  </a:schemeClr>
                </a:solidFill>
              </a:rPr>
              <a:t>Must occur more than once a year, usually every 6-8 months</a:t>
            </a:r>
            <a:endParaRPr lang="en-US" sz="2000" dirty="0">
              <a:solidFill>
                <a:schemeClr val="tx1">
                  <a:lumMod val="85000"/>
                  <a:lumOff val="15000"/>
                </a:schemeClr>
              </a:solidFill>
            </a:endParaRP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44675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55062" y="45607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49165"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55062" y="245397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55062" y="38100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itle 1"/>
          <p:cNvSpPr txBox="1">
            <a:spLocks/>
          </p:cNvSpPr>
          <p:nvPr/>
        </p:nvSpPr>
        <p:spPr bwMode="auto">
          <a:xfrm>
            <a:off x="1120775" y="366713"/>
            <a:ext cx="7966075"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What is </a:t>
            </a:r>
            <a:r>
              <a:rPr lang="en-US" sz="3200" dirty="0">
                <a:solidFill>
                  <a:schemeClr val="tx1">
                    <a:lumMod val="85000"/>
                    <a:lumOff val="15000"/>
                  </a:schemeClr>
                </a:solidFill>
              </a:rPr>
              <a:t>OPPE?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762750" cy="762000"/>
          </a:xfrm>
        </p:spPr>
        <p:txBody>
          <a:bodyPr rtlCol="0">
            <a:normAutofit fontScale="90000"/>
          </a:bodyPr>
          <a:lstStyle/>
          <a:p>
            <a:pPr algn="l" fontAlgn="auto">
              <a:spcAft>
                <a:spcPts val="0"/>
              </a:spcAft>
              <a:defRPr/>
            </a:pPr>
            <a:r>
              <a:rPr lang="en-US" dirty="0" smtClean="0">
                <a:solidFill>
                  <a:schemeClr val="tx1">
                    <a:lumMod val="85000"/>
                    <a:lumOff val="15000"/>
                  </a:schemeClr>
                </a:solidFill>
              </a:rPr>
              <a:t>Categories of OPPE Assessment</a:t>
            </a:r>
            <a:endParaRPr lang="en-US" dirty="0">
              <a:solidFill>
                <a:schemeClr val="tx1">
                  <a:lumMod val="85000"/>
                  <a:lumOff val="15000"/>
                </a:schemeClr>
              </a:solidFill>
            </a:endParaRP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210" name="Content Placeholder 2"/>
          <p:cNvSpPr>
            <a:spLocks noGrp="1"/>
          </p:cNvSpPr>
          <p:nvPr>
            <p:ph idx="1"/>
          </p:nvPr>
        </p:nvSpPr>
        <p:spPr>
          <a:xfrm>
            <a:off x="1524000" y="3095625"/>
            <a:ext cx="7391400" cy="3324225"/>
          </a:xfrm>
        </p:spPr>
        <p:txBody>
          <a:bodyPr/>
          <a:lstStyle/>
          <a:p>
            <a:pPr marL="0" indent="0">
              <a:buFont typeface="Symbol" pitchFamily="18" charset="2"/>
              <a:buNone/>
            </a:pPr>
            <a:r>
              <a:rPr lang="en-US" sz="2800" smtClean="0">
                <a:solidFill>
                  <a:schemeClr val="tx1"/>
                </a:solidFill>
              </a:rPr>
              <a:t>Subjective competency </a:t>
            </a:r>
          </a:p>
          <a:p>
            <a:pPr marL="0" indent="0">
              <a:buFont typeface="Symbol" pitchFamily="18" charset="2"/>
              <a:buNone/>
            </a:pPr>
            <a:r>
              <a:rPr lang="en-US" sz="2800" smtClean="0">
                <a:solidFill>
                  <a:schemeClr val="tx1"/>
                </a:solidFill>
              </a:rPr>
              <a:t>Technical skills</a:t>
            </a:r>
          </a:p>
          <a:p>
            <a:pPr marL="0" indent="0">
              <a:buFont typeface="Symbol" pitchFamily="18" charset="2"/>
              <a:buNone/>
            </a:pPr>
            <a:r>
              <a:rPr lang="en-US" sz="2800" smtClean="0">
                <a:solidFill>
                  <a:schemeClr val="tx1"/>
                </a:solidFill>
              </a:rPr>
              <a:t>Financial productivity</a:t>
            </a:r>
          </a:p>
          <a:p>
            <a:pPr marL="0" indent="0">
              <a:buFont typeface="Symbol" pitchFamily="18" charset="2"/>
              <a:buNone/>
            </a:pPr>
            <a:r>
              <a:rPr lang="en-US" sz="2800" smtClean="0">
                <a:solidFill>
                  <a:schemeClr val="tx1"/>
                </a:solidFill>
              </a:rPr>
              <a:t>Clinical outcomes -- DATA</a:t>
            </a:r>
          </a:p>
        </p:txBody>
      </p:sp>
      <p:grpSp>
        <p:nvGrpSpPr>
          <p:cNvPr id="51211"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17220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endParaRPr lang="en-US"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2" descr="C:\Users\PMK\Desktop\Picture2.jpg"/>
          <p:cNvPicPr>
            <a:picLocks noChangeAspect="1" noChangeArrowheads="1"/>
          </p:cNvPicPr>
          <p:nvPr/>
        </p:nvPicPr>
        <p:blipFill>
          <a:blip r:embed="rId2"/>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Autofit/>
          </a:bodyPr>
          <a:lstStyle/>
          <a:p>
            <a:pPr marL="0" indent="0" fontAlgn="auto">
              <a:spcAft>
                <a:spcPts val="0"/>
              </a:spcAft>
              <a:buFont typeface="Arial" charset="0"/>
              <a:buNone/>
              <a:defRPr/>
            </a:pPr>
            <a:r>
              <a:rPr lang="en-US" sz="2000" dirty="0">
                <a:solidFill>
                  <a:schemeClr val="tx1">
                    <a:lumMod val="85000"/>
                    <a:lumOff val="15000"/>
                  </a:schemeClr>
                </a:solidFill>
              </a:rPr>
              <a:t>Use of protocols</a:t>
            </a:r>
          </a:p>
          <a:p>
            <a:pPr marL="0" indent="0" fontAlgn="auto">
              <a:spcAft>
                <a:spcPts val="0"/>
              </a:spcAft>
              <a:buFont typeface="Arial" charset="0"/>
              <a:buNone/>
              <a:defRPr/>
            </a:pPr>
            <a:r>
              <a:rPr lang="en-US" sz="2000" dirty="0">
                <a:solidFill>
                  <a:schemeClr val="tx1">
                    <a:lumMod val="85000"/>
                    <a:lumOff val="15000"/>
                  </a:schemeClr>
                </a:solidFill>
              </a:rPr>
              <a:t>Adherence to clinical practice guidelines</a:t>
            </a:r>
          </a:p>
          <a:p>
            <a:pPr marL="0" indent="0" fontAlgn="auto">
              <a:spcAft>
                <a:spcPts val="0"/>
              </a:spcAft>
              <a:buFont typeface="Arial" charset="0"/>
              <a:buNone/>
              <a:defRPr/>
            </a:pPr>
            <a:r>
              <a:rPr lang="en-US" sz="2000" dirty="0">
                <a:solidFill>
                  <a:schemeClr val="tx1">
                    <a:lumMod val="85000"/>
                    <a:lumOff val="15000"/>
                  </a:schemeClr>
                </a:solidFill>
              </a:rPr>
              <a:t>Patient/Staff satisfaction</a:t>
            </a:r>
          </a:p>
          <a:p>
            <a:pPr marL="0" indent="0" fontAlgn="auto">
              <a:spcAft>
                <a:spcPts val="0"/>
              </a:spcAft>
              <a:buFont typeface="Arial" charset="0"/>
              <a:buNone/>
              <a:defRPr/>
            </a:pPr>
            <a:r>
              <a:rPr lang="en-US" sz="2000" dirty="0">
                <a:solidFill>
                  <a:schemeClr val="tx1">
                    <a:lumMod val="85000"/>
                    <a:lumOff val="15000"/>
                  </a:schemeClr>
                </a:solidFill>
              </a:rPr>
              <a:t>Resource utilization</a:t>
            </a:r>
          </a:p>
          <a:p>
            <a:pPr marL="0" indent="0" fontAlgn="auto">
              <a:spcAft>
                <a:spcPts val="0"/>
              </a:spcAft>
              <a:buFont typeface="Arial" charset="0"/>
              <a:buNone/>
              <a:defRPr/>
            </a:pPr>
            <a:r>
              <a:rPr lang="en-US" sz="2000" dirty="0">
                <a:solidFill>
                  <a:schemeClr val="tx1">
                    <a:lumMod val="85000"/>
                    <a:lumOff val="15000"/>
                  </a:schemeClr>
                </a:solidFill>
              </a:rPr>
              <a:t>Prescriptive practices</a:t>
            </a:r>
          </a:p>
          <a:p>
            <a:pPr marL="0" indent="0" fontAlgn="auto">
              <a:spcAft>
                <a:spcPts val="0"/>
              </a:spcAft>
              <a:buFont typeface="Arial" charset="0"/>
              <a:buNone/>
              <a:defRPr/>
            </a:pPr>
            <a:r>
              <a:rPr lang="en-US" sz="2000" dirty="0">
                <a:solidFill>
                  <a:schemeClr val="tx1">
                    <a:lumMod val="85000"/>
                    <a:lumOff val="15000"/>
                  </a:schemeClr>
                </a:solidFill>
              </a:rPr>
              <a:t>Documentation</a:t>
            </a:r>
          </a:p>
          <a:p>
            <a:pPr marL="0" indent="0" fontAlgn="auto">
              <a:spcAft>
                <a:spcPts val="0"/>
              </a:spcAft>
              <a:buFont typeface="Arial" charset="0"/>
              <a:buNone/>
              <a:defRPr/>
            </a:pPr>
            <a:r>
              <a:rPr lang="en-US" sz="2000" dirty="0">
                <a:solidFill>
                  <a:schemeClr val="tx1">
                    <a:lumMod val="85000"/>
                    <a:lumOff val="15000"/>
                  </a:schemeClr>
                </a:solidFill>
              </a:rPr>
              <a:t>Patient/Staff </a:t>
            </a:r>
            <a:r>
              <a:rPr lang="en-US" sz="2000" dirty="0" smtClean="0">
                <a:solidFill>
                  <a:schemeClr val="tx1">
                    <a:lumMod val="85000"/>
                    <a:lumOff val="15000"/>
                  </a:schemeClr>
                </a:solidFill>
              </a:rPr>
              <a:t>complaints</a:t>
            </a:r>
            <a:endParaRPr lang="en-US" sz="2000" dirty="0">
              <a:solidFill>
                <a:schemeClr val="tx1">
                  <a:lumMod val="85000"/>
                  <a:lumOff val="15000"/>
                </a:schemeClr>
              </a:solidFill>
            </a:endParaRP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a:solidFill>
                  <a:schemeClr val="tx1">
                    <a:lumMod val="85000"/>
                    <a:lumOff val="15000"/>
                  </a:schemeClr>
                </a:solidFill>
              </a:rPr>
              <a:t>OPPE – </a:t>
            </a:r>
            <a:r>
              <a:rPr lang="en-US" sz="3200" dirty="0" smtClean="0">
                <a:solidFill>
                  <a:schemeClr val="tx1">
                    <a:lumMod val="85000"/>
                    <a:lumOff val="15000"/>
                  </a:schemeClr>
                </a:solidFill>
              </a:rPr>
              <a:t>Qualitative Assessment</a:t>
            </a:r>
            <a:endParaRPr lang="en-US" sz="3200" dirty="0">
              <a:solidFill>
                <a:schemeClr val="tx1">
                  <a:lumMod val="85000"/>
                  <a:lumOff val="15000"/>
                </a:schemeClr>
              </a:solidFill>
            </a:endParaRP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44675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3259"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Rectangle 12"/>
          <p:cNvSpPr/>
          <p:nvPr/>
        </p:nvSpPr>
        <p:spPr>
          <a:xfrm>
            <a:off x="1255062" y="182082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1255062" y="2920511"/>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55062" y="218902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1255062" y="255182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1255062" y="328612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1256428" y="3639409"/>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2" descr="C:\Users\PMK\Desktop\Picture2.jpg"/>
          <p:cNvPicPr>
            <a:picLocks noChangeAspect="1" noChangeArrowheads="1"/>
          </p:cNvPicPr>
          <p:nvPr/>
        </p:nvPicPr>
        <p:blipFill>
          <a:blip r:embed="rId2"/>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555750"/>
            <a:ext cx="6777038" cy="4076700"/>
          </a:xfrm>
        </p:spPr>
        <p:txBody>
          <a:bodyPr rtlCol="0">
            <a:noAutofit/>
          </a:bodyPr>
          <a:lstStyle/>
          <a:p>
            <a:pPr marL="0" indent="0" fontAlgn="auto">
              <a:spcAft>
                <a:spcPts val="0"/>
              </a:spcAft>
              <a:buFont typeface="Arial" charset="0"/>
              <a:buNone/>
              <a:defRPr/>
            </a:pPr>
            <a:r>
              <a:rPr lang="en-US" sz="2000" dirty="0" smtClean="0">
                <a:solidFill>
                  <a:schemeClr val="tx1">
                    <a:lumMod val="85000"/>
                    <a:lumOff val="15000"/>
                  </a:schemeClr>
                </a:solidFill>
              </a:rPr>
              <a:t>Professional </a:t>
            </a:r>
            <a:r>
              <a:rPr lang="en-US" sz="2000" dirty="0">
                <a:solidFill>
                  <a:schemeClr val="tx1">
                    <a:lumMod val="85000"/>
                    <a:lumOff val="15000"/>
                  </a:schemeClr>
                </a:solidFill>
              </a:rPr>
              <a:t>behavior</a:t>
            </a:r>
          </a:p>
          <a:p>
            <a:pPr marL="0" indent="0" fontAlgn="auto">
              <a:spcAft>
                <a:spcPts val="0"/>
              </a:spcAft>
              <a:buFont typeface="Arial" charset="0"/>
              <a:buNone/>
              <a:defRPr/>
            </a:pPr>
            <a:r>
              <a:rPr lang="en-US" sz="2000" dirty="0">
                <a:solidFill>
                  <a:schemeClr val="tx1">
                    <a:lumMod val="85000"/>
                    <a:lumOff val="15000"/>
                  </a:schemeClr>
                </a:solidFill>
              </a:rPr>
              <a:t>Presentations/Publications</a:t>
            </a:r>
          </a:p>
          <a:p>
            <a:pPr marL="0" indent="0" fontAlgn="auto">
              <a:spcAft>
                <a:spcPts val="0"/>
              </a:spcAft>
              <a:buFont typeface="Arial" charset="0"/>
              <a:buNone/>
              <a:defRPr/>
            </a:pPr>
            <a:r>
              <a:rPr lang="en-US" sz="2000" dirty="0">
                <a:solidFill>
                  <a:schemeClr val="tx1">
                    <a:lumMod val="85000"/>
                    <a:lumOff val="15000"/>
                  </a:schemeClr>
                </a:solidFill>
              </a:rPr>
              <a:t>Leadership roles</a:t>
            </a:r>
          </a:p>
          <a:p>
            <a:pPr marL="0" indent="0" fontAlgn="auto">
              <a:spcAft>
                <a:spcPts val="0"/>
              </a:spcAft>
              <a:buFont typeface="Arial" charset="0"/>
              <a:buNone/>
              <a:defRPr/>
            </a:pPr>
            <a:r>
              <a:rPr lang="en-US" sz="2000" dirty="0">
                <a:solidFill>
                  <a:schemeClr val="tx1">
                    <a:lumMod val="85000"/>
                    <a:lumOff val="15000"/>
                  </a:schemeClr>
                </a:solidFill>
              </a:rPr>
              <a:t>Committee </a:t>
            </a:r>
            <a:r>
              <a:rPr lang="en-US" sz="2000" dirty="0" smtClean="0">
                <a:solidFill>
                  <a:schemeClr val="tx1">
                    <a:lumMod val="85000"/>
                    <a:lumOff val="15000"/>
                  </a:schemeClr>
                </a:solidFill>
              </a:rPr>
              <a:t>involvement</a:t>
            </a:r>
          </a:p>
          <a:p>
            <a:pPr marL="0" indent="0" fontAlgn="auto">
              <a:spcAft>
                <a:spcPts val="0"/>
              </a:spcAft>
              <a:buFont typeface="Arial" charset="0"/>
              <a:buNone/>
              <a:defRPr/>
            </a:pPr>
            <a:endParaRPr lang="en-US" sz="2000" dirty="0">
              <a:solidFill>
                <a:schemeClr val="tx1">
                  <a:lumMod val="85000"/>
                  <a:lumOff val="15000"/>
                </a:schemeClr>
              </a:solidFill>
            </a:endParaRPr>
          </a:p>
          <a:p>
            <a:pPr marL="0" indent="0" fontAlgn="auto">
              <a:spcAft>
                <a:spcPts val="0"/>
              </a:spcAft>
              <a:buFont typeface="Arial" charset="0"/>
              <a:buNone/>
              <a:defRPr/>
            </a:pPr>
            <a:r>
              <a:rPr lang="en-US" sz="2000" dirty="0">
                <a:solidFill>
                  <a:schemeClr val="bg2">
                    <a:lumMod val="50000"/>
                  </a:schemeClr>
                </a:solidFill>
              </a:rPr>
              <a:t>Tools – Questionnaires, Surveys, Evaluation forms, Tests, Discussions, Direct observance, Confidential reporting methods, Chart audits</a:t>
            </a:r>
          </a:p>
          <a:p>
            <a:pPr marL="0" indent="0" fontAlgn="auto">
              <a:spcAft>
                <a:spcPts val="0"/>
              </a:spcAft>
              <a:buFont typeface="Arial" charset="0"/>
              <a:buNone/>
              <a:defRPr/>
            </a:pPr>
            <a:endParaRPr lang="en-US" sz="2000" dirty="0">
              <a:solidFill>
                <a:schemeClr val="tx1">
                  <a:lumMod val="85000"/>
                  <a:lumOff val="15000"/>
                </a:schemeClr>
              </a:solidFill>
            </a:endParaRP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a:solidFill>
                  <a:schemeClr val="tx1">
                    <a:lumMod val="85000"/>
                    <a:lumOff val="15000"/>
                  </a:schemeClr>
                </a:solidFill>
              </a:rPr>
              <a:t>OPPE – Competency Assessment</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708453"/>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55062" y="28081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4286"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Rectangle 12"/>
          <p:cNvSpPr/>
          <p:nvPr/>
        </p:nvSpPr>
        <p:spPr>
          <a:xfrm>
            <a:off x="1255062" y="2076647"/>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1255062" y="2439453"/>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28"/>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OPPE – Technical Skills</a:t>
            </a:r>
          </a:p>
        </p:txBody>
      </p:sp>
      <p:sp>
        <p:nvSpPr>
          <p:cNvPr id="20" name="Rectangle 19"/>
          <p:cNvSpPr/>
          <p:nvPr/>
        </p:nvSpPr>
        <p:spPr>
          <a:xfrm>
            <a:off x="4724400" y="2422678"/>
            <a:ext cx="4433888" cy="4435321"/>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Text Placeholder 2"/>
          <p:cNvSpPr txBox="1">
            <a:spLocks/>
          </p:cNvSpPr>
          <p:nvPr/>
        </p:nvSpPr>
        <p:spPr>
          <a:xfrm>
            <a:off x="989013" y="1106488"/>
            <a:ext cx="3432175" cy="639762"/>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endParaRPr lang="en-US" dirty="0">
              <a:solidFill>
                <a:schemeClr val="tx1">
                  <a:lumMod val="85000"/>
                  <a:lumOff val="15000"/>
                </a:schemeClr>
              </a:solidFill>
            </a:endParaRPr>
          </a:p>
        </p:txBody>
      </p:sp>
      <p:sp>
        <p:nvSpPr>
          <p:cNvPr id="17" name="Content Placeholder 2"/>
          <p:cNvSpPr txBox="1">
            <a:spLocks/>
          </p:cNvSpPr>
          <p:nvPr/>
        </p:nvSpPr>
        <p:spPr>
          <a:xfrm>
            <a:off x="1438275" y="1454150"/>
            <a:ext cx="6715125" cy="3346450"/>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Arial" charset="0"/>
              <a:buNone/>
              <a:defRPr/>
            </a:pPr>
            <a:r>
              <a:rPr lang="en-US" sz="2000" dirty="0" smtClean="0">
                <a:solidFill>
                  <a:schemeClr val="tx1">
                    <a:lumMod val="85000"/>
                    <a:lumOff val="15000"/>
                  </a:schemeClr>
                </a:solidFill>
              </a:rPr>
              <a:t>Complication rates</a:t>
            </a:r>
          </a:p>
          <a:p>
            <a:pPr marL="0" indent="0" fontAlgn="auto">
              <a:spcAft>
                <a:spcPts val="0"/>
              </a:spcAft>
              <a:buFont typeface="Arial" charset="0"/>
              <a:buNone/>
              <a:defRPr/>
            </a:pPr>
            <a:r>
              <a:rPr lang="en-US" sz="2000" dirty="0" smtClean="0">
                <a:solidFill>
                  <a:schemeClr val="tx1">
                    <a:lumMod val="85000"/>
                    <a:lumOff val="15000"/>
                  </a:schemeClr>
                </a:solidFill>
              </a:rPr>
              <a:t>Frequency of procedures performed</a:t>
            </a:r>
          </a:p>
          <a:p>
            <a:pPr marL="0" indent="0" fontAlgn="auto">
              <a:spcAft>
                <a:spcPts val="0"/>
              </a:spcAft>
              <a:buFont typeface="Arial" charset="0"/>
              <a:buNone/>
              <a:defRPr/>
            </a:pPr>
            <a:r>
              <a:rPr lang="en-US" sz="2000" dirty="0" smtClean="0">
                <a:solidFill>
                  <a:schemeClr val="tx1">
                    <a:lumMod val="85000"/>
                    <a:lumOff val="15000"/>
                  </a:schemeClr>
                </a:solidFill>
              </a:rPr>
              <a:t>Adherence to protocol and quality indicators (i.e. timeouts)</a:t>
            </a:r>
          </a:p>
          <a:p>
            <a:pPr marL="0" indent="0" fontAlgn="auto">
              <a:spcAft>
                <a:spcPts val="0"/>
              </a:spcAft>
              <a:buFont typeface="Arial" charset="0"/>
              <a:buNone/>
              <a:defRPr/>
            </a:pPr>
            <a:endParaRPr lang="en-US" sz="2000" dirty="0" smtClean="0">
              <a:solidFill>
                <a:schemeClr val="tx1">
                  <a:lumMod val="85000"/>
                  <a:lumOff val="15000"/>
                </a:schemeClr>
              </a:solidFill>
            </a:endParaRPr>
          </a:p>
          <a:p>
            <a:pPr marL="0" indent="0" fontAlgn="auto">
              <a:spcAft>
                <a:spcPts val="0"/>
              </a:spcAft>
              <a:buFont typeface="Arial" charset="0"/>
              <a:buNone/>
              <a:defRPr/>
            </a:pPr>
            <a:r>
              <a:rPr lang="en-US" sz="2000" dirty="0" smtClean="0">
                <a:solidFill>
                  <a:schemeClr val="bg2">
                    <a:lumMod val="50000"/>
                  </a:schemeClr>
                </a:solidFill>
              </a:rPr>
              <a:t>Tools -- Skills Checklist, Simulation, Direct Observance</a:t>
            </a:r>
            <a:endParaRPr lang="en-US" sz="2000" dirty="0">
              <a:solidFill>
                <a:schemeClr val="bg2">
                  <a:lumMod val="50000"/>
                </a:schemeClr>
              </a:solidFill>
            </a:endParaRPr>
          </a:p>
        </p:txBody>
      </p:sp>
      <p:sp>
        <p:nvSpPr>
          <p:cNvPr id="21" name="Rectangle 20"/>
          <p:cNvSpPr/>
          <p:nvPr/>
        </p:nvSpPr>
        <p:spPr>
          <a:xfrm>
            <a:off x="1255062" y="1981423"/>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1255062" y="1607023"/>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234372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28"/>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OPPE – Financial Productivity</a:t>
            </a:r>
          </a:p>
        </p:txBody>
      </p:sp>
      <p:sp>
        <p:nvSpPr>
          <p:cNvPr id="20" name="Rectangle 19"/>
          <p:cNvSpPr/>
          <p:nvPr/>
        </p:nvSpPr>
        <p:spPr>
          <a:xfrm>
            <a:off x="4724400" y="2422678"/>
            <a:ext cx="4433888" cy="4435321"/>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1450975" y="1530350"/>
            <a:ext cx="6092825" cy="3346450"/>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Arial" charset="0"/>
              <a:buNone/>
              <a:defRPr/>
            </a:pPr>
            <a:r>
              <a:rPr lang="en-US" sz="2000" dirty="0" smtClean="0">
                <a:solidFill>
                  <a:schemeClr val="tx1">
                    <a:lumMod val="85000"/>
                    <a:lumOff val="15000"/>
                  </a:schemeClr>
                </a:solidFill>
              </a:rPr>
              <a:t>Charges</a:t>
            </a:r>
          </a:p>
          <a:p>
            <a:pPr marL="0" indent="0" fontAlgn="auto">
              <a:spcAft>
                <a:spcPts val="0"/>
              </a:spcAft>
              <a:buFont typeface="Arial" charset="0"/>
              <a:buNone/>
              <a:defRPr/>
            </a:pPr>
            <a:r>
              <a:rPr lang="en-US" sz="2000" dirty="0" smtClean="0">
                <a:solidFill>
                  <a:schemeClr val="tx1">
                    <a:lumMod val="85000"/>
                    <a:lumOff val="15000"/>
                  </a:schemeClr>
                </a:solidFill>
              </a:rPr>
              <a:t>Collections</a:t>
            </a:r>
          </a:p>
          <a:p>
            <a:pPr marL="0" indent="0" fontAlgn="auto">
              <a:spcAft>
                <a:spcPts val="0"/>
              </a:spcAft>
              <a:buFont typeface="Arial" charset="0"/>
              <a:buNone/>
              <a:defRPr/>
            </a:pPr>
            <a:r>
              <a:rPr lang="en-US" sz="2000" dirty="0" smtClean="0">
                <a:solidFill>
                  <a:schemeClr val="tx1">
                    <a:lumMod val="85000"/>
                    <a:lumOff val="15000"/>
                  </a:schemeClr>
                </a:solidFill>
              </a:rPr>
              <a:t>Relative value units (RVUs)</a:t>
            </a:r>
          </a:p>
          <a:p>
            <a:pPr marL="0" indent="0" fontAlgn="auto">
              <a:spcAft>
                <a:spcPts val="0"/>
              </a:spcAft>
              <a:buFont typeface="Arial" charset="0"/>
              <a:buNone/>
              <a:defRPr/>
            </a:pPr>
            <a:r>
              <a:rPr lang="en-US" sz="2000" dirty="0" smtClean="0">
                <a:solidFill>
                  <a:schemeClr val="tx1">
                    <a:lumMod val="85000"/>
                    <a:lumOff val="15000"/>
                  </a:schemeClr>
                </a:solidFill>
              </a:rPr>
              <a:t>CPT codes</a:t>
            </a:r>
          </a:p>
          <a:p>
            <a:pPr marL="0" indent="0" fontAlgn="auto">
              <a:spcAft>
                <a:spcPts val="0"/>
              </a:spcAft>
              <a:buFont typeface="Arial" charset="0"/>
              <a:buNone/>
              <a:defRPr/>
            </a:pPr>
            <a:r>
              <a:rPr lang="en-US" sz="2000" dirty="0" smtClean="0">
                <a:solidFill>
                  <a:schemeClr val="tx1">
                    <a:lumMod val="85000"/>
                    <a:lumOff val="15000"/>
                  </a:schemeClr>
                </a:solidFill>
              </a:rPr>
              <a:t>Documentation</a:t>
            </a:r>
          </a:p>
          <a:p>
            <a:pPr marL="0" indent="0" fontAlgn="auto">
              <a:spcAft>
                <a:spcPts val="0"/>
              </a:spcAft>
              <a:buFont typeface="Arial" charset="0"/>
              <a:buNone/>
              <a:defRPr/>
            </a:pPr>
            <a:endParaRPr lang="en-US" sz="2000" dirty="0">
              <a:solidFill>
                <a:schemeClr val="tx1">
                  <a:lumMod val="85000"/>
                  <a:lumOff val="15000"/>
                </a:schemeClr>
              </a:solidFill>
            </a:endParaRPr>
          </a:p>
          <a:p>
            <a:pPr marL="0" indent="0" fontAlgn="auto">
              <a:spcAft>
                <a:spcPts val="0"/>
              </a:spcAft>
              <a:buFont typeface="Arial" charset="0"/>
              <a:buNone/>
              <a:defRPr/>
            </a:pPr>
            <a:r>
              <a:rPr lang="en-US" sz="2000" dirty="0">
                <a:solidFill>
                  <a:schemeClr val="bg2">
                    <a:lumMod val="50000"/>
                  </a:schemeClr>
                </a:solidFill>
              </a:rPr>
              <a:t>Tools </a:t>
            </a:r>
            <a:r>
              <a:rPr lang="en-US" sz="2000" dirty="0" smtClean="0">
                <a:solidFill>
                  <a:schemeClr val="bg2">
                    <a:lumMod val="50000"/>
                  </a:schemeClr>
                </a:solidFill>
              </a:rPr>
              <a:t>– Graphs</a:t>
            </a:r>
            <a:r>
              <a:rPr lang="en-US" sz="2000" dirty="0">
                <a:solidFill>
                  <a:schemeClr val="bg2">
                    <a:lumMod val="50000"/>
                  </a:schemeClr>
                </a:solidFill>
              </a:rPr>
              <a:t>, Reports</a:t>
            </a:r>
          </a:p>
        </p:txBody>
      </p:sp>
      <p:sp>
        <p:nvSpPr>
          <p:cNvPr id="19" name="Text Placeholder 2"/>
          <p:cNvSpPr txBox="1">
            <a:spLocks/>
          </p:cNvSpPr>
          <p:nvPr/>
        </p:nvSpPr>
        <p:spPr>
          <a:xfrm>
            <a:off x="989013" y="1106488"/>
            <a:ext cx="3432175" cy="639762"/>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endParaRPr lang="en-US" dirty="0">
              <a:solidFill>
                <a:schemeClr val="tx1">
                  <a:lumMod val="85000"/>
                  <a:lumOff val="15000"/>
                </a:schemeClr>
              </a:solidFill>
            </a:endParaRPr>
          </a:p>
        </p:txBody>
      </p:sp>
      <p:sp>
        <p:nvSpPr>
          <p:cNvPr id="22" name="Rectangle 21"/>
          <p:cNvSpPr/>
          <p:nvPr/>
        </p:nvSpPr>
        <p:spPr>
          <a:xfrm>
            <a:off x="1267202" y="2056729"/>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267202" y="167370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1267202" y="277589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1267202" y="241745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1272412" y="31510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8"/>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OPPE – Outcomes Data</a:t>
            </a:r>
          </a:p>
        </p:txBody>
      </p:sp>
      <p:sp>
        <p:nvSpPr>
          <p:cNvPr id="20" name="Rectangle 19"/>
          <p:cNvSpPr/>
          <p:nvPr/>
        </p:nvSpPr>
        <p:spPr>
          <a:xfrm>
            <a:off x="4724400" y="2422678"/>
            <a:ext cx="4433888" cy="4435321"/>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1430338" y="1365250"/>
            <a:ext cx="3025775" cy="4654550"/>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Arial" charset="0"/>
              <a:buNone/>
              <a:defRPr/>
            </a:pPr>
            <a:r>
              <a:rPr lang="en-US" sz="1800" dirty="0">
                <a:solidFill>
                  <a:schemeClr val="tx1">
                    <a:lumMod val="85000"/>
                    <a:lumOff val="15000"/>
                  </a:schemeClr>
                </a:solidFill>
              </a:rPr>
              <a:t>Mortality rates</a:t>
            </a:r>
          </a:p>
          <a:p>
            <a:pPr marL="0" indent="0" fontAlgn="auto">
              <a:spcAft>
                <a:spcPts val="0"/>
              </a:spcAft>
              <a:buFont typeface="Arial" charset="0"/>
              <a:buNone/>
              <a:defRPr/>
            </a:pPr>
            <a:r>
              <a:rPr lang="en-US" sz="1800" dirty="0">
                <a:solidFill>
                  <a:schemeClr val="tx1">
                    <a:lumMod val="85000"/>
                    <a:lumOff val="15000"/>
                  </a:schemeClr>
                </a:solidFill>
              </a:rPr>
              <a:t>Length of stay</a:t>
            </a:r>
          </a:p>
          <a:p>
            <a:pPr marL="0" indent="0" fontAlgn="auto">
              <a:spcAft>
                <a:spcPts val="0"/>
              </a:spcAft>
              <a:buFont typeface="Arial" charset="0"/>
              <a:buNone/>
              <a:defRPr/>
            </a:pPr>
            <a:r>
              <a:rPr lang="en-US" sz="1800" dirty="0">
                <a:solidFill>
                  <a:schemeClr val="tx1">
                    <a:lumMod val="85000"/>
                    <a:lumOff val="15000"/>
                  </a:schemeClr>
                </a:solidFill>
              </a:rPr>
              <a:t>Blood transfusion rates</a:t>
            </a:r>
          </a:p>
          <a:p>
            <a:pPr marL="0" indent="0" fontAlgn="auto">
              <a:spcAft>
                <a:spcPts val="0"/>
              </a:spcAft>
              <a:buFont typeface="Arial" charset="0"/>
              <a:buNone/>
              <a:defRPr/>
            </a:pPr>
            <a:r>
              <a:rPr lang="en-US" sz="1800" dirty="0">
                <a:solidFill>
                  <a:schemeClr val="tx1">
                    <a:lumMod val="85000"/>
                    <a:lumOff val="15000"/>
                  </a:schemeClr>
                </a:solidFill>
              </a:rPr>
              <a:t>Ventilator days</a:t>
            </a:r>
          </a:p>
          <a:p>
            <a:pPr marL="0" indent="0" fontAlgn="auto">
              <a:spcAft>
                <a:spcPts val="0"/>
              </a:spcAft>
              <a:buFont typeface="Arial" charset="0"/>
              <a:buNone/>
              <a:defRPr/>
            </a:pPr>
            <a:r>
              <a:rPr lang="en-US" sz="1800" dirty="0">
                <a:solidFill>
                  <a:schemeClr val="tx1">
                    <a:lumMod val="85000"/>
                    <a:lumOff val="15000"/>
                  </a:schemeClr>
                </a:solidFill>
              </a:rPr>
              <a:t>Readmission rates</a:t>
            </a:r>
          </a:p>
          <a:p>
            <a:pPr marL="0" indent="0" fontAlgn="auto">
              <a:spcAft>
                <a:spcPts val="0"/>
              </a:spcAft>
              <a:buFont typeface="Arial" charset="0"/>
              <a:buNone/>
              <a:defRPr/>
            </a:pPr>
            <a:r>
              <a:rPr lang="en-US" sz="1800" dirty="0">
                <a:solidFill>
                  <a:schemeClr val="tx1">
                    <a:lumMod val="85000"/>
                    <a:lumOff val="15000"/>
                  </a:schemeClr>
                </a:solidFill>
              </a:rPr>
              <a:t>CLABSI rates</a:t>
            </a:r>
          </a:p>
          <a:p>
            <a:pPr marL="0" indent="0" fontAlgn="auto">
              <a:spcAft>
                <a:spcPts val="0"/>
              </a:spcAft>
              <a:buFont typeface="Arial" charset="0"/>
              <a:buNone/>
              <a:defRPr/>
            </a:pPr>
            <a:r>
              <a:rPr lang="en-US" sz="1800" dirty="0">
                <a:solidFill>
                  <a:schemeClr val="tx1">
                    <a:lumMod val="85000"/>
                    <a:lumOff val="15000"/>
                  </a:schemeClr>
                </a:solidFill>
              </a:rPr>
              <a:t>CAUTI </a:t>
            </a:r>
            <a:r>
              <a:rPr lang="en-US" sz="1800" dirty="0" smtClean="0">
                <a:solidFill>
                  <a:schemeClr val="tx1">
                    <a:lumMod val="85000"/>
                    <a:lumOff val="15000"/>
                  </a:schemeClr>
                </a:solidFill>
              </a:rPr>
              <a:t>rates</a:t>
            </a:r>
          </a:p>
          <a:p>
            <a:pPr marL="0" indent="0" fontAlgn="auto">
              <a:spcAft>
                <a:spcPts val="0"/>
              </a:spcAft>
              <a:buFont typeface="Arial" charset="0"/>
              <a:buNone/>
              <a:defRPr/>
            </a:pPr>
            <a:r>
              <a:rPr lang="en-US" sz="1800" dirty="0" smtClean="0">
                <a:solidFill>
                  <a:schemeClr val="tx1">
                    <a:lumMod val="85000"/>
                    <a:lumOff val="15000"/>
                  </a:schemeClr>
                </a:solidFill>
              </a:rPr>
              <a:t>Adherence to clinical practice guidelines</a:t>
            </a:r>
          </a:p>
          <a:p>
            <a:pPr marL="0" indent="0" fontAlgn="auto">
              <a:spcAft>
                <a:spcPts val="0"/>
              </a:spcAft>
              <a:buFont typeface="Arial" charset="0"/>
              <a:buNone/>
              <a:defRPr/>
            </a:pPr>
            <a:endParaRPr lang="en-US" sz="1800" dirty="0">
              <a:solidFill>
                <a:schemeClr val="tx1">
                  <a:lumMod val="85000"/>
                  <a:lumOff val="15000"/>
                </a:schemeClr>
              </a:solidFill>
            </a:endParaRPr>
          </a:p>
          <a:p>
            <a:pPr marL="0" indent="0" fontAlgn="auto">
              <a:spcAft>
                <a:spcPts val="0"/>
              </a:spcAft>
              <a:buFont typeface="Arial" charset="0"/>
              <a:buNone/>
              <a:defRPr/>
            </a:pPr>
            <a:r>
              <a:rPr lang="en-US" sz="1800" dirty="0">
                <a:solidFill>
                  <a:schemeClr val="bg2">
                    <a:lumMod val="50000"/>
                  </a:schemeClr>
                </a:solidFill>
              </a:rPr>
              <a:t>Tools – Dashboards, Scorecards, Graphs, Reports</a:t>
            </a:r>
          </a:p>
        </p:txBody>
      </p:sp>
      <p:sp>
        <p:nvSpPr>
          <p:cNvPr id="19" name="Text Placeholder 2"/>
          <p:cNvSpPr txBox="1">
            <a:spLocks/>
          </p:cNvSpPr>
          <p:nvPr/>
        </p:nvSpPr>
        <p:spPr>
          <a:xfrm>
            <a:off x="989013" y="1106488"/>
            <a:ext cx="3432175" cy="639762"/>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endParaRPr lang="en-US" dirty="0">
              <a:solidFill>
                <a:schemeClr val="tx1">
                  <a:lumMod val="85000"/>
                  <a:lumOff val="15000"/>
                </a:schemeClr>
              </a:solidFill>
            </a:endParaRPr>
          </a:p>
        </p:txBody>
      </p:sp>
      <p:sp>
        <p:nvSpPr>
          <p:cNvPr id="22" name="Rectangle 21"/>
          <p:cNvSpPr/>
          <p:nvPr/>
        </p:nvSpPr>
        <p:spPr>
          <a:xfrm>
            <a:off x="1284136" y="18288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270282" y="1487825"/>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1270282" y="25033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1270282" y="28081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1284136" y="217733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1270282" y="344805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1284136" y="3812153"/>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a:off x="1270282" y="31242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8"/>
          <p:cNvPicPr>
            <a:picLocks noChangeAspect="1"/>
          </p:cNvPicPr>
          <p:nvPr/>
        </p:nvPicPr>
        <p:blipFill>
          <a:blip r:embed="rId3"/>
          <a:srcRect/>
          <a:stretch>
            <a:fillRect/>
          </a:stretch>
        </p:blipFill>
        <p:spPr bwMode="auto">
          <a:xfrm>
            <a:off x="0" y="-6350"/>
            <a:ext cx="9158288" cy="6858000"/>
          </a:xfrm>
          <a:prstGeom prst="rect">
            <a:avLst/>
          </a:prstGeom>
          <a:noFill/>
          <a:ln w="9525">
            <a:noFill/>
            <a:miter lim="800000"/>
            <a:headEnd/>
            <a:tailEnd/>
          </a:ln>
        </p:spPr>
      </p:pic>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OPPE – Evidence Based Practice</a:t>
            </a:r>
          </a:p>
        </p:txBody>
      </p:sp>
      <p:sp>
        <p:nvSpPr>
          <p:cNvPr id="20" name="Rectangle 19"/>
          <p:cNvSpPr/>
          <p:nvPr/>
        </p:nvSpPr>
        <p:spPr>
          <a:xfrm>
            <a:off x="4724400" y="2422678"/>
            <a:ext cx="4433888" cy="4435321"/>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Text Placeholder 2"/>
          <p:cNvSpPr txBox="1">
            <a:spLocks/>
          </p:cNvSpPr>
          <p:nvPr/>
        </p:nvSpPr>
        <p:spPr>
          <a:xfrm>
            <a:off x="989013" y="1106488"/>
            <a:ext cx="3432175" cy="639762"/>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endParaRPr lang="en-US" dirty="0">
              <a:solidFill>
                <a:schemeClr val="tx1">
                  <a:lumMod val="85000"/>
                  <a:lumOff val="15000"/>
                </a:schemeClr>
              </a:solidFill>
            </a:endParaRPr>
          </a:p>
        </p:txBody>
      </p:sp>
      <p:sp>
        <p:nvSpPr>
          <p:cNvPr id="3" name="TextBox 2"/>
          <p:cNvSpPr txBox="1"/>
          <p:nvPr/>
        </p:nvSpPr>
        <p:spPr>
          <a:xfrm>
            <a:off x="1455738" y="1341438"/>
            <a:ext cx="6880225" cy="3970337"/>
          </a:xfrm>
          <a:prstGeom prst="rect">
            <a:avLst/>
          </a:prstGeom>
          <a:noFill/>
        </p:spPr>
        <p:txBody>
          <a:bodyPr>
            <a:spAutoFit/>
          </a:bodyPr>
          <a:lstStyle/>
          <a:p>
            <a:pPr fontAlgn="auto">
              <a:spcBef>
                <a:spcPts val="0"/>
              </a:spcBef>
              <a:spcAft>
                <a:spcPts val="0"/>
              </a:spcAft>
              <a:defRPr/>
            </a:pPr>
            <a:r>
              <a:rPr lang="en-US" b="1" dirty="0">
                <a:solidFill>
                  <a:schemeClr val="tx1">
                    <a:lumMod val="85000"/>
                    <a:lumOff val="15000"/>
                  </a:schemeClr>
                </a:solidFill>
                <a:latin typeface="+mn-lt"/>
              </a:rPr>
              <a:t>Adding NPs to cardiovascular surgery resulted in decreased LOS by 1.9 days and decrease in costs of care by &gt;$5K per patient. </a:t>
            </a:r>
            <a:r>
              <a:rPr lang="en-US" sz="1200" dirty="0">
                <a:solidFill>
                  <a:schemeClr val="tx1">
                    <a:lumMod val="85000"/>
                    <a:lumOff val="15000"/>
                  </a:schemeClr>
                </a:solidFill>
                <a:latin typeface="+mn-lt"/>
              </a:rPr>
              <a:t>Meyer, S. and </a:t>
            </a:r>
            <a:r>
              <a:rPr lang="en-US" sz="1200" dirty="0" err="1">
                <a:solidFill>
                  <a:schemeClr val="tx1">
                    <a:lumMod val="85000"/>
                    <a:lumOff val="15000"/>
                  </a:schemeClr>
                </a:solidFill>
                <a:latin typeface="+mn-lt"/>
              </a:rPr>
              <a:t>Miers</a:t>
            </a:r>
            <a:r>
              <a:rPr lang="en-US" sz="1200" dirty="0">
                <a:solidFill>
                  <a:schemeClr val="tx1">
                    <a:lumMod val="85000"/>
                    <a:lumOff val="15000"/>
                  </a:schemeClr>
                </a:solidFill>
                <a:latin typeface="+mn-lt"/>
              </a:rPr>
              <a:t>, L. (2005). Effect of cardiovascular surgeon and acute care nurse practitioner collaboration on postoperative outcomes. AACN Clinical Issues, 16, 149-158.</a:t>
            </a:r>
          </a:p>
          <a:p>
            <a:pPr fontAlgn="auto">
              <a:spcBef>
                <a:spcPts val="0"/>
              </a:spcBef>
              <a:spcAft>
                <a:spcPts val="0"/>
              </a:spcAft>
              <a:defRPr/>
            </a:pPr>
            <a:endParaRPr lang="en-US" dirty="0">
              <a:solidFill>
                <a:schemeClr val="tx1">
                  <a:lumMod val="85000"/>
                  <a:lumOff val="15000"/>
                </a:schemeClr>
              </a:solidFill>
              <a:latin typeface="+mn-lt"/>
            </a:endParaRPr>
          </a:p>
          <a:p>
            <a:pPr fontAlgn="auto">
              <a:spcBef>
                <a:spcPts val="0"/>
              </a:spcBef>
              <a:spcAft>
                <a:spcPts val="0"/>
              </a:spcAft>
              <a:defRPr/>
            </a:pPr>
            <a:r>
              <a:rPr lang="en-US" b="1" dirty="0">
                <a:solidFill>
                  <a:schemeClr val="tx1">
                    <a:lumMod val="85000"/>
                    <a:lumOff val="15000"/>
                  </a:schemeClr>
                </a:solidFill>
                <a:latin typeface="+mn-lt"/>
              </a:rPr>
              <a:t>Surgical patient outcomes managed by NPs resulted in decreased LOS, earlier mobility, lower rates of UTI, </a:t>
            </a:r>
            <a:r>
              <a:rPr lang="en-US" b="1" dirty="0" err="1">
                <a:solidFill>
                  <a:schemeClr val="tx1">
                    <a:lumMod val="85000"/>
                    <a:lumOff val="15000"/>
                  </a:schemeClr>
                </a:solidFill>
                <a:latin typeface="+mn-lt"/>
              </a:rPr>
              <a:t>foley</a:t>
            </a:r>
            <a:r>
              <a:rPr lang="en-US" b="1" dirty="0">
                <a:solidFill>
                  <a:schemeClr val="tx1">
                    <a:lumMod val="85000"/>
                    <a:lumOff val="15000"/>
                  </a:schemeClr>
                </a:solidFill>
                <a:latin typeface="+mn-lt"/>
              </a:rPr>
              <a:t> days and skin breakdown. </a:t>
            </a:r>
            <a:r>
              <a:rPr lang="en-US" sz="1200" dirty="0">
                <a:solidFill>
                  <a:schemeClr val="tx1">
                    <a:lumMod val="85000"/>
                    <a:lumOff val="15000"/>
                  </a:schemeClr>
                </a:solidFill>
                <a:latin typeface="+mn-lt"/>
              </a:rPr>
              <a:t>Gracias, E, </a:t>
            </a:r>
            <a:r>
              <a:rPr lang="en-US" sz="1200" dirty="0" err="1">
                <a:solidFill>
                  <a:schemeClr val="tx1">
                    <a:lumMod val="85000"/>
                    <a:lumOff val="15000"/>
                  </a:schemeClr>
                </a:solidFill>
                <a:latin typeface="+mn-lt"/>
              </a:rPr>
              <a:t>Sicoutris</a:t>
            </a:r>
            <a:r>
              <a:rPr lang="en-US" sz="1200" dirty="0">
                <a:solidFill>
                  <a:schemeClr val="tx1">
                    <a:lumMod val="85000"/>
                    <a:lumOff val="15000"/>
                  </a:schemeClr>
                </a:solidFill>
                <a:latin typeface="+mn-lt"/>
              </a:rPr>
              <a:t>, C., </a:t>
            </a:r>
            <a:r>
              <a:rPr lang="en-US" sz="1200" dirty="0" err="1">
                <a:solidFill>
                  <a:schemeClr val="tx1">
                    <a:lumMod val="85000"/>
                    <a:lumOff val="15000"/>
                  </a:schemeClr>
                </a:solidFill>
                <a:latin typeface="+mn-lt"/>
              </a:rPr>
              <a:t>Meridith</a:t>
            </a:r>
            <a:r>
              <a:rPr lang="en-US" sz="1200" dirty="0">
                <a:solidFill>
                  <a:schemeClr val="tx1">
                    <a:lumMod val="85000"/>
                    <a:lumOff val="15000"/>
                  </a:schemeClr>
                </a:solidFill>
                <a:latin typeface="+mn-lt"/>
              </a:rPr>
              <a:t>, D, Haut, E, et al. (2003). Critical care nurse practitioners improve compliance with clinical practice guidelines in the surgical intensive care unit. Critical Care Medicine, </a:t>
            </a:r>
            <a:r>
              <a:rPr lang="en-US" sz="1200" dirty="0">
                <a:solidFill>
                  <a:schemeClr val="tx1">
                    <a:lumMod val="85000"/>
                    <a:lumOff val="15000"/>
                  </a:schemeClr>
                </a:solidFill>
                <a:latin typeface="+mn-lt"/>
              </a:rPr>
              <a:t/>
            </a:r>
            <a:br>
              <a:rPr lang="en-US" sz="1200" dirty="0">
                <a:solidFill>
                  <a:schemeClr val="tx1">
                    <a:lumMod val="85000"/>
                    <a:lumOff val="15000"/>
                  </a:schemeClr>
                </a:solidFill>
                <a:latin typeface="+mn-lt"/>
              </a:rPr>
            </a:br>
            <a:r>
              <a:rPr lang="en-US" sz="1200" dirty="0">
                <a:solidFill>
                  <a:schemeClr val="tx1">
                    <a:lumMod val="85000"/>
                    <a:lumOff val="15000"/>
                  </a:schemeClr>
                </a:solidFill>
                <a:latin typeface="+mn-lt"/>
              </a:rPr>
              <a:t>31(22</a:t>
            </a:r>
            <a:r>
              <a:rPr lang="en-US" sz="1200" dirty="0">
                <a:solidFill>
                  <a:schemeClr val="tx1">
                    <a:lumMod val="85000"/>
                    <a:lumOff val="15000"/>
                  </a:schemeClr>
                </a:solidFill>
                <a:latin typeface="+mn-lt"/>
              </a:rPr>
              <a:t>), A93.</a:t>
            </a:r>
          </a:p>
          <a:p>
            <a:pPr fontAlgn="auto">
              <a:spcBef>
                <a:spcPts val="0"/>
              </a:spcBef>
              <a:spcAft>
                <a:spcPts val="0"/>
              </a:spcAft>
              <a:defRPr/>
            </a:pPr>
            <a:endParaRPr lang="en-US" dirty="0">
              <a:solidFill>
                <a:schemeClr val="tx1">
                  <a:lumMod val="85000"/>
                  <a:lumOff val="15000"/>
                </a:schemeClr>
              </a:solidFill>
              <a:latin typeface="+mn-lt"/>
            </a:endParaRPr>
          </a:p>
          <a:p>
            <a:pPr fontAlgn="auto">
              <a:spcBef>
                <a:spcPts val="0"/>
              </a:spcBef>
              <a:spcAft>
                <a:spcPts val="0"/>
              </a:spcAft>
              <a:defRPr/>
            </a:pPr>
            <a:r>
              <a:rPr lang="en-US" b="1" dirty="0">
                <a:solidFill>
                  <a:schemeClr val="tx1">
                    <a:lumMod val="85000"/>
                    <a:lumOff val="15000"/>
                  </a:schemeClr>
                </a:solidFill>
                <a:latin typeface="+mn-lt"/>
              </a:rPr>
              <a:t>NP influence on compliance with DVT/PE, SUP and anemia practice guidelines revealed a significantly higher rate of compliance for the NP team. </a:t>
            </a:r>
            <a:r>
              <a:rPr lang="en-US" sz="1200" dirty="0" err="1">
                <a:solidFill>
                  <a:schemeClr val="tx1">
                    <a:lumMod val="85000"/>
                    <a:lumOff val="15000"/>
                  </a:schemeClr>
                </a:solidFill>
                <a:latin typeface="+mn-lt"/>
              </a:rPr>
              <a:t>Hylka</a:t>
            </a:r>
            <a:r>
              <a:rPr lang="en-US" sz="1200" dirty="0">
                <a:solidFill>
                  <a:schemeClr val="tx1">
                    <a:lumMod val="85000"/>
                    <a:lumOff val="15000"/>
                  </a:schemeClr>
                </a:solidFill>
                <a:latin typeface="+mn-lt"/>
              </a:rPr>
              <a:t>, S. and </a:t>
            </a:r>
            <a:r>
              <a:rPr lang="en-US" sz="1200" dirty="0" err="1">
                <a:solidFill>
                  <a:schemeClr val="tx1">
                    <a:lumMod val="85000"/>
                    <a:lumOff val="15000"/>
                  </a:schemeClr>
                </a:solidFill>
                <a:latin typeface="+mn-lt"/>
              </a:rPr>
              <a:t>Beschle</a:t>
            </a:r>
            <a:r>
              <a:rPr lang="en-US" sz="1200" dirty="0">
                <a:solidFill>
                  <a:schemeClr val="tx1">
                    <a:lumMod val="85000"/>
                    <a:lumOff val="15000"/>
                  </a:schemeClr>
                </a:solidFill>
                <a:latin typeface="+mn-lt"/>
              </a:rPr>
              <a:t>, J. (1995). Nurse practitioners, cost savings, and improved patient care in the department of surgery. Nursing Economics. 13, 349-354.</a:t>
            </a:r>
          </a:p>
          <a:p>
            <a:pPr fontAlgn="auto">
              <a:spcBef>
                <a:spcPts val="0"/>
              </a:spcBef>
              <a:spcAft>
                <a:spcPts val="0"/>
              </a:spcAft>
              <a:defRPr/>
            </a:pPr>
            <a:endParaRPr lang="en-US" dirty="0">
              <a:latin typeface="+mn-lt"/>
            </a:endParaRPr>
          </a:p>
        </p:txBody>
      </p:sp>
      <p:sp>
        <p:nvSpPr>
          <p:cNvPr id="18" name="Rectangle 17"/>
          <p:cNvSpPr/>
          <p:nvPr/>
        </p:nvSpPr>
        <p:spPr>
          <a:xfrm>
            <a:off x="1272540" y="147828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1272540" y="267995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272540" y="405155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Content Placeholder 2"/>
          <p:cNvSpPr>
            <a:spLocks noGrp="1"/>
          </p:cNvSpPr>
          <p:nvPr>
            <p:ph idx="1"/>
          </p:nvPr>
        </p:nvSpPr>
        <p:spPr>
          <a:xfrm>
            <a:off x="1524000" y="3095625"/>
            <a:ext cx="7391400" cy="3324225"/>
          </a:xfrm>
        </p:spPr>
        <p:txBody>
          <a:bodyPr rtlCol="0">
            <a:normAutofit/>
          </a:bodyPr>
          <a:lstStyle/>
          <a:p>
            <a:pPr marL="0" indent="0" fontAlgn="auto">
              <a:spcAft>
                <a:spcPts val="0"/>
              </a:spcAft>
              <a:buFont typeface="Symbol" pitchFamily="18" charset="2"/>
              <a:buNone/>
              <a:defRPr/>
            </a:pPr>
            <a:r>
              <a:rPr lang="en-US" sz="2800" dirty="0">
                <a:solidFill>
                  <a:schemeClr val="tx1">
                    <a:lumMod val="85000"/>
                    <a:lumOff val="15000"/>
                  </a:schemeClr>
                </a:solidFill>
              </a:rPr>
              <a:t>Must set targets with negative variances that are statistically significant. Consistent out of bounds would result in an FPPE.</a:t>
            </a:r>
          </a:p>
        </p:txBody>
      </p:sp>
      <p:grpSp>
        <p:nvGrpSpPr>
          <p:cNvPr id="62474"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172200" cy="762000"/>
          </a:xfrm>
          <a:prstGeom prst="rect">
            <a:avLst/>
          </a:prstGeom>
        </p:spPr>
        <p:txBody>
          <a:bodyPr anchor="ctr">
            <a:normAutofit fontScale="70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OPPE </a:t>
            </a:r>
            <a:r>
              <a:rPr lang="en-US" dirty="0" smtClean="0">
                <a:solidFill>
                  <a:schemeClr val="tx1">
                    <a:lumMod val="85000"/>
                    <a:lumOff val="15000"/>
                  </a:schemeClr>
                </a:solidFill>
              </a:rPr>
              <a:t>– Dashboards and Scorecards</a:t>
            </a:r>
            <a:endParaRPr lang="en-US"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2" descr="C:\Users\PMK\Desktop\Picture2.jpg"/>
          <p:cNvPicPr>
            <a:picLocks noChangeAspect="1" noChangeArrowheads="1"/>
          </p:cNvPicPr>
          <p:nvPr/>
        </p:nvPicPr>
        <p:blipFill>
          <a:blip r:embed="rId3"/>
          <a:srcRect/>
          <a:stretch>
            <a:fillRect/>
          </a:stretch>
        </p:blipFill>
        <p:spPr bwMode="auto">
          <a:xfrm>
            <a:off x="0" y="-15875"/>
            <a:ext cx="9158288" cy="6859588"/>
          </a:xfrm>
          <a:prstGeom prst="rect">
            <a:avLst/>
          </a:prstGeom>
          <a:noFill/>
          <a:ln w="9525">
            <a:noFill/>
            <a:miter lim="800000"/>
            <a:headEnd/>
            <a:tailEnd/>
          </a:ln>
        </p:spPr>
      </p:pic>
      <p:grpSp>
        <p:nvGrpSpPr>
          <p:cNvPr id="64514" name="Group 15"/>
          <p:cNvGrpSpPr>
            <a:grpSpLocks/>
          </p:cNvGrpSpPr>
          <p:nvPr/>
        </p:nvGrpSpPr>
        <p:grpSpPr bwMode="auto">
          <a:xfrm>
            <a:off x="7564438" y="5449888"/>
            <a:ext cx="1331912"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 name="Rectangle 9"/>
          <p:cNvSpPr/>
          <p:nvPr/>
        </p:nvSpPr>
        <p:spPr>
          <a:xfrm rot="5400000">
            <a:off x="2856371" y="-2872913"/>
            <a:ext cx="840455" cy="65532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itle 1"/>
          <p:cNvSpPr txBox="1">
            <a:spLocks/>
          </p:cNvSpPr>
          <p:nvPr/>
        </p:nvSpPr>
        <p:spPr bwMode="auto">
          <a:xfrm>
            <a:off x="0" y="-15875"/>
            <a:ext cx="9144000" cy="839788"/>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000" dirty="0" smtClean="0">
                <a:solidFill>
                  <a:schemeClr val="tx1">
                    <a:lumMod val="85000"/>
                    <a:lumOff val="15000"/>
                  </a:schemeClr>
                </a:solidFill>
              </a:rPr>
              <a:t>  OPPE </a:t>
            </a:r>
            <a:r>
              <a:rPr lang="en-US" sz="3000" dirty="0">
                <a:solidFill>
                  <a:schemeClr val="tx1">
                    <a:lumMod val="85000"/>
                    <a:lumOff val="15000"/>
                  </a:schemeClr>
                </a:solidFill>
              </a:rPr>
              <a:t>– </a:t>
            </a:r>
            <a:r>
              <a:rPr lang="en-US" sz="3000" dirty="0" smtClean="0">
                <a:solidFill>
                  <a:schemeClr val="tx1">
                    <a:lumMod val="85000"/>
                    <a:lumOff val="15000"/>
                  </a:schemeClr>
                </a:solidFill>
              </a:rPr>
              <a:t>Getting started….</a:t>
            </a:r>
          </a:p>
        </p:txBody>
      </p:sp>
      <p:sp>
        <p:nvSpPr>
          <p:cNvPr id="4" name="TextBox 3"/>
          <p:cNvSpPr txBox="1"/>
          <p:nvPr/>
        </p:nvSpPr>
        <p:spPr>
          <a:xfrm>
            <a:off x="674688" y="1371600"/>
            <a:ext cx="7808912" cy="3786188"/>
          </a:xfrm>
          <a:prstGeom prst="rect">
            <a:avLst/>
          </a:prstGeom>
          <a:noFill/>
        </p:spPr>
        <p:txBody>
          <a:bodyPr>
            <a:spAutoFit/>
          </a:bodyPr>
          <a:lstStyle/>
          <a:p>
            <a:pPr marL="285750" indent="-285750" fontAlgn="auto">
              <a:spcBef>
                <a:spcPts val="0"/>
              </a:spcBef>
              <a:spcAft>
                <a:spcPts val="0"/>
              </a:spcAft>
              <a:buFont typeface="Wingdings" pitchFamily="2" charset="2"/>
              <a:buChar char="ü"/>
              <a:defRPr/>
            </a:pPr>
            <a:r>
              <a:rPr lang="en-US" sz="2400" dirty="0">
                <a:latin typeface="+mn-lt"/>
              </a:rPr>
              <a:t>What are outcomes valued by your practice?</a:t>
            </a:r>
          </a:p>
          <a:p>
            <a:pPr marL="285750" indent="-285750" fontAlgn="auto">
              <a:spcBef>
                <a:spcPts val="0"/>
              </a:spcBef>
              <a:spcAft>
                <a:spcPts val="0"/>
              </a:spcAft>
              <a:buFont typeface="Wingdings" pitchFamily="2" charset="2"/>
              <a:buChar char="ü"/>
              <a:defRPr/>
            </a:pPr>
            <a:r>
              <a:rPr lang="en-US" sz="2400" dirty="0">
                <a:latin typeface="+mn-lt"/>
              </a:rPr>
              <a:t>What are outcomes valued by your institution?</a:t>
            </a:r>
          </a:p>
          <a:p>
            <a:pPr marL="285750" indent="-285750" fontAlgn="auto">
              <a:spcBef>
                <a:spcPts val="0"/>
              </a:spcBef>
              <a:spcAft>
                <a:spcPts val="0"/>
              </a:spcAft>
              <a:buFont typeface="Wingdings" pitchFamily="2" charset="2"/>
              <a:buChar char="ü"/>
              <a:defRPr/>
            </a:pPr>
            <a:r>
              <a:rPr lang="en-US" sz="2400" dirty="0">
                <a:latin typeface="+mn-lt"/>
              </a:rPr>
              <a:t>Are any of your outcomes clinical and if so, are they evidence-based?</a:t>
            </a:r>
          </a:p>
          <a:p>
            <a:pPr marL="285750" indent="-285750" fontAlgn="auto">
              <a:spcBef>
                <a:spcPts val="0"/>
              </a:spcBef>
              <a:spcAft>
                <a:spcPts val="0"/>
              </a:spcAft>
              <a:buFont typeface="Wingdings" pitchFamily="2" charset="2"/>
              <a:buChar char="ü"/>
              <a:defRPr/>
            </a:pPr>
            <a:r>
              <a:rPr lang="en-US" sz="2400" dirty="0">
                <a:latin typeface="+mn-lt"/>
              </a:rPr>
              <a:t>Are any of these outcomes (clinical and other) directly affected by NPs?</a:t>
            </a:r>
          </a:p>
          <a:p>
            <a:pPr marL="285750" indent="-285750" fontAlgn="auto">
              <a:spcBef>
                <a:spcPts val="0"/>
              </a:spcBef>
              <a:spcAft>
                <a:spcPts val="0"/>
              </a:spcAft>
              <a:buFont typeface="Wingdings" pitchFamily="2" charset="2"/>
              <a:buChar char="ü"/>
              <a:defRPr/>
            </a:pPr>
            <a:r>
              <a:rPr lang="en-US" sz="2400" dirty="0">
                <a:latin typeface="+mn-lt"/>
              </a:rPr>
              <a:t>How do the outcomes chosen measure your NP core competencies?</a:t>
            </a:r>
          </a:p>
          <a:p>
            <a:pPr fontAlgn="auto">
              <a:spcBef>
                <a:spcPts val="0"/>
              </a:spcBef>
              <a:spcAft>
                <a:spcPts val="0"/>
              </a:spcAft>
              <a:defRPr/>
            </a:pPr>
            <a:endParaRPr lang="en-US" sz="2400" dirty="0">
              <a:latin typeface="+mn-lt"/>
            </a:endParaRPr>
          </a:p>
          <a:p>
            <a:pPr fontAlgn="auto">
              <a:spcBef>
                <a:spcPts val="0"/>
              </a:spcBef>
              <a:spcAft>
                <a:spcPts val="0"/>
              </a:spcAft>
              <a:defRPr/>
            </a:pPr>
            <a:r>
              <a:rPr lang="en-US" sz="2400" dirty="0">
                <a:latin typeface="+mn-lt"/>
              </a:rPr>
              <a:t>This </a:t>
            </a:r>
            <a:r>
              <a:rPr lang="en-US" sz="2400" dirty="0">
                <a:latin typeface="+mn-lt"/>
              </a:rPr>
              <a:t>will establish the basis of OPPE for your NPs.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descr="C:\Users\PMK\Desktop\Picture2.jpg"/>
          <p:cNvPicPr>
            <a:picLocks noChangeAspect="1" noChangeArrowheads="1"/>
          </p:cNvPicPr>
          <p:nvPr/>
        </p:nvPicPr>
        <p:blipFill>
          <a:blip r:embed="rId3"/>
          <a:srcRect/>
          <a:stretch>
            <a:fillRect/>
          </a:stretch>
        </p:blipFill>
        <p:spPr bwMode="auto">
          <a:xfrm>
            <a:off x="-14288" y="14288"/>
            <a:ext cx="9158288" cy="6859587"/>
          </a:xfrm>
          <a:prstGeom prst="rect">
            <a:avLst/>
          </a:prstGeom>
          <a:noFill/>
          <a:ln w="9525">
            <a:noFill/>
            <a:miter lim="800000"/>
            <a:headEnd/>
            <a:tailEnd/>
          </a:ln>
        </p:spPr>
      </p:pic>
      <p:sp>
        <p:nvSpPr>
          <p:cNvPr id="3075" name="Content Placeholder 2"/>
          <p:cNvSpPr>
            <a:spLocks noGrp="1"/>
          </p:cNvSpPr>
          <p:nvPr>
            <p:ph idx="1"/>
          </p:nvPr>
        </p:nvSpPr>
        <p:spPr>
          <a:xfrm>
            <a:off x="1438275" y="1482725"/>
            <a:ext cx="6777038" cy="4343400"/>
          </a:xfrm>
        </p:spPr>
        <p:txBody>
          <a:bodyPr rtlCol="0">
            <a:normAutofit/>
          </a:bodyPr>
          <a:lstStyle/>
          <a:p>
            <a:pPr marL="0" indent="0" fontAlgn="auto">
              <a:spcAft>
                <a:spcPts val="600"/>
              </a:spcAft>
              <a:buFont typeface="Arial" charset="0"/>
              <a:buNone/>
              <a:defRPr/>
            </a:pPr>
            <a:r>
              <a:rPr lang="en-US" sz="2000" dirty="0">
                <a:solidFill>
                  <a:schemeClr val="tx1">
                    <a:lumMod val="85000"/>
                    <a:lumOff val="15000"/>
                  </a:schemeClr>
                </a:solidFill>
              </a:rPr>
              <a:t>Nurses should achieve higher levels of education and training through an improved education system that promotes seamless academic progression.</a:t>
            </a:r>
          </a:p>
          <a:p>
            <a:pPr marL="0" indent="0" fontAlgn="auto">
              <a:spcAft>
                <a:spcPts val="600"/>
              </a:spcAft>
              <a:buFont typeface="Arial" charset="0"/>
              <a:buNone/>
              <a:defRPr/>
            </a:pPr>
            <a:r>
              <a:rPr lang="en-US" sz="2000" dirty="0">
                <a:solidFill>
                  <a:schemeClr val="tx1">
                    <a:lumMod val="85000"/>
                    <a:lumOff val="15000"/>
                  </a:schemeClr>
                </a:solidFill>
              </a:rPr>
              <a:t>Nurses should be full partners with physicians and others in redesigning U.S. health care.</a:t>
            </a:r>
          </a:p>
          <a:p>
            <a:pPr marL="0" indent="0" fontAlgn="auto">
              <a:spcAft>
                <a:spcPts val="600"/>
              </a:spcAft>
              <a:buFont typeface="Arial" charset="0"/>
              <a:buNone/>
              <a:defRPr/>
            </a:pPr>
            <a:r>
              <a:rPr lang="en-US" sz="2000" dirty="0">
                <a:solidFill>
                  <a:schemeClr val="tx1">
                    <a:lumMod val="85000"/>
                    <a:lumOff val="15000"/>
                  </a:schemeClr>
                </a:solidFill>
              </a:rPr>
              <a:t>Effective workforce planning and policy-making require better data collection and an information infrastructure.</a:t>
            </a:r>
          </a:p>
          <a:p>
            <a:pPr marL="0" indent="0" fontAlgn="auto">
              <a:spcAft>
                <a:spcPts val="600"/>
              </a:spcAft>
              <a:buFont typeface="Arial" charset="0"/>
              <a:buNone/>
              <a:defRPr/>
            </a:pPr>
            <a:r>
              <a:rPr lang="en-US" sz="2000" dirty="0">
                <a:solidFill>
                  <a:schemeClr val="tx1">
                    <a:lumMod val="85000"/>
                    <a:lumOff val="15000"/>
                  </a:schemeClr>
                </a:solidFill>
              </a:rPr>
              <a:t>Nurses should practice to the full extent of their education </a:t>
            </a:r>
            <a:r>
              <a:rPr lang="en-US" sz="2000" dirty="0" smtClean="0">
                <a:solidFill>
                  <a:schemeClr val="tx1">
                    <a:lumMod val="85000"/>
                    <a:lumOff val="15000"/>
                  </a:schemeClr>
                </a:solidFill>
              </a:rPr>
              <a:t/>
            </a:r>
            <a:br>
              <a:rPr lang="en-US" sz="2000" dirty="0" smtClean="0">
                <a:solidFill>
                  <a:schemeClr val="tx1">
                    <a:lumMod val="85000"/>
                    <a:lumOff val="15000"/>
                  </a:schemeClr>
                </a:solidFill>
              </a:rPr>
            </a:br>
            <a:r>
              <a:rPr lang="en-US" sz="2000" dirty="0" smtClean="0">
                <a:solidFill>
                  <a:schemeClr val="tx1">
                    <a:lumMod val="85000"/>
                    <a:lumOff val="15000"/>
                  </a:schemeClr>
                </a:solidFill>
              </a:rPr>
              <a:t>and </a:t>
            </a:r>
            <a:r>
              <a:rPr lang="en-US" sz="2000" dirty="0">
                <a:solidFill>
                  <a:schemeClr val="tx1">
                    <a:lumMod val="85000"/>
                    <a:lumOff val="15000"/>
                  </a:schemeClr>
                </a:solidFill>
              </a:rPr>
              <a:t>training. </a:t>
            </a:r>
            <a:endParaRPr lang="en-US" sz="2000" dirty="0" smtClean="0">
              <a:solidFill>
                <a:schemeClr val="tx1">
                  <a:lumMod val="85000"/>
                  <a:lumOff val="15000"/>
                </a:schemeClr>
              </a:solidFill>
            </a:endParaRPr>
          </a:p>
          <a:p>
            <a:pPr marL="0" indent="0" fontAlgn="auto">
              <a:spcAft>
                <a:spcPts val="600"/>
              </a:spcAft>
              <a:buFont typeface="Arial" charset="0"/>
              <a:buNone/>
              <a:defRPr/>
            </a:pPr>
            <a:r>
              <a:rPr lang="en-US" sz="2000" b="1" i="1" dirty="0" smtClean="0">
                <a:solidFill>
                  <a:schemeClr val="tx1">
                    <a:lumMod val="85000"/>
                    <a:lumOff val="15000"/>
                  </a:schemeClr>
                </a:solidFill>
              </a:rPr>
              <a:t>Transform nursing field to prepare nurses to lead change and advance health for all Americans.</a:t>
            </a:r>
            <a:endParaRPr lang="en-US" sz="2000" b="1" i="1" dirty="0">
              <a:solidFill>
                <a:schemeClr val="tx1">
                  <a:lumMod val="85000"/>
                  <a:lumOff val="15000"/>
                </a:schemeClr>
              </a:solidFill>
            </a:endParaRPr>
          </a:p>
        </p:txBody>
      </p:sp>
      <p:sp>
        <p:nvSpPr>
          <p:cNvPr id="14" name="Title 1"/>
          <p:cNvSpPr txBox="1">
            <a:spLocks/>
          </p:cNvSpPr>
          <p:nvPr/>
        </p:nvSpPr>
        <p:spPr bwMode="auto">
          <a:xfrm>
            <a:off x="1027113" y="403225"/>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endParaRPr lang="en-US" sz="2400" dirty="0" smtClean="0">
              <a:solidFill>
                <a:schemeClr val="tx1">
                  <a:lumMod val="85000"/>
                  <a:lumOff val="15000"/>
                </a:schemeClr>
              </a:solidFill>
            </a:endParaRPr>
          </a:p>
        </p:txBody>
      </p:sp>
      <p:sp>
        <p:nvSpPr>
          <p:cNvPr id="25" name="Rectangle 24"/>
          <p:cNvSpPr/>
          <p:nvPr/>
        </p:nvSpPr>
        <p:spPr>
          <a:xfrm>
            <a:off x="1269349" y="1639157"/>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269349" y="2689767"/>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69349" y="3443605"/>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69837" y="4186555"/>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35063" y="1209675"/>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5" name="Title 1"/>
          <p:cNvSpPr txBox="1">
            <a:spLocks/>
          </p:cNvSpPr>
          <p:nvPr/>
        </p:nvSpPr>
        <p:spPr bwMode="auto">
          <a:xfrm>
            <a:off x="908050" y="447675"/>
            <a:ext cx="7904163" cy="762000"/>
          </a:xfrm>
          <a:prstGeom prst="rect">
            <a:avLst/>
          </a:prstGeom>
          <a:noFill/>
          <a:ln w="9525">
            <a:noFill/>
            <a:miter lim="800000"/>
            <a:headEnd/>
            <a:tailEnd/>
          </a:ln>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2010 Institute of Medicine Report</a:t>
            </a:r>
          </a:p>
        </p:txBody>
      </p:sp>
      <p:sp>
        <p:nvSpPr>
          <p:cNvPr id="21" name="Title 1"/>
          <p:cNvSpPr txBox="1">
            <a:spLocks/>
          </p:cNvSpPr>
          <p:nvPr/>
        </p:nvSpPr>
        <p:spPr bwMode="auto">
          <a:xfrm>
            <a:off x="-8153400" y="681038"/>
            <a:ext cx="7967662"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endParaRPr lang="en-US" sz="2400" dirty="0" smtClean="0">
              <a:solidFill>
                <a:schemeClr val="tx1">
                  <a:lumMod val="85000"/>
                  <a:lumOff val="15000"/>
                </a:schemeClr>
              </a:solidFill>
            </a:endParaRPr>
          </a:p>
        </p:txBody>
      </p:sp>
      <p:grpSp>
        <p:nvGrpSpPr>
          <p:cNvPr id="17427" name="Group 21"/>
          <p:cNvGrpSpPr>
            <a:grpSpLocks/>
          </p:cNvGrpSpPr>
          <p:nvPr/>
        </p:nvGrpSpPr>
        <p:grpSpPr bwMode="auto">
          <a:xfrm>
            <a:off x="7413625" y="6189663"/>
            <a:ext cx="1331913" cy="323850"/>
            <a:chOff x="2033958" y="5541963"/>
            <a:chExt cx="1332464" cy="325437"/>
          </a:xfrm>
        </p:grpSpPr>
        <p:sp>
          <p:nvSpPr>
            <p:cNvPr id="23" name="Rectangle 22"/>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7428" name="Picture 2"/>
          <p:cNvPicPr>
            <a:picLocks noChangeAspect="1" noChangeArrowheads="1"/>
          </p:cNvPicPr>
          <p:nvPr/>
        </p:nvPicPr>
        <p:blipFill>
          <a:blip r:embed="rId4"/>
          <a:srcRect/>
          <a:stretch>
            <a:fillRect/>
          </a:stretch>
        </p:blipFill>
        <p:spPr bwMode="auto">
          <a:xfrm>
            <a:off x="1270000" y="4906963"/>
            <a:ext cx="115888" cy="122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 descr="C:\Users\PMK\Desktop\Picture2.jpg"/>
          <p:cNvPicPr>
            <a:picLocks noChangeAspect="1" noChangeArrowheads="1"/>
          </p:cNvPicPr>
          <p:nvPr/>
        </p:nvPicPr>
        <p:blipFill>
          <a:blip r:embed="rId3"/>
          <a:srcRect/>
          <a:stretch>
            <a:fillRect/>
          </a:stretch>
        </p:blipFill>
        <p:spPr bwMode="auto">
          <a:xfrm>
            <a:off x="0" y="-15875"/>
            <a:ext cx="9158288" cy="6859588"/>
          </a:xfrm>
          <a:prstGeom prst="rect">
            <a:avLst/>
          </a:prstGeom>
          <a:noFill/>
          <a:ln w="9525">
            <a:noFill/>
            <a:miter lim="800000"/>
            <a:headEnd/>
            <a:tailEnd/>
          </a:ln>
        </p:spPr>
      </p:pic>
      <p:grpSp>
        <p:nvGrpSpPr>
          <p:cNvPr id="66562" name="Group 15"/>
          <p:cNvGrpSpPr>
            <a:grpSpLocks/>
          </p:cNvGrpSpPr>
          <p:nvPr/>
        </p:nvGrpSpPr>
        <p:grpSpPr bwMode="auto">
          <a:xfrm>
            <a:off x="7564438" y="5449888"/>
            <a:ext cx="1331912"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0" name="Rectangle 9"/>
          <p:cNvSpPr/>
          <p:nvPr/>
        </p:nvSpPr>
        <p:spPr>
          <a:xfrm rot="5400000">
            <a:off x="2856371" y="-2872913"/>
            <a:ext cx="840455" cy="65532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itle 1"/>
          <p:cNvSpPr txBox="1">
            <a:spLocks/>
          </p:cNvSpPr>
          <p:nvPr/>
        </p:nvSpPr>
        <p:spPr bwMode="auto">
          <a:xfrm>
            <a:off x="0" y="-15875"/>
            <a:ext cx="9144000" cy="839788"/>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000" dirty="0" smtClean="0">
                <a:solidFill>
                  <a:schemeClr val="tx1">
                    <a:lumMod val="85000"/>
                    <a:lumOff val="15000"/>
                  </a:schemeClr>
                </a:solidFill>
              </a:rPr>
              <a:t>  OPPE </a:t>
            </a:r>
            <a:r>
              <a:rPr lang="en-US" sz="3000" dirty="0">
                <a:solidFill>
                  <a:schemeClr val="tx1">
                    <a:lumMod val="85000"/>
                    <a:lumOff val="15000"/>
                  </a:schemeClr>
                </a:solidFill>
              </a:rPr>
              <a:t>– </a:t>
            </a:r>
            <a:r>
              <a:rPr lang="en-US" sz="3000" dirty="0" smtClean="0">
                <a:solidFill>
                  <a:schemeClr val="tx1">
                    <a:lumMod val="85000"/>
                    <a:lumOff val="15000"/>
                  </a:schemeClr>
                </a:solidFill>
              </a:rPr>
              <a:t>Getting started….</a:t>
            </a:r>
          </a:p>
        </p:txBody>
      </p:sp>
      <p:sp>
        <p:nvSpPr>
          <p:cNvPr id="66567" name="TextBox 3"/>
          <p:cNvSpPr txBox="1">
            <a:spLocks noChangeArrowheads="1"/>
          </p:cNvSpPr>
          <p:nvPr/>
        </p:nvSpPr>
        <p:spPr bwMode="auto">
          <a:xfrm>
            <a:off x="762000" y="1219200"/>
            <a:ext cx="7808913" cy="4494213"/>
          </a:xfrm>
          <a:prstGeom prst="rect">
            <a:avLst/>
          </a:prstGeom>
          <a:noFill/>
          <a:ln w="9525">
            <a:noFill/>
            <a:miter lim="800000"/>
            <a:headEnd/>
            <a:tailEnd/>
          </a:ln>
        </p:spPr>
        <p:txBody>
          <a:bodyPr>
            <a:spAutoFit/>
          </a:bodyPr>
          <a:lstStyle/>
          <a:p>
            <a:pPr marL="342900" indent="-342900">
              <a:buFont typeface="Wingdings" pitchFamily="2" charset="2"/>
              <a:buChar char="ü"/>
            </a:pPr>
            <a:r>
              <a:rPr lang="en-US" sz="2200">
                <a:latin typeface="Calibri" pitchFamily="34" charset="0"/>
              </a:rPr>
              <a:t>Define your outcome and goal.</a:t>
            </a:r>
          </a:p>
          <a:p>
            <a:pPr marL="342900" indent="-342900">
              <a:buFont typeface="Wingdings" pitchFamily="2" charset="2"/>
              <a:buChar char="ü"/>
            </a:pPr>
            <a:r>
              <a:rPr lang="en-US" sz="2200">
                <a:latin typeface="Calibri" pitchFamily="34" charset="0"/>
              </a:rPr>
              <a:t>How will the outcome be measured?</a:t>
            </a:r>
          </a:p>
          <a:p>
            <a:pPr marL="342900" indent="-342900">
              <a:buFont typeface="Wingdings" pitchFamily="2" charset="2"/>
              <a:buChar char="ü"/>
            </a:pPr>
            <a:r>
              <a:rPr lang="en-US" sz="2200">
                <a:latin typeface="Calibri" pitchFamily="34" charset="0"/>
              </a:rPr>
              <a:t>Is there data already being collected on this metric? If so, how can the data be mined and presented in a meaningful reader format?</a:t>
            </a:r>
          </a:p>
          <a:p>
            <a:pPr marL="342900" indent="-342900">
              <a:buFont typeface="Wingdings" pitchFamily="2" charset="2"/>
              <a:buChar char="ü"/>
            </a:pPr>
            <a:r>
              <a:rPr lang="en-US" sz="2200">
                <a:latin typeface="Calibri" pitchFamily="34" charset="0"/>
              </a:rPr>
              <a:t>Can informatics be created to automatically collect the data? If not, how can the NP collect the data?</a:t>
            </a:r>
          </a:p>
          <a:p>
            <a:pPr marL="342900" indent="-342900">
              <a:buFont typeface="Wingdings" pitchFamily="2" charset="2"/>
              <a:buChar char="ü"/>
            </a:pPr>
            <a:r>
              <a:rPr lang="en-US" sz="2200">
                <a:latin typeface="Calibri" pitchFamily="34" charset="0"/>
              </a:rPr>
              <a:t>If the NP is collected the data, can the collection process be integrated in to the current workflow?</a:t>
            </a:r>
          </a:p>
          <a:p>
            <a:pPr marL="342900" indent="-342900">
              <a:buFont typeface="Wingdings" pitchFamily="2" charset="2"/>
              <a:buChar char="ü"/>
            </a:pPr>
            <a:r>
              <a:rPr lang="en-US" sz="2200">
                <a:latin typeface="Calibri" pitchFamily="34" charset="0"/>
              </a:rPr>
              <a:t>What is your target value? Reach value? Unacceptable value?</a:t>
            </a:r>
          </a:p>
          <a:p>
            <a:pPr marL="342900" indent="-342900">
              <a:buFont typeface="Wingdings" pitchFamily="2" charset="2"/>
              <a:buChar char="ü"/>
            </a:pPr>
            <a:r>
              <a:rPr lang="en-US" sz="2200">
                <a:latin typeface="Calibri" pitchFamily="34" charset="0"/>
              </a:rPr>
              <a:t>How will you address unacceptable values consistently?</a:t>
            </a:r>
          </a:p>
          <a:p>
            <a:pPr marL="342900" indent="-342900">
              <a:buFont typeface="Wingdings" pitchFamily="2" charset="2"/>
              <a:buChar char="ü"/>
            </a:pPr>
            <a:r>
              <a:rPr lang="en-US" sz="2200">
                <a:latin typeface="Calibri" pitchFamily="34" charset="0"/>
              </a:rPr>
              <a:t>How will the NPs and others in your practice be able to monitor this data?</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8"/>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075" name="Content Placeholder 2"/>
          <p:cNvSpPr>
            <a:spLocks noGrp="1"/>
          </p:cNvSpPr>
          <p:nvPr>
            <p:ph idx="1"/>
          </p:nvPr>
        </p:nvSpPr>
        <p:spPr>
          <a:xfrm>
            <a:off x="1438275" y="1343025"/>
            <a:ext cx="3408363" cy="3346450"/>
          </a:xfrm>
        </p:spPr>
        <p:txBody>
          <a:bodyPr rtlCol="0">
            <a:noAutofit/>
          </a:bodyPr>
          <a:lstStyle/>
          <a:p>
            <a:pPr marL="0" indent="0" fontAlgn="auto">
              <a:spcAft>
                <a:spcPts val="0"/>
              </a:spcAft>
              <a:buFont typeface="Arial" charset="0"/>
              <a:buNone/>
              <a:defRPr/>
            </a:pPr>
            <a:r>
              <a:rPr lang="en-US" sz="1800" dirty="0">
                <a:solidFill>
                  <a:schemeClr val="tx1">
                    <a:lumMod val="85000"/>
                    <a:lumOff val="15000"/>
                  </a:schemeClr>
                </a:solidFill>
              </a:rPr>
              <a:t/>
            </a:r>
            <a:br>
              <a:rPr lang="en-US" sz="1800" dirty="0">
                <a:solidFill>
                  <a:schemeClr val="tx1">
                    <a:lumMod val="85000"/>
                    <a:lumOff val="15000"/>
                  </a:schemeClr>
                </a:solidFill>
              </a:rPr>
            </a:br>
            <a:endParaRPr lang="en-US" sz="1800" dirty="0">
              <a:solidFill>
                <a:schemeClr val="tx1">
                  <a:lumMod val="85000"/>
                  <a:lumOff val="15000"/>
                </a:schemeClr>
              </a:solidFill>
            </a:endParaRPr>
          </a:p>
        </p:txBody>
      </p:sp>
      <p:sp>
        <p:nvSpPr>
          <p:cNvPr id="20" name="Rectangle 19"/>
          <p:cNvSpPr/>
          <p:nvPr/>
        </p:nvSpPr>
        <p:spPr>
          <a:xfrm>
            <a:off x="1828800" y="2422677"/>
            <a:ext cx="7329488" cy="4435321"/>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Text Placeholder 2"/>
          <p:cNvSpPr txBox="1">
            <a:spLocks/>
          </p:cNvSpPr>
          <p:nvPr/>
        </p:nvSpPr>
        <p:spPr>
          <a:xfrm>
            <a:off x="989013" y="1106488"/>
            <a:ext cx="3432175" cy="639762"/>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Aft>
                <a:spcPts val="0"/>
              </a:spcAft>
              <a:buFont typeface="Symbol" pitchFamily="18" charset="2"/>
              <a:buNone/>
              <a:defRPr/>
            </a:pPr>
            <a:endParaRPr lang="en-US" dirty="0">
              <a:solidFill>
                <a:schemeClr val="tx1">
                  <a:lumMod val="85000"/>
                  <a:lumOff val="15000"/>
                </a:schemeClr>
              </a:solidFill>
            </a:endParaRPr>
          </a:p>
        </p:txBody>
      </p:sp>
      <p:sp>
        <p:nvSpPr>
          <p:cNvPr id="68616" name="TextBox 1"/>
          <p:cNvSpPr txBox="1">
            <a:spLocks noChangeArrowheads="1"/>
          </p:cNvSpPr>
          <p:nvPr/>
        </p:nvSpPr>
        <p:spPr bwMode="auto">
          <a:xfrm>
            <a:off x="1828800" y="2022475"/>
            <a:ext cx="6553200" cy="2678113"/>
          </a:xfrm>
          <a:prstGeom prst="rect">
            <a:avLst/>
          </a:prstGeom>
          <a:noFill/>
          <a:ln w="9525">
            <a:noFill/>
            <a:miter lim="800000"/>
            <a:headEnd/>
            <a:tailEnd/>
          </a:ln>
        </p:spPr>
        <p:txBody>
          <a:bodyPr>
            <a:spAutoFit/>
          </a:bodyPr>
          <a:lstStyle/>
          <a:p>
            <a:r>
              <a:rPr lang="en-US" sz="2400">
                <a:latin typeface="Calibri" pitchFamily="34" charset="0"/>
              </a:rPr>
              <a:t>“…performance…of clinical microsystems is often hidden from view because of a lack of metrics, data or benchmarking information to reveal whether or not everything is done every time in the right way at the right time in the best way for the best possible results...Continuous nurturing of an (NP practice) to be information rich is essential…. </a:t>
            </a:r>
          </a:p>
        </p:txBody>
      </p:sp>
      <p:sp>
        <p:nvSpPr>
          <p:cNvPr id="10" name="Title 1"/>
          <p:cNvSpPr txBox="1">
            <a:spLocks/>
          </p:cNvSpPr>
          <p:nvPr/>
        </p:nvSpPr>
        <p:spPr bwMode="auto">
          <a:xfrm>
            <a:off x="982663" y="38100"/>
            <a:ext cx="4656137" cy="1333500"/>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4200" dirty="0" smtClean="0">
                <a:solidFill>
                  <a:schemeClr val="tx1">
                    <a:lumMod val="85000"/>
                    <a:lumOff val="15000"/>
                  </a:schemeClr>
                </a:solidFill>
              </a:rPr>
              <a:t>Nelson, et. al, 2008</a:t>
            </a:r>
            <a:endParaRPr lang="en-US" sz="4200" dirty="0">
              <a:solidFill>
                <a:schemeClr val="tx1">
                  <a:lumMod val="85000"/>
                  <a:lumOff val="15000"/>
                </a:schemeClr>
              </a:solidFill>
            </a:endParaRPr>
          </a:p>
        </p:txBody>
      </p:sp>
      <p:grpSp>
        <p:nvGrpSpPr>
          <p:cNvPr id="68618" name="Group 11"/>
          <p:cNvGrpSpPr>
            <a:grpSpLocks/>
          </p:cNvGrpSpPr>
          <p:nvPr/>
        </p:nvGrpSpPr>
        <p:grpSpPr bwMode="auto">
          <a:xfrm>
            <a:off x="6897688" y="914400"/>
            <a:ext cx="1331912" cy="325438"/>
            <a:chOff x="2033958" y="5541963"/>
            <a:chExt cx="1332464" cy="325437"/>
          </a:xfrm>
        </p:grpSpPr>
        <p:sp>
          <p:nvSpPr>
            <p:cNvPr id="13" name="Rectangle 12"/>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2"/>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28674" name="Picture 3" descr="Magnet Sign Magnet Sign019.jpg"/>
          <p:cNvPicPr>
            <a:picLocks noChangeAspect="1"/>
          </p:cNvPicPr>
          <p:nvPr/>
        </p:nvPicPr>
        <p:blipFill>
          <a:blip r:embed="rId4" cstate="print"/>
          <a:srcRect/>
          <a:stretch>
            <a:fillRect/>
          </a:stretch>
        </p:blipFill>
        <p:spPr bwMode="auto">
          <a:xfrm>
            <a:off x="420688" y="609600"/>
            <a:ext cx="8313737" cy="5418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381000" y="4335463"/>
            <a:ext cx="9753600" cy="914400"/>
          </a:xfrm>
          <a:prstGeom prst="rect">
            <a:avLst/>
          </a:prstGeom>
          <a:gradFill flip="none" rotWithShape="1">
            <a:gsLst>
              <a:gs pos="0">
                <a:srgbClr val="947724">
                  <a:shade val="30000"/>
                  <a:satMod val="115000"/>
                </a:srgbClr>
              </a:gs>
              <a:gs pos="50000">
                <a:srgbClr val="947724">
                  <a:shade val="67500"/>
                  <a:satMod val="115000"/>
                </a:srgbClr>
              </a:gs>
              <a:gs pos="100000">
                <a:srgbClr val="947724">
                  <a:shade val="100000"/>
                  <a:satMod val="115000"/>
                </a:srgbClr>
              </a:gs>
            </a:gsLst>
            <a:lin ang="8100000" scaled="1"/>
            <a:tileRect/>
          </a:gradFill>
          <a:ln w="12700">
            <a:solidFill>
              <a:schemeClr val="bg1"/>
            </a:solidFill>
          </a:ln>
          <a:effectLst>
            <a:outerShdw blurRad="203200" dist="139700" dir="5400000" algn="t"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636" name="TextBox 1"/>
          <p:cNvSpPr txBox="1">
            <a:spLocks noChangeArrowheads="1"/>
          </p:cNvSpPr>
          <p:nvPr/>
        </p:nvSpPr>
        <p:spPr bwMode="auto">
          <a:xfrm>
            <a:off x="2841625" y="4497388"/>
            <a:ext cx="3429000" cy="646112"/>
          </a:xfrm>
          <a:prstGeom prst="rect">
            <a:avLst/>
          </a:prstGeom>
          <a:noFill/>
          <a:ln w="9525">
            <a:noFill/>
            <a:miter lim="800000"/>
            <a:headEnd/>
            <a:tailEnd/>
          </a:ln>
        </p:spPr>
        <p:txBody>
          <a:bodyPr>
            <a:spAutoFit/>
          </a:bodyPr>
          <a:lstStyle/>
          <a:p>
            <a:pPr algn="ctr"/>
            <a:r>
              <a:rPr lang="en-US" sz="3600">
                <a:solidFill>
                  <a:schemeClr val="bg1"/>
                </a:solidFill>
                <a:latin typeface="Calibri" pitchFamily="34" charset="0"/>
              </a:rPr>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2" descr="C:\Users\PMK\Desktop\Picture2.jpg"/>
          <p:cNvPicPr>
            <a:picLocks noChangeAspect="1" noChangeArrowheads="1"/>
          </p:cNvPicPr>
          <p:nvPr/>
        </p:nvPicPr>
        <p:blipFill>
          <a:blip r:embed="rId2"/>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55738" y="1074738"/>
            <a:ext cx="6777037" cy="4527550"/>
          </a:xfrm>
        </p:spPr>
        <p:txBody>
          <a:bodyPr rtlCol="0">
            <a:noAutofit/>
          </a:bodyPr>
          <a:lstStyle/>
          <a:p>
            <a:pPr marL="0" indent="0" fontAlgn="auto">
              <a:spcBef>
                <a:spcPts val="1000"/>
              </a:spcBef>
              <a:spcAft>
                <a:spcPts val="0"/>
              </a:spcAft>
              <a:buFont typeface="Arial" charset="0"/>
              <a:buNone/>
              <a:defRPr/>
            </a:pPr>
            <a:r>
              <a:rPr lang="en-US" sz="1600" dirty="0">
                <a:solidFill>
                  <a:schemeClr val="tx1">
                    <a:lumMod val="85000"/>
                    <a:lumOff val="15000"/>
                  </a:schemeClr>
                </a:solidFill>
              </a:rPr>
              <a:t>Agency for Healthcare Research and Quality. </a:t>
            </a:r>
            <a:r>
              <a:rPr lang="en-US" sz="1600" i="1" dirty="0">
                <a:solidFill>
                  <a:schemeClr val="tx1">
                    <a:lumMod val="85000"/>
                    <a:lumOff val="15000"/>
                  </a:schemeClr>
                </a:solidFill>
              </a:rPr>
              <a:t>Guide to Health Care Quality. </a:t>
            </a:r>
            <a:r>
              <a:rPr lang="en-US" sz="1600" dirty="0">
                <a:solidFill>
                  <a:schemeClr val="tx1">
                    <a:lumMod val="85000"/>
                    <a:lumOff val="15000"/>
                  </a:schemeClr>
                </a:solidFill>
              </a:rPr>
              <a:t>Retrieved on September 3, 2011 from http://www.ahrq.gov/consumer/guidetoq</a:t>
            </a:r>
            <a:r>
              <a:rPr lang="en-US" sz="1600" dirty="0" smtClean="0">
                <a:solidFill>
                  <a:schemeClr val="tx1">
                    <a:lumMod val="85000"/>
                    <a:lumOff val="15000"/>
                  </a:schemeClr>
                </a:solidFill>
              </a:rPr>
              <a:t>/</a:t>
            </a:r>
            <a:endParaRPr lang="en-US" sz="1600" dirty="0">
              <a:solidFill>
                <a:schemeClr val="tx1">
                  <a:lumMod val="85000"/>
                  <a:lumOff val="15000"/>
                </a:schemeClr>
              </a:solidFill>
            </a:endParaRPr>
          </a:p>
          <a:p>
            <a:pPr marL="0" indent="0" fontAlgn="auto">
              <a:spcBef>
                <a:spcPts val="1000"/>
              </a:spcBef>
              <a:spcAft>
                <a:spcPts val="0"/>
              </a:spcAft>
              <a:buFont typeface="Arial" charset="0"/>
              <a:buNone/>
              <a:defRPr/>
            </a:pPr>
            <a:r>
              <a:rPr lang="en-US" sz="1600" dirty="0">
                <a:solidFill>
                  <a:schemeClr val="tx1">
                    <a:lumMod val="85000"/>
                    <a:lumOff val="15000"/>
                  </a:schemeClr>
                </a:solidFill>
              </a:rPr>
              <a:t>American Council on Graduate Medical Education (February, 2007). </a:t>
            </a:r>
            <a:r>
              <a:rPr lang="en-US" sz="1600" i="1" dirty="0">
                <a:solidFill>
                  <a:schemeClr val="tx1">
                    <a:lumMod val="85000"/>
                    <a:lumOff val="15000"/>
                  </a:schemeClr>
                </a:solidFill>
              </a:rPr>
              <a:t>Common Program Requirements: General Competencies</a:t>
            </a:r>
            <a:r>
              <a:rPr lang="en-US" sz="1600" dirty="0">
                <a:solidFill>
                  <a:schemeClr val="tx1">
                    <a:lumMod val="85000"/>
                    <a:lumOff val="15000"/>
                  </a:schemeClr>
                </a:solidFill>
              </a:rPr>
              <a:t>. Retrieved September 3, 2011 from </a:t>
            </a:r>
            <a:r>
              <a:rPr lang="en-US" sz="1600" dirty="0">
                <a:solidFill>
                  <a:schemeClr val="tx1">
                    <a:lumMod val="85000"/>
                    <a:lumOff val="15000"/>
                  </a:schemeClr>
                </a:solidFill>
                <a:hlinkClick r:id="rId3"/>
              </a:rPr>
              <a:t>http://</a:t>
            </a:r>
            <a:r>
              <a:rPr lang="en-US" sz="1600" dirty="0" smtClean="0">
                <a:solidFill>
                  <a:schemeClr val="tx1">
                    <a:lumMod val="85000"/>
                    <a:lumOff val="15000"/>
                  </a:schemeClr>
                </a:solidFill>
                <a:hlinkClick r:id="rId3"/>
              </a:rPr>
              <a:t>www.acgme.org/outcome/comp/GeneralCompetenciesStandards21307.pdf</a:t>
            </a:r>
            <a:endParaRPr lang="en-US" sz="1600" dirty="0" smtClean="0">
              <a:solidFill>
                <a:schemeClr val="tx1">
                  <a:lumMod val="85000"/>
                  <a:lumOff val="15000"/>
                </a:schemeClr>
              </a:solidFill>
            </a:endParaRPr>
          </a:p>
          <a:p>
            <a:pPr marL="0" indent="0" fontAlgn="auto">
              <a:spcBef>
                <a:spcPts val="1000"/>
              </a:spcBef>
              <a:spcAft>
                <a:spcPts val="0"/>
              </a:spcAft>
              <a:buFont typeface="Symbol" pitchFamily="18" charset="2"/>
              <a:buNone/>
              <a:defRPr/>
            </a:pPr>
            <a:r>
              <a:rPr lang="en-US" sz="1600" i="1" dirty="0">
                <a:solidFill>
                  <a:schemeClr val="tx1"/>
                </a:solidFill>
              </a:rPr>
              <a:t>Bringing the New Joint Commission Standards for Credentialing and Privileging Within Reach of the Community 	Hospital, </a:t>
            </a:r>
            <a:r>
              <a:rPr lang="en-US" sz="1600" dirty="0">
                <a:solidFill>
                  <a:schemeClr val="tx1"/>
                </a:solidFill>
              </a:rPr>
              <a:t>An Institute for Health Metrics White Paper </a:t>
            </a:r>
            <a:r>
              <a:rPr lang="en-US" sz="1600" dirty="0" smtClean="0">
                <a:solidFill>
                  <a:schemeClr val="tx1"/>
                </a:solidFill>
              </a:rPr>
              <a:t>2008</a:t>
            </a:r>
            <a:endParaRPr lang="en-US" sz="1600" dirty="0">
              <a:solidFill>
                <a:schemeClr val="tx1"/>
              </a:solidFill>
            </a:endParaRPr>
          </a:p>
          <a:p>
            <a:pPr marL="0" indent="0" fontAlgn="auto">
              <a:spcBef>
                <a:spcPts val="1000"/>
              </a:spcBef>
              <a:spcAft>
                <a:spcPts val="0"/>
              </a:spcAft>
              <a:buFont typeface="Arial" charset="0"/>
              <a:buNone/>
              <a:defRPr/>
            </a:pPr>
            <a:r>
              <a:rPr lang="en-US" sz="1600" dirty="0" err="1">
                <a:solidFill>
                  <a:schemeClr val="tx1"/>
                </a:solidFill>
              </a:rPr>
              <a:t>DeMilt</a:t>
            </a:r>
            <a:r>
              <a:rPr lang="en-US" sz="1600" dirty="0">
                <a:solidFill>
                  <a:schemeClr val="tx1"/>
                </a:solidFill>
              </a:rPr>
              <a:t>, D, Fitzpatrick</a:t>
            </a:r>
            <a:r>
              <a:rPr lang="en-US" sz="1600" dirty="0">
                <a:solidFill>
                  <a:schemeClr val="tx1">
                    <a:lumMod val="85000"/>
                    <a:lumOff val="15000"/>
                  </a:schemeClr>
                </a:solidFill>
              </a:rPr>
              <a:t>, J, McNulty, R. 2010.</a:t>
            </a:r>
            <a:r>
              <a:rPr lang="en-US" sz="1600" i="1" dirty="0">
                <a:solidFill>
                  <a:schemeClr val="tx1">
                    <a:lumMod val="85000"/>
                    <a:lumOff val="15000"/>
                  </a:schemeClr>
                </a:solidFill>
              </a:rPr>
              <a:t> Nurse Practitioners job satisfactions and intent to leave current positions, the nursing profession and the nurse practitioner role as a direct care provider. </a:t>
            </a:r>
            <a:r>
              <a:rPr lang="en-US" sz="1600" dirty="0">
                <a:solidFill>
                  <a:schemeClr val="tx1">
                    <a:lumMod val="85000"/>
                    <a:lumOff val="15000"/>
                  </a:schemeClr>
                </a:solidFill>
              </a:rPr>
              <a:t>Journal of American Academy of Nurse Practitioners, 10, </a:t>
            </a:r>
            <a:r>
              <a:rPr lang="en-US" sz="1600" dirty="0" smtClean="0">
                <a:solidFill>
                  <a:schemeClr val="tx1">
                    <a:lumMod val="85000"/>
                    <a:lumOff val="15000"/>
                  </a:schemeClr>
                </a:solidFill>
              </a:rPr>
              <a:t>1-8</a:t>
            </a:r>
            <a:endParaRPr lang="en-US" sz="1600" dirty="0">
              <a:solidFill>
                <a:schemeClr val="tx1">
                  <a:lumMod val="85000"/>
                  <a:lumOff val="15000"/>
                </a:schemeClr>
              </a:solidFill>
            </a:endParaRPr>
          </a:p>
          <a:p>
            <a:pPr marL="0" indent="0" fontAlgn="auto">
              <a:spcBef>
                <a:spcPts val="1000"/>
              </a:spcBef>
              <a:spcAft>
                <a:spcPts val="0"/>
              </a:spcAft>
              <a:buFont typeface="Arial" charset="0"/>
              <a:buNone/>
              <a:defRPr/>
            </a:pPr>
            <a:r>
              <a:rPr lang="en-US" sz="1600" dirty="0" err="1">
                <a:solidFill>
                  <a:schemeClr val="tx1">
                    <a:lumMod val="85000"/>
                    <a:lumOff val="15000"/>
                  </a:schemeClr>
                </a:solidFill>
              </a:rPr>
              <a:t>Faris</a:t>
            </a:r>
            <a:r>
              <a:rPr lang="en-US" sz="1600" dirty="0">
                <a:solidFill>
                  <a:schemeClr val="tx1">
                    <a:lumMod val="85000"/>
                    <a:lumOff val="15000"/>
                  </a:schemeClr>
                </a:solidFill>
              </a:rPr>
              <a:t>, J., Douglas, M, Maples, D., Berg, L. </a:t>
            </a:r>
            <a:r>
              <a:rPr lang="en-US" sz="1600" dirty="0" err="1">
                <a:solidFill>
                  <a:schemeClr val="tx1">
                    <a:lumMod val="85000"/>
                    <a:lumOff val="15000"/>
                  </a:schemeClr>
                </a:solidFill>
              </a:rPr>
              <a:t>Thrailkill</a:t>
            </a:r>
            <a:r>
              <a:rPr lang="en-US" sz="1600" dirty="0">
                <a:solidFill>
                  <a:schemeClr val="tx1">
                    <a:lumMod val="85000"/>
                    <a:lumOff val="15000"/>
                  </a:schemeClr>
                </a:solidFill>
              </a:rPr>
              <a:t>, A. (2009). </a:t>
            </a:r>
            <a:r>
              <a:rPr lang="en-US" sz="1600" i="1" dirty="0">
                <a:solidFill>
                  <a:schemeClr val="tx1">
                    <a:lumMod val="85000"/>
                    <a:lumOff val="15000"/>
                  </a:schemeClr>
                </a:solidFill>
              </a:rPr>
              <a:t>Job satisfaction of advanced practice nurses in the Veterans Health Administration. </a:t>
            </a:r>
            <a:r>
              <a:rPr lang="en-US" sz="1600" dirty="0">
                <a:solidFill>
                  <a:schemeClr val="tx1">
                    <a:lumMod val="85000"/>
                    <a:lumOff val="15000"/>
                  </a:schemeClr>
                </a:solidFill>
              </a:rPr>
              <a:t>Journal of the American Academy of Nurse Practitioners, 11, 1-10.</a:t>
            </a: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References</a:t>
            </a:r>
          </a:p>
        </p:txBody>
      </p:sp>
      <p:sp>
        <p:nvSpPr>
          <p:cNvPr id="25" name="Rectangle 24"/>
          <p:cNvSpPr/>
          <p:nvPr/>
        </p:nvSpPr>
        <p:spPr>
          <a:xfrm>
            <a:off x="1255062" y="12192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1688" name="Group 15"/>
          <p:cNvGrpSpPr>
            <a:grpSpLocks/>
          </p:cNvGrpSpPr>
          <p:nvPr/>
        </p:nvGrpSpPr>
        <p:grpSpPr bwMode="auto">
          <a:xfrm>
            <a:off x="7564438" y="5922963"/>
            <a:ext cx="1331912" cy="325437"/>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55062" y="208615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1255062" y="341693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1256431" y="429547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1256431" y="53989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2" descr="C:\Users\PMK\Desktop\Picture2.jpg"/>
          <p:cNvPicPr>
            <a:picLocks noChangeAspect="1" noChangeArrowheads="1"/>
          </p:cNvPicPr>
          <p:nvPr/>
        </p:nvPicPr>
        <p:blipFill>
          <a:blip r:embed="rId2"/>
          <a:srcRect/>
          <a:stretch>
            <a:fillRect/>
          </a:stretch>
        </p:blipFill>
        <p:spPr bwMode="auto">
          <a:xfrm>
            <a:off x="3175"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49388" y="1143000"/>
            <a:ext cx="6777037" cy="4459288"/>
          </a:xfrm>
        </p:spPr>
        <p:txBody>
          <a:bodyPr rtlCol="0">
            <a:noAutofit/>
          </a:bodyPr>
          <a:lstStyle/>
          <a:p>
            <a:pPr marL="0" indent="0" fontAlgn="auto">
              <a:spcBef>
                <a:spcPts val="1000"/>
              </a:spcBef>
              <a:spcAft>
                <a:spcPts val="0"/>
              </a:spcAft>
              <a:buFont typeface="Arial" charset="0"/>
              <a:buNone/>
              <a:defRPr/>
            </a:pPr>
            <a:r>
              <a:rPr lang="en-US" sz="1600" dirty="0" smtClean="0">
                <a:solidFill>
                  <a:schemeClr val="tx1">
                    <a:lumMod val="85000"/>
                    <a:lumOff val="15000"/>
                  </a:schemeClr>
                </a:solidFill>
              </a:rPr>
              <a:t>Goldschmidt</a:t>
            </a:r>
            <a:r>
              <a:rPr lang="en-US" sz="1600" dirty="0">
                <a:solidFill>
                  <a:schemeClr val="tx1">
                    <a:lumMod val="85000"/>
                    <a:lumOff val="15000"/>
                  </a:schemeClr>
                </a:solidFill>
              </a:rPr>
              <a:t>, K., Rust, D., </a:t>
            </a:r>
            <a:r>
              <a:rPr lang="en-US" sz="1600" dirty="0" err="1">
                <a:solidFill>
                  <a:schemeClr val="tx1">
                    <a:lumMod val="85000"/>
                    <a:lumOff val="15000"/>
                  </a:schemeClr>
                </a:solidFill>
              </a:rPr>
              <a:t>Torowicz</a:t>
            </a:r>
            <a:r>
              <a:rPr lang="en-US" sz="1600" dirty="0">
                <a:solidFill>
                  <a:schemeClr val="tx1">
                    <a:lumMod val="85000"/>
                    <a:lumOff val="15000"/>
                  </a:schemeClr>
                </a:solidFill>
              </a:rPr>
              <a:t>, D., Kolb, S. (2011). </a:t>
            </a:r>
            <a:r>
              <a:rPr lang="en-US" sz="1600" i="1" dirty="0">
                <a:solidFill>
                  <a:schemeClr val="tx1">
                    <a:lumMod val="85000"/>
                    <a:lumOff val="15000"/>
                  </a:schemeClr>
                </a:solidFill>
              </a:rPr>
              <a:t>Onboarding Advanced Practice Nurses: Development of an orientation program in a cardiac center. </a:t>
            </a:r>
            <a:r>
              <a:rPr lang="en-US" sz="1600" dirty="0">
                <a:solidFill>
                  <a:schemeClr val="tx1">
                    <a:lumMod val="85000"/>
                    <a:lumOff val="15000"/>
                  </a:schemeClr>
                </a:solidFill>
              </a:rPr>
              <a:t>Journal of Nursing Administration. 41 (1) 36-40</a:t>
            </a:r>
          </a:p>
          <a:p>
            <a:pPr marL="0" indent="0" fontAlgn="auto">
              <a:spcBef>
                <a:spcPts val="1000"/>
              </a:spcBef>
              <a:spcAft>
                <a:spcPts val="0"/>
              </a:spcAft>
              <a:buFont typeface="Symbol" pitchFamily="18" charset="2"/>
              <a:buNone/>
              <a:defRPr/>
            </a:pPr>
            <a:r>
              <a:rPr lang="en-US" sz="1600" dirty="0" smtClean="0">
                <a:solidFill>
                  <a:schemeClr val="tx1"/>
                </a:solidFill>
              </a:rPr>
              <a:t>Institute </a:t>
            </a:r>
            <a:r>
              <a:rPr lang="en-US" sz="1600" dirty="0">
                <a:solidFill>
                  <a:schemeClr val="tx1"/>
                </a:solidFill>
              </a:rPr>
              <a:t>of Medicine. (2011). </a:t>
            </a:r>
            <a:r>
              <a:rPr lang="en-US" sz="1600" i="1" dirty="0">
                <a:solidFill>
                  <a:schemeClr val="tx1"/>
                </a:solidFill>
              </a:rPr>
              <a:t>The Future of Nursing: Leading change, advancing health. </a:t>
            </a:r>
            <a:r>
              <a:rPr lang="en-US" sz="1600" dirty="0">
                <a:solidFill>
                  <a:schemeClr val="tx1"/>
                </a:solidFill>
              </a:rPr>
              <a:t>Washington, DC</a:t>
            </a:r>
            <a:r>
              <a:rPr lang="en-US" sz="1600" i="1" dirty="0">
                <a:solidFill>
                  <a:schemeClr val="tx1"/>
                </a:solidFill>
              </a:rPr>
              <a:t>: </a:t>
            </a:r>
            <a:r>
              <a:rPr lang="en-US" sz="1600" dirty="0">
                <a:solidFill>
                  <a:schemeClr val="tx1"/>
                </a:solidFill>
              </a:rPr>
              <a:t>The National Academies Press.</a:t>
            </a:r>
          </a:p>
          <a:p>
            <a:pPr marL="0" indent="0" fontAlgn="auto">
              <a:spcBef>
                <a:spcPts val="1000"/>
              </a:spcBef>
              <a:spcAft>
                <a:spcPts val="0"/>
              </a:spcAft>
              <a:buFont typeface="Arial" charset="0"/>
              <a:buNone/>
              <a:defRPr/>
            </a:pPr>
            <a:r>
              <a:rPr lang="en-US" sz="1600" dirty="0" err="1" smtClean="0">
                <a:solidFill>
                  <a:schemeClr val="tx1">
                    <a:lumMod val="85000"/>
                    <a:lumOff val="15000"/>
                  </a:schemeClr>
                </a:solidFill>
              </a:rPr>
              <a:t>Kleinpell</a:t>
            </a:r>
            <a:r>
              <a:rPr lang="en-US" sz="1600" dirty="0">
                <a:solidFill>
                  <a:schemeClr val="tx1">
                    <a:lumMod val="85000"/>
                    <a:lumOff val="15000"/>
                  </a:schemeClr>
                </a:solidFill>
              </a:rPr>
              <a:t>, R. (2009). </a:t>
            </a:r>
            <a:r>
              <a:rPr lang="en-US" sz="1600" i="1" dirty="0">
                <a:solidFill>
                  <a:schemeClr val="tx1">
                    <a:lumMod val="85000"/>
                    <a:lumOff val="15000"/>
                  </a:schemeClr>
                </a:solidFill>
              </a:rPr>
              <a:t>Outcome Assessment in Advanced Practice Nursing. </a:t>
            </a:r>
            <a:r>
              <a:rPr lang="en-US" sz="1600" dirty="0">
                <a:solidFill>
                  <a:schemeClr val="tx1">
                    <a:lumMod val="85000"/>
                    <a:lumOff val="15000"/>
                  </a:schemeClr>
                </a:solidFill>
              </a:rPr>
              <a:t>Springer, New York.</a:t>
            </a:r>
          </a:p>
          <a:p>
            <a:pPr marL="0" indent="0" fontAlgn="auto">
              <a:spcBef>
                <a:spcPts val="1000"/>
              </a:spcBef>
              <a:spcAft>
                <a:spcPts val="0"/>
              </a:spcAft>
              <a:buFont typeface="Symbol" pitchFamily="18" charset="2"/>
              <a:buNone/>
              <a:defRPr/>
            </a:pPr>
            <a:r>
              <a:rPr lang="en-US" sz="1600" i="1" dirty="0">
                <a:solidFill>
                  <a:schemeClr val="tx1"/>
                </a:solidFill>
              </a:rPr>
              <a:t>Measuring Hospitalist Performance: Metrics, Reports, and Dashboards.  </a:t>
            </a:r>
            <a:r>
              <a:rPr lang="en-US" sz="1600" dirty="0">
                <a:solidFill>
                  <a:schemeClr val="tx1"/>
                </a:solidFill>
              </a:rPr>
              <a:t>A White Paper. The Society of Hospital 	Medicine’s Benchmarks Committee, August 2006</a:t>
            </a:r>
          </a:p>
          <a:p>
            <a:pPr marL="0" indent="0" fontAlgn="auto">
              <a:spcBef>
                <a:spcPts val="1000"/>
              </a:spcBef>
              <a:spcAft>
                <a:spcPts val="0"/>
              </a:spcAft>
              <a:buFont typeface="Arial" charset="0"/>
              <a:buNone/>
              <a:defRPr/>
            </a:pPr>
            <a:r>
              <a:rPr lang="en-US" sz="1600" dirty="0" smtClean="0">
                <a:solidFill>
                  <a:schemeClr val="tx1">
                    <a:lumMod val="85000"/>
                    <a:lumOff val="15000"/>
                  </a:schemeClr>
                </a:solidFill>
              </a:rPr>
              <a:t>National </a:t>
            </a:r>
            <a:r>
              <a:rPr lang="en-US" sz="1600" dirty="0">
                <a:solidFill>
                  <a:schemeClr val="tx1">
                    <a:lumMod val="85000"/>
                    <a:lumOff val="15000"/>
                  </a:schemeClr>
                </a:solidFill>
              </a:rPr>
              <a:t>Organization for Nurse Practitioner Faculties (April 2011). </a:t>
            </a:r>
            <a:r>
              <a:rPr lang="en-US" sz="1600" i="1" dirty="0">
                <a:solidFill>
                  <a:schemeClr val="tx1">
                    <a:lumMod val="85000"/>
                    <a:lumOff val="15000"/>
                  </a:schemeClr>
                </a:solidFill>
              </a:rPr>
              <a:t>Nurse Practitioner Core Competencies</a:t>
            </a:r>
            <a:r>
              <a:rPr lang="en-US" sz="1600" dirty="0">
                <a:solidFill>
                  <a:schemeClr val="tx1">
                    <a:lumMod val="85000"/>
                    <a:lumOff val="15000"/>
                  </a:schemeClr>
                </a:solidFill>
              </a:rPr>
              <a:t>. Retrieved on September 3, 2011 from </a:t>
            </a:r>
            <a:r>
              <a:rPr lang="en-US" sz="1600" dirty="0">
                <a:solidFill>
                  <a:schemeClr val="tx1">
                    <a:lumMod val="85000"/>
                    <a:lumOff val="15000"/>
                  </a:schemeClr>
                </a:solidFill>
                <a:hlinkClick r:id="rId3"/>
              </a:rPr>
              <a:t>http://</a:t>
            </a:r>
            <a:r>
              <a:rPr lang="en-US" sz="1600" dirty="0" smtClean="0">
                <a:solidFill>
                  <a:schemeClr val="tx1">
                    <a:lumMod val="85000"/>
                    <a:lumOff val="15000"/>
                  </a:schemeClr>
                </a:solidFill>
                <a:hlinkClick r:id="rId3"/>
              </a:rPr>
              <a:t>nonpf.com/associations/10789/files/IntegratedNPCoreCompsFINALApril2011.pdf</a:t>
            </a:r>
            <a:endParaRPr lang="en-US" sz="1600" dirty="0" smtClean="0">
              <a:solidFill>
                <a:schemeClr val="tx1">
                  <a:lumMod val="85000"/>
                  <a:lumOff val="15000"/>
                </a:schemeClr>
              </a:solidFill>
            </a:endParaRPr>
          </a:p>
          <a:p>
            <a:pPr marL="0" indent="0" fontAlgn="auto">
              <a:spcBef>
                <a:spcPts val="1000"/>
              </a:spcBef>
              <a:spcAft>
                <a:spcPts val="0"/>
              </a:spcAft>
              <a:buFont typeface="Arial" charset="0"/>
              <a:buNone/>
              <a:defRPr/>
            </a:pPr>
            <a:r>
              <a:rPr lang="en-US" sz="1600" dirty="0" smtClean="0">
                <a:solidFill>
                  <a:schemeClr val="tx1">
                    <a:lumMod val="85000"/>
                    <a:lumOff val="15000"/>
                  </a:schemeClr>
                </a:solidFill>
              </a:rPr>
              <a:t>Nelson, E., Godfrey, M., </a:t>
            </a:r>
            <a:r>
              <a:rPr lang="en-US" sz="1600" dirty="0" err="1" smtClean="0">
                <a:solidFill>
                  <a:schemeClr val="tx1">
                    <a:lumMod val="85000"/>
                    <a:lumOff val="15000"/>
                  </a:schemeClr>
                </a:solidFill>
              </a:rPr>
              <a:t>Batalden</a:t>
            </a:r>
            <a:r>
              <a:rPr lang="en-US" sz="1600" dirty="0" smtClean="0">
                <a:solidFill>
                  <a:schemeClr val="tx1">
                    <a:lumMod val="85000"/>
                    <a:lumOff val="15000"/>
                  </a:schemeClr>
                </a:solidFill>
              </a:rPr>
              <a:t>, P. et al. </a:t>
            </a:r>
            <a:r>
              <a:rPr lang="en-US" sz="1600" i="1" dirty="0" smtClean="0">
                <a:solidFill>
                  <a:schemeClr val="tx1">
                    <a:lumMod val="85000"/>
                    <a:lumOff val="15000"/>
                  </a:schemeClr>
                </a:solidFill>
              </a:rPr>
              <a:t>Clinical Microsystems, Part 1: The building blocks of health systems. </a:t>
            </a:r>
            <a:r>
              <a:rPr lang="en-US" sz="1600" dirty="0" smtClean="0">
                <a:solidFill>
                  <a:schemeClr val="tx1">
                    <a:lumMod val="85000"/>
                    <a:lumOff val="15000"/>
                  </a:schemeClr>
                </a:solidFill>
              </a:rPr>
              <a:t>Joint Commission on Accreditation of Healthcare Organizations, July 2008.</a:t>
            </a:r>
            <a:endParaRPr lang="en-US" sz="1600" dirty="0">
              <a:solidFill>
                <a:schemeClr val="tx1">
                  <a:lumMod val="85000"/>
                  <a:lumOff val="15000"/>
                </a:schemeClr>
              </a:solidFill>
            </a:endParaRPr>
          </a:p>
        </p:txBody>
      </p:sp>
      <p:sp>
        <p:nvSpPr>
          <p:cNvPr id="14" name="Title 1"/>
          <p:cNvSpPr txBox="1">
            <a:spLocks/>
          </p:cNvSpPr>
          <p:nvPr/>
        </p:nvSpPr>
        <p:spPr bwMode="auto">
          <a:xfrm>
            <a:off x="989013" y="304800"/>
            <a:ext cx="7967662" cy="74136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a:solidFill>
                  <a:schemeClr val="tx1">
                    <a:lumMod val="85000"/>
                    <a:lumOff val="15000"/>
                  </a:schemeClr>
                </a:solidFill>
              </a:rPr>
              <a:t>References (cont’d)</a:t>
            </a:r>
            <a:endParaRPr lang="en-US" sz="3200" dirty="0" smtClean="0">
              <a:solidFill>
                <a:schemeClr val="tx1">
                  <a:lumMod val="85000"/>
                  <a:lumOff val="15000"/>
                </a:schemeClr>
              </a:solidFill>
            </a:endParaRPr>
          </a:p>
        </p:txBody>
      </p:sp>
      <p:sp>
        <p:nvSpPr>
          <p:cNvPr id="25" name="Rectangle 24"/>
          <p:cNvSpPr/>
          <p:nvPr/>
        </p:nvSpPr>
        <p:spPr>
          <a:xfrm>
            <a:off x="1216026" y="127519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990600"/>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2712" name="Group 15"/>
          <p:cNvGrpSpPr>
            <a:grpSpLocks/>
          </p:cNvGrpSpPr>
          <p:nvPr/>
        </p:nvGrpSpPr>
        <p:grpSpPr bwMode="auto">
          <a:xfrm>
            <a:off x="7564438" y="5449888"/>
            <a:ext cx="1331912"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07936" y="208907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1207936" y="338447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18331" y="421141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1208089" y="2774874"/>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1208089" y="53227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rmAutofit/>
          </a:bodyPr>
          <a:lstStyle/>
          <a:p>
            <a:pPr marL="0" indent="0" fontAlgn="auto">
              <a:lnSpc>
                <a:spcPct val="160000"/>
              </a:lnSpc>
              <a:spcBef>
                <a:spcPts val="0"/>
              </a:spcBef>
              <a:spcAft>
                <a:spcPts val="0"/>
              </a:spcAft>
              <a:buFont typeface="Symbol" pitchFamily="18" charset="2"/>
              <a:buNone/>
              <a:defRPr/>
            </a:pPr>
            <a:r>
              <a:rPr lang="en-US" dirty="0" smtClean="0"/>
              <a:t>Safe</a:t>
            </a:r>
          </a:p>
          <a:p>
            <a:pPr marL="0" indent="0" fontAlgn="auto">
              <a:lnSpc>
                <a:spcPct val="160000"/>
              </a:lnSpc>
              <a:spcBef>
                <a:spcPts val="0"/>
              </a:spcBef>
              <a:spcAft>
                <a:spcPts val="0"/>
              </a:spcAft>
              <a:buFont typeface="Symbol" pitchFamily="18" charset="2"/>
              <a:buNone/>
              <a:defRPr/>
            </a:pPr>
            <a:r>
              <a:rPr lang="en-US" dirty="0" smtClean="0"/>
              <a:t>Effective</a:t>
            </a:r>
          </a:p>
          <a:p>
            <a:pPr marL="0" indent="0" fontAlgn="auto">
              <a:lnSpc>
                <a:spcPct val="160000"/>
              </a:lnSpc>
              <a:spcBef>
                <a:spcPts val="0"/>
              </a:spcBef>
              <a:spcAft>
                <a:spcPts val="0"/>
              </a:spcAft>
              <a:buFont typeface="Symbol" pitchFamily="18" charset="2"/>
              <a:buNone/>
              <a:defRPr/>
            </a:pPr>
            <a:r>
              <a:rPr lang="en-US" dirty="0" smtClean="0"/>
              <a:t>Patient-centered</a:t>
            </a:r>
          </a:p>
          <a:p>
            <a:pPr marL="0" indent="0" fontAlgn="auto">
              <a:lnSpc>
                <a:spcPct val="160000"/>
              </a:lnSpc>
              <a:spcBef>
                <a:spcPts val="0"/>
              </a:spcBef>
              <a:spcAft>
                <a:spcPts val="0"/>
              </a:spcAft>
              <a:buFont typeface="Symbol" pitchFamily="18" charset="2"/>
              <a:buNone/>
              <a:defRPr/>
            </a:pPr>
            <a:r>
              <a:rPr lang="en-US" dirty="0" smtClean="0"/>
              <a:t>Timely</a:t>
            </a:r>
          </a:p>
          <a:p>
            <a:pPr marL="0" indent="0" fontAlgn="auto">
              <a:lnSpc>
                <a:spcPct val="160000"/>
              </a:lnSpc>
              <a:spcBef>
                <a:spcPts val="0"/>
              </a:spcBef>
              <a:spcAft>
                <a:spcPts val="0"/>
              </a:spcAft>
              <a:buFont typeface="Symbol" pitchFamily="18" charset="2"/>
              <a:buNone/>
              <a:defRPr/>
            </a:pPr>
            <a:r>
              <a:rPr lang="en-US" dirty="0" smtClean="0"/>
              <a:t>Efficient</a:t>
            </a:r>
          </a:p>
          <a:p>
            <a:pPr marL="0" indent="0" fontAlgn="auto">
              <a:lnSpc>
                <a:spcPct val="160000"/>
              </a:lnSpc>
              <a:spcBef>
                <a:spcPts val="0"/>
              </a:spcBef>
              <a:spcAft>
                <a:spcPts val="0"/>
              </a:spcAft>
              <a:buFont typeface="Symbol" pitchFamily="18" charset="2"/>
              <a:buNone/>
              <a:defRPr/>
            </a:pPr>
            <a:r>
              <a:rPr lang="en-US" dirty="0" smtClean="0"/>
              <a:t>Equitable</a:t>
            </a:r>
            <a:endParaRPr lang="en-US" dirty="0"/>
          </a:p>
          <a:p>
            <a:pPr marL="0" indent="0" fontAlgn="auto">
              <a:spcAft>
                <a:spcPts val="0"/>
              </a:spcAft>
              <a:buFont typeface="Arial" charset="0"/>
              <a:buNone/>
              <a:defRPr/>
            </a:pPr>
            <a:endParaRPr lang="en-US" sz="2000" b="1" dirty="0">
              <a:solidFill>
                <a:schemeClr val="tx1">
                  <a:lumMod val="85000"/>
                  <a:lumOff val="15000"/>
                </a:schemeClr>
              </a:solidFill>
            </a:endParaRP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IOM -- Six Aims of Quality Healthcare</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21985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255062" y="28081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58944" y="338606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58944" y="395511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9476"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55550" y="45720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58944" y="16002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descr="C:\Users\PMK\Desktop\Picture1.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 y="4038600"/>
            <a:ext cx="876300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125538" y="14049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543050" y="1828800"/>
            <a:ext cx="6172200" cy="762000"/>
          </a:xfrm>
        </p:spPr>
        <p:txBody>
          <a:bodyPr rtlCol="0">
            <a:normAutofit/>
          </a:bodyPr>
          <a:lstStyle/>
          <a:p>
            <a:pPr algn="l" fontAlgn="auto">
              <a:spcAft>
                <a:spcPts val="0"/>
              </a:spcAft>
              <a:defRPr/>
            </a:pPr>
            <a:r>
              <a:rPr lang="en-US" dirty="0">
                <a:solidFill>
                  <a:schemeClr val="tx1">
                    <a:lumMod val="85000"/>
                    <a:lumOff val="15000"/>
                  </a:schemeClr>
                </a:solidFill>
              </a:rPr>
              <a:t>Professional </a:t>
            </a:r>
            <a:r>
              <a:rPr lang="en-US" dirty="0" smtClean="0">
                <a:solidFill>
                  <a:schemeClr val="tx1">
                    <a:lumMod val="85000"/>
                    <a:lumOff val="15000"/>
                  </a:schemeClr>
                </a:solidFill>
              </a:rPr>
              <a:t>Practice</a:t>
            </a:r>
            <a:endParaRPr lang="en-US" dirty="0">
              <a:solidFill>
                <a:schemeClr val="tx1">
                  <a:lumMod val="85000"/>
                  <a:lumOff val="15000"/>
                </a:schemeClr>
              </a:solidFill>
            </a:endParaRPr>
          </a:p>
        </p:txBody>
      </p:sp>
      <p:sp>
        <p:nvSpPr>
          <p:cNvPr id="10" name="Rectangle 9"/>
          <p:cNvSpPr/>
          <p:nvPr/>
        </p:nvSpPr>
        <p:spPr>
          <a:xfrm>
            <a:off x="3962400" y="3429000"/>
            <a:ext cx="5181600" cy="3429000"/>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1514" name="Group 13"/>
          <p:cNvGrpSpPr>
            <a:grpSpLocks/>
          </p:cNvGrpSpPr>
          <p:nvPr/>
        </p:nvGrpSpPr>
        <p:grpSpPr bwMode="auto">
          <a:xfrm>
            <a:off x="1371600" y="1252538"/>
            <a:ext cx="1331913" cy="325437"/>
            <a:chOff x="2033958" y="5541963"/>
            <a:chExt cx="1332464" cy="325437"/>
          </a:xfrm>
        </p:grpSpPr>
        <p:sp>
          <p:nvSpPr>
            <p:cNvPr id="15" name="Rectangle 14"/>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Title 1"/>
          <p:cNvSpPr txBox="1">
            <a:spLocks/>
          </p:cNvSpPr>
          <p:nvPr/>
        </p:nvSpPr>
        <p:spPr>
          <a:xfrm>
            <a:off x="1543050" y="2305050"/>
            <a:ext cx="6838950" cy="762000"/>
          </a:xfrm>
          <a:prstGeom prst="rect">
            <a:avLst/>
          </a:prstGeom>
        </p:spPr>
        <p:txBody>
          <a:bodyPr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defRPr/>
            </a:pPr>
            <a:r>
              <a:rPr lang="en-US" dirty="0">
                <a:solidFill>
                  <a:schemeClr val="tx1">
                    <a:lumMod val="85000"/>
                    <a:lumOff val="15000"/>
                  </a:schemeClr>
                </a:solidFill>
              </a:rPr>
              <a:t>Evaluation</a:t>
            </a:r>
          </a:p>
        </p:txBody>
      </p:sp>
      <p:sp>
        <p:nvSpPr>
          <p:cNvPr id="19" name="Content Placeholder 2"/>
          <p:cNvSpPr>
            <a:spLocks noGrp="1"/>
          </p:cNvSpPr>
          <p:nvPr>
            <p:ph idx="1"/>
          </p:nvPr>
        </p:nvSpPr>
        <p:spPr>
          <a:xfrm>
            <a:off x="2667000" y="3095625"/>
            <a:ext cx="6096000" cy="1828800"/>
          </a:xfrm>
        </p:spPr>
        <p:txBody>
          <a:bodyPr rtlCol="0">
            <a:normAutofit/>
          </a:bodyPr>
          <a:lstStyle/>
          <a:p>
            <a:pPr marL="0" indent="0" fontAlgn="auto">
              <a:spcAft>
                <a:spcPts val="0"/>
              </a:spcAft>
              <a:buFont typeface="Arial" charset="0"/>
              <a:buNone/>
              <a:defRPr/>
            </a:pPr>
            <a:r>
              <a:rPr lang="en-US" sz="2800" dirty="0" smtClean="0">
                <a:solidFill>
                  <a:schemeClr val="tx1">
                    <a:lumMod val="85000"/>
                    <a:lumOff val="15000"/>
                  </a:schemeClr>
                </a:solidFill>
              </a:rPr>
              <a:t>Joint Commission Standards MS.08.01.01 and MS.08.01.03</a:t>
            </a:r>
          </a:p>
          <a:p>
            <a:pPr marL="0" indent="0" fontAlgn="auto">
              <a:spcAft>
                <a:spcPts val="0"/>
              </a:spcAft>
              <a:buFont typeface="Arial" charset="0"/>
              <a:buNone/>
              <a:defRPr/>
            </a:pPr>
            <a:endParaRPr lang="en-US" sz="2800" dirty="0" smtClean="0">
              <a:solidFill>
                <a:schemeClr val="tx1">
                  <a:lumMod val="85000"/>
                  <a:lumOff val="15000"/>
                </a:schemeClr>
              </a:solidFill>
            </a:endParaRPr>
          </a:p>
        </p:txBody>
      </p:sp>
      <p:sp>
        <p:nvSpPr>
          <p:cNvPr id="21" name="Rectangle 20"/>
          <p:cNvSpPr/>
          <p:nvPr/>
        </p:nvSpPr>
        <p:spPr>
          <a:xfrm>
            <a:off x="2313788" y="3265987"/>
            <a:ext cx="188413" cy="188413"/>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 descr="C:\Users\PMK\Desktop\Picture1.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396875" y="4038600"/>
            <a:ext cx="8366125"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a:off x="1295400" y="3190875"/>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1676400" y="1914525"/>
            <a:ext cx="6172200" cy="762000"/>
          </a:xfrm>
        </p:spPr>
        <p:txBody>
          <a:bodyPr rtlCol="0">
            <a:normAutofit/>
          </a:bodyPr>
          <a:lstStyle/>
          <a:p>
            <a:pPr algn="l" fontAlgn="auto">
              <a:spcAft>
                <a:spcPts val="0"/>
              </a:spcAft>
              <a:defRPr/>
            </a:pPr>
            <a:r>
              <a:rPr lang="en-US" dirty="0" smtClean="0">
                <a:solidFill>
                  <a:schemeClr val="tx1">
                    <a:lumMod val="85000"/>
                    <a:lumOff val="15000"/>
                  </a:schemeClr>
                </a:solidFill>
              </a:rPr>
              <a:t>Focused Professional</a:t>
            </a:r>
          </a:p>
        </p:txBody>
      </p:sp>
      <p:sp>
        <p:nvSpPr>
          <p:cNvPr id="19" name="Title 1"/>
          <p:cNvSpPr txBox="1">
            <a:spLocks/>
          </p:cNvSpPr>
          <p:nvPr/>
        </p:nvSpPr>
        <p:spPr bwMode="auto">
          <a:xfrm>
            <a:off x="1684338" y="2433638"/>
            <a:ext cx="6172200" cy="671512"/>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dirty="0" smtClean="0">
                <a:solidFill>
                  <a:schemeClr val="tx1">
                    <a:lumMod val="85000"/>
                    <a:lumOff val="15000"/>
                  </a:schemeClr>
                </a:solidFill>
              </a:rPr>
              <a:t>Practice Evaluation</a:t>
            </a:r>
          </a:p>
        </p:txBody>
      </p:sp>
      <p:grpSp>
        <p:nvGrpSpPr>
          <p:cNvPr id="23560" name="Group 20"/>
          <p:cNvGrpSpPr>
            <a:grpSpLocks/>
          </p:cNvGrpSpPr>
          <p:nvPr/>
        </p:nvGrpSpPr>
        <p:grpSpPr bwMode="auto">
          <a:xfrm>
            <a:off x="7556500" y="3027363"/>
            <a:ext cx="1333500" cy="325437"/>
            <a:chOff x="2033958" y="5541963"/>
            <a:chExt cx="1332464" cy="325437"/>
          </a:xfrm>
        </p:grpSpPr>
        <p:sp>
          <p:nvSpPr>
            <p:cNvPr id="22" name="Rectangle 21"/>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6777038" cy="4343400"/>
          </a:xfrm>
        </p:spPr>
        <p:txBody>
          <a:bodyPr rtlCol="0">
            <a:normAutofit/>
          </a:bodyPr>
          <a:lstStyle/>
          <a:p>
            <a:pPr marL="0" indent="0" fontAlgn="auto">
              <a:spcAft>
                <a:spcPts val="0"/>
              </a:spcAft>
              <a:buFont typeface="Symbol" pitchFamily="18" charset="2"/>
              <a:buNone/>
              <a:defRPr/>
            </a:pPr>
            <a:r>
              <a:rPr lang="en-US" sz="2000" dirty="0">
                <a:solidFill>
                  <a:schemeClr val="tx1"/>
                </a:solidFill>
              </a:rPr>
              <a:t>A period of focused review (JC standard MS.08.01.01).</a:t>
            </a:r>
          </a:p>
          <a:p>
            <a:pPr marL="0" indent="0" fontAlgn="auto">
              <a:spcAft>
                <a:spcPts val="0"/>
              </a:spcAft>
              <a:buFont typeface="Arial" charset="0"/>
              <a:buNone/>
              <a:defRPr/>
            </a:pPr>
            <a:endParaRPr lang="en-US" sz="2000" dirty="0" smtClean="0">
              <a:solidFill>
                <a:schemeClr val="tx1">
                  <a:lumMod val="85000"/>
                  <a:lumOff val="15000"/>
                </a:schemeClr>
              </a:solidFill>
            </a:endParaRPr>
          </a:p>
          <a:p>
            <a:pPr marL="0" indent="0" fontAlgn="auto">
              <a:spcAft>
                <a:spcPts val="0"/>
              </a:spcAft>
              <a:buFont typeface="Arial" charset="0"/>
              <a:buNone/>
              <a:defRPr/>
            </a:pPr>
            <a:r>
              <a:rPr lang="en-US" sz="2000" dirty="0" smtClean="0">
                <a:solidFill>
                  <a:schemeClr val="tx1">
                    <a:lumMod val="85000"/>
                    <a:lumOff val="15000"/>
                  </a:schemeClr>
                </a:solidFill>
              </a:rPr>
              <a:t>Clearly </a:t>
            </a:r>
            <a:r>
              <a:rPr lang="en-US" sz="2000" dirty="0">
                <a:solidFill>
                  <a:schemeClr val="tx1">
                    <a:lumMod val="85000"/>
                    <a:lumOff val="15000"/>
                  </a:schemeClr>
                </a:solidFill>
              </a:rPr>
              <a:t>defined performance monitoring process</a:t>
            </a:r>
            <a:br>
              <a:rPr lang="en-US" sz="2000"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Time </a:t>
            </a:r>
            <a:r>
              <a:rPr lang="en-US" sz="2000" dirty="0" smtClean="0">
                <a:solidFill>
                  <a:schemeClr val="tx1">
                    <a:lumMod val="85000"/>
                    <a:lumOff val="15000"/>
                  </a:schemeClr>
                </a:solidFill>
              </a:rPr>
              <a:t>or volume limited</a:t>
            </a: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Consistently implemented</a:t>
            </a:r>
            <a:br>
              <a:rPr lang="en-US" sz="2000"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Assigned </a:t>
            </a:r>
            <a:r>
              <a:rPr lang="en-US" sz="2000" dirty="0" smtClean="0">
                <a:solidFill>
                  <a:schemeClr val="tx1">
                    <a:lumMod val="85000"/>
                    <a:lumOff val="15000"/>
                  </a:schemeClr>
                </a:solidFill>
              </a:rPr>
              <a:t>proctor, usually a peer</a:t>
            </a:r>
          </a:p>
          <a:p>
            <a:pPr marL="0" indent="0" fontAlgn="auto">
              <a:spcAft>
                <a:spcPts val="0"/>
              </a:spcAft>
              <a:buFont typeface="Arial" charset="0"/>
              <a:buNone/>
              <a:defRPr/>
            </a:pPr>
            <a:endParaRPr lang="en-US" sz="2000" dirty="0">
              <a:solidFill>
                <a:schemeClr val="tx1">
                  <a:lumMod val="85000"/>
                  <a:lumOff val="15000"/>
                </a:schemeClr>
              </a:solidFill>
            </a:endParaRPr>
          </a:p>
          <a:p>
            <a:pPr marL="0" indent="0" fontAlgn="auto">
              <a:spcAft>
                <a:spcPts val="0"/>
              </a:spcAft>
              <a:buFont typeface="Arial" charset="0"/>
              <a:buNone/>
              <a:defRPr/>
            </a:pPr>
            <a:r>
              <a:rPr lang="en-US" sz="2000" dirty="0" smtClean="0">
                <a:solidFill>
                  <a:schemeClr val="tx1">
                    <a:lumMod val="85000"/>
                    <a:lumOff val="15000"/>
                  </a:schemeClr>
                </a:solidFill>
              </a:rPr>
              <a:t>Outlined plan for improvement</a:t>
            </a:r>
          </a:p>
          <a:p>
            <a:pPr marL="0" indent="0" fontAlgn="auto">
              <a:spcAft>
                <a:spcPts val="0"/>
              </a:spcAft>
              <a:buFont typeface="Arial" charset="0"/>
              <a:buNone/>
              <a:defRPr/>
            </a:pPr>
            <a:endParaRPr lang="en-US" sz="2000" dirty="0">
              <a:solidFill>
                <a:schemeClr val="tx1">
                  <a:lumMod val="85000"/>
                  <a:lumOff val="15000"/>
                </a:schemeClr>
              </a:solidFill>
            </a:endParaRP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What is FPPE?</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21336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25"/>
          <p:cNvSpPr/>
          <p:nvPr/>
        </p:nvSpPr>
        <p:spPr>
          <a:xfrm>
            <a:off x="1255062" y="28194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55062" y="338606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1255062" y="3994868"/>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4596"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14"/>
          <p:cNvSpPr/>
          <p:nvPr/>
        </p:nvSpPr>
        <p:spPr>
          <a:xfrm>
            <a:off x="1255062" y="14478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255062" y="47244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26626" name="Content Placeholder 2"/>
          <p:cNvSpPr>
            <a:spLocks noGrp="1"/>
          </p:cNvSpPr>
          <p:nvPr>
            <p:ph idx="1"/>
          </p:nvPr>
        </p:nvSpPr>
        <p:spPr>
          <a:xfrm>
            <a:off x="1438275" y="1289050"/>
            <a:ext cx="6777038" cy="4343400"/>
          </a:xfrm>
        </p:spPr>
        <p:txBody>
          <a:bodyPr/>
          <a:lstStyle/>
          <a:p>
            <a:pPr marL="0" indent="0">
              <a:buFont typeface="Symbol" pitchFamily="18" charset="2"/>
              <a:buNone/>
            </a:pPr>
            <a:r>
              <a:rPr lang="en-US" sz="2000" smtClean="0"/>
              <a:t>When a practitioner has the credentials to suggest competence, but additional information or a period of evaluation is needed to confirm competence in the organization’s setting.</a:t>
            </a:r>
          </a:p>
          <a:p>
            <a:pPr marL="0" indent="0">
              <a:buFont typeface="Symbol" pitchFamily="18" charset="2"/>
              <a:buNone/>
            </a:pPr>
            <a:endParaRPr lang="en-US" sz="2000" smtClean="0"/>
          </a:p>
          <a:p>
            <a:pPr marL="0" indent="0">
              <a:buFont typeface="Symbol" pitchFamily="18" charset="2"/>
              <a:buNone/>
            </a:pPr>
            <a:r>
              <a:rPr lang="en-US" sz="2000" smtClean="0"/>
              <a:t>If questions arise (clearly defined triggers) regarding a practitioner’s professional practice. </a:t>
            </a: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FPPE – a period of focused review</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255062" y="1446752"/>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1255062" y="30480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6638"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descr="C:\Users\PMK\Desktop\Picture2.jpg"/>
          <p:cNvPicPr>
            <a:picLocks noChangeAspect="1" noChangeArrowheads="1"/>
          </p:cNvPicPr>
          <p:nvPr/>
        </p:nvPicPr>
        <p:blipFill>
          <a:blip r:embed="rId3"/>
          <a:srcRect/>
          <a:stretch>
            <a:fillRect/>
          </a:stretch>
        </p:blipFill>
        <p:spPr bwMode="auto">
          <a:xfrm>
            <a:off x="0" y="0"/>
            <a:ext cx="9158288" cy="6859588"/>
          </a:xfrm>
          <a:prstGeom prst="rect">
            <a:avLst/>
          </a:prstGeom>
          <a:noFill/>
          <a:ln w="9525">
            <a:noFill/>
            <a:miter lim="800000"/>
            <a:headEnd/>
            <a:tailEnd/>
          </a:ln>
        </p:spPr>
      </p:pic>
      <p:sp>
        <p:nvSpPr>
          <p:cNvPr id="3075" name="Content Placeholder 2"/>
          <p:cNvSpPr>
            <a:spLocks noGrp="1"/>
          </p:cNvSpPr>
          <p:nvPr>
            <p:ph idx="1"/>
          </p:nvPr>
        </p:nvSpPr>
        <p:spPr>
          <a:xfrm>
            <a:off x="1438275" y="1289050"/>
            <a:ext cx="7096125" cy="4343400"/>
          </a:xfrm>
        </p:spPr>
        <p:txBody>
          <a:bodyPr rtlCol="0">
            <a:normAutofit/>
          </a:bodyPr>
          <a:lstStyle/>
          <a:p>
            <a:pPr marL="0" indent="0" fontAlgn="auto">
              <a:spcAft>
                <a:spcPts val="0"/>
              </a:spcAft>
              <a:buFont typeface="Arial" charset="0"/>
              <a:buNone/>
              <a:defRPr/>
            </a:pPr>
            <a:r>
              <a:rPr lang="en-US" sz="2000" dirty="0" smtClean="0">
                <a:solidFill>
                  <a:schemeClr val="tx1">
                    <a:lumMod val="85000"/>
                    <a:lumOff val="15000"/>
                  </a:schemeClr>
                </a:solidFill>
              </a:rPr>
              <a:t>Implemented for all newly requested privileges </a:t>
            </a:r>
          </a:p>
          <a:p>
            <a:pPr marL="0" indent="0" fontAlgn="auto">
              <a:spcAft>
                <a:spcPts val="0"/>
              </a:spcAft>
              <a:buFont typeface="Arial" charset="0"/>
              <a:buNone/>
              <a:defRPr/>
            </a:pPr>
            <a:r>
              <a:rPr lang="en-US" sz="2000" dirty="0" smtClean="0">
                <a:solidFill>
                  <a:schemeClr val="tx1">
                    <a:lumMod val="85000"/>
                    <a:lumOff val="15000"/>
                  </a:schemeClr>
                </a:solidFill>
              </a:rPr>
              <a:t>     Practitioners new to the organization</a:t>
            </a:r>
          </a:p>
          <a:p>
            <a:pPr marL="0" indent="0" fontAlgn="auto">
              <a:spcAft>
                <a:spcPts val="0"/>
              </a:spcAft>
              <a:buFont typeface="Arial" charset="0"/>
              <a:buNone/>
              <a:defRPr/>
            </a:pPr>
            <a:r>
              <a:rPr lang="en-US" sz="2000" dirty="0">
                <a:solidFill>
                  <a:schemeClr val="tx1">
                    <a:lumMod val="85000"/>
                    <a:lumOff val="15000"/>
                  </a:schemeClr>
                </a:solidFill>
              </a:rPr>
              <a:t> </a:t>
            </a:r>
            <a:r>
              <a:rPr lang="en-US" sz="2000" dirty="0" smtClean="0">
                <a:solidFill>
                  <a:schemeClr val="tx1">
                    <a:lumMod val="85000"/>
                    <a:lumOff val="15000"/>
                  </a:schemeClr>
                </a:solidFill>
              </a:rPr>
              <a:t>    Existing practitioners applying for new privileges</a:t>
            </a: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a:solidFill>
                  <a:schemeClr val="tx1">
                    <a:lumMod val="85000"/>
                    <a:lumOff val="15000"/>
                  </a:schemeClr>
                </a:solidFill>
              </a:rPr>
              <a:t/>
            </a:r>
            <a:br>
              <a:rPr lang="en-US" sz="2000" dirty="0">
                <a:solidFill>
                  <a:schemeClr val="tx1">
                    <a:lumMod val="85000"/>
                    <a:lumOff val="15000"/>
                  </a:schemeClr>
                </a:solidFill>
              </a:rPr>
            </a:br>
            <a:r>
              <a:rPr lang="en-US" sz="2000" dirty="0" smtClean="0">
                <a:solidFill>
                  <a:schemeClr val="tx1">
                    <a:lumMod val="85000"/>
                    <a:lumOff val="15000"/>
                  </a:schemeClr>
                </a:solidFill>
              </a:rPr>
              <a:t>When practice issues are identified that affect the provision of safe, high-quality patient care</a:t>
            </a:r>
          </a:p>
          <a:p>
            <a:pPr marL="0" indent="0" fontAlgn="auto">
              <a:spcAft>
                <a:spcPts val="0"/>
              </a:spcAft>
              <a:buFont typeface="Arial" charset="0"/>
              <a:buNone/>
              <a:defRPr/>
            </a:pPr>
            <a:r>
              <a:rPr lang="en-US" sz="2000" dirty="0">
                <a:solidFill>
                  <a:schemeClr val="tx1">
                    <a:lumMod val="85000"/>
                    <a:lumOff val="15000"/>
                  </a:schemeClr>
                </a:solidFill>
              </a:rPr>
              <a:t> </a:t>
            </a:r>
            <a:r>
              <a:rPr lang="en-US" sz="2000" dirty="0" smtClean="0">
                <a:solidFill>
                  <a:schemeClr val="tx1">
                    <a:lumMod val="85000"/>
                    <a:lumOff val="15000"/>
                  </a:schemeClr>
                </a:solidFill>
              </a:rPr>
              <a:t>    Triggered from an ongoing evaluation or clinical practice  trends</a:t>
            </a:r>
          </a:p>
          <a:p>
            <a:pPr marL="0" indent="0" fontAlgn="auto">
              <a:spcAft>
                <a:spcPts val="0"/>
              </a:spcAft>
              <a:buFont typeface="Arial" charset="0"/>
              <a:buNone/>
              <a:defRPr/>
            </a:pPr>
            <a:r>
              <a:rPr lang="en-US" sz="2000" dirty="0">
                <a:solidFill>
                  <a:schemeClr val="tx1">
                    <a:lumMod val="85000"/>
                    <a:lumOff val="15000"/>
                  </a:schemeClr>
                </a:solidFill>
              </a:rPr>
              <a:t> </a:t>
            </a:r>
            <a:r>
              <a:rPr lang="en-US" sz="2000" dirty="0" smtClean="0">
                <a:solidFill>
                  <a:schemeClr val="tx1">
                    <a:lumMod val="85000"/>
                    <a:lumOff val="15000"/>
                  </a:schemeClr>
                </a:solidFill>
              </a:rPr>
              <a:t>    Triggered by a single incident or sentinel event</a:t>
            </a:r>
          </a:p>
        </p:txBody>
      </p:sp>
      <p:sp>
        <p:nvSpPr>
          <p:cNvPr id="14" name="Title 1"/>
          <p:cNvSpPr txBox="1">
            <a:spLocks/>
          </p:cNvSpPr>
          <p:nvPr/>
        </p:nvSpPr>
        <p:spPr bwMode="auto">
          <a:xfrm>
            <a:off x="989013" y="374650"/>
            <a:ext cx="7967662" cy="671513"/>
          </a:xfrm>
          <a:prstGeom prst="rect">
            <a:avLst/>
          </a:prstGeom>
          <a:noFill/>
          <a:ln>
            <a:noFill/>
          </a:ln>
          <a:extLst>
            <a:ext uri="{909E8E84-426E-40DD-AFC4-6F175D3DCCD1}"/>
            <a:ext uri="{91240B29-F687-4F45-9708-019B960494DF}"/>
          </a:extLst>
        </p:spPr>
        <p:txBody>
          <a:bodyPr anchor="ctr"/>
          <a:lst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defRPr/>
            </a:pPr>
            <a:r>
              <a:rPr lang="en-US" sz="3200" dirty="0" smtClean="0">
                <a:solidFill>
                  <a:schemeClr val="tx1">
                    <a:lumMod val="85000"/>
                    <a:lumOff val="15000"/>
                  </a:schemeClr>
                </a:solidFill>
              </a:rPr>
              <a:t>When do we do an FPPE?</a:t>
            </a:r>
          </a:p>
        </p:txBody>
      </p:sp>
      <p:sp>
        <p:nvSpPr>
          <p:cNvPr id="20" name="Rectangle 19"/>
          <p:cNvSpPr/>
          <p:nvPr/>
        </p:nvSpPr>
        <p:spPr>
          <a:xfrm>
            <a:off x="3205957" y="4038600"/>
            <a:ext cx="5952331" cy="2820988"/>
          </a:xfrm>
          <a:prstGeom prst="rect">
            <a:avLst/>
          </a:prstGeom>
          <a:gradFill>
            <a:gsLst>
              <a:gs pos="0">
                <a:schemeClr val="bg1"/>
              </a:gs>
              <a:gs pos="0">
                <a:schemeClr val="accent1">
                  <a:tint val="44500"/>
                  <a:satMod val="160000"/>
                  <a:alpha val="0"/>
                </a:schemeClr>
              </a:gs>
              <a:gs pos="100000">
                <a:srgbClr val="C0AD86"/>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ectangle 24"/>
          <p:cNvSpPr/>
          <p:nvPr/>
        </p:nvSpPr>
        <p:spPr>
          <a:xfrm>
            <a:off x="1581150" y="182880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p:nvPr/>
        </p:nvCxnSpPr>
        <p:spPr>
          <a:xfrm>
            <a:off x="1120775" y="1074738"/>
            <a:ext cx="7451725" cy="0"/>
          </a:xfrm>
          <a:prstGeom prst="line">
            <a:avLst/>
          </a:prstGeom>
          <a:ln w="12700">
            <a:solidFill>
              <a:srgbClr val="AB915D"/>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8683" name="Group 15"/>
          <p:cNvGrpSpPr>
            <a:grpSpLocks/>
          </p:cNvGrpSpPr>
          <p:nvPr/>
        </p:nvGrpSpPr>
        <p:grpSpPr bwMode="auto">
          <a:xfrm>
            <a:off x="2540000" y="5449888"/>
            <a:ext cx="1331913" cy="323850"/>
            <a:chOff x="2033958" y="5541963"/>
            <a:chExt cx="1332464" cy="325437"/>
          </a:xfrm>
        </p:grpSpPr>
        <p:sp>
          <p:nvSpPr>
            <p:cNvPr id="17" name="Rectangle 16"/>
            <p:cNvSpPr/>
            <p:nvPr/>
          </p:nvSpPr>
          <p:spPr>
            <a:xfrm>
              <a:off x="2033958"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539700"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3040984" y="5541963"/>
              <a:ext cx="325438" cy="325437"/>
            </a:xfrm>
            <a:prstGeom prst="rect">
              <a:avLst/>
            </a:prstGeom>
            <a:gradFill>
              <a:gsLst>
                <a:gs pos="0">
                  <a:schemeClr val="bg1">
                    <a:alpha val="40000"/>
                  </a:schemeClr>
                </a:gs>
                <a:gs pos="0">
                  <a:schemeClr val="accent1">
                    <a:tint val="44500"/>
                    <a:satMod val="160000"/>
                    <a:alpha val="0"/>
                  </a:schemeClr>
                </a:gs>
                <a:gs pos="100000">
                  <a:srgbClr val="947724">
                    <a:alpha val="50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Rectangle 12"/>
          <p:cNvSpPr/>
          <p:nvPr/>
        </p:nvSpPr>
        <p:spPr>
          <a:xfrm>
            <a:off x="1588936" y="2178050"/>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1587500" y="347488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1595286" y="3824136"/>
            <a:ext cx="87464" cy="87464"/>
          </a:xfrm>
          <a:prstGeom prst="rect">
            <a:avLst/>
          </a:prstGeom>
          <a:solidFill>
            <a:srgbClr val="947724">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15523</TotalTime>
  <Words>1636</Words>
  <Application>Microsoft Office PowerPoint</Application>
  <PresentationFormat>On-screen Show (4:3)</PresentationFormat>
  <Paragraphs>232</Paragraphs>
  <Slides>34</Slides>
  <Notes>24</Notes>
  <HiddenSlides>0</HiddenSlides>
  <MMClips>0</MMClips>
  <ScaleCrop>false</ScaleCrop>
  <HeadingPairs>
    <vt:vector size="6" baseType="variant">
      <vt:variant>
        <vt:lpstr>Fonts Used</vt:lpstr>
      </vt:variant>
      <vt:variant>
        <vt:i4>5</vt:i4>
      </vt:variant>
      <vt:variant>
        <vt:lpstr>Design Template</vt:lpstr>
      </vt:variant>
      <vt:variant>
        <vt:i4>7</vt:i4>
      </vt:variant>
      <vt:variant>
        <vt:lpstr>Slide Titles</vt:lpstr>
      </vt:variant>
      <vt:variant>
        <vt:i4>34</vt:i4>
      </vt:variant>
    </vt:vector>
  </HeadingPairs>
  <TitlesOfParts>
    <vt:vector size="46" baseType="lpstr">
      <vt:lpstr>Calibri</vt:lpstr>
      <vt:lpstr>Arial</vt:lpstr>
      <vt:lpstr>Symbol</vt:lpstr>
      <vt:lpstr>ＭＳ Ｐゴシック</vt:lpstr>
      <vt:lpstr>Wingdings</vt:lpstr>
      <vt:lpstr>Waveform</vt:lpstr>
      <vt:lpstr>Waveform</vt:lpstr>
      <vt:lpstr>Waveform</vt:lpstr>
      <vt:lpstr>Waveform</vt:lpstr>
      <vt:lpstr>Waveform</vt:lpstr>
      <vt:lpstr>Waveform</vt:lpstr>
      <vt:lpstr>Waveform</vt:lpstr>
      <vt:lpstr>Slide 1</vt:lpstr>
      <vt:lpstr>Slide 2</vt:lpstr>
      <vt:lpstr>Slide 3</vt:lpstr>
      <vt:lpstr>Slide 4</vt:lpstr>
      <vt:lpstr>Professional Practice</vt:lpstr>
      <vt:lpstr>Focused Professional</vt:lpstr>
      <vt:lpstr>Slide 7</vt:lpstr>
      <vt:lpstr>Slide 8</vt:lpstr>
      <vt:lpstr>Slide 9</vt:lpstr>
      <vt:lpstr>Slide 10</vt:lpstr>
      <vt:lpstr>Slide 11</vt:lpstr>
      <vt:lpstr>Slide 12</vt:lpstr>
      <vt:lpstr>Slide 13</vt:lpstr>
      <vt:lpstr>Practice Based</vt:lpstr>
      <vt:lpstr>Interpersonal</vt:lpstr>
      <vt:lpstr>Professionalism</vt:lpstr>
      <vt:lpstr>Systems Based Practice</vt:lpstr>
      <vt:lpstr>Ongoing Professional</vt:lpstr>
      <vt:lpstr>Slide 19</vt:lpstr>
      <vt:lpstr>Slide 20</vt:lpstr>
      <vt:lpstr>Categories of OPPE Assessment</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24/7 NP Intensivist Program – The Vanderbilt Experience</dc:title>
  <dc:creator>kapuan</dc:creator>
  <cp:lastModifiedBy>mrp9002</cp:lastModifiedBy>
  <cp:revision>247</cp:revision>
  <dcterms:created xsi:type="dcterms:W3CDTF">2011-08-04T02:20:18Z</dcterms:created>
  <dcterms:modified xsi:type="dcterms:W3CDTF">2012-09-11T02:21:12Z</dcterms:modified>
</cp:coreProperties>
</file>