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7" r:id="rId3"/>
    <p:sldId id="267" r:id="rId4"/>
    <p:sldId id="258" r:id="rId5"/>
    <p:sldId id="259" r:id="rId6"/>
    <p:sldId id="260" r:id="rId7"/>
    <p:sldId id="268" r:id="rId8"/>
    <p:sldId id="274" r:id="rId9"/>
    <p:sldId id="261" r:id="rId10"/>
    <p:sldId id="262" r:id="rId11"/>
    <p:sldId id="263" r:id="rId12"/>
    <p:sldId id="275" r:id="rId13"/>
    <p:sldId id="269" r:id="rId14"/>
    <p:sldId id="270" r:id="rId15"/>
    <p:sldId id="271" r:id="rId16"/>
    <p:sldId id="264" r:id="rId17"/>
    <p:sldId id="276" r:id="rId18"/>
    <p:sldId id="278" r:id="rId19"/>
    <p:sldId id="266" r:id="rId20"/>
  </p:sldIdLst>
  <p:sldSz cx="9144000" cy="5143500" type="screen16x9"/>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72185476"/>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700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724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956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24671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45756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5368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0909678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88518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36690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40159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12892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158417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userDrawn="1">
  <p:cSld name="Caption">
    <p:spTree>
      <p:nvGrpSpPr>
        <p:cNvPr id="1" name="Shape 281"/>
        <p:cNvGrpSpPr/>
        <p:nvPr/>
      </p:nvGrpSpPr>
      <p:grpSpPr>
        <a:xfrm>
          <a:off x="0" y="0"/>
          <a:ext cx="0" cy="0"/>
          <a:chOff x="0" y="0"/>
          <a:chExt cx="0" cy="0"/>
        </a:xfrm>
      </p:grpSpPr>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32748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29"/>
        <p:cNvGrpSpPr/>
        <p:nvPr/>
      </p:nvGrpSpPr>
      <p:grpSpPr>
        <a:xfrm>
          <a:off x="0" y="0"/>
          <a:ext cx="0" cy="0"/>
          <a:chOff x="0" y="0"/>
          <a:chExt cx="0" cy="0"/>
        </a:xfrm>
      </p:grpSpPr>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0541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468811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dirty="0"/>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grpSp>
        <p:nvGrpSpPr>
          <p:cNvPr id="41" name="Google Shape;10310;p92"/>
          <p:cNvGrpSpPr/>
          <p:nvPr userDrawn="1"/>
        </p:nvGrpSpPr>
        <p:grpSpPr>
          <a:xfrm>
            <a:off x="1037459" y="1962314"/>
            <a:ext cx="1056900" cy="1124904"/>
            <a:chOff x="-44512325" y="3176075"/>
            <a:chExt cx="300900" cy="300900"/>
          </a:xfrm>
        </p:grpSpPr>
        <p:sp>
          <p:nvSpPr>
            <p:cNvPr id="42" name="Google Shape;10311;p92"/>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alpha val="75000"/>
              </a:schemeClr>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endParaRPr b="0" cap="none" spc="0">
                <a:ln w="0"/>
                <a:solidFill>
                  <a:schemeClr val="tx1"/>
                </a:solidFill>
                <a:effectLst>
                  <a:outerShdw blurRad="38100" dist="19050" dir="2700000" algn="tl" rotWithShape="0">
                    <a:schemeClr val="dk1">
                      <a:alpha val="40000"/>
                    </a:schemeClr>
                  </a:outerShdw>
                </a:effectLst>
              </a:endParaRPr>
            </a:p>
          </p:txBody>
        </p:sp>
        <p:sp>
          <p:nvSpPr>
            <p:cNvPr id="43" name="Google Shape;10312;p92"/>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4" name="Google Shape;10313;p92"/>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bg1">
                <a:lumMod val="75000"/>
                <a:lumOff val="25000"/>
              </a:schemeClr>
            </a:solidFill>
            <a:ln>
              <a:noFill/>
            </a:ln>
          </p:spPr>
          <p:txBody>
            <a:bodyPr spcFirstLastPara="1" wrap="square" lIns="91425" tIns="91425" rIns="91425" bIns="91425" anchor="ctr" anchorCtr="0">
              <a:noAutofit/>
            </a:bodyPr>
            <a:lstStyle/>
            <a:p>
              <a:endParaRPr/>
            </a:p>
          </p:txBody>
        </p:sp>
      </p:grpSp>
      <p:grpSp>
        <p:nvGrpSpPr>
          <p:cNvPr id="45" name="Google Shape;10300;p92"/>
          <p:cNvGrpSpPr/>
          <p:nvPr userDrawn="1"/>
        </p:nvGrpSpPr>
        <p:grpSpPr>
          <a:xfrm>
            <a:off x="977978" y="1075880"/>
            <a:ext cx="356205" cy="314240"/>
            <a:chOff x="-45674075" y="3586425"/>
            <a:chExt cx="300900" cy="265450"/>
          </a:xfrm>
          <a:solidFill>
            <a:schemeClr val="tx1">
              <a:alpha val="48000"/>
            </a:schemeClr>
          </a:solidFill>
        </p:grpSpPr>
        <p:sp>
          <p:nvSpPr>
            <p:cNvPr id="46" name="Google Shape;10301;p92"/>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endParaRPr/>
            </a:p>
          </p:txBody>
        </p:sp>
        <p:sp>
          <p:nvSpPr>
            <p:cNvPr id="47" name="Google Shape;10302;p92"/>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endParaRPr/>
            </a:p>
          </p:txBody>
        </p:sp>
      </p:grpSp>
      <p:grpSp>
        <p:nvGrpSpPr>
          <p:cNvPr id="2" name="Group 1"/>
          <p:cNvGrpSpPr/>
          <p:nvPr userDrawn="1"/>
        </p:nvGrpSpPr>
        <p:grpSpPr>
          <a:xfrm>
            <a:off x="86711" y="4360477"/>
            <a:ext cx="628377" cy="528297"/>
            <a:chOff x="86711" y="4360477"/>
            <a:chExt cx="628377" cy="528297"/>
          </a:xfrm>
        </p:grpSpPr>
        <p:grpSp>
          <p:nvGrpSpPr>
            <p:cNvPr id="48" name="Google Shape;9582;p91"/>
            <p:cNvGrpSpPr/>
            <p:nvPr userDrawn="1"/>
          </p:nvGrpSpPr>
          <p:grpSpPr>
            <a:xfrm>
              <a:off x="86711" y="4360477"/>
              <a:ext cx="357468" cy="356497"/>
              <a:chOff x="-31455100" y="3909350"/>
              <a:chExt cx="294600" cy="293800"/>
            </a:xfrm>
          </p:grpSpPr>
          <p:sp>
            <p:nvSpPr>
              <p:cNvPr id="88" name="Google Shape;9583;p91"/>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tx1">
                  <a:alpha val="35000"/>
                </a:schemeClr>
              </a:solidFill>
              <a:ln>
                <a:noFill/>
              </a:ln>
            </p:spPr>
            <p:txBody>
              <a:bodyPr spcFirstLastPara="1" wrap="square" lIns="91425" tIns="91425" rIns="91425" bIns="91425" anchor="ctr" anchorCtr="0">
                <a:noAutofit/>
              </a:bodyPr>
              <a:lstStyle/>
              <a:p>
                <a:endParaRPr/>
              </a:p>
            </p:txBody>
          </p:sp>
          <p:sp>
            <p:nvSpPr>
              <p:cNvPr id="89" name="Google Shape;9584;p91"/>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tx1">
                  <a:alpha val="29000"/>
                </a:schemeClr>
              </a:solidFill>
              <a:ln>
                <a:noFill/>
              </a:ln>
            </p:spPr>
            <p:txBody>
              <a:bodyPr spcFirstLastPara="1" wrap="square" lIns="91425" tIns="91425" rIns="91425" bIns="91425" anchor="ctr" anchorCtr="0">
                <a:noAutofit/>
              </a:bodyPr>
              <a:lstStyle/>
              <a:p>
                <a:endParaRPr/>
              </a:p>
            </p:txBody>
          </p:sp>
        </p:grpSp>
        <p:grpSp>
          <p:nvGrpSpPr>
            <p:cNvPr id="90" name="Google Shape;9250;p90"/>
            <p:cNvGrpSpPr/>
            <p:nvPr userDrawn="1"/>
          </p:nvGrpSpPr>
          <p:grpSpPr>
            <a:xfrm>
              <a:off x="364093" y="4538725"/>
              <a:ext cx="350995" cy="350049"/>
              <a:chOff x="1310075" y="3253275"/>
              <a:chExt cx="296950" cy="296150"/>
            </a:xfrm>
          </p:grpSpPr>
          <p:sp>
            <p:nvSpPr>
              <p:cNvPr id="91" name="Google Shape;9251;p90"/>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tx1">
                  <a:alpha val="35000"/>
                </a:schemeClr>
              </a:solidFill>
              <a:ln>
                <a:noFill/>
              </a:ln>
            </p:spPr>
            <p:txBody>
              <a:bodyPr spcFirstLastPara="1" wrap="square" lIns="91425" tIns="91425" rIns="91425" bIns="91425" anchor="ctr" anchorCtr="0">
                <a:noAutofit/>
              </a:bodyPr>
              <a:lstStyle/>
              <a:p>
                <a:endParaRPr/>
              </a:p>
            </p:txBody>
          </p:sp>
          <p:sp>
            <p:nvSpPr>
              <p:cNvPr id="92" name="Google Shape;9252;p90"/>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tx1">
                  <a:alpha val="35000"/>
                </a:schemeClr>
              </a:solidFill>
              <a:ln>
                <a:noFill/>
              </a:ln>
            </p:spPr>
            <p:txBody>
              <a:bodyPr spcFirstLastPara="1" wrap="square" lIns="91425" tIns="91425" rIns="91425" bIns="91425" anchor="ctr" anchorCtr="0">
                <a:noAutofit/>
              </a:bodyPr>
              <a:lstStyle/>
              <a:p>
                <a:endParaRPr/>
              </a:p>
            </p:txBody>
          </p:sp>
          <p:sp>
            <p:nvSpPr>
              <p:cNvPr id="93" name="Google Shape;9253;p90"/>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tx1">
                  <a:alpha val="40000"/>
                </a:schemeClr>
              </a:solidFill>
              <a:ln>
                <a:noFill/>
              </a:ln>
            </p:spPr>
            <p:txBody>
              <a:bodyPr spcFirstLastPara="1" wrap="square" lIns="91425" tIns="91425" rIns="91425" bIns="91425" anchor="ctr" anchorCtr="0">
                <a:noAutofit/>
              </a:bodyPr>
              <a:lstStyle/>
              <a:p>
                <a:endParaRPr/>
              </a:p>
            </p:txBody>
          </p:sp>
        </p:grpSp>
      </p:grpSp>
      <p:grpSp>
        <p:nvGrpSpPr>
          <p:cNvPr id="105" name="Google Shape;10356;p92"/>
          <p:cNvGrpSpPr/>
          <p:nvPr userDrawn="1"/>
        </p:nvGrpSpPr>
        <p:grpSpPr>
          <a:xfrm rot="1394650">
            <a:off x="61339" y="1756828"/>
            <a:ext cx="450837" cy="508192"/>
            <a:chOff x="-45286550" y="3200500"/>
            <a:chExt cx="263875" cy="299325"/>
          </a:xfrm>
        </p:grpSpPr>
        <p:sp>
          <p:nvSpPr>
            <p:cNvPr id="106" name="Google Shape;10357;p92"/>
            <p:cNvSpPr/>
            <p:nvPr/>
          </p:nvSpPr>
          <p:spPr>
            <a:xfrm>
              <a:off x="-45233000" y="3200500"/>
              <a:ext cx="210325" cy="247325"/>
            </a:xfrm>
            <a:custGeom>
              <a:avLst/>
              <a:gdLst/>
              <a:ahLst/>
              <a:cxnLst/>
              <a:rect l="l" t="t" r="r" b="b"/>
              <a:pathLst>
                <a:path w="8413" h="9893" extrusionOk="0">
                  <a:moveTo>
                    <a:pt x="3151" y="0"/>
                  </a:moveTo>
                  <a:cubicBezTo>
                    <a:pt x="1891" y="0"/>
                    <a:pt x="851" y="945"/>
                    <a:pt x="694" y="2174"/>
                  </a:cubicBezTo>
                  <a:cubicBezTo>
                    <a:pt x="347" y="2300"/>
                    <a:pt x="64" y="2615"/>
                    <a:pt x="1" y="2962"/>
                  </a:cubicBezTo>
                  <a:cubicBezTo>
                    <a:pt x="316" y="2899"/>
                    <a:pt x="662" y="2804"/>
                    <a:pt x="1009" y="2804"/>
                  </a:cubicBezTo>
                  <a:cubicBezTo>
                    <a:pt x="1355" y="2804"/>
                    <a:pt x="1733" y="2836"/>
                    <a:pt x="2048" y="2962"/>
                  </a:cubicBezTo>
                  <a:cubicBezTo>
                    <a:pt x="1954" y="2615"/>
                    <a:pt x="1733" y="2332"/>
                    <a:pt x="1355" y="2174"/>
                  </a:cubicBezTo>
                  <a:cubicBezTo>
                    <a:pt x="1481" y="1355"/>
                    <a:pt x="2237" y="693"/>
                    <a:pt x="3088" y="693"/>
                  </a:cubicBezTo>
                  <a:cubicBezTo>
                    <a:pt x="4096" y="693"/>
                    <a:pt x="4884" y="1481"/>
                    <a:pt x="4884" y="2458"/>
                  </a:cubicBezTo>
                  <a:lnTo>
                    <a:pt x="4884" y="8475"/>
                  </a:lnTo>
                  <a:cubicBezTo>
                    <a:pt x="4884" y="9263"/>
                    <a:pt x="5514" y="9893"/>
                    <a:pt x="6302" y="9893"/>
                  </a:cubicBezTo>
                  <a:cubicBezTo>
                    <a:pt x="7089" y="9893"/>
                    <a:pt x="7719" y="9263"/>
                    <a:pt x="7719" y="8475"/>
                  </a:cubicBezTo>
                  <a:lnTo>
                    <a:pt x="7719" y="6270"/>
                  </a:lnTo>
                  <a:cubicBezTo>
                    <a:pt x="8097" y="6112"/>
                    <a:pt x="8412" y="5766"/>
                    <a:pt x="8412" y="5293"/>
                  </a:cubicBezTo>
                  <a:lnTo>
                    <a:pt x="8412" y="3875"/>
                  </a:lnTo>
                  <a:cubicBezTo>
                    <a:pt x="8412" y="3686"/>
                    <a:pt x="8255" y="3529"/>
                    <a:pt x="8066" y="3529"/>
                  </a:cubicBezTo>
                  <a:lnTo>
                    <a:pt x="7688" y="3529"/>
                  </a:lnTo>
                  <a:lnTo>
                    <a:pt x="7688" y="2458"/>
                  </a:lnTo>
                  <a:cubicBezTo>
                    <a:pt x="7688" y="2269"/>
                    <a:pt x="7562" y="2111"/>
                    <a:pt x="7341" y="2111"/>
                  </a:cubicBezTo>
                  <a:cubicBezTo>
                    <a:pt x="7152" y="2111"/>
                    <a:pt x="6995" y="2269"/>
                    <a:pt x="6995" y="2458"/>
                  </a:cubicBezTo>
                  <a:lnTo>
                    <a:pt x="6995" y="3529"/>
                  </a:lnTo>
                  <a:lnTo>
                    <a:pt x="6648" y="3529"/>
                  </a:lnTo>
                  <a:cubicBezTo>
                    <a:pt x="6459" y="3529"/>
                    <a:pt x="6302" y="3686"/>
                    <a:pt x="6302" y="3875"/>
                  </a:cubicBezTo>
                  <a:lnTo>
                    <a:pt x="6302" y="5293"/>
                  </a:lnTo>
                  <a:cubicBezTo>
                    <a:pt x="6302" y="5766"/>
                    <a:pt x="6554" y="6112"/>
                    <a:pt x="6995" y="6270"/>
                  </a:cubicBezTo>
                  <a:lnTo>
                    <a:pt x="6995" y="8475"/>
                  </a:lnTo>
                  <a:cubicBezTo>
                    <a:pt x="6995" y="8885"/>
                    <a:pt x="6680" y="9200"/>
                    <a:pt x="6302" y="9200"/>
                  </a:cubicBezTo>
                  <a:cubicBezTo>
                    <a:pt x="5892" y="9200"/>
                    <a:pt x="5577" y="8885"/>
                    <a:pt x="5577" y="8475"/>
                  </a:cubicBezTo>
                  <a:lnTo>
                    <a:pt x="5577" y="2458"/>
                  </a:lnTo>
                  <a:cubicBezTo>
                    <a:pt x="5577" y="1103"/>
                    <a:pt x="4474" y="0"/>
                    <a:pt x="315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107" name="Google Shape;10358;p92"/>
            <p:cNvSpPr/>
            <p:nvPr/>
          </p:nvSpPr>
          <p:spPr>
            <a:xfrm>
              <a:off x="-45216450" y="33407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108" name="Google Shape;10359;p92"/>
            <p:cNvSpPr/>
            <p:nvPr/>
          </p:nvSpPr>
          <p:spPr>
            <a:xfrm>
              <a:off x="-45286550" y="3289500"/>
              <a:ext cx="158325" cy="210325"/>
            </a:xfrm>
            <a:custGeom>
              <a:avLst/>
              <a:gdLst/>
              <a:ahLst/>
              <a:cxnLst/>
              <a:rect l="l" t="t" r="r" b="b"/>
              <a:pathLst>
                <a:path w="6333" h="8413" extrusionOk="0">
                  <a:moveTo>
                    <a:pt x="2804" y="0"/>
                  </a:moveTo>
                  <a:cubicBezTo>
                    <a:pt x="1229" y="189"/>
                    <a:pt x="0" y="1481"/>
                    <a:pt x="0" y="3119"/>
                  </a:cubicBezTo>
                  <a:lnTo>
                    <a:pt x="0" y="5262"/>
                  </a:lnTo>
                  <a:cubicBezTo>
                    <a:pt x="0" y="6994"/>
                    <a:pt x="1418" y="8412"/>
                    <a:pt x="3151" y="8412"/>
                  </a:cubicBezTo>
                  <a:cubicBezTo>
                    <a:pt x="4884" y="8412"/>
                    <a:pt x="6301" y="6994"/>
                    <a:pt x="6301" y="5262"/>
                  </a:cubicBezTo>
                  <a:lnTo>
                    <a:pt x="6301" y="3119"/>
                  </a:lnTo>
                  <a:cubicBezTo>
                    <a:pt x="6333" y="1481"/>
                    <a:pt x="5073" y="158"/>
                    <a:pt x="3497" y="0"/>
                  </a:cubicBezTo>
                  <a:lnTo>
                    <a:pt x="3497" y="1418"/>
                  </a:lnTo>
                  <a:cubicBezTo>
                    <a:pt x="3907" y="1576"/>
                    <a:pt x="4222" y="1954"/>
                    <a:pt x="4222" y="2395"/>
                  </a:cubicBezTo>
                  <a:cubicBezTo>
                    <a:pt x="4222" y="2836"/>
                    <a:pt x="3938" y="3214"/>
                    <a:pt x="3497" y="3371"/>
                  </a:cubicBezTo>
                  <a:lnTo>
                    <a:pt x="3497" y="3844"/>
                  </a:lnTo>
                  <a:cubicBezTo>
                    <a:pt x="3497" y="4065"/>
                    <a:pt x="3340" y="4191"/>
                    <a:pt x="3151" y="4191"/>
                  </a:cubicBezTo>
                  <a:cubicBezTo>
                    <a:pt x="2962" y="4191"/>
                    <a:pt x="2804" y="4065"/>
                    <a:pt x="2804" y="3844"/>
                  </a:cubicBezTo>
                  <a:lnTo>
                    <a:pt x="2804" y="3371"/>
                  </a:lnTo>
                  <a:cubicBezTo>
                    <a:pt x="2395" y="3214"/>
                    <a:pt x="2080" y="2836"/>
                    <a:pt x="2080" y="2395"/>
                  </a:cubicBezTo>
                  <a:cubicBezTo>
                    <a:pt x="2080" y="1954"/>
                    <a:pt x="2363" y="1576"/>
                    <a:pt x="2804" y="1418"/>
                  </a:cubicBezTo>
                  <a:lnTo>
                    <a:pt x="2804" y="0"/>
                  </a:lnTo>
                  <a:close/>
                </a:path>
              </a:pathLst>
            </a:custGeom>
            <a:solidFill>
              <a:srgbClr val="5F7D95"/>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1616792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2" name="Group 1"/>
          <p:cNvGrpSpPr/>
          <p:nvPr userDrawn="1"/>
        </p:nvGrpSpPr>
        <p:grpSpPr>
          <a:xfrm>
            <a:off x="6604830" y="3533898"/>
            <a:ext cx="2626877" cy="1548686"/>
            <a:chOff x="6041777" y="3492249"/>
            <a:chExt cx="3257205" cy="1794424"/>
          </a:xfrm>
        </p:grpSpPr>
        <p:sp>
          <p:nvSpPr>
            <p:cNvPr id="35" name="Google Shape;35;p2"/>
            <p:cNvSpPr/>
            <p:nvPr/>
          </p:nvSpPr>
          <p:spPr>
            <a:xfrm rot="10800000" flipH="1">
              <a:off x="7963563" y="4392073"/>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23735" y="4683186"/>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8725039" y="3871865"/>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10;p2"/>
            <p:cNvSpPr/>
            <p:nvPr userDrawn="1"/>
          </p:nvSpPr>
          <p:spPr>
            <a:xfrm rot="10800000" flipH="1">
              <a:off x="6860061" y="383956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63" name="Google Shape;36;p2"/>
            <p:cNvSpPr/>
            <p:nvPr userDrawn="1"/>
          </p:nvSpPr>
          <p:spPr>
            <a:xfrm rot="10800000" flipH="1">
              <a:off x="8073747" y="391898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p2"/>
            <p:cNvSpPr/>
            <p:nvPr userDrawn="1"/>
          </p:nvSpPr>
          <p:spPr>
            <a:xfrm rot="10800000" flipH="1">
              <a:off x="6041777" y="349224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8;p2"/>
            <p:cNvSpPr/>
            <p:nvPr userDrawn="1"/>
          </p:nvSpPr>
          <p:spPr>
            <a:xfrm rot="10800000" flipH="1">
              <a:off x="6470452" y="443919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7;p2"/>
            <p:cNvSpPr/>
            <p:nvPr userDrawn="1"/>
          </p:nvSpPr>
          <p:spPr>
            <a:xfrm>
              <a:off x="6369276" y="376732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1514160" y="1879586"/>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atin typeface="Calibri" panose="020F0502020204030204" pitchFamily="34" charset="0"/>
                <a:cs typeface="Calibri" panose="020F0502020204030204" pitchFamily="34" charset="0"/>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dirty="0"/>
          </a:p>
        </p:txBody>
      </p:sp>
      <p:grpSp>
        <p:nvGrpSpPr>
          <p:cNvPr id="3" name="Group 2"/>
          <p:cNvGrpSpPr/>
          <p:nvPr userDrawn="1"/>
        </p:nvGrpSpPr>
        <p:grpSpPr>
          <a:xfrm>
            <a:off x="-154389" y="-69837"/>
            <a:ext cx="2505703" cy="1627332"/>
            <a:chOff x="-154389" y="-69837"/>
            <a:chExt cx="3413740" cy="1960484"/>
          </a:xfrm>
        </p:grpSpPr>
        <p:sp>
          <p:nvSpPr>
            <p:cNvPr id="48" name="Google Shape;11;p2"/>
            <p:cNvSpPr/>
            <p:nvPr userDrawn="1"/>
          </p:nvSpPr>
          <p:spPr>
            <a:xfrm rot="5400000">
              <a:off x="805086" y="39378"/>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49" name="Google Shape;13;p2"/>
            <p:cNvSpPr/>
            <p:nvPr userDrawn="1"/>
          </p:nvSpPr>
          <p:spPr>
            <a:xfrm rot="10800000" flipH="1">
              <a:off x="-154389" y="-69837"/>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p2"/>
            <p:cNvSpPr/>
            <p:nvPr userDrawn="1"/>
          </p:nvSpPr>
          <p:spPr>
            <a:xfrm rot="10800000" flipH="1">
              <a:off x="638459" y="1463147"/>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p2"/>
            <p:cNvSpPr/>
            <p:nvPr userDrawn="1"/>
          </p:nvSpPr>
          <p:spPr>
            <a:xfrm rot="10800000" flipH="1">
              <a:off x="2314651" y="958317"/>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p2"/>
            <p:cNvSpPr/>
            <p:nvPr userDrawn="1"/>
          </p:nvSpPr>
          <p:spPr>
            <a:xfrm rot="10800000" flipH="1">
              <a:off x="2401535" y="455362"/>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p2"/>
            <p:cNvSpPr/>
            <p:nvPr userDrawn="1"/>
          </p:nvSpPr>
          <p:spPr>
            <a:xfrm>
              <a:off x="288757" y="216311"/>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30;p2"/>
            <p:cNvGrpSpPr/>
            <p:nvPr userDrawn="1"/>
          </p:nvGrpSpPr>
          <p:grpSpPr>
            <a:xfrm>
              <a:off x="235200" y="1005997"/>
              <a:ext cx="395018" cy="403297"/>
              <a:chOff x="3951850" y="2985350"/>
              <a:chExt cx="407950" cy="416500"/>
            </a:xfrm>
          </p:grpSpPr>
          <p:sp>
            <p:nvSpPr>
              <p:cNvPr id="58"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1388867" y="579006"/>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 name="Google Shape;10310;p92"/>
          <p:cNvGrpSpPr/>
          <p:nvPr userDrawn="1"/>
        </p:nvGrpSpPr>
        <p:grpSpPr>
          <a:xfrm>
            <a:off x="7633990" y="4152271"/>
            <a:ext cx="356205" cy="356205"/>
            <a:chOff x="-44512325" y="3176075"/>
            <a:chExt cx="300900" cy="300900"/>
          </a:xfrm>
        </p:grpSpPr>
        <p:sp>
          <p:nvSpPr>
            <p:cNvPr id="72" name="Google Shape;10311;p92"/>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3" name="Google Shape;10312;p92"/>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4" name="Google Shape;10313;p92"/>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rgbClr val="5F7D95"/>
            </a:solidFill>
            <a:ln>
              <a:noFill/>
            </a:ln>
          </p:spPr>
          <p:txBody>
            <a:bodyPr spcFirstLastPara="1" wrap="square" lIns="91425" tIns="91425" rIns="91425" bIns="91425" anchor="ctr" anchorCtr="0">
              <a:noAutofit/>
            </a:bodyPr>
            <a:lstStyle/>
            <a:p>
              <a:endParaRPr/>
            </a:p>
          </p:txBody>
        </p:sp>
      </p:grpSp>
      <p:grpSp>
        <p:nvGrpSpPr>
          <p:cNvPr id="75" name="Google Shape;10147;p92"/>
          <p:cNvGrpSpPr/>
          <p:nvPr userDrawn="1"/>
        </p:nvGrpSpPr>
        <p:grpSpPr>
          <a:xfrm>
            <a:off x="1883370" y="968022"/>
            <a:ext cx="270453" cy="279498"/>
            <a:chOff x="-46409700" y="3569100"/>
            <a:chExt cx="300100" cy="300900"/>
          </a:xfrm>
        </p:grpSpPr>
        <p:sp>
          <p:nvSpPr>
            <p:cNvPr id="76" name="Google Shape;10148;p92"/>
            <p:cNvSpPr/>
            <p:nvPr/>
          </p:nvSpPr>
          <p:spPr>
            <a:xfrm>
              <a:off x="-46234850" y="3569100"/>
              <a:ext cx="18125" cy="52800"/>
            </a:xfrm>
            <a:custGeom>
              <a:avLst/>
              <a:gdLst/>
              <a:ahLst/>
              <a:cxnLst/>
              <a:rect l="l" t="t" r="r" b="b"/>
              <a:pathLst>
                <a:path w="725" h="2112" extrusionOk="0">
                  <a:moveTo>
                    <a:pt x="0" y="1"/>
                  </a:moveTo>
                  <a:lnTo>
                    <a:pt x="0" y="2111"/>
                  </a:lnTo>
                  <a:lnTo>
                    <a:pt x="725" y="2111"/>
                  </a:lnTo>
                  <a:lnTo>
                    <a:pt x="725" y="1"/>
                  </a:ln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7" name="Google Shape;10149;p92"/>
            <p:cNvSpPr/>
            <p:nvPr/>
          </p:nvSpPr>
          <p:spPr>
            <a:xfrm>
              <a:off x="-46270300" y="374552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8" name="Google Shape;10150;p92"/>
            <p:cNvSpPr/>
            <p:nvPr/>
          </p:nvSpPr>
          <p:spPr>
            <a:xfrm>
              <a:off x="-46305750" y="3710875"/>
              <a:ext cx="89025" cy="88225"/>
            </a:xfrm>
            <a:custGeom>
              <a:avLst/>
              <a:gdLst/>
              <a:ahLst/>
              <a:cxnLst/>
              <a:rect l="l" t="t" r="r" b="b"/>
              <a:pathLst>
                <a:path w="3561" h="3529" extrusionOk="0">
                  <a:moveTo>
                    <a:pt x="1765" y="662"/>
                  </a:moveTo>
                  <a:cubicBezTo>
                    <a:pt x="2364" y="662"/>
                    <a:pt x="2836" y="1135"/>
                    <a:pt x="2836" y="1733"/>
                  </a:cubicBezTo>
                  <a:cubicBezTo>
                    <a:pt x="2836" y="2332"/>
                    <a:pt x="2364" y="2804"/>
                    <a:pt x="1765" y="2804"/>
                  </a:cubicBezTo>
                  <a:cubicBezTo>
                    <a:pt x="1198" y="2804"/>
                    <a:pt x="725" y="2332"/>
                    <a:pt x="725" y="1733"/>
                  </a:cubicBezTo>
                  <a:cubicBezTo>
                    <a:pt x="725" y="1135"/>
                    <a:pt x="1198" y="662"/>
                    <a:pt x="1765" y="662"/>
                  </a:cubicBezTo>
                  <a:close/>
                  <a:moveTo>
                    <a:pt x="1765" y="0"/>
                  </a:moveTo>
                  <a:cubicBezTo>
                    <a:pt x="788" y="0"/>
                    <a:pt x="1" y="788"/>
                    <a:pt x="1" y="1765"/>
                  </a:cubicBezTo>
                  <a:cubicBezTo>
                    <a:pt x="1" y="2741"/>
                    <a:pt x="788" y="3529"/>
                    <a:pt x="1765" y="3529"/>
                  </a:cubicBezTo>
                  <a:cubicBezTo>
                    <a:pt x="2773" y="3529"/>
                    <a:pt x="3561" y="2741"/>
                    <a:pt x="3561" y="1765"/>
                  </a:cubicBezTo>
                  <a:cubicBezTo>
                    <a:pt x="3561" y="788"/>
                    <a:pt x="2773" y="0"/>
                    <a:pt x="176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9" name="Google Shape;10151;p92"/>
            <p:cNvSpPr/>
            <p:nvPr/>
          </p:nvSpPr>
          <p:spPr>
            <a:xfrm>
              <a:off x="-46409700" y="3569900"/>
              <a:ext cx="300100" cy="300100"/>
            </a:xfrm>
            <a:custGeom>
              <a:avLst/>
              <a:gdLst/>
              <a:ahLst/>
              <a:cxnLst/>
              <a:rect l="l" t="t" r="r" b="b"/>
              <a:pathLst>
                <a:path w="12004" h="12004" extrusionOk="0">
                  <a:moveTo>
                    <a:pt x="5923" y="4978"/>
                  </a:moveTo>
                  <a:cubicBezTo>
                    <a:pt x="7278" y="4978"/>
                    <a:pt x="8381" y="6081"/>
                    <a:pt x="8381" y="7404"/>
                  </a:cubicBezTo>
                  <a:cubicBezTo>
                    <a:pt x="8412" y="8758"/>
                    <a:pt x="7309" y="9830"/>
                    <a:pt x="5923" y="9830"/>
                  </a:cubicBezTo>
                  <a:cubicBezTo>
                    <a:pt x="4600" y="9830"/>
                    <a:pt x="3497" y="8727"/>
                    <a:pt x="3497" y="7404"/>
                  </a:cubicBezTo>
                  <a:cubicBezTo>
                    <a:pt x="3497" y="6081"/>
                    <a:pt x="4600" y="4978"/>
                    <a:pt x="5923" y="4978"/>
                  </a:cubicBezTo>
                  <a:close/>
                  <a:moveTo>
                    <a:pt x="2426" y="9861"/>
                  </a:moveTo>
                  <a:cubicBezTo>
                    <a:pt x="2647" y="9861"/>
                    <a:pt x="2773" y="10019"/>
                    <a:pt x="2773" y="10208"/>
                  </a:cubicBezTo>
                  <a:cubicBezTo>
                    <a:pt x="2773" y="10397"/>
                    <a:pt x="2647" y="10554"/>
                    <a:pt x="2426" y="10554"/>
                  </a:cubicBezTo>
                  <a:lnTo>
                    <a:pt x="1733" y="10554"/>
                  </a:lnTo>
                  <a:cubicBezTo>
                    <a:pt x="1512" y="10554"/>
                    <a:pt x="1386" y="10397"/>
                    <a:pt x="1386" y="10208"/>
                  </a:cubicBezTo>
                  <a:cubicBezTo>
                    <a:pt x="1386" y="10019"/>
                    <a:pt x="1512" y="9861"/>
                    <a:pt x="1733" y="9861"/>
                  </a:cubicBezTo>
                  <a:close/>
                  <a:moveTo>
                    <a:pt x="347" y="0"/>
                  </a:moveTo>
                  <a:cubicBezTo>
                    <a:pt x="158" y="0"/>
                    <a:pt x="0" y="158"/>
                    <a:pt x="0" y="347"/>
                  </a:cubicBezTo>
                  <a:lnTo>
                    <a:pt x="0" y="11657"/>
                  </a:lnTo>
                  <a:cubicBezTo>
                    <a:pt x="0" y="11846"/>
                    <a:pt x="158" y="12003"/>
                    <a:pt x="347" y="12003"/>
                  </a:cubicBezTo>
                  <a:lnTo>
                    <a:pt x="11657" y="12003"/>
                  </a:lnTo>
                  <a:cubicBezTo>
                    <a:pt x="11846" y="12003"/>
                    <a:pt x="12004" y="11846"/>
                    <a:pt x="12004" y="11657"/>
                  </a:cubicBezTo>
                  <a:lnTo>
                    <a:pt x="12004" y="2489"/>
                  </a:lnTo>
                  <a:cubicBezTo>
                    <a:pt x="11909" y="2331"/>
                    <a:pt x="11878" y="2237"/>
                    <a:pt x="11846" y="2205"/>
                  </a:cubicBezTo>
                  <a:lnTo>
                    <a:pt x="9830" y="189"/>
                  </a:lnTo>
                  <a:lnTo>
                    <a:pt x="9830" y="3875"/>
                  </a:lnTo>
                  <a:cubicBezTo>
                    <a:pt x="9830" y="4064"/>
                    <a:pt x="9672" y="4222"/>
                    <a:pt x="9483" y="4222"/>
                  </a:cubicBezTo>
                  <a:lnTo>
                    <a:pt x="2458" y="4222"/>
                  </a:lnTo>
                  <a:cubicBezTo>
                    <a:pt x="2269" y="4222"/>
                    <a:pt x="2111" y="4064"/>
                    <a:pt x="2111" y="3875"/>
                  </a:cubicBezTo>
                  <a:lnTo>
                    <a:pt x="2111" y="0"/>
                  </a:lnTo>
                  <a:close/>
                </a:path>
              </a:pathLst>
            </a:custGeom>
            <a:solidFill>
              <a:schemeClr val="tx1">
                <a:alpha val="37000"/>
              </a:schemeClr>
            </a:solidFill>
            <a:ln>
              <a:noFill/>
            </a:ln>
          </p:spPr>
          <p:txBody>
            <a:bodyPr spcFirstLastPara="1" wrap="square" lIns="91425" tIns="91425" rIns="91425" bIns="91425" anchor="ctr" anchorCtr="0">
              <a:noAutofit/>
            </a:bodyPr>
            <a:lstStyle/>
            <a:p>
              <a:endParaRPr/>
            </a:p>
          </p:txBody>
        </p:sp>
        <p:sp>
          <p:nvSpPr>
            <p:cNvPr id="80" name="Google Shape;10152;p92"/>
            <p:cNvSpPr/>
            <p:nvPr/>
          </p:nvSpPr>
          <p:spPr>
            <a:xfrm>
              <a:off x="-46341175" y="3569100"/>
              <a:ext cx="159125" cy="87450"/>
            </a:xfrm>
            <a:custGeom>
              <a:avLst/>
              <a:gdLst/>
              <a:ahLst/>
              <a:cxnLst/>
              <a:rect l="l" t="t" r="r" b="b"/>
              <a:pathLst>
                <a:path w="6365" h="3498" extrusionOk="0">
                  <a:moveTo>
                    <a:pt x="0" y="1"/>
                  </a:moveTo>
                  <a:lnTo>
                    <a:pt x="0" y="3498"/>
                  </a:lnTo>
                  <a:lnTo>
                    <a:pt x="6364" y="3498"/>
                  </a:lnTo>
                  <a:lnTo>
                    <a:pt x="6364" y="1"/>
                  </a:lnTo>
                  <a:lnTo>
                    <a:pt x="5640" y="1"/>
                  </a:lnTo>
                  <a:lnTo>
                    <a:pt x="5640" y="2426"/>
                  </a:lnTo>
                  <a:cubicBezTo>
                    <a:pt x="5640" y="2647"/>
                    <a:pt x="5482" y="2773"/>
                    <a:pt x="5293" y="2773"/>
                  </a:cubicBezTo>
                  <a:lnTo>
                    <a:pt x="3875" y="2773"/>
                  </a:lnTo>
                  <a:cubicBezTo>
                    <a:pt x="3655" y="2773"/>
                    <a:pt x="3497" y="2647"/>
                    <a:pt x="3497" y="2426"/>
                  </a:cubicBezTo>
                  <a:lnTo>
                    <a:pt x="3497" y="1"/>
                  </a:lnTo>
                  <a:close/>
                </a:path>
              </a:pathLst>
            </a:custGeom>
            <a:solidFill>
              <a:srgbClr val="5F7D95"/>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395122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37968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20907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866388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57031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04819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6/20/2024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00182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57884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B61BEF0D-F0BB-DE4B-95CE-6DB70DBA9567}" type="datetimeFigureOut">
              <a:rPr lang="en-US" smtClean="0"/>
              <a:pPr/>
              <a:t>6/20/2024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l" rtl="0">
              <a:spcBef>
                <a:spcPts val="0"/>
              </a:spcBef>
              <a:spcAft>
                <a:spcPts val="0"/>
              </a:spcAft>
              <a:buNone/>
            </a:pPr>
            <a:fld id="{00000000-1234-1234-1234-123412341234}" type="slidenum">
              <a:rPr lang="en" smtClean="0"/>
              <a:t>‹#›</a:t>
            </a:fld>
            <a:endParaRPr lang="en"/>
          </a:p>
        </p:txBody>
      </p:sp>
      <p:sp>
        <p:nvSpPr>
          <p:cNvPr id="11" name="TextBox 10">
            <a:extLst>
              <a:ext uri="{FF2B5EF4-FFF2-40B4-BE49-F238E27FC236}">
                <a16:creationId xmlns:a16="http://schemas.microsoft.com/office/drawing/2014/main" id="{8D3FA4A2-067A-58C1-1819-67451F6A291C}"/>
              </a:ext>
            </a:extLst>
          </p:cNvPr>
          <p:cNvSpPr txBox="1"/>
          <p:nvPr userDrawn="1"/>
        </p:nvSpPr>
        <p:spPr>
          <a:xfrm>
            <a:off x="6987640" y="4834937"/>
            <a:ext cx="2156360" cy="215444"/>
          </a:xfrm>
          <a:prstGeom prst="rect">
            <a:avLst/>
          </a:prstGeom>
          <a:noFill/>
          <a:effectLst>
            <a:outerShdw dist="50800" dir="5400000" algn="ctr" rotWithShape="0">
              <a:srgbClr val="000000">
                <a:alpha val="65000"/>
              </a:srgbClr>
            </a:outerShdw>
            <a:reflection stA="45000" endPos="65000" dist="50800" dir="5400000" sy="-100000" algn="bl" rotWithShape="0"/>
          </a:effectLst>
        </p:spPr>
        <p:txBody>
          <a:bodyPr wrap="none" rtlCol="0">
            <a:spAutoFit/>
          </a:bodyPr>
          <a:lstStyle/>
          <a:p>
            <a:r>
              <a:rPr lang="en-IN" sz="800" dirty="0">
                <a:solidFill>
                  <a:schemeClr val="tx1">
                    <a:alpha val="35000"/>
                  </a:schemeClr>
                </a:solidFill>
              </a:rPr>
              <a:t>Director </a:t>
            </a:r>
            <a:r>
              <a:rPr lang="en-IN" sz="800" dirty="0">
                <a:solidFill>
                  <a:schemeClr val="tx1">
                    <a:alpha val="35000"/>
                  </a:schemeClr>
                </a:solidFill>
                <a:effectLst>
                  <a:outerShdw dist="50800" dir="5400000" algn="ctr" rotWithShape="0">
                    <a:srgbClr val="000000">
                      <a:alpha val="43137"/>
                    </a:srgbClr>
                  </a:outerShdw>
                </a:effectLst>
              </a:rPr>
              <a:t>of </a:t>
            </a:r>
            <a:r>
              <a:rPr lang="en-IN" sz="800" dirty="0">
                <a:solidFill>
                  <a:schemeClr val="tx1">
                    <a:alpha val="35000"/>
                  </a:schemeClr>
                </a:solidFill>
              </a:rPr>
              <a:t>Online Education,SRMIST-2021</a:t>
            </a:r>
          </a:p>
        </p:txBody>
      </p:sp>
      <p:pic>
        <p:nvPicPr>
          <p:cNvPr id="12" name="Picture 11">
            <a:extLst>
              <a:ext uri="{FF2B5EF4-FFF2-40B4-BE49-F238E27FC236}">
                <a16:creationId xmlns:a16="http://schemas.microsoft.com/office/drawing/2014/main" id="{7B5144B6-7788-9A1E-9585-051391BE4174}"/>
              </a:ext>
            </a:extLst>
          </p:cNvPr>
          <p:cNvPicPr>
            <a:picLocks noChangeAspect="1"/>
          </p:cNvPicPr>
          <p:nvPr userDrawn="1"/>
        </p:nvPicPr>
        <p:blipFill>
          <a:blip r:embed="rId27">
            <a:lum bright="70000" contrast="-70000"/>
            <a:extLst>
              <a:ext uri="{BEBA8EAE-BF5A-486C-A8C5-ECC9F3942E4B}">
                <a14:imgProps xmlns:a14="http://schemas.microsoft.com/office/drawing/2010/main">
                  <a14:imgLayer r:embed="rId28">
                    <a14:imgEffect>
                      <a14:backgroundRemoval t="10000" b="90000" l="10000" r="90000">
                        <a14:foregroundMark x1="35514" y1="72926" x2="35514" y2="72926"/>
                        <a14:foregroundMark x1="56075" y1="53712" x2="56075" y2="53712"/>
                        <a14:foregroundMark x1="72897" y1="38428" x2="72897" y2="38428"/>
                        <a14:foregroundMark x1="43925" y1="34498" x2="43925" y2="34498"/>
                        <a14:foregroundMark x1="35514" y1="30568" x2="35514" y2="30568"/>
                      </a14:backgroundRemoval>
                    </a14:imgEffect>
                  </a14:imgLayer>
                </a14:imgProps>
              </a:ext>
            </a:extLst>
          </a:blip>
          <a:stretch>
            <a:fillRect/>
          </a:stretch>
        </p:blipFill>
        <p:spPr>
          <a:xfrm>
            <a:off x="6866317" y="4856753"/>
            <a:ext cx="160556" cy="171812"/>
          </a:xfrm>
          <a:prstGeom prst="rect">
            <a:avLst/>
          </a:prstGeom>
          <a:effectLst>
            <a:reflection blurRad="292100" stA="45000" endPos="65000" dist="50800" dir="5400000" sy="-100000" algn="bl" rotWithShape="0"/>
          </a:effectLst>
        </p:spPr>
      </p:pic>
    </p:spTree>
    <p:extLst>
      <p:ext uri="{BB962C8B-B14F-4D97-AF65-F5344CB8AC3E}">
        <p14:creationId xmlns:p14="http://schemas.microsoft.com/office/powerpoint/2010/main" val="3677506095"/>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 id="2147483761" r:id="rId20"/>
    <p:sldLayoutId id="2147483762" r:id="rId21"/>
  </p:sldLayoutIdLst>
  <p:transition>
    <p:fade thruBlk="1"/>
  </p:transition>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22" name="Rectangle 21"/>
          <p:cNvSpPr/>
          <p:nvPr/>
        </p:nvSpPr>
        <p:spPr>
          <a:xfrm>
            <a:off x="-81326" y="70752"/>
            <a:ext cx="8834913" cy="5156861"/>
          </a:xfrm>
          <a:prstGeom prst="rect">
            <a:avLst/>
          </a:prstGeom>
        </p:spPr>
        <p:txBody>
          <a:bodyPr wrap="square">
            <a:spAutoFit/>
          </a:bodyPr>
          <a:lstStyle/>
          <a:p>
            <a:pPr algn="ctr">
              <a:lnSpc>
                <a:spcPct val="107000"/>
              </a:lnSpc>
              <a:spcBef>
                <a:spcPts val="200"/>
              </a:spcBef>
              <a:spcAft>
                <a:spcPts val="790"/>
              </a:spcAft>
            </a:pPr>
            <a:endParaRPr lang="en-US" sz="2000" dirty="0">
              <a:solidFill>
                <a:schemeClr val="dk1"/>
              </a:solidFill>
              <a:latin typeface="Roboto Slab"/>
              <a:ea typeface="Roboto Slab"/>
              <a:cs typeface="Roboto Slab"/>
              <a:sym typeface="Roboto Slab"/>
            </a:endParaRPr>
          </a:p>
          <a:p>
            <a:pPr marL="887095" marR="762000" algn="ctr">
              <a:lnSpc>
                <a:spcPct val="107000"/>
              </a:lnSpc>
              <a:spcBef>
                <a:spcPts val="935"/>
              </a:spcBef>
              <a:spcAft>
                <a:spcPts val="800"/>
              </a:spcAft>
            </a:pPr>
            <a:r>
              <a:rPr lang="en-IN" sz="1800" dirty="0">
                <a:solidFill>
                  <a:schemeClr val="tx1"/>
                </a:solidFill>
                <a:effectLst/>
                <a:latin typeface="Calibri" panose="020F0502020204030204" pitchFamily="34" charset="0"/>
                <a:ea typeface="Calibri" panose="020F0502020204030204" pitchFamily="34" charset="0"/>
                <a:cs typeface="Latha" panose="020B0604020202020204" pitchFamily="34" charset="0"/>
              </a:rPr>
              <a:t>DIRECTORATE OF ONLINE EDUCATION</a:t>
            </a:r>
          </a:p>
          <a:p>
            <a:pPr marL="903605" marR="762000" algn="ctr">
              <a:lnSpc>
                <a:spcPct val="115000"/>
              </a:lnSpc>
              <a:spcBef>
                <a:spcPts val="10"/>
              </a:spcBef>
              <a:spcAft>
                <a:spcPts val="800"/>
              </a:spcAft>
            </a:pPr>
            <a:r>
              <a:rPr lang="en-IN" sz="1800" dirty="0">
                <a:solidFill>
                  <a:schemeClr val="tx1"/>
                </a:solidFill>
                <a:effectLst/>
                <a:latin typeface="Calibri" panose="020F0502020204030204" pitchFamily="34" charset="0"/>
                <a:ea typeface="Calibri" panose="020F0502020204030204" pitchFamily="34" charset="0"/>
                <a:cs typeface="Latha" panose="020B0604020202020204" pitchFamily="34" charset="0"/>
              </a:rPr>
              <a:t>SRM INSTITUTE OF SCIENCE AND TECHNOLOGY</a:t>
            </a:r>
            <a:r>
              <a:rPr lang="en-IN" sz="1800" spc="-365" dirty="0">
                <a:solidFill>
                  <a:schemeClr val="tx1"/>
                </a:solidFill>
                <a:effectLst/>
                <a:latin typeface="Calibri" panose="020F0502020204030204" pitchFamily="34" charset="0"/>
                <a:ea typeface="Calibri" panose="020F0502020204030204" pitchFamily="34" charset="0"/>
                <a:cs typeface="Latha" panose="020B0604020202020204" pitchFamily="34" charset="0"/>
              </a:rPr>
              <a:t> </a:t>
            </a:r>
          </a:p>
          <a:p>
            <a:pPr marL="903605" marR="762000" algn="ctr">
              <a:lnSpc>
                <a:spcPct val="115000"/>
              </a:lnSpc>
              <a:spcBef>
                <a:spcPts val="10"/>
              </a:spcBef>
              <a:spcAft>
                <a:spcPts val="800"/>
              </a:spcAft>
            </a:pPr>
            <a:r>
              <a:rPr lang="en-IN" sz="1800" dirty="0">
                <a:solidFill>
                  <a:schemeClr val="tx1"/>
                </a:solidFill>
                <a:effectLst/>
                <a:latin typeface="Calibri" panose="020F0502020204030204" pitchFamily="34" charset="0"/>
                <a:ea typeface="Calibri" panose="020F0502020204030204" pitchFamily="34" charset="0"/>
                <a:cs typeface="Latha" panose="020B0604020202020204" pitchFamily="34" charset="0"/>
              </a:rPr>
              <a:t>KATTANKULATHUR-</a:t>
            </a:r>
            <a:r>
              <a:rPr lang="en-IN" sz="1800" spc="-15" dirty="0">
                <a:solidFill>
                  <a:schemeClr val="tx1"/>
                </a:solidFill>
                <a:effectLst/>
                <a:latin typeface="Calibri" panose="020F0502020204030204" pitchFamily="34" charset="0"/>
                <a:ea typeface="Calibri" panose="020F0502020204030204" pitchFamily="34" charset="0"/>
                <a:cs typeface="Latha" panose="020B0604020202020204" pitchFamily="34" charset="0"/>
              </a:rPr>
              <a:t> </a:t>
            </a:r>
            <a:r>
              <a:rPr lang="en-IN" sz="1800" dirty="0">
                <a:solidFill>
                  <a:schemeClr val="tx1"/>
                </a:solidFill>
                <a:effectLst/>
                <a:latin typeface="Calibri" panose="020F0502020204030204" pitchFamily="34" charset="0"/>
                <a:ea typeface="Calibri" panose="020F0502020204030204" pitchFamily="34" charset="0"/>
                <a:cs typeface="Latha" panose="020B0604020202020204" pitchFamily="34" charset="0"/>
              </a:rPr>
              <a:t>603</a:t>
            </a:r>
            <a:r>
              <a:rPr lang="en-IN" sz="1800" spc="-10" dirty="0">
                <a:solidFill>
                  <a:schemeClr val="tx1"/>
                </a:solidFill>
                <a:effectLst/>
                <a:latin typeface="Calibri" panose="020F0502020204030204" pitchFamily="34" charset="0"/>
                <a:ea typeface="Calibri" panose="020F0502020204030204" pitchFamily="34" charset="0"/>
                <a:cs typeface="Latha" panose="020B0604020202020204" pitchFamily="34" charset="0"/>
              </a:rPr>
              <a:t> </a:t>
            </a:r>
            <a:r>
              <a:rPr lang="en-IN" sz="1800" dirty="0">
                <a:solidFill>
                  <a:schemeClr val="tx1"/>
                </a:solidFill>
                <a:effectLst/>
                <a:latin typeface="Calibri" panose="020F0502020204030204" pitchFamily="34" charset="0"/>
                <a:ea typeface="Calibri" panose="020F0502020204030204" pitchFamily="34" charset="0"/>
                <a:cs typeface="Latha" panose="020B0604020202020204" pitchFamily="34" charset="0"/>
              </a:rPr>
              <a:t>203</a:t>
            </a:r>
          </a:p>
          <a:p>
            <a:pPr algn="ctr">
              <a:lnSpc>
                <a:spcPct val="107000"/>
              </a:lnSpc>
              <a:spcBef>
                <a:spcPts val="200"/>
              </a:spcBef>
              <a:spcAft>
                <a:spcPts val="790"/>
              </a:spcAft>
            </a:pPr>
            <a:endParaRPr lang="en-US" sz="2000" dirty="0">
              <a:solidFill>
                <a:schemeClr val="dk1"/>
              </a:solidFill>
              <a:latin typeface="Roboto Slab"/>
              <a:ea typeface="Roboto Slab"/>
              <a:cs typeface="Roboto Slab"/>
              <a:sym typeface="Roboto Slab"/>
            </a:endParaRPr>
          </a:p>
          <a:p>
            <a:pPr algn="ctr">
              <a:lnSpc>
                <a:spcPct val="107000"/>
              </a:lnSpc>
              <a:spcBef>
                <a:spcPts val="200"/>
              </a:spcBef>
              <a:spcAft>
                <a:spcPts val="790"/>
              </a:spcAft>
            </a:pPr>
            <a:r>
              <a:rPr lang="en-US" sz="2000" dirty="0">
                <a:solidFill>
                  <a:schemeClr val="dk1"/>
                </a:solidFill>
                <a:latin typeface="Roboto Slab"/>
                <a:ea typeface="Roboto Slab"/>
                <a:cs typeface="Roboto Slab"/>
                <a:sym typeface="Roboto Slab"/>
              </a:rPr>
              <a:t>MCA III SEM</a:t>
            </a:r>
          </a:p>
          <a:p>
            <a:pPr algn="ctr">
              <a:lnSpc>
                <a:spcPct val="107000"/>
              </a:lnSpc>
              <a:spcBef>
                <a:spcPts val="200"/>
              </a:spcBef>
              <a:spcAft>
                <a:spcPts val="790"/>
              </a:spcAft>
            </a:pPr>
            <a:r>
              <a:rPr lang="en-US" sz="2000" dirty="0">
                <a:solidFill>
                  <a:schemeClr val="dk1"/>
                </a:solidFill>
                <a:latin typeface="Roboto Slab"/>
                <a:ea typeface="Roboto Slab"/>
                <a:cs typeface="Roboto Slab"/>
                <a:sym typeface="Roboto Slab"/>
              </a:rPr>
              <a:t>MINI PROJECT VIVA VOCE </a:t>
            </a:r>
          </a:p>
          <a:p>
            <a:pPr algn="ctr">
              <a:lnSpc>
                <a:spcPct val="107000"/>
              </a:lnSpc>
              <a:spcBef>
                <a:spcPts val="200"/>
              </a:spcBef>
              <a:spcAft>
                <a:spcPts val="790"/>
              </a:spcAft>
            </a:pPr>
            <a:r>
              <a:rPr lang="en-US" sz="2000" dirty="0">
                <a:solidFill>
                  <a:schemeClr val="dk1"/>
                </a:solidFill>
                <a:latin typeface="Roboto Slab"/>
                <a:ea typeface="Roboto Slab"/>
                <a:cs typeface="Roboto Slab"/>
                <a:sym typeface="Roboto Slab"/>
              </a:rPr>
              <a:t>JUNE 2024 </a:t>
            </a:r>
          </a:p>
          <a:p>
            <a:pPr algn="ctr">
              <a:lnSpc>
                <a:spcPct val="107000"/>
              </a:lnSpc>
              <a:spcBef>
                <a:spcPts val="200"/>
              </a:spcBef>
              <a:spcAft>
                <a:spcPts val="790"/>
              </a:spcAft>
            </a:pPr>
            <a:r>
              <a:rPr lang="en-US" sz="2000" dirty="0">
                <a:solidFill>
                  <a:schemeClr val="dk1"/>
                </a:solidFill>
                <a:highlight>
                  <a:srgbClr val="FFFF00"/>
                </a:highlight>
                <a:latin typeface="Roboto Slab"/>
                <a:ea typeface="Roboto Slab"/>
                <a:cs typeface="Roboto Slab"/>
                <a:sym typeface="Roboto Slab"/>
              </a:rPr>
              <a:t>EC2332251010432</a:t>
            </a:r>
          </a:p>
          <a:p>
            <a:pPr algn="ctr">
              <a:lnSpc>
                <a:spcPct val="107000"/>
              </a:lnSpc>
              <a:spcBef>
                <a:spcPts val="200"/>
              </a:spcBef>
              <a:spcAft>
                <a:spcPts val="790"/>
              </a:spcAft>
            </a:pPr>
            <a:br>
              <a:rPr lang="en-US" sz="2000" dirty="0">
                <a:solidFill>
                  <a:schemeClr val="dk1"/>
                </a:solidFill>
                <a:latin typeface="Roboto Slab"/>
                <a:ea typeface="Roboto Slab"/>
                <a:cs typeface="Roboto Slab"/>
                <a:sym typeface="Roboto Slab"/>
              </a:rPr>
            </a:br>
            <a:br>
              <a:rPr lang="en-US" sz="2000" b="1" dirty="0">
                <a:solidFill>
                  <a:schemeClr val="accent1">
                    <a:lumMod val="50000"/>
                  </a:schemeClr>
                </a:solidFill>
                <a:latin typeface="Arial" panose="020B0604020202020204" pitchFamily="34" charset="0"/>
                <a:cs typeface="Arial" panose="020B0604020202020204" pitchFamily="34" charset="0"/>
              </a:rPr>
            </a:br>
            <a:endParaRPr lang="en-IN" sz="2000" dirty="0"/>
          </a:p>
        </p:txBody>
      </p:sp>
      <p:pic>
        <p:nvPicPr>
          <p:cNvPr id="2" name="Picture 1">
            <a:extLst>
              <a:ext uri="{FF2B5EF4-FFF2-40B4-BE49-F238E27FC236}">
                <a16:creationId xmlns:a16="http://schemas.microsoft.com/office/drawing/2014/main" id="{ED23C76E-A282-069A-5646-74BBAB35A309}"/>
              </a:ext>
            </a:extLst>
          </p:cNvPr>
          <p:cNvPicPr>
            <a:picLocks noChangeAspect="1"/>
          </p:cNvPicPr>
          <p:nvPr/>
        </p:nvPicPr>
        <p:blipFill>
          <a:blip r:embed="rId3" cstate="print"/>
          <a:stretch>
            <a:fillRect/>
          </a:stretch>
        </p:blipFill>
        <p:spPr>
          <a:xfrm>
            <a:off x="6403180" y="70752"/>
            <a:ext cx="2647950" cy="771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63D546-D49A-4431-9FE1-0626FDD61EAD}"/>
              </a:ext>
            </a:extLst>
          </p:cNvPr>
          <p:cNvSpPr>
            <a:spLocks noGrp="1"/>
          </p:cNvSpPr>
          <p:nvPr>
            <p:ph type="body" idx="1"/>
          </p:nvPr>
        </p:nvSpPr>
        <p:spPr>
          <a:xfrm>
            <a:off x="142875" y="0"/>
            <a:ext cx="8869021" cy="3263657"/>
          </a:xfrm>
        </p:spPr>
        <p:txBody>
          <a:bodyPr/>
          <a:lstStyle/>
          <a:p>
            <a:pPr marL="139700" indent="0" algn="just">
              <a:lnSpc>
                <a:spcPct val="200000"/>
              </a:lnSpc>
              <a:buNone/>
            </a:pPr>
            <a:r>
              <a:rPr lang="en-IN" sz="2800" dirty="0">
                <a:solidFill>
                  <a:srgbClr val="FFFF00"/>
                </a:solidFill>
                <a:effectLst/>
                <a:latin typeface="Times New Roman" panose="02020603050405020304" pitchFamily="18" charset="0"/>
                <a:ea typeface="Calibri" panose="020F0502020204030204" pitchFamily="34" charset="0"/>
              </a:rPr>
              <a:t>         INPUT/OUTPUT SCREENSHOTS</a:t>
            </a:r>
          </a:p>
          <a:p>
            <a:pPr marL="139700" indent="0" algn="just">
              <a:lnSpc>
                <a:spcPct val="200000"/>
              </a:lnSpc>
              <a:buNone/>
            </a:pPr>
            <a:endParaRPr lang="en-US" sz="2800" b="1" spc="-5"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BF0CAB3E-3377-12FB-0189-6E661A7FE7C6}"/>
              </a:ext>
            </a:extLst>
          </p:cNvPr>
          <p:cNvPicPr>
            <a:picLocks noChangeAspect="1"/>
          </p:cNvPicPr>
          <p:nvPr/>
        </p:nvPicPr>
        <p:blipFill>
          <a:blip r:embed="rId2"/>
          <a:stretch>
            <a:fillRect/>
          </a:stretch>
        </p:blipFill>
        <p:spPr>
          <a:xfrm>
            <a:off x="656769" y="899879"/>
            <a:ext cx="6535062" cy="3343742"/>
          </a:xfrm>
          <a:prstGeom prst="rect">
            <a:avLst/>
          </a:prstGeom>
        </p:spPr>
      </p:pic>
    </p:spTree>
    <p:extLst>
      <p:ext uri="{BB962C8B-B14F-4D97-AF65-F5344CB8AC3E}">
        <p14:creationId xmlns:p14="http://schemas.microsoft.com/office/powerpoint/2010/main" val="125401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63D546-D49A-4431-9FE1-0626FDD61EAD}"/>
              </a:ext>
            </a:extLst>
          </p:cNvPr>
          <p:cNvSpPr>
            <a:spLocks noGrp="1"/>
          </p:cNvSpPr>
          <p:nvPr>
            <p:ph type="body" idx="1"/>
          </p:nvPr>
        </p:nvSpPr>
        <p:spPr>
          <a:xfrm>
            <a:off x="180976" y="0"/>
            <a:ext cx="8724900" cy="5143500"/>
          </a:xfrm>
        </p:spPr>
        <p:txBody>
          <a:bodyPr/>
          <a:lstStyle/>
          <a:p>
            <a:pPr marL="139700" indent="0" algn="just">
              <a:lnSpc>
                <a:spcPct val="200000"/>
              </a:lnSpc>
              <a:buNone/>
            </a:pPr>
            <a:r>
              <a:rPr lang="en-IN" sz="2800" dirty="0">
                <a:solidFill>
                  <a:srgbClr val="FFFF00"/>
                </a:solidFill>
                <a:effectLst/>
                <a:latin typeface="Times New Roman" panose="02020603050405020304" pitchFamily="18" charset="0"/>
                <a:ea typeface="Calibri" panose="020F0502020204030204" pitchFamily="34" charset="0"/>
              </a:rPr>
              <a:t>SOURCE CODE</a:t>
            </a:r>
          </a:p>
          <a:p>
            <a:pPr algn="just">
              <a:lnSpc>
                <a:spcPct val="200000"/>
              </a:lnSpc>
              <a:buFont typeface="Wingdings" panose="05000000000000000000" pitchFamily="2" charset="2"/>
              <a:buChar char="Ø"/>
            </a:pPr>
            <a:r>
              <a:rPr lang="en-US" sz="1600" dirty="0"/>
              <a:t> </a:t>
            </a:r>
            <a:r>
              <a:rPr lang="en-US" sz="1800" dirty="0">
                <a:latin typeface="Calibri" panose="020F0502020204030204" pitchFamily="34" charset="0"/>
                <a:ea typeface="Calibri" panose="020F0502020204030204" pitchFamily="34" charset="0"/>
                <a:cs typeface="Calibri" panose="020F0502020204030204" pitchFamily="34" charset="0"/>
              </a:rPr>
              <a:t>Creating Resource group using PowerShell: $location = '</a:t>
            </a:r>
            <a:r>
              <a:rPr lang="en-US" sz="1800" dirty="0" err="1">
                <a:latin typeface="Calibri" panose="020F0502020204030204" pitchFamily="34" charset="0"/>
                <a:ea typeface="Calibri" panose="020F0502020204030204" pitchFamily="34" charset="0"/>
                <a:cs typeface="Calibri" panose="020F0502020204030204" pitchFamily="34" charset="0"/>
              </a:rPr>
              <a:t>eastus</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dirty="0" err="1">
                <a:latin typeface="Calibri" panose="020F0502020204030204" pitchFamily="34" charset="0"/>
                <a:ea typeface="Calibri" panose="020F0502020204030204" pitchFamily="34" charset="0"/>
                <a:cs typeface="Calibri" panose="020F0502020204030204" pitchFamily="34" charset="0"/>
              </a:rPr>
              <a:t>yResourceGroup</a:t>
            </a:r>
            <a:r>
              <a:rPr lang="en-US" sz="1800" dirty="0">
                <a:latin typeface="Calibri" panose="020F0502020204030204" pitchFamily="34" charset="0"/>
                <a:ea typeface="Calibri" panose="020F0502020204030204" pitchFamily="34" charset="0"/>
                <a:cs typeface="Calibri" panose="020F0502020204030204" pitchFamily="34" charset="0"/>
              </a:rPr>
              <a:t>' New-</a:t>
            </a:r>
            <a:r>
              <a:rPr lang="en-US" sz="1800" dirty="0" err="1">
                <a:latin typeface="Calibri" panose="020F0502020204030204" pitchFamily="34" charset="0"/>
                <a:ea typeface="Calibri" panose="020F0502020204030204" pitchFamily="34" charset="0"/>
                <a:cs typeface="Calibri" panose="020F0502020204030204" pitchFamily="34" charset="0"/>
              </a:rPr>
              <a:t>AzResourceGroup</a:t>
            </a:r>
            <a:r>
              <a:rPr lang="en-US" sz="1800" dirty="0">
                <a:latin typeface="Calibri" panose="020F0502020204030204" pitchFamily="34" charset="0"/>
                <a:ea typeface="Calibri" panose="020F0502020204030204" pitchFamily="34" charset="0"/>
                <a:cs typeface="Calibri" panose="020F0502020204030204" pitchFamily="34" charset="0"/>
              </a:rPr>
              <a:t> –Name</a:t>
            </a:r>
          </a:p>
          <a:p>
            <a:pPr algn="just">
              <a:lnSpc>
                <a:spcPct val="200000"/>
              </a:lnSpc>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-Location $location</a:t>
            </a:r>
          </a:p>
          <a:p>
            <a:pPr algn="just">
              <a:lnSpc>
                <a:spcPct val="200000"/>
              </a:lnSpc>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  Creating Virtual Machine using PowerShell:</a:t>
            </a:r>
          </a:p>
          <a:p>
            <a:pPr algn="just">
              <a:lnSpc>
                <a:spcPct val="200000"/>
              </a:lnSpc>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 Step 1: Install the Azure PowerShell module If you haven't already, install the Azure PowerShell module: Install-Module -Name Az </a:t>
            </a:r>
          </a:p>
        </p:txBody>
      </p:sp>
    </p:spTree>
    <p:extLst>
      <p:ext uri="{BB962C8B-B14F-4D97-AF65-F5344CB8AC3E}">
        <p14:creationId xmlns:p14="http://schemas.microsoft.com/office/powerpoint/2010/main" val="232303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C28CA8-32C9-B6D2-9F15-4506A62F97EC}"/>
              </a:ext>
            </a:extLst>
          </p:cNvPr>
          <p:cNvSpPr>
            <a:spLocks noGrp="1"/>
          </p:cNvSpPr>
          <p:nvPr>
            <p:ph type="body" idx="1"/>
          </p:nvPr>
        </p:nvSpPr>
        <p:spPr>
          <a:xfrm>
            <a:off x="295275" y="790574"/>
            <a:ext cx="8629650" cy="4143375"/>
          </a:xfrm>
        </p:spPr>
        <p:txBody>
          <a:bodyPr/>
          <a:lstStyle/>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Step 2: Import the Azure PowerShell module Import the Azure PowerShell module: Import-Module -Name Az Step 3: Connect to Azure Connect to Azure using your</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credentials: </a:t>
            </a:r>
            <a:r>
              <a:rPr lang="en-US" sz="1800" dirty="0" err="1">
                <a:latin typeface="Calibri" panose="020F0502020204030204" pitchFamily="34" charset="0"/>
                <a:ea typeface="Calibri" panose="020F0502020204030204" pitchFamily="34" charset="0"/>
                <a:cs typeface="Calibri" panose="020F0502020204030204" pitchFamily="34" charset="0"/>
              </a:rPr>
              <a:t>powershell</a:t>
            </a:r>
            <a:r>
              <a:rPr lang="en-US" sz="1800" dirty="0">
                <a:latin typeface="Calibri" panose="020F0502020204030204" pitchFamily="34" charset="0"/>
                <a:ea typeface="Calibri" panose="020F0502020204030204" pitchFamily="34" charset="0"/>
                <a:cs typeface="Calibri" panose="020F0502020204030204" pitchFamily="34" charset="0"/>
              </a:rPr>
              <a:t> Connect-</a:t>
            </a:r>
            <a:r>
              <a:rPr lang="en-US" sz="1800" dirty="0" err="1">
                <a:latin typeface="Calibri" panose="020F0502020204030204" pitchFamily="34" charset="0"/>
                <a:ea typeface="Calibri" panose="020F0502020204030204" pitchFamily="34" charset="0"/>
                <a:cs typeface="Calibri" panose="020F0502020204030204" pitchFamily="34" charset="0"/>
              </a:rPr>
              <a:t>AzAccount</a:t>
            </a:r>
            <a:r>
              <a:rPr lang="en-US" sz="1800" dirty="0">
                <a:latin typeface="Calibri" panose="020F0502020204030204" pitchFamily="34" charset="0"/>
                <a:ea typeface="Calibri" panose="020F0502020204030204" pitchFamily="34" charset="0"/>
                <a:cs typeface="Calibri" panose="020F0502020204030204" pitchFamily="34" charset="0"/>
              </a:rPr>
              <a:t> Step</a:t>
            </a:r>
          </a:p>
          <a:p>
            <a:pPr>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4: Create a resource group Create a resource</a:t>
            </a:r>
          </a:p>
          <a:p>
            <a:pPr>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1800" dirty="0">
                <a:latin typeface="Calibri" panose="020F0502020204030204" pitchFamily="34" charset="0"/>
                <a:ea typeface="Calibri" panose="020F0502020204030204" pitchFamily="34" charset="0"/>
                <a:cs typeface="Calibri" panose="020F0502020204030204" pitchFamily="34" charset="0"/>
              </a:rPr>
              <a:t> group: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dirty="0" err="1">
                <a:latin typeface="Calibri" panose="020F0502020204030204" pitchFamily="34" charset="0"/>
                <a:ea typeface="Calibri" panose="020F0502020204030204" pitchFamily="34" charset="0"/>
                <a:cs typeface="Calibri" panose="020F0502020204030204" pitchFamily="34" charset="0"/>
              </a:rPr>
              <a:t>myResourceGroupVM</a:t>
            </a:r>
            <a:r>
              <a:rPr lang="en-US" sz="1800" dirty="0">
                <a:latin typeface="Calibri" panose="020F0502020204030204" pitchFamily="34" charset="0"/>
                <a:ea typeface="Calibri" panose="020F0502020204030204" pitchFamily="34" charset="0"/>
                <a:cs typeface="Calibri" panose="020F0502020204030204" pitchFamily="34" charset="0"/>
              </a:rPr>
              <a:t>" $location = "</a:t>
            </a:r>
            <a:r>
              <a:rPr lang="en-US" sz="1800" dirty="0" err="1">
                <a:latin typeface="Calibri" panose="020F0502020204030204" pitchFamily="34" charset="0"/>
                <a:ea typeface="Calibri" panose="020F0502020204030204" pitchFamily="34" charset="0"/>
                <a:cs typeface="Calibri" panose="020F0502020204030204" pitchFamily="34" charset="0"/>
              </a:rPr>
              <a:t>eastus</a:t>
            </a:r>
            <a:r>
              <a:rPr lang="en-US" sz="1800" dirty="0">
                <a:latin typeface="Calibri" panose="020F0502020204030204" pitchFamily="34" charset="0"/>
                <a:ea typeface="Calibri" panose="020F0502020204030204" pitchFamily="34" charset="0"/>
                <a:cs typeface="Calibri" panose="020F0502020204030204" pitchFamily="34" charset="0"/>
              </a:rPr>
              <a:t>" New-      </a:t>
            </a:r>
            <a:r>
              <a:rPr lang="en-US" sz="1800" dirty="0" err="1">
                <a:latin typeface="Calibri" panose="020F0502020204030204" pitchFamily="34" charset="0"/>
                <a:ea typeface="Calibri" panose="020F0502020204030204" pitchFamily="34" charset="0"/>
                <a:cs typeface="Calibri" panose="020F0502020204030204" pitchFamily="34" charset="0"/>
              </a:rPr>
              <a:t>AzResourceGroup</a:t>
            </a:r>
            <a:r>
              <a:rPr lang="en-US" sz="1800" dirty="0">
                <a:latin typeface="Calibri" panose="020F0502020204030204" pitchFamily="34" charset="0"/>
                <a:ea typeface="Calibri" panose="020F0502020204030204" pitchFamily="34" charset="0"/>
                <a:cs typeface="Calibri" panose="020F0502020204030204" pitchFamily="34" charset="0"/>
              </a:rPr>
              <a:t> -Name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-Location $location Step 5: </a:t>
            </a:r>
            <a:r>
              <a:rPr lang="en-US" sz="1800" dirty="0" err="1">
                <a:latin typeface="Calibri" panose="020F0502020204030204" pitchFamily="34" charset="0"/>
                <a:ea typeface="Calibri" panose="020F0502020204030204" pitchFamily="34" charset="0"/>
                <a:cs typeface="Calibri" panose="020F0502020204030204" pitchFamily="34" charset="0"/>
              </a:rPr>
              <a:t>Createe</a:t>
            </a:r>
            <a:r>
              <a:rPr lang="en-US" sz="1800" dirty="0">
                <a:latin typeface="Calibri" panose="020F0502020204030204" pitchFamily="34" charset="0"/>
                <a:ea typeface="Calibri" panose="020F0502020204030204" pitchFamily="34" charset="0"/>
                <a:cs typeface="Calibri" panose="020F0502020204030204" pitchFamily="34" charset="0"/>
              </a:rPr>
              <a:t> a virtual machine</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600" dirty="0"/>
            </a:br>
            <a:endParaRPr lang="en-US" dirty="0"/>
          </a:p>
        </p:txBody>
      </p:sp>
    </p:spTree>
    <p:extLst>
      <p:ext uri="{BB962C8B-B14F-4D97-AF65-F5344CB8AC3E}">
        <p14:creationId xmlns:p14="http://schemas.microsoft.com/office/powerpoint/2010/main" val="161196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99E102-6F01-8EF3-3D46-7BDF0186FCA3}"/>
              </a:ext>
            </a:extLst>
          </p:cNvPr>
          <p:cNvSpPr>
            <a:spLocks noGrp="1"/>
          </p:cNvSpPr>
          <p:nvPr>
            <p:ph type="title"/>
          </p:nvPr>
        </p:nvSpPr>
        <p:spPr>
          <a:xfrm>
            <a:off x="95251" y="339538"/>
            <a:ext cx="8848724" cy="4442012"/>
          </a:xfrm>
        </p:spPr>
        <p:txBody>
          <a:bodyPr/>
          <a:lstStyle/>
          <a:p>
            <a:pPr marL="285750" indent="-285750">
              <a:buClr>
                <a:schemeClr val="accent1"/>
              </a:buCl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Create a virtual machine: </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vmName</a:t>
            </a:r>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dirty="0" err="1">
                <a:latin typeface="Calibri" panose="020F0502020204030204" pitchFamily="34" charset="0"/>
                <a:ea typeface="Calibri" panose="020F0502020204030204" pitchFamily="34" charset="0"/>
                <a:cs typeface="Calibri" panose="020F0502020204030204" pitchFamily="34" charset="0"/>
              </a:rPr>
              <a:t>myVM</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vmConfig</a:t>
            </a:r>
            <a:r>
              <a:rPr lang="en-US" sz="1800" dirty="0">
                <a:latin typeface="Calibri" panose="020F0502020204030204" pitchFamily="34" charset="0"/>
                <a:ea typeface="Calibri" panose="020F0502020204030204" pitchFamily="34" charset="0"/>
                <a:cs typeface="Calibri" panose="020F0502020204030204" pitchFamily="34" charset="0"/>
              </a:rPr>
              <a:t> = New-</a:t>
            </a:r>
            <a:r>
              <a:rPr lang="en-US" sz="1800" dirty="0" err="1">
                <a:latin typeface="Calibri" panose="020F0502020204030204" pitchFamily="34" charset="0"/>
                <a:ea typeface="Calibri" panose="020F0502020204030204" pitchFamily="34" charset="0"/>
                <a:cs typeface="Calibri" panose="020F0502020204030204" pitchFamily="34" charset="0"/>
              </a:rPr>
              <a:t>AzVMConfig</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VMName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vmName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VMSize</a:t>
            </a:r>
            <a:r>
              <a:rPr lang="en-US" sz="1800" dirty="0">
                <a:latin typeface="Calibri" panose="020F0502020204030204" pitchFamily="34" charset="0"/>
                <a:ea typeface="Calibri" panose="020F0502020204030204" pitchFamily="34" charset="0"/>
                <a:cs typeface="Calibri" panose="020F0502020204030204" pitchFamily="34" charset="0"/>
              </a:rPr>
              <a:t> "Standard_DS2_v2" $</a:t>
            </a:r>
            <a:r>
              <a:rPr lang="en-US" sz="1800" dirty="0" err="1">
                <a:latin typeface="Calibri" panose="020F0502020204030204" pitchFamily="34" charset="0"/>
                <a:ea typeface="Calibri" panose="020F0502020204030204" pitchFamily="34" charset="0"/>
                <a:cs typeface="Calibri" panose="020F0502020204030204" pitchFamily="34" charset="0"/>
              </a:rPr>
              <a:t>vmConfig</a:t>
            </a:r>
            <a:r>
              <a:rPr lang="en-US" sz="1800" dirty="0">
                <a:latin typeface="Calibri" panose="020F0502020204030204" pitchFamily="34" charset="0"/>
                <a:ea typeface="Calibri" panose="020F0502020204030204" pitchFamily="34" charset="0"/>
                <a:cs typeface="Calibri" panose="020F0502020204030204" pitchFamily="34" charset="0"/>
              </a:rPr>
              <a:t> = Set-</a:t>
            </a:r>
            <a:r>
              <a:rPr lang="en-US" sz="1800" dirty="0" err="1">
                <a:latin typeface="Calibri" panose="020F0502020204030204" pitchFamily="34" charset="0"/>
                <a:ea typeface="Calibri" panose="020F0502020204030204" pitchFamily="34" charset="0"/>
                <a:cs typeface="Calibri" panose="020F0502020204030204" pitchFamily="34" charset="0"/>
              </a:rPr>
              <a:t>AzVMOperatingSystem</a:t>
            </a:r>
            <a:r>
              <a:rPr lang="en-US" sz="1800" dirty="0">
                <a:latin typeface="Calibri" panose="020F0502020204030204" pitchFamily="34" charset="0"/>
                <a:ea typeface="Calibri" panose="020F0502020204030204" pitchFamily="34" charset="0"/>
                <a:cs typeface="Calibri" panose="020F0502020204030204" pitchFamily="34" charset="0"/>
              </a:rPr>
              <a:t> -VM $</a:t>
            </a:r>
            <a:r>
              <a:rPr lang="en-US" sz="1800" dirty="0" err="1">
                <a:latin typeface="Calibri" panose="020F0502020204030204" pitchFamily="34" charset="0"/>
                <a:ea typeface="Calibri" panose="020F0502020204030204" pitchFamily="34" charset="0"/>
                <a:cs typeface="Calibri" panose="020F0502020204030204" pitchFamily="34" charset="0"/>
              </a:rPr>
              <a:t>vmConfig</a:t>
            </a:r>
            <a:r>
              <a:rPr lang="en-US" sz="1800" dirty="0">
                <a:latin typeface="Calibri" panose="020F0502020204030204" pitchFamily="34" charset="0"/>
                <a:ea typeface="Calibri" panose="020F0502020204030204" pitchFamily="34" charset="0"/>
                <a:cs typeface="Calibri" panose="020F0502020204030204" pitchFamily="34" charset="0"/>
              </a:rPr>
              <a:t> -Windows -</a:t>
            </a:r>
            <a:r>
              <a:rPr lang="en-US" sz="1800" dirty="0" err="1">
                <a:latin typeface="Calibri" panose="020F0502020204030204" pitchFamily="34" charset="0"/>
                <a:ea typeface="Calibri" panose="020F0502020204030204" pitchFamily="34" charset="0"/>
                <a:cs typeface="Calibri" panose="020F0502020204030204" pitchFamily="34" charset="0"/>
              </a:rPr>
              <a:t>ComputerName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vmName</a:t>
            </a:r>
            <a:r>
              <a:rPr lang="en-US" sz="1800" dirty="0">
                <a:latin typeface="Calibri" panose="020F0502020204030204" pitchFamily="34" charset="0"/>
                <a:ea typeface="Calibri" panose="020F0502020204030204" pitchFamily="34" charset="0"/>
                <a:cs typeface="Calibri" panose="020F0502020204030204" pitchFamily="34" charset="0"/>
              </a:rPr>
              <a:t> -Credential (Get-Credential) $</a:t>
            </a:r>
            <a:r>
              <a:rPr lang="en-US" sz="1800" dirty="0" err="1">
                <a:latin typeface="Calibri" panose="020F0502020204030204" pitchFamily="34" charset="0"/>
                <a:ea typeface="Calibri" panose="020F0502020204030204" pitchFamily="34" charset="0"/>
                <a:cs typeface="Calibri" panose="020F0502020204030204" pitchFamily="34" charset="0"/>
              </a:rPr>
              <a:t>vmConfig</a:t>
            </a:r>
            <a:r>
              <a:rPr lang="en-US" sz="1800" dirty="0">
                <a:latin typeface="Calibri" panose="020F0502020204030204" pitchFamily="34" charset="0"/>
                <a:ea typeface="Calibri" panose="020F0502020204030204" pitchFamily="34" charset="0"/>
                <a:cs typeface="Calibri" panose="020F0502020204030204" pitchFamily="34" charset="0"/>
              </a:rPr>
              <a:t> = Add-</a:t>
            </a:r>
            <a:r>
              <a:rPr lang="en-US" sz="1800" dirty="0" err="1">
                <a:latin typeface="Calibri" panose="020F0502020204030204" pitchFamily="34" charset="0"/>
                <a:ea typeface="Calibri" panose="020F0502020204030204" pitchFamily="34" charset="0"/>
                <a:cs typeface="Calibri" panose="020F0502020204030204" pitchFamily="34" charset="0"/>
              </a:rPr>
              <a:t>AzVMNetworkInterface</a:t>
            </a:r>
            <a:r>
              <a:rPr lang="en-US" sz="1800" dirty="0">
                <a:latin typeface="Calibri" panose="020F0502020204030204" pitchFamily="34" charset="0"/>
                <a:ea typeface="Calibri" panose="020F0502020204030204" pitchFamily="34" charset="0"/>
                <a:cs typeface="Calibri" panose="020F0502020204030204" pitchFamily="34" charset="0"/>
              </a:rPr>
              <a:t> -VM $</a:t>
            </a:r>
            <a:r>
              <a:rPr lang="en-US" sz="1800" dirty="0" err="1">
                <a:latin typeface="Calibri" panose="020F0502020204030204" pitchFamily="34" charset="0"/>
                <a:ea typeface="Calibri" panose="020F0502020204030204" pitchFamily="34" charset="0"/>
                <a:cs typeface="Calibri" panose="020F0502020204030204" pitchFamily="34" charset="0"/>
              </a:rPr>
              <a:t>vmConfig</a:t>
            </a:r>
            <a:r>
              <a:rPr lang="en-US" sz="1800" dirty="0">
                <a:latin typeface="Calibri" panose="020F0502020204030204" pitchFamily="34" charset="0"/>
                <a:ea typeface="Calibri" panose="020F0502020204030204" pitchFamily="34" charset="0"/>
                <a:cs typeface="Calibri" panose="020F0502020204030204" pitchFamily="34" charset="0"/>
              </a:rPr>
              <a:t> -Name "</a:t>
            </a:r>
            <a:r>
              <a:rPr lang="en-US" sz="1800" dirty="0" err="1">
                <a:latin typeface="Calibri" panose="020F0502020204030204" pitchFamily="34" charset="0"/>
                <a:ea typeface="Calibri" panose="020F0502020204030204" pitchFamily="34" charset="0"/>
                <a:cs typeface="Calibri" panose="020F0502020204030204" pitchFamily="34" charset="0"/>
              </a:rPr>
              <a:t>myNIC</a:t>
            </a:r>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-Location $location New-</a:t>
            </a:r>
            <a:r>
              <a:rPr lang="en-US" sz="1800" dirty="0" err="1">
                <a:latin typeface="Calibri" panose="020F0502020204030204" pitchFamily="34" charset="0"/>
                <a:ea typeface="Calibri" panose="020F0502020204030204" pitchFamily="34" charset="0"/>
                <a:cs typeface="Calibri" panose="020F0502020204030204" pitchFamily="34" charset="0"/>
              </a:rPr>
              <a:t>AzVM</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-Location $location -VM $</a:t>
            </a:r>
            <a:r>
              <a:rPr lang="en-US" sz="1800" dirty="0" err="1">
                <a:latin typeface="Calibri" panose="020F0502020204030204" pitchFamily="34" charset="0"/>
                <a:ea typeface="Calibri" panose="020F0502020204030204" pitchFamily="34" charset="0"/>
                <a:cs typeface="Calibri" panose="020F0502020204030204" pitchFamily="34" charset="0"/>
              </a:rPr>
              <a:t>vmConfig</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Step 6: Start the virtual machine</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Start the virtual machine: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Start-</a:t>
            </a:r>
            <a:r>
              <a:rPr lang="en-US" sz="1800" dirty="0" err="1">
                <a:latin typeface="Calibri" panose="020F0502020204030204" pitchFamily="34" charset="0"/>
                <a:ea typeface="Calibri" panose="020F0502020204030204" pitchFamily="34" charset="0"/>
                <a:cs typeface="Calibri" panose="020F0502020204030204" pitchFamily="34" charset="0"/>
              </a:rPr>
              <a:t>AzVM</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-Name $</a:t>
            </a:r>
            <a:r>
              <a:rPr lang="en-US" sz="1800" dirty="0" err="1">
                <a:latin typeface="Calibri" panose="020F0502020204030204" pitchFamily="34" charset="0"/>
                <a:ea typeface="Calibri" panose="020F0502020204030204" pitchFamily="34" charset="0"/>
                <a:cs typeface="Calibri" panose="020F0502020204030204" pitchFamily="34" charset="0"/>
              </a:rPr>
              <a:t>vmName</a:t>
            </a: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Step 7: Get the power state of the virtual machine</a:t>
            </a:r>
            <a:br>
              <a:rPr lang="en-US" sz="1800" b="1" spc="-5" dirty="0">
                <a:solidFill>
                  <a:srgbClr val="FFFF00"/>
                </a:solidFill>
                <a:effectLst/>
                <a:latin typeface="Calibri" panose="020F0502020204030204" pitchFamily="34" charset="0"/>
                <a:ea typeface="Calibri" panose="020F0502020204030204" pitchFamily="34" charset="0"/>
                <a:cs typeface="Calibri" panose="020F0502020204030204" pitchFamily="34" charset="0"/>
              </a:rPr>
            </a:b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377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E1C2-0F24-639E-CBDC-06BFE4E0F844}"/>
              </a:ext>
            </a:extLst>
          </p:cNvPr>
          <p:cNvSpPr>
            <a:spLocks noGrp="1"/>
          </p:cNvSpPr>
          <p:nvPr>
            <p:ph type="title"/>
          </p:nvPr>
        </p:nvSpPr>
        <p:spPr>
          <a:xfrm>
            <a:off x="133350" y="339537"/>
            <a:ext cx="8572500" cy="4737288"/>
          </a:xfrm>
        </p:spPr>
        <p:txBody>
          <a:bodyPr/>
          <a:lstStyle/>
          <a:p>
            <a:pPr marL="285750" indent="-285750">
              <a:buClr>
                <a:schemeClr val="accent1"/>
              </a:buCl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Get the power state of the virtual machine: </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Get-</a:t>
            </a:r>
            <a:r>
              <a:rPr lang="en-US" sz="1800" dirty="0" err="1">
                <a:latin typeface="Calibri" panose="020F0502020204030204" pitchFamily="34" charset="0"/>
                <a:ea typeface="Calibri" panose="020F0502020204030204" pitchFamily="34" charset="0"/>
                <a:cs typeface="Calibri" panose="020F0502020204030204" pitchFamily="34" charset="0"/>
              </a:rPr>
              <a:t>AzVM</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-Name $</a:t>
            </a:r>
            <a:r>
              <a:rPr lang="en-US" sz="1800" dirty="0" err="1">
                <a:latin typeface="Calibri" panose="020F0502020204030204" pitchFamily="34" charset="0"/>
                <a:ea typeface="Calibri" panose="020F0502020204030204" pitchFamily="34" charset="0"/>
                <a:cs typeface="Calibri" panose="020F0502020204030204" pitchFamily="34" charset="0"/>
              </a:rPr>
              <a:t>vmName</a:t>
            </a:r>
            <a:r>
              <a:rPr lang="en-US" sz="1800" dirty="0">
                <a:latin typeface="Calibri" panose="020F0502020204030204" pitchFamily="34" charset="0"/>
                <a:ea typeface="Calibri" panose="020F0502020204030204" pitchFamily="34" charset="0"/>
                <a:cs typeface="Calibri" panose="020F0502020204030204" pitchFamily="34" charset="0"/>
              </a:rPr>
              <a:t> -Status | Select @{n="Status"; e={$_.Statuses[1].Code}}</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You can also stop, deallocate, or delete the virtual machine using the following commands: Stop-</a:t>
            </a:r>
            <a:r>
              <a:rPr lang="en-US" sz="1800" dirty="0" err="1">
                <a:latin typeface="Calibri" panose="020F0502020204030204" pitchFamily="34" charset="0"/>
                <a:ea typeface="Calibri" panose="020F0502020204030204" pitchFamily="34" charset="0"/>
                <a:cs typeface="Calibri" panose="020F0502020204030204" pitchFamily="34" charset="0"/>
              </a:rPr>
              <a:t>AzVM</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-Name $</a:t>
            </a:r>
            <a:r>
              <a:rPr lang="en-US" sz="1800" dirty="0" err="1">
                <a:latin typeface="Calibri" panose="020F0502020204030204" pitchFamily="34" charset="0"/>
                <a:ea typeface="Calibri" panose="020F0502020204030204" pitchFamily="34" charset="0"/>
                <a:cs typeface="Calibri" panose="020F0502020204030204" pitchFamily="34" charset="0"/>
              </a:rPr>
              <a:t>vmName</a:t>
            </a:r>
            <a:r>
              <a:rPr lang="en-US" sz="1800" dirty="0">
                <a:latin typeface="Calibri" panose="020F0502020204030204" pitchFamily="34" charset="0"/>
                <a:ea typeface="Calibri" panose="020F0502020204030204" pitchFamily="34" charset="0"/>
                <a:cs typeface="Calibri" panose="020F0502020204030204" pitchFamily="34" charset="0"/>
              </a:rPr>
              <a:t> -Force Stop-</a:t>
            </a:r>
            <a:r>
              <a:rPr lang="en-US" sz="1800" dirty="0" err="1">
                <a:latin typeface="Calibri" panose="020F0502020204030204" pitchFamily="34" charset="0"/>
                <a:ea typeface="Calibri" panose="020F0502020204030204" pitchFamily="34" charset="0"/>
                <a:cs typeface="Calibri" panose="020F0502020204030204" pitchFamily="34" charset="0"/>
              </a:rPr>
              <a:t>AzVM</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-Name $</a:t>
            </a:r>
            <a:r>
              <a:rPr lang="en-US" sz="1800" dirty="0" err="1">
                <a:latin typeface="Calibri" panose="020F0502020204030204" pitchFamily="34" charset="0"/>
                <a:ea typeface="Calibri" panose="020F0502020204030204" pitchFamily="34" charset="0"/>
                <a:cs typeface="Calibri" panose="020F0502020204030204" pitchFamily="34" charset="0"/>
              </a:rPr>
              <a:t>vmName</a:t>
            </a:r>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dirty="0" err="1">
                <a:latin typeface="Calibri" panose="020F0502020204030204" pitchFamily="34" charset="0"/>
                <a:ea typeface="Calibri" panose="020F0502020204030204" pitchFamily="34" charset="0"/>
                <a:cs typeface="Calibri" panose="020F0502020204030204" pitchFamily="34" charset="0"/>
              </a:rPr>
              <a:t>StayProvisioned</a:t>
            </a:r>
            <a:r>
              <a:rPr lang="en-US" sz="1800" dirty="0">
                <a:latin typeface="Calibri" panose="020F0502020204030204" pitchFamily="34" charset="0"/>
                <a:ea typeface="Calibri" panose="020F0502020204030204" pitchFamily="34" charset="0"/>
                <a:cs typeface="Calibri" panose="020F0502020204030204" pitchFamily="34" charset="0"/>
              </a:rPr>
              <a:t> Remove-</a:t>
            </a:r>
            <a:r>
              <a:rPr lang="en-US" sz="1800" dirty="0" err="1">
                <a:latin typeface="Calibri" panose="020F0502020204030204" pitchFamily="34" charset="0"/>
                <a:ea typeface="Calibri" panose="020F0502020204030204" pitchFamily="34" charset="0"/>
                <a:cs typeface="Calibri" panose="020F0502020204030204" pitchFamily="34" charset="0"/>
              </a:rPr>
              <a:t>AzVM</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-Name $</a:t>
            </a:r>
            <a:r>
              <a:rPr lang="en-US" sz="1800" dirty="0" err="1">
                <a:latin typeface="Calibri" panose="020F0502020204030204" pitchFamily="34" charset="0"/>
                <a:ea typeface="Calibri" panose="020F0502020204030204" pitchFamily="34" charset="0"/>
                <a:cs typeface="Calibri" panose="020F0502020204030204" pitchFamily="34" charset="0"/>
              </a:rPr>
              <a:t>vmName</a:t>
            </a:r>
            <a:r>
              <a:rPr lang="en-US" sz="1800" dirty="0">
                <a:latin typeface="Calibri" panose="020F0502020204030204" pitchFamily="34" charset="0"/>
                <a:ea typeface="Calibri" panose="020F0502020204030204" pitchFamily="34" charset="0"/>
                <a:cs typeface="Calibri" panose="020F0502020204030204" pitchFamily="34" charset="0"/>
              </a:rPr>
              <a:t> Note: Make sure to replace the placeholders (</a:t>
            </a:r>
            <a:r>
              <a:rPr lang="en-US" sz="1800" dirty="0" err="1">
                <a:latin typeface="Calibri" panose="020F0502020204030204" pitchFamily="34" charset="0"/>
                <a:ea typeface="Calibri" panose="020F0502020204030204" pitchFamily="34" charset="0"/>
                <a:cs typeface="Calibri" panose="020F0502020204030204" pitchFamily="34" charset="0"/>
              </a:rPr>
              <a:t>myResourceGroupVM</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myVM</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eastus</a:t>
            </a:r>
            <a:r>
              <a:rPr lang="en-US" sz="1800" dirty="0">
                <a:latin typeface="Calibri" panose="020F0502020204030204" pitchFamily="34" charset="0"/>
                <a:ea typeface="Calibri" panose="020F0502020204030204" pitchFamily="34" charset="0"/>
                <a:cs typeface="Calibri" panose="020F0502020204030204" pitchFamily="34" charset="0"/>
              </a:rPr>
              <a:t>) with your actual values.</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Here are the steps to create a peering connection in Azure using PowerShell:</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Step 1: Sign in to subscription-1 </a:t>
            </a:r>
            <a:r>
              <a:rPr lang="en-US" sz="1800" dirty="0" err="1">
                <a:latin typeface="Calibri" panose="020F0502020204030204" pitchFamily="34" charset="0"/>
                <a:ea typeface="Calibri" panose="020F0502020204030204" pitchFamily="34" charset="0"/>
                <a:cs typeface="Calibri" panose="020F0502020204030204" pitchFamily="34" charset="0"/>
              </a:rPr>
              <a:t>az</a:t>
            </a:r>
            <a:r>
              <a:rPr lang="en-US" sz="1800" dirty="0">
                <a:latin typeface="Calibri" panose="020F0502020204030204" pitchFamily="34" charset="0"/>
                <a:ea typeface="Calibri" panose="020F0502020204030204" pitchFamily="34" charset="0"/>
                <a:cs typeface="Calibri" panose="020F0502020204030204" pitchFamily="34" charset="0"/>
              </a:rPr>
              <a:t> login </a:t>
            </a:r>
            <a:r>
              <a:rPr lang="en-US" sz="1800" dirty="0" err="1">
                <a:latin typeface="Calibri" panose="020F0502020204030204" pitchFamily="34" charset="0"/>
                <a:ea typeface="Calibri" panose="020F0502020204030204" pitchFamily="34" charset="0"/>
                <a:cs typeface="Calibri" panose="020F0502020204030204" pitchFamily="34" charset="0"/>
              </a:rPr>
              <a:t>az</a:t>
            </a:r>
            <a:r>
              <a:rPr lang="en-US" sz="1800" dirty="0">
                <a:latin typeface="Calibri" panose="020F0502020204030204" pitchFamily="34" charset="0"/>
                <a:ea typeface="Calibri" panose="020F0502020204030204" pitchFamily="34" charset="0"/>
                <a:cs typeface="Calibri" panose="020F0502020204030204" pitchFamily="34" charset="0"/>
              </a:rPr>
              <a:t> account set --subscription "subscription-1" </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Step 2: Sign in to subscription-2 </a:t>
            </a:r>
            <a:r>
              <a:rPr lang="en-US" sz="1800" dirty="0" err="1">
                <a:latin typeface="Calibri" panose="020F0502020204030204" pitchFamily="34" charset="0"/>
                <a:ea typeface="Calibri" panose="020F0502020204030204" pitchFamily="34" charset="0"/>
                <a:cs typeface="Calibri" panose="020F0502020204030204" pitchFamily="34" charset="0"/>
              </a:rPr>
              <a:t>az</a:t>
            </a:r>
            <a:r>
              <a:rPr lang="en-US" sz="1800" dirty="0">
                <a:latin typeface="Calibri" panose="020F0502020204030204" pitchFamily="34" charset="0"/>
                <a:ea typeface="Calibri" panose="020F0502020204030204" pitchFamily="34" charset="0"/>
                <a:cs typeface="Calibri" panose="020F0502020204030204" pitchFamily="34" charset="0"/>
              </a:rPr>
              <a:t> login</a:t>
            </a:r>
            <a:br>
              <a:rPr lang="en-US" sz="1400" dirty="0"/>
            </a:br>
            <a:br>
              <a:rPr lang="en-US" sz="1400" dirty="0"/>
            </a:br>
            <a:br>
              <a:rPr lang="en-US" sz="1400" dirty="0"/>
            </a:br>
            <a:br>
              <a:rPr lang="en-US" sz="1400" dirty="0"/>
            </a:br>
            <a:endParaRPr lang="en-US" sz="1600" dirty="0"/>
          </a:p>
        </p:txBody>
      </p:sp>
    </p:spTree>
    <p:extLst>
      <p:ext uri="{BB962C8B-B14F-4D97-AF65-F5344CB8AC3E}">
        <p14:creationId xmlns:p14="http://schemas.microsoft.com/office/powerpoint/2010/main" val="111505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0A2E-0B2B-0E74-D491-C27E128A92EE}"/>
              </a:ext>
            </a:extLst>
          </p:cNvPr>
          <p:cNvSpPr>
            <a:spLocks noGrp="1"/>
          </p:cNvSpPr>
          <p:nvPr>
            <p:ph type="title"/>
          </p:nvPr>
        </p:nvSpPr>
        <p:spPr>
          <a:xfrm>
            <a:off x="104775" y="95250"/>
            <a:ext cx="8820149" cy="4419600"/>
          </a:xfrm>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Step 3: Create a role assignment for user-2 </a:t>
            </a:r>
            <a:r>
              <a:rPr lang="en-US" sz="1800" dirty="0" err="1">
                <a:latin typeface="Calibri" panose="020F0502020204030204" pitchFamily="34" charset="0"/>
                <a:ea typeface="Calibri" panose="020F0502020204030204" pitchFamily="34" charset="0"/>
                <a:cs typeface="Calibri" panose="020F0502020204030204" pitchFamily="34" charset="0"/>
              </a:rPr>
              <a:t>vnetid</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az</a:t>
            </a:r>
            <a:r>
              <a:rPr lang="en-US" sz="1800" dirty="0">
                <a:latin typeface="Calibri" panose="020F0502020204030204" pitchFamily="34" charset="0"/>
                <a:ea typeface="Calibri" panose="020F0502020204030204" pitchFamily="34" charset="0"/>
                <a:cs typeface="Calibri" panose="020F0502020204030204" pitchFamily="34" charset="0"/>
              </a:rPr>
              <a:t> network </a:t>
            </a:r>
            <a:r>
              <a:rPr lang="en-US" sz="1800" dirty="0" err="1">
                <a:latin typeface="Calibri" panose="020F0502020204030204" pitchFamily="34" charset="0"/>
                <a:ea typeface="Calibri" panose="020F0502020204030204" pitchFamily="34" charset="0"/>
                <a:cs typeface="Calibri" panose="020F0502020204030204" pitchFamily="34" charset="0"/>
              </a:rPr>
              <a:t>vnet</a:t>
            </a:r>
            <a:r>
              <a:rPr lang="en-US" sz="1800" dirty="0">
                <a:latin typeface="Calibri" panose="020F0502020204030204" pitchFamily="34" charset="0"/>
                <a:ea typeface="Calibri" panose="020F0502020204030204" pitchFamily="34" charset="0"/>
                <a:cs typeface="Calibri" panose="020F0502020204030204" pitchFamily="34" charset="0"/>
              </a:rPr>
              <a:t> show --name vnet-1 --resource-group test-</a:t>
            </a:r>
            <a:r>
              <a:rPr lang="en-US" sz="1800" dirty="0" err="1">
                <a:latin typeface="Calibri" panose="020F0502020204030204" pitchFamily="34" charset="0"/>
                <a:ea typeface="Calibri" panose="020F0502020204030204" pitchFamily="34" charset="0"/>
                <a:cs typeface="Calibri" panose="020F0502020204030204" pitchFamily="34" charset="0"/>
              </a:rPr>
              <a:t>rg</a:t>
            </a:r>
            <a:r>
              <a:rPr lang="en-US" sz="1800" dirty="0">
                <a:latin typeface="Calibri" panose="020F0502020204030204" pitchFamily="34" charset="0"/>
                <a:ea typeface="Calibri" panose="020F0502020204030204" pitchFamily="34" charset="0"/>
                <a:cs typeface="Calibri" panose="020F0502020204030204" pitchFamily="34" charset="0"/>
              </a:rPr>
              <a:t> --query id --output </a:t>
            </a:r>
            <a:r>
              <a:rPr lang="en-US" sz="1800" dirty="0" err="1">
                <a:latin typeface="Calibri" panose="020F0502020204030204" pitchFamily="34" charset="0"/>
                <a:ea typeface="Calibri" panose="020F0502020204030204" pitchFamily="34" charset="0"/>
                <a:cs typeface="Calibri" panose="020F0502020204030204" pitchFamily="34" charset="0"/>
              </a:rPr>
              <a:t>tsv</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az</a:t>
            </a:r>
            <a:r>
              <a:rPr lang="en-US" sz="1800" dirty="0">
                <a:latin typeface="Calibri" panose="020F0502020204030204" pitchFamily="34" charset="0"/>
                <a:ea typeface="Calibri" panose="020F0502020204030204" pitchFamily="34" charset="0"/>
                <a:cs typeface="Calibri" panose="020F0502020204030204" pitchFamily="34" charset="0"/>
              </a:rPr>
              <a:t> role assignment create --assignee 16d51293-ec4b-43b1-b54b-3422c108321a --role "Network Contributor" --scope $</a:t>
            </a:r>
            <a:r>
              <a:rPr lang="en-US" sz="1800" dirty="0" err="1">
                <a:latin typeface="Calibri" panose="020F0502020204030204" pitchFamily="34" charset="0"/>
                <a:ea typeface="Calibri" panose="020F0502020204030204" pitchFamily="34" charset="0"/>
                <a:cs typeface="Calibri" panose="020F0502020204030204" pitchFamily="34" charset="0"/>
              </a:rPr>
              <a:t>vnetid</a:t>
            </a: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Step 4: Create a peering connection</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netA</a:t>
            </a:r>
            <a:r>
              <a:rPr lang="en-US" sz="1800" dirty="0">
                <a:latin typeface="Calibri" panose="020F0502020204030204" pitchFamily="34" charset="0"/>
                <a:ea typeface="Calibri" panose="020F0502020204030204" pitchFamily="34" charset="0"/>
                <a:cs typeface="Calibri" panose="020F0502020204030204" pitchFamily="34" charset="0"/>
              </a:rPr>
              <a:t> = @{ Name = 'vnet-1'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 'test-</a:t>
            </a:r>
            <a:r>
              <a:rPr lang="en-US" sz="1800" dirty="0" err="1">
                <a:latin typeface="Calibri" panose="020F0502020204030204" pitchFamily="34" charset="0"/>
                <a:ea typeface="Calibri" panose="020F0502020204030204" pitchFamily="34" charset="0"/>
                <a:cs typeface="Calibri" panose="020F0502020204030204" pitchFamily="34" charset="0"/>
              </a:rPr>
              <a:t>rg</a:t>
            </a:r>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dirty="0" err="1">
                <a:latin typeface="Calibri" panose="020F0502020204030204" pitchFamily="34" charset="0"/>
                <a:ea typeface="Calibri" panose="020F0502020204030204" pitchFamily="34" charset="0"/>
                <a:cs typeface="Calibri" panose="020F0502020204030204" pitchFamily="34" charset="0"/>
              </a:rPr>
              <a:t>vnetA</a:t>
            </a:r>
            <a:r>
              <a:rPr lang="en-US" sz="1800" dirty="0">
                <a:latin typeface="Calibri" panose="020F0502020204030204" pitchFamily="34" charset="0"/>
                <a:ea typeface="Calibri" panose="020F0502020204030204" pitchFamily="34" charset="0"/>
                <a:cs typeface="Calibri" panose="020F0502020204030204" pitchFamily="34" charset="0"/>
              </a:rPr>
              <a:t> = Get-</a:t>
            </a:r>
            <a:r>
              <a:rPr lang="en-US" sz="1800" dirty="0" err="1">
                <a:latin typeface="Calibri" panose="020F0502020204030204" pitchFamily="34" charset="0"/>
                <a:ea typeface="Calibri" panose="020F0502020204030204" pitchFamily="34" charset="0"/>
                <a:cs typeface="Calibri" panose="020F0502020204030204" pitchFamily="34" charset="0"/>
              </a:rPr>
              <a:t>AzVirtualNetwork</a:t>
            </a:r>
            <a:r>
              <a:rPr lang="en-US" sz="1800" dirty="0">
                <a:latin typeface="Calibri" panose="020F0502020204030204" pitchFamily="34" charset="0"/>
                <a:ea typeface="Calibri" panose="020F0502020204030204" pitchFamily="34" charset="0"/>
                <a:cs typeface="Calibri" panose="020F0502020204030204" pitchFamily="34" charset="0"/>
              </a:rPr>
              <a:t> @netA $peer = @{ Name = 'vnet-1-to-vnet-2' </a:t>
            </a:r>
            <a:r>
              <a:rPr lang="en-US" sz="1800" dirty="0" err="1">
                <a:latin typeface="Calibri" panose="020F0502020204030204" pitchFamily="34" charset="0"/>
                <a:ea typeface="Calibri" panose="020F0502020204030204" pitchFamily="34" charset="0"/>
                <a:cs typeface="Calibri" panose="020F0502020204030204" pitchFamily="34" charset="0"/>
              </a:rPr>
              <a:t>VirtualNetwork</a:t>
            </a:r>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dirty="0" err="1">
                <a:latin typeface="Calibri" panose="020F0502020204030204" pitchFamily="34" charset="0"/>
                <a:ea typeface="Calibri" panose="020F0502020204030204" pitchFamily="34" charset="0"/>
                <a:cs typeface="Calibri" panose="020F0502020204030204" pitchFamily="34" charset="0"/>
              </a:rPr>
              <a:t>vnetA</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RemoteVirtualNetworkId</a:t>
            </a:r>
            <a:r>
              <a:rPr lang="en-US" sz="1800" dirty="0">
                <a:latin typeface="Calibri" panose="020F0502020204030204" pitchFamily="34" charset="0"/>
                <a:ea typeface="Calibri" panose="020F0502020204030204" pitchFamily="34" charset="0"/>
                <a:cs typeface="Calibri" panose="020F0502020204030204" pitchFamily="34" charset="0"/>
              </a:rPr>
              <a:t> = '/subscriptions//</a:t>
            </a:r>
            <a:r>
              <a:rPr lang="en-US" sz="1800" dirty="0" err="1">
                <a:latin typeface="Calibri" panose="020F0502020204030204" pitchFamily="34" charset="0"/>
                <a:ea typeface="Calibri" panose="020F0502020204030204" pitchFamily="34" charset="0"/>
                <a:cs typeface="Calibri" panose="020F0502020204030204" pitchFamily="34" charset="0"/>
              </a:rPr>
              <a:t>resourceGroups</a:t>
            </a:r>
            <a:r>
              <a:rPr lang="en-US" sz="1800" dirty="0">
                <a:latin typeface="Calibri" panose="020F0502020204030204" pitchFamily="34" charset="0"/>
                <a:ea typeface="Calibri" panose="020F0502020204030204" pitchFamily="34" charset="0"/>
                <a:cs typeface="Calibri" panose="020F0502020204030204" pitchFamily="34" charset="0"/>
              </a:rPr>
              <a:t>/test-rg2/providers/</a:t>
            </a:r>
            <a:r>
              <a:rPr lang="en-US" sz="1800" dirty="0" err="1">
                <a:latin typeface="Calibri" panose="020F0502020204030204" pitchFamily="34" charset="0"/>
                <a:ea typeface="Calibri" panose="020F0502020204030204" pitchFamily="34" charset="0"/>
                <a:cs typeface="Calibri" panose="020F0502020204030204" pitchFamily="34" charset="0"/>
              </a:rPr>
              <a:t>Microsoft.Network</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virtualNetworks</a:t>
            </a:r>
            <a:r>
              <a:rPr lang="en-US" sz="1800" dirty="0">
                <a:latin typeface="Calibri" panose="020F0502020204030204" pitchFamily="34" charset="0"/>
                <a:ea typeface="Calibri" panose="020F0502020204030204" pitchFamily="34" charset="0"/>
                <a:cs typeface="Calibri" panose="020F0502020204030204" pitchFamily="34" charset="0"/>
              </a:rPr>
              <a:t>/vnet-2' } Add-</a:t>
            </a:r>
            <a:r>
              <a:rPr lang="en-US" sz="1800" dirty="0" err="1">
                <a:latin typeface="Calibri" panose="020F0502020204030204" pitchFamily="34" charset="0"/>
                <a:ea typeface="Calibri" panose="020F0502020204030204" pitchFamily="34" charset="0"/>
                <a:cs typeface="Calibri" panose="020F0502020204030204" pitchFamily="34" charset="0"/>
              </a:rPr>
              <a:t>AzVirtualNetworkPeering</a:t>
            </a:r>
            <a:r>
              <a:rPr lang="en-US" sz="1800" dirty="0">
                <a:latin typeface="Calibri" panose="020F0502020204030204" pitchFamily="34" charset="0"/>
                <a:ea typeface="Calibri" panose="020F0502020204030204" pitchFamily="34" charset="0"/>
                <a:cs typeface="Calibri" panose="020F0502020204030204" pitchFamily="34" charset="0"/>
              </a:rPr>
              <a:t> @peer Step 5: Verify the peering connection $status = @{ </a:t>
            </a:r>
            <a:r>
              <a:rPr lang="en-US" sz="1800" dirty="0" err="1">
                <a:latin typeface="Calibri" panose="020F0502020204030204" pitchFamily="34" charset="0"/>
                <a:ea typeface="Calibri" panose="020F0502020204030204" pitchFamily="34" charset="0"/>
                <a:cs typeface="Calibri" panose="020F0502020204030204" pitchFamily="34" charset="0"/>
              </a:rPr>
              <a:t>ResourceGroupName</a:t>
            </a:r>
            <a:r>
              <a:rPr lang="en-US" sz="1800" dirty="0">
                <a:latin typeface="Calibri" panose="020F0502020204030204" pitchFamily="34" charset="0"/>
                <a:ea typeface="Calibri" panose="020F0502020204030204" pitchFamily="34" charset="0"/>
                <a:cs typeface="Calibri" panose="020F0502020204030204" pitchFamily="34" charset="0"/>
              </a:rPr>
              <a:t> = 'test-</a:t>
            </a:r>
            <a:r>
              <a:rPr lang="en-US" sz="1800" dirty="0" err="1">
                <a:latin typeface="Calibri" panose="020F0502020204030204" pitchFamily="34" charset="0"/>
                <a:ea typeface="Calibri" panose="020F0502020204030204" pitchFamily="34" charset="0"/>
                <a:cs typeface="Calibri" panose="020F0502020204030204" pitchFamily="34" charset="0"/>
              </a:rPr>
              <a:t>rg</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VirtualNetworkName</a:t>
            </a:r>
            <a:r>
              <a:rPr lang="en-US" sz="1800" dirty="0">
                <a:latin typeface="Calibri" panose="020F0502020204030204" pitchFamily="34" charset="0"/>
                <a:ea typeface="Calibri" panose="020F0502020204030204" pitchFamily="34" charset="0"/>
                <a:cs typeface="Calibri" panose="020F0502020204030204" pitchFamily="34" charset="0"/>
              </a:rPr>
              <a:t> = 'vnet-1’ } </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Get-</a:t>
            </a:r>
            <a:r>
              <a:rPr lang="en-US" sz="1800" dirty="0" err="1">
                <a:latin typeface="Calibri" panose="020F0502020204030204" pitchFamily="34" charset="0"/>
                <a:ea typeface="Calibri" panose="020F0502020204030204" pitchFamily="34" charset="0"/>
                <a:cs typeface="Calibri" panose="020F0502020204030204" pitchFamily="34" charset="0"/>
              </a:rPr>
              <a:t>AzVirtualNetworkPeering</a:t>
            </a:r>
            <a:r>
              <a:rPr lang="en-US" sz="1800" dirty="0">
                <a:latin typeface="Calibri" panose="020F0502020204030204" pitchFamily="34" charset="0"/>
                <a:ea typeface="Calibri" panose="020F0502020204030204" pitchFamily="34" charset="0"/>
                <a:cs typeface="Calibri" panose="020F0502020204030204" pitchFamily="34" charset="0"/>
              </a:rPr>
              <a:t> @status | Format-Table </a:t>
            </a:r>
            <a:r>
              <a:rPr lang="en-US" sz="1800" dirty="0" err="1">
                <a:latin typeface="Calibri" panose="020F0502020204030204" pitchFamily="34" charset="0"/>
                <a:ea typeface="Calibri" panose="020F0502020204030204" pitchFamily="34" charset="0"/>
                <a:cs typeface="Calibri" panose="020F0502020204030204" pitchFamily="34" charset="0"/>
              </a:rPr>
              <a:t>VirtualNetworkName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PeeringState</a:t>
            </a:r>
            <a:r>
              <a:rPr lang="en-US" sz="1800" dirty="0">
                <a:latin typeface="Calibri" panose="020F0502020204030204" pitchFamily="34" charset="0"/>
                <a:ea typeface="Calibri" panose="020F0502020204030204" pitchFamily="34" charset="0"/>
                <a:cs typeface="Calibri" panose="020F0502020204030204" pitchFamily="34" charset="0"/>
              </a:rPr>
              <a:t> Note: Replace the placeholders (subscription-1, subscription-2, test-</a:t>
            </a:r>
            <a:r>
              <a:rPr lang="en-US" sz="1800" dirty="0" err="1">
                <a:latin typeface="Calibri" panose="020F0502020204030204" pitchFamily="34" charset="0"/>
                <a:ea typeface="Calibri" panose="020F0502020204030204" pitchFamily="34" charset="0"/>
                <a:cs typeface="Calibri" panose="020F0502020204030204" pitchFamily="34" charset="0"/>
              </a:rPr>
              <a:t>rg</a:t>
            </a:r>
            <a:r>
              <a:rPr lang="en-US" sz="1800" dirty="0">
                <a:latin typeface="Calibri" panose="020F0502020204030204" pitchFamily="34" charset="0"/>
                <a:ea typeface="Calibri" panose="020F0502020204030204" pitchFamily="34" charset="0"/>
                <a:cs typeface="Calibri" panose="020F0502020204030204" pitchFamily="34" charset="0"/>
              </a:rPr>
              <a:t>, vnet-1, vnet-2, 16d51293-ec4b-43b1-b54b-3422c108321a) with your actual values</a:t>
            </a:r>
          </a:p>
        </p:txBody>
      </p:sp>
    </p:spTree>
    <p:extLst>
      <p:ext uri="{BB962C8B-B14F-4D97-AF65-F5344CB8AC3E}">
        <p14:creationId xmlns:p14="http://schemas.microsoft.com/office/powerpoint/2010/main" val="1919285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63D546-D49A-4431-9FE1-0626FDD61EAD}"/>
              </a:ext>
            </a:extLst>
          </p:cNvPr>
          <p:cNvSpPr>
            <a:spLocks noGrp="1"/>
          </p:cNvSpPr>
          <p:nvPr>
            <p:ph type="body" idx="1"/>
          </p:nvPr>
        </p:nvSpPr>
        <p:spPr>
          <a:xfrm>
            <a:off x="1" y="228600"/>
            <a:ext cx="9029700" cy="4914900"/>
          </a:xfrm>
        </p:spPr>
        <p:txBody>
          <a:bodyPr/>
          <a:lstStyle/>
          <a:p>
            <a:pPr algn="just"/>
            <a:endParaRPr lang="en-US" sz="1800" spc="-5"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marL="139700" indent="0" algn="just">
              <a:lnSpc>
                <a:spcPct val="107000"/>
              </a:lnSpc>
              <a:spcAft>
                <a:spcPts val="800"/>
              </a:spcAft>
              <a:buNone/>
            </a:pPr>
            <a:r>
              <a:rPr lang="en-IN" sz="3600" dirty="0">
                <a:solidFill>
                  <a:srgbClr val="FFFF00"/>
                </a:solidFill>
                <a:effectLst/>
              </a:rPr>
              <a:t>CONCLUSION</a:t>
            </a:r>
          </a:p>
          <a:p>
            <a:pPr algn="just">
              <a:lnSpc>
                <a:spcPct val="107000"/>
              </a:lnSpc>
              <a:spcAft>
                <a:spcPts val="800"/>
              </a:spcAf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Azure Peering: A Game-Changer for Hybrid and Multi-Cloud Environments Azure peering is a powerful feature that enables seamless communication between Azure virtual networks (</a:t>
            </a:r>
            <a:r>
              <a:rPr lang="en-US" sz="1800" dirty="0" err="1">
                <a:latin typeface="Calibri" panose="020F0502020204030204" pitchFamily="34" charset="0"/>
                <a:ea typeface="Calibri" panose="020F0502020204030204" pitchFamily="34" charset="0"/>
                <a:cs typeface="Calibri" panose="020F0502020204030204" pitchFamily="34" charset="0"/>
              </a:rPr>
              <a:t>VNets</a:t>
            </a:r>
            <a:r>
              <a:rPr lang="en-US" sz="1800" dirty="0">
                <a:latin typeface="Calibri" panose="020F0502020204030204" pitchFamily="34" charset="0"/>
                <a:ea typeface="Calibri" panose="020F0502020204030204" pitchFamily="34" charset="0"/>
                <a:cs typeface="Calibri" panose="020F0502020204030204" pitchFamily="34" charset="0"/>
              </a:rPr>
              <a:t>) across different subscriptions, regions, and even </a:t>
            </a:r>
            <a:r>
              <a:rPr lang="en-US" sz="1800" dirty="0" err="1">
                <a:latin typeface="Calibri" panose="020F0502020204030204" pitchFamily="34" charset="0"/>
                <a:ea typeface="Calibri" panose="020F0502020204030204" pitchFamily="34" charset="0"/>
                <a:cs typeface="Calibri" panose="020F0502020204030204" pitchFamily="34" charset="0"/>
              </a:rPr>
              <a:t>onpremises</a:t>
            </a:r>
            <a:r>
              <a:rPr lang="en-US" sz="1800" dirty="0">
                <a:latin typeface="Calibri" panose="020F0502020204030204" pitchFamily="34" charset="0"/>
                <a:ea typeface="Calibri" panose="020F0502020204030204" pitchFamily="34" charset="0"/>
                <a:cs typeface="Calibri" panose="020F0502020204030204" pitchFamily="34" charset="0"/>
              </a:rPr>
              <a:t> environments. By creating a peering connection, you can extend your Azure </a:t>
            </a:r>
            <a:r>
              <a:rPr lang="en-US" sz="1800" dirty="0" err="1">
                <a:latin typeface="Calibri" panose="020F0502020204030204" pitchFamily="34" charset="0"/>
                <a:ea typeface="Calibri" panose="020F0502020204030204" pitchFamily="34" charset="0"/>
                <a:cs typeface="Calibri" panose="020F0502020204030204" pitchFamily="34" charset="0"/>
              </a:rPr>
              <a:t>VNet</a:t>
            </a:r>
            <a:r>
              <a:rPr lang="en-US" sz="1800" dirty="0">
                <a:latin typeface="Calibri" panose="020F0502020204030204" pitchFamily="34" charset="0"/>
                <a:ea typeface="Calibri" panose="020F0502020204030204" pitchFamily="34" charset="0"/>
                <a:cs typeface="Calibri" panose="020F0502020204030204" pitchFamily="34" charset="0"/>
              </a:rPr>
              <a:t> to other </a:t>
            </a:r>
            <a:r>
              <a:rPr lang="en-US" sz="1800" dirty="0" err="1">
                <a:latin typeface="Calibri" panose="020F0502020204030204" pitchFamily="34" charset="0"/>
                <a:ea typeface="Calibri" panose="020F0502020204030204" pitchFamily="34" charset="0"/>
                <a:cs typeface="Calibri" panose="020F0502020204030204" pitchFamily="34" charset="0"/>
              </a:rPr>
              <a:t>VNets</a:t>
            </a:r>
            <a:r>
              <a:rPr lang="en-US" sz="1800" dirty="0">
                <a:latin typeface="Calibri" panose="020F0502020204030204" pitchFamily="34" charset="0"/>
                <a:ea typeface="Calibri" panose="020F0502020204030204" pitchFamily="34" charset="0"/>
                <a:cs typeface="Calibri" panose="020F0502020204030204" pitchFamily="34" charset="0"/>
              </a:rPr>
              <a:t>, allowing resources to communicate with each other as if they were part of the same network. Key Benefits of Azure Peering Simplified Network Architecture: Azure peering eliminates the need for complex network architectures, such as VPNs or ExpressRoute connections, to connect </a:t>
            </a:r>
            <a:r>
              <a:rPr lang="en-US" sz="1800" dirty="0" err="1">
                <a:latin typeface="Calibri" panose="020F0502020204030204" pitchFamily="34" charset="0"/>
                <a:ea typeface="Calibri" panose="020F0502020204030204" pitchFamily="34" charset="0"/>
                <a:cs typeface="Calibri" panose="020F0502020204030204" pitchFamily="34" charset="0"/>
              </a:rPr>
              <a:t>VNets</a:t>
            </a:r>
            <a:r>
              <a:rPr lang="en-US" sz="1800" dirty="0">
                <a:latin typeface="Calibri" panose="020F0502020204030204" pitchFamily="34" charset="0"/>
                <a:ea typeface="Calibri" panose="020F0502020204030204" pitchFamily="34" charset="0"/>
                <a:cs typeface="Calibri" panose="020F0502020204030204" pitchFamily="34" charset="0"/>
              </a:rPr>
              <a:t>. Improved Security: Peering connections are secure and encrypted, ensuring that data transmitted between </a:t>
            </a:r>
            <a:r>
              <a:rPr lang="en-US" sz="1800" dirty="0" err="1">
                <a:latin typeface="Calibri" panose="020F0502020204030204" pitchFamily="34" charset="0"/>
                <a:ea typeface="Calibri" panose="020F0502020204030204" pitchFamily="34" charset="0"/>
                <a:cs typeface="Calibri" panose="020F0502020204030204" pitchFamily="34" charset="0"/>
              </a:rPr>
              <a:t>VNets</a:t>
            </a:r>
            <a:r>
              <a:rPr lang="en-US" sz="1800" dirty="0">
                <a:latin typeface="Calibri" panose="020F0502020204030204" pitchFamily="34" charset="0"/>
                <a:ea typeface="Calibri" panose="020F0502020204030204" pitchFamily="34" charset="0"/>
                <a:cs typeface="Calibri" panose="020F0502020204030204" pitchFamily="34" charset="0"/>
              </a:rPr>
              <a:t> is protected. Enhanced Collaboration: Azure peering enables teams to collaborate more effectively. by providing a single, unified network environment. </a:t>
            </a:r>
          </a:p>
        </p:txBody>
      </p:sp>
    </p:spTree>
    <p:extLst>
      <p:ext uri="{BB962C8B-B14F-4D97-AF65-F5344CB8AC3E}">
        <p14:creationId xmlns:p14="http://schemas.microsoft.com/office/powerpoint/2010/main" val="1605203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63D546-D49A-4431-9FE1-0626FDD61EAD}"/>
              </a:ext>
            </a:extLst>
          </p:cNvPr>
          <p:cNvSpPr>
            <a:spLocks noGrp="1"/>
          </p:cNvSpPr>
          <p:nvPr>
            <p:ph type="body" idx="1"/>
          </p:nvPr>
        </p:nvSpPr>
        <p:spPr>
          <a:xfrm>
            <a:off x="1" y="228600"/>
            <a:ext cx="9029700" cy="4914900"/>
          </a:xfrm>
        </p:spPr>
        <p:txBody>
          <a:bodyPr/>
          <a:lstStyle/>
          <a:p>
            <a:pPr algn="jus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Increased Flexibility: Peering connections can be created and managed dynamically, allowing you to respond quickly to changing business needs.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err="1">
                <a:latin typeface="Calibri" panose="020F0502020204030204" pitchFamily="34" charset="0"/>
                <a:ea typeface="Calibri" panose="020F0502020204030204" pitchFamily="34" charset="0"/>
                <a:cs typeface="Calibri" panose="020F0502020204030204" pitchFamily="34" charset="0"/>
              </a:rPr>
              <a:t>Cost-Effective:Azure</a:t>
            </a:r>
            <a:r>
              <a:rPr lang="en-US" sz="1800" dirty="0">
                <a:latin typeface="Calibri" panose="020F0502020204030204" pitchFamily="34" charset="0"/>
                <a:ea typeface="Calibri" panose="020F0502020204030204" pitchFamily="34" charset="0"/>
                <a:cs typeface="Calibri" panose="020F0502020204030204" pitchFamily="34" charset="0"/>
              </a:rPr>
              <a:t> peering reduces the need for expensive network infrastructure and minimizes the complexity of managing multiple networks. Use Cases for Azure Peering</a:t>
            </a:r>
          </a:p>
          <a:p>
            <a:pPr algn="just">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Hybrid Cloud: Azure peering enables seamless communication between on-premises environments and Azure </a:t>
            </a:r>
            <a:r>
              <a:rPr lang="en-US" sz="1800" dirty="0" err="1">
                <a:latin typeface="Calibri" panose="020F0502020204030204" pitchFamily="34" charset="0"/>
                <a:ea typeface="Calibri" panose="020F0502020204030204" pitchFamily="34" charset="0"/>
                <a:cs typeface="Calibri" panose="020F0502020204030204" pitchFamily="34" charset="0"/>
              </a:rPr>
              <a:t>VNets</a:t>
            </a:r>
            <a:r>
              <a:rPr lang="en-US" sz="1800" dirty="0">
                <a:latin typeface="Calibri" panose="020F0502020204030204" pitchFamily="34" charset="0"/>
                <a:ea typeface="Calibri" panose="020F0502020204030204" pitchFamily="34" charset="0"/>
                <a:cs typeface="Calibri" panose="020F0502020204030204" pitchFamily="34" charset="0"/>
              </a:rPr>
              <a:t>. </a:t>
            </a:r>
          </a:p>
          <a:p>
            <a:pPr algn="just">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Multi-Cloud: Peering connections can be used to connect </a:t>
            </a:r>
            <a:r>
              <a:rPr lang="en-US" sz="1800" dirty="0" err="1">
                <a:latin typeface="Calibri" panose="020F0502020204030204" pitchFamily="34" charset="0"/>
                <a:ea typeface="Calibri" panose="020F0502020204030204" pitchFamily="34" charset="0"/>
                <a:cs typeface="Calibri" panose="020F0502020204030204" pitchFamily="34" charset="0"/>
              </a:rPr>
              <a:t>VNets</a:t>
            </a:r>
            <a:r>
              <a:rPr lang="en-US" sz="1800" dirty="0">
                <a:latin typeface="Calibri" panose="020F0502020204030204" pitchFamily="34" charset="0"/>
                <a:ea typeface="Calibri" panose="020F0502020204030204" pitchFamily="34" charset="0"/>
                <a:cs typeface="Calibri" panose="020F0502020204030204" pitchFamily="34" charset="0"/>
              </a:rPr>
              <a:t> across different cloud providers, such as Azure, AWS, and Google Cloud. </a:t>
            </a:r>
          </a:p>
          <a:p>
            <a:pPr algn="just">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Disaster Recovery: Azure peering enables you to create a disaster recovery site in a different region or subscription. DevOps: Peering connections can be used to create a single, unified network environment for development, testing, and production teams. Best Practices for Azure </a:t>
            </a:r>
            <a:r>
              <a:rPr lang="en-US" sz="1800" dirty="0" err="1">
                <a:latin typeface="Calibri" panose="020F0502020204030204" pitchFamily="34" charset="0"/>
                <a:ea typeface="Calibri" panose="020F0502020204030204" pitchFamily="34" charset="0"/>
                <a:cs typeface="Calibri" panose="020F0502020204030204" pitchFamily="34" charset="0"/>
              </a:rPr>
              <a:t>Peerin</a:t>
            </a:r>
            <a:r>
              <a:rPr lang="en-IN" sz="1800" dirty="0">
                <a:latin typeface="Calibri" panose="020F0502020204030204" pitchFamily="34" charset="0"/>
                <a:ea typeface="Calibri" panose="020F0502020204030204" pitchFamily="34" charset="0"/>
                <a:cs typeface="Calibri" panose="020F0502020204030204" pitchFamily="34" charset="0"/>
              </a:rPr>
              <a:t>g.</a:t>
            </a:r>
            <a:endParaRPr lang="en-US" sz="1800" spc="-5"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920820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63D546-D49A-4431-9FE1-0626FDD61EAD}"/>
              </a:ext>
            </a:extLst>
          </p:cNvPr>
          <p:cNvSpPr>
            <a:spLocks noGrp="1"/>
          </p:cNvSpPr>
          <p:nvPr>
            <p:ph type="body" idx="1"/>
          </p:nvPr>
        </p:nvSpPr>
        <p:spPr>
          <a:xfrm>
            <a:off x="1" y="0"/>
            <a:ext cx="9029700" cy="5143500"/>
          </a:xfrm>
        </p:spPr>
        <p:txBody>
          <a:bodyPr/>
          <a:lstStyle/>
          <a:p>
            <a:pPr marL="139700" indent="0">
              <a:buNone/>
            </a:pPr>
            <a:r>
              <a:rPr lang="en-US" sz="3600" dirty="0">
                <a:solidFill>
                  <a:srgbClr val="FFFF00"/>
                </a:solidFill>
                <a:latin typeface="Muli"/>
              </a:rPr>
              <a:t>REFERENCES</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Microsoft Azure Documentation</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Virtual network peering</a:t>
            </a:r>
          </a:p>
          <a:p>
            <a:pPr>
              <a:buFont typeface="Wingdings" panose="05000000000000000000" pitchFamily="2" charset="2"/>
              <a:buChar char="Ø"/>
            </a:pPr>
            <a:r>
              <a:rPr lang="en-US" sz="1800" dirty="0" err="1">
                <a:latin typeface="Calibri" panose="020F0502020204030204" pitchFamily="34" charset="0"/>
                <a:ea typeface="Calibri" panose="020F0502020204030204" pitchFamily="34" charset="0"/>
                <a:cs typeface="Calibri" panose="020F0502020204030204" pitchFamily="34" charset="0"/>
              </a:rPr>
              <a:t>Createa</a:t>
            </a:r>
            <a:r>
              <a:rPr lang="en-US" sz="1800" dirty="0">
                <a:latin typeface="Calibri" panose="020F0502020204030204" pitchFamily="34" charset="0"/>
                <a:ea typeface="Calibri" panose="020F0502020204030204" pitchFamily="34" charset="0"/>
                <a:cs typeface="Calibri" panose="020F0502020204030204" pitchFamily="34" charset="0"/>
              </a:rPr>
              <a:t> virtual network peering </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Azure Peering Commands </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Azure CLI Commands </a:t>
            </a:r>
          </a:p>
          <a:p>
            <a:pPr>
              <a:buFont typeface="Wingdings" panose="05000000000000000000" pitchFamily="2" charset="2"/>
              <a:buChar char="Ø"/>
            </a:pPr>
            <a:r>
              <a:rPr lang="en-US" sz="1800" dirty="0" err="1">
                <a:latin typeface="Calibri" panose="020F0502020204030204" pitchFamily="34" charset="0"/>
                <a:ea typeface="Calibri" panose="020F0502020204030204" pitchFamily="34" charset="0"/>
                <a:cs typeface="Calibri" panose="020F0502020204030204" pitchFamily="34" charset="0"/>
              </a:rPr>
              <a:t>az</a:t>
            </a:r>
            <a:r>
              <a:rPr lang="en-US" sz="1800" dirty="0">
                <a:latin typeface="Calibri" panose="020F0502020204030204" pitchFamily="34" charset="0"/>
                <a:ea typeface="Calibri" panose="020F0502020204030204" pitchFamily="34" charset="0"/>
                <a:cs typeface="Calibri" panose="020F0502020204030204" pitchFamily="34" charset="0"/>
              </a:rPr>
              <a:t> network </a:t>
            </a:r>
            <a:r>
              <a:rPr lang="en-US" sz="1800" dirty="0" err="1">
                <a:latin typeface="Calibri" panose="020F0502020204030204" pitchFamily="34" charset="0"/>
                <a:ea typeface="Calibri" panose="020F0502020204030204" pitchFamily="34" charset="0"/>
                <a:cs typeface="Calibri" panose="020F0502020204030204" pitchFamily="34" charset="0"/>
              </a:rPr>
              <a:t>vnet</a:t>
            </a:r>
            <a:r>
              <a:rPr lang="en-US" sz="1800" dirty="0">
                <a:latin typeface="Calibri" panose="020F0502020204030204" pitchFamily="34" charset="0"/>
                <a:ea typeface="Calibri" panose="020F0502020204030204" pitchFamily="34" charset="0"/>
                <a:cs typeface="Calibri" panose="020F0502020204030204" pitchFamily="34" charset="0"/>
              </a:rPr>
              <a:t> peering create: Create a virtual network peering. </a:t>
            </a:r>
          </a:p>
          <a:p>
            <a:pPr>
              <a:buFont typeface="Wingdings" panose="05000000000000000000" pitchFamily="2" charset="2"/>
              <a:buChar char="Ø"/>
            </a:pPr>
            <a:r>
              <a:rPr lang="en-US" sz="1800" dirty="0" err="1">
                <a:latin typeface="Calibri" panose="020F0502020204030204" pitchFamily="34" charset="0"/>
                <a:ea typeface="Calibri" panose="020F0502020204030204" pitchFamily="34" charset="0"/>
                <a:cs typeface="Calibri" panose="020F0502020204030204" pitchFamily="34" charset="0"/>
              </a:rPr>
              <a:t>az</a:t>
            </a:r>
            <a:r>
              <a:rPr lang="en-US" sz="1800" dirty="0">
                <a:latin typeface="Calibri" panose="020F0502020204030204" pitchFamily="34" charset="0"/>
                <a:ea typeface="Calibri" panose="020F0502020204030204" pitchFamily="34" charset="0"/>
                <a:cs typeface="Calibri" panose="020F0502020204030204" pitchFamily="34" charset="0"/>
              </a:rPr>
              <a:t> network </a:t>
            </a:r>
            <a:r>
              <a:rPr lang="en-US" sz="1800" dirty="0" err="1">
                <a:latin typeface="Calibri" panose="020F0502020204030204" pitchFamily="34" charset="0"/>
                <a:ea typeface="Calibri" panose="020F0502020204030204" pitchFamily="34" charset="0"/>
                <a:cs typeface="Calibri" panose="020F0502020204030204" pitchFamily="34" charset="0"/>
              </a:rPr>
              <a:t>vnet</a:t>
            </a:r>
            <a:r>
              <a:rPr lang="en-US" sz="1800" dirty="0">
                <a:latin typeface="Calibri" panose="020F0502020204030204" pitchFamily="34" charset="0"/>
                <a:ea typeface="Calibri" panose="020F0502020204030204" pitchFamily="34" charset="0"/>
                <a:cs typeface="Calibri" panose="020F0502020204030204" pitchFamily="34" charset="0"/>
              </a:rPr>
              <a:t> peering show: Show the details of a virtual network peering. </a:t>
            </a:r>
          </a:p>
          <a:p>
            <a:pPr>
              <a:buFont typeface="Wingdings" panose="05000000000000000000" pitchFamily="2" charset="2"/>
              <a:buChar char="Ø"/>
            </a:pPr>
            <a:r>
              <a:rPr lang="en-US" sz="1800" dirty="0" err="1">
                <a:latin typeface="Calibri" panose="020F0502020204030204" pitchFamily="34" charset="0"/>
                <a:ea typeface="Calibri" panose="020F0502020204030204" pitchFamily="34" charset="0"/>
                <a:cs typeface="Calibri" panose="020F0502020204030204" pitchFamily="34" charset="0"/>
              </a:rPr>
              <a:t>az</a:t>
            </a:r>
            <a:r>
              <a:rPr lang="en-US" sz="1800" dirty="0">
                <a:latin typeface="Calibri" panose="020F0502020204030204" pitchFamily="34" charset="0"/>
                <a:ea typeface="Calibri" panose="020F0502020204030204" pitchFamily="34" charset="0"/>
                <a:cs typeface="Calibri" panose="020F0502020204030204" pitchFamily="34" charset="0"/>
              </a:rPr>
              <a:t> network </a:t>
            </a:r>
            <a:r>
              <a:rPr lang="en-US" sz="1800" dirty="0" err="1">
                <a:latin typeface="Calibri" panose="020F0502020204030204" pitchFamily="34" charset="0"/>
                <a:ea typeface="Calibri" panose="020F0502020204030204" pitchFamily="34" charset="0"/>
                <a:cs typeface="Calibri" panose="020F0502020204030204" pitchFamily="34" charset="0"/>
              </a:rPr>
              <a:t>vnet</a:t>
            </a:r>
            <a:r>
              <a:rPr lang="en-US" sz="1800" dirty="0">
                <a:latin typeface="Calibri" panose="020F0502020204030204" pitchFamily="34" charset="0"/>
                <a:ea typeface="Calibri" panose="020F0502020204030204" pitchFamily="34" charset="0"/>
                <a:cs typeface="Calibri" panose="020F0502020204030204" pitchFamily="34" charset="0"/>
              </a:rPr>
              <a:t> peering list: List all virtual network peering. </a:t>
            </a:r>
          </a:p>
          <a:p>
            <a:pPr>
              <a:buFont typeface="Wingdings" panose="05000000000000000000" pitchFamily="2" charset="2"/>
              <a:buChar char="Ø"/>
            </a:pPr>
            <a:r>
              <a:rPr lang="en-US" sz="1800" dirty="0" err="1">
                <a:latin typeface="Calibri" panose="020F0502020204030204" pitchFamily="34" charset="0"/>
                <a:ea typeface="Calibri" panose="020F0502020204030204" pitchFamily="34" charset="0"/>
                <a:cs typeface="Calibri" panose="020F0502020204030204" pitchFamily="34" charset="0"/>
              </a:rPr>
              <a:t>az</a:t>
            </a:r>
            <a:r>
              <a:rPr lang="en-US" sz="1800" dirty="0">
                <a:latin typeface="Calibri" panose="020F0502020204030204" pitchFamily="34" charset="0"/>
                <a:ea typeface="Calibri" panose="020F0502020204030204" pitchFamily="34" charset="0"/>
                <a:cs typeface="Calibri" panose="020F0502020204030204" pitchFamily="34" charset="0"/>
              </a:rPr>
              <a:t> network route-filter rule add: Add a route filter rule. </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Best Practices for Azure Peering Proactive Network Monitoring Scalability Consideration</a:t>
            </a:r>
            <a:endParaRPr lang="en-US" sz="1800" spc="-5"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159636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78581" y="2393780"/>
            <a:ext cx="9017794" cy="1159800"/>
          </a:xfrm>
          <a:prstGeom prst="rect">
            <a:avLst/>
          </a:prstGeom>
        </p:spPr>
        <p:txBody>
          <a:bodyPr spcFirstLastPara="1" wrap="square" lIns="91425" tIns="91425" rIns="91425" bIns="91425" anchor="ctr" anchorCtr="0">
            <a:noAutofit/>
          </a:bodyPr>
          <a:lstStyle/>
          <a:p>
            <a:pPr>
              <a:lnSpc>
                <a:spcPct val="107000"/>
              </a:lnSpc>
              <a:spcBef>
                <a:spcPts val="200"/>
              </a:spcBef>
              <a:spcAft>
                <a:spcPts val="790"/>
              </a:spcAft>
            </a:pPr>
            <a:r>
              <a:rPr lang="en-US" sz="4400" dirty="0">
                <a:solidFill>
                  <a:schemeClr val="dk1"/>
                </a:solidFill>
                <a:latin typeface="Roboto Slab"/>
                <a:ea typeface="Roboto Slab"/>
                <a:cs typeface="Roboto Slab"/>
                <a:sym typeface="Roboto Slab"/>
              </a:rPr>
              <a:t>THANK YOU</a:t>
            </a:r>
            <a:br>
              <a:rPr lang="en-IN" sz="4800" dirty="0">
                <a:solidFill>
                  <a:schemeClr val="dk1"/>
                </a:solidFill>
                <a:latin typeface="Roboto Slab"/>
                <a:ea typeface="Roboto Slab"/>
                <a:cs typeface="Roboto Slab"/>
                <a:sym typeface="Roboto Slab"/>
              </a:rPr>
            </a:br>
            <a:r>
              <a:rPr lang="en-IN" sz="4800" dirty="0">
                <a:solidFill>
                  <a:schemeClr val="dk1"/>
                </a:solidFill>
                <a:latin typeface="Roboto Slab"/>
              </a:rPr>
              <a:t> </a:t>
            </a:r>
            <a:endParaRPr lang="en-IN" dirty="0"/>
          </a:p>
        </p:txBody>
      </p:sp>
    </p:spTree>
    <p:extLst>
      <p:ext uri="{BB962C8B-B14F-4D97-AF65-F5344CB8AC3E}">
        <p14:creationId xmlns:p14="http://schemas.microsoft.com/office/powerpoint/2010/main" val="421583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6" name="Google Shape;342;p12"/>
          <p:cNvSpPr txBox="1">
            <a:spLocks noGrp="1"/>
          </p:cNvSpPr>
          <p:nvPr>
            <p:ph type="title" idx="4294967295"/>
          </p:nvPr>
        </p:nvSpPr>
        <p:spPr>
          <a:xfrm>
            <a:off x="1665288" y="801688"/>
            <a:ext cx="7478712" cy="966787"/>
          </a:xfrm>
          <a:prstGeom prst="rect">
            <a:avLst/>
          </a:prstGeom>
        </p:spPr>
        <p:txBody>
          <a:bodyPr spcFirstLastPara="1" wrap="square" lIns="91425" tIns="91425" rIns="91425" bIns="91425" anchor="b" anchorCtr="0">
            <a:noAutofit/>
          </a:bodyPr>
          <a:lstStyle/>
          <a:p>
            <a:pPr>
              <a:lnSpc>
                <a:spcPct val="200000"/>
              </a:lnSpc>
              <a:spcBef>
                <a:spcPts val="2340"/>
              </a:spcBef>
              <a:spcAft>
                <a:spcPts val="800"/>
              </a:spcAft>
            </a:pPr>
            <a:br>
              <a:rPr lang="en-US" i="0" dirty="0">
                <a:effectLst/>
              </a:rPr>
            </a:br>
            <a:r>
              <a:rPr lang="en-US" sz="1800" i="0" dirty="0">
                <a:effectLst/>
              </a:rPr>
              <a:t>		</a:t>
            </a:r>
            <a:br>
              <a:rPr lang="en-US" sz="1800" i="0" dirty="0">
                <a:effectLst/>
              </a:rPr>
            </a:br>
            <a:br>
              <a:rPr lang="en-IN" sz="1800" dirty="0">
                <a:effectLst/>
              </a:rPr>
            </a:br>
            <a:r>
              <a:rPr lang="en-US" sz="1800" i="0" dirty="0">
                <a:effectLst/>
              </a:rPr>
              <a:t>			</a:t>
            </a:r>
            <a:endParaRPr lang="en-US" i="0" dirty="0">
              <a:effectLst/>
            </a:endParaRPr>
          </a:p>
        </p:txBody>
      </p:sp>
      <p:sp>
        <p:nvSpPr>
          <p:cNvPr id="7" name="TextBox 6">
            <a:extLst>
              <a:ext uri="{FF2B5EF4-FFF2-40B4-BE49-F238E27FC236}">
                <a16:creationId xmlns:a16="http://schemas.microsoft.com/office/drawing/2014/main" id="{D38F7D84-C78E-4351-B721-A01E421D0FBE}"/>
              </a:ext>
            </a:extLst>
          </p:cNvPr>
          <p:cNvSpPr txBox="1"/>
          <p:nvPr/>
        </p:nvSpPr>
        <p:spPr>
          <a:xfrm>
            <a:off x="972809" y="682887"/>
            <a:ext cx="6829426" cy="707886"/>
          </a:xfrm>
          <a:prstGeom prst="rect">
            <a:avLst/>
          </a:prstGeom>
          <a:noFill/>
        </p:spPr>
        <p:txBody>
          <a:bodyPr wrap="square">
            <a:spAutoFit/>
          </a:bodyPr>
          <a:lstStyle/>
          <a:p>
            <a:r>
              <a:rPr lang="en-US" sz="2000" b="0" i="0" u="none" strike="noStrike" baseline="0" dirty="0">
                <a:solidFill>
                  <a:srgbClr val="FFFF00"/>
                </a:solidFill>
                <a:latin typeface="Times New Roman" panose="02020603050405020304" pitchFamily="18" charset="0"/>
              </a:rPr>
              <a:t>Azure Peering Concept: Bridging Class A and Class B </a:t>
            </a:r>
            <a:r>
              <a:rPr lang="en-US" sz="2000" b="0" i="0" u="none" strike="noStrike" baseline="0" dirty="0" err="1">
                <a:solidFill>
                  <a:srgbClr val="FFFF00"/>
                </a:solidFill>
                <a:latin typeface="Times New Roman" panose="02020603050405020304" pitchFamily="18" charset="0"/>
              </a:rPr>
              <a:t>VNets</a:t>
            </a:r>
            <a:r>
              <a:rPr lang="en-US" sz="2000" b="0" i="0" u="none" strike="noStrike" baseline="0" dirty="0">
                <a:solidFill>
                  <a:srgbClr val="FFFF00"/>
                </a:solidFill>
                <a:latin typeface="Times New Roman" panose="02020603050405020304" pitchFamily="18" charset="0"/>
              </a:rPr>
              <a:t> for Inter-Server Communication</a:t>
            </a:r>
            <a:endParaRPr lang="en-IN" sz="2000" b="0" i="0" u="none" strike="noStrike" baseline="0" dirty="0">
              <a:solidFill>
                <a:srgbClr val="FFFF00"/>
              </a:solidFill>
              <a:latin typeface="Times New Roman" panose="02020603050405020304" pitchFamily="18" charset="0"/>
            </a:endParaRPr>
          </a:p>
        </p:txBody>
      </p:sp>
      <p:sp>
        <p:nvSpPr>
          <p:cNvPr id="3" name="TextBox 2">
            <a:extLst>
              <a:ext uri="{FF2B5EF4-FFF2-40B4-BE49-F238E27FC236}">
                <a16:creationId xmlns:a16="http://schemas.microsoft.com/office/drawing/2014/main" id="{9B72DAB4-50EA-7B90-F850-66972AECA343}"/>
              </a:ext>
            </a:extLst>
          </p:cNvPr>
          <p:cNvSpPr txBox="1"/>
          <p:nvPr/>
        </p:nvSpPr>
        <p:spPr>
          <a:xfrm>
            <a:off x="2318204" y="2150712"/>
            <a:ext cx="4680856" cy="646331"/>
          </a:xfrm>
          <a:prstGeom prst="rect">
            <a:avLst/>
          </a:prstGeom>
          <a:noFill/>
        </p:spPr>
        <p:txBody>
          <a:bodyPr wrap="square">
            <a:spAutoFit/>
          </a:bodyPr>
          <a:lstStyle/>
          <a:p>
            <a:r>
              <a:rPr lang="en-IN" sz="3600" dirty="0">
                <a:solidFill>
                  <a:srgbClr val="FFFF00"/>
                </a:solidFill>
                <a:latin typeface="Times New Roman" panose="02020603050405020304" pitchFamily="18" charset="0"/>
                <a:ea typeface="Calibri" panose="020F0502020204030204" pitchFamily="34" charset="0"/>
                <a:cs typeface="+mj-cs"/>
              </a:rPr>
              <a:t>HCL Technologies </a:t>
            </a:r>
          </a:p>
        </p:txBody>
      </p:sp>
      <p:sp>
        <p:nvSpPr>
          <p:cNvPr id="2" name="TextBox 1">
            <a:extLst>
              <a:ext uri="{FF2B5EF4-FFF2-40B4-BE49-F238E27FC236}">
                <a16:creationId xmlns:a16="http://schemas.microsoft.com/office/drawing/2014/main" id="{E58E100F-6F0E-BEB3-A9B4-A2E81F671226}"/>
              </a:ext>
            </a:extLst>
          </p:cNvPr>
          <p:cNvSpPr txBox="1"/>
          <p:nvPr/>
        </p:nvSpPr>
        <p:spPr>
          <a:xfrm>
            <a:off x="1665288" y="3618537"/>
            <a:ext cx="4680856" cy="892552"/>
          </a:xfrm>
          <a:prstGeom prst="rect">
            <a:avLst/>
          </a:prstGeom>
          <a:noFill/>
        </p:spPr>
        <p:txBody>
          <a:bodyPr wrap="square">
            <a:spAutoFit/>
          </a:bodyPr>
          <a:lstStyle/>
          <a:p>
            <a:endParaRPr lang="en-IN" sz="1600" dirty="0">
              <a:solidFill>
                <a:srgbClr val="FFFF00"/>
              </a:solidFill>
              <a:latin typeface="Times New Roman" panose="02020603050405020304" pitchFamily="18" charset="0"/>
              <a:ea typeface="Calibri" panose="020F0502020204030204" pitchFamily="34" charset="0"/>
              <a:cs typeface="+mj-cs"/>
            </a:endParaRPr>
          </a:p>
          <a:p>
            <a:endParaRPr lang="en-IN" sz="3600" dirty="0">
              <a:solidFill>
                <a:srgbClr val="FFFF00"/>
              </a:solidFill>
              <a:latin typeface="Times New Roman" panose="02020603050405020304" pitchFamily="18" charset="0"/>
              <a:ea typeface="Calibri" panose="020F0502020204030204" pitchFamily="34" charset="0"/>
              <a:cs typeface="+mj-cs"/>
            </a:endParaRPr>
          </a:p>
        </p:txBody>
      </p:sp>
    </p:spTree>
    <p:extLst>
      <p:ext uri="{BB962C8B-B14F-4D97-AF65-F5344CB8AC3E}">
        <p14:creationId xmlns:p14="http://schemas.microsoft.com/office/powerpoint/2010/main" val="95219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ECB6-D7C4-56E7-3C8E-7C8D409CA2A9}"/>
              </a:ext>
            </a:extLst>
          </p:cNvPr>
          <p:cNvSpPr>
            <a:spLocks noGrp="1"/>
          </p:cNvSpPr>
          <p:nvPr>
            <p:ph type="title"/>
          </p:nvPr>
        </p:nvSpPr>
        <p:spPr/>
        <p:txBody>
          <a:bodyPr/>
          <a:lstStyle/>
          <a:p>
            <a:r>
              <a:rPr lang="en-IN" sz="3200" dirty="0">
                <a:solidFill>
                  <a:srgbClr val="FFFF00"/>
                </a:solidFill>
                <a:latin typeface="Times New Roman" panose="02020603050405020304" pitchFamily="18" charset="0"/>
                <a:ea typeface="Calibri" panose="020F0502020204030204" pitchFamily="34" charset="0"/>
                <a:cs typeface="+mj-cs"/>
              </a:rPr>
              <a:t>TOOLS USED</a:t>
            </a:r>
            <a:br>
              <a:rPr lang="en-IN" sz="3200" dirty="0">
                <a:solidFill>
                  <a:srgbClr val="FFFF00"/>
                </a:solidFill>
                <a:latin typeface="Times New Roman" panose="02020603050405020304" pitchFamily="18" charset="0"/>
                <a:ea typeface="Calibri" panose="020F0502020204030204" pitchFamily="34" charset="0"/>
                <a:cs typeface="+mj-cs"/>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557FD81-DB1C-9C82-7627-48CD31DCEF48}"/>
              </a:ext>
            </a:extLst>
          </p:cNvPr>
          <p:cNvSpPr>
            <a:spLocks noGrp="1"/>
          </p:cNvSpPr>
          <p:nvPr>
            <p:ph idx="1"/>
          </p:nvPr>
        </p:nvSpPr>
        <p:spPr>
          <a:xfrm>
            <a:off x="732234" y="1389936"/>
            <a:ext cx="6709906" cy="3146611"/>
          </a:xfrm>
        </p:spPr>
        <p:txBody>
          <a:bodyPr/>
          <a:lstStyle/>
          <a:p>
            <a:pPr>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Times New Roman" panose="02020603050405020304" pitchFamily="18" charset="0"/>
              </a:rPr>
              <a:t>Azure Virtual Network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VNet</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Times New Roman" panose="02020603050405020304" pitchFamily="18" charset="0"/>
              </a:rPr>
              <a:t>Azure Resource Manager (ARM)</a:t>
            </a:r>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Azure PowerShell</a:t>
            </a:r>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Network Security Groups (NSGs)</a:t>
            </a:r>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Virtual Machines (VMs)</a:t>
            </a:r>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Microsoft Azure Subscription</a:t>
            </a:r>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Microsoft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Entra</a:t>
            </a:r>
            <a:endParaRPr lang="en-US" dirty="0"/>
          </a:p>
        </p:txBody>
      </p:sp>
    </p:spTree>
    <p:extLst>
      <p:ext uri="{BB962C8B-B14F-4D97-AF65-F5344CB8AC3E}">
        <p14:creationId xmlns:p14="http://schemas.microsoft.com/office/powerpoint/2010/main" val="134774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7054-FB6D-5BA3-207D-6A5960ADA134}"/>
              </a:ext>
            </a:extLst>
          </p:cNvPr>
          <p:cNvSpPr>
            <a:spLocks noGrp="1"/>
          </p:cNvSpPr>
          <p:nvPr>
            <p:ph type="title"/>
          </p:nvPr>
        </p:nvSpPr>
        <p:spPr/>
        <p:txBody>
          <a:bodyPr/>
          <a:lstStyle/>
          <a:p>
            <a:r>
              <a:rPr lang="en-IN" sz="3200" dirty="0">
                <a:solidFill>
                  <a:srgbClr val="FFFF00"/>
                </a:solidFill>
                <a:latin typeface="Times New Roman" panose="02020603050405020304" pitchFamily="18" charset="0"/>
                <a:ea typeface="Calibri" panose="020F0502020204030204" pitchFamily="34" charset="0"/>
                <a:cs typeface="+mj-cs"/>
              </a:rPr>
              <a:t>INDRODUCTION</a:t>
            </a:r>
            <a:endParaRPr lang="en-US" dirty="0"/>
          </a:p>
        </p:txBody>
      </p:sp>
      <p:sp>
        <p:nvSpPr>
          <p:cNvPr id="3" name="Text Placeholder 2">
            <a:extLst>
              <a:ext uri="{FF2B5EF4-FFF2-40B4-BE49-F238E27FC236}">
                <a16:creationId xmlns:a16="http://schemas.microsoft.com/office/drawing/2014/main" id="{2663D546-D49A-4431-9FE1-0626FDD61EAD}"/>
              </a:ext>
            </a:extLst>
          </p:cNvPr>
          <p:cNvSpPr>
            <a:spLocks noGrp="1"/>
          </p:cNvSpPr>
          <p:nvPr>
            <p:ph idx="1"/>
          </p:nvPr>
        </p:nvSpPr>
        <p:spPr>
          <a:xfrm>
            <a:off x="484583" y="998444"/>
            <a:ext cx="8268891" cy="3611656"/>
          </a:xfrm>
        </p:spPr>
        <p:txBody>
          <a:bodyPr>
            <a:normAutofit/>
          </a:bodyPr>
          <a:lstStyle/>
          <a:p>
            <a:pPr marL="0" indent="0" defTabSz="457200">
              <a:buNone/>
            </a:pPr>
            <a:r>
              <a:rPr lang="en-IN" sz="3600" dirty="0">
                <a:solidFill>
                  <a:srgbClr val="FFFF00"/>
                </a:solidFill>
                <a:latin typeface="Times New Roman" panose="02020603050405020304" pitchFamily="18" charset="0"/>
                <a:ea typeface="Calibri" panose="020F0502020204030204" pitchFamily="34" charset="0"/>
                <a:cs typeface="+mj-cs"/>
              </a:rPr>
              <a:t>	</a:t>
            </a:r>
          </a:p>
          <a:p>
            <a:pPr>
              <a:buFont typeface="Wingdings" panose="05000000000000000000" pitchFamily="2" charset="2"/>
              <a:buChar char="Ø"/>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In this mini-project, we will provide a demonstration of Azure virtual network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VNet</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peering, which is a crucial skill for an internship in a cloud-based environment. </a:t>
            </a:r>
          </a:p>
          <a:p>
            <a:pPr>
              <a:buFont typeface="Wingdings" panose="05000000000000000000" pitchFamily="2" charset="2"/>
              <a:buChar char="Ø"/>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By establishing communication between two servers residing in different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VNets</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with distinct address spaces, we will showcase the power of Azure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VNet</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peering.</a:t>
            </a:r>
          </a:p>
          <a:p>
            <a:pPr>
              <a:buFont typeface="Wingdings" panose="05000000000000000000" pitchFamily="2" charset="2"/>
              <a:buChar char="Ø"/>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Specifically, we will utilize Class A and Class B address spaces for the two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VNets</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aiming to create a seamless connection between the two networks while preserving their unique subnetting schemes. </a:t>
            </a:r>
          </a:p>
          <a:p>
            <a:pPr>
              <a:buFont typeface="Wingdings" panose="05000000000000000000" pitchFamily="2" charset="2"/>
              <a:buChar char="Ø"/>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This setup will enable secure and efficient data transmission between the two networks, which is a valuable skill for an internship.</a:t>
            </a:r>
          </a:p>
          <a:p>
            <a:endParaRPr lang="en-IN" sz="1800" b="0" i="0" u="none" strike="noStrike" baseline="0" dirty="0">
              <a:solidFill>
                <a:srgbClr val="000000"/>
              </a:solidFill>
              <a:latin typeface="Times New Roman" panose="02020603050405020304" pitchFamily="18" charset="0"/>
            </a:endParaRPr>
          </a:p>
          <a:p>
            <a:pPr algn="just">
              <a:lnSpc>
                <a:spcPct val="200000"/>
              </a:lnSpc>
            </a:pPr>
            <a:endParaRPr lang="en-US" sz="3200" b="1" spc="-5"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00972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FCC7-0304-76BA-1BDC-8A8967EABCC5}"/>
              </a:ext>
            </a:extLst>
          </p:cNvPr>
          <p:cNvSpPr>
            <a:spLocks noGrp="1"/>
          </p:cNvSpPr>
          <p:nvPr>
            <p:ph type="title"/>
          </p:nvPr>
        </p:nvSpPr>
        <p:spPr/>
        <p:txBody>
          <a:bodyPr/>
          <a:lstStyle/>
          <a:p>
            <a:r>
              <a:rPr lang="en-IN" sz="3200" dirty="0">
                <a:solidFill>
                  <a:srgbClr val="FFFF00"/>
                </a:solidFill>
                <a:latin typeface="Times New Roman" panose="02020603050405020304" pitchFamily="18" charset="0"/>
                <a:ea typeface="Calibri" panose="020F0502020204030204" pitchFamily="34" charset="0"/>
                <a:cs typeface="+mj-cs"/>
              </a:rPr>
              <a:t>PROBLEM DESCRIPTION</a:t>
            </a:r>
            <a:endParaRPr lang="en-US" dirty="0"/>
          </a:p>
        </p:txBody>
      </p:sp>
      <p:sp>
        <p:nvSpPr>
          <p:cNvPr id="3" name="Text Placeholder 2">
            <a:extLst>
              <a:ext uri="{FF2B5EF4-FFF2-40B4-BE49-F238E27FC236}">
                <a16:creationId xmlns:a16="http://schemas.microsoft.com/office/drawing/2014/main" id="{2663D546-D49A-4431-9FE1-0626FDD61EAD}"/>
              </a:ext>
            </a:extLst>
          </p:cNvPr>
          <p:cNvSpPr>
            <a:spLocks noGrp="1"/>
          </p:cNvSpPr>
          <p:nvPr>
            <p:ph idx="1"/>
          </p:nvPr>
        </p:nvSpPr>
        <p:spPr>
          <a:xfrm>
            <a:off x="171451" y="1114426"/>
            <a:ext cx="8734424" cy="3422122"/>
          </a:xfrm>
        </p:spPr>
        <p:txBody>
          <a:bodyPr>
            <a:normAutofit/>
          </a:bodyPr>
          <a:lstStyle/>
          <a:p>
            <a:pPr algn="just"/>
            <a:endParaRPr lang="en-US" sz="1800" spc="-5"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mini-project, we will demonstrate the implementation of Azure Virtual Network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VNet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peering, a crucial skill for an internship in a cloud-based environment. </a:t>
            </a:r>
          </a:p>
          <a:p>
            <a:pPr>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project aims to establish communication between two servers residing in different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VNets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with distinct address spaces. </a:t>
            </a:r>
          </a:p>
          <a:p>
            <a:pPr>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By utilizing Class A and Class B address spaces for the two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VNets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 will create a seamless connection between the two networks while preserving their unique subnetting schemes. This setup will enable secure and efficient data transmission between the two networks.</a:t>
            </a:r>
          </a:p>
          <a:p>
            <a:pPr marL="0" indent="0">
              <a:buNone/>
            </a:pPr>
            <a:r>
              <a:rPr lang="en-IN" sz="1200" dirty="0">
                <a:solidFill>
                  <a:srgbClr val="FFFF00"/>
                </a:solidFill>
                <a:latin typeface="Times New Roman" panose="02020603050405020304" pitchFamily="18" charset="0"/>
                <a:ea typeface="Calibri" panose="020F0502020204030204" pitchFamily="34" charset="0"/>
                <a:cs typeface="+mj-cs"/>
              </a:rPr>
              <a:t>	</a:t>
            </a:r>
          </a:p>
          <a:p>
            <a:pPr algn="just">
              <a:lnSpc>
                <a:spcPct val="200000"/>
              </a:lnSpc>
            </a:pPr>
            <a:endParaRPr lang="en-US" sz="3200" b="1" spc="-5"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55151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B2BF-D46D-076E-5C33-A6A8CE8BB0F4}"/>
              </a:ext>
            </a:extLst>
          </p:cNvPr>
          <p:cNvSpPr>
            <a:spLocks noGrp="1"/>
          </p:cNvSpPr>
          <p:nvPr>
            <p:ph type="title"/>
          </p:nvPr>
        </p:nvSpPr>
        <p:spPr/>
        <p:txBody>
          <a:bodyPr/>
          <a:lstStyle/>
          <a:p>
            <a:r>
              <a:rPr lang="en-IN" sz="3200" dirty="0">
                <a:solidFill>
                  <a:srgbClr val="FFFF00"/>
                </a:solidFill>
                <a:latin typeface="Times New Roman" panose="02020603050405020304" pitchFamily="18" charset="0"/>
                <a:ea typeface="Calibri" panose="020F0502020204030204" pitchFamily="34" charset="0"/>
                <a:cs typeface="+mj-cs"/>
              </a:rPr>
              <a:t>MODULE DESCRIPTION </a:t>
            </a:r>
            <a:r>
              <a:rPr lang="en-IN" sz="1600" b="0" i="0" u="none" strike="noStrike" baseline="0" dirty="0">
                <a:solidFill>
                  <a:srgbClr val="000000"/>
                </a:solidFill>
                <a:latin typeface="Times New Roman" panose="02020603050405020304" pitchFamily="18" charset="0"/>
              </a:rPr>
              <a:t>	</a:t>
            </a:r>
            <a:br>
              <a:rPr lang="en-IN" sz="1600" b="0" i="0" u="none" strike="noStrike" baseline="0" dirty="0">
                <a:solidFill>
                  <a:srgbClr val="000000"/>
                </a:solidFill>
                <a:latin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2663D546-D49A-4431-9FE1-0626FDD61EAD}"/>
              </a:ext>
            </a:extLst>
          </p:cNvPr>
          <p:cNvSpPr>
            <a:spLocks noGrp="1"/>
          </p:cNvSpPr>
          <p:nvPr>
            <p:ph idx="1"/>
          </p:nvPr>
        </p:nvSpPr>
        <p:spPr>
          <a:xfrm>
            <a:off x="-1" y="1000125"/>
            <a:ext cx="9039225" cy="3686175"/>
          </a:xfrm>
        </p:spPr>
        <p:txBody>
          <a:bodyPr>
            <a:normAutofit fontScale="25000" lnSpcReduction="20000"/>
          </a:bodyPr>
          <a:lstStyle/>
          <a:p>
            <a:pPr algn="just"/>
            <a:endParaRPr lang="en-US" sz="6400" spc="-5"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marL="600075" marR="0" indent="-857250">
              <a:lnSpc>
                <a:spcPct val="107000"/>
              </a:lnSpc>
              <a:spcBef>
                <a:spcPts val="0"/>
              </a:spcBef>
              <a:spcAft>
                <a:spcPts val="800"/>
              </a:spcAft>
              <a:buFont typeface="Wingdings" panose="05000000000000000000" pitchFamily="2" charset="2"/>
              <a:buChar char="Ø"/>
            </a:pPr>
            <a:r>
              <a:rPr lang="en-US" sz="7200" kern="100" dirty="0">
                <a:effectLst/>
                <a:latin typeface="Calibri" panose="020F0502020204030204" pitchFamily="34" charset="0"/>
                <a:ea typeface="Calibri" panose="020F0502020204030204" pitchFamily="34" charset="0"/>
                <a:cs typeface="Times New Roman" panose="02020603050405020304" pitchFamily="18" charset="0"/>
              </a:rPr>
              <a:t>Create two separate </a:t>
            </a:r>
            <a:r>
              <a:rPr lang="en-US" sz="7200" kern="100" dirty="0" err="1">
                <a:effectLst/>
                <a:latin typeface="Calibri" panose="020F0502020204030204" pitchFamily="34" charset="0"/>
                <a:ea typeface="Calibri" panose="020F0502020204030204" pitchFamily="34" charset="0"/>
                <a:cs typeface="Times New Roman" panose="02020603050405020304" pitchFamily="18" charset="0"/>
              </a:rPr>
              <a:t>VNets</a:t>
            </a:r>
            <a:r>
              <a:rPr lang="en-US" sz="7200" kern="100" dirty="0">
                <a:effectLst/>
                <a:latin typeface="Calibri" panose="020F0502020204030204" pitchFamily="34" charset="0"/>
                <a:ea typeface="Calibri" panose="020F0502020204030204" pitchFamily="34" charset="0"/>
                <a:cs typeface="Times New Roman" panose="02020603050405020304" pitchFamily="18" charset="0"/>
              </a:rPr>
              <a:t> In this module, we will create two separate </a:t>
            </a:r>
            <a:r>
              <a:rPr lang="en-US" sz="7200" kern="100" dirty="0" err="1">
                <a:effectLst/>
                <a:latin typeface="Calibri" panose="020F0502020204030204" pitchFamily="34" charset="0"/>
                <a:ea typeface="Calibri" panose="020F0502020204030204" pitchFamily="34" charset="0"/>
                <a:cs typeface="Times New Roman" panose="02020603050405020304" pitchFamily="18" charset="0"/>
              </a:rPr>
              <a:t>VNets</a:t>
            </a:r>
            <a:r>
              <a:rPr lang="en-US" sz="7200" kern="100" dirty="0">
                <a:effectLst/>
                <a:latin typeface="Calibri" panose="020F0502020204030204" pitchFamily="34" charset="0"/>
                <a:ea typeface="Calibri" panose="020F0502020204030204" pitchFamily="34" charset="0"/>
                <a:cs typeface="Times New Roman" panose="02020603050405020304" pitchFamily="18" charset="0"/>
              </a:rPr>
              <a:t>, namely </a:t>
            </a:r>
            <a:r>
              <a:rPr lang="en-US" sz="7200" kern="100" dirty="0" err="1">
                <a:effectLst/>
                <a:latin typeface="Calibri" panose="020F0502020204030204" pitchFamily="34" charset="0"/>
                <a:ea typeface="Calibri" panose="020F0502020204030204" pitchFamily="34" charset="0"/>
                <a:cs typeface="Times New Roman" panose="02020603050405020304" pitchFamily="18" charset="0"/>
              </a:rPr>
              <a:t>VNet</a:t>
            </a:r>
            <a:r>
              <a:rPr lang="en-US" sz="7200" kern="100" dirty="0">
                <a:effectLst/>
                <a:latin typeface="Calibri" panose="020F0502020204030204" pitchFamily="34" charset="0"/>
                <a:ea typeface="Calibri" panose="020F0502020204030204" pitchFamily="34" charset="0"/>
                <a:cs typeface="Times New Roman" panose="02020603050405020304" pitchFamily="18" charset="0"/>
              </a:rPr>
              <a:t>-A and </a:t>
            </a:r>
            <a:r>
              <a:rPr lang="en-US" sz="7200" kern="100" dirty="0" err="1">
                <a:effectLst/>
                <a:latin typeface="Calibri" panose="020F0502020204030204" pitchFamily="34" charset="0"/>
                <a:ea typeface="Calibri" panose="020F0502020204030204" pitchFamily="34" charset="0"/>
                <a:cs typeface="Times New Roman" panose="02020603050405020304" pitchFamily="18" charset="0"/>
              </a:rPr>
              <a:t>VNet</a:t>
            </a:r>
            <a:r>
              <a:rPr lang="en-US" sz="7200" kern="100" dirty="0">
                <a:effectLst/>
                <a:latin typeface="Calibri" panose="020F0502020204030204" pitchFamily="34" charset="0"/>
                <a:ea typeface="Calibri" panose="020F0502020204030204" pitchFamily="34" charset="0"/>
                <a:cs typeface="Times New Roman" panose="02020603050405020304" pitchFamily="18" charset="0"/>
              </a:rPr>
              <a:t>-B, with Class A and Class B address spaces, respectively. This will allow us to have two distinct networks for our demonstration.</a:t>
            </a:r>
          </a:p>
          <a:p>
            <a:pPr marL="0" indent="0">
              <a:lnSpc>
                <a:spcPct val="107000"/>
              </a:lnSpc>
              <a:spcBef>
                <a:spcPts val="0"/>
              </a:spcBef>
              <a:spcAft>
                <a:spcPts val="800"/>
              </a:spcAft>
              <a:buNone/>
            </a:pPr>
            <a:endParaRPr lang="en-US"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600075" marR="0" indent="-857250">
              <a:lnSpc>
                <a:spcPct val="107000"/>
              </a:lnSpc>
              <a:spcBef>
                <a:spcPts val="0"/>
              </a:spcBef>
              <a:spcAft>
                <a:spcPts val="800"/>
              </a:spcAft>
              <a:buFont typeface="Wingdings" panose="05000000000000000000" pitchFamily="2" charset="2"/>
              <a:buChar char="Ø"/>
            </a:pPr>
            <a:r>
              <a:rPr lang="en-US" sz="7200" kern="100" dirty="0">
                <a:effectLst/>
                <a:latin typeface="Calibri" panose="020F0502020204030204" pitchFamily="34" charset="0"/>
                <a:ea typeface="Calibri" panose="020F0502020204030204" pitchFamily="34" charset="0"/>
                <a:cs typeface="Times New Roman" panose="02020603050405020304" pitchFamily="18" charset="0"/>
              </a:rPr>
              <a:t>Configure peering between </a:t>
            </a:r>
            <a:r>
              <a:rPr lang="en-US" sz="7200" kern="100" dirty="0" err="1">
                <a:effectLst/>
                <a:latin typeface="Calibri" panose="020F0502020204030204" pitchFamily="34" charset="0"/>
                <a:ea typeface="Calibri" panose="020F0502020204030204" pitchFamily="34" charset="0"/>
                <a:cs typeface="Times New Roman" panose="02020603050405020304" pitchFamily="18" charset="0"/>
              </a:rPr>
              <a:t>VNet</a:t>
            </a:r>
            <a:r>
              <a:rPr lang="en-US" sz="7200" kern="100" dirty="0">
                <a:effectLst/>
                <a:latin typeface="Calibri" panose="020F0502020204030204" pitchFamily="34" charset="0"/>
                <a:ea typeface="Calibri" panose="020F0502020204030204" pitchFamily="34" charset="0"/>
                <a:cs typeface="Times New Roman" panose="02020603050405020304" pitchFamily="18" charset="0"/>
              </a:rPr>
              <a:t>-A and </a:t>
            </a:r>
            <a:r>
              <a:rPr lang="en-US" sz="7200" kern="100" dirty="0" err="1">
                <a:effectLst/>
                <a:latin typeface="Calibri" panose="020F0502020204030204" pitchFamily="34" charset="0"/>
                <a:ea typeface="Calibri" panose="020F0502020204030204" pitchFamily="34" charset="0"/>
                <a:cs typeface="Times New Roman" panose="02020603050405020304" pitchFamily="18" charset="0"/>
              </a:rPr>
              <a:t>VNet</a:t>
            </a:r>
            <a:r>
              <a:rPr lang="en-US" sz="7200" kern="100" dirty="0">
                <a:effectLst/>
                <a:latin typeface="Calibri" panose="020F0502020204030204" pitchFamily="34" charset="0"/>
                <a:ea typeface="Calibri" panose="020F0502020204030204" pitchFamily="34" charset="0"/>
                <a:cs typeface="Times New Roman" panose="02020603050405020304" pitchFamily="18" charset="0"/>
              </a:rPr>
              <a:t>-B Here, we will enable the two </a:t>
            </a:r>
            <a:r>
              <a:rPr lang="en-US" sz="7200" kern="100" dirty="0" err="1">
                <a:effectLst/>
                <a:latin typeface="Calibri" panose="020F0502020204030204" pitchFamily="34" charset="0"/>
                <a:ea typeface="Calibri" panose="020F0502020204030204" pitchFamily="34" charset="0"/>
                <a:cs typeface="Times New Roman" panose="02020603050405020304" pitchFamily="18" charset="0"/>
              </a:rPr>
              <a:t>VNets</a:t>
            </a:r>
            <a:r>
              <a:rPr lang="en-US" sz="7200" kern="100" dirty="0">
                <a:effectLst/>
                <a:latin typeface="Calibri" panose="020F0502020204030204" pitchFamily="34" charset="0"/>
                <a:ea typeface="Calibri" panose="020F0502020204030204" pitchFamily="34" charset="0"/>
                <a:cs typeface="Times New Roman" panose="02020603050405020304" pitchFamily="18" charset="0"/>
              </a:rPr>
              <a:t> to communicate with each other as if they are part of the same network. This will be achieved through Azure </a:t>
            </a:r>
            <a:r>
              <a:rPr lang="en-US" sz="7200" kern="100" dirty="0" err="1">
                <a:effectLst/>
                <a:latin typeface="Calibri" panose="020F0502020204030204" pitchFamily="34" charset="0"/>
                <a:ea typeface="Calibri" panose="020F0502020204030204" pitchFamily="34" charset="0"/>
                <a:cs typeface="Times New Roman" panose="02020603050405020304" pitchFamily="18" charset="0"/>
              </a:rPr>
              <a:t>VNet</a:t>
            </a:r>
            <a:r>
              <a:rPr lang="en-US" sz="7200" kern="100" dirty="0">
                <a:effectLst/>
                <a:latin typeface="Calibri" panose="020F0502020204030204" pitchFamily="34" charset="0"/>
                <a:ea typeface="Calibri" panose="020F0502020204030204" pitchFamily="34" charset="0"/>
                <a:cs typeface="Times New Roman" panose="02020603050405020304" pitchFamily="18" charset="0"/>
              </a:rPr>
              <a:t> peering, which will create a seamless connection between the two networks.</a:t>
            </a:r>
          </a:p>
          <a:p>
            <a:pPr marL="0" indent="0">
              <a:lnSpc>
                <a:spcPct val="107000"/>
              </a:lnSpc>
              <a:spcBef>
                <a:spcPts val="0"/>
              </a:spcBef>
              <a:spcAft>
                <a:spcPts val="800"/>
              </a:spcAft>
              <a:buNone/>
            </a:pPr>
            <a:endParaRPr lang="en-US" sz="7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r>
              <a:rPr lang="en-US" sz="7200" kern="100" dirty="0">
                <a:latin typeface="Calibri" panose="020F0502020204030204" pitchFamily="34" charset="0"/>
                <a:ea typeface="Calibri" panose="020F0502020204030204" pitchFamily="34" charset="0"/>
                <a:cs typeface="Times New Roman" panose="02020603050405020304" pitchFamily="18" charset="0"/>
              </a:rPr>
              <a:t>  </a:t>
            </a:r>
            <a:r>
              <a:rPr lang="en-US" sz="7200" kern="100" dirty="0">
                <a:effectLst/>
                <a:latin typeface="Calibri" panose="020F0502020204030204" pitchFamily="34" charset="0"/>
                <a:ea typeface="Calibri" panose="020F0502020204030204" pitchFamily="34" charset="0"/>
                <a:cs typeface="Times New Roman" panose="02020603050405020304" pitchFamily="18" charset="0"/>
              </a:rPr>
              <a:t>Create two virtual machines (VMs) in each </a:t>
            </a:r>
            <a:r>
              <a:rPr lang="en-US" sz="7200" kern="100" dirty="0" err="1">
                <a:effectLst/>
                <a:latin typeface="Calibri" panose="020F0502020204030204" pitchFamily="34" charset="0"/>
                <a:ea typeface="Calibri" panose="020F0502020204030204" pitchFamily="34" charset="0"/>
                <a:cs typeface="Times New Roman" panose="02020603050405020304" pitchFamily="18" charset="0"/>
              </a:rPr>
              <a:t>VNet</a:t>
            </a:r>
            <a:r>
              <a:rPr lang="en-US" sz="7200" kern="100" dirty="0">
                <a:effectLst/>
                <a:latin typeface="Calibri" panose="020F0502020204030204" pitchFamily="34" charset="0"/>
                <a:ea typeface="Calibri" panose="020F0502020204030204" pitchFamily="34" charset="0"/>
                <a:cs typeface="Times New Roman" panose="02020603050405020304" pitchFamily="18" charset="0"/>
              </a:rPr>
              <a:t> In this module, we will set up two VMs in each </a:t>
            </a:r>
            <a:r>
              <a:rPr lang="en-US" sz="7200" kern="100" dirty="0" err="1">
                <a:effectLst/>
                <a:latin typeface="Calibri" panose="020F0502020204030204" pitchFamily="34" charset="0"/>
                <a:ea typeface="Calibri" panose="020F0502020204030204" pitchFamily="34" charset="0"/>
                <a:cs typeface="Times New Roman" panose="02020603050405020304" pitchFamily="18" charset="0"/>
              </a:rPr>
              <a:t>VNet</a:t>
            </a:r>
            <a:r>
              <a:rPr lang="en-US" sz="7200" kern="100" dirty="0">
                <a:effectLst/>
                <a:latin typeface="Calibri" panose="020F0502020204030204" pitchFamily="34" charset="0"/>
                <a:ea typeface="Calibri" panose="020F0502020204030204" pitchFamily="34" charset="0"/>
                <a:cs typeface="Times New Roman" panose="02020603050405020304" pitchFamily="18" charset="0"/>
              </a:rPr>
              <a:t>. This will allow us to demonstrate communication between the two networks.</a:t>
            </a:r>
          </a:p>
          <a:p>
            <a:pPr marL="0" marR="0" indent="0">
              <a:lnSpc>
                <a:spcPct val="107000"/>
              </a:lnSpc>
              <a:spcBef>
                <a:spcPts val="0"/>
              </a:spcBef>
              <a:spcAft>
                <a:spcPts val="800"/>
              </a:spcAft>
              <a:buNone/>
            </a:pPr>
            <a:r>
              <a:rPr lang="en-US" sz="55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200000"/>
              </a:lnSpc>
            </a:pPr>
            <a:endParaRPr lang="en-US" sz="3200" b="1" spc="-5"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02140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50748B5-F703-60DA-F0E2-654EB8E698E1}"/>
              </a:ext>
            </a:extLst>
          </p:cNvPr>
          <p:cNvSpPr txBox="1"/>
          <p:nvPr/>
        </p:nvSpPr>
        <p:spPr>
          <a:xfrm>
            <a:off x="95250" y="334358"/>
            <a:ext cx="8953500" cy="3970318"/>
          </a:xfrm>
          <a:prstGeom prst="rect">
            <a:avLst/>
          </a:prstGeom>
          <a:noFill/>
        </p:spPr>
        <p:txBody>
          <a:bodyPr wrap="square">
            <a:spAutoFit/>
          </a:bodyPr>
          <a:lstStyle/>
          <a:p>
            <a:pPr marL="285750" indent="-285750">
              <a:buClr>
                <a:srgbClr val="92D050"/>
              </a:buClr>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Times New Roman" panose="02020603050405020304" pitchFamily="18" charset="0"/>
              </a:rPr>
              <a:t>Demonstrate communication between the two VMs in different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VNets</a:t>
            </a:r>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buClr>
                <a:srgbClr val="92D050"/>
              </a:buClr>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Times New Roman" panose="02020603050405020304" pitchFamily="18" charset="0"/>
              </a:rPr>
              <a:t>Here, we will showcase the seamless communication between the VMs to highlight the effectiveness of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VNet</a:t>
            </a:r>
            <a:r>
              <a:rPr lang="en-US" kern="100" dirty="0">
                <a:effectLst/>
                <a:latin typeface="Calibri" panose="020F0502020204030204" pitchFamily="34" charset="0"/>
                <a:ea typeface="Calibri" panose="020F0502020204030204" pitchFamily="34" charset="0"/>
                <a:cs typeface="Times New Roman" panose="02020603050405020304" pitchFamily="18" charset="0"/>
              </a:rPr>
              <a:t> peering. </a:t>
            </a:r>
          </a:p>
          <a:p>
            <a:pPr marL="285750" indent="-285750">
              <a:buClr>
                <a:srgbClr val="92D050"/>
              </a:buClr>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Times New Roman" panose="02020603050405020304" pitchFamily="18" charset="0"/>
              </a:rPr>
              <a:t>This will involve sending data between the two VMs and observing the successful transmission.</a:t>
            </a:r>
          </a:p>
          <a:p>
            <a:pPr marL="285750" indent="-285750">
              <a:buClr>
                <a:srgbClr val="92D050"/>
              </a:buClr>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Times New Roman" panose="02020603050405020304" pitchFamily="18" charset="0"/>
              </a:rPr>
              <a:t>Assign necessary roles and permissions In this final module, we will ensure secure access and data flow by assigning appropriate roles and permissions.</a:t>
            </a:r>
          </a:p>
          <a:p>
            <a:pPr marL="285750" indent="-285750">
              <a:buClr>
                <a:srgbClr val="92D050"/>
              </a:buClr>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Times New Roman" panose="02020603050405020304" pitchFamily="18" charset="0"/>
              </a:rPr>
              <a:t> This will involve setting up user roles and permissions to control access to the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VNets</a:t>
            </a:r>
            <a:r>
              <a:rPr lang="en-US" kern="100" dirty="0">
                <a:effectLst/>
                <a:latin typeface="Calibri" panose="020F0502020204030204" pitchFamily="34" charset="0"/>
                <a:ea typeface="Calibri" panose="020F0502020204030204" pitchFamily="34" charset="0"/>
                <a:cs typeface="Times New Roman" panose="02020603050405020304" pitchFamily="18" charset="0"/>
              </a:rPr>
              <a:t> and VMs.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Clr>
                <a:srgbClr val="92D050"/>
              </a:buClr>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Times New Roman" panose="02020603050405020304" pitchFamily="18" charset="0"/>
              </a:rPr>
              <a:t>By completing this mini-project, we will gain hands-on experience with Azure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VNet</a:t>
            </a:r>
            <a:r>
              <a:rPr lang="en-US" kern="100" dirty="0">
                <a:effectLst/>
                <a:latin typeface="Calibri" panose="020F0502020204030204" pitchFamily="34" charset="0"/>
                <a:ea typeface="Calibri" panose="020F0502020204030204" pitchFamily="34" charset="0"/>
                <a:cs typeface="Times New Roman" panose="02020603050405020304" pitchFamily="18" charset="0"/>
              </a:rPr>
              <a:t> peering and demonstrate our ability to create a seamless network infrastructure for applications and services.</a:t>
            </a:r>
          </a:p>
          <a:p>
            <a:pPr marL="285750" indent="-285750">
              <a:buClr>
                <a:srgbClr val="92D050"/>
              </a:buClr>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Times New Roman" panose="02020603050405020304" pitchFamily="18" charset="0"/>
              </a:rPr>
              <a:t> This skill is highly relevant for an internship in a cloud-based environment, and we will be able to apply this knowledge to real-world scenarios.</a:t>
            </a:r>
            <a:endParaRPr lang="en-US" dirty="0"/>
          </a:p>
        </p:txBody>
      </p:sp>
    </p:spTree>
    <p:extLst>
      <p:ext uri="{BB962C8B-B14F-4D97-AF65-F5344CB8AC3E}">
        <p14:creationId xmlns:p14="http://schemas.microsoft.com/office/powerpoint/2010/main" val="237486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E29300-B61C-3FCD-D115-0DE27D74E36D}"/>
              </a:ext>
            </a:extLst>
          </p:cNvPr>
          <p:cNvSpPr txBox="1"/>
          <p:nvPr/>
        </p:nvSpPr>
        <p:spPr>
          <a:xfrm>
            <a:off x="276225" y="305783"/>
            <a:ext cx="8458200" cy="3724096"/>
          </a:xfrm>
          <a:prstGeom prst="rect">
            <a:avLst/>
          </a:prstGeom>
          <a:noFill/>
        </p:spPr>
        <p:txBody>
          <a:bodyPr wrap="square">
            <a:spAutoFit/>
          </a:bodyPr>
          <a:lstStyle/>
          <a:p>
            <a:pPr marL="285750" indent="-285750">
              <a:buClr>
                <a:schemeClr val="accent1"/>
              </a:buClr>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Demonstrate communication between the two VMs in different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VNets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Here, we will showcase the seamless communication between the VMs to highlight the effectiveness of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VNet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peering. This will involve sending data between the two VMs and observing the successful transmission.</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Clr>
                <a:srgbClr val="00B050"/>
              </a:buClr>
              <a:buFont typeface="Wingdings" panose="05000000000000000000" pitchFamily="2" charset="2"/>
              <a:buChar char="Ø"/>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Assign necessary roles and permissions In this final module, we will ensure secure access and data flow by assigning appropriate roles and permissions. This will involve setting up user roles and permissions to control access to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VNets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VMs.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Clr>
                <a:srgbClr val="00B050"/>
              </a:buClr>
              <a:buFont typeface="Wingdings" panose="05000000000000000000" pitchFamily="2" charset="2"/>
              <a:buChar char="Ø"/>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By completing this mini-project, we will gain hands-on experience with Azure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VNet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peering and demonstrate our ability to create a seamless network infrastructure for applications and services. This skill is highly relevant for an internship in a cloud-based environment, and we will be able to apply this knowledge to real-world scenarios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89059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63D546-D49A-4431-9FE1-0626FDD61EAD}"/>
              </a:ext>
            </a:extLst>
          </p:cNvPr>
          <p:cNvSpPr>
            <a:spLocks noGrp="1"/>
          </p:cNvSpPr>
          <p:nvPr>
            <p:ph type="body" idx="1"/>
          </p:nvPr>
        </p:nvSpPr>
        <p:spPr>
          <a:xfrm>
            <a:off x="171450" y="200025"/>
            <a:ext cx="8731589" cy="3912718"/>
          </a:xfrm>
        </p:spPr>
        <p:txBody>
          <a:bodyPr/>
          <a:lstStyle/>
          <a:p>
            <a:pPr marL="139700" indent="0">
              <a:buNone/>
            </a:pPr>
            <a:r>
              <a:rPr lang="en-IN" sz="3600" dirty="0">
                <a:solidFill>
                  <a:srgbClr val="FFFF00"/>
                </a:solidFill>
                <a:latin typeface="Times New Roman" panose="02020603050405020304" pitchFamily="18" charset="0"/>
                <a:ea typeface="Calibri" panose="020F0502020204030204" pitchFamily="34" charset="0"/>
                <a:cs typeface="+mj-cs"/>
              </a:rPr>
              <a:t>                 DFA DIAGRAM</a:t>
            </a:r>
            <a:r>
              <a:rPr lang="en-IN" sz="1800" b="0" i="0" u="none" strike="noStrike" baseline="0" dirty="0">
                <a:solidFill>
                  <a:srgbClr val="000000"/>
                </a:solidFill>
                <a:latin typeface="Times New Roman" panose="02020603050405020304" pitchFamily="18" charset="0"/>
              </a:rPr>
              <a:t>	</a:t>
            </a:r>
          </a:p>
          <a:p>
            <a:pPr marL="139700" indent="0">
              <a:buNone/>
            </a:pPr>
            <a:endParaRPr lang="en-IN" sz="1800" dirty="0">
              <a:solidFill>
                <a:srgbClr val="000000"/>
              </a:solidFill>
              <a:latin typeface="Times New Roman" panose="02020603050405020304" pitchFamily="18" charset="0"/>
            </a:endParaRPr>
          </a:p>
          <a:p>
            <a:pPr marL="139700" indent="0">
              <a:buNone/>
            </a:pPr>
            <a:endParaRPr lang="en-IN" sz="1800" b="0" i="0" u="none" strike="noStrike" baseline="0" dirty="0">
              <a:solidFill>
                <a:srgbClr val="000000"/>
              </a:solidFill>
              <a:latin typeface="Times New Roman" panose="02020603050405020304" pitchFamily="18" charset="0"/>
            </a:endParaRPr>
          </a:p>
          <a:p>
            <a:pPr marL="139700" indent="0">
              <a:buNone/>
            </a:pPr>
            <a:r>
              <a:rPr lang="en-IN" sz="1800" b="1"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Times New Roman" panose="02020603050405020304" pitchFamily="18" charset="0"/>
              </a:rPr>
              <a:t>	</a:t>
            </a:r>
          </a:p>
          <a:p>
            <a:endParaRPr lang="en-IN" sz="180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pPr marL="139700" indent="0">
              <a:buNone/>
            </a:pPr>
            <a:r>
              <a:rPr lang="en-IN" sz="1800" b="0" i="0" u="none" strike="noStrike" baseline="0" dirty="0">
                <a:solidFill>
                  <a:srgbClr val="000000"/>
                </a:solidFill>
                <a:latin typeface="Times New Roman" panose="02020603050405020304" pitchFamily="18" charset="0"/>
              </a:rPr>
              <a:t>	</a:t>
            </a:r>
          </a:p>
          <a:p>
            <a:pPr algn="just">
              <a:lnSpc>
                <a:spcPct val="200000"/>
              </a:lnSpc>
            </a:pPr>
            <a:endParaRPr lang="en-US" sz="3200" b="1" spc="-5"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357E9626-BCB1-3B7B-CE4B-B1FDE64FE9DF}"/>
              </a:ext>
            </a:extLst>
          </p:cNvPr>
          <p:cNvPicPr>
            <a:picLocks noChangeAspect="1"/>
          </p:cNvPicPr>
          <p:nvPr/>
        </p:nvPicPr>
        <p:blipFill>
          <a:blip r:embed="rId2"/>
          <a:stretch>
            <a:fillRect/>
          </a:stretch>
        </p:blipFill>
        <p:spPr>
          <a:xfrm>
            <a:off x="876300" y="962434"/>
            <a:ext cx="6712424" cy="3150309"/>
          </a:xfrm>
          <a:prstGeom prst="rect">
            <a:avLst/>
          </a:prstGeom>
        </p:spPr>
      </p:pic>
    </p:spTree>
    <p:extLst>
      <p:ext uri="{BB962C8B-B14F-4D97-AF65-F5344CB8AC3E}">
        <p14:creationId xmlns:p14="http://schemas.microsoft.com/office/powerpoint/2010/main" val="239681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1668</Words>
  <Application>Microsoft Office PowerPoint</Application>
  <PresentationFormat>On-screen Show (16:9)</PresentationFormat>
  <Paragraphs>98</Paragraphs>
  <Slides>19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Century Gothic</vt:lpstr>
      <vt:lpstr>Helvetica Neue</vt:lpstr>
      <vt:lpstr>Muli</vt:lpstr>
      <vt:lpstr>Roboto Slab</vt:lpstr>
      <vt:lpstr>Times New Roman</vt:lpstr>
      <vt:lpstr>Wingdings</vt:lpstr>
      <vt:lpstr>Wingdings 3</vt:lpstr>
      <vt:lpstr>Ion</vt:lpstr>
      <vt:lpstr>PowerPoint Presentation</vt:lpstr>
      <vt:lpstr>        </vt:lpstr>
      <vt:lpstr>TOOLS USED  </vt:lpstr>
      <vt:lpstr>INDRODUCTION</vt:lpstr>
      <vt:lpstr>PROBLEM DESCRIPTION</vt:lpstr>
      <vt:lpstr>MODULE DESCRIPTION   </vt:lpstr>
      <vt:lpstr>PowerPoint Presentation</vt:lpstr>
      <vt:lpstr>PowerPoint Presentation</vt:lpstr>
      <vt:lpstr>PowerPoint Presentation</vt:lpstr>
      <vt:lpstr>PowerPoint Presentation</vt:lpstr>
      <vt:lpstr>PowerPoint Presentation</vt:lpstr>
      <vt:lpstr>PowerPoint Presentation</vt:lpstr>
      <vt:lpstr>Create a virtual machine:   $vmName = "myVM" $vmConfig = New-AzVMConfig -VMName $vmName -VMSize "Standard_DS2_v2" $vmConfig = Set-AzVMOperatingSystem -VM $vmConfig -Windows -ComputerName $vmName -Credential (Get-Credential) $vmConfig = Add-AzVMNetworkInterface -VM $vmConfig -Name "myNIC" - ResourceGroupName $resourceGroupName -Location $location New-AzVM -ResourceGroupName $resourceGroupName -Location $location -VM $vmConfig.  Step 6: Start the virtual machine  Start the virtual machine:  Start-AzVM -ResourceGroupName $resourceGroupName -Name $vmName  Step 7: Get the power state of the virtual machine </vt:lpstr>
      <vt:lpstr>Get the power state of the virtual machine:   Get-AzVM -ResourceGroupName $resourceGroupName -Name $vmName -Status | Select @{n="Status"; e={$_.Statuses[1].Code}}   You can also stop, deallocate, or delete the virtual machine using the following commands: Stop-AzVM -ResourceGroupName $resourceGroupName -Name $vmName -Force Stop-AzVM -ResourceGroupName $resourceGroupName -Name $vmName - StayProvisioned Remove-AzVM -ResourceGroupName $resourceGroupName -Name $vmName Note: Make sure to replace the placeholders (myResourceGroupVM, myVM, eastus) with your actual values.   Here are the steps to create a peering connection in Azure using PowerShell:  Step 1: Sign in to subscription-1 az login az account set --subscription "subscription-1"   Step 2: Sign in to subscription-2 az login    </vt:lpstr>
      <vt:lpstr>Step 3: Create a role assignment for user-2 vnetid=$(az network vnet show --name vnet-1 --resource-group test-rg --query id --output tsv) az role assignment create --assignee 16d51293-ec4b-43b1-b54b-3422c108321a --role "Network Contributor" --scope $vnetid   Step 4: Create a peering connection  $netA = @{ Name = 'vnet-1' ResourceGroupName = 'test-rg' } $vnetA = Get-AzVirtualNetwork @netA $peer = @{ Name = 'vnet-1-to-vnet-2' VirtualNetwork = $vnetA RemoteVirtualNetworkId = '/subscriptions//resourceGroups/test-rg2/providers/Microsoft.Network/virtualNetworks/vnet-2' } Add-AzVirtualNetworkPeering @peer Step 5: Verify the peering connection $status = @{ ResourceGroupName = 'test-rg' VirtualNetworkName = 'vnet-1’ }   Get-AzVirtualNetworkPeering @status | Format-Table VirtualNetworkName, PeeringState Note: Replace the placeholders (subscription-1, subscription-2, test-rg, vnet-1, vnet-2, 16d51293-ec4b-43b1-b54b-3422c108321a) with your actual values</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Gurram Manjunatha Avinash</dc:creator>
  <cp:lastModifiedBy>Gurram Manjunatha Avinash</cp:lastModifiedBy>
  <cp:revision>7</cp:revision>
  <dcterms:modified xsi:type="dcterms:W3CDTF">2024-06-20T16:10:41Z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67eac7ba-8f6f-4a0a-b7d9-eaa42302b588</vt:lpwstr>
  </property>
  <property fmtid="{D5CDD505-2E9C-101B-9397-08002B2CF9AE}" pid="3" name="HCLClassD6">
    <vt:lpwstr>False</vt:lpwstr>
  </property>
  <property fmtid="{D5CDD505-2E9C-101B-9397-08002B2CF9AE}" pid="4" name="HCLClassification">
    <vt:lpwstr>HCL_Cla5s_Publ1c</vt:lpwstr>
  </property>
</Properties>
</file>