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9" r:id="rId3"/>
    <p:sldId id="292" r:id="rId4"/>
    <p:sldId id="284" r:id="rId5"/>
    <p:sldId id="295" r:id="rId6"/>
    <p:sldId id="297" r:id="rId7"/>
    <p:sldId id="298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772D"/>
    <a:srgbClr val="4A220A"/>
    <a:srgbClr val="AF0000"/>
    <a:srgbClr val="C00000"/>
    <a:srgbClr val="008326"/>
    <a:srgbClr val="040F0F"/>
    <a:srgbClr val="762819"/>
    <a:srgbClr val="FFFFFF"/>
    <a:srgbClr val="0000AF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45" autoAdjust="0"/>
    <p:restoredTop sz="95262" autoAdjust="0"/>
  </p:normalViewPr>
  <p:slideViewPr>
    <p:cSldViewPr snapToGrid="0">
      <p:cViewPr varScale="1">
        <p:scale>
          <a:sx n="109" d="100"/>
          <a:sy n="109" d="100"/>
        </p:scale>
        <p:origin x="492" y="96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3134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547F9D-564B-470C-9EEE-CCDCC7B09ABE}" type="datetimeFigureOut">
              <a:rPr lang="ru-RU" smtClean="0"/>
              <a:t>28.04.2024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6B7D33-1578-458D-A2BE-579C523502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86993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6B7D33-1578-458D-A2BE-579C52350233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61900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6B7D33-1578-458D-A2BE-579C52350233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69976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6B7D33-1578-458D-A2BE-579C52350233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99637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6B7D33-1578-458D-A2BE-579C52350233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15199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6B7D33-1578-458D-A2BE-579C52350233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39873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6B7D33-1578-458D-A2BE-579C52350233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49554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08D7A4-A714-4CCB-8F96-749B0FA95D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7343F53-C4A3-4194-9B45-D03375FEB5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36391585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Click="0">
        <p159:morph option="byObject"/>
      </p:transition>
    </mc:Choice>
    <mc:Fallback xmlns="">
      <p:transition advClick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A1AE93-4889-490A-8B75-97AC766EB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713" y="188913"/>
            <a:ext cx="10442576" cy="767461"/>
          </a:xfrm>
        </p:spPr>
        <p:txBody>
          <a:bodyPr/>
          <a:lstStyle>
            <a:lvl1pPr algn="ctr">
              <a:defRPr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46E8F58-4473-4062-BB7D-755A756394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4713" y="1453896"/>
            <a:ext cx="10442575" cy="4723067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C3C3DC3-2403-4589-8BAD-3D152F558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4963" y="6356350"/>
            <a:ext cx="7818437" cy="365125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ABCCB3C-A5A0-4977-AD9D-D7DBD6F53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FC4E0-9040-47E3-BD31-786EEABA36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19399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Click="0">
        <p159:morph option="byObject"/>
      </p:transition>
    </mc:Choice>
    <mc:Fallback xmlns="">
      <p:transition advClick="0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551" userDrawn="1">
          <p15:clr>
            <a:srgbClr val="FBAE40"/>
          </p15:clr>
        </p15:guide>
        <p15:guide id="3" pos="7129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EB1FCC-8F4E-4AE3-A10E-0A4A1F8CD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A810040-E9BE-4625-A401-DEC11F2CB1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A8C2719-0349-419A-9739-F30472D439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F951FE7-B390-48D6-87ED-843F34349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4963" y="6356350"/>
            <a:ext cx="7818437" cy="365125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3F6FD1B-6B28-46B5-AA85-86A511E58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FC4E0-9040-47E3-BD31-786EEABA36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35282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Click="0">
        <p159:morph option="byObject"/>
      </p:transition>
    </mc:Choice>
    <mc:Fallback xmlns="">
      <p:transition advClick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1EADB9-2CEB-48F0-86C2-BEE9B320D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1FF4E34-0F32-4428-A729-00BB79233D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94A3B91-AF1E-42A7-96B1-7133C71A71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7C32EBA-8EC8-4D04-8792-8C77CBC3F7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EC45AFC-1B96-4B0C-B94C-C60DCF41EC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8E4C693-9766-4BD4-95F8-17AA20662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4964" y="6356350"/>
            <a:ext cx="7818436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249FB53-9685-49C2-A5C4-52EBF1D6E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FC4E0-9040-47E3-BD31-786EEABA36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28620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Click="0">
        <p159:morph option="byObject"/>
      </p:transition>
    </mc:Choice>
    <mc:Fallback xmlns="">
      <p:transition advClick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Рисунок 5">
            <a:extLst>
              <a:ext uri="{FF2B5EF4-FFF2-40B4-BE49-F238E27FC236}">
                <a16:creationId xmlns:a16="http://schemas.microsoft.com/office/drawing/2014/main" id="{9F995EDE-D4A5-41B5-AB1F-F784C9D55B7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0" y="927652"/>
            <a:ext cx="5552661" cy="4757187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39676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Click="0">
        <p159:morph option="byObject"/>
      </p:transition>
    </mc:Choice>
    <mc:Fallback xmlns="">
      <p:transition advClick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63363C-F12C-49F3-91E8-52E2E2F27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2" y="188913"/>
            <a:ext cx="11522075" cy="76746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283A64F-865A-48F7-AED0-72084C1275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4962" y="1453896"/>
            <a:ext cx="11522075" cy="47230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B84C166-021A-41D5-B465-D5B5398979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4963" y="6356350"/>
            <a:ext cx="78184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94F431B-2309-4066-833B-57EBA012D2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01400" y="6356350"/>
            <a:ext cx="6556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4FC4E0-9040-47E3-BD31-786EEABA36E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4825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</p:sldLayoutIdLst>
  <mc:AlternateContent xmlns:mc="http://schemas.openxmlformats.org/markup-compatibility/2006" xmlns:p159="http://schemas.microsoft.com/office/powerpoint/2015/09/main">
    <mc:Choice Requires="p159">
      <p:transition advClick="0">
        <p159:morph option="byObject"/>
      </p:transition>
    </mc:Choice>
    <mc:Fallback xmlns="">
      <p:transition advClick="0">
        <p:fade/>
      </p:transition>
    </mc:Fallback>
  </mc:AlternateConten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211" userDrawn="1">
          <p15:clr>
            <a:srgbClr val="F26B43"/>
          </p15:clr>
        </p15:guide>
        <p15:guide id="3" pos="3840" userDrawn="1">
          <p15:clr>
            <a:srgbClr val="F26B43"/>
          </p15:clr>
        </p15:guide>
        <p15:guide id="4" pos="7469" userDrawn="1">
          <p15:clr>
            <a:srgbClr val="F26B43"/>
          </p15:clr>
        </p15:guide>
        <p15:guide id="5" orient="horz" pos="119" userDrawn="1">
          <p15:clr>
            <a:srgbClr val="F26B43"/>
          </p15:clr>
        </p15:guide>
        <p15:guide id="6" orient="horz" pos="3997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C5DF2E-AD42-4EFF-A658-F07AD1FD7A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4963" y="188913"/>
            <a:ext cx="11522075" cy="3321050"/>
          </a:xfrm>
        </p:spPr>
        <p:txBody>
          <a:bodyPr/>
          <a:lstStyle/>
          <a:p>
            <a:r>
              <a:rPr lang="en-US" b="1" dirty="0" err="1">
                <a:solidFill>
                  <a:schemeClr val="accent2"/>
                </a:solidFill>
              </a:rPr>
              <a:t>Cli</a:t>
            </a:r>
            <a:r>
              <a:rPr lang="ru-RU" b="1" dirty="0">
                <a:solidFill>
                  <a:schemeClr val="accent2"/>
                </a:solidFill>
              </a:rPr>
              <a:t>с</a:t>
            </a:r>
            <a:r>
              <a:rPr lang="en-US" b="1" dirty="0" err="1">
                <a:solidFill>
                  <a:schemeClr val="accent2"/>
                </a:solidFill>
              </a:rPr>
              <a:t>kManager</a:t>
            </a:r>
            <a:br>
              <a:rPr lang="en-US" dirty="0">
                <a:solidFill>
                  <a:schemeClr val="accent2"/>
                </a:solidFill>
              </a:rPr>
            </a:br>
            <a:endParaRPr lang="ru-RU" dirty="0">
              <a:solidFill>
                <a:schemeClr val="accent2"/>
              </a:solidFill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D42BDBC8-66F3-4F56-9C68-792EDF317716}"/>
              </a:ext>
            </a:extLst>
          </p:cNvPr>
          <p:cNvSpPr/>
          <p:nvPr/>
        </p:nvSpPr>
        <p:spPr>
          <a:xfrm>
            <a:off x="3460748" y="1656980"/>
            <a:ext cx="5270502" cy="12782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/>
              </a:solidFill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7DBB7D6D-E8FB-4396-9573-432AB61D2DC1}"/>
              </a:ext>
            </a:extLst>
          </p:cNvPr>
          <p:cNvSpPr/>
          <p:nvPr/>
        </p:nvSpPr>
        <p:spPr>
          <a:xfrm>
            <a:off x="-12192001" y="3836504"/>
            <a:ext cx="12192001" cy="210123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одзаголовок 2">
            <a:extLst>
              <a:ext uri="{FF2B5EF4-FFF2-40B4-BE49-F238E27FC236}">
                <a16:creationId xmlns:a16="http://schemas.microsoft.com/office/drawing/2014/main" id="{493C9900-6241-48FE-8C7F-C940E0763634}"/>
              </a:ext>
            </a:extLst>
          </p:cNvPr>
          <p:cNvSpPr txBox="1">
            <a:spLocks/>
          </p:cNvSpPr>
          <p:nvPr/>
        </p:nvSpPr>
        <p:spPr>
          <a:xfrm>
            <a:off x="334963" y="3508512"/>
            <a:ext cx="11522074" cy="27837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4000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Ефимов Максим Александрович (</a:t>
            </a:r>
            <a:r>
              <a:rPr lang="en-US" sz="4000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GmeX)</a:t>
            </a:r>
            <a:endParaRPr lang="ru-RU" sz="4000" b="1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  <a:p>
            <a:r>
              <a:rPr lang="ru-RU" sz="4000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Греков Иван Сергеевич</a:t>
            </a:r>
            <a:r>
              <a:rPr lang="en-US" sz="4000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 (</a:t>
            </a:r>
            <a:r>
              <a:rPr lang="en-US" sz="4000" b="1" dirty="0" err="1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Maneko</a:t>
            </a:r>
            <a:r>
              <a:rPr lang="en-US" sz="4000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)</a:t>
            </a:r>
            <a:endParaRPr lang="ru-RU" sz="4000" b="1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6701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2" presetClass="path" presetSubtype="0" accel="30000" decel="7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0 4.07407E-6 L 0 0.15185 " pathEditMode="relative" rAng="0" ptsTypes="AA">
                                      <p:cBhvr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593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8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" presetClass="emph" presetSubtype="2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6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300"/>
                            </p:stCondLst>
                            <p:childTnLst>
                              <p:par>
                                <p:cTn id="18" presetID="63" presetClass="path" presetSubtype="0" accel="5000" decel="9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0 L 1 0 " pathEditMode="relative" rAng="0" ptsTypes="AA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0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6" grpId="0" animBg="1"/>
      <p:bldP spid="6" grpId="1" animBg="1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C5DF2E-AD42-4EFF-A658-F07AD1FD7A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4963" y="188913"/>
            <a:ext cx="11522075" cy="3321050"/>
          </a:xfrm>
        </p:spPr>
        <p:txBody>
          <a:bodyPr/>
          <a:lstStyle/>
          <a:p>
            <a:r>
              <a:rPr lang="en-US" b="1" dirty="0" err="1"/>
              <a:t>Cli</a:t>
            </a:r>
            <a:r>
              <a:rPr lang="ru-RU" b="1" dirty="0"/>
              <a:t>с</a:t>
            </a:r>
            <a:r>
              <a:rPr lang="en-US" b="1" dirty="0" err="1"/>
              <a:t>kManager</a:t>
            </a:r>
            <a:br>
              <a:rPr lang="en-US" dirty="0"/>
            </a:br>
            <a:endParaRPr lang="ru-RU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7DBB7D6D-E8FB-4396-9573-432AB61D2DC1}"/>
              </a:ext>
            </a:extLst>
          </p:cNvPr>
          <p:cNvSpPr/>
          <p:nvPr/>
        </p:nvSpPr>
        <p:spPr>
          <a:xfrm>
            <a:off x="-2" y="3836503"/>
            <a:ext cx="12192001" cy="210123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0CF34C6-A14B-4BF0-9A13-089E8579F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4963" y="3508512"/>
            <a:ext cx="11522074" cy="2783718"/>
          </a:xfrm>
        </p:spPr>
        <p:txBody>
          <a:bodyPr anchor="ctr">
            <a:normAutofit/>
          </a:bodyPr>
          <a:lstStyle/>
          <a:p>
            <a:r>
              <a:rPr lang="ru-RU" sz="4000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Ефимов Максим Александрович (</a:t>
            </a:r>
            <a:r>
              <a:rPr lang="en-US" sz="4000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GmeX)</a:t>
            </a:r>
            <a:endParaRPr lang="ru-RU" sz="4000" b="1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  <a:p>
            <a:r>
              <a:rPr lang="ru-RU" sz="4000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Греков Иван Сергеевич</a:t>
            </a:r>
            <a:r>
              <a:rPr lang="en-US" sz="4000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 (</a:t>
            </a:r>
            <a:r>
              <a:rPr lang="en-US" sz="4000" b="1" dirty="0" err="1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Maneko</a:t>
            </a:r>
            <a:r>
              <a:rPr lang="en-US" sz="4000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)</a:t>
            </a:r>
            <a:endParaRPr lang="ru-RU" sz="4000" b="1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1809AF85-1437-4D1D-8C3F-ED1DD0F6C661}"/>
              </a:ext>
            </a:extLst>
          </p:cNvPr>
          <p:cNvSpPr/>
          <p:nvPr/>
        </p:nvSpPr>
        <p:spPr>
          <a:xfrm>
            <a:off x="3463923" y="2699165"/>
            <a:ext cx="5264152" cy="12782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387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300"/>
    </mc:Choice>
    <mc:Fallback xmlns="">
      <p:transition advTm="13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2.22222E-6 L 0 -0.14954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477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" presetClass="emph" presetSubtype="2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7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14954 L 0 2.22222E-6 " pathEditMode="relative" rAng="0" ptsTypes="AA">
                                      <p:cBhvr>
                                        <p:cTn id="1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407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2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3" dur="8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7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/>
      <p:bldP spid="15" grpId="0" animBg="1"/>
      <p:bldP spid="15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0CEF7FEB-68C3-4D3F-830D-116EF10FA27C}"/>
              </a:ext>
            </a:extLst>
          </p:cNvPr>
          <p:cNvSpPr/>
          <p:nvPr/>
        </p:nvSpPr>
        <p:spPr>
          <a:xfrm>
            <a:off x="0" y="183273"/>
            <a:ext cx="12059478" cy="76746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5">
            <a:extLst>
              <a:ext uri="{FF2B5EF4-FFF2-40B4-BE49-F238E27FC236}">
                <a16:creationId xmlns:a16="http://schemas.microsoft.com/office/drawing/2014/main" id="{8EB6F8F4-2F2E-4E65-8B3A-3DC25F5589D3}"/>
              </a:ext>
            </a:extLst>
          </p:cNvPr>
          <p:cNvSpPr/>
          <p:nvPr/>
        </p:nvSpPr>
        <p:spPr>
          <a:xfrm>
            <a:off x="874713" y="1656703"/>
            <a:ext cx="10442572" cy="412064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FB1E2E-D4F8-4669-9D02-766C5A503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3273"/>
            <a:ext cx="12192000" cy="767461"/>
          </a:xfrm>
          <a:noFill/>
        </p:spPr>
        <p:txBody>
          <a:bodyPr anchor="ctr">
            <a:normAutofit/>
          </a:bodyPr>
          <a:lstStyle/>
          <a:p>
            <a:r>
              <a:rPr lang="en-US" b="1" dirty="0" err="1">
                <a:solidFill>
                  <a:schemeClr val="bg1"/>
                </a:solidFill>
              </a:rPr>
              <a:t>ClickManager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EA5C0CC-BECA-4B2F-9EC8-F4486BA023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4715" y="1656703"/>
            <a:ext cx="10442574" cy="4120642"/>
          </a:xfrm>
          <a:noFill/>
          <a:ln>
            <a:noFill/>
          </a:ln>
        </p:spPr>
        <p:txBody>
          <a:bodyPr anchor="ctr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200" b="1" dirty="0" err="1">
                <a:solidFill>
                  <a:schemeClr val="bg1"/>
                </a:solidFill>
              </a:rPr>
              <a:t>ClikerManager</a:t>
            </a:r>
            <a:r>
              <a:rPr lang="ru-RU" sz="2200" b="1" dirty="0">
                <a:solidFill>
                  <a:schemeClr val="bg1"/>
                </a:solidFill>
              </a:rPr>
              <a:t> </a:t>
            </a:r>
            <a:r>
              <a:rPr lang="ru-RU" sz="2200" dirty="0">
                <a:solidFill>
                  <a:schemeClr val="bg1"/>
                </a:solidFill>
              </a:rPr>
              <a:t>— это уникальный бот, предназначенный для автоматизации кликов в </a:t>
            </a:r>
            <a:r>
              <a:rPr lang="en-US" sz="2200" dirty="0" err="1">
                <a:solidFill>
                  <a:schemeClr val="bg1"/>
                </a:solidFill>
              </a:rPr>
              <a:t>ClickARBUZ</a:t>
            </a:r>
            <a:r>
              <a:rPr lang="en-US" sz="2200" dirty="0">
                <a:solidFill>
                  <a:schemeClr val="bg1"/>
                </a:solidFill>
              </a:rPr>
              <a:t> BOT</a:t>
            </a:r>
            <a:r>
              <a:rPr lang="ru-RU" sz="2200" dirty="0">
                <a:solidFill>
                  <a:schemeClr val="bg1"/>
                </a:solidFill>
              </a:rPr>
              <a:t>, где требуется почти постоянное присутствие пользователя. С помощью нашего бота пользователь сможет освободить себя от монотонной «</a:t>
            </a:r>
            <a:r>
              <a:rPr lang="ru-RU" sz="2200" dirty="0" err="1">
                <a:solidFill>
                  <a:schemeClr val="bg1"/>
                </a:solidFill>
              </a:rPr>
              <a:t>кликательной</a:t>
            </a:r>
            <a:r>
              <a:rPr lang="ru-RU" sz="2200" dirty="0">
                <a:solidFill>
                  <a:schemeClr val="bg1"/>
                </a:solidFill>
              </a:rPr>
              <a:t>» рутины и заняться своими делами, не теряя прогресс заработка.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ru-RU" sz="2200" b="1" dirty="0">
                <a:solidFill>
                  <a:schemeClr val="bg1"/>
                </a:solidFill>
              </a:rPr>
              <a:t>Целевая аудитория: </a:t>
            </a:r>
            <a:r>
              <a:rPr lang="ru-RU" sz="2200" dirty="0">
                <a:solidFill>
                  <a:schemeClr val="bg1"/>
                </a:solidFill>
              </a:rPr>
              <a:t>Уставшие от кликов пользователи </a:t>
            </a:r>
            <a:r>
              <a:rPr lang="en-US" sz="2200" dirty="0" err="1">
                <a:solidFill>
                  <a:schemeClr val="bg1"/>
                </a:solidFill>
              </a:rPr>
              <a:t>ClickARBUZ</a:t>
            </a:r>
            <a:r>
              <a:rPr lang="en-US" sz="2200" dirty="0">
                <a:solidFill>
                  <a:schemeClr val="bg1"/>
                </a:solidFill>
              </a:rPr>
              <a:t> BOT</a:t>
            </a:r>
            <a:endParaRPr lang="ru-RU" sz="2200" dirty="0">
              <a:solidFill>
                <a:schemeClr val="bg1"/>
              </a:solidFill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755341DE-4CEB-4724-8024-28E8F1C18BCD}"/>
              </a:ext>
            </a:extLst>
          </p:cNvPr>
          <p:cNvSpPr/>
          <p:nvPr/>
        </p:nvSpPr>
        <p:spPr>
          <a:xfrm flipV="1">
            <a:off x="1" y="188914"/>
            <a:ext cx="12192000" cy="191526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82DB3092-9C65-4823-ACD0-D4B59699B4E1}"/>
              </a:ext>
            </a:extLst>
          </p:cNvPr>
          <p:cNvSpPr/>
          <p:nvPr/>
        </p:nvSpPr>
        <p:spPr>
          <a:xfrm>
            <a:off x="874713" y="1656703"/>
            <a:ext cx="10442576" cy="202807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55247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path" presetSubtype="0" accel="30000" decel="7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0 4.81481E-6 L 0 0.08217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097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30000" decel="7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0 0.0037 L 0 0.57199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8403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6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xit" presetSubtype="1" fill="hold" grpId="2" nodeType="withEffect">
                                  <p:stCondLst>
                                    <p:cond delay="70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22" presetClass="exit" presetSubtype="1" fill="hold" grpId="2" nodeType="withEffect">
                                  <p:stCondLst>
                                    <p:cond delay="70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9" grpId="0" animBg="1"/>
      <p:bldP spid="9" grpId="1" animBg="1"/>
      <p:bldP spid="9" grpId="2" animBg="1"/>
      <p:bldP spid="10" grpId="0" animBg="1"/>
      <p:bldP spid="10" grpId="1" animBg="1"/>
      <p:bldP spid="10" grpId="2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5">
            <a:extLst>
              <a:ext uri="{FF2B5EF4-FFF2-40B4-BE49-F238E27FC236}">
                <a16:creationId xmlns:a16="http://schemas.microsoft.com/office/drawing/2014/main" id="{CC08AE3E-65D6-4AA2-BF0B-5533851F6A75}"/>
              </a:ext>
            </a:extLst>
          </p:cNvPr>
          <p:cNvSpPr/>
          <p:nvPr/>
        </p:nvSpPr>
        <p:spPr>
          <a:xfrm>
            <a:off x="874713" y="183273"/>
            <a:ext cx="10442572" cy="76746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Прямоугольник 5">
            <a:extLst>
              <a:ext uri="{FF2B5EF4-FFF2-40B4-BE49-F238E27FC236}">
                <a16:creationId xmlns:a16="http://schemas.microsoft.com/office/drawing/2014/main" id="{02C3E181-CAAD-4262-8BCD-24B8015D1E1E}"/>
              </a:ext>
            </a:extLst>
          </p:cNvPr>
          <p:cNvSpPr/>
          <p:nvPr/>
        </p:nvSpPr>
        <p:spPr>
          <a:xfrm>
            <a:off x="874713" y="1656703"/>
            <a:ext cx="10442572" cy="412064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Объект 2">
            <a:extLst>
              <a:ext uri="{FF2B5EF4-FFF2-40B4-BE49-F238E27FC236}">
                <a16:creationId xmlns:a16="http://schemas.microsoft.com/office/drawing/2014/main" id="{F7760759-715B-47A4-AB2B-1CF5269D8F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4713" y="1656703"/>
            <a:ext cx="10442572" cy="4120642"/>
          </a:xfr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ru-RU" sz="2400" b="1" dirty="0">
                <a:solidFill>
                  <a:schemeClr val="bg1"/>
                </a:solidFill>
              </a:rPr>
              <a:t>OS: </a:t>
            </a:r>
            <a:r>
              <a:rPr lang="ru-RU" sz="2400" dirty="0">
                <a:solidFill>
                  <a:schemeClr val="bg1"/>
                </a:solidFill>
              </a:rPr>
              <a:t>Windows 10 и выше</a:t>
            </a:r>
          </a:p>
          <a:p>
            <a:pPr>
              <a:lnSpc>
                <a:spcPct val="150000"/>
              </a:lnSpc>
            </a:pPr>
            <a:r>
              <a:rPr lang="ru-RU" sz="2400" b="1" dirty="0">
                <a:solidFill>
                  <a:schemeClr val="bg1"/>
                </a:solidFill>
              </a:rPr>
              <a:t>ОЗУ: </a:t>
            </a:r>
            <a:r>
              <a:rPr lang="ru-RU" sz="2400" dirty="0">
                <a:solidFill>
                  <a:schemeClr val="bg1"/>
                </a:solidFill>
              </a:rPr>
              <a:t>4 Гб и более</a:t>
            </a:r>
          </a:p>
          <a:p>
            <a:pPr>
              <a:lnSpc>
                <a:spcPct val="150000"/>
              </a:lnSpc>
            </a:pPr>
            <a:r>
              <a:rPr lang="ru-RU" sz="2400" b="1" dirty="0">
                <a:solidFill>
                  <a:schemeClr val="bg1"/>
                </a:solidFill>
              </a:rPr>
              <a:t>Свободное место на диске: </a:t>
            </a:r>
            <a:r>
              <a:rPr lang="ru-RU" sz="2400" dirty="0">
                <a:solidFill>
                  <a:schemeClr val="bg1"/>
                </a:solidFill>
              </a:rPr>
              <a:t>1 Гб и более</a:t>
            </a:r>
          </a:p>
          <a:p>
            <a:pPr>
              <a:lnSpc>
                <a:spcPct val="150000"/>
              </a:lnSpc>
            </a:pPr>
            <a:r>
              <a:rPr lang="ru-RU" sz="2400" b="1" dirty="0">
                <a:solidFill>
                  <a:schemeClr val="bg1"/>
                </a:solidFill>
              </a:rPr>
              <a:t>Процессор: </a:t>
            </a:r>
            <a:r>
              <a:rPr lang="ru-RU" sz="2400" dirty="0">
                <a:solidFill>
                  <a:schemeClr val="bg1"/>
                </a:solidFill>
              </a:rPr>
              <a:t>2 ГГц и более</a:t>
            </a:r>
          </a:p>
          <a:p>
            <a:pPr>
              <a:lnSpc>
                <a:spcPct val="150000"/>
              </a:lnSpc>
            </a:pPr>
            <a:r>
              <a:rPr lang="ru-RU" sz="2400" b="1" dirty="0">
                <a:solidFill>
                  <a:schemeClr val="bg1"/>
                </a:solidFill>
              </a:rPr>
              <a:t>Видеоадаптер: </a:t>
            </a:r>
            <a:r>
              <a:rPr lang="ru-RU" sz="2400" dirty="0">
                <a:solidFill>
                  <a:schemeClr val="bg1"/>
                </a:solidFill>
              </a:rPr>
              <a:t>512 Мб видеопамяти и более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0CEF7FEB-68C3-4D3F-830D-116EF10FA27C}"/>
              </a:ext>
            </a:extLst>
          </p:cNvPr>
          <p:cNvSpPr/>
          <p:nvPr/>
        </p:nvSpPr>
        <p:spPr>
          <a:xfrm>
            <a:off x="0" y="183273"/>
            <a:ext cx="12059478" cy="76746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FB1E2E-D4F8-4669-9D02-766C5A503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3273"/>
            <a:ext cx="12192000" cy="767461"/>
          </a:xfrm>
          <a:noFill/>
        </p:spPr>
        <p:txBody>
          <a:bodyPr anchor="ctr">
            <a:norm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Системные требования</a:t>
            </a:r>
          </a:p>
        </p:txBody>
      </p:sp>
    </p:spTree>
    <p:extLst>
      <p:ext uri="{BB962C8B-B14F-4D97-AF65-F5344CB8AC3E}">
        <p14:creationId xmlns:p14="http://schemas.microsoft.com/office/powerpoint/2010/main" val="2420701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943DA1B3-F1ED-4B9E-B0DC-5D0F78DB3269}"/>
              </a:ext>
            </a:extLst>
          </p:cNvPr>
          <p:cNvSpPr/>
          <p:nvPr/>
        </p:nvSpPr>
        <p:spPr>
          <a:xfrm>
            <a:off x="874713" y="3620619"/>
            <a:ext cx="10442572" cy="266764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04EE14AD-66CC-479B-86B5-5CED32FBF171}"/>
              </a:ext>
            </a:extLst>
          </p:cNvPr>
          <p:cNvSpPr txBox="1">
            <a:spLocks/>
          </p:cNvSpPr>
          <p:nvPr/>
        </p:nvSpPr>
        <p:spPr>
          <a:xfrm>
            <a:off x="874713" y="3620619"/>
            <a:ext cx="10442572" cy="266764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ru-RU" sz="1800" b="1" dirty="0">
                <a:solidFill>
                  <a:schemeClr val="bg1"/>
                </a:solidFill>
              </a:rPr>
              <a:t>Разбитие приложения на 2 потока, взаимодействующих через БД: </a:t>
            </a:r>
            <a:r>
              <a:rPr lang="en-US" sz="1800" b="1" dirty="0">
                <a:solidFill>
                  <a:schemeClr val="bg1"/>
                </a:solidFill>
              </a:rPr>
              <a:t>TG </a:t>
            </a:r>
            <a:r>
              <a:rPr lang="ru-RU" sz="1800" b="1" dirty="0">
                <a:solidFill>
                  <a:schemeClr val="bg1"/>
                </a:solidFill>
              </a:rPr>
              <a:t>бот и</a:t>
            </a:r>
            <a:r>
              <a:rPr lang="en-US" sz="1800" b="1" dirty="0">
                <a:solidFill>
                  <a:schemeClr val="bg1"/>
                </a:solidFill>
              </a:rPr>
              <a:t> </a:t>
            </a:r>
            <a:r>
              <a:rPr lang="ru-RU" sz="1800" b="1" dirty="0">
                <a:solidFill>
                  <a:schemeClr val="bg1"/>
                </a:solidFill>
              </a:rPr>
              <a:t>клик менеджер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ru-RU" sz="1800" b="1" dirty="0">
                <a:solidFill>
                  <a:schemeClr val="bg1"/>
                </a:solidFill>
              </a:rPr>
              <a:t>Отдельная прокси система, выдающая уникальные </a:t>
            </a:r>
            <a:r>
              <a:rPr lang="en-US" sz="1800" b="1" dirty="0" err="1">
                <a:solidFill>
                  <a:schemeClr val="bg1"/>
                </a:solidFill>
              </a:rPr>
              <a:t>ip</a:t>
            </a:r>
            <a:r>
              <a:rPr lang="ru-RU" sz="1800" b="1" dirty="0">
                <a:solidFill>
                  <a:schemeClr val="bg1"/>
                </a:solidFill>
              </a:rPr>
              <a:t> адреса каждому пользователю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ru-RU" sz="1800" b="1" dirty="0">
                <a:solidFill>
                  <a:schemeClr val="bg1"/>
                </a:solidFill>
              </a:rPr>
              <a:t>Реферальная система, необходимая для тестирования и проверки безопасности системы.</a:t>
            </a:r>
          </a:p>
        </p:txBody>
      </p:sp>
      <p:sp>
        <p:nvSpPr>
          <p:cNvPr id="13" name="Прямоугольник 5">
            <a:extLst>
              <a:ext uri="{FF2B5EF4-FFF2-40B4-BE49-F238E27FC236}">
                <a16:creationId xmlns:a16="http://schemas.microsoft.com/office/drawing/2014/main" id="{02C3E181-CAAD-4262-8BCD-24B8015D1E1E}"/>
              </a:ext>
            </a:extLst>
          </p:cNvPr>
          <p:cNvSpPr/>
          <p:nvPr/>
        </p:nvSpPr>
        <p:spPr>
          <a:xfrm>
            <a:off x="874713" y="1304278"/>
            <a:ext cx="10442572" cy="196279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Объект 2">
            <a:extLst>
              <a:ext uri="{FF2B5EF4-FFF2-40B4-BE49-F238E27FC236}">
                <a16:creationId xmlns:a16="http://schemas.microsoft.com/office/drawing/2014/main" id="{F7760759-715B-47A4-AB2B-1CF5269D8F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453" y="1304278"/>
            <a:ext cx="10442572" cy="1962797"/>
          </a:xfrm>
          <a:noFill/>
          <a:ln>
            <a:noFill/>
          </a:ln>
        </p:spPr>
        <p:txBody>
          <a:bodyPr anchor="ctr"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ru-RU" sz="2400" b="1" dirty="0">
                <a:solidFill>
                  <a:schemeClr val="bg1"/>
                </a:solidFill>
              </a:rPr>
              <a:t>ЯП: </a:t>
            </a:r>
            <a:r>
              <a:rPr lang="en-US" sz="2400" dirty="0">
                <a:solidFill>
                  <a:schemeClr val="bg1"/>
                </a:solidFill>
              </a:rPr>
              <a:t>Python</a:t>
            </a:r>
          </a:p>
          <a:p>
            <a:pPr>
              <a:lnSpc>
                <a:spcPct val="150000"/>
              </a:lnSpc>
            </a:pPr>
            <a:r>
              <a:rPr lang="ru-RU" sz="2400" b="1" dirty="0">
                <a:solidFill>
                  <a:schemeClr val="bg1"/>
                </a:solidFill>
              </a:rPr>
              <a:t>Фреймворки: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Aiogram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en-US" sz="2400" dirty="0" err="1">
                <a:solidFill>
                  <a:schemeClr val="bg1"/>
                </a:solidFill>
              </a:rPr>
              <a:t>pyrogram</a:t>
            </a:r>
            <a:endParaRPr lang="ru-RU" sz="24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ru-RU" sz="2400" b="1" dirty="0">
                <a:solidFill>
                  <a:schemeClr val="bg1"/>
                </a:solidFill>
              </a:rPr>
              <a:t>Модули:</a:t>
            </a:r>
            <a:r>
              <a:rPr lang="en-US" sz="2400" dirty="0">
                <a:solidFill>
                  <a:schemeClr val="bg1"/>
                </a:solidFill>
              </a:rPr>
              <a:t> threading, tortoise </a:t>
            </a:r>
            <a:r>
              <a:rPr lang="en-US" sz="2400" dirty="0" err="1">
                <a:solidFill>
                  <a:schemeClr val="bg1"/>
                </a:solidFill>
              </a:rPr>
              <a:t>orm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en-US" sz="2400" dirty="0" err="1">
                <a:solidFill>
                  <a:schemeClr val="bg1"/>
                </a:solidFill>
              </a:rPr>
              <a:t>loguru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en-US" sz="2400" dirty="0" err="1">
                <a:solidFill>
                  <a:schemeClr val="bg1"/>
                </a:solidFill>
              </a:rPr>
              <a:t>asyncio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en-US" sz="2400" dirty="0" err="1">
                <a:solidFill>
                  <a:schemeClr val="bg1"/>
                </a:solidFill>
              </a:rPr>
              <a:t>aiohttp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en-US" sz="2400" dirty="0" err="1">
                <a:solidFill>
                  <a:schemeClr val="bg1"/>
                </a:solidFill>
              </a:rPr>
              <a:t>os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ru-RU" sz="2400" dirty="0">
                <a:solidFill>
                  <a:schemeClr val="bg1"/>
                </a:solidFill>
              </a:rPr>
              <a:t>и другие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0CEF7FEB-68C3-4D3F-830D-116EF10FA27C}"/>
              </a:ext>
            </a:extLst>
          </p:cNvPr>
          <p:cNvSpPr/>
          <p:nvPr/>
        </p:nvSpPr>
        <p:spPr>
          <a:xfrm>
            <a:off x="0" y="183273"/>
            <a:ext cx="12059478" cy="76746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FB1E2E-D4F8-4669-9D02-766C5A503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3273"/>
            <a:ext cx="12192000" cy="767461"/>
          </a:xfrm>
          <a:noFill/>
        </p:spPr>
        <p:txBody>
          <a:bodyPr anchor="ctr">
            <a:norm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Технологический стек и особенности алгоритмов</a:t>
            </a:r>
          </a:p>
        </p:txBody>
      </p:sp>
    </p:spTree>
    <p:extLst>
      <p:ext uri="{BB962C8B-B14F-4D97-AF65-F5344CB8AC3E}">
        <p14:creationId xmlns:p14="http://schemas.microsoft.com/office/powerpoint/2010/main" val="1384002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3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943DA1B3-F1ED-4B9E-B0DC-5D0F78DB3269}"/>
              </a:ext>
            </a:extLst>
          </p:cNvPr>
          <p:cNvSpPr/>
          <p:nvPr/>
        </p:nvSpPr>
        <p:spPr>
          <a:xfrm>
            <a:off x="874713" y="183273"/>
            <a:ext cx="10442572" cy="76746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04EE14AD-66CC-479B-86B5-5CED32FBF171}"/>
              </a:ext>
            </a:extLst>
          </p:cNvPr>
          <p:cNvSpPr txBox="1">
            <a:spLocks/>
          </p:cNvSpPr>
          <p:nvPr/>
        </p:nvSpPr>
        <p:spPr>
          <a:xfrm>
            <a:off x="874713" y="-2849401"/>
            <a:ext cx="10442572" cy="266764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ru-RU" sz="2400" b="1" dirty="0">
                <a:solidFill>
                  <a:schemeClr val="bg1"/>
                </a:solidFill>
              </a:rPr>
              <a:t>Собственная логика работы с медиафайлами для очереди воспроизведения</a:t>
            </a:r>
          </a:p>
          <a:p>
            <a:pPr>
              <a:lnSpc>
                <a:spcPct val="150000"/>
              </a:lnSpc>
            </a:pPr>
            <a:r>
              <a:rPr lang="ru-RU" sz="2400" b="1" dirty="0">
                <a:solidFill>
                  <a:schemeClr val="bg1"/>
                </a:solidFill>
              </a:rPr>
              <a:t>Переписан алгоритм передачи данных для функции перетаскивания файлов в очереди</a:t>
            </a:r>
          </a:p>
          <a:p>
            <a:pPr>
              <a:lnSpc>
                <a:spcPct val="150000"/>
              </a:lnSpc>
            </a:pPr>
            <a:r>
              <a:rPr lang="ru-RU" sz="2400" b="1" dirty="0">
                <a:solidFill>
                  <a:schemeClr val="bg1"/>
                </a:solidFill>
              </a:rPr>
              <a:t>Прямая работа с БД без посредничества</a:t>
            </a:r>
          </a:p>
        </p:txBody>
      </p:sp>
      <p:sp>
        <p:nvSpPr>
          <p:cNvPr id="13" name="Прямоугольник 5">
            <a:extLst>
              <a:ext uri="{FF2B5EF4-FFF2-40B4-BE49-F238E27FC236}">
                <a16:creationId xmlns:a16="http://schemas.microsoft.com/office/drawing/2014/main" id="{02C3E181-CAAD-4262-8BCD-24B8015D1E1E}"/>
              </a:ext>
            </a:extLst>
          </p:cNvPr>
          <p:cNvSpPr/>
          <p:nvPr/>
        </p:nvSpPr>
        <p:spPr>
          <a:xfrm>
            <a:off x="874713" y="183273"/>
            <a:ext cx="10442572" cy="76746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Объект 2">
            <a:extLst>
              <a:ext uri="{FF2B5EF4-FFF2-40B4-BE49-F238E27FC236}">
                <a16:creationId xmlns:a16="http://schemas.microsoft.com/office/drawing/2014/main" id="{F7760759-715B-47A4-AB2B-1CF5269D8F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4713" y="-2144551"/>
            <a:ext cx="10442572" cy="1962797"/>
          </a:xfr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ru-RU" sz="2400" b="1" dirty="0">
                <a:solidFill>
                  <a:schemeClr val="bg1"/>
                </a:solidFill>
              </a:rPr>
              <a:t>ЯП: </a:t>
            </a:r>
            <a:r>
              <a:rPr lang="en-US" sz="2400" dirty="0">
                <a:solidFill>
                  <a:schemeClr val="bg1"/>
                </a:solidFill>
              </a:rPr>
              <a:t>Python</a:t>
            </a:r>
          </a:p>
          <a:p>
            <a:pPr>
              <a:lnSpc>
                <a:spcPct val="150000"/>
              </a:lnSpc>
            </a:pPr>
            <a:r>
              <a:rPr lang="ru-RU" sz="2400" b="1" dirty="0">
                <a:solidFill>
                  <a:schemeClr val="bg1"/>
                </a:solidFill>
              </a:rPr>
              <a:t>Фреймворки:</a:t>
            </a:r>
            <a:r>
              <a:rPr lang="en-US" sz="2400" dirty="0">
                <a:solidFill>
                  <a:schemeClr val="bg1"/>
                </a:solidFill>
              </a:rPr>
              <a:t> PyQt5, SQLite3</a:t>
            </a:r>
            <a:endParaRPr lang="ru-RU" sz="24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ru-RU" sz="2400" b="1" dirty="0">
                <a:solidFill>
                  <a:schemeClr val="bg1"/>
                </a:solidFill>
              </a:rPr>
              <a:t>Модули: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os</a:t>
            </a:r>
            <a:r>
              <a:rPr lang="en-US" sz="2400" dirty="0">
                <a:solidFill>
                  <a:schemeClr val="bg1"/>
                </a:solidFill>
              </a:rPr>
              <a:t>, sys, csv, </a:t>
            </a:r>
            <a:r>
              <a:rPr lang="en-US" sz="2400" dirty="0" err="1">
                <a:solidFill>
                  <a:schemeClr val="bg1"/>
                </a:solidFill>
              </a:rPr>
              <a:t>qtawesome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0CEF7FEB-68C3-4D3F-830D-116EF10FA27C}"/>
              </a:ext>
            </a:extLst>
          </p:cNvPr>
          <p:cNvSpPr/>
          <p:nvPr/>
        </p:nvSpPr>
        <p:spPr>
          <a:xfrm>
            <a:off x="0" y="183273"/>
            <a:ext cx="12059478" cy="76746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FB1E2E-D4F8-4669-9D02-766C5A503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3273"/>
            <a:ext cx="12192000" cy="767461"/>
          </a:xfrm>
          <a:noFill/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 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65225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300" advClick="0" advTm="0">
        <p159:morph option="byObject"/>
      </p:transition>
    </mc:Choice>
    <mc:Fallback xmlns="">
      <p:transition spd="slow" advClick="0" advTm="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943DA1B3-F1ED-4B9E-B0DC-5D0F78DB3269}"/>
              </a:ext>
            </a:extLst>
          </p:cNvPr>
          <p:cNvSpPr/>
          <p:nvPr/>
        </p:nvSpPr>
        <p:spPr>
          <a:xfrm>
            <a:off x="874713" y="183273"/>
            <a:ext cx="10442572" cy="76746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04EE14AD-66CC-479B-86B5-5CED32FBF171}"/>
              </a:ext>
            </a:extLst>
          </p:cNvPr>
          <p:cNvSpPr txBox="1">
            <a:spLocks/>
          </p:cNvSpPr>
          <p:nvPr/>
        </p:nvSpPr>
        <p:spPr>
          <a:xfrm>
            <a:off x="874713" y="-2849401"/>
            <a:ext cx="10442572" cy="266764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ru-RU" sz="2400" b="1" dirty="0">
                <a:solidFill>
                  <a:schemeClr val="bg1"/>
                </a:solidFill>
              </a:rPr>
              <a:t>Собственная логика работы с медиафайлами для очереди воспроизведения</a:t>
            </a:r>
          </a:p>
          <a:p>
            <a:pPr>
              <a:lnSpc>
                <a:spcPct val="150000"/>
              </a:lnSpc>
            </a:pPr>
            <a:r>
              <a:rPr lang="ru-RU" sz="2400" b="1" dirty="0">
                <a:solidFill>
                  <a:schemeClr val="bg1"/>
                </a:solidFill>
              </a:rPr>
              <a:t>Переписан алгоритм передачи данных для функции перетаскивания файлов в очереди</a:t>
            </a:r>
          </a:p>
          <a:p>
            <a:pPr>
              <a:lnSpc>
                <a:spcPct val="150000"/>
              </a:lnSpc>
            </a:pPr>
            <a:r>
              <a:rPr lang="ru-RU" sz="2400" b="1" dirty="0">
                <a:solidFill>
                  <a:schemeClr val="bg1"/>
                </a:solidFill>
              </a:rPr>
              <a:t>Прямая работа с БД без посредничества</a:t>
            </a:r>
          </a:p>
        </p:txBody>
      </p:sp>
      <p:sp>
        <p:nvSpPr>
          <p:cNvPr id="13" name="Прямоугольник 5">
            <a:extLst>
              <a:ext uri="{FF2B5EF4-FFF2-40B4-BE49-F238E27FC236}">
                <a16:creationId xmlns:a16="http://schemas.microsoft.com/office/drawing/2014/main" id="{02C3E181-CAAD-4262-8BCD-24B8015D1E1E}"/>
              </a:ext>
            </a:extLst>
          </p:cNvPr>
          <p:cNvSpPr/>
          <p:nvPr/>
        </p:nvSpPr>
        <p:spPr>
          <a:xfrm>
            <a:off x="874713" y="183273"/>
            <a:ext cx="10442572" cy="76746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Объект 2">
            <a:extLst>
              <a:ext uri="{FF2B5EF4-FFF2-40B4-BE49-F238E27FC236}">
                <a16:creationId xmlns:a16="http://schemas.microsoft.com/office/drawing/2014/main" id="{F7760759-715B-47A4-AB2B-1CF5269D8F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4713" y="-2144551"/>
            <a:ext cx="10442572" cy="1962797"/>
          </a:xfr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ru-RU" sz="2400" b="1" dirty="0">
                <a:solidFill>
                  <a:schemeClr val="bg1"/>
                </a:solidFill>
              </a:rPr>
              <a:t>ЯП: </a:t>
            </a:r>
            <a:r>
              <a:rPr lang="en-US" sz="2400" dirty="0">
                <a:solidFill>
                  <a:schemeClr val="bg1"/>
                </a:solidFill>
              </a:rPr>
              <a:t>Python</a:t>
            </a:r>
          </a:p>
          <a:p>
            <a:pPr>
              <a:lnSpc>
                <a:spcPct val="150000"/>
              </a:lnSpc>
            </a:pPr>
            <a:r>
              <a:rPr lang="ru-RU" sz="2400" b="1" dirty="0">
                <a:solidFill>
                  <a:schemeClr val="bg1"/>
                </a:solidFill>
              </a:rPr>
              <a:t>Фреймворки:</a:t>
            </a:r>
            <a:r>
              <a:rPr lang="en-US" sz="2400" dirty="0">
                <a:solidFill>
                  <a:schemeClr val="bg1"/>
                </a:solidFill>
              </a:rPr>
              <a:t> PyQt5, SQLite3</a:t>
            </a:r>
            <a:endParaRPr lang="ru-RU" sz="24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ru-RU" sz="2400" b="1" dirty="0">
                <a:solidFill>
                  <a:schemeClr val="bg1"/>
                </a:solidFill>
              </a:rPr>
              <a:t>Модули: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os</a:t>
            </a:r>
            <a:r>
              <a:rPr lang="en-US" sz="2400" dirty="0">
                <a:solidFill>
                  <a:schemeClr val="bg1"/>
                </a:solidFill>
              </a:rPr>
              <a:t>, sys, csv, </a:t>
            </a:r>
            <a:r>
              <a:rPr lang="en-US" sz="2400" dirty="0" err="1">
                <a:solidFill>
                  <a:schemeClr val="bg1"/>
                </a:solidFill>
              </a:rPr>
              <a:t>qtawesome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0CEF7FEB-68C3-4D3F-830D-116EF10FA27C}"/>
              </a:ext>
            </a:extLst>
          </p:cNvPr>
          <p:cNvSpPr/>
          <p:nvPr/>
        </p:nvSpPr>
        <p:spPr>
          <a:xfrm>
            <a:off x="0" y="183273"/>
            <a:ext cx="12059478" cy="76746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FB1E2E-D4F8-4669-9D02-766C5A503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3273"/>
            <a:ext cx="12192000" cy="767461"/>
          </a:xfrm>
          <a:noFill/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 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19974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300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theme/theme1.xml><?xml version="1.0" encoding="utf-8"?>
<a:theme xmlns:a="http://schemas.openxmlformats.org/drawingml/2006/main" name="Тема Office">
  <a:themeElements>
    <a:clrScheme name="G-Color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040F0F"/>
      </a:accent1>
      <a:accent2>
        <a:srgbClr val="248232"/>
      </a:accent2>
      <a:accent3>
        <a:srgbClr val="2BA84A"/>
      </a:accent3>
      <a:accent4>
        <a:srgbClr val="2D3A3A"/>
      </a:accent4>
      <a:accent5>
        <a:srgbClr val="FCFFFC"/>
      </a:accent5>
      <a:accent6>
        <a:srgbClr val="EFECCA"/>
      </a:accent6>
      <a:hlink>
        <a:srgbClr val="248232"/>
      </a:hlink>
      <a:folHlink>
        <a:srgbClr val="040F0F"/>
      </a:folHlink>
    </a:clrScheme>
    <a:fontScheme name="G-Theme">
      <a:majorFont>
        <a:latin typeface="Open Sans Semibold"/>
        <a:ea typeface=""/>
        <a:cs typeface=""/>
      </a:majorFont>
      <a:minorFont>
        <a:latin typeface="Open Sans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1244</TotalTime>
  <Words>278</Words>
  <Application>Microsoft Office PowerPoint</Application>
  <PresentationFormat>Широкоэкранный</PresentationFormat>
  <Paragraphs>42</Paragraphs>
  <Slides>7</Slides>
  <Notes>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</vt:lpstr>
      <vt:lpstr>Calibri</vt:lpstr>
      <vt:lpstr>Open Sans</vt:lpstr>
      <vt:lpstr>Open Sans Semibold</vt:lpstr>
      <vt:lpstr>Тема Office</vt:lpstr>
      <vt:lpstr>CliсkManager </vt:lpstr>
      <vt:lpstr>CliсkManager </vt:lpstr>
      <vt:lpstr>ClickManager</vt:lpstr>
      <vt:lpstr>Системные требования</vt:lpstr>
      <vt:lpstr>Технологический стек и особенности алгоритмов</vt:lpstr>
      <vt:lpstr> 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Ivan</dc:creator>
  <cp:lastModifiedBy>maximka.efimka@yandex.ru</cp:lastModifiedBy>
  <cp:revision>131</cp:revision>
  <dcterms:created xsi:type="dcterms:W3CDTF">2023-01-21T09:55:02Z</dcterms:created>
  <dcterms:modified xsi:type="dcterms:W3CDTF">2024-04-28T10:07:11Z</dcterms:modified>
</cp:coreProperties>
</file>